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14.xml" ContentType="application/vnd.openxmlformats-officedocument.presentationml.notesSlide+xml"/>
  <Override PartName="/ppt/charts/chart13.xml" ContentType="application/vnd.openxmlformats-officedocument.drawingml.chart+xml"/>
  <Override PartName="/ppt/notesSlides/notesSlide15.xml" ContentType="application/vnd.openxmlformats-officedocument.presentationml.notesSl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style9.xml" ContentType="application/vnd.ms-office.chartstyle+xml"/>
  <Override PartName="/ppt/charts/colors9.xml" ContentType="application/vnd.ms-office.chartcolorstyle+xml"/>
  <Override PartName="/ppt/charts/chart18.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charts/chart19.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3.xml" ContentType="application/vnd.openxmlformats-officedocument.drawingml.chartshapes+xml"/>
  <Override PartName="/ppt/charts/chart2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72"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13" r:id="rId38"/>
    <p:sldId id="306" r:id="rId39"/>
    <p:sldId id="307" r:id="rId40"/>
    <p:sldId id="308" r:id="rId41"/>
    <p:sldId id="309" r:id="rId42"/>
    <p:sldId id="310" r:id="rId43"/>
    <p:sldId id="311" r:id="rId44"/>
    <p:sldId id="312" r:id="rId45"/>
    <p:sldId id="270" r:id="rId46"/>
  </p:sldIdLst>
  <p:sldSz cx="10972800" cy="6172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44">
          <p15:clr>
            <a:srgbClr val="A4A3A4"/>
          </p15:clr>
        </p15:guide>
        <p15:guide id="2" orient="horz" pos="890">
          <p15:clr>
            <a:srgbClr val="A4A3A4"/>
          </p15:clr>
        </p15:guide>
        <p15:guide id="3" pos="3292">
          <p15:clr>
            <a:srgbClr val="A4A3A4"/>
          </p15:clr>
        </p15:guide>
        <p15:guide id="4">
          <p15:clr>
            <a:srgbClr val="A4A3A4"/>
          </p15:clr>
        </p15:guide>
        <p15:guide id="5" pos="282">
          <p15:clr>
            <a:srgbClr val="A4A3A4"/>
          </p15:clr>
        </p15:guide>
        <p15:guide id="6" pos="6627">
          <p15:clr>
            <a:srgbClr val="A4A3A4"/>
          </p15:clr>
        </p15:guide>
        <p15:guide id="7" pos="361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5" autoAdjust="0"/>
    <p:restoredTop sz="94613" autoAdjust="0"/>
  </p:normalViewPr>
  <p:slideViewPr>
    <p:cSldViewPr snapToGrid="0" showGuides="1">
      <p:cViewPr varScale="1">
        <p:scale>
          <a:sx n="173" d="100"/>
          <a:sy n="173" d="100"/>
        </p:scale>
        <p:origin x="870" y="126"/>
      </p:cViewPr>
      <p:guideLst>
        <p:guide orient="horz" pos="3544"/>
        <p:guide orient="horz" pos="890"/>
        <p:guide pos="3292"/>
        <p:guide/>
        <p:guide pos="282"/>
        <p:guide pos="6627"/>
        <p:guide pos="361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147" d="100"/>
          <a:sy n="147" d="100"/>
        </p:scale>
        <p:origin x="-429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oleObject" Target="file:///\\idser-nas01\IDSER\Users\ocq775\2015\DOMESTIC\ACS\work_5yr_b07_3.xlsx" TargetMode="External"/><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9.xml"/><Relationship Id="rId1" Type="http://schemas.microsoft.com/office/2011/relationships/chartStyle" Target="style9.xml"/></Relationships>
</file>

<file path=ppt/charts/_rels/chart18.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Aging\Charts\AgingTables.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19.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Aging\Charts\AgingTables.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2.xml"/><Relationship Id="rId1" Type="http://schemas.microsoft.com/office/2011/relationships/chartStyle" Target="style1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89049285505988E-2"/>
          <c:y val="0.12281717725045477"/>
          <c:w val="0.92311959268980304"/>
          <c:h val="0.81066084720533504"/>
        </c:manualLayout>
      </c:layout>
      <c:barChart>
        <c:barDir val="col"/>
        <c:grouping val="clustered"/>
        <c:varyColors val="0"/>
        <c:ser>
          <c:idx val="1"/>
          <c:order val="0"/>
          <c:tx>
            <c:strRef>
              <c:f>Sheet1!$C$1</c:f>
              <c:strCache>
                <c:ptCount val="1"/>
                <c:pt idx="0">
                  <c:v>Numeric Change (Millions)</c:v>
                </c:pt>
              </c:strCache>
            </c:strRef>
          </c:tx>
          <c:spPr>
            <a:solidFill>
              <a:schemeClr val="accent2"/>
            </a:solidFill>
            <a:ln>
              <a:noFill/>
            </a:ln>
            <a:effectLst/>
          </c:spPr>
          <c:invertIfNegative val="0"/>
          <c:dLbls>
            <c:spPr>
              <a:noFill/>
              <a:ln>
                <a:noFill/>
              </a:ln>
              <a:effectLst/>
            </c:spPr>
            <c:txPr>
              <a:bodyPr rot="-528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1950</c:v>
                </c:pt>
                <c:pt idx="1">
                  <c:v>1960</c:v>
                </c:pt>
                <c:pt idx="2">
                  <c:v>1970</c:v>
                </c:pt>
                <c:pt idx="3">
                  <c:v>1980</c:v>
                </c:pt>
                <c:pt idx="4">
                  <c:v>1990</c:v>
                </c:pt>
                <c:pt idx="5">
                  <c:v>2000</c:v>
                </c:pt>
                <c:pt idx="6">
                  <c:v>2010</c:v>
                </c:pt>
                <c:pt idx="8">
                  <c:v>2011</c:v>
                </c:pt>
                <c:pt idx="9">
                  <c:v>2012</c:v>
                </c:pt>
                <c:pt idx="10">
                  <c:v>2013</c:v>
                </c:pt>
                <c:pt idx="11">
                  <c:v>2014</c:v>
                </c:pt>
                <c:pt idx="12">
                  <c:v>2015</c:v>
                </c:pt>
              </c:numCache>
            </c:numRef>
          </c:cat>
          <c:val>
            <c:numRef>
              <c:f>Sheet1!$C$2:$C$14</c:f>
              <c:numCache>
                <c:formatCode>0.00</c:formatCode>
                <c:ptCount val="13"/>
                <c:pt idx="1">
                  <c:v>1.8684829999999999</c:v>
                </c:pt>
                <c:pt idx="2">
                  <c:v>1.6170530000000001</c:v>
                </c:pt>
                <c:pt idx="3">
                  <c:v>3.0324610000000001</c:v>
                </c:pt>
                <c:pt idx="4">
                  <c:v>2.7573189999999999</c:v>
                </c:pt>
                <c:pt idx="5">
                  <c:v>3.86531</c:v>
                </c:pt>
                <c:pt idx="6">
                  <c:v>4.2937409999999998</c:v>
                </c:pt>
                <c:pt idx="8">
                  <c:v>0.41</c:v>
                </c:pt>
                <c:pt idx="9">
                  <c:v>0.435</c:v>
                </c:pt>
                <c:pt idx="10">
                  <c:v>0.38739699999999999</c:v>
                </c:pt>
                <c:pt idx="11">
                  <c:v>0.44749499999999998</c:v>
                </c:pt>
                <c:pt idx="12">
                  <c:v>0.49</c:v>
                </c:pt>
              </c:numCache>
            </c:numRef>
          </c:val>
        </c:ser>
        <c:ser>
          <c:idx val="0"/>
          <c:order val="1"/>
          <c:tx>
            <c:strRef>
              <c:f>Sheet1!$B$1</c:f>
              <c:strCache>
                <c:ptCount val="1"/>
                <c:pt idx="0">
                  <c:v>Population (Millions)</c:v>
                </c:pt>
              </c:strCache>
            </c:strRef>
          </c:tx>
          <c:spPr>
            <a:solidFill>
              <a:schemeClr val="accent1"/>
            </a:solidFill>
            <a:ln>
              <a:noFill/>
            </a:ln>
            <a:effectLst/>
          </c:spPr>
          <c:invertIfNegative val="0"/>
          <c:dPt>
            <c:idx val="8"/>
            <c:invertIfNegative val="0"/>
            <c:bubble3D val="0"/>
            <c:spPr>
              <a:solidFill>
                <a:srgbClr val="00B0F0"/>
              </a:solidFill>
              <a:ln>
                <a:noFill/>
              </a:ln>
              <a:effectLst/>
            </c:spPr>
          </c:dPt>
          <c:dPt>
            <c:idx val="9"/>
            <c:invertIfNegative val="0"/>
            <c:bubble3D val="0"/>
            <c:spPr>
              <a:solidFill>
                <a:srgbClr val="00B0F0"/>
              </a:solidFill>
              <a:ln>
                <a:noFill/>
              </a:ln>
              <a:effectLst/>
            </c:spPr>
          </c:dPt>
          <c:dPt>
            <c:idx val="10"/>
            <c:invertIfNegative val="0"/>
            <c:bubble3D val="0"/>
            <c:spPr>
              <a:solidFill>
                <a:srgbClr val="00B0F0"/>
              </a:solidFill>
              <a:ln>
                <a:noFill/>
              </a:ln>
              <a:effectLst/>
            </c:spPr>
          </c:dPt>
          <c:dPt>
            <c:idx val="11"/>
            <c:invertIfNegative val="0"/>
            <c:bubble3D val="0"/>
            <c:spPr>
              <a:solidFill>
                <a:srgbClr val="00B0F0"/>
              </a:solidFill>
              <a:ln>
                <a:noFill/>
              </a:ln>
              <a:effectLst/>
            </c:spPr>
          </c:dPt>
          <c:dPt>
            <c:idx val="12"/>
            <c:invertIfNegative val="0"/>
            <c:bubble3D val="0"/>
            <c:spPr>
              <a:solidFill>
                <a:srgbClr val="00B0F0"/>
              </a:solidFill>
              <a:ln>
                <a:noFill/>
              </a:ln>
              <a:effectLst/>
            </c:spPr>
          </c:dPt>
          <c:dLbls>
            <c:spPr>
              <a:noFill/>
              <a:ln>
                <a:noFill/>
              </a:ln>
              <a:effectLst/>
            </c:spPr>
            <c:txPr>
              <a:bodyPr rot="-3360000" spcFirstLastPara="1" vertOverflow="ellipsis"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1950</c:v>
                </c:pt>
                <c:pt idx="1">
                  <c:v>1960</c:v>
                </c:pt>
                <c:pt idx="2">
                  <c:v>1970</c:v>
                </c:pt>
                <c:pt idx="3">
                  <c:v>1980</c:v>
                </c:pt>
                <c:pt idx="4">
                  <c:v>1990</c:v>
                </c:pt>
                <c:pt idx="5">
                  <c:v>2000</c:v>
                </c:pt>
                <c:pt idx="6">
                  <c:v>2010</c:v>
                </c:pt>
                <c:pt idx="8">
                  <c:v>2011</c:v>
                </c:pt>
                <c:pt idx="9">
                  <c:v>2012</c:v>
                </c:pt>
                <c:pt idx="10">
                  <c:v>2013</c:v>
                </c:pt>
                <c:pt idx="11">
                  <c:v>2014</c:v>
                </c:pt>
                <c:pt idx="12">
                  <c:v>2015</c:v>
                </c:pt>
              </c:numCache>
            </c:numRef>
          </c:cat>
          <c:val>
            <c:numRef>
              <c:f>Sheet1!$B$2:$B$14</c:f>
              <c:numCache>
                <c:formatCode>0.00</c:formatCode>
                <c:ptCount val="13"/>
                <c:pt idx="0">
                  <c:v>7.7111939999999999</c:v>
                </c:pt>
                <c:pt idx="1">
                  <c:v>9.5796770000000002</c:v>
                </c:pt>
                <c:pt idx="2">
                  <c:v>11.196730000000001</c:v>
                </c:pt>
                <c:pt idx="3">
                  <c:v>14.229191</c:v>
                </c:pt>
                <c:pt idx="4">
                  <c:v>16.986509999999999</c:v>
                </c:pt>
                <c:pt idx="5">
                  <c:v>20.85182</c:v>
                </c:pt>
                <c:pt idx="6">
                  <c:v>25.145561000000001</c:v>
                </c:pt>
                <c:pt idx="8">
                  <c:v>25.65</c:v>
                </c:pt>
                <c:pt idx="9">
                  <c:v>26.060796</c:v>
                </c:pt>
                <c:pt idx="10">
                  <c:v>26.448193</c:v>
                </c:pt>
                <c:pt idx="11">
                  <c:v>26.895688</c:v>
                </c:pt>
                <c:pt idx="12">
                  <c:v>27.47</c:v>
                </c:pt>
              </c:numCache>
            </c:numRef>
          </c:val>
        </c:ser>
        <c:dLbls>
          <c:showLegendKey val="0"/>
          <c:showVal val="0"/>
          <c:showCatName val="0"/>
          <c:showSerName val="0"/>
          <c:showPercent val="0"/>
          <c:showBubbleSize val="0"/>
        </c:dLbls>
        <c:gapWidth val="219"/>
        <c:overlap val="-27"/>
        <c:axId val="643951984"/>
        <c:axId val="643951592"/>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Annual Percent Change</c:v>
                      </c:pt>
                    </c:strCache>
                  </c:strRef>
                </c:tx>
                <c:spPr>
                  <a:solidFill>
                    <a:schemeClr val="accent3"/>
                  </a:solidFill>
                  <a:ln>
                    <a:noFill/>
                  </a:ln>
                  <a:effectLst/>
                </c:spPr>
                <c:invertIfNegative val="0"/>
                <c:cat>
                  <c:numRef>
                    <c:extLst>
                      <c:ext uri="{02D57815-91ED-43cb-92C2-25804820EDAC}">
                        <c15:formulaRef>
                          <c15:sqref>Sheet1!$A$2:$A$14</c15:sqref>
                        </c15:formulaRef>
                      </c:ext>
                    </c:extLst>
                    <c:numCache>
                      <c:formatCode>General</c:formatCode>
                      <c:ptCount val="13"/>
                      <c:pt idx="0">
                        <c:v>1950</c:v>
                      </c:pt>
                      <c:pt idx="1">
                        <c:v>1960</c:v>
                      </c:pt>
                      <c:pt idx="2">
                        <c:v>1970</c:v>
                      </c:pt>
                      <c:pt idx="3">
                        <c:v>1980</c:v>
                      </c:pt>
                      <c:pt idx="4">
                        <c:v>1990</c:v>
                      </c:pt>
                      <c:pt idx="5">
                        <c:v>2000</c:v>
                      </c:pt>
                      <c:pt idx="6">
                        <c:v>2010</c:v>
                      </c:pt>
                      <c:pt idx="8">
                        <c:v>2011</c:v>
                      </c:pt>
                      <c:pt idx="9">
                        <c:v>2012</c:v>
                      </c:pt>
                      <c:pt idx="10">
                        <c:v>2013</c:v>
                      </c:pt>
                      <c:pt idx="11">
                        <c:v>2014</c:v>
                      </c:pt>
                      <c:pt idx="12">
                        <c:v>2015</c:v>
                      </c:pt>
                    </c:numCache>
                  </c:numRef>
                </c:cat>
                <c:val>
                  <c:numRef>
                    <c:extLst>
                      <c:ext uri="{02D57815-91ED-43cb-92C2-25804820EDAC}">
                        <c15:formulaRef>
                          <c15:sqref>Sheet1!$D$2:$D$14</c15:sqref>
                        </c15:formulaRef>
                      </c:ext>
                    </c:extLst>
                    <c:numCache>
                      <c:formatCode>General</c:formatCode>
                      <c:ptCount val="13"/>
                      <c:pt idx="0">
                        <c:v>0</c:v>
                      </c:pt>
                      <c:pt idx="1">
                        <c:v>2.4</c:v>
                      </c:pt>
                      <c:pt idx="2">
                        <c:v>1.7</c:v>
                      </c:pt>
                      <c:pt idx="3">
                        <c:v>2.7</c:v>
                      </c:pt>
                      <c:pt idx="4">
                        <c:v>2</c:v>
                      </c:pt>
                      <c:pt idx="5">
                        <c:v>2.2999999999999998</c:v>
                      </c:pt>
                      <c:pt idx="6">
                        <c:v>2.1</c:v>
                      </c:pt>
                      <c:pt idx="9">
                        <c:v>1.8</c:v>
                      </c:pt>
                      <c:pt idx="10">
                        <c:v>1.4</c:v>
                      </c:pt>
                      <c:pt idx="11">
                        <c:v>1.7</c:v>
                      </c:pt>
                    </c:numCache>
                  </c:numRef>
                </c:val>
              </c15:ser>
            </c15:filteredBarSeries>
          </c:ext>
        </c:extLst>
      </c:barChart>
      <c:catAx>
        <c:axId val="643951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3951592"/>
        <c:crosses val="autoZero"/>
        <c:auto val="1"/>
        <c:lblAlgn val="ctr"/>
        <c:lblOffset val="100"/>
        <c:noMultiLvlLbl val="0"/>
      </c:catAx>
      <c:valAx>
        <c:axId val="6439515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3951984"/>
        <c:crosses val="autoZero"/>
        <c:crossBetween val="between"/>
      </c:valAx>
      <c:spPr>
        <a:noFill/>
        <a:ln>
          <a:noFill/>
        </a:ln>
        <a:effectLst/>
      </c:spPr>
    </c:plotArea>
    <c:legend>
      <c:legendPos val="b"/>
      <c:layout>
        <c:manualLayout>
          <c:xMode val="edge"/>
          <c:yMode val="edge"/>
          <c:x val="0.17904721979197"/>
          <c:y val="2.5565829857645802E-3"/>
          <c:w val="0.63525845727617403"/>
          <c:h val="7.108984320022060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gross_migration!$AL$1</c:f>
              <c:strCache>
                <c:ptCount val="1"/>
                <c:pt idx="0">
                  <c:v>In-Migrants to Texas</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gross_migration!$AK$2:$AK$11</c:f>
              <c:strCache>
                <c:ptCount val="10"/>
                <c:pt idx="0">
                  <c:v>California</c:v>
                </c:pt>
                <c:pt idx="1">
                  <c:v>Oklahoma</c:v>
                </c:pt>
                <c:pt idx="2">
                  <c:v>Florida</c:v>
                </c:pt>
                <c:pt idx="3">
                  <c:v>Louisiana</c:v>
                </c:pt>
                <c:pt idx="4">
                  <c:v>Illinois</c:v>
                </c:pt>
                <c:pt idx="5">
                  <c:v>Colorado</c:v>
                </c:pt>
                <c:pt idx="6">
                  <c:v>Arizona</c:v>
                </c:pt>
                <c:pt idx="7">
                  <c:v>New Mexico</c:v>
                </c:pt>
                <c:pt idx="8">
                  <c:v>New York</c:v>
                </c:pt>
                <c:pt idx="9">
                  <c:v>Georgia</c:v>
                </c:pt>
              </c:strCache>
            </c:strRef>
          </c:cat>
          <c:val>
            <c:numRef>
              <c:f>gross_migration!$AL$2:$AL$11</c:f>
              <c:numCache>
                <c:formatCode>_(* #,##0_);_(* \(#,##0\);_(* "-"??_);_(@_)</c:formatCode>
                <c:ptCount val="10"/>
                <c:pt idx="0">
                  <c:v>62386</c:v>
                </c:pt>
                <c:pt idx="1">
                  <c:v>28906</c:v>
                </c:pt>
                <c:pt idx="2">
                  <c:v>33321</c:v>
                </c:pt>
                <c:pt idx="3">
                  <c:v>28457</c:v>
                </c:pt>
                <c:pt idx="4">
                  <c:v>30672</c:v>
                </c:pt>
                <c:pt idx="5">
                  <c:v>19139</c:v>
                </c:pt>
                <c:pt idx="6">
                  <c:v>19451</c:v>
                </c:pt>
                <c:pt idx="7">
                  <c:v>22049</c:v>
                </c:pt>
                <c:pt idx="8">
                  <c:v>21129</c:v>
                </c:pt>
                <c:pt idx="9">
                  <c:v>18924</c:v>
                </c:pt>
              </c:numCache>
            </c:numRef>
          </c:val>
        </c:ser>
        <c:ser>
          <c:idx val="1"/>
          <c:order val="1"/>
          <c:tx>
            <c:strRef>
              <c:f>gross_migration!$AM$1</c:f>
              <c:strCache>
                <c:ptCount val="1"/>
                <c:pt idx="0">
                  <c:v>Out-Migrants From Texas</c:v>
                </c:pt>
              </c:strCache>
            </c:strRef>
          </c:tx>
          <c:spPr>
            <a:solidFill>
              <a:schemeClr val="accent1">
                <a:lumMod val="75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gross_migration!$AK$2:$AK$11</c:f>
              <c:strCache>
                <c:ptCount val="10"/>
                <c:pt idx="0">
                  <c:v>California</c:v>
                </c:pt>
                <c:pt idx="1">
                  <c:v>Oklahoma</c:v>
                </c:pt>
                <c:pt idx="2">
                  <c:v>Florida</c:v>
                </c:pt>
                <c:pt idx="3">
                  <c:v>Louisiana</c:v>
                </c:pt>
                <c:pt idx="4">
                  <c:v>Illinois</c:v>
                </c:pt>
                <c:pt idx="5">
                  <c:v>Colorado</c:v>
                </c:pt>
                <c:pt idx="6">
                  <c:v>Arizona</c:v>
                </c:pt>
                <c:pt idx="7">
                  <c:v>New Mexico</c:v>
                </c:pt>
                <c:pt idx="8">
                  <c:v>New York</c:v>
                </c:pt>
                <c:pt idx="9">
                  <c:v>Georgia</c:v>
                </c:pt>
              </c:strCache>
            </c:strRef>
          </c:cat>
          <c:val>
            <c:numRef>
              <c:f>gross_migration!$AM$2:$AM$11</c:f>
              <c:numCache>
                <c:formatCode>_(* #,##0_);_(* \(#,##0\);_(* "-"??_);_(@_)</c:formatCode>
                <c:ptCount val="10"/>
                <c:pt idx="0">
                  <c:v>31499</c:v>
                </c:pt>
                <c:pt idx="1">
                  <c:v>29051</c:v>
                </c:pt>
                <c:pt idx="2">
                  <c:v>19988</c:v>
                </c:pt>
                <c:pt idx="3">
                  <c:v>22259</c:v>
                </c:pt>
                <c:pt idx="4">
                  <c:v>12719</c:v>
                </c:pt>
                <c:pt idx="5">
                  <c:v>23141</c:v>
                </c:pt>
                <c:pt idx="6">
                  <c:v>18428</c:v>
                </c:pt>
                <c:pt idx="7">
                  <c:v>15504</c:v>
                </c:pt>
                <c:pt idx="8">
                  <c:v>14803</c:v>
                </c:pt>
                <c:pt idx="9">
                  <c:v>14715</c:v>
                </c:pt>
              </c:numCache>
            </c:numRef>
          </c:val>
        </c:ser>
        <c:dLbls>
          <c:showLegendKey val="0"/>
          <c:showVal val="0"/>
          <c:showCatName val="0"/>
          <c:showSerName val="0"/>
          <c:showPercent val="0"/>
          <c:showBubbleSize val="0"/>
        </c:dLbls>
        <c:gapWidth val="50"/>
        <c:axId val="828658912"/>
        <c:axId val="828651856"/>
      </c:barChart>
      <c:catAx>
        <c:axId val="828658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28651856"/>
        <c:crosses val="autoZero"/>
        <c:auto val="1"/>
        <c:lblAlgn val="ctr"/>
        <c:lblOffset val="100"/>
        <c:noMultiLvlLbl val="0"/>
      </c:catAx>
      <c:valAx>
        <c:axId val="828651856"/>
        <c:scaling>
          <c:orientation val="minMax"/>
        </c:scaling>
        <c:delete val="1"/>
        <c:axPos val="b"/>
        <c:numFmt formatCode="_(* #,##0_);_(* \(#,##0\);_(* &quot;-&quot;??_);_(@_)" sourceLinked="1"/>
        <c:majorTickMark val="none"/>
        <c:minorTickMark val="none"/>
        <c:tickLblPos val="nextTo"/>
        <c:crossAx val="828658912"/>
        <c:crosses val="autoZero"/>
        <c:crossBetween val="between"/>
      </c:valAx>
      <c:spPr>
        <a:noFill/>
        <a:ln>
          <a:noFill/>
        </a:ln>
        <a:effectLst/>
      </c:spPr>
    </c:plotArea>
    <c:legend>
      <c:legendPos val="b"/>
      <c:layout>
        <c:manualLayout>
          <c:xMode val="edge"/>
          <c:yMode val="edge"/>
          <c:x val="0.46665496204866286"/>
          <c:y val="0.26389477013126933"/>
          <c:w val="0.43155482253907451"/>
          <c:h val="0.1152747329320390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top_10!$T$1</c:f>
              <c:strCache>
                <c:ptCount val="1"/>
                <c:pt idx="0">
                  <c:v>Domestic In-Migration</c:v>
                </c:pt>
              </c:strCache>
            </c:strRef>
          </c:tx>
          <c:spPr>
            <a:solidFill>
              <a:srgbClr val="917B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top_10!$S$2:$S$11</c:f>
              <c:strCache>
                <c:ptCount val="10"/>
                <c:pt idx="0">
                  <c:v>Harris</c:v>
                </c:pt>
                <c:pt idx="1">
                  <c:v>Bexar</c:v>
                </c:pt>
                <c:pt idx="2">
                  <c:v>Dallas</c:v>
                </c:pt>
                <c:pt idx="3">
                  <c:v>Tarrant</c:v>
                </c:pt>
                <c:pt idx="4">
                  <c:v>Travis</c:v>
                </c:pt>
                <c:pt idx="5">
                  <c:v>El Paso</c:v>
                </c:pt>
                <c:pt idx="6">
                  <c:v>Bell</c:v>
                </c:pt>
                <c:pt idx="7">
                  <c:v>Collin</c:v>
                </c:pt>
                <c:pt idx="8">
                  <c:v>Denton</c:v>
                </c:pt>
                <c:pt idx="9">
                  <c:v>Williamson</c:v>
                </c:pt>
              </c:strCache>
            </c:strRef>
          </c:cat>
          <c:val>
            <c:numRef>
              <c:f>top_10!$T$2:$T$11</c:f>
              <c:numCache>
                <c:formatCode>_(* #,##0_);_(* \(#,##0\);_(* "-"??_);_(@_)</c:formatCode>
                <c:ptCount val="10"/>
                <c:pt idx="0">
                  <c:v>74661</c:v>
                </c:pt>
                <c:pt idx="1">
                  <c:v>42472</c:v>
                </c:pt>
                <c:pt idx="2">
                  <c:v>40259</c:v>
                </c:pt>
                <c:pt idx="3">
                  <c:v>37521</c:v>
                </c:pt>
                <c:pt idx="4">
                  <c:v>30340</c:v>
                </c:pt>
                <c:pt idx="5">
                  <c:v>24540</c:v>
                </c:pt>
                <c:pt idx="6">
                  <c:v>21653</c:v>
                </c:pt>
                <c:pt idx="7">
                  <c:v>20687</c:v>
                </c:pt>
                <c:pt idx="8">
                  <c:v>17351</c:v>
                </c:pt>
                <c:pt idx="9">
                  <c:v>14693</c:v>
                </c:pt>
              </c:numCache>
            </c:numRef>
          </c:val>
        </c:ser>
        <c:ser>
          <c:idx val="1"/>
          <c:order val="1"/>
          <c:tx>
            <c:strRef>
              <c:f>top_10!$U$1</c:f>
              <c:strCache>
                <c:ptCount val="1"/>
                <c:pt idx="0">
                  <c:v>Domestic Out-Migration</c:v>
                </c:pt>
              </c:strCache>
            </c:strRef>
          </c:tx>
          <c:spPr>
            <a:solidFill>
              <a:srgbClr val="0028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top_10!$S$2:$S$11</c:f>
              <c:strCache>
                <c:ptCount val="10"/>
                <c:pt idx="0">
                  <c:v>Harris</c:v>
                </c:pt>
                <c:pt idx="1">
                  <c:v>Bexar</c:v>
                </c:pt>
                <c:pt idx="2">
                  <c:v>Dallas</c:v>
                </c:pt>
                <c:pt idx="3">
                  <c:v>Tarrant</c:v>
                </c:pt>
                <c:pt idx="4">
                  <c:v>Travis</c:v>
                </c:pt>
                <c:pt idx="5">
                  <c:v>El Paso</c:v>
                </c:pt>
                <c:pt idx="6">
                  <c:v>Bell</c:v>
                </c:pt>
                <c:pt idx="7">
                  <c:v>Collin</c:v>
                </c:pt>
                <c:pt idx="8">
                  <c:v>Denton</c:v>
                </c:pt>
                <c:pt idx="9">
                  <c:v>Williamson</c:v>
                </c:pt>
              </c:strCache>
            </c:strRef>
          </c:cat>
          <c:val>
            <c:numRef>
              <c:f>top_10!$U$2:$U$11</c:f>
              <c:numCache>
                <c:formatCode>_(* #,##0_);_(* \(#,##0\);_(* "-"??_);_(@_)</c:formatCode>
                <c:ptCount val="10"/>
                <c:pt idx="0">
                  <c:v>52968</c:v>
                </c:pt>
                <c:pt idx="1">
                  <c:v>32995</c:v>
                </c:pt>
                <c:pt idx="2">
                  <c:v>37448</c:v>
                </c:pt>
                <c:pt idx="3">
                  <c:v>28556</c:v>
                </c:pt>
                <c:pt idx="4">
                  <c:v>21309</c:v>
                </c:pt>
                <c:pt idx="5">
                  <c:v>23990</c:v>
                </c:pt>
                <c:pt idx="6">
                  <c:v>17669</c:v>
                </c:pt>
                <c:pt idx="7">
                  <c:v>16100</c:v>
                </c:pt>
                <c:pt idx="8">
                  <c:v>12351</c:v>
                </c:pt>
                <c:pt idx="9">
                  <c:v>6042</c:v>
                </c:pt>
              </c:numCache>
            </c:numRef>
          </c:val>
        </c:ser>
        <c:ser>
          <c:idx val="2"/>
          <c:order val="2"/>
          <c:tx>
            <c:strRef>
              <c:f>top_10!$V$1</c:f>
              <c:strCache>
                <c:ptCount val="1"/>
                <c:pt idx="0">
                  <c:v>Net Domestic Migration</c:v>
                </c:pt>
              </c:strCache>
            </c:strRef>
          </c:tx>
          <c:spPr>
            <a:noFill/>
            <a:ln>
              <a:noFill/>
            </a:ln>
            <a:effectLst/>
          </c:spPr>
          <c:invertIfNegative val="0"/>
          <c:dLbls>
            <c:dLbl>
              <c:idx val="0"/>
              <c:layout>
                <c:manualLayout>
                  <c:x val="0.34448692225145433"/>
                  <c:y val="2.6262626262626262E-2"/>
                </c:manualLayout>
              </c:layout>
              <c:tx>
                <c:rich>
                  <a:bodyPr/>
                  <a:lstStyle/>
                  <a:p>
                    <a:fld id="{6EDA23DB-9FB3-4970-B08F-974ACC8E0D7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1"/>
              <c:layout>
                <c:manualLayout>
                  <c:x val="0.32252277989417977"/>
                  <c:y val="-6.4487438787421275E-2"/>
                </c:manualLayout>
              </c:layout>
              <c:tx>
                <c:rich>
                  <a:bodyPr/>
                  <a:lstStyle/>
                  <a:p>
                    <a:fld id="{D3CF3504-2F52-4DC4-B288-91A4C8A1F80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2"/>
              <c:layout>
                <c:manualLayout>
                  <c:x val="0.33859496111844478"/>
                  <c:y val="0.11701969711573794"/>
                </c:manualLayout>
              </c:layout>
              <c:tx>
                <c:rich>
                  <a:bodyPr/>
                  <a:lstStyle/>
                  <a:p>
                    <a:fld id="{56499BF0-7FE7-4D95-91C4-1C0EB1831E1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3"/>
              <c:layout>
                <c:manualLayout>
                  <c:x val="0.22281707311583429"/>
                  <c:y val="2.6262626262626262E-2"/>
                </c:manualLayout>
              </c:layout>
              <c:tx>
                <c:rich>
                  <a:bodyPr/>
                  <a:lstStyle/>
                  <a:p>
                    <a:fld id="{CF253842-A921-4C80-9645-BBE168C337B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4"/>
              <c:layout>
                <c:manualLayout>
                  <c:x val="0.13632886710376699"/>
                  <c:y val="2.6262626262626189E-2"/>
                </c:manualLayout>
              </c:layout>
              <c:tx>
                <c:rich>
                  <a:bodyPr/>
                  <a:lstStyle/>
                  <a:p>
                    <a:fld id="{BE15FFE1-EDFF-47F7-A8E5-72ED06FDB33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5"/>
              <c:layout>
                <c:manualLayout>
                  <c:x val="0.26679412702027527"/>
                  <c:y val="2.4242424242424242E-2"/>
                </c:manualLayout>
              </c:layout>
              <c:tx>
                <c:rich>
                  <a:bodyPr/>
                  <a:lstStyle/>
                  <a:p>
                    <a:fld id="{446E98EF-D6AD-40A8-ABDB-C97393302B9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6"/>
              <c:layout>
                <c:manualLayout>
                  <c:x val="0.15098788507191402"/>
                  <c:y val="2.6262626262626262E-2"/>
                </c:manualLayout>
              </c:layout>
              <c:tx>
                <c:rich>
                  <a:bodyPr/>
                  <a:lstStyle/>
                  <a:p>
                    <a:fld id="{4CA7D4E2-697F-4F64-A8D9-9D4CAEFAC6C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7"/>
              <c:layout>
                <c:manualLayout>
                  <c:x val="0.12460165272924943"/>
                  <c:y val="2.6262626262626262E-2"/>
                </c:manualLayout>
              </c:layout>
              <c:tx>
                <c:rich>
                  <a:bodyPr/>
                  <a:lstStyle/>
                  <a:p>
                    <a:fld id="{B01CE67E-F9C5-4307-B58E-A9E87ABD85D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8"/>
              <c:layout>
                <c:manualLayout>
                  <c:x val="8.2090500621623166E-2"/>
                  <c:y val="2.4242424242424242E-2"/>
                </c:manualLayout>
              </c:layout>
              <c:tx>
                <c:rich>
                  <a:bodyPr/>
                  <a:lstStyle/>
                  <a:p>
                    <a:fld id="{B27EDE68-FAB8-4D45-9D2C-F854A04F375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9"/>
              <c:layout>
                <c:manualLayout>
                  <c:x val="-3.0783937733108713E-2"/>
                  <c:y val="2.6262626262626262E-2"/>
                </c:manualLayout>
              </c:layout>
              <c:tx>
                <c:rich>
                  <a:bodyPr/>
                  <a:lstStyle/>
                  <a:p>
                    <a:fld id="{10978695-DBCB-4C37-B447-DB900449061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top_10!$S$2:$S$11</c:f>
              <c:strCache>
                <c:ptCount val="10"/>
                <c:pt idx="0">
                  <c:v>Harris</c:v>
                </c:pt>
                <c:pt idx="1">
                  <c:v>Bexar</c:v>
                </c:pt>
                <c:pt idx="2">
                  <c:v>Dallas</c:v>
                </c:pt>
                <c:pt idx="3">
                  <c:v>Tarrant</c:v>
                </c:pt>
                <c:pt idx="4">
                  <c:v>Travis</c:v>
                </c:pt>
                <c:pt idx="5">
                  <c:v>El Paso</c:v>
                </c:pt>
                <c:pt idx="6">
                  <c:v>Bell</c:v>
                </c:pt>
                <c:pt idx="7">
                  <c:v>Collin</c:v>
                </c:pt>
                <c:pt idx="8">
                  <c:v>Denton</c:v>
                </c:pt>
                <c:pt idx="9">
                  <c:v>Williamson</c:v>
                </c:pt>
              </c:strCache>
            </c:strRef>
          </c:cat>
          <c:val>
            <c:numRef>
              <c:f>top_10!$V$2:$V$11</c:f>
              <c:numCache>
                <c:formatCode>_(* #,##0_);_(* \(#,##0\);_(* "-"??_);_(@_)</c:formatCode>
                <c:ptCount val="10"/>
                <c:pt idx="0">
                  <c:v>21693</c:v>
                </c:pt>
                <c:pt idx="1">
                  <c:v>9477</c:v>
                </c:pt>
                <c:pt idx="2">
                  <c:v>2811</c:v>
                </c:pt>
                <c:pt idx="3">
                  <c:v>8965</c:v>
                </c:pt>
                <c:pt idx="4">
                  <c:v>9031</c:v>
                </c:pt>
                <c:pt idx="5">
                  <c:v>550</c:v>
                </c:pt>
                <c:pt idx="6">
                  <c:v>3984</c:v>
                </c:pt>
                <c:pt idx="7">
                  <c:v>4587</c:v>
                </c:pt>
                <c:pt idx="8">
                  <c:v>5000</c:v>
                </c:pt>
                <c:pt idx="9">
                  <c:v>8651</c:v>
                </c:pt>
              </c:numCache>
            </c:numRef>
          </c:val>
          <c:extLst>
            <c:ext xmlns:c15="http://schemas.microsoft.com/office/drawing/2012/chart" uri="{02D57815-91ED-43cb-92C2-25804820EDAC}">
              <c15:datalabelsRange>
                <c15:f>top_10!$I$14:$I$23</c15:f>
                <c15:dlblRangeCache>
                  <c:ptCount val="10"/>
                  <c:pt idx="0">
                    <c:v>Net Migration=21,693</c:v>
                  </c:pt>
                  <c:pt idx="1">
                    <c:v>Net Migration=2,811</c:v>
                  </c:pt>
                  <c:pt idx="2">
                    <c:v>Net Migration=9,477</c:v>
                  </c:pt>
                  <c:pt idx="3">
                    <c:v>Net Migration=8,965</c:v>
                  </c:pt>
                  <c:pt idx="4">
                    <c:v>Net Migration=9,031</c:v>
                  </c:pt>
                  <c:pt idx="5">
                    <c:v>Net Migration=550</c:v>
                  </c:pt>
                  <c:pt idx="6">
                    <c:v>Net Migration=3,984</c:v>
                  </c:pt>
                  <c:pt idx="7">
                    <c:v>Net Migration=4,587</c:v>
                  </c:pt>
                  <c:pt idx="8">
                    <c:v>Net Migration=5,000</c:v>
                  </c:pt>
                  <c:pt idx="9">
                    <c:v>Net Migration=8,651</c:v>
                  </c:pt>
                </c15:dlblRangeCache>
              </c15:datalabelsRange>
            </c:ext>
          </c:extLst>
        </c:ser>
        <c:dLbls>
          <c:showLegendKey val="0"/>
          <c:showVal val="0"/>
          <c:showCatName val="0"/>
          <c:showSerName val="0"/>
          <c:showPercent val="0"/>
          <c:showBubbleSize val="0"/>
        </c:dLbls>
        <c:gapWidth val="25"/>
        <c:axId val="828662048"/>
        <c:axId val="828660872"/>
      </c:barChart>
      <c:catAx>
        <c:axId val="828662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2"/>
                </a:solidFill>
                <a:latin typeface="+mn-lt"/>
                <a:ea typeface="+mn-ea"/>
                <a:cs typeface="+mn-cs"/>
              </a:defRPr>
            </a:pPr>
            <a:endParaRPr lang="en-US"/>
          </a:p>
        </c:txPr>
        <c:crossAx val="828660872"/>
        <c:crosses val="autoZero"/>
        <c:auto val="1"/>
        <c:lblAlgn val="ctr"/>
        <c:lblOffset val="100"/>
        <c:noMultiLvlLbl val="0"/>
      </c:catAx>
      <c:valAx>
        <c:axId val="828660872"/>
        <c:scaling>
          <c:orientation val="minMax"/>
        </c:scaling>
        <c:delete val="1"/>
        <c:axPos val="b"/>
        <c:numFmt formatCode="_(* #,##0_);_(* \(#,##0\);_(* &quot;-&quot;??_);_(@_)" sourceLinked="1"/>
        <c:majorTickMark val="none"/>
        <c:minorTickMark val="none"/>
        <c:tickLblPos val="nextTo"/>
        <c:crossAx val="828662048"/>
        <c:crosses val="autoZero"/>
        <c:crossBetween val="between"/>
      </c:valAx>
      <c:spPr>
        <a:noFill/>
        <a:ln>
          <a:noFill/>
        </a:ln>
        <a:effectLst/>
      </c:spPr>
    </c:plotArea>
    <c:legend>
      <c:legendPos val="b"/>
      <c:legendEntry>
        <c:idx val="0"/>
        <c:delete val="1"/>
      </c:legendEntry>
      <c:layout>
        <c:manualLayout>
          <c:xMode val="edge"/>
          <c:yMode val="edge"/>
          <c:x val="0.46677964053292137"/>
          <c:y val="0.18083302443166063"/>
          <c:w val="0.39843938426615599"/>
          <c:h val="0.1263299050806304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6.1375146359402534E-2"/>
          <c:w val="0.77674249052201805"/>
          <c:h val="0.78936150388584614"/>
        </c:manualLayout>
      </c:layout>
      <c:lineChart>
        <c:grouping val="standard"/>
        <c:varyColors val="0"/>
        <c:ser>
          <c:idx val="1"/>
          <c:order val="0"/>
          <c:tx>
            <c:strRef>
              <c:f>Sheet!$B$1</c:f>
              <c:strCache>
                <c:ptCount val="1"/>
                <c:pt idx="0">
                  <c:v>Zero Migration</c:v>
                </c:pt>
              </c:strCache>
            </c:strRef>
          </c:tx>
          <c:spPr>
            <a:ln w="50800" cmpd="sng">
              <a:solidFill>
                <a:schemeClr val="accent1"/>
              </a:solidFill>
              <a:prstDash val="sysDash"/>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Sheet!$B$3:$B$11</c:f>
              <c:numCache>
                <c:formatCode>#,##0</c:formatCode>
                <c:ptCount val="9"/>
                <c:pt idx="0">
                  <c:v>25145561</c:v>
                </c:pt>
                <c:pt idx="1">
                  <c:v>26230098</c:v>
                </c:pt>
                <c:pt idx="2">
                  <c:v>27238610</c:v>
                </c:pt>
                <c:pt idx="3">
                  <c:v>28165689</c:v>
                </c:pt>
                <c:pt idx="4">
                  <c:v>28994210</c:v>
                </c:pt>
                <c:pt idx="5">
                  <c:v>29705207</c:v>
                </c:pt>
                <c:pt idx="6">
                  <c:v>30305304</c:v>
                </c:pt>
                <c:pt idx="7">
                  <c:v>30808219</c:v>
                </c:pt>
                <c:pt idx="8">
                  <c:v>31246355</c:v>
                </c:pt>
              </c:numCache>
            </c:numRef>
          </c:val>
          <c:smooth val="0"/>
        </c:ser>
        <c:ser>
          <c:idx val="2"/>
          <c:order val="1"/>
          <c:tx>
            <c:strRef>
              <c:f>Sheet!$C$1</c:f>
              <c:strCache>
                <c:ptCount val="1"/>
                <c:pt idx="0">
                  <c:v>0.5 of 2000-2010 Migration</c:v>
                </c:pt>
              </c:strCache>
            </c:strRef>
          </c:tx>
          <c:spPr>
            <a:ln w="50800" cmpd="sng">
              <a:solidFill>
                <a:srgbClr val="99660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Sheet!$C$3:$C$11</c:f>
              <c:numCache>
                <c:formatCode>#,##0</c:formatCode>
                <c:ptCount val="9"/>
                <c:pt idx="0">
                  <c:v>25145561</c:v>
                </c:pt>
                <c:pt idx="1">
                  <c:v>26947116</c:v>
                </c:pt>
                <c:pt idx="2">
                  <c:v>28813282</c:v>
                </c:pt>
                <c:pt idx="3">
                  <c:v>30734321</c:v>
                </c:pt>
                <c:pt idx="4">
                  <c:v>32680217</c:v>
                </c:pt>
                <c:pt idx="5">
                  <c:v>34616890</c:v>
                </c:pt>
                <c:pt idx="6">
                  <c:v>36550595</c:v>
                </c:pt>
                <c:pt idx="7">
                  <c:v>38499538</c:v>
                </c:pt>
                <c:pt idx="8">
                  <c:v>40502749</c:v>
                </c:pt>
              </c:numCache>
            </c:numRef>
          </c:val>
          <c:smooth val="0"/>
        </c:ser>
        <c:ser>
          <c:idx val="3"/>
          <c:order val="2"/>
          <c:tx>
            <c:strRef>
              <c:f>Sheet!$D$1</c:f>
              <c:strCache>
                <c:ptCount val="1"/>
                <c:pt idx="0">
                  <c:v>2000-2010 Migration</c:v>
                </c:pt>
              </c:strCache>
            </c:strRef>
          </c:tx>
          <c:spPr>
            <a:ln w="57150" cmpd="dbl">
              <a:solidFill>
                <a:srgbClr val="00206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Sheet!$D$3:$D$11</c:f>
              <c:numCache>
                <c:formatCode>#,##0</c:formatCode>
                <c:ptCount val="9"/>
                <c:pt idx="0">
                  <c:v>25145561</c:v>
                </c:pt>
                <c:pt idx="1">
                  <c:v>27695284</c:v>
                </c:pt>
                <c:pt idx="2">
                  <c:v>30541978</c:v>
                </c:pt>
                <c:pt idx="3">
                  <c:v>33699307</c:v>
                </c:pt>
                <c:pt idx="4">
                  <c:v>37155084</c:v>
                </c:pt>
                <c:pt idx="5">
                  <c:v>40892255</c:v>
                </c:pt>
                <c:pt idx="6">
                  <c:v>44955896</c:v>
                </c:pt>
                <c:pt idx="7">
                  <c:v>49416165</c:v>
                </c:pt>
                <c:pt idx="8">
                  <c:v>54369297</c:v>
                </c:pt>
              </c:numCache>
            </c:numRef>
          </c:val>
          <c:smooth val="0"/>
        </c:ser>
        <c:dLbls>
          <c:showLegendKey val="0"/>
          <c:showVal val="0"/>
          <c:showCatName val="0"/>
          <c:showSerName val="0"/>
          <c:showPercent val="0"/>
          <c:showBubbleSize val="0"/>
        </c:dLbls>
        <c:smooth val="0"/>
        <c:axId val="828659696"/>
        <c:axId val="828661264"/>
      </c:lineChart>
      <c:catAx>
        <c:axId val="828659696"/>
        <c:scaling>
          <c:orientation val="minMax"/>
        </c:scaling>
        <c:delete val="0"/>
        <c:axPos val="b"/>
        <c:numFmt formatCode="General" sourceLinked="1"/>
        <c:majorTickMark val="out"/>
        <c:minorTickMark val="none"/>
        <c:tickLblPos val="nextTo"/>
        <c:txPr>
          <a:bodyPr rot="2700000"/>
          <a:lstStyle/>
          <a:p>
            <a:pPr>
              <a:defRPr/>
            </a:pPr>
            <a:endParaRPr lang="en-US"/>
          </a:p>
        </c:txPr>
        <c:crossAx val="828661264"/>
        <c:crosses val="autoZero"/>
        <c:auto val="1"/>
        <c:lblAlgn val="ctr"/>
        <c:lblOffset val="0"/>
        <c:noMultiLvlLbl val="0"/>
      </c:catAx>
      <c:valAx>
        <c:axId val="828661264"/>
        <c:scaling>
          <c:orientation val="minMax"/>
          <c:max val="55000000"/>
          <c:min val="20000000"/>
        </c:scaling>
        <c:delete val="0"/>
        <c:axPos val="l"/>
        <c:majorGridlines/>
        <c:numFmt formatCode="0" sourceLinked="0"/>
        <c:majorTickMark val="out"/>
        <c:minorTickMark val="none"/>
        <c:tickLblPos val="nextTo"/>
        <c:crossAx val="828659696"/>
        <c:crosses val="autoZero"/>
        <c:crossBetween val="midCat"/>
        <c:dispUnits>
          <c:builtInUnit val="millions"/>
          <c:dispUnitsLbl>
            <c:layout>
              <c:manualLayout>
                <c:xMode val="edge"/>
                <c:yMode val="edge"/>
                <c:x val="1.0248096148122224E-2"/>
                <c:y val="0.42053301333645032"/>
              </c:manualLayout>
            </c:layout>
          </c:dispUnitsLbl>
        </c:dispUnits>
      </c:valAx>
    </c:plotArea>
    <c:legend>
      <c:legendPos val="l"/>
      <c:layout>
        <c:manualLayout>
          <c:xMode val="edge"/>
          <c:yMode val="edge"/>
          <c:x val="0.13875692621755614"/>
          <c:y val="0.1117884020045586"/>
          <c:w val="0.34136033343054339"/>
          <c:h val="0.28892749975129156"/>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3.7335082109544032E-2"/>
          <c:w val="0.82567828327014681"/>
          <c:h val="0.81340156813570463"/>
        </c:manualLayout>
      </c:layout>
      <c:lineChart>
        <c:grouping val="standard"/>
        <c:varyColors val="0"/>
        <c:ser>
          <c:idx val="1"/>
          <c:order val="0"/>
          <c:tx>
            <c:strRef>
              <c:f>Sheet!$B$1</c:f>
              <c:strCache>
                <c:ptCount val="1"/>
                <c:pt idx="0">
                  <c:v>Zero Migration</c:v>
                </c:pt>
              </c:strCache>
            </c:strRef>
          </c:tx>
          <c:spPr>
            <a:ln w="50800" cmpd="sng">
              <a:solidFill>
                <a:schemeClr val="accent1"/>
              </a:solidFill>
              <a:prstDash val="sysDash"/>
            </a:ln>
          </c:spPr>
          <c:marker>
            <c:symbol val="none"/>
          </c:marker>
          <c:cat>
            <c:numRef>
              <c:f>Sheet!$A$2:$A$42</c:f>
              <c:numCache>
                <c:formatCode>General</c:formatCode>
                <c:ptCount val="6"/>
                <c:pt idx="0">
                  <c:v>2010</c:v>
                </c:pt>
                <c:pt idx="1">
                  <c:v>2011</c:v>
                </c:pt>
                <c:pt idx="2">
                  <c:v>2012</c:v>
                </c:pt>
                <c:pt idx="3">
                  <c:v>2013</c:v>
                </c:pt>
                <c:pt idx="4">
                  <c:v>2014</c:v>
                </c:pt>
                <c:pt idx="5">
                  <c:v>2015</c:v>
                </c:pt>
              </c:numCache>
              <c:extLst/>
            </c:numRef>
          </c:cat>
          <c:val>
            <c:numRef>
              <c:f>Sheet!$B$2:$B$42</c:f>
              <c:numCache>
                <c:formatCode>#,##0</c:formatCode>
                <c:ptCount val="6"/>
                <c:pt idx="0">
                  <c:v>25145561</c:v>
                </c:pt>
                <c:pt idx="1">
                  <c:v>25368140</c:v>
                </c:pt>
                <c:pt idx="2">
                  <c:v>25587758</c:v>
                </c:pt>
                <c:pt idx="3">
                  <c:v>25804803</c:v>
                </c:pt>
                <c:pt idx="4">
                  <c:v>26018996</c:v>
                </c:pt>
                <c:pt idx="5">
                  <c:v>26230098</c:v>
                </c:pt>
              </c:numCache>
              <c:extLst/>
            </c:numRef>
          </c:val>
          <c:smooth val="0"/>
        </c:ser>
        <c:ser>
          <c:idx val="2"/>
          <c:order val="1"/>
          <c:tx>
            <c:strRef>
              <c:f>Sheet!$C$1</c:f>
              <c:strCache>
                <c:ptCount val="1"/>
                <c:pt idx="0">
                  <c:v>0.5 of 2000-2010 Migration</c:v>
                </c:pt>
              </c:strCache>
            </c:strRef>
          </c:tx>
          <c:spPr>
            <a:ln w="50800" cmpd="sng">
              <a:solidFill>
                <a:srgbClr val="996600"/>
              </a:solidFill>
            </a:ln>
          </c:spPr>
          <c:marker>
            <c:symbol val="none"/>
          </c:marker>
          <c:cat>
            <c:numRef>
              <c:f>Sheet!$A$2:$A$42</c:f>
              <c:numCache>
                <c:formatCode>General</c:formatCode>
                <c:ptCount val="6"/>
                <c:pt idx="0">
                  <c:v>2010</c:v>
                </c:pt>
                <c:pt idx="1">
                  <c:v>2011</c:v>
                </c:pt>
                <c:pt idx="2">
                  <c:v>2012</c:v>
                </c:pt>
                <c:pt idx="3">
                  <c:v>2013</c:v>
                </c:pt>
                <c:pt idx="4">
                  <c:v>2014</c:v>
                </c:pt>
                <c:pt idx="5">
                  <c:v>2015</c:v>
                </c:pt>
              </c:numCache>
              <c:extLst/>
            </c:numRef>
          </c:cat>
          <c:val>
            <c:numRef>
              <c:f>Sheet!$C$2:$C$42</c:f>
              <c:numCache>
                <c:formatCode>#,##0</c:formatCode>
                <c:ptCount val="6"/>
                <c:pt idx="0">
                  <c:v>25145561</c:v>
                </c:pt>
                <c:pt idx="1">
                  <c:v>25499699</c:v>
                </c:pt>
                <c:pt idx="2">
                  <c:v>25857200</c:v>
                </c:pt>
                <c:pt idx="3">
                  <c:v>26217850</c:v>
                </c:pt>
                <c:pt idx="4">
                  <c:v>26581256</c:v>
                </c:pt>
                <c:pt idx="5">
                  <c:v>26947116</c:v>
                </c:pt>
              </c:numCache>
              <c:extLst/>
            </c:numRef>
          </c:val>
          <c:smooth val="0"/>
        </c:ser>
        <c:ser>
          <c:idx val="3"/>
          <c:order val="2"/>
          <c:tx>
            <c:strRef>
              <c:f>Sheet!$D$1</c:f>
              <c:strCache>
                <c:ptCount val="1"/>
                <c:pt idx="0">
                  <c:v>2000-2010 Migration</c:v>
                </c:pt>
              </c:strCache>
            </c:strRef>
          </c:tx>
          <c:spPr>
            <a:ln w="57150" cmpd="dbl">
              <a:solidFill>
                <a:srgbClr val="002060"/>
              </a:solidFill>
            </a:ln>
          </c:spPr>
          <c:marker>
            <c:symbol val="none"/>
          </c:marker>
          <c:cat>
            <c:numRef>
              <c:f>Sheet!$A$2:$A$42</c:f>
              <c:numCache>
                <c:formatCode>General</c:formatCode>
                <c:ptCount val="6"/>
                <c:pt idx="0">
                  <c:v>2010</c:v>
                </c:pt>
                <c:pt idx="1">
                  <c:v>2011</c:v>
                </c:pt>
                <c:pt idx="2">
                  <c:v>2012</c:v>
                </c:pt>
                <c:pt idx="3">
                  <c:v>2013</c:v>
                </c:pt>
                <c:pt idx="4">
                  <c:v>2014</c:v>
                </c:pt>
                <c:pt idx="5">
                  <c:v>2015</c:v>
                </c:pt>
              </c:numCache>
              <c:extLst/>
            </c:numRef>
          </c:cat>
          <c:val>
            <c:numRef>
              <c:f>Sheet!$D$2:$D$42</c:f>
              <c:numCache>
                <c:formatCode>#,##0</c:formatCode>
                <c:ptCount val="6"/>
                <c:pt idx="0">
                  <c:v>25145561</c:v>
                </c:pt>
                <c:pt idx="1">
                  <c:v>25631695</c:v>
                </c:pt>
                <c:pt idx="2">
                  <c:v>26130047</c:v>
                </c:pt>
                <c:pt idx="3">
                  <c:v>26640165</c:v>
                </c:pt>
                <c:pt idx="4">
                  <c:v>27161942</c:v>
                </c:pt>
                <c:pt idx="5">
                  <c:v>27695284</c:v>
                </c:pt>
              </c:numCache>
              <c:extLst/>
            </c:numRef>
          </c:val>
          <c:smooth val="0"/>
        </c:ser>
        <c:ser>
          <c:idx val="0"/>
          <c:order val="3"/>
          <c:tx>
            <c:strRef>
              <c:f>Sheet!$E$1</c:f>
              <c:strCache>
                <c:ptCount val="1"/>
                <c:pt idx="0">
                  <c:v>Estimates</c:v>
                </c:pt>
              </c:strCache>
            </c:strRef>
          </c:tx>
          <c:spPr>
            <a:ln>
              <a:solidFill>
                <a:schemeClr val="accent2">
                  <a:lumMod val="75000"/>
                </a:schemeClr>
              </a:solidFill>
            </a:ln>
          </c:spPr>
          <c:marker>
            <c:symbol val="square"/>
            <c:size val="5"/>
            <c:spPr>
              <a:solidFill>
                <a:schemeClr val="accent2"/>
              </a:solidFill>
              <a:ln>
                <a:solidFill>
                  <a:schemeClr val="accent2"/>
                </a:solidFill>
              </a:ln>
            </c:spPr>
          </c:marker>
          <c:cat>
            <c:strLit>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extLst>
                <c:ext xmlns:c15="http://schemas.microsoft.com/office/drawing/2012/chart" uri="{02D57815-91ED-43cb-92C2-25804820EDAC}">
                  <c15:autoCat val="1"/>
                </c:ext>
              </c:extLst>
            </c:strLit>
          </c:cat>
          <c:val>
            <c:numRef>
              <c:f>Sheet!$E$2:$E$7</c:f>
              <c:numCache>
                <c:formatCode>#,##0</c:formatCode>
                <c:ptCount val="6"/>
                <c:pt idx="0">
                  <c:v>25145561</c:v>
                </c:pt>
                <c:pt idx="1">
                  <c:v>25657477</c:v>
                </c:pt>
                <c:pt idx="2">
                  <c:v>26094422</c:v>
                </c:pt>
                <c:pt idx="3">
                  <c:v>26505637</c:v>
                </c:pt>
                <c:pt idx="4">
                  <c:v>26956958</c:v>
                </c:pt>
                <c:pt idx="5">
                  <c:v>27469114</c:v>
                </c:pt>
              </c:numCache>
              <c:extLst/>
            </c:numRef>
          </c:val>
          <c:smooth val="0"/>
        </c:ser>
        <c:dLbls>
          <c:showLegendKey val="0"/>
          <c:showVal val="0"/>
          <c:showCatName val="0"/>
          <c:showSerName val="0"/>
          <c:showPercent val="0"/>
          <c:showBubbleSize val="0"/>
        </c:dLbls>
        <c:smooth val="0"/>
        <c:axId val="828652640"/>
        <c:axId val="828661656"/>
      </c:lineChart>
      <c:catAx>
        <c:axId val="828652640"/>
        <c:scaling>
          <c:orientation val="minMax"/>
        </c:scaling>
        <c:delete val="0"/>
        <c:axPos val="b"/>
        <c:numFmt formatCode="General" sourceLinked="1"/>
        <c:majorTickMark val="out"/>
        <c:minorTickMark val="none"/>
        <c:tickLblPos val="nextTo"/>
        <c:txPr>
          <a:bodyPr rot="2700000"/>
          <a:lstStyle/>
          <a:p>
            <a:pPr>
              <a:defRPr sz="1600"/>
            </a:pPr>
            <a:endParaRPr lang="en-US"/>
          </a:p>
        </c:txPr>
        <c:crossAx val="828661656"/>
        <c:crosses val="autoZero"/>
        <c:auto val="1"/>
        <c:lblAlgn val="ctr"/>
        <c:lblOffset val="0"/>
        <c:noMultiLvlLbl val="0"/>
      </c:catAx>
      <c:valAx>
        <c:axId val="828661656"/>
        <c:scaling>
          <c:orientation val="minMax"/>
          <c:min val="24000000"/>
        </c:scaling>
        <c:delete val="0"/>
        <c:axPos val="l"/>
        <c:majorGridlines/>
        <c:numFmt formatCode="0" sourceLinked="0"/>
        <c:majorTickMark val="out"/>
        <c:minorTickMark val="none"/>
        <c:tickLblPos val="nextTo"/>
        <c:crossAx val="828652640"/>
        <c:crosses val="autoZero"/>
        <c:crossBetween val="midCat"/>
        <c:dispUnits>
          <c:builtInUnit val="millions"/>
          <c:dispUnitsLbl>
            <c:layout>
              <c:manualLayout>
                <c:xMode val="edge"/>
                <c:yMode val="edge"/>
                <c:x val="1.0248096148122224E-2"/>
                <c:y val="0.42053301333645032"/>
              </c:manualLayout>
            </c:layout>
          </c:dispUnitsLbl>
        </c:dispUnits>
      </c:valAx>
      <c:spPr>
        <a:noFill/>
        <a:ln w="25400">
          <a:noFill/>
        </a:ln>
      </c:spPr>
    </c:plotArea>
    <c:legend>
      <c:legendPos val="l"/>
      <c:layout>
        <c:manualLayout>
          <c:xMode val="edge"/>
          <c:yMode val="edge"/>
          <c:x val="0.11869519782249441"/>
          <c:y val="1.6026709499905669E-2"/>
          <c:w val="0.33430567706814424"/>
          <c:h val="0.32143858436621831"/>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4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59509575191991"/>
          <c:y val="2.8916277044244505E-2"/>
          <c:w val="0.86341997180907937"/>
          <c:h val="0.85784108266019854"/>
        </c:manualLayout>
      </c:layout>
      <c:lineChart>
        <c:grouping val="standard"/>
        <c:varyColors val="0"/>
        <c:ser>
          <c:idx val="0"/>
          <c:order val="0"/>
          <c:tx>
            <c:strRef>
              <c:f>Sheet1!$B$1</c:f>
              <c:strCache>
                <c:ptCount val="1"/>
                <c:pt idx="0">
                  <c:v>Under 18</c:v>
                </c:pt>
              </c:strCache>
            </c:strRef>
          </c:tx>
          <c:spPr>
            <a:ln w="28575" cap="rnd">
              <a:solidFill>
                <a:schemeClr val="accent1"/>
              </a:solidFill>
              <a:round/>
            </a:ln>
            <a:effectLst/>
          </c:spPr>
          <c:marker>
            <c:symbol val="none"/>
          </c:marker>
          <c:cat>
            <c:numRef>
              <c:f>Sheet1!$A$2:$A$102</c:f>
              <c:numCache>
                <c:formatCode>General</c:formatCode>
                <c:ptCount val="101"/>
                <c:pt idx="0">
                  <c:v>1950</c:v>
                </c:pt>
                <c:pt idx="10">
                  <c:v>1960</c:v>
                </c:pt>
                <c:pt idx="20">
                  <c:v>1970</c:v>
                </c:pt>
                <c:pt idx="30">
                  <c:v>1980</c:v>
                </c:pt>
                <c:pt idx="40">
                  <c:v>1990</c:v>
                </c:pt>
                <c:pt idx="50">
                  <c:v>2000</c:v>
                </c:pt>
                <c:pt idx="60">
                  <c:v>2010</c:v>
                </c:pt>
                <c:pt idx="64">
                  <c:v>2014</c:v>
                </c:pt>
                <c:pt idx="70">
                  <c:v>2020</c:v>
                </c:pt>
                <c:pt idx="80">
                  <c:v>2030</c:v>
                </c:pt>
                <c:pt idx="90">
                  <c:v>2040</c:v>
                </c:pt>
                <c:pt idx="100">
                  <c:v>2050</c:v>
                </c:pt>
              </c:numCache>
            </c:numRef>
          </c:cat>
          <c:val>
            <c:numRef>
              <c:f>Sheet1!$B$2:$B$102</c:f>
              <c:numCache>
                <c:formatCode>_(* #,##0_);_(* \(#,##0\);_(* "-"??_);_(@_)</c:formatCode>
                <c:ptCount val="101"/>
                <c:pt idx="0">
                  <c:v>2596129</c:v>
                </c:pt>
                <c:pt idx="1">
                  <c:v>2700381.7</c:v>
                </c:pt>
                <c:pt idx="2">
                  <c:v>2804634.4000000004</c:v>
                </c:pt>
                <c:pt idx="3">
                  <c:v>2908887.1000000006</c:v>
                </c:pt>
                <c:pt idx="4">
                  <c:v>3013139.8000000007</c:v>
                </c:pt>
                <c:pt idx="5">
                  <c:v>3117392.5000000009</c:v>
                </c:pt>
                <c:pt idx="6">
                  <c:v>3221645.2000000011</c:v>
                </c:pt>
                <c:pt idx="7">
                  <c:v>3325897.9000000013</c:v>
                </c:pt>
                <c:pt idx="8">
                  <c:v>3430150.6000000015</c:v>
                </c:pt>
                <c:pt idx="9">
                  <c:v>3534403.3000000017</c:v>
                </c:pt>
                <c:pt idx="10">
                  <c:v>3638656</c:v>
                </c:pt>
                <c:pt idx="11">
                  <c:v>3674774</c:v>
                </c:pt>
                <c:pt idx="12">
                  <c:v>3710892</c:v>
                </c:pt>
                <c:pt idx="13">
                  <c:v>3747010</c:v>
                </c:pt>
                <c:pt idx="14">
                  <c:v>3783128</c:v>
                </c:pt>
                <c:pt idx="15">
                  <c:v>3819246</c:v>
                </c:pt>
                <c:pt idx="16">
                  <c:v>3855364</c:v>
                </c:pt>
                <c:pt idx="17">
                  <c:v>3891482</c:v>
                </c:pt>
                <c:pt idx="18">
                  <c:v>3927600</c:v>
                </c:pt>
                <c:pt idx="19">
                  <c:v>3963718</c:v>
                </c:pt>
                <c:pt idx="20">
                  <c:v>3999836</c:v>
                </c:pt>
                <c:pt idx="21">
                  <c:v>4030463</c:v>
                </c:pt>
                <c:pt idx="22">
                  <c:v>4061090</c:v>
                </c:pt>
                <c:pt idx="23">
                  <c:v>4091717</c:v>
                </c:pt>
                <c:pt idx="24">
                  <c:v>4122344</c:v>
                </c:pt>
                <c:pt idx="25">
                  <c:v>4152971</c:v>
                </c:pt>
                <c:pt idx="26">
                  <c:v>4183598</c:v>
                </c:pt>
                <c:pt idx="27">
                  <c:v>4214225</c:v>
                </c:pt>
                <c:pt idx="28">
                  <c:v>4244852</c:v>
                </c:pt>
                <c:pt idx="29">
                  <c:v>4275479</c:v>
                </c:pt>
                <c:pt idx="30">
                  <c:v>4306106</c:v>
                </c:pt>
                <c:pt idx="31">
                  <c:v>4359079.3</c:v>
                </c:pt>
                <c:pt idx="32">
                  <c:v>4412052.5999999996</c:v>
                </c:pt>
                <c:pt idx="33">
                  <c:v>4465025.8999999994</c:v>
                </c:pt>
                <c:pt idx="34">
                  <c:v>4517999.1999999993</c:v>
                </c:pt>
                <c:pt idx="35">
                  <c:v>4570972.4999999991</c:v>
                </c:pt>
                <c:pt idx="36">
                  <c:v>4623945.7999999989</c:v>
                </c:pt>
                <c:pt idx="37">
                  <c:v>4676919.0999999987</c:v>
                </c:pt>
                <c:pt idx="38">
                  <c:v>4729892.3999999985</c:v>
                </c:pt>
                <c:pt idx="39">
                  <c:v>4782865.6999999983</c:v>
                </c:pt>
                <c:pt idx="40">
                  <c:v>4835839</c:v>
                </c:pt>
                <c:pt idx="41">
                  <c:v>4940931</c:v>
                </c:pt>
                <c:pt idx="42">
                  <c:v>5046023</c:v>
                </c:pt>
                <c:pt idx="43">
                  <c:v>5151115</c:v>
                </c:pt>
                <c:pt idx="44">
                  <c:v>5256207</c:v>
                </c:pt>
                <c:pt idx="45">
                  <c:v>5361299</c:v>
                </c:pt>
                <c:pt idx="46">
                  <c:v>5466391</c:v>
                </c:pt>
                <c:pt idx="47">
                  <c:v>5571483</c:v>
                </c:pt>
                <c:pt idx="48">
                  <c:v>5676575</c:v>
                </c:pt>
                <c:pt idx="49">
                  <c:v>5781667</c:v>
                </c:pt>
                <c:pt idx="50">
                  <c:v>5886759</c:v>
                </c:pt>
                <c:pt idx="51">
                  <c:v>5984665.5</c:v>
                </c:pt>
                <c:pt idx="52">
                  <c:v>6082572</c:v>
                </c:pt>
                <c:pt idx="53">
                  <c:v>6180478.5</c:v>
                </c:pt>
                <c:pt idx="54">
                  <c:v>6278385</c:v>
                </c:pt>
                <c:pt idx="55">
                  <c:v>6376291.5</c:v>
                </c:pt>
                <c:pt idx="56">
                  <c:v>6474198</c:v>
                </c:pt>
                <c:pt idx="57">
                  <c:v>6572104.5</c:v>
                </c:pt>
                <c:pt idx="58">
                  <c:v>6670011</c:v>
                </c:pt>
                <c:pt idx="59">
                  <c:v>6767917.5</c:v>
                </c:pt>
                <c:pt idx="60">
                  <c:v>6865824</c:v>
                </c:pt>
                <c:pt idx="61">
                  <c:v>6928271.5</c:v>
                </c:pt>
                <c:pt idx="62">
                  <c:v>6990719</c:v>
                </c:pt>
                <c:pt idx="63">
                  <c:v>7053166.5</c:v>
                </c:pt>
                <c:pt idx="64">
                  <c:v>7115614</c:v>
                </c:pt>
                <c:pt idx="65">
                  <c:v>7221992.166666667</c:v>
                </c:pt>
                <c:pt idx="66">
                  <c:v>7328370.333333334</c:v>
                </c:pt>
                <c:pt idx="67">
                  <c:v>7434748.5000000009</c:v>
                </c:pt>
                <c:pt idx="68">
                  <c:v>7541126.6666666679</c:v>
                </c:pt>
                <c:pt idx="69">
                  <c:v>7647504.8333333349</c:v>
                </c:pt>
                <c:pt idx="70">
                  <c:v>7753883</c:v>
                </c:pt>
                <c:pt idx="71">
                  <c:v>7872456.2000000002</c:v>
                </c:pt>
                <c:pt idx="72">
                  <c:v>7991029.4000000004</c:v>
                </c:pt>
                <c:pt idx="73">
                  <c:v>8109602.6000000006</c:v>
                </c:pt>
                <c:pt idx="74">
                  <c:v>8228175.8000000007</c:v>
                </c:pt>
                <c:pt idx="75">
                  <c:v>8346749.0000000009</c:v>
                </c:pt>
                <c:pt idx="76">
                  <c:v>8465322.2000000011</c:v>
                </c:pt>
                <c:pt idx="77">
                  <c:v>8583895.4000000004</c:v>
                </c:pt>
                <c:pt idx="78">
                  <c:v>8702468.5999999996</c:v>
                </c:pt>
                <c:pt idx="79">
                  <c:v>8821041.7999999989</c:v>
                </c:pt>
                <c:pt idx="80">
                  <c:v>8939615</c:v>
                </c:pt>
                <c:pt idx="81">
                  <c:v>9099483.5</c:v>
                </c:pt>
                <c:pt idx="82">
                  <c:v>9259352</c:v>
                </c:pt>
                <c:pt idx="83">
                  <c:v>9419220.5</c:v>
                </c:pt>
                <c:pt idx="84">
                  <c:v>9579089</c:v>
                </c:pt>
                <c:pt idx="85">
                  <c:v>9738957.5</c:v>
                </c:pt>
                <c:pt idx="86">
                  <c:v>9898826</c:v>
                </c:pt>
                <c:pt idx="87">
                  <c:v>10058694.5</c:v>
                </c:pt>
                <c:pt idx="88">
                  <c:v>10218563</c:v>
                </c:pt>
                <c:pt idx="89">
                  <c:v>10378431.5</c:v>
                </c:pt>
                <c:pt idx="90">
                  <c:v>10538300</c:v>
                </c:pt>
                <c:pt idx="91">
                  <c:v>10717265.699999999</c:v>
                </c:pt>
                <c:pt idx="92">
                  <c:v>10896231.399999999</c:v>
                </c:pt>
                <c:pt idx="93">
                  <c:v>11075197.099999998</c:v>
                </c:pt>
                <c:pt idx="94">
                  <c:v>11254162.799999997</c:v>
                </c:pt>
                <c:pt idx="95">
                  <c:v>11433128.499999996</c:v>
                </c:pt>
                <c:pt idx="96">
                  <c:v>11612094.199999996</c:v>
                </c:pt>
                <c:pt idx="97">
                  <c:v>11791059.899999995</c:v>
                </c:pt>
                <c:pt idx="98">
                  <c:v>11970025.599999994</c:v>
                </c:pt>
                <c:pt idx="99">
                  <c:v>12148991.299999993</c:v>
                </c:pt>
                <c:pt idx="100">
                  <c:v>12327957</c:v>
                </c:pt>
              </c:numCache>
            </c:numRef>
          </c:val>
          <c:smooth val="0"/>
        </c:ser>
        <c:ser>
          <c:idx val="1"/>
          <c:order val="1"/>
          <c:tx>
            <c:strRef>
              <c:f>Sheet1!$C$1</c:f>
              <c:strCache>
                <c:ptCount val="1"/>
                <c:pt idx="0">
                  <c:v>18 to 64</c:v>
                </c:pt>
              </c:strCache>
            </c:strRef>
          </c:tx>
          <c:spPr>
            <a:ln w="28575" cap="rnd">
              <a:solidFill>
                <a:schemeClr val="accent2"/>
              </a:solidFill>
              <a:round/>
            </a:ln>
            <a:effectLst/>
          </c:spPr>
          <c:marker>
            <c:symbol val="none"/>
          </c:marker>
          <c:cat>
            <c:numRef>
              <c:f>Sheet1!$A$2:$A$102</c:f>
              <c:numCache>
                <c:formatCode>General</c:formatCode>
                <c:ptCount val="101"/>
                <c:pt idx="0">
                  <c:v>1950</c:v>
                </c:pt>
                <c:pt idx="10">
                  <c:v>1960</c:v>
                </c:pt>
                <c:pt idx="20">
                  <c:v>1970</c:v>
                </c:pt>
                <c:pt idx="30">
                  <c:v>1980</c:v>
                </c:pt>
                <c:pt idx="40">
                  <c:v>1990</c:v>
                </c:pt>
                <c:pt idx="50">
                  <c:v>2000</c:v>
                </c:pt>
                <c:pt idx="60">
                  <c:v>2010</c:v>
                </c:pt>
                <c:pt idx="64">
                  <c:v>2014</c:v>
                </c:pt>
                <c:pt idx="70">
                  <c:v>2020</c:v>
                </c:pt>
                <c:pt idx="80">
                  <c:v>2030</c:v>
                </c:pt>
                <c:pt idx="90">
                  <c:v>2040</c:v>
                </c:pt>
                <c:pt idx="100">
                  <c:v>2050</c:v>
                </c:pt>
              </c:numCache>
            </c:numRef>
          </c:cat>
          <c:val>
            <c:numRef>
              <c:f>Sheet1!$C$2:$C$102</c:f>
              <c:numCache>
                <c:formatCode>_(* #,##0_);_(* \(#,##0\);_(* "-"??_);_(@_)</c:formatCode>
                <c:ptCount val="101"/>
                <c:pt idx="0">
                  <c:v>4601645</c:v>
                </c:pt>
                <c:pt idx="1">
                  <c:v>4661043.5</c:v>
                </c:pt>
                <c:pt idx="2">
                  <c:v>4720442</c:v>
                </c:pt>
                <c:pt idx="3">
                  <c:v>4779840.5</c:v>
                </c:pt>
                <c:pt idx="4">
                  <c:v>4839239</c:v>
                </c:pt>
                <c:pt idx="5">
                  <c:v>4898637.5</c:v>
                </c:pt>
                <c:pt idx="6">
                  <c:v>4958036</c:v>
                </c:pt>
                <c:pt idx="7">
                  <c:v>5017434.5</c:v>
                </c:pt>
                <c:pt idx="8">
                  <c:v>5076833</c:v>
                </c:pt>
                <c:pt idx="9">
                  <c:v>5136231.5</c:v>
                </c:pt>
                <c:pt idx="10">
                  <c:v>5195630</c:v>
                </c:pt>
                <c:pt idx="11">
                  <c:v>5296550.5</c:v>
                </c:pt>
                <c:pt idx="12">
                  <c:v>5397471</c:v>
                </c:pt>
                <c:pt idx="13">
                  <c:v>5498391.5</c:v>
                </c:pt>
                <c:pt idx="14">
                  <c:v>5599312</c:v>
                </c:pt>
                <c:pt idx="15">
                  <c:v>5700232.5</c:v>
                </c:pt>
                <c:pt idx="16">
                  <c:v>5801153</c:v>
                </c:pt>
                <c:pt idx="17">
                  <c:v>5902073.5</c:v>
                </c:pt>
                <c:pt idx="18">
                  <c:v>6002994</c:v>
                </c:pt>
                <c:pt idx="19">
                  <c:v>6103914.5</c:v>
                </c:pt>
                <c:pt idx="20">
                  <c:v>6204835</c:v>
                </c:pt>
                <c:pt idx="21">
                  <c:v>6439543.9000000004</c:v>
                </c:pt>
                <c:pt idx="22">
                  <c:v>6674252.8000000007</c:v>
                </c:pt>
                <c:pt idx="23">
                  <c:v>6908961.7000000011</c:v>
                </c:pt>
                <c:pt idx="24">
                  <c:v>7143670.6000000015</c:v>
                </c:pt>
                <c:pt idx="25">
                  <c:v>7378379.5000000019</c:v>
                </c:pt>
                <c:pt idx="26">
                  <c:v>7613088.4000000022</c:v>
                </c:pt>
                <c:pt idx="27">
                  <c:v>7847797.3000000026</c:v>
                </c:pt>
                <c:pt idx="28">
                  <c:v>8082506.200000003</c:v>
                </c:pt>
                <c:pt idx="29">
                  <c:v>8317215.1000000034</c:v>
                </c:pt>
                <c:pt idx="30">
                  <c:v>8551924</c:v>
                </c:pt>
                <c:pt idx="31">
                  <c:v>8740141.0999999996</c:v>
                </c:pt>
                <c:pt idx="32">
                  <c:v>8928358.1999999993</c:v>
                </c:pt>
                <c:pt idx="33">
                  <c:v>9116575.2999999989</c:v>
                </c:pt>
                <c:pt idx="34">
                  <c:v>9304792.3999999985</c:v>
                </c:pt>
                <c:pt idx="35">
                  <c:v>9493009.4999999981</c:v>
                </c:pt>
                <c:pt idx="36">
                  <c:v>9681226.5999999978</c:v>
                </c:pt>
                <c:pt idx="37">
                  <c:v>9869443.6999999974</c:v>
                </c:pt>
                <c:pt idx="38">
                  <c:v>10057660.799999997</c:v>
                </c:pt>
                <c:pt idx="39">
                  <c:v>10245877.899999997</c:v>
                </c:pt>
                <c:pt idx="40">
                  <c:v>10434095</c:v>
                </c:pt>
                <c:pt idx="41">
                  <c:v>10679938.4</c:v>
                </c:pt>
                <c:pt idx="42">
                  <c:v>10925781.800000001</c:v>
                </c:pt>
                <c:pt idx="43">
                  <c:v>11171625.200000001</c:v>
                </c:pt>
                <c:pt idx="44">
                  <c:v>11417468.600000001</c:v>
                </c:pt>
                <c:pt idx="45">
                  <c:v>11663312.000000002</c:v>
                </c:pt>
                <c:pt idx="46">
                  <c:v>11909155.400000002</c:v>
                </c:pt>
                <c:pt idx="47">
                  <c:v>12154998.800000003</c:v>
                </c:pt>
                <c:pt idx="48">
                  <c:v>12400842.200000003</c:v>
                </c:pt>
                <c:pt idx="49">
                  <c:v>12646685.600000003</c:v>
                </c:pt>
                <c:pt idx="50">
                  <c:v>12892529</c:v>
                </c:pt>
                <c:pt idx="51">
                  <c:v>13171061.199999999</c:v>
                </c:pt>
                <c:pt idx="52">
                  <c:v>13449593.399999999</c:v>
                </c:pt>
                <c:pt idx="53">
                  <c:v>13728125.599999998</c:v>
                </c:pt>
                <c:pt idx="54">
                  <c:v>14006657.799999997</c:v>
                </c:pt>
                <c:pt idx="55">
                  <c:v>14285189.999999996</c:v>
                </c:pt>
                <c:pt idx="56">
                  <c:v>14563722.199999996</c:v>
                </c:pt>
                <c:pt idx="57">
                  <c:v>14842254.399999995</c:v>
                </c:pt>
                <c:pt idx="58">
                  <c:v>15120786.599999994</c:v>
                </c:pt>
                <c:pt idx="59">
                  <c:v>15399318.799999993</c:v>
                </c:pt>
                <c:pt idx="60">
                  <c:v>15677851</c:v>
                </c:pt>
                <c:pt idx="61">
                  <c:v>15943954</c:v>
                </c:pt>
                <c:pt idx="62">
                  <c:v>16210057</c:v>
                </c:pt>
                <c:pt idx="63">
                  <c:v>16476160</c:v>
                </c:pt>
                <c:pt idx="64">
                  <c:v>16742263</c:v>
                </c:pt>
                <c:pt idx="65">
                  <c:v>17080887.833333332</c:v>
                </c:pt>
                <c:pt idx="66">
                  <c:v>17419512.666666664</c:v>
                </c:pt>
                <c:pt idx="67">
                  <c:v>17758137.499999996</c:v>
                </c:pt>
                <c:pt idx="68">
                  <c:v>18096762.333333328</c:v>
                </c:pt>
                <c:pt idx="69">
                  <c:v>18435387.16666666</c:v>
                </c:pt>
                <c:pt idx="70">
                  <c:v>18774012</c:v>
                </c:pt>
                <c:pt idx="71">
                  <c:v>19125210.600000001</c:v>
                </c:pt>
                <c:pt idx="72">
                  <c:v>19476409.200000003</c:v>
                </c:pt>
                <c:pt idx="73">
                  <c:v>19827607.800000004</c:v>
                </c:pt>
                <c:pt idx="74">
                  <c:v>20178806.400000006</c:v>
                </c:pt>
                <c:pt idx="75">
                  <c:v>20530005.000000007</c:v>
                </c:pt>
                <c:pt idx="76">
                  <c:v>20881203.600000009</c:v>
                </c:pt>
                <c:pt idx="77">
                  <c:v>21232402.20000001</c:v>
                </c:pt>
                <c:pt idx="78">
                  <c:v>21583600.800000012</c:v>
                </c:pt>
                <c:pt idx="79">
                  <c:v>21934799.400000013</c:v>
                </c:pt>
                <c:pt idx="80">
                  <c:v>22285998</c:v>
                </c:pt>
                <c:pt idx="81">
                  <c:v>22740819.300000001</c:v>
                </c:pt>
                <c:pt idx="82">
                  <c:v>23195640.600000001</c:v>
                </c:pt>
                <c:pt idx="83">
                  <c:v>23650461.900000002</c:v>
                </c:pt>
                <c:pt idx="84">
                  <c:v>24105283.200000003</c:v>
                </c:pt>
                <c:pt idx="85">
                  <c:v>24560104.500000004</c:v>
                </c:pt>
                <c:pt idx="86">
                  <c:v>25014925.800000004</c:v>
                </c:pt>
                <c:pt idx="87">
                  <c:v>25469747.100000005</c:v>
                </c:pt>
                <c:pt idx="88">
                  <c:v>25924568.400000006</c:v>
                </c:pt>
                <c:pt idx="89">
                  <c:v>26379389.700000007</c:v>
                </c:pt>
                <c:pt idx="90">
                  <c:v>26834211</c:v>
                </c:pt>
                <c:pt idx="91">
                  <c:v>27410637.399999999</c:v>
                </c:pt>
                <c:pt idx="92">
                  <c:v>27987063.799999997</c:v>
                </c:pt>
                <c:pt idx="93">
                  <c:v>28563490.199999996</c:v>
                </c:pt>
                <c:pt idx="94">
                  <c:v>29139916.599999994</c:v>
                </c:pt>
                <c:pt idx="95">
                  <c:v>29716342.999999993</c:v>
                </c:pt>
                <c:pt idx="96">
                  <c:v>30292769.399999991</c:v>
                </c:pt>
                <c:pt idx="97">
                  <c:v>30869195.79999999</c:v>
                </c:pt>
                <c:pt idx="98">
                  <c:v>31445622.199999988</c:v>
                </c:pt>
                <c:pt idx="99">
                  <c:v>32022048.599999987</c:v>
                </c:pt>
                <c:pt idx="100">
                  <c:v>32598475</c:v>
                </c:pt>
              </c:numCache>
            </c:numRef>
          </c:val>
          <c:smooth val="0"/>
        </c:ser>
        <c:ser>
          <c:idx val="3"/>
          <c:order val="2"/>
          <c:tx>
            <c:strRef>
              <c:f>Sheet1!$E$1</c:f>
              <c:strCache>
                <c:ptCount val="1"/>
                <c:pt idx="0">
                  <c:v>65+</c:v>
                </c:pt>
              </c:strCache>
            </c:strRef>
          </c:tx>
          <c:spPr>
            <a:ln w="28575" cap="rnd">
              <a:solidFill>
                <a:schemeClr val="accent4"/>
              </a:solidFill>
              <a:round/>
            </a:ln>
            <a:effectLst/>
          </c:spPr>
          <c:marker>
            <c:symbol val="none"/>
          </c:marker>
          <c:cat>
            <c:numRef>
              <c:f>Sheet1!$A$2:$A$102</c:f>
              <c:numCache>
                <c:formatCode>General</c:formatCode>
                <c:ptCount val="101"/>
                <c:pt idx="0">
                  <c:v>1950</c:v>
                </c:pt>
                <c:pt idx="10">
                  <c:v>1960</c:v>
                </c:pt>
                <c:pt idx="20">
                  <c:v>1970</c:v>
                </c:pt>
                <c:pt idx="30">
                  <c:v>1980</c:v>
                </c:pt>
                <c:pt idx="40">
                  <c:v>1990</c:v>
                </c:pt>
                <c:pt idx="50">
                  <c:v>2000</c:v>
                </c:pt>
                <c:pt idx="60">
                  <c:v>2010</c:v>
                </c:pt>
                <c:pt idx="64">
                  <c:v>2014</c:v>
                </c:pt>
                <c:pt idx="70">
                  <c:v>2020</c:v>
                </c:pt>
                <c:pt idx="80">
                  <c:v>2030</c:v>
                </c:pt>
                <c:pt idx="90">
                  <c:v>2040</c:v>
                </c:pt>
                <c:pt idx="100">
                  <c:v>2050</c:v>
                </c:pt>
              </c:numCache>
            </c:numRef>
          </c:cat>
          <c:val>
            <c:numRef>
              <c:f>Sheet1!$E$2:$E$102</c:f>
              <c:numCache>
                <c:formatCode>_(* #,##0_);_(* \(#,##0\);_(* "-"??_);_(@_)</c:formatCode>
                <c:ptCount val="101"/>
                <c:pt idx="0">
                  <c:v>513420</c:v>
                </c:pt>
                <c:pt idx="1">
                  <c:v>536617.1</c:v>
                </c:pt>
                <c:pt idx="2">
                  <c:v>559814.19999999995</c:v>
                </c:pt>
                <c:pt idx="3">
                  <c:v>583011.29999999993</c:v>
                </c:pt>
                <c:pt idx="4">
                  <c:v>606208.39999999991</c:v>
                </c:pt>
                <c:pt idx="5">
                  <c:v>629405.49999999988</c:v>
                </c:pt>
                <c:pt idx="6">
                  <c:v>652602.59999999986</c:v>
                </c:pt>
                <c:pt idx="7">
                  <c:v>675799.69999999984</c:v>
                </c:pt>
                <c:pt idx="8">
                  <c:v>698996.79999999981</c:v>
                </c:pt>
                <c:pt idx="9">
                  <c:v>722193.89999999979</c:v>
                </c:pt>
                <c:pt idx="10">
                  <c:v>745391</c:v>
                </c:pt>
                <c:pt idx="11">
                  <c:v>770057.8</c:v>
                </c:pt>
                <c:pt idx="12">
                  <c:v>794724.60000000009</c:v>
                </c:pt>
                <c:pt idx="13">
                  <c:v>819391.40000000014</c:v>
                </c:pt>
                <c:pt idx="14">
                  <c:v>844058.20000000019</c:v>
                </c:pt>
                <c:pt idx="15">
                  <c:v>868725.00000000023</c:v>
                </c:pt>
                <c:pt idx="16">
                  <c:v>893391.80000000028</c:v>
                </c:pt>
                <c:pt idx="17">
                  <c:v>918058.60000000033</c:v>
                </c:pt>
                <c:pt idx="18">
                  <c:v>942725.40000000037</c:v>
                </c:pt>
                <c:pt idx="19">
                  <c:v>967392.20000000042</c:v>
                </c:pt>
                <c:pt idx="20">
                  <c:v>992059</c:v>
                </c:pt>
                <c:pt idx="21">
                  <c:v>1029969.2</c:v>
                </c:pt>
                <c:pt idx="22">
                  <c:v>1067879.3999999999</c:v>
                </c:pt>
                <c:pt idx="23">
                  <c:v>1105789.5999999999</c:v>
                </c:pt>
                <c:pt idx="24">
                  <c:v>1143699.7999999998</c:v>
                </c:pt>
                <c:pt idx="25">
                  <c:v>1181609.9999999998</c:v>
                </c:pt>
                <c:pt idx="26">
                  <c:v>1219520.1999999997</c:v>
                </c:pt>
                <c:pt idx="27">
                  <c:v>1257430.3999999997</c:v>
                </c:pt>
                <c:pt idx="28">
                  <c:v>1295340.5999999996</c:v>
                </c:pt>
                <c:pt idx="29">
                  <c:v>1333250.7999999996</c:v>
                </c:pt>
                <c:pt idx="30">
                  <c:v>1371161</c:v>
                </c:pt>
                <c:pt idx="31">
                  <c:v>1405702.5</c:v>
                </c:pt>
                <c:pt idx="32">
                  <c:v>1440244</c:v>
                </c:pt>
                <c:pt idx="33">
                  <c:v>1474785.5</c:v>
                </c:pt>
                <c:pt idx="34">
                  <c:v>1509327</c:v>
                </c:pt>
                <c:pt idx="35">
                  <c:v>1543868.5</c:v>
                </c:pt>
                <c:pt idx="36">
                  <c:v>1578410</c:v>
                </c:pt>
                <c:pt idx="37">
                  <c:v>1612951.5</c:v>
                </c:pt>
                <c:pt idx="38">
                  <c:v>1647493</c:v>
                </c:pt>
                <c:pt idx="39">
                  <c:v>1682034.5</c:v>
                </c:pt>
                <c:pt idx="40">
                  <c:v>1716576</c:v>
                </c:pt>
                <c:pt idx="41">
                  <c:v>1752171.6</c:v>
                </c:pt>
                <c:pt idx="42">
                  <c:v>1787767.2000000002</c:v>
                </c:pt>
                <c:pt idx="43">
                  <c:v>1823362.8000000003</c:v>
                </c:pt>
                <c:pt idx="44">
                  <c:v>1858958.4000000004</c:v>
                </c:pt>
                <c:pt idx="45">
                  <c:v>1894554.0000000005</c:v>
                </c:pt>
                <c:pt idx="46">
                  <c:v>1930149.6000000006</c:v>
                </c:pt>
                <c:pt idx="47">
                  <c:v>1965745.2000000007</c:v>
                </c:pt>
                <c:pt idx="48">
                  <c:v>2001340.8000000007</c:v>
                </c:pt>
                <c:pt idx="49">
                  <c:v>2036936.4000000008</c:v>
                </c:pt>
                <c:pt idx="50">
                  <c:v>2072532</c:v>
                </c:pt>
                <c:pt idx="51">
                  <c:v>2115499.6</c:v>
                </c:pt>
                <c:pt idx="52">
                  <c:v>2158467.2000000002</c:v>
                </c:pt>
                <c:pt idx="53">
                  <c:v>2201434.8000000003</c:v>
                </c:pt>
                <c:pt idx="54">
                  <c:v>2244402.4000000004</c:v>
                </c:pt>
                <c:pt idx="55">
                  <c:v>2287370.0000000005</c:v>
                </c:pt>
                <c:pt idx="56">
                  <c:v>2330337.6000000006</c:v>
                </c:pt>
                <c:pt idx="57">
                  <c:v>2373305.2000000007</c:v>
                </c:pt>
                <c:pt idx="58">
                  <c:v>2416272.8000000007</c:v>
                </c:pt>
                <c:pt idx="59">
                  <c:v>2459240.4000000008</c:v>
                </c:pt>
                <c:pt idx="60">
                  <c:v>2502208</c:v>
                </c:pt>
                <c:pt idx="61">
                  <c:v>2651426.25</c:v>
                </c:pt>
                <c:pt idx="62">
                  <c:v>2800644.5</c:v>
                </c:pt>
                <c:pt idx="63">
                  <c:v>2949862.75</c:v>
                </c:pt>
                <c:pt idx="64">
                  <c:v>3099081</c:v>
                </c:pt>
                <c:pt idx="65">
                  <c:v>3251581.3333333335</c:v>
                </c:pt>
                <c:pt idx="66">
                  <c:v>3404081.666666667</c:v>
                </c:pt>
                <c:pt idx="67">
                  <c:v>3556582.0000000005</c:v>
                </c:pt>
                <c:pt idx="68">
                  <c:v>3709082.333333334</c:v>
                </c:pt>
                <c:pt idx="69">
                  <c:v>3861582.6666666674</c:v>
                </c:pt>
                <c:pt idx="70">
                  <c:v>4014083</c:v>
                </c:pt>
                <c:pt idx="71">
                  <c:v>4205621.8</c:v>
                </c:pt>
                <c:pt idx="72">
                  <c:v>4397160.5999999996</c:v>
                </c:pt>
                <c:pt idx="73">
                  <c:v>4588699.3999999994</c:v>
                </c:pt>
                <c:pt idx="74">
                  <c:v>4780238.1999999993</c:v>
                </c:pt>
                <c:pt idx="75">
                  <c:v>4971776.9999999991</c:v>
                </c:pt>
                <c:pt idx="76">
                  <c:v>5163315.7999999989</c:v>
                </c:pt>
                <c:pt idx="77">
                  <c:v>5354854.5999999987</c:v>
                </c:pt>
                <c:pt idx="78">
                  <c:v>5546393.3999999985</c:v>
                </c:pt>
                <c:pt idx="79">
                  <c:v>5737932.1999999983</c:v>
                </c:pt>
                <c:pt idx="80">
                  <c:v>5929471</c:v>
                </c:pt>
                <c:pt idx="81">
                  <c:v>6094862.4000000004</c:v>
                </c:pt>
                <c:pt idx="82">
                  <c:v>6260253.8000000007</c:v>
                </c:pt>
                <c:pt idx="83">
                  <c:v>6425645.2000000011</c:v>
                </c:pt>
                <c:pt idx="84">
                  <c:v>6591036.6000000015</c:v>
                </c:pt>
                <c:pt idx="85">
                  <c:v>6756428.0000000019</c:v>
                </c:pt>
                <c:pt idx="86">
                  <c:v>6921819.4000000022</c:v>
                </c:pt>
                <c:pt idx="87">
                  <c:v>7087210.8000000026</c:v>
                </c:pt>
                <c:pt idx="88">
                  <c:v>7252602.200000003</c:v>
                </c:pt>
                <c:pt idx="89">
                  <c:v>7417993.6000000034</c:v>
                </c:pt>
                <c:pt idx="90">
                  <c:v>7583385</c:v>
                </c:pt>
                <c:pt idx="91">
                  <c:v>7769333</c:v>
                </c:pt>
                <c:pt idx="92">
                  <c:v>7955281</c:v>
                </c:pt>
                <c:pt idx="93">
                  <c:v>8141229</c:v>
                </c:pt>
                <c:pt idx="94">
                  <c:v>8327177</c:v>
                </c:pt>
                <c:pt idx="95">
                  <c:v>8513125</c:v>
                </c:pt>
                <c:pt idx="96">
                  <c:v>8699073</c:v>
                </c:pt>
                <c:pt idx="97">
                  <c:v>8885021</c:v>
                </c:pt>
                <c:pt idx="98">
                  <c:v>9070969</c:v>
                </c:pt>
                <c:pt idx="99">
                  <c:v>9256917</c:v>
                </c:pt>
                <c:pt idx="100">
                  <c:v>9442865</c:v>
                </c:pt>
              </c:numCache>
            </c:numRef>
          </c:val>
          <c:smooth val="0"/>
        </c:ser>
        <c:dLbls>
          <c:showLegendKey val="0"/>
          <c:showVal val="0"/>
          <c:showCatName val="0"/>
          <c:showSerName val="0"/>
          <c:showPercent val="0"/>
          <c:showBubbleSize val="0"/>
        </c:dLbls>
        <c:smooth val="0"/>
        <c:axId val="828662832"/>
        <c:axId val="828654600"/>
      </c:lineChart>
      <c:catAx>
        <c:axId val="82866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28654600"/>
        <c:crosses val="autoZero"/>
        <c:auto val="1"/>
        <c:lblAlgn val="ctr"/>
        <c:lblOffset val="100"/>
        <c:noMultiLvlLbl val="0"/>
      </c:catAx>
      <c:valAx>
        <c:axId val="82865460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28662832"/>
        <c:crosses val="autoZero"/>
        <c:crossBetween val="between"/>
      </c:valAx>
      <c:spPr>
        <a:noFill/>
        <a:ln>
          <a:noFill/>
        </a:ln>
        <a:effectLst/>
      </c:spPr>
    </c:plotArea>
    <c:legend>
      <c:legendPos val="b"/>
      <c:layout>
        <c:manualLayout>
          <c:xMode val="edge"/>
          <c:yMode val="edge"/>
          <c:x val="0.8191615631379412"/>
          <c:y val="0.35611669825847009"/>
          <c:w val="0.16568921940313019"/>
          <c:h val="0.2370085659118292"/>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v>65 years plus</c:v>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Sheet1!$D$2:$D$10</c:f>
              <c:numCache>
                <c:formatCode>General</c:formatCode>
                <c:ptCount val="9"/>
                <c:pt idx="0">
                  <c:v>2050</c:v>
                </c:pt>
                <c:pt idx="1">
                  <c:v>2045</c:v>
                </c:pt>
                <c:pt idx="2">
                  <c:v>2040</c:v>
                </c:pt>
                <c:pt idx="3">
                  <c:v>2035</c:v>
                </c:pt>
                <c:pt idx="4">
                  <c:v>2030</c:v>
                </c:pt>
                <c:pt idx="5">
                  <c:v>2025</c:v>
                </c:pt>
                <c:pt idx="6">
                  <c:v>2020</c:v>
                </c:pt>
                <c:pt idx="7">
                  <c:v>2015</c:v>
                </c:pt>
                <c:pt idx="8">
                  <c:v>2010</c:v>
                </c:pt>
              </c:numCache>
            </c:numRef>
          </c:cat>
          <c:val>
            <c:numRef>
              <c:f>Sheet1!$I$2:$I$10</c:f>
              <c:numCache>
                <c:formatCode>General</c:formatCode>
                <c:ptCount val="9"/>
                <c:pt idx="0">
                  <c:v>0.19461358042635576</c:v>
                </c:pt>
                <c:pt idx="1">
                  <c:v>0.18934247990196662</c:v>
                </c:pt>
                <c:pt idx="2">
                  <c:v>0.1851936199670621</c:v>
                </c:pt>
                <c:pt idx="3">
                  <c:v>0.17826355862701704</c:v>
                </c:pt>
                <c:pt idx="4">
                  <c:v>0.16978807086868486</c:v>
                </c:pt>
                <c:pt idx="5">
                  <c:v>0.15433804442922294</c:v>
                </c:pt>
                <c:pt idx="6">
                  <c:v>0.13531440118484248</c:v>
                </c:pt>
                <c:pt idx="7">
                  <c:v>0.11814614966588632</c:v>
                </c:pt>
                <c:pt idx="8">
                  <c:v>0.10347297481253252</c:v>
                </c:pt>
              </c:numCache>
            </c:numRef>
          </c:val>
        </c:ser>
        <c:ser>
          <c:idx val="1"/>
          <c:order val="1"/>
          <c:tx>
            <c:v>Under 65 years</c:v>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Sheet1!$D$2:$D$10</c:f>
              <c:numCache>
                <c:formatCode>General</c:formatCode>
                <c:ptCount val="9"/>
                <c:pt idx="0">
                  <c:v>2050</c:v>
                </c:pt>
                <c:pt idx="1">
                  <c:v>2045</c:v>
                </c:pt>
                <c:pt idx="2">
                  <c:v>2040</c:v>
                </c:pt>
                <c:pt idx="3">
                  <c:v>2035</c:v>
                </c:pt>
                <c:pt idx="4">
                  <c:v>2030</c:v>
                </c:pt>
                <c:pt idx="5">
                  <c:v>2025</c:v>
                </c:pt>
                <c:pt idx="6">
                  <c:v>2020</c:v>
                </c:pt>
                <c:pt idx="7">
                  <c:v>2015</c:v>
                </c:pt>
                <c:pt idx="8">
                  <c:v>2010</c:v>
                </c:pt>
              </c:numCache>
            </c:numRef>
          </c:cat>
          <c:val>
            <c:numRef>
              <c:f>Sheet1!$J$2:$J$10</c:f>
              <c:numCache>
                <c:formatCode>General</c:formatCode>
                <c:ptCount val="9"/>
                <c:pt idx="0">
                  <c:v>0.80538641957364421</c:v>
                </c:pt>
                <c:pt idx="1">
                  <c:v>0.81065752009803338</c:v>
                </c:pt>
                <c:pt idx="2">
                  <c:v>0.81480638003293793</c:v>
                </c:pt>
                <c:pt idx="3">
                  <c:v>0.82173644137298296</c:v>
                </c:pt>
                <c:pt idx="4">
                  <c:v>0.83021192913131514</c:v>
                </c:pt>
                <c:pt idx="5">
                  <c:v>0.84566195557077706</c:v>
                </c:pt>
                <c:pt idx="6">
                  <c:v>0.8646855988151575</c:v>
                </c:pt>
                <c:pt idx="7">
                  <c:v>0.88185385033411368</c:v>
                </c:pt>
                <c:pt idx="8">
                  <c:v>0.89652702518746752</c:v>
                </c:pt>
              </c:numCache>
            </c:numRef>
          </c:val>
        </c:ser>
        <c:dLbls>
          <c:showLegendKey val="0"/>
          <c:showVal val="1"/>
          <c:showCatName val="0"/>
          <c:showSerName val="0"/>
          <c:showPercent val="0"/>
          <c:showBubbleSize val="0"/>
        </c:dLbls>
        <c:gapWidth val="150"/>
        <c:overlap val="100"/>
        <c:axId val="828654208"/>
        <c:axId val="828653424"/>
      </c:barChart>
      <c:catAx>
        <c:axId val="8286542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8653424"/>
        <c:crosses val="autoZero"/>
        <c:auto val="1"/>
        <c:lblAlgn val="ctr"/>
        <c:lblOffset val="100"/>
        <c:noMultiLvlLbl val="0"/>
      </c:catAx>
      <c:valAx>
        <c:axId val="828653424"/>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286542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NH-White</c:v>
                </c:pt>
              </c:strCache>
            </c:strRef>
          </c:tx>
          <c:spPr>
            <a:ln w="38100"/>
          </c:spPr>
          <c:marker>
            <c:symbol val="diamond"/>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11397345</c:v>
                </c:pt>
                <c:pt idx="1">
                  <c:v>11457933</c:v>
                </c:pt>
                <c:pt idx="2">
                  <c:v>11517323</c:v>
                </c:pt>
                <c:pt idx="3">
                  <c:v>11575454</c:v>
                </c:pt>
                <c:pt idx="4">
                  <c:v>11632115</c:v>
                </c:pt>
                <c:pt idx="5">
                  <c:v>11687110</c:v>
                </c:pt>
                <c:pt idx="6">
                  <c:v>11740283</c:v>
                </c:pt>
                <c:pt idx="7">
                  <c:v>11791520</c:v>
                </c:pt>
                <c:pt idx="8">
                  <c:v>11840608</c:v>
                </c:pt>
                <c:pt idx="9">
                  <c:v>11887504</c:v>
                </c:pt>
                <c:pt idx="10">
                  <c:v>11931829</c:v>
                </c:pt>
                <c:pt idx="11">
                  <c:v>11973602</c:v>
                </c:pt>
                <c:pt idx="12">
                  <c:v>12012789</c:v>
                </c:pt>
                <c:pt idx="13">
                  <c:v>12049007</c:v>
                </c:pt>
                <c:pt idx="14">
                  <c:v>12082216</c:v>
                </c:pt>
                <c:pt idx="15">
                  <c:v>12112325</c:v>
                </c:pt>
                <c:pt idx="16">
                  <c:v>12139102</c:v>
                </c:pt>
                <c:pt idx="17">
                  <c:v>12162522</c:v>
                </c:pt>
                <c:pt idx="18">
                  <c:v>12182251</c:v>
                </c:pt>
                <c:pt idx="19">
                  <c:v>12198537</c:v>
                </c:pt>
                <c:pt idx="20">
                  <c:v>12211645</c:v>
                </c:pt>
                <c:pt idx="21">
                  <c:v>12222038</c:v>
                </c:pt>
                <c:pt idx="22">
                  <c:v>12228958</c:v>
                </c:pt>
                <c:pt idx="23">
                  <c:v>12232572</c:v>
                </c:pt>
                <c:pt idx="24">
                  <c:v>12233536</c:v>
                </c:pt>
                <c:pt idx="25">
                  <c:v>12232098</c:v>
                </c:pt>
                <c:pt idx="26">
                  <c:v>12228430</c:v>
                </c:pt>
                <c:pt idx="27">
                  <c:v>12222731</c:v>
                </c:pt>
                <c:pt idx="28">
                  <c:v>12215009</c:v>
                </c:pt>
                <c:pt idx="29">
                  <c:v>12205441</c:v>
                </c:pt>
                <c:pt idx="30">
                  <c:v>12194136</c:v>
                </c:pt>
                <c:pt idx="31">
                  <c:v>12181361</c:v>
                </c:pt>
                <c:pt idx="32">
                  <c:v>12166801</c:v>
                </c:pt>
                <c:pt idx="33">
                  <c:v>12150600</c:v>
                </c:pt>
                <c:pt idx="34">
                  <c:v>12133499</c:v>
                </c:pt>
                <c:pt idx="35">
                  <c:v>12115728</c:v>
                </c:pt>
                <c:pt idx="36">
                  <c:v>12097498</c:v>
                </c:pt>
                <c:pt idx="37">
                  <c:v>12079055</c:v>
                </c:pt>
                <c:pt idx="38">
                  <c:v>12060679</c:v>
                </c:pt>
                <c:pt idx="39">
                  <c:v>12042592</c:v>
                </c:pt>
                <c:pt idx="40">
                  <c:v>12024894</c:v>
                </c:pt>
              </c:numCache>
            </c:numRef>
          </c:val>
          <c:smooth val="0"/>
        </c:ser>
        <c:ser>
          <c:idx val="1"/>
          <c:order val="1"/>
          <c:tx>
            <c:strRef>
              <c:f>Sheet1!$C$1</c:f>
              <c:strCache>
                <c:ptCount val="1"/>
                <c:pt idx="0">
                  <c:v>NH-Black</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2886825</c:v>
                </c:pt>
                <c:pt idx="1">
                  <c:v>2944108</c:v>
                </c:pt>
                <c:pt idx="2">
                  <c:v>3002039</c:v>
                </c:pt>
                <c:pt idx="3">
                  <c:v>3060487</c:v>
                </c:pt>
                <c:pt idx="4">
                  <c:v>3119378</c:v>
                </c:pt>
                <c:pt idx="5">
                  <c:v>3178604</c:v>
                </c:pt>
                <c:pt idx="6">
                  <c:v>3238072</c:v>
                </c:pt>
                <c:pt idx="7">
                  <c:v>3297774</c:v>
                </c:pt>
                <c:pt idx="8">
                  <c:v>3357659</c:v>
                </c:pt>
                <c:pt idx="9">
                  <c:v>3417742</c:v>
                </c:pt>
                <c:pt idx="10">
                  <c:v>3477947</c:v>
                </c:pt>
                <c:pt idx="11">
                  <c:v>3538206</c:v>
                </c:pt>
                <c:pt idx="12">
                  <c:v>3598622</c:v>
                </c:pt>
                <c:pt idx="13">
                  <c:v>3659163</c:v>
                </c:pt>
                <c:pt idx="14">
                  <c:v>3719776</c:v>
                </c:pt>
                <c:pt idx="15">
                  <c:v>3780423</c:v>
                </c:pt>
                <c:pt idx="16">
                  <c:v>3840919</c:v>
                </c:pt>
                <c:pt idx="17">
                  <c:v>3901284</c:v>
                </c:pt>
                <c:pt idx="18">
                  <c:v>3961356</c:v>
                </c:pt>
                <c:pt idx="19">
                  <c:v>4021067</c:v>
                </c:pt>
                <c:pt idx="20">
                  <c:v>4080463</c:v>
                </c:pt>
                <c:pt idx="21">
                  <c:v>4139481</c:v>
                </c:pt>
                <c:pt idx="22">
                  <c:v>4198176</c:v>
                </c:pt>
                <c:pt idx="23">
                  <c:v>4256461</c:v>
                </c:pt>
                <c:pt idx="24">
                  <c:v>4314442</c:v>
                </c:pt>
                <c:pt idx="25">
                  <c:v>4371981</c:v>
                </c:pt>
                <c:pt idx="26">
                  <c:v>4429077</c:v>
                </c:pt>
                <c:pt idx="27">
                  <c:v>4485797</c:v>
                </c:pt>
                <c:pt idx="28">
                  <c:v>4542142</c:v>
                </c:pt>
                <c:pt idx="29">
                  <c:v>4598090</c:v>
                </c:pt>
                <c:pt idx="30">
                  <c:v>4653708</c:v>
                </c:pt>
                <c:pt idx="31">
                  <c:v>4708858</c:v>
                </c:pt>
                <c:pt idx="32">
                  <c:v>4763703</c:v>
                </c:pt>
                <c:pt idx="33">
                  <c:v>4818249</c:v>
                </c:pt>
                <c:pt idx="34">
                  <c:v>4872542</c:v>
                </c:pt>
                <c:pt idx="35">
                  <c:v>4926646</c:v>
                </c:pt>
                <c:pt idx="36">
                  <c:v>4980577</c:v>
                </c:pt>
                <c:pt idx="37">
                  <c:v>5034444</c:v>
                </c:pt>
                <c:pt idx="38">
                  <c:v>5088252</c:v>
                </c:pt>
                <c:pt idx="39">
                  <c:v>5142046</c:v>
                </c:pt>
                <c:pt idx="40">
                  <c:v>5195861</c:v>
                </c:pt>
              </c:numCache>
            </c:numRef>
          </c:val>
          <c:smooth val="0"/>
        </c:ser>
        <c:ser>
          <c:idx val="2"/>
          <c:order val="2"/>
          <c:tx>
            <c:strRef>
              <c:f>Sheet1!$D$1</c:f>
              <c:strCache>
                <c:ptCount val="1"/>
                <c:pt idx="0">
                  <c:v>Hispanic</c:v>
                </c:pt>
              </c:strCache>
            </c:strRef>
          </c:tx>
          <c:spPr>
            <a:ln w="38100"/>
          </c:spPr>
          <c:marker>
            <c:symbol val="triangle"/>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9460921</c:v>
                </c:pt>
                <c:pt idx="1">
                  <c:v>9772972</c:v>
                </c:pt>
                <c:pt idx="2">
                  <c:v>10094717</c:v>
                </c:pt>
                <c:pt idx="3">
                  <c:v>10426030</c:v>
                </c:pt>
                <c:pt idx="4">
                  <c:v>10767272</c:v>
                </c:pt>
                <c:pt idx="5">
                  <c:v>11118603</c:v>
                </c:pt>
                <c:pt idx="6">
                  <c:v>11480427</c:v>
                </c:pt>
                <c:pt idx="7">
                  <c:v>11853226</c:v>
                </c:pt>
                <c:pt idx="8">
                  <c:v>12237215</c:v>
                </c:pt>
                <c:pt idx="9">
                  <c:v>12632727</c:v>
                </c:pt>
                <c:pt idx="10">
                  <c:v>13039858</c:v>
                </c:pt>
                <c:pt idx="11">
                  <c:v>13458908</c:v>
                </c:pt>
                <c:pt idx="12">
                  <c:v>13890118</c:v>
                </c:pt>
                <c:pt idx="13">
                  <c:v>14333563</c:v>
                </c:pt>
                <c:pt idx="14">
                  <c:v>14789191</c:v>
                </c:pt>
                <c:pt idx="15">
                  <c:v>15256812</c:v>
                </c:pt>
                <c:pt idx="16">
                  <c:v>15736134</c:v>
                </c:pt>
                <c:pt idx="17">
                  <c:v>16226919</c:v>
                </c:pt>
                <c:pt idx="18">
                  <c:v>16728749</c:v>
                </c:pt>
                <c:pt idx="19">
                  <c:v>17241233</c:v>
                </c:pt>
                <c:pt idx="20">
                  <c:v>17764282</c:v>
                </c:pt>
                <c:pt idx="21">
                  <c:v>18297570</c:v>
                </c:pt>
                <c:pt idx="22">
                  <c:v>18841035</c:v>
                </c:pt>
                <c:pt idx="23">
                  <c:v>19394759</c:v>
                </c:pt>
                <c:pt idx="24">
                  <c:v>19958919</c:v>
                </c:pt>
                <c:pt idx="25">
                  <c:v>20533672</c:v>
                </c:pt>
                <c:pt idx="26">
                  <c:v>21119272</c:v>
                </c:pt>
                <c:pt idx="27">
                  <c:v>21716298</c:v>
                </c:pt>
                <c:pt idx="28">
                  <c:v>22325109</c:v>
                </c:pt>
                <c:pt idx="29">
                  <c:v>22946057</c:v>
                </c:pt>
                <c:pt idx="30">
                  <c:v>23579647</c:v>
                </c:pt>
                <c:pt idx="31">
                  <c:v>24226318</c:v>
                </c:pt>
                <c:pt idx="32">
                  <c:v>24886463</c:v>
                </c:pt>
                <c:pt idx="33">
                  <c:v>25560759</c:v>
                </c:pt>
                <c:pt idx="34">
                  <c:v>26249825</c:v>
                </c:pt>
                <c:pt idx="35">
                  <c:v>26954058</c:v>
                </c:pt>
                <c:pt idx="36">
                  <c:v>27673922</c:v>
                </c:pt>
                <c:pt idx="37">
                  <c:v>28409960</c:v>
                </c:pt>
                <c:pt idx="38">
                  <c:v>29162631</c:v>
                </c:pt>
                <c:pt idx="39">
                  <c:v>29932252</c:v>
                </c:pt>
                <c:pt idx="40">
                  <c:v>30719069</c:v>
                </c:pt>
              </c:numCache>
            </c:numRef>
          </c:val>
          <c:smooth val="0"/>
        </c:ser>
        <c:ser>
          <c:idx val="3"/>
          <c:order val="3"/>
          <c:tx>
            <c:strRef>
              <c:f>Sheet1!$E$1</c:f>
              <c:strCache>
                <c:ptCount val="1"/>
                <c:pt idx="0">
                  <c:v>NH-Other</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#,##0</c:formatCode>
                <c:ptCount val="41"/>
                <c:pt idx="0">
                  <c:v>1400470</c:v>
                </c:pt>
                <c:pt idx="1">
                  <c:v>1465056</c:v>
                </c:pt>
                <c:pt idx="2">
                  <c:v>1532469</c:v>
                </c:pt>
                <c:pt idx="3">
                  <c:v>1602603</c:v>
                </c:pt>
                <c:pt idx="4">
                  <c:v>1675493</c:v>
                </c:pt>
                <c:pt idx="5">
                  <c:v>1751127</c:v>
                </c:pt>
                <c:pt idx="6">
                  <c:v>1829571</c:v>
                </c:pt>
                <c:pt idx="7">
                  <c:v>1910904</c:v>
                </c:pt>
                <c:pt idx="8">
                  <c:v>1995185</c:v>
                </c:pt>
                <c:pt idx="9">
                  <c:v>2082503</c:v>
                </c:pt>
                <c:pt idx="10">
                  <c:v>2172943</c:v>
                </c:pt>
                <c:pt idx="11">
                  <c:v>2266670</c:v>
                </c:pt>
                <c:pt idx="12">
                  <c:v>2363850</c:v>
                </c:pt>
                <c:pt idx="13">
                  <c:v>2464701</c:v>
                </c:pt>
                <c:pt idx="14">
                  <c:v>2569477</c:v>
                </c:pt>
                <c:pt idx="15">
                  <c:v>2678390</c:v>
                </c:pt>
                <c:pt idx="16">
                  <c:v>2791614</c:v>
                </c:pt>
                <c:pt idx="17">
                  <c:v>2909437</c:v>
                </c:pt>
                <c:pt idx="18">
                  <c:v>3032065</c:v>
                </c:pt>
                <c:pt idx="19">
                  <c:v>3159736</c:v>
                </c:pt>
                <c:pt idx="20">
                  <c:v>3292718</c:v>
                </c:pt>
                <c:pt idx="21">
                  <c:v>3431132</c:v>
                </c:pt>
                <c:pt idx="22">
                  <c:v>3575176</c:v>
                </c:pt>
                <c:pt idx="23">
                  <c:v>3725124</c:v>
                </c:pt>
                <c:pt idx="24">
                  <c:v>3881128</c:v>
                </c:pt>
                <c:pt idx="25">
                  <c:v>4043408</c:v>
                </c:pt>
                <c:pt idx="26">
                  <c:v>4212126</c:v>
                </c:pt>
                <c:pt idx="27">
                  <c:v>4387377</c:v>
                </c:pt>
                <c:pt idx="28">
                  <c:v>4569307</c:v>
                </c:pt>
                <c:pt idx="29">
                  <c:v>4757872</c:v>
                </c:pt>
                <c:pt idx="30">
                  <c:v>4953149</c:v>
                </c:pt>
                <c:pt idx="31">
                  <c:v>5155107</c:v>
                </c:pt>
                <c:pt idx="32">
                  <c:v>5363544</c:v>
                </c:pt>
                <c:pt idx="33">
                  <c:v>5578460</c:v>
                </c:pt>
                <c:pt idx="34">
                  <c:v>5799787</c:v>
                </c:pt>
                <c:pt idx="35">
                  <c:v>6027481</c:v>
                </c:pt>
                <c:pt idx="36">
                  <c:v>6261594</c:v>
                </c:pt>
                <c:pt idx="37">
                  <c:v>6502240</c:v>
                </c:pt>
                <c:pt idx="38">
                  <c:v>6749618</c:v>
                </c:pt>
                <c:pt idx="39">
                  <c:v>7003903</c:v>
                </c:pt>
                <c:pt idx="40">
                  <c:v>7265488</c:v>
                </c:pt>
              </c:numCache>
            </c:numRef>
          </c:val>
          <c:smooth val="0"/>
        </c:ser>
        <c:dLbls>
          <c:showLegendKey val="0"/>
          <c:showVal val="0"/>
          <c:showCatName val="0"/>
          <c:showSerName val="0"/>
          <c:showPercent val="0"/>
          <c:showBubbleSize val="0"/>
        </c:dLbls>
        <c:marker val="1"/>
        <c:smooth val="0"/>
        <c:axId val="828651072"/>
        <c:axId val="828654992"/>
      </c:lineChart>
      <c:catAx>
        <c:axId val="828651072"/>
        <c:scaling>
          <c:orientation val="minMax"/>
        </c:scaling>
        <c:delete val="0"/>
        <c:axPos val="b"/>
        <c:numFmt formatCode="General" sourceLinked="1"/>
        <c:majorTickMark val="out"/>
        <c:minorTickMark val="out"/>
        <c:tickLblPos val="nextTo"/>
        <c:txPr>
          <a:bodyPr rot="-2220000"/>
          <a:lstStyle/>
          <a:p>
            <a:pPr>
              <a:defRPr sz="1600"/>
            </a:pPr>
            <a:endParaRPr lang="en-US"/>
          </a:p>
        </c:txPr>
        <c:crossAx val="828654992"/>
        <c:crosses val="autoZero"/>
        <c:auto val="1"/>
        <c:lblAlgn val="ctr"/>
        <c:lblOffset val="100"/>
        <c:tickLblSkip val="5"/>
        <c:noMultiLvlLbl val="0"/>
      </c:catAx>
      <c:valAx>
        <c:axId val="828654992"/>
        <c:scaling>
          <c:orientation val="minMax"/>
        </c:scaling>
        <c:delete val="0"/>
        <c:axPos val="l"/>
        <c:majorGridlines/>
        <c:numFmt formatCode="#,##0" sourceLinked="1"/>
        <c:majorTickMark val="out"/>
        <c:minorTickMark val="none"/>
        <c:tickLblPos val="nextTo"/>
        <c:crossAx val="82865107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NH White</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State_of_Texas!$D$253:$D$493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State_of_Texas!$I$253:$I$493</c:f>
              <c:numCache>
                <c:formatCode>General</c:formatCode>
                <c:ptCount val="9"/>
                <c:pt idx="0">
                  <c:v>1760065</c:v>
                </c:pt>
                <c:pt idx="1">
                  <c:v>2063210</c:v>
                </c:pt>
                <c:pt idx="2">
                  <c:v>2407338</c:v>
                </c:pt>
                <c:pt idx="3">
                  <c:v>2776121</c:v>
                </c:pt>
                <c:pt idx="4">
                  <c:v>3047041</c:v>
                </c:pt>
                <c:pt idx="5">
                  <c:v>3133151</c:v>
                </c:pt>
                <c:pt idx="6">
                  <c:v>3141889</c:v>
                </c:pt>
                <c:pt idx="7">
                  <c:v>3097520</c:v>
                </c:pt>
                <c:pt idx="8">
                  <c:v>3108168</c:v>
                </c:pt>
              </c:numCache>
            </c:numRef>
          </c:val>
          <c:smooth val="0"/>
        </c:ser>
        <c:ser>
          <c:idx val="2"/>
          <c:order val="1"/>
          <c:tx>
            <c:v>NH Black</c:v>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State_of_Texas!$D$253:$D$493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State_of_Texas!$L$253:$L$493</c:f>
              <c:numCache>
                <c:formatCode>General</c:formatCode>
                <c:ptCount val="9"/>
                <c:pt idx="0">
                  <c:v>218374</c:v>
                </c:pt>
                <c:pt idx="1">
                  <c:v>277091</c:v>
                </c:pt>
                <c:pt idx="2">
                  <c:v>362127</c:v>
                </c:pt>
                <c:pt idx="3">
                  <c:v>468516</c:v>
                </c:pt>
                <c:pt idx="4">
                  <c:v>569622</c:v>
                </c:pt>
                <c:pt idx="5">
                  <c:v>642813</c:v>
                </c:pt>
                <c:pt idx="6">
                  <c:v>704447</c:v>
                </c:pt>
                <c:pt idx="7">
                  <c:v>753591</c:v>
                </c:pt>
                <c:pt idx="8">
                  <c:v>804450</c:v>
                </c:pt>
              </c:numCache>
            </c:numRef>
          </c:val>
          <c:smooth val="0"/>
        </c:ser>
        <c:ser>
          <c:idx val="3"/>
          <c:order val="2"/>
          <c:tx>
            <c:v>Hispanic</c:v>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State_of_Texas!$D$253:$D$493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State_of_Texas!$O$253:$O$493</c:f>
              <c:numCache>
                <c:formatCode>General</c:formatCode>
                <c:ptCount val="9"/>
                <c:pt idx="0">
                  <c:v>532921</c:v>
                </c:pt>
                <c:pt idx="1">
                  <c:v>706557</c:v>
                </c:pt>
                <c:pt idx="2">
                  <c:v>934167</c:v>
                </c:pt>
                <c:pt idx="3">
                  <c:v>1234117</c:v>
                </c:pt>
                <c:pt idx="4">
                  <c:v>1588590</c:v>
                </c:pt>
                <c:pt idx="5">
                  <c:v>1964597</c:v>
                </c:pt>
                <c:pt idx="6">
                  <c:v>2384112</c:v>
                </c:pt>
                <c:pt idx="7">
                  <c:v>2793615</c:v>
                </c:pt>
                <c:pt idx="8">
                  <c:v>3210318</c:v>
                </c:pt>
              </c:numCache>
            </c:numRef>
          </c:val>
          <c:smooth val="0"/>
        </c:ser>
        <c:ser>
          <c:idx val="4"/>
          <c:order val="3"/>
          <c:tx>
            <c:v>NH Other</c:v>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State_of_Texas!$D$253:$D$493</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State_of_Texas!$R$253:$R$493</c:f>
              <c:numCache>
                <c:formatCode>General</c:formatCode>
                <c:ptCount val="9"/>
                <c:pt idx="0">
                  <c:v>90526</c:v>
                </c:pt>
                <c:pt idx="1">
                  <c:v>136840</c:v>
                </c:pt>
                <c:pt idx="2">
                  <c:v>195220</c:v>
                </c:pt>
                <c:pt idx="3">
                  <c:v>264721</c:v>
                </c:pt>
                <c:pt idx="4">
                  <c:v>343458</c:v>
                </c:pt>
                <c:pt idx="5">
                  <c:v>430369</c:v>
                </c:pt>
                <c:pt idx="6">
                  <c:v>538489</c:v>
                </c:pt>
                <c:pt idx="7">
                  <c:v>644872</c:v>
                </c:pt>
                <c:pt idx="8">
                  <c:v>759449</c:v>
                </c:pt>
              </c:numCache>
            </c:numRef>
          </c:val>
          <c:smooth val="0"/>
        </c:ser>
        <c:dLbls>
          <c:showLegendKey val="0"/>
          <c:showVal val="0"/>
          <c:showCatName val="0"/>
          <c:showSerName val="0"/>
          <c:showPercent val="0"/>
          <c:showBubbleSize val="0"/>
        </c:dLbls>
        <c:marker val="1"/>
        <c:smooth val="0"/>
        <c:axId val="828659304"/>
        <c:axId val="828657344"/>
      </c:lineChart>
      <c:catAx>
        <c:axId val="828659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28657344"/>
        <c:crosses val="autoZero"/>
        <c:auto val="1"/>
        <c:lblAlgn val="ctr"/>
        <c:lblOffset val="100"/>
        <c:noMultiLvlLbl val="0"/>
      </c:catAx>
      <c:valAx>
        <c:axId val="828657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28659304"/>
        <c:crosses val="autoZero"/>
        <c:crossBetween val="between"/>
      </c:valAx>
      <c:spPr>
        <a:noFill/>
        <a:ln>
          <a:noFill/>
        </a:ln>
        <a:effectLst/>
      </c:spPr>
    </c:plotArea>
    <c:legend>
      <c:legendPos val="tr"/>
      <c:layout>
        <c:manualLayout>
          <c:xMode val="edge"/>
          <c:yMode val="edge"/>
          <c:x val="0.76582531350247884"/>
          <c:y val="0.29743946205481575"/>
          <c:w val="0.21226098473801885"/>
          <c:h val="0.37134638528861147"/>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6826938580708"/>
          <c:y val="0.14375965255967743"/>
          <c:w val="0.69059579106028168"/>
          <c:h val="0.66215741927607885"/>
        </c:manualLayout>
      </c:layout>
      <c:barChart>
        <c:barDir val="col"/>
        <c:grouping val="percentStacked"/>
        <c:varyColors val="0"/>
        <c:ser>
          <c:idx val="0"/>
          <c:order val="0"/>
          <c:tx>
            <c:strRef>
              <c:f>'AgebyRace-Ethnicity2010'!$E$4</c:f>
              <c:strCache>
                <c:ptCount val="1"/>
                <c:pt idx="0">
                  <c:v>% NH White</c:v>
                </c:pt>
              </c:strCache>
            </c:strRef>
          </c:tx>
          <c:spPr>
            <a:solidFill>
              <a:schemeClr val="accent1"/>
            </a:solidFill>
            <a:ln>
              <a:noFill/>
            </a:ln>
            <a:effectLst/>
          </c:spPr>
          <c:invertIfNegative val="0"/>
          <c:cat>
            <c:strRef>
              <c:f>'AgebyRace-Ethnicity2010'!$C$13:$C$15</c:f>
              <c:strCache>
                <c:ptCount val="3"/>
                <c:pt idx="0">
                  <c:v>  Under 18 years</c:v>
                </c:pt>
                <c:pt idx="1">
                  <c:v>  18 to 64 years</c:v>
                </c:pt>
                <c:pt idx="2">
                  <c:v>  65 years and over</c:v>
                </c:pt>
              </c:strCache>
            </c:strRef>
          </c:cat>
          <c:val>
            <c:numRef>
              <c:f>'AgebyRace-Ethnicity2010'!$E$13:$E$15</c:f>
              <c:numCache>
                <c:formatCode>0.0</c:formatCode>
                <c:ptCount val="3"/>
                <c:pt idx="0">
                  <c:v>34.809906781726937</c:v>
                </c:pt>
                <c:pt idx="1">
                  <c:v>46.929361465557321</c:v>
                </c:pt>
                <c:pt idx="2">
                  <c:v>67.730072356579939</c:v>
                </c:pt>
              </c:numCache>
            </c:numRef>
          </c:val>
        </c:ser>
        <c:ser>
          <c:idx val="1"/>
          <c:order val="1"/>
          <c:tx>
            <c:strRef>
              <c:f>'AgebyRace-Ethnicity2010'!$G$4</c:f>
              <c:strCache>
                <c:ptCount val="1"/>
                <c:pt idx="0">
                  <c:v>% Black</c:v>
                </c:pt>
              </c:strCache>
            </c:strRef>
          </c:tx>
          <c:spPr>
            <a:solidFill>
              <a:schemeClr val="accent2"/>
            </a:solidFill>
            <a:ln>
              <a:noFill/>
            </a:ln>
            <a:effectLst/>
          </c:spPr>
          <c:invertIfNegative val="0"/>
          <c:cat>
            <c:strRef>
              <c:f>'AgebyRace-Ethnicity2010'!$C$13:$C$15</c:f>
              <c:strCache>
                <c:ptCount val="3"/>
                <c:pt idx="0">
                  <c:v>  Under 18 years</c:v>
                </c:pt>
                <c:pt idx="1">
                  <c:v>  18 to 64 years</c:v>
                </c:pt>
                <c:pt idx="2">
                  <c:v>  65 years and over</c:v>
                </c:pt>
              </c:strCache>
            </c:strRef>
          </c:cat>
          <c:val>
            <c:numRef>
              <c:f>'AgebyRace-Ethnicity2010'!$G$13:$G$15</c:f>
              <c:numCache>
                <c:formatCode>0.0</c:formatCode>
                <c:ptCount val="3"/>
                <c:pt idx="0">
                  <c:v>12.653881417487886</c:v>
                </c:pt>
                <c:pt idx="1">
                  <c:v>12.03155641000043</c:v>
                </c:pt>
                <c:pt idx="2">
                  <c:v>8.4597076343730961</c:v>
                </c:pt>
              </c:numCache>
            </c:numRef>
          </c:val>
        </c:ser>
        <c:ser>
          <c:idx val="3"/>
          <c:order val="2"/>
          <c:tx>
            <c:strRef>
              <c:f>'AgebyRace-Ethnicity2010'!$N$4</c:f>
              <c:strCache>
                <c:ptCount val="1"/>
                <c:pt idx="0">
                  <c:v>% Hispanic</c:v>
                </c:pt>
              </c:strCache>
            </c:strRef>
          </c:tx>
          <c:spPr>
            <a:solidFill>
              <a:schemeClr val="bg2">
                <a:lumMod val="75000"/>
              </a:schemeClr>
            </a:solidFill>
            <a:ln>
              <a:noFill/>
            </a:ln>
            <a:effectLst/>
          </c:spPr>
          <c:invertIfNegative val="0"/>
          <c:cat>
            <c:strRef>
              <c:f>'AgebyRace-Ethnicity2010'!$C$13:$C$15</c:f>
              <c:strCache>
                <c:ptCount val="3"/>
                <c:pt idx="0">
                  <c:v>  Under 18 years</c:v>
                </c:pt>
                <c:pt idx="1">
                  <c:v>  18 to 64 years</c:v>
                </c:pt>
                <c:pt idx="2">
                  <c:v>  65 years and over</c:v>
                </c:pt>
              </c:strCache>
            </c:strRef>
          </c:cat>
          <c:val>
            <c:numRef>
              <c:f>'AgebyRace-Ethnicity2010'!$N$13:$N$15</c:f>
              <c:numCache>
                <c:formatCode>0.0</c:formatCode>
                <c:ptCount val="3"/>
                <c:pt idx="0">
                  <c:v>47.730289745311225</c:v>
                </c:pt>
                <c:pt idx="1">
                  <c:v>35.672508362079789</c:v>
                </c:pt>
                <c:pt idx="2">
                  <c:v>20.455630777217699</c:v>
                </c:pt>
              </c:numCache>
            </c:numRef>
          </c:val>
        </c:ser>
        <c:ser>
          <c:idx val="2"/>
          <c:order val="3"/>
          <c:tx>
            <c:strRef>
              <c:f>'AgebyRace-Ethnicity2010'!$L$4</c:f>
              <c:strCache>
                <c:ptCount val="1"/>
                <c:pt idx="0">
                  <c:v>% NH Other</c:v>
                </c:pt>
              </c:strCache>
            </c:strRef>
          </c:tx>
          <c:spPr>
            <a:solidFill>
              <a:schemeClr val="accent4">
                <a:lumMod val="60000"/>
                <a:lumOff val="40000"/>
              </a:schemeClr>
            </a:solidFill>
            <a:ln>
              <a:noFill/>
            </a:ln>
            <a:effectLst/>
          </c:spPr>
          <c:invertIfNegative val="0"/>
          <c:cat>
            <c:strRef>
              <c:f>'AgebyRace-Ethnicity2010'!$C$13:$C$15</c:f>
              <c:strCache>
                <c:ptCount val="3"/>
                <c:pt idx="0">
                  <c:v>  Under 18 years</c:v>
                </c:pt>
                <c:pt idx="1">
                  <c:v>  18 to 64 years</c:v>
                </c:pt>
                <c:pt idx="2">
                  <c:v>  65 years and over</c:v>
                </c:pt>
              </c:strCache>
            </c:strRef>
          </c:cat>
          <c:val>
            <c:numRef>
              <c:f>'AgebyRace-Ethnicity2010'!$L$13:$L$15</c:f>
              <c:numCache>
                <c:formatCode>0.0</c:formatCode>
                <c:ptCount val="3"/>
                <c:pt idx="0">
                  <c:v>4.8059220554739506</c:v>
                </c:pt>
                <c:pt idx="1">
                  <c:v>5.3665737623624645</c:v>
                </c:pt>
                <c:pt idx="2">
                  <c:v>3.3545892318292609</c:v>
                </c:pt>
              </c:numCache>
            </c:numRef>
          </c:val>
        </c:ser>
        <c:dLbls>
          <c:showLegendKey val="0"/>
          <c:showVal val="0"/>
          <c:showCatName val="0"/>
          <c:showSerName val="0"/>
          <c:showPercent val="0"/>
          <c:showBubbleSize val="0"/>
        </c:dLbls>
        <c:gapWidth val="100"/>
        <c:overlap val="100"/>
        <c:axId val="828658128"/>
        <c:axId val="828658520"/>
      </c:barChart>
      <c:catAx>
        <c:axId val="8286581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Groups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8658520"/>
        <c:crosses val="autoZero"/>
        <c:auto val="1"/>
        <c:lblAlgn val="ctr"/>
        <c:lblOffset val="100"/>
        <c:noMultiLvlLbl val="0"/>
      </c:catAx>
      <c:valAx>
        <c:axId val="828658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Percentof Age Group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8658128"/>
        <c:crosses val="autoZero"/>
        <c:crossBetween val="between"/>
      </c:valAx>
      <c:spPr>
        <a:noFill/>
        <a:ln>
          <a:noFill/>
        </a:ln>
        <a:effectLst/>
      </c:spPr>
    </c:plotArea>
    <c:legend>
      <c:legendPos val="b"/>
      <c:layout>
        <c:manualLayout>
          <c:xMode val="edge"/>
          <c:yMode val="edge"/>
          <c:x val="0.77646473050455023"/>
          <c:y val="0.22097822060671132"/>
          <c:w val="0.22025888590058629"/>
          <c:h val="0.5434597719772861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02390628165346"/>
          <c:y val="0.14778582016969335"/>
          <c:w val="0.63451921889838769"/>
          <c:h val="0.66215741927607885"/>
        </c:manualLayout>
      </c:layout>
      <c:barChart>
        <c:barDir val="col"/>
        <c:grouping val="percentStacked"/>
        <c:varyColors val="0"/>
        <c:ser>
          <c:idx val="0"/>
          <c:order val="0"/>
          <c:tx>
            <c:strRef>
              <c:f>'AgebyRace-Ethnicity2010'!$AG$46</c:f>
              <c:strCache>
                <c:ptCount val="1"/>
                <c:pt idx="0">
                  <c:v>% NH White</c:v>
                </c:pt>
              </c:strCache>
            </c:strRef>
          </c:tx>
          <c:spPr>
            <a:solidFill>
              <a:schemeClr val="accent1"/>
            </a:solidFill>
            <a:ln>
              <a:noFill/>
            </a:ln>
            <a:effectLst/>
          </c:spPr>
          <c:invertIfNegative val="0"/>
          <c:cat>
            <c:strRef>
              <c:f>'AgebyRace-Ethnicity2010'!$AC$47:$AC$49</c:f>
              <c:strCache>
                <c:ptCount val="3"/>
                <c:pt idx="0">
                  <c:v>0-17 Years</c:v>
                </c:pt>
                <c:pt idx="1">
                  <c:v>18-64 Years</c:v>
                </c:pt>
                <c:pt idx="2">
                  <c:v>65 Years and Older</c:v>
                </c:pt>
              </c:strCache>
            </c:strRef>
          </c:cat>
          <c:val>
            <c:numRef>
              <c:f>'AgebyRace-Ethnicity2010'!$AG$47:$AG$49</c:f>
              <c:numCache>
                <c:formatCode>#,##0</c:formatCode>
                <c:ptCount val="3"/>
                <c:pt idx="0">
                  <c:v>17.325717472895143</c:v>
                </c:pt>
                <c:pt idx="1">
                  <c:v>19.869957106889203</c:v>
                </c:pt>
                <c:pt idx="2">
                  <c:v>35.385500057450784</c:v>
                </c:pt>
              </c:numCache>
            </c:numRef>
          </c:val>
        </c:ser>
        <c:ser>
          <c:idx val="1"/>
          <c:order val="1"/>
          <c:tx>
            <c:strRef>
              <c:f>'AgebyRace-Ethnicity2010'!$AI$46</c:f>
              <c:strCache>
                <c:ptCount val="1"/>
                <c:pt idx="0">
                  <c:v>% NH Black</c:v>
                </c:pt>
              </c:strCache>
            </c:strRef>
          </c:tx>
          <c:spPr>
            <a:solidFill>
              <a:schemeClr val="accent2"/>
            </a:solidFill>
            <a:ln>
              <a:noFill/>
            </a:ln>
            <a:effectLst/>
          </c:spPr>
          <c:invertIfNegative val="0"/>
          <c:val>
            <c:numRef>
              <c:f>'AgebyRace-Ethnicity2010'!$AI$47:$AI$49</c:f>
              <c:numCache>
                <c:formatCode>General</c:formatCode>
                <c:ptCount val="3"/>
                <c:pt idx="0">
                  <c:v>7.9836342712746324</c:v>
                </c:pt>
                <c:pt idx="1">
                  <c:v>9.5009505812771913</c:v>
                </c:pt>
                <c:pt idx="2">
                  <c:v>10.764127200801875</c:v>
                </c:pt>
              </c:numCache>
            </c:numRef>
          </c:val>
        </c:ser>
        <c:ser>
          <c:idx val="2"/>
          <c:order val="2"/>
          <c:tx>
            <c:strRef>
              <c:f>'AgebyRace-Ethnicity2010'!$AK$46</c:f>
              <c:strCache>
                <c:ptCount val="1"/>
                <c:pt idx="0">
                  <c:v>% Hispanic</c:v>
                </c:pt>
              </c:strCache>
            </c:strRef>
          </c:tx>
          <c:spPr>
            <a:solidFill>
              <a:schemeClr val="bg2">
                <a:lumMod val="75000"/>
              </a:schemeClr>
            </a:solidFill>
            <a:ln>
              <a:noFill/>
            </a:ln>
            <a:effectLst/>
          </c:spPr>
          <c:invertIfNegative val="0"/>
          <c:val>
            <c:numRef>
              <c:f>'AgebyRace-Ethnicity2010'!$AK$47:$AK$49</c:f>
              <c:numCache>
                <c:formatCode>#,##0</c:formatCode>
                <c:ptCount val="3"/>
                <c:pt idx="0">
                  <c:v>61.536692576069171</c:v>
                </c:pt>
                <c:pt idx="1">
                  <c:v>56.144491421761288</c:v>
                </c:pt>
                <c:pt idx="2">
                  <c:v>42.048117811702276</c:v>
                </c:pt>
              </c:numCache>
            </c:numRef>
          </c:val>
        </c:ser>
        <c:ser>
          <c:idx val="3"/>
          <c:order val="3"/>
          <c:tx>
            <c:strRef>
              <c:f>'AgebyRace-Ethnicity2010'!$AM$46</c:f>
              <c:strCache>
                <c:ptCount val="1"/>
                <c:pt idx="0">
                  <c:v>% NH Total</c:v>
                </c:pt>
              </c:strCache>
            </c:strRef>
          </c:tx>
          <c:spPr>
            <a:solidFill>
              <a:schemeClr val="accent4"/>
            </a:solidFill>
            <a:ln>
              <a:noFill/>
            </a:ln>
            <a:effectLst/>
          </c:spPr>
          <c:invertIfNegative val="0"/>
          <c:dPt>
            <c:idx val="0"/>
            <c:invertIfNegative val="0"/>
            <c:bubble3D val="0"/>
            <c:spPr>
              <a:solidFill>
                <a:schemeClr val="accent4">
                  <a:lumMod val="60000"/>
                  <a:lumOff val="40000"/>
                </a:schemeClr>
              </a:solidFill>
              <a:ln>
                <a:noFill/>
              </a:ln>
              <a:effectLst/>
            </c:spPr>
          </c:dPt>
          <c:dPt>
            <c:idx val="1"/>
            <c:invertIfNegative val="0"/>
            <c:bubble3D val="0"/>
            <c:spPr>
              <a:solidFill>
                <a:schemeClr val="accent4">
                  <a:lumMod val="60000"/>
                  <a:lumOff val="40000"/>
                </a:schemeClr>
              </a:solidFill>
              <a:ln>
                <a:noFill/>
              </a:ln>
              <a:effectLst/>
            </c:spPr>
          </c:dPt>
          <c:dPt>
            <c:idx val="2"/>
            <c:invertIfNegative val="0"/>
            <c:bubble3D val="0"/>
            <c:spPr>
              <a:solidFill>
                <a:schemeClr val="accent4">
                  <a:lumMod val="60000"/>
                  <a:lumOff val="40000"/>
                </a:schemeClr>
              </a:solidFill>
              <a:ln>
                <a:noFill/>
              </a:ln>
              <a:effectLst/>
            </c:spPr>
          </c:dPt>
          <c:cat>
            <c:strRef>
              <c:f>'AgebyRace-Ethnicity2010'!$AC$47:$AC$49</c:f>
              <c:strCache>
                <c:ptCount val="3"/>
                <c:pt idx="0">
                  <c:v>0-17 Years</c:v>
                </c:pt>
                <c:pt idx="1">
                  <c:v>18-64 Years</c:v>
                </c:pt>
                <c:pt idx="2">
                  <c:v>65 Years and Older</c:v>
                </c:pt>
              </c:strCache>
            </c:strRef>
          </c:cat>
          <c:val>
            <c:numRef>
              <c:f>'AgebyRace-Ethnicity2010'!$AM$47:$AM$49</c:f>
              <c:numCache>
                <c:formatCode>#,##0</c:formatCode>
                <c:ptCount val="3"/>
                <c:pt idx="0">
                  <c:v>13.153955679761051</c:v>
                </c:pt>
                <c:pt idx="1">
                  <c:v>14.484600890072311</c:v>
                </c:pt>
                <c:pt idx="2">
                  <c:v>11.802254930045066</c:v>
                </c:pt>
              </c:numCache>
            </c:numRef>
          </c:val>
        </c:ser>
        <c:dLbls>
          <c:showLegendKey val="0"/>
          <c:showVal val="0"/>
          <c:showCatName val="0"/>
          <c:showSerName val="0"/>
          <c:showPercent val="0"/>
          <c:showBubbleSize val="0"/>
        </c:dLbls>
        <c:gapWidth val="100"/>
        <c:overlap val="100"/>
        <c:axId val="828664400"/>
        <c:axId val="828667536"/>
      </c:barChart>
      <c:catAx>
        <c:axId val="8286644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Groups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8667536"/>
        <c:crosses val="autoZero"/>
        <c:auto val="1"/>
        <c:lblAlgn val="ctr"/>
        <c:lblOffset val="100"/>
        <c:noMultiLvlLbl val="0"/>
      </c:catAx>
      <c:valAx>
        <c:axId val="82866753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 of Age</a:t>
                </a:r>
                <a:r>
                  <a:rPr lang="en-US" baseline="0"/>
                  <a:t> Group</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8664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stacked"/>
        <c:varyColors val="0"/>
        <c:ser>
          <c:idx val="0"/>
          <c:order val="0"/>
          <c:tx>
            <c:strRef>
              <c:f>Sheet1!$B$1</c:f>
              <c:strCache>
                <c:ptCount val="1"/>
                <c:pt idx="0">
                  <c:v>Natural Increase</c:v>
                </c:pt>
              </c:strCache>
            </c:strRef>
          </c:tx>
          <c:spPr>
            <a:solidFill>
              <a:schemeClr val="accent1">
                <a:lumMod val="50000"/>
              </a:schemeClr>
            </a:solidFill>
            <a:ln w="19050"/>
            <a:effectLst/>
          </c:spPr>
          <c:invertIfNegative val="0"/>
          <c:dLbls>
            <c:spPr>
              <a:noFill/>
              <a:ln>
                <a:noFill/>
              </a:ln>
              <a:effectLst/>
            </c:spPr>
            <c:txPr>
              <a:bodyPr/>
              <a:lstStyle/>
              <a:p>
                <a:pPr>
                  <a:defRPr sz="14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1950s</c:v>
                </c:pt>
                <c:pt idx="1">
                  <c:v>1960s</c:v>
                </c:pt>
                <c:pt idx="2">
                  <c:v>1970s</c:v>
                </c:pt>
                <c:pt idx="3">
                  <c:v>1980s</c:v>
                </c:pt>
                <c:pt idx="4">
                  <c:v>1990s</c:v>
                </c:pt>
                <c:pt idx="5">
                  <c:v>2000s</c:v>
                </c:pt>
              </c:strCache>
            </c:strRef>
          </c:cat>
          <c:val>
            <c:numRef>
              <c:f>Sheet1!$B$2:$B$7</c:f>
              <c:numCache>
                <c:formatCode>0.0%</c:formatCode>
                <c:ptCount val="6"/>
                <c:pt idx="0">
                  <c:v>0.89500000000000002</c:v>
                </c:pt>
                <c:pt idx="1">
                  <c:v>0.86699999999999999</c:v>
                </c:pt>
                <c:pt idx="2">
                  <c:v>0.41499999999999998</c:v>
                </c:pt>
                <c:pt idx="3">
                  <c:v>0.65900000000000003</c:v>
                </c:pt>
                <c:pt idx="4">
                  <c:v>0.497</c:v>
                </c:pt>
                <c:pt idx="5">
                  <c:v>0.53700000000000003</c:v>
                </c:pt>
              </c:numCache>
            </c:numRef>
          </c:val>
        </c:ser>
        <c:ser>
          <c:idx val="1"/>
          <c:order val="1"/>
          <c:tx>
            <c:strRef>
              <c:f>Sheet1!$C$1</c:f>
              <c:strCache>
                <c:ptCount val="1"/>
                <c:pt idx="0">
                  <c:v>Migration</c:v>
                </c:pt>
              </c:strCache>
            </c:strRef>
          </c:tx>
          <c:spPr>
            <a:solidFill>
              <a:srgbClr val="C00000"/>
            </a:solidFill>
            <a:ln w="19050"/>
            <a:effectLst/>
          </c:spPr>
          <c:invertIfNegative val="0"/>
          <c:dLbls>
            <c:spPr>
              <a:noFill/>
              <a:ln>
                <a:noFill/>
              </a:ln>
              <a:effectLst/>
            </c:spPr>
            <c:txPr>
              <a:bodyPr/>
              <a:lstStyle/>
              <a:p>
                <a:pPr>
                  <a:defRPr sz="14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1950s</c:v>
                </c:pt>
                <c:pt idx="1">
                  <c:v>1960s</c:v>
                </c:pt>
                <c:pt idx="2">
                  <c:v>1970s</c:v>
                </c:pt>
                <c:pt idx="3">
                  <c:v>1980s</c:v>
                </c:pt>
                <c:pt idx="4">
                  <c:v>1990s</c:v>
                </c:pt>
                <c:pt idx="5">
                  <c:v>2000s</c:v>
                </c:pt>
              </c:strCache>
            </c:strRef>
          </c:cat>
          <c:val>
            <c:numRef>
              <c:f>Sheet1!$C$2:$C$7</c:f>
              <c:numCache>
                <c:formatCode>0.0%</c:formatCode>
                <c:ptCount val="6"/>
                <c:pt idx="0">
                  <c:v>0.105</c:v>
                </c:pt>
                <c:pt idx="1">
                  <c:v>0.13300000000000001</c:v>
                </c:pt>
                <c:pt idx="2">
                  <c:v>0.58499999999999996</c:v>
                </c:pt>
                <c:pt idx="3">
                  <c:v>0.34100000000000003</c:v>
                </c:pt>
                <c:pt idx="4">
                  <c:v>0.503</c:v>
                </c:pt>
                <c:pt idx="5">
                  <c:v>0.46300000000000002</c:v>
                </c:pt>
              </c:numCache>
            </c:numRef>
          </c:val>
        </c:ser>
        <c:dLbls>
          <c:showLegendKey val="0"/>
          <c:showVal val="0"/>
          <c:showCatName val="0"/>
          <c:showSerName val="0"/>
          <c:showPercent val="0"/>
          <c:showBubbleSize val="0"/>
        </c:dLbls>
        <c:gapWidth val="80"/>
        <c:overlap val="100"/>
        <c:axId val="641899504"/>
        <c:axId val="641900288"/>
      </c:barChart>
      <c:catAx>
        <c:axId val="641899504"/>
        <c:scaling>
          <c:orientation val="minMax"/>
        </c:scaling>
        <c:delete val="0"/>
        <c:axPos val="b"/>
        <c:numFmt formatCode="General" sourceLinked="0"/>
        <c:majorTickMark val="out"/>
        <c:minorTickMark val="none"/>
        <c:tickLblPos val="nextTo"/>
        <c:txPr>
          <a:bodyPr/>
          <a:lstStyle/>
          <a:p>
            <a:pPr>
              <a:defRPr sz="1800" b="1">
                <a:latin typeface="+mj-lt"/>
              </a:defRPr>
            </a:pPr>
            <a:endParaRPr lang="en-US"/>
          </a:p>
        </c:txPr>
        <c:crossAx val="641900288"/>
        <c:crosses val="autoZero"/>
        <c:auto val="1"/>
        <c:lblAlgn val="ctr"/>
        <c:lblOffset val="100"/>
        <c:noMultiLvlLbl val="0"/>
      </c:catAx>
      <c:valAx>
        <c:axId val="641900288"/>
        <c:scaling>
          <c:orientation val="minMax"/>
        </c:scaling>
        <c:delete val="1"/>
        <c:axPos val="l"/>
        <c:numFmt formatCode="0.0%" sourceLinked="1"/>
        <c:majorTickMark val="out"/>
        <c:minorTickMark val="none"/>
        <c:tickLblPos val="nextTo"/>
        <c:crossAx val="641899504"/>
        <c:crosses val="autoZero"/>
        <c:crossBetween val="between"/>
      </c:valAx>
      <c:spPr>
        <a:noFill/>
        <a:ln w="25400">
          <a:noFill/>
        </a:ln>
      </c:spPr>
    </c:plotArea>
    <c:legend>
      <c:legendPos val="r"/>
      <c:layout>
        <c:manualLayout>
          <c:xMode val="edge"/>
          <c:yMode val="edge"/>
          <c:x val="0.72410237875917549"/>
          <c:y val="0.4444616765799988"/>
          <c:w val="0.22432421506855937"/>
          <c:h val="0.14820526972889633"/>
        </c:manualLayout>
      </c:layout>
      <c:overlay val="0"/>
      <c:txPr>
        <a:bodyPr/>
        <a:lstStyle/>
        <a:p>
          <a:pPr>
            <a:defRPr sz="20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LT High School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NH White</c:v>
                </c:pt>
                <c:pt idx="1">
                  <c:v>Hispanic</c:v>
                </c:pt>
              </c:strCache>
            </c:strRef>
          </c:cat>
          <c:val>
            <c:numRef>
              <c:f>Sheet1!$B$2:$B$3</c:f>
              <c:numCache>
                <c:formatCode>0.0%</c:formatCode>
                <c:ptCount val="2"/>
                <c:pt idx="0">
                  <c:v>6.6171153054389337E-2</c:v>
                </c:pt>
                <c:pt idx="1">
                  <c:v>0.375</c:v>
                </c:pt>
              </c:numCache>
            </c:numRef>
          </c:val>
        </c:ser>
        <c:ser>
          <c:idx val="1"/>
          <c:order val="1"/>
          <c:tx>
            <c:strRef>
              <c:f>Sheet1!$C$1</c:f>
              <c:strCache>
                <c:ptCount val="1"/>
                <c:pt idx="0">
                  <c:v>High School or Equiv</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NH White</c:v>
                </c:pt>
                <c:pt idx="1">
                  <c:v>Hispanic</c:v>
                </c:pt>
              </c:strCache>
            </c:strRef>
          </c:cat>
          <c:val>
            <c:numRef>
              <c:f>Sheet1!$C$2:$C$3</c:f>
              <c:numCache>
                <c:formatCode>0.0%</c:formatCode>
                <c:ptCount val="2"/>
                <c:pt idx="0">
                  <c:v>0.24380774671917826</c:v>
                </c:pt>
                <c:pt idx="1">
                  <c:v>0.26600000000000001</c:v>
                </c:pt>
              </c:numCache>
            </c:numRef>
          </c:val>
        </c:ser>
        <c:ser>
          <c:idx val="2"/>
          <c:order val="2"/>
          <c:tx>
            <c:strRef>
              <c:f>Sheet1!$D$1</c:f>
              <c:strCache>
                <c:ptCount val="1"/>
                <c:pt idx="0">
                  <c:v>Some College Associate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NH White</c:v>
                </c:pt>
                <c:pt idx="1">
                  <c:v>Hispanic</c:v>
                </c:pt>
              </c:strCache>
            </c:strRef>
          </c:cat>
          <c:val>
            <c:numRef>
              <c:f>Sheet1!$D$2:$D$3</c:f>
              <c:numCache>
                <c:formatCode>0.0%</c:formatCode>
                <c:ptCount val="2"/>
                <c:pt idx="0">
                  <c:v>0.32714161583300411</c:v>
                </c:pt>
                <c:pt idx="1">
                  <c:v>0.23</c:v>
                </c:pt>
              </c:numCache>
            </c:numRef>
          </c:val>
        </c:ser>
        <c:ser>
          <c:idx val="3"/>
          <c:order val="3"/>
          <c:tx>
            <c:strRef>
              <c:f>Sheet1!$E$1</c:f>
              <c:strCache>
                <c:ptCount val="1"/>
                <c:pt idx="0">
                  <c:v>Bachelor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NH White</c:v>
                </c:pt>
                <c:pt idx="1">
                  <c:v>Hispanic</c:v>
                </c:pt>
              </c:strCache>
            </c:strRef>
          </c:cat>
          <c:val>
            <c:numRef>
              <c:f>Sheet1!$E$2:$E$3</c:f>
              <c:numCache>
                <c:formatCode>0.0%</c:formatCode>
                <c:ptCount val="2"/>
                <c:pt idx="0">
                  <c:v>0.23844720335679576</c:v>
                </c:pt>
                <c:pt idx="1">
                  <c:v>9.4E-2</c:v>
                </c:pt>
              </c:numCache>
            </c:numRef>
          </c:val>
        </c:ser>
        <c:ser>
          <c:idx val="4"/>
          <c:order val="4"/>
          <c:tx>
            <c:strRef>
              <c:f>Sheet1!$F$1</c:f>
              <c:strCache>
                <c:ptCount val="1"/>
                <c:pt idx="0">
                  <c:v>Graduate Professional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NH White</c:v>
                </c:pt>
                <c:pt idx="1">
                  <c:v>Hispanic</c:v>
                </c:pt>
              </c:strCache>
            </c:strRef>
          </c:cat>
          <c:val>
            <c:numRef>
              <c:f>Sheet1!$F$2:$F$3</c:f>
              <c:numCache>
                <c:formatCode>0.0%</c:formatCode>
                <c:ptCount val="2"/>
                <c:pt idx="0">
                  <c:v>0.12443228103663286</c:v>
                </c:pt>
                <c:pt idx="1">
                  <c:v>3.5999999999999997E-2</c:v>
                </c:pt>
              </c:numCache>
            </c:numRef>
          </c:val>
        </c:ser>
        <c:dLbls>
          <c:dLblPos val="ctr"/>
          <c:showLegendKey val="0"/>
          <c:showVal val="1"/>
          <c:showCatName val="0"/>
          <c:showSerName val="0"/>
          <c:showPercent val="0"/>
          <c:showBubbleSize val="0"/>
        </c:dLbls>
        <c:gapWidth val="150"/>
        <c:overlap val="100"/>
        <c:axId val="828668320"/>
        <c:axId val="828672632"/>
      </c:barChart>
      <c:catAx>
        <c:axId val="82866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8672632"/>
        <c:crosses val="autoZero"/>
        <c:auto val="1"/>
        <c:lblAlgn val="ctr"/>
        <c:lblOffset val="100"/>
        <c:noMultiLvlLbl val="0"/>
      </c:catAx>
      <c:valAx>
        <c:axId val="828672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8668320"/>
        <c:crosses val="autoZero"/>
        <c:crossBetween val="between"/>
      </c:valAx>
      <c:spPr>
        <a:noFill/>
        <a:ln>
          <a:noFill/>
        </a:ln>
        <a:effectLst/>
      </c:spPr>
    </c:plotArea>
    <c:legend>
      <c:legendPos val="r"/>
      <c:layout>
        <c:manualLayout>
          <c:xMode val="edge"/>
          <c:yMode val="edge"/>
          <c:x val="0.64868848425196846"/>
          <c:y val="1.1578494094488192E-2"/>
          <c:w val="0.33881151574803148"/>
          <c:h val="0.9884215059055118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2000</a:t>
            </a:r>
          </a:p>
        </c:rich>
      </c:tx>
      <c:layout>
        <c:manualLayout>
          <c:xMode val="edge"/>
          <c:yMode val="edge"/>
          <c:x val="0.44565812494852752"/>
          <c:y val="7.851061519423649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2"/>
              <c:layout>
                <c:manualLayout>
                  <c:x val="0.13252667554391612"/>
                  <c:y val="0.12464776391231754"/>
                </c:manualLayout>
              </c:layout>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5025170888394127"/>
                      <c:h val="0.11486444353417644"/>
                    </c:manualLayout>
                  </c15:layout>
                </c:ext>
              </c:extLst>
            </c:dLbl>
            <c:dLbl>
              <c:idx val="3"/>
              <c:layout>
                <c:manualLayout>
                  <c:x val="4.1984671340747237E-2"/>
                  <c:y val="5.5887409165825387E-2"/>
                </c:manualLayout>
              </c:layout>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4755390029464868"/>
                      <c:h val="0.15241299862707217"/>
                    </c:manualLayout>
                  </c15:layout>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Sheet1!$B$9:$F$9</c:f>
              <c:numCache>
                <c:formatCode>0%</c:formatCode>
                <c:ptCount val="5"/>
                <c:pt idx="0">
                  <c:v>0.52689128804584595</c:v>
                </c:pt>
                <c:pt idx="1">
                  <c:v>0.11406756539773483</c:v>
                </c:pt>
                <c:pt idx="2">
                  <c:v>2.7218130444215987E-2</c:v>
                </c:pt>
                <c:pt idx="3">
                  <c:v>1.1952312375197999E-2</c:v>
                </c:pt>
                <c:pt idx="4">
                  <c:v>0.31987070373700521</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2015</a:t>
            </a:r>
          </a:p>
        </c:rich>
      </c:tx>
      <c:layout>
        <c:manualLayout>
          <c:xMode val="edge"/>
          <c:yMode val="edge"/>
          <c:x val="0.44198039466889671"/>
          <c:y val="0.1025019350266868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2"/>
              <c:layout>
                <c:manualLayout>
                  <c:x val="9.3999620374642281E-2"/>
                  <c:y val="3.9021491239043929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4.8393489150024303E-2"/>
                  <c:y val="1.7897752571090202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Sheet1!$B$7:$F$7</c:f>
              <c:numCache>
                <c:formatCode>0%</c:formatCode>
                <c:ptCount val="5"/>
                <c:pt idx="0">
                  <c:v>0.43037249035407549</c:v>
                </c:pt>
                <c:pt idx="1">
                  <c:v>0.11768675902688379</c:v>
                </c:pt>
                <c:pt idx="2">
                  <c:v>4.5569798865736991E-2</c:v>
                </c:pt>
                <c:pt idx="3">
                  <c:v>1.7931011535355673E-2</c:v>
                </c:pt>
                <c:pt idx="4">
                  <c:v>0.38843994021794803</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2010</a:t>
            </a:r>
          </a:p>
        </c:rich>
      </c:tx>
      <c:layout>
        <c:manualLayout>
          <c:xMode val="edge"/>
          <c:yMode val="edge"/>
          <c:x val="0.43599697940623672"/>
          <c:y val="9.533839230944117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1"/>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dLbl>
              <c:idx val="2"/>
              <c:layout>
                <c:manualLayout>
                  <c:x val="5.983203722922583E-2"/>
                  <c:y val="1.3650870592878254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8.7913412061446528E-3"/>
                  <c:y val="-3.4104923707837694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4"/>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Sheet1!$B$6:$F$6</c:f>
              <c:strCache>
                <c:ptCount val="5"/>
                <c:pt idx="0">
                  <c:v>NH White</c:v>
                </c:pt>
                <c:pt idx="1">
                  <c:v>NH Black</c:v>
                </c:pt>
                <c:pt idx="2">
                  <c:v>NH Asian</c:v>
                </c:pt>
                <c:pt idx="3">
                  <c:v>NH Other</c:v>
                </c:pt>
                <c:pt idx="4">
                  <c:v>Hispanic</c:v>
                </c:pt>
              </c:strCache>
            </c:strRef>
          </c:cat>
          <c:val>
            <c:numRef>
              <c:f>Sheet1!$B$8:$F$8</c:f>
              <c:numCache>
                <c:formatCode>0%</c:formatCode>
                <c:ptCount val="5"/>
                <c:pt idx="0">
                  <c:v>0.4544992255293091</c:v>
                </c:pt>
                <c:pt idx="1">
                  <c:v>0.11532389354924315</c:v>
                </c:pt>
                <c:pt idx="2">
                  <c:v>3.8199306827952653E-2</c:v>
                </c:pt>
                <c:pt idx="3">
                  <c:v>1.5731404839208003E-2</c:v>
                </c:pt>
                <c:pt idx="4">
                  <c:v>0.37624616925428706</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0"/>
          <c:order val="0"/>
          <c:tx>
            <c:strRef>
              <c:f>Sheet1!$B$1</c:f>
              <c:strCache>
                <c:ptCount val="1"/>
                <c:pt idx="0">
                  <c:v>White (non-Hispanic) </c:v>
                </c:pt>
              </c:strCache>
            </c:strRef>
          </c:tx>
          <c:spPr>
            <a:solidFill>
              <a:srgbClr val="C00000"/>
            </a:solidFill>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Sheet1!$B$2:$B$87</c:f>
              <c:numCache>
                <c:formatCode>#,##0</c:formatCode>
                <c:ptCount val="86"/>
                <c:pt idx="0">
                  <c:v>122428</c:v>
                </c:pt>
                <c:pt idx="1">
                  <c:v>121262</c:v>
                </c:pt>
                <c:pt idx="2">
                  <c:v>119706</c:v>
                </c:pt>
                <c:pt idx="3">
                  <c:v>119778</c:v>
                </c:pt>
                <c:pt idx="4">
                  <c:v>120619</c:v>
                </c:pt>
                <c:pt idx="5">
                  <c:v>119532</c:v>
                </c:pt>
                <c:pt idx="6">
                  <c:v>122081</c:v>
                </c:pt>
                <c:pt idx="7">
                  <c:v>123852</c:v>
                </c:pt>
                <c:pt idx="8">
                  <c:v>124528</c:v>
                </c:pt>
                <c:pt idx="9">
                  <c:v>125689</c:v>
                </c:pt>
                <c:pt idx="10">
                  <c:v>127327</c:v>
                </c:pt>
                <c:pt idx="11">
                  <c:v>128263</c:v>
                </c:pt>
                <c:pt idx="12">
                  <c:v>128594</c:v>
                </c:pt>
                <c:pt idx="13">
                  <c:v>131088</c:v>
                </c:pt>
                <c:pt idx="14">
                  <c:v>132577</c:v>
                </c:pt>
                <c:pt idx="15">
                  <c:v>131971</c:v>
                </c:pt>
                <c:pt idx="16">
                  <c:v>131063</c:v>
                </c:pt>
                <c:pt idx="17">
                  <c:v>132256</c:v>
                </c:pt>
                <c:pt idx="18">
                  <c:v>134548</c:v>
                </c:pt>
                <c:pt idx="19">
                  <c:v>137096</c:v>
                </c:pt>
                <c:pt idx="20">
                  <c:v>134960</c:v>
                </c:pt>
                <c:pt idx="21">
                  <c:v>136408</c:v>
                </c:pt>
                <c:pt idx="22">
                  <c:v>137448</c:v>
                </c:pt>
                <c:pt idx="23">
                  <c:v>137398</c:v>
                </c:pt>
                <c:pt idx="24">
                  <c:v>138042</c:v>
                </c:pt>
                <c:pt idx="25">
                  <c:v>137146</c:v>
                </c:pt>
                <c:pt idx="26">
                  <c:v>137867</c:v>
                </c:pt>
                <c:pt idx="27">
                  <c:v>141512</c:v>
                </c:pt>
                <c:pt idx="28">
                  <c:v>145418</c:v>
                </c:pt>
                <c:pt idx="29">
                  <c:v>148869</c:v>
                </c:pt>
                <c:pt idx="30">
                  <c:v>147295</c:v>
                </c:pt>
                <c:pt idx="31">
                  <c:v>150128</c:v>
                </c:pt>
                <c:pt idx="32">
                  <c:v>151145</c:v>
                </c:pt>
                <c:pt idx="33">
                  <c:v>151662</c:v>
                </c:pt>
                <c:pt idx="34">
                  <c:v>150770</c:v>
                </c:pt>
                <c:pt idx="35">
                  <c:v>142895</c:v>
                </c:pt>
                <c:pt idx="36">
                  <c:v>139686</c:v>
                </c:pt>
                <c:pt idx="37">
                  <c:v>136709</c:v>
                </c:pt>
                <c:pt idx="38">
                  <c:v>134721</c:v>
                </c:pt>
                <c:pt idx="39">
                  <c:v>137143</c:v>
                </c:pt>
                <c:pt idx="40">
                  <c:v>135053</c:v>
                </c:pt>
                <c:pt idx="41">
                  <c:v>137961</c:v>
                </c:pt>
                <c:pt idx="42">
                  <c:v>147743</c:v>
                </c:pt>
                <c:pt idx="43">
                  <c:v>159529</c:v>
                </c:pt>
                <c:pt idx="44">
                  <c:v>161160</c:v>
                </c:pt>
                <c:pt idx="45">
                  <c:v>153398</c:v>
                </c:pt>
                <c:pt idx="46">
                  <c:v>147505</c:v>
                </c:pt>
                <c:pt idx="47">
                  <c:v>146908</c:v>
                </c:pt>
                <c:pt idx="48">
                  <c:v>149378</c:v>
                </c:pt>
                <c:pt idx="49">
                  <c:v>161688</c:v>
                </c:pt>
                <c:pt idx="50">
                  <c:v>170500</c:v>
                </c:pt>
                <c:pt idx="51">
                  <c:v>175912</c:v>
                </c:pt>
                <c:pt idx="52">
                  <c:v>178898</c:v>
                </c:pt>
                <c:pt idx="53">
                  <c:v>182461</c:v>
                </c:pt>
                <c:pt idx="54">
                  <c:v>186102</c:v>
                </c:pt>
                <c:pt idx="55">
                  <c:v>182270</c:v>
                </c:pt>
                <c:pt idx="56">
                  <c:v>183392</c:v>
                </c:pt>
                <c:pt idx="57">
                  <c:v>180605</c:v>
                </c:pt>
                <c:pt idx="58">
                  <c:v>176253</c:v>
                </c:pt>
                <c:pt idx="59">
                  <c:v>175246</c:v>
                </c:pt>
                <c:pt idx="60">
                  <c:v>169158</c:v>
                </c:pt>
                <c:pt idx="61">
                  <c:v>164457</c:v>
                </c:pt>
                <c:pt idx="62">
                  <c:v>158436</c:v>
                </c:pt>
                <c:pt idx="63">
                  <c:v>149884</c:v>
                </c:pt>
                <c:pt idx="64">
                  <c:v>148013</c:v>
                </c:pt>
                <c:pt idx="65">
                  <c:v>145083</c:v>
                </c:pt>
                <c:pt idx="66">
                  <c:v>148364</c:v>
                </c:pt>
                <c:pt idx="67">
                  <c:v>148599</c:v>
                </c:pt>
                <c:pt idx="68">
                  <c:v>119031</c:v>
                </c:pt>
                <c:pt idx="69">
                  <c:v>112097</c:v>
                </c:pt>
                <c:pt idx="70">
                  <c:v>112814</c:v>
                </c:pt>
                <c:pt idx="71">
                  <c:v>108911</c:v>
                </c:pt>
                <c:pt idx="72">
                  <c:v>98388</c:v>
                </c:pt>
                <c:pt idx="73">
                  <c:v>90010</c:v>
                </c:pt>
                <c:pt idx="74">
                  <c:v>82911</c:v>
                </c:pt>
                <c:pt idx="75">
                  <c:v>77959</c:v>
                </c:pt>
                <c:pt idx="76">
                  <c:v>73802</c:v>
                </c:pt>
                <c:pt idx="77">
                  <c:v>68036</c:v>
                </c:pt>
                <c:pt idx="78">
                  <c:v>64861</c:v>
                </c:pt>
                <c:pt idx="79">
                  <c:v>62401</c:v>
                </c:pt>
                <c:pt idx="80">
                  <c:v>56580</c:v>
                </c:pt>
                <c:pt idx="81">
                  <c:v>52997</c:v>
                </c:pt>
                <c:pt idx="82">
                  <c:v>49872</c:v>
                </c:pt>
                <c:pt idx="83">
                  <c:v>47036</c:v>
                </c:pt>
                <c:pt idx="84">
                  <c:v>43784</c:v>
                </c:pt>
                <c:pt idx="85">
                  <c:v>241516</c:v>
                </c:pt>
              </c:numCache>
            </c:numRef>
          </c:val>
        </c:ser>
        <c:ser>
          <c:idx val="1"/>
          <c:order val="1"/>
          <c:tx>
            <c:strRef>
              <c:f>Sheet1!$C$1</c:f>
              <c:strCache>
                <c:ptCount val="1"/>
                <c:pt idx="0">
                  <c:v>Hispanic</c:v>
                </c:pt>
              </c:strCache>
            </c:strRef>
          </c:tx>
          <c:spPr>
            <a:solidFill>
              <a:srgbClr val="0000FF"/>
            </a:solidFill>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Sheet1!$C$2:$C$87</c:f>
              <c:numCache>
                <c:formatCode>#,##0</c:formatCode>
                <c:ptCount val="86"/>
                <c:pt idx="0">
                  <c:v>201273</c:v>
                </c:pt>
                <c:pt idx="1">
                  <c:v>198602</c:v>
                </c:pt>
                <c:pt idx="2">
                  <c:v>196390</c:v>
                </c:pt>
                <c:pt idx="3">
                  <c:v>197984</c:v>
                </c:pt>
                <c:pt idx="4">
                  <c:v>197309</c:v>
                </c:pt>
                <c:pt idx="5">
                  <c:v>193080</c:v>
                </c:pt>
                <c:pt idx="6">
                  <c:v>196451</c:v>
                </c:pt>
                <c:pt idx="7">
                  <c:v>197711</c:v>
                </c:pt>
                <c:pt idx="8">
                  <c:v>196329</c:v>
                </c:pt>
                <c:pt idx="9">
                  <c:v>196930</c:v>
                </c:pt>
                <c:pt idx="10">
                  <c:v>198012</c:v>
                </c:pt>
                <c:pt idx="11">
                  <c:v>199509</c:v>
                </c:pt>
                <c:pt idx="12">
                  <c:v>201597</c:v>
                </c:pt>
                <c:pt idx="13">
                  <c:v>204574</c:v>
                </c:pt>
                <c:pt idx="14">
                  <c:v>202667</c:v>
                </c:pt>
                <c:pt idx="15">
                  <c:v>196441</c:v>
                </c:pt>
                <c:pt idx="16">
                  <c:v>191694</c:v>
                </c:pt>
                <c:pt idx="17">
                  <c:v>188563</c:v>
                </c:pt>
                <c:pt idx="18">
                  <c:v>187938</c:v>
                </c:pt>
                <c:pt idx="19">
                  <c:v>187701</c:v>
                </c:pt>
                <c:pt idx="20">
                  <c:v>185592</c:v>
                </c:pt>
                <c:pt idx="21">
                  <c:v>186151</c:v>
                </c:pt>
                <c:pt idx="22">
                  <c:v>185539</c:v>
                </c:pt>
                <c:pt idx="23">
                  <c:v>182100</c:v>
                </c:pt>
                <c:pt idx="24">
                  <c:v>177609</c:v>
                </c:pt>
                <c:pt idx="25">
                  <c:v>172521</c:v>
                </c:pt>
                <c:pt idx="26">
                  <c:v>171083</c:v>
                </c:pt>
                <c:pt idx="27">
                  <c:v>170565</c:v>
                </c:pt>
                <c:pt idx="28">
                  <c:v>169642</c:v>
                </c:pt>
                <c:pt idx="29">
                  <c:v>168232</c:v>
                </c:pt>
                <c:pt idx="30">
                  <c:v>165890</c:v>
                </c:pt>
                <c:pt idx="31">
                  <c:v>168024</c:v>
                </c:pt>
                <c:pt idx="32">
                  <c:v>167928</c:v>
                </c:pt>
                <c:pt idx="33">
                  <c:v>167703</c:v>
                </c:pt>
                <c:pt idx="34">
                  <c:v>165670</c:v>
                </c:pt>
                <c:pt idx="35">
                  <c:v>155767</c:v>
                </c:pt>
                <c:pt idx="36">
                  <c:v>153987</c:v>
                </c:pt>
                <c:pt idx="37">
                  <c:v>152544</c:v>
                </c:pt>
                <c:pt idx="38">
                  <c:v>153291</c:v>
                </c:pt>
                <c:pt idx="39">
                  <c:v>153681</c:v>
                </c:pt>
                <c:pt idx="40">
                  <c:v>148767</c:v>
                </c:pt>
                <c:pt idx="41">
                  <c:v>147817</c:v>
                </c:pt>
                <c:pt idx="42">
                  <c:v>146464</c:v>
                </c:pt>
                <c:pt idx="43">
                  <c:v>143574</c:v>
                </c:pt>
                <c:pt idx="44">
                  <c:v>141216</c:v>
                </c:pt>
                <c:pt idx="45">
                  <c:v>132503</c:v>
                </c:pt>
                <c:pt idx="46">
                  <c:v>127557</c:v>
                </c:pt>
                <c:pt idx="47">
                  <c:v>123472</c:v>
                </c:pt>
                <c:pt idx="48">
                  <c:v>121957</c:v>
                </c:pt>
                <c:pt idx="49">
                  <c:v>122175</c:v>
                </c:pt>
                <c:pt idx="50">
                  <c:v>117613</c:v>
                </c:pt>
                <c:pt idx="51">
                  <c:v>114234</c:v>
                </c:pt>
                <c:pt idx="52">
                  <c:v>109810</c:v>
                </c:pt>
                <c:pt idx="53">
                  <c:v>107039</c:v>
                </c:pt>
                <c:pt idx="54">
                  <c:v>105173</c:v>
                </c:pt>
                <c:pt idx="55">
                  <c:v>97895</c:v>
                </c:pt>
                <c:pt idx="56">
                  <c:v>94140</c:v>
                </c:pt>
                <c:pt idx="57">
                  <c:v>90153</c:v>
                </c:pt>
                <c:pt idx="58">
                  <c:v>86238</c:v>
                </c:pt>
                <c:pt idx="59">
                  <c:v>82105</c:v>
                </c:pt>
                <c:pt idx="60">
                  <c:v>75981</c:v>
                </c:pt>
                <c:pt idx="61">
                  <c:v>71418</c:v>
                </c:pt>
                <c:pt idx="62">
                  <c:v>66322</c:v>
                </c:pt>
                <c:pt idx="63">
                  <c:v>64076</c:v>
                </c:pt>
                <c:pt idx="64">
                  <c:v>61713</c:v>
                </c:pt>
                <c:pt idx="65">
                  <c:v>57678</c:v>
                </c:pt>
                <c:pt idx="66">
                  <c:v>54797</c:v>
                </c:pt>
                <c:pt idx="67">
                  <c:v>51541</c:v>
                </c:pt>
                <c:pt idx="68">
                  <c:v>45986</c:v>
                </c:pt>
                <c:pt idx="69">
                  <c:v>42738</c:v>
                </c:pt>
                <c:pt idx="70">
                  <c:v>39241</c:v>
                </c:pt>
                <c:pt idx="71">
                  <c:v>35933</c:v>
                </c:pt>
                <c:pt idx="72">
                  <c:v>32497</c:v>
                </c:pt>
                <c:pt idx="73">
                  <c:v>30318</c:v>
                </c:pt>
                <c:pt idx="74">
                  <c:v>28514</c:v>
                </c:pt>
                <c:pt idx="75">
                  <c:v>26097</c:v>
                </c:pt>
                <c:pt idx="76">
                  <c:v>24698</c:v>
                </c:pt>
                <c:pt idx="77">
                  <c:v>22979</c:v>
                </c:pt>
                <c:pt idx="78">
                  <c:v>21662</c:v>
                </c:pt>
                <c:pt idx="79">
                  <c:v>20483</c:v>
                </c:pt>
                <c:pt idx="80">
                  <c:v>18207</c:v>
                </c:pt>
                <c:pt idx="81">
                  <c:v>16196</c:v>
                </c:pt>
                <c:pt idx="82">
                  <c:v>15267</c:v>
                </c:pt>
                <c:pt idx="83">
                  <c:v>14215</c:v>
                </c:pt>
                <c:pt idx="84">
                  <c:v>13265</c:v>
                </c:pt>
                <c:pt idx="85">
                  <c:v>64416</c:v>
                </c:pt>
              </c:numCache>
            </c:numRef>
          </c:val>
        </c:ser>
        <c:dLbls>
          <c:showLegendKey val="0"/>
          <c:showVal val="0"/>
          <c:showCatName val="0"/>
          <c:showSerName val="0"/>
          <c:showPercent val="0"/>
          <c:showBubbleSize val="0"/>
        </c:dLbls>
        <c:gapWidth val="0"/>
        <c:axId val="635467344"/>
        <c:axId val="635468912"/>
      </c:barChart>
      <c:catAx>
        <c:axId val="635467344"/>
        <c:scaling>
          <c:orientation val="minMax"/>
        </c:scaling>
        <c:delete val="0"/>
        <c:axPos val="b"/>
        <c:title>
          <c:tx>
            <c:rich>
              <a:bodyPr/>
              <a:lstStyle/>
              <a:p>
                <a:pPr>
                  <a:defRPr/>
                </a:pPr>
                <a:r>
                  <a:rPr lang="en-US"/>
                  <a:t>Age</a:t>
                </a:r>
              </a:p>
            </c:rich>
          </c:tx>
          <c:layout/>
          <c:overlay val="0"/>
        </c:title>
        <c:numFmt formatCode="General" sourceLinked="0"/>
        <c:majorTickMark val="out"/>
        <c:minorTickMark val="none"/>
        <c:tickLblPos val="nextTo"/>
        <c:txPr>
          <a:bodyPr rot="-3900000"/>
          <a:lstStyle/>
          <a:p>
            <a:pPr>
              <a:defRPr sz="1200"/>
            </a:pPr>
            <a:endParaRPr lang="en-US"/>
          </a:p>
        </c:txPr>
        <c:crossAx val="635468912"/>
        <c:crosses val="autoZero"/>
        <c:auto val="1"/>
        <c:lblAlgn val="ctr"/>
        <c:lblOffset val="100"/>
        <c:tickLblSkip val="5"/>
        <c:noMultiLvlLbl val="0"/>
      </c:catAx>
      <c:valAx>
        <c:axId val="635468912"/>
        <c:scaling>
          <c:orientation val="minMax"/>
          <c:max val="250000"/>
        </c:scaling>
        <c:delete val="0"/>
        <c:axPos val="l"/>
        <c:majorGridlines/>
        <c:title>
          <c:tx>
            <c:rich>
              <a:bodyPr rot="-5400000" vert="horz"/>
              <a:lstStyle/>
              <a:p>
                <a:pPr>
                  <a:defRPr/>
                </a:pPr>
                <a:r>
                  <a:rPr lang="en-US"/>
                  <a:t>Population</a:t>
                </a:r>
              </a:p>
            </c:rich>
          </c:tx>
          <c:layout>
            <c:manualLayout>
              <c:xMode val="edge"/>
              <c:yMode val="edge"/>
              <c:x val="8.771929824561403E-3"/>
              <c:y val="0.24871231384564382"/>
            </c:manualLayout>
          </c:layout>
          <c:overlay val="0"/>
        </c:title>
        <c:numFmt formatCode="#,##0" sourceLinked="1"/>
        <c:majorTickMark val="out"/>
        <c:minorTickMark val="none"/>
        <c:tickLblPos val="nextTo"/>
        <c:txPr>
          <a:bodyPr/>
          <a:lstStyle/>
          <a:p>
            <a:pPr>
              <a:defRPr sz="1400"/>
            </a:pPr>
            <a:endParaRPr lang="en-US"/>
          </a:p>
        </c:txPr>
        <c:crossAx val="635467344"/>
        <c:crosses val="autoZero"/>
        <c:crossBetween val="midCat"/>
      </c:valAx>
    </c:plotArea>
    <c:legend>
      <c:legendPos val="r"/>
      <c:layout>
        <c:manualLayout>
          <c:xMode val="edge"/>
          <c:yMode val="edge"/>
          <c:x val="0.68634414342275007"/>
          <c:y val="8.2665768709552542E-2"/>
          <c:w val="0.26128219671693581"/>
          <c:h val="0.141472795491538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Sheet1!$B$2:$B$87</c:f>
              <c:numCache>
                <c:formatCode>#,##0;[Red]#,##0</c:formatCode>
                <c:ptCount val="86"/>
                <c:pt idx="0">
                  <c:v>-62731</c:v>
                </c:pt>
                <c:pt idx="1">
                  <c:v>-62134</c:v>
                </c:pt>
                <c:pt idx="2">
                  <c:v>-61324</c:v>
                </c:pt>
                <c:pt idx="3">
                  <c:v>-61326</c:v>
                </c:pt>
                <c:pt idx="4">
                  <c:v>-62063</c:v>
                </c:pt>
                <c:pt idx="5">
                  <c:v>-61239</c:v>
                </c:pt>
                <c:pt idx="6">
                  <c:v>-62580</c:v>
                </c:pt>
                <c:pt idx="7">
                  <c:v>-63561</c:v>
                </c:pt>
                <c:pt idx="8">
                  <c:v>-64116</c:v>
                </c:pt>
                <c:pt idx="9">
                  <c:v>-64504</c:v>
                </c:pt>
                <c:pt idx="10">
                  <c:v>-65273</c:v>
                </c:pt>
                <c:pt idx="11">
                  <c:v>-65766</c:v>
                </c:pt>
                <c:pt idx="12">
                  <c:v>-66013</c:v>
                </c:pt>
                <c:pt idx="13">
                  <c:v>-67387</c:v>
                </c:pt>
                <c:pt idx="14">
                  <c:v>-68221</c:v>
                </c:pt>
                <c:pt idx="15">
                  <c:v>-67822</c:v>
                </c:pt>
                <c:pt idx="16">
                  <c:v>-67577</c:v>
                </c:pt>
                <c:pt idx="17">
                  <c:v>-68039</c:v>
                </c:pt>
                <c:pt idx="18">
                  <c:v>-68887</c:v>
                </c:pt>
                <c:pt idx="19">
                  <c:v>-70474</c:v>
                </c:pt>
                <c:pt idx="20">
                  <c:v>-69305</c:v>
                </c:pt>
                <c:pt idx="21">
                  <c:v>-70367</c:v>
                </c:pt>
                <c:pt idx="22">
                  <c:v>-71055</c:v>
                </c:pt>
                <c:pt idx="23">
                  <c:v>-70686</c:v>
                </c:pt>
                <c:pt idx="24">
                  <c:v>-70569</c:v>
                </c:pt>
                <c:pt idx="25">
                  <c:v>-69615</c:v>
                </c:pt>
                <c:pt idx="26">
                  <c:v>-69920</c:v>
                </c:pt>
                <c:pt idx="27">
                  <c:v>-71401</c:v>
                </c:pt>
                <c:pt idx="28">
                  <c:v>-73150</c:v>
                </c:pt>
                <c:pt idx="29">
                  <c:v>-75132</c:v>
                </c:pt>
                <c:pt idx="30">
                  <c:v>-74228</c:v>
                </c:pt>
                <c:pt idx="31">
                  <c:v>-75713</c:v>
                </c:pt>
                <c:pt idx="32">
                  <c:v>-76008</c:v>
                </c:pt>
                <c:pt idx="33">
                  <c:v>-76550</c:v>
                </c:pt>
                <c:pt idx="34">
                  <c:v>-76280</c:v>
                </c:pt>
                <c:pt idx="35">
                  <c:v>-72299</c:v>
                </c:pt>
                <c:pt idx="36">
                  <c:v>-70190</c:v>
                </c:pt>
                <c:pt idx="37">
                  <c:v>-68749</c:v>
                </c:pt>
                <c:pt idx="38">
                  <c:v>-67958</c:v>
                </c:pt>
                <c:pt idx="39">
                  <c:v>-69075</c:v>
                </c:pt>
                <c:pt idx="40">
                  <c:v>-67785</c:v>
                </c:pt>
                <c:pt idx="41">
                  <c:v>-69516</c:v>
                </c:pt>
                <c:pt idx="42">
                  <c:v>-74419</c:v>
                </c:pt>
                <c:pt idx="43">
                  <c:v>-80231</c:v>
                </c:pt>
                <c:pt idx="44">
                  <c:v>-81102</c:v>
                </c:pt>
                <c:pt idx="45">
                  <c:v>-77113</c:v>
                </c:pt>
                <c:pt idx="46">
                  <c:v>-74468</c:v>
                </c:pt>
                <c:pt idx="47">
                  <c:v>-74086</c:v>
                </c:pt>
                <c:pt idx="48">
                  <c:v>-74778</c:v>
                </c:pt>
                <c:pt idx="49">
                  <c:v>-80670</c:v>
                </c:pt>
                <c:pt idx="50">
                  <c:v>-84818</c:v>
                </c:pt>
                <c:pt idx="51">
                  <c:v>-87248</c:v>
                </c:pt>
                <c:pt idx="52">
                  <c:v>-88613</c:v>
                </c:pt>
                <c:pt idx="53">
                  <c:v>-90400</c:v>
                </c:pt>
                <c:pt idx="54">
                  <c:v>-92437</c:v>
                </c:pt>
                <c:pt idx="55">
                  <c:v>-90514</c:v>
                </c:pt>
                <c:pt idx="56">
                  <c:v>-90883</c:v>
                </c:pt>
                <c:pt idx="57">
                  <c:v>-89127</c:v>
                </c:pt>
                <c:pt idx="58">
                  <c:v>-86633</c:v>
                </c:pt>
                <c:pt idx="59">
                  <c:v>-86141</c:v>
                </c:pt>
                <c:pt idx="60">
                  <c:v>-82509</c:v>
                </c:pt>
                <c:pt idx="61">
                  <c:v>-80244</c:v>
                </c:pt>
                <c:pt idx="62">
                  <c:v>-77182</c:v>
                </c:pt>
                <c:pt idx="63">
                  <c:v>-72760</c:v>
                </c:pt>
                <c:pt idx="64">
                  <c:v>-71868</c:v>
                </c:pt>
                <c:pt idx="65">
                  <c:v>-70260</c:v>
                </c:pt>
                <c:pt idx="66">
                  <c:v>-71922</c:v>
                </c:pt>
                <c:pt idx="67">
                  <c:v>-72108</c:v>
                </c:pt>
                <c:pt idx="68">
                  <c:v>-57700</c:v>
                </c:pt>
                <c:pt idx="69">
                  <c:v>-53726</c:v>
                </c:pt>
                <c:pt idx="70">
                  <c:v>-53860</c:v>
                </c:pt>
                <c:pt idx="71">
                  <c:v>-51894</c:v>
                </c:pt>
                <c:pt idx="72">
                  <c:v>-46754</c:v>
                </c:pt>
                <c:pt idx="73">
                  <c:v>-42212</c:v>
                </c:pt>
                <c:pt idx="74">
                  <c:v>-38551</c:v>
                </c:pt>
                <c:pt idx="75">
                  <c:v>-36081</c:v>
                </c:pt>
                <c:pt idx="76">
                  <c:v>-33823</c:v>
                </c:pt>
                <c:pt idx="77">
                  <c:v>-30911</c:v>
                </c:pt>
                <c:pt idx="78">
                  <c:v>-29113</c:v>
                </c:pt>
                <c:pt idx="79">
                  <c:v>-27641</c:v>
                </c:pt>
                <c:pt idx="80">
                  <c:v>-24736</c:v>
                </c:pt>
                <c:pt idx="81">
                  <c:v>-22774</c:v>
                </c:pt>
                <c:pt idx="82">
                  <c:v>-21195</c:v>
                </c:pt>
                <c:pt idx="83">
                  <c:v>-19654</c:v>
                </c:pt>
                <c:pt idx="84">
                  <c:v>-17793</c:v>
                </c:pt>
                <c:pt idx="85">
                  <c:v>-84378</c:v>
                </c:pt>
              </c:numCache>
            </c:numRef>
          </c:val>
        </c:ser>
        <c:ser>
          <c:idx val="5"/>
          <c:order val="1"/>
          <c:tx>
            <c:strRef>
              <c:f>Sheet1!$F$1</c:f>
              <c:strCache>
                <c:ptCount val="1"/>
                <c:pt idx="0">
                  <c:v>Female White, Non-Hispanic</c:v>
                </c:pt>
              </c:strCache>
            </c:strRef>
          </c:tx>
          <c:spPr>
            <a:solidFill>
              <a:srgbClr val="B90725"/>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Sheet1!$F$2:$F$87</c:f>
              <c:numCache>
                <c:formatCode>#,##0</c:formatCode>
                <c:ptCount val="86"/>
                <c:pt idx="0">
                  <c:v>59697</c:v>
                </c:pt>
                <c:pt idx="1">
                  <c:v>59128</c:v>
                </c:pt>
                <c:pt idx="2">
                  <c:v>58382</c:v>
                </c:pt>
                <c:pt idx="3">
                  <c:v>58452</c:v>
                </c:pt>
                <c:pt idx="4">
                  <c:v>58556</c:v>
                </c:pt>
                <c:pt idx="5">
                  <c:v>58293</c:v>
                </c:pt>
                <c:pt idx="6">
                  <c:v>59501</c:v>
                </c:pt>
                <c:pt idx="7">
                  <c:v>60291</c:v>
                </c:pt>
                <c:pt idx="8">
                  <c:v>60412</c:v>
                </c:pt>
                <c:pt idx="9">
                  <c:v>61185</c:v>
                </c:pt>
                <c:pt idx="10">
                  <c:v>62054</c:v>
                </c:pt>
                <c:pt idx="11">
                  <c:v>62497</c:v>
                </c:pt>
                <c:pt idx="12">
                  <c:v>62581</c:v>
                </c:pt>
                <c:pt idx="13">
                  <c:v>63701</c:v>
                </c:pt>
                <c:pt idx="14">
                  <c:v>64356</c:v>
                </c:pt>
                <c:pt idx="15">
                  <c:v>64149</c:v>
                </c:pt>
                <c:pt idx="16">
                  <c:v>63486</c:v>
                </c:pt>
                <c:pt idx="17">
                  <c:v>64217</c:v>
                </c:pt>
                <c:pt idx="18">
                  <c:v>65661</c:v>
                </c:pt>
                <c:pt idx="19">
                  <c:v>66622</c:v>
                </c:pt>
                <c:pt idx="20">
                  <c:v>65655</c:v>
                </c:pt>
                <c:pt idx="21">
                  <c:v>66041</c:v>
                </c:pt>
                <c:pt idx="22">
                  <c:v>66393</c:v>
                </c:pt>
                <c:pt idx="23">
                  <c:v>66712</c:v>
                </c:pt>
                <c:pt idx="24">
                  <c:v>67473</c:v>
                </c:pt>
                <c:pt idx="25">
                  <c:v>67531</c:v>
                </c:pt>
                <c:pt idx="26">
                  <c:v>67947</c:v>
                </c:pt>
                <c:pt idx="27">
                  <c:v>70111</c:v>
                </c:pt>
                <c:pt idx="28">
                  <c:v>72268</c:v>
                </c:pt>
                <c:pt idx="29">
                  <c:v>73737</c:v>
                </c:pt>
                <c:pt idx="30">
                  <c:v>73067</c:v>
                </c:pt>
                <c:pt idx="31">
                  <c:v>74415</c:v>
                </c:pt>
                <c:pt idx="32">
                  <c:v>75137</c:v>
                </c:pt>
                <c:pt idx="33">
                  <c:v>75112</c:v>
                </c:pt>
                <c:pt idx="34">
                  <c:v>74490</c:v>
                </c:pt>
                <c:pt idx="35">
                  <c:v>70596</c:v>
                </c:pt>
                <c:pt idx="36">
                  <c:v>69496</c:v>
                </c:pt>
                <c:pt idx="37">
                  <c:v>67960</c:v>
                </c:pt>
                <c:pt idx="38">
                  <c:v>66763</c:v>
                </c:pt>
                <c:pt idx="39">
                  <c:v>68068</c:v>
                </c:pt>
                <c:pt idx="40">
                  <c:v>67268</c:v>
                </c:pt>
                <c:pt idx="41">
                  <c:v>68445</c:v>
                </c:pt>
                <c:pt idx="42">
                  <c:v>73324</c:v>
                </c:pt>
                <c:pt idx="43">
                  <c:v>79298</c:v>
                </c:pt>
                <c:pt idx="44">
                  <c:v>80058</c:v>
                </c:pt>
                <c:pt idx="45">
                  <c:v>76285</c:v>
                </c:pt>
                <c:pt idx="46">
                  <c:v>73037</c:v>
                </c:pt>
                <c:pt idx="47">
                  <c:v>72822</c:v>
                </c:pt>
                <c:pt idx="48">
                  <c:v>74600</c:v>
                </c:pt>
                <c:pt idx="49">
                  <c:v>81018</c:v>
                </c:pt>
                <c:pt idx="50">
                  <c:v>85682</c:v>
                </c:pt>
                <c:pt idx="51">
                  <c:v>88664</c:v>
                </c:pt>
                <c:pt idx="52">
                  <c:v>90285</c:v>
                </c:pt>
                <c:pt idx="53">
                  <c:v>92061</c:v>
                </c:pt>
                <c:pt idx="54">
                  <c:v>93665</c:v>
                </c:pt>
                <c:pt idx="55">
                  <c:v>91756</c:v>
                </c:pt>
                <c:pt idx="56">
                  <c:v>92509</c:v>
                </c:pt>
                <c:pt idx="57">
                  <c:v>91478</c:v>
                </c:pt>
                <c:pt idx="58">
                  <c:v>89620</c:v>
                </c:pt>
                <c:pt idx="59">
                  <c:v>89105</c:v>
                </c:pt>
                <c:pt idx="60">
                  <c:v>86649</c:v>
                </c:pt>
                <c:pt idx="61">
                  <c:v>84213</c:v>
                </c:pt>
                <c:pt idx="62">
                  <c:v>81254</c:v>
                </c:pt>
                <c:pt idx="63">
                  <c:v>77124</c:v>
                </c:pt>
                <c:pt idx="64">
                  <c:v>76145</c:v>
                </c:pt>
                <c:pt idx="65">
                  <c:v>74823</c:v>
                </c:pt>
                <c:pt idx="66">
                  <c:v>76442</c:v>
                </c:pt>
                <c:pt idx="67">
                  <c:v>76491</c:v>
                </c:pt>
                <c:pt idx="68">
                  <c:v>61331</c:v>
                </c:pt>
                <c:pt idx="69">
                  <c:v>58371</c:v>
                </c:pt>
                <c:pt idx="70">
                  <c:v>58954</c:v>
                </c:pt>
                <c:pt idx="71">
                  <c:v>57017</c:v>
                </c:pt>
                <c:pt idx="72">
                  <c:v>51634</c:v>
                </c:pt>
                <c:pt idx="73">
                  <c:v>47798</c:v>
                </c:pt>
                <c:pt idx="74">
                  <c:v>44360</c:v>
                </c:pt>
                <c:pt idx="75">
                  <c:v>41878</c:v>
                </c:pt>
                <c:pt idx="76">
                  <c:v>39979</c:v>
                </c:pt>
                <c:pt idx="77">
                  <c:v>37125</c:v>
                </c:pt>
                <c:pt idx="78">
                  <c:v>35748</c:v>
                </c:pt>
                <c:pt idx="79">
                  <c:v>34760</c:v>
                </c:pt>
                <c:pt idx="80">
                  <c:v>31844</c:v>
                </c:pt>
                <c:pt idx="81">
                  <c:v>30223</c:v>
                </c:pt>
                <c:pt idx="82">
                  <c:v>28677</c:v>
                </c:pt>
                <c:pt idx="83">
                  <c:v>27382</c:v>
                </c:pt>
                <c:pt idx="84">
                  <c:v>25991</c:v>
                </c:pt>
                <c:pt idx="85">
                  <c:v>157138</c:v>
                </c:pt>
              </c:numCache>
            </c:numRef>
          </c:val>
        </c:ser>
        <c:dLbls>
          <c:showLegendKey val="0"/>
          <c:showVal val="0"/>
          <c:showCatName val="0"/>
          <c:showSerName val="0"/>
          <c:showPercent val="0"/>
          <c:showBubbleSize val="0"/>
        </c:dLbls>
        <c:gapWidth val="0"/>
        <c:overlap val="100"/>
        <c:axId val="628384848"/>
        <c:axId val="826076256"/>
      </c:barChart>
      <c:catAx>
        <c:axId val="628384848"/>
        <c:scaling>
          <c:orientation val="minMax"/>
        </c:scaling>
        <c:delete val="0"/>
        <c:axPos val="l"/>
        <c:numFmt formatCode="General" sourceLinked="0"/>
        <c:majorTickMark val="out"/>
        <c:minorTickMark val="none"/>
        <c:tickLblPos val="low"/>
        <c:txPr>
          <a:bodyPr/>
          <a:lstStyle/>
          <a:p>
            <a:pPr>
              <a:defRPr sz="1050" baseline="0"/>
            </a:pPr>
            <a:endParaRPr lang="en-US"/>
          </a:p>
        </c:txPr>
        <c:crossAx val="826076256"/>
        <c:crosses val="autoZero"/>
        <c:auto val="1"/>
        <c:lblAlgn val="ctr"/>
        <c:lblOffset val="100"/>
        <c:tickLblSkip val="5"/>
        <c:noMultiLvlLbl val="0"/>
      </c:catAx>
      <c:valAx>
        <c:axId val="826076256"/>
        <c:scaling>
          <c:orientation val="minMax"/>
          <c:max val="250000"/>
          <c:min val="-250000"/>
        </c:scaling>
        <c:delete val="0"/>
        <c:axPos val="b"/>
        <c:majorGridlines/>
        <c:numFmt formatCode="#,##0;[Red]#,##0" sourceLinked="1"/>
        <c:majorTickMark val="out"/>
        <c:minorTickMark val="none"/>
        <c:tickLblPos val="nextTo"/>
        <c:txPr>
          <a:bodyPr/>
          <a:lstStyle/>
          <a:p>
            <a:pPr>
              <a:defRPr sz="1400"/>
            </a:pPr>
            <a:endParaRPr lang="en-US"/>
          </a:p>
        </c:txPr>
        <c:crossAx val="628384848"/>
        <c:crosses val="autoZero"/>
        <c:crossBetween val="between"/>
      </c:valAx>
    </c:plotArea>
    <c:legend>
      <c:legendPos val="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2"/>
          <c:order val="0"/>
          <c:tx>
            <c:strRef>
              <c:f>Sheet1!$D$1</c:f>
              <c:strCache>
                <c:ptCount val="1"/>
                <c:pt idx="0">
                  <c:v>Male Black, Non Hispanic</c:v>
                </c:pt>
              </c:strCache>
            </c:strRef>
          </c:tx>
          <c:spPr>
            <a:solidFill>
              <a:schemeClr val="accent1">
                <a:lumMod val="60000"/>
                <a:lumOff val="4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Sheet1!$D$2:$D$87</c:f>
              <c:numCache>
                <c:formatCode>#,##0;[Red]#,##0</c:formatCode>
                <c:ptCount val="86"/>
                <c:pt idx="0">
                  <c:v>-22957</c:v>
                </c:pt>
                <c:pt idx="1">
                  <c:v>-22357</c:v>
                </c:pt>
                <c:pt idx="2">
                  <c:v>-21749</c:v>
                </c:pt>
                <c:pt idx="3">
                  <c:v>-21667</c:v>
                </c:pt>
                <c:pt idx="4">
                  <c:v>-21655</c:v>
                </c:pt>
                <c:pt idx="5">
                  <c:v>-21727</c:v>
                </c:pt>
                <c:pt idx="6">
                  <c:v>-22391</c:v>
                </c:pt>
                <c:pt idx="7">
                  <c:v>-22879</c:v>
                </c:pt>
                <c:pt idx="8">
                  <c:v>-22583</c:v>
                </c:pt>
                <c:pt idx="9">
                  <c:v>-22416</c:v>
                </c:pt>
                <c:pt idx="10">
                  <c:v>-22926</c:v>
                </c:pt>
                <c:pt idx="11">
                  <c:v>-23465</c:v>
                </c:pt>
                <c:pt idx="12">
                  <c:v>-24339</c:v>
                </c:pt>
                <c:pt idx="13">
                  <c:v>-25191</c:v>
                </c:pt>
                <c:pt idx="14">
                  <c:v>-25479</c:v>
                </c:pt>
                <c:pt idx="15">
                  <c:v>-25155</c:v>
                </c:pt>
                <c:pt idx="16">
                  <c:v>-25080</c:v>
                </c:pt>
                <c:pt idx="17">
                  <c:v>-25022</c:v>
                </c:pt>
                <c:pt idx="18">
                  <c:v>-25470</c:v>
                </c:pt>
                <c:pt idx="19">
                  <c:v>-26082</c:v>
                </c:pt>
                <c:pt idx="20">
                  <c:v>-26295</c:v>
                </c:pt>
                <c:pt idx="21">
                  <c:v>-26686</c:v>
                </c:pt>
                <c:pt idx="22">
                  <c:v>-26213</c:v>
                </c:pt>
                <c:pt idx="23">
                  <c:v>-25330</c:v>
                </c:pt>
                <c:pt idx="24">
                  <c:v>-24277</c:v>
                </c:pt>
                <c:pt idx="25">
                  <c:v>-23078</c:v>
                </c:pt>
                <c:pt idx="26">
                  <c:v>-21982</c:v>
                </c:pt>
                <c:pt idx="27">
                  <c:v>-21498</c:v>
                </c:pt>
                <c:pt idx="28">
                  <c:v>-21542</c:v>
                </c:pt>
                <c:pt idx="29">
                  <c:v>-21438</c:v>
                </c:pt>
                <c:pt idx="30">
                  <c:v>-21008</c:v>
                </c:pt>
                <c:pt idx="31">
                  <c:v>-21443</c:v>
                </c:pt>
                <c:pt idx="32">
                  <c:v>-21587</c:v>
                </c:pt>
                <c:pt idx="33">
                  <c:v>-22069</c:v>
                </c:pt>
                <c:pt idx="34">
                  <c:v>-22562</c:v>
                </c:pt>
                <c:pt idx="35">
                  <c:v>-21613</c:v>
                </c:pt>
                <c:pt idx="36">
                  <c:v>-20679</c:v>
                </c:pt>
                <c:pt idx="37">
                  <c:v>-20223</c:v>
                </c:pt>
                <c:pt idx="38">
                  <c:v>-19793</c:v>
                </c:pt>
                <c:pt idx="39">
                  <c:v>-19981</c:v>
                </c:pt>
                <c:pt idx="40">
                  <c:v>-19993</c:v>
                </c:pt>
                <c:pt idx="41">
                  <c:v>-20510</c:v>
                </c:pt>
                <c:pt idx="42">
                  <c:v>-21210</c:v>
                </c:pt>
                <c:pt idx="43">
                  <c:v>-21931</c:v>
                </c:pt>
                <c:pt idx="44">
                  <c:v>-21355</c:v>
                </c:pt>
                <c:pt idx="45">
                  <c:v>-20176</c:v>
                </c:pt>
                <c:pt idx="46">
                  <c:v>-20093</c:v>
                </c:pt>
                <c:pt idx="47">
                  <c:v>-20014</c:v>
                </c:pt>
                <c:pt idx="48">
                  <c:v>-20532</c:v>
                </c:pt>
                <c:pt idx="49">
                  <c:v>-21323</c:v>
                </c:pt>
                <c:pt idx="50">
                  <c:v>-20951</c:v>
                </c:pt>
                <c:pt idx="51">
                  <c:v>-20749</c:v>
                </c:pt>
                <c:pt idx="52">
                  <c:v>-20616</c:v>
                </c:pt>
                <c:pt idx="53">
                  <c:v>-20681</c:v>
                </c:pt>
                <c:pt idx="54">
                  <c:v>-20954</c:v>
                </c:pt>
                <c:pt idx="55">
                  <c:v>-20013</c:v>
                </c:pt>
                <c:pt idx="56">
                  <c:v>-19269</c:v>
                </c:pt>
                <c:pt idx="57">
                  <c:v>-18664</c:v>
                </c:pt>
                <c:pt idx="58">
                  <c:v>-18036</c:v>
                </c:pt>
                <c:pt idx="59">
                  <c:v>-17153</c:v>
                </c:pt>
                <c:pt idx="60">
                  <c:v>-15418</c:v>
                </c:pt>
                <c:pt idx="61">
                  <c:v>-14518</c:v>
                </c:pt>
                <c:pt idx="62">
                  <c:v>-13573</c:v>
                </c:pt>
                <c:pt idx="63">
                  <c:v>-13023</c:v>
                </c:pt>
                <c:pt idx="64">
                  <c:v>-12319</c:v>
                </c:pt>
                <c:pt idx="65">
                  <c:v>-11494</c:v>
                </c:pt>
                <c:pt idx="66">
                  <c:v>-10744</c:v>
                </c:pt>
                <c:pt idx="67">
                  <c:v>-9549</c:v>
                </c:pt>
                <c:pt idx="68">
                  <c:v>-7943</c:v>
                </c:pt>
                <c:pt idx="69">
                  <c:v>-7254</c:v>
                </c:pt>
                <c:pt idx="70">
                  <c:v>-6654</c:v>
                </c:pt>
                <c:pt idx="71">
                  <c:v>-6366</c:v>
                </c:pt>
                <c:pt idx="72">
                  <c:v>-5633</c:v>
                </c:pt>
                <c:pt idx="73">
                  <c:v>-5093</c:v>
                </c:pt>
                <c:pt idx="74">
                  <c:v>-4617</c:v>
                </c:pt>
                <c:pt idx="75">
                  <c:v>-4216</c:v>
                </c:pt>
                <c:pt idx="76">
                  <c:v>-3773</c:v>
                </c:pt>
                <c:pt idx="77">
                  <c:v>-3404</c:v>
                </c:pt>
                <c:pt idx="78">
                  <c:v>-3105</c:v>
                </c:pt>
                <c:pt idx="79">
                  <c:v>-2984</c:v>
                </c:pt>
                <c:pt idx="80">
                  <c:v>-2660</c:v>
                </c:pt>
                <c:pt idx="81">
                  <c:v>-2351</c:v>
                </c:pt>
                <c:pt idx="82">
                  <c:v>-2033</c:v>
                </c:pt>
                <c:pt idx="83">
                  <c:v>-1826</c:v>
                </c:pt>
                <c:pt idx="84">
                  <c:v>-1660</c:v>
                </c:pt>
                <c:pt idx="85">
                  <c:v>-7261</c:v>
                </c:pt>
              </c:numCache>
            </c:numRef>
          </c:val>
        </c:ser>
        <c:ser>
          <c:idx val="4"/>
          <c:order val="1"/>
          <c:tx>
            <c:strRef>
              <c:f>Sheet1!$E$1</c:f>
              <c:strCache>
                <c:ptCount val="1"/>
                <c:pt idx="0">
                  <c:v>Male Other, Non Hispanic</c:v>
                </c:pt>
              </c:strCache>
            </c:strRef>
          </c:tx>
          <c:spPr>
            <a:solidFill>
              <a:schemeClr val="accent1">
                <a:lumMod val="40000"/>
                <a:lumOff val="6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Sheet1!$E$2:$E$87</c:f>
              <c:numCache>
                <c:formatCode>#,##0;[Red]#,##0</c:formatCode>
                <c:ptCount val="86"/>
                <c:pt idx="0">
                  <c:v>-16573</c:v>
                </c:pt>
                <c:pt idx="1">
                  <c:v>-16142</c:v>
                </c:pt>
                <c:pt idx="2">
                  <c:v>-15521</c:v>
                </c:pt>
                <c:pt idx="3">
                  <c:v>-15621</c:v>
                </c:pt>
                <c:pt idx="4">
                  <c:v>-14620</c:v>
                </c:pt>
                <c:pt idx="5">
                  <c:v>-14652</c:v>
                </c:pt>
                <c:pt idx="6">
                  <c:v>-15260</c:v>
                </c:pt>
                <c:pt idx="7">
                  <c:v>-15148</c:v>
                </c:pt>
                <c:pt idx="8">
                  <c:v>-14954</c:v>
                </c:pt>
                <c:pt idx="9">
                  <c:v>-14799</c:v>
                </c:pt>
                <c:pt idx="10">
                  <c:v>-14501</c:v>
                </c:pt>
                <c:pt idx="11">
                  <c:v>-14010</c:v>
                </c:pt>
                <c:pt idx="12">
                  <c:v>-13627</c:v>
                </c:pt>
                <c:pt idx="13">
                  <c:v>-13716</c:v>
                </c:pt>
                <c:pt idx="14">
                  <c:v>-13250</c:v>
                </c:pt>
                <c:pt idx="15">
                  <c:v>-12702</c:v>
                </c:pt>
                <c:pt idx="16">
                  <c:v>-12617</c:v>
                </c:pt>
                <c:pt idx="17">
                  <c:v>-12551</c:v>
                </c:pt>
                <c:pt idx="18">
                  <c:v>-12573</c:v>
                </c:pt>
                <c:pt idx="19">
                  <c:v>-12498</c:v>
                </c:pt>
                <c:pt idx="20">
                  <c:v>-12331</c:v>
                </c:pt>
                <c:pt idx="21">
                  <c:v>-12242</c:v>
                </c:pt>
                <c:pt idx="22">
                  <c:v>-12170</c:v>
                </c:pt>
                <c:pt idx="23">
                  <c:v>-12143</c:v>
                </c:pt>
                <c:pt idx="24">
                  <c:v>-12297</c:v>
                </c:pt>
                <c:pt idx="25">
                  <c:v>-12571</c:v>
                </c:pt>
                <c:pt idx="26">
                  <c:v>-12465</c:v>
                </c:pt>
                <c:pt idx="27">
                  <c:v>-12516</c:v>
                </c:pt>
                <c:pt idx="28">
                  <c:v>-12941</c:v>
                </c:pt>
                <c:pt idx="29">
                  <c:v>-13296</c:v>
                </c:pt>
                <c:pt idx="30">
                  <c:v>-13527</c:v>
                </c:pt>
                <c:pt idx="31">
                  <c:v>-13527</c:v>
                </c:pt>
                <c:pt idx="32">
                  <c:v>-13276</c:v>
                </c:pt>
                <c:pt idx="33">
                  <c:v>-12972</c:v>
                </c:pt>
                <c:pt idx="34">
                  <c:v>-13063</c:v>
                </c:pt>
                <c:pt idx="35">
                  <c:v>-12679</c:v>
                </c:pt>
                <c:pt idx="36">
                  <c:v>-12471</c:v>
                </c:pt>
                <c:pt idx="37">
                  <c:v>-12522</c:v>
                </c:pt>
                <c:pt idx="38">
                  <c:v>-12858</c:v>
                </c:pt>
                <c:pt idx="39">
                  <c:v>-12998</c:v>
                </c:pt>
                <c:pt idx="40">
                  <c:v>-12779</c:v>
                </c:pt>
                <c:pt idx="41">
                  <c:v>-12855</c:v>
                </c:pt>
                <c:pt idx="42">
                  <c:v>-12718</c:v>
                </c:pt>
                <c:pt idx="43">
                  <c:v>-12779</c:v>
                </c:pt>
                <c:pt idx="44">
                  <c:v>-12406</c:v>
                </c:pt>
                <c:pt idx="45">
                  <c:v>-11767</c:v>
                </c:pt>
                <c:pt idx="46">
                  <c:v>-10881</c:v>
                </c:pt>
                <c:pt idx="47">
                  <c:v>-10251</c:v>
                </c:pt>
                <c:pt idx="48">
                  <c:v>-10237</c:v>
                </c:pt>
                <c:pt idx="49">
                  <c:v>-10268</c:v>
                </c:pt>
                <c:pt idx="50">
                  <c:v>-10336</c:v>
                </c:pt>
                <c:pt idx="51">
                  <c:v>-10143</c:v>
                </c:pt>
                <c:pt idx="52">
                  <c:v>-9339</c:v>
                </c:pt>
                <c:pt idx="53">
                  <c:v>-9080</c:v>
                </c:pt>
                <c:pt idx="54">
                  <c:v>-8949</c:v>
                </c:pt>
                <c:pt idx="55">
                  <c:v>-8393</c:v>
                </c:pt>
                <c:pt idx="56">
                  <c:v>-8306</c:v>
                </c:pt>
                <c:pt idx="57">
                  <c:v>-8056</c:v>
                </c:pt>
                <c:pt idx="58">
                  <c:v>-7875</c:v>
                </c:pt>
                <c:pt idx="59">
                  <c:v>-7524</c:v>
                </c:pt>
                <c:pt idx="60">
                  <c:v>-6978</c:v>
                </c:pt>
                <c:pt idx="61">
                  <c:v>-6699</c:v>
                </c:pt>
                <c:pt idx="62">
                  <c:v>-6152</c:v>
                </c:pt>
                <c:pt idx="63">
                  <c:v>-5964</c:v>
                </c:pt>
                <c:pt idx="64">
                  <c:v>-5979</c:v>
                </c:pt>
                <c:pt idx="65">
                  <c:v>-5674</c:v>
                </c:pt>
                <c:pt idx="66">
                  <c:v>-5307</c:v>
                </c:pt>
                <c:pt idx="67">
                  <c:v>-4886</c:v>
                </c:pt>
                <c:pt idx="68">
                  <c:v>-4290</c:v>
                </c:pt>
                <c:pt idx="69">
                  <c:v>-4021</c:v>
                </c:pt>
                <c:pt idx="70">
                  <c:v>-3700</c:v>
                </c:pt>
                <c:pt idx="71">
                  <c:v>-3547</c:v>
                </c:pt>
                <c:pt idx="72">
                  <c:v>-3251</c:v>
                </c:pt>
                <c:pt idx="73">
                  <c:v>-2901</c:v>
                </c:pt>
                <c:pt idx="74">
                  <c:v>-2674</c:v>
                </c:pt>
                <c:pt idx="75">
                  <c:v>-2383</c:v>
                </c:pt>
                <c:pt idx="76">
                  <c:v>-2235</c:v>
                </c:pt>
                <c:pt idx="77">
                  <c:v>-1963</c:v>
                </c:pt>
                <c:pt idx="78">
                  <c:v>-1719</c:v>
                </c:pt>
                <c:pt idx="79">
                  <c:v>-1559</c:v>
                </c:pt>
                <c:pt idx="80">
                  <c:v>-1359</c:v>
                </c:pt>
                <c:pt idx="81">
                  <c:v>-1183</c:v>
                </c:pt>
                <c:pt idx="82">
                  <c:v>-998</c:v>
                </c:pt>
                <c:pt idx="83">
                  <c:v>-922</c:v>
                </c:pt>
                <c:pt idx="84">
                  <c:v>-842</c:v>
                </c:pt>
                <c:pt idx="85">
                  <c:v>-3662</c:v>
                </c:pt>
              </c:numCache>
            </c:numRef>
          </c:val>
        </c:ser>
        <c:ser>
          <c:idx val="3"/>
          <c:order val="2"/>
          <c:tx>
            <c:strRef>
              <c:f>Sheet1!$C$1</c:f>
              <c:strCache>
                <c:ptCount val="1"/>
                <c:pt idx="0">
                  <c:v>Male Hispanic</c:v>
                </c:pt>
              </c:strCache>
            </c:strRef>
          </c:tx>
          <c:spPr>
            <a:solidFill>
              <a:schemeClr val="accent1">
                <a:lumMod val="75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Sheet1!$C$2:$C$87</c:f>
              <c:numCache>
                <c:formatCode>#,##0;[Red]#,##0</c:formatCode>
                <c:ptCount val="86"/>
                <c:pt idx="0">
                  <c:v>-102815</c:v>
                </c:pt>
                <c:pt idx="1">
                  <c:v>-101469</c:v>
                </c:pt>
                <c:pt idx="2">
                  <c:v>-100207</c:v>
                </c:pt>
                <c:pt idx="3">
                  <c:v>-100924</c:v>
                </c:pt>
                <c:pt idx="4">
                  <c:v>-100084</c:v>
                </c:pt>
                <c:pt idx="5">
                  <c:v>-98314</c:v>
                </c:pt>
                <c:pt idx="6">
                  <c:v>-100226</c:v>
                </c:pt>
                <c:pt idx="7">
                  <c:v>-100789</c:v>
                </c:pt>
                <c:pt idx="8">
                  <c:v>-100158</c:v>
                </c:pt>
                <c:pt idx="9">
                  <c:v>-100721</c:v>
                </c:pt>
                <c:pt idx="10">
                  <c:v>-101261</c:v>
                </c:pt>
                <c:pt idx="11">
                  <c:v>-101927</c:v>
                </c:pt>
                <c:pt idx="12">
                  <c:v>-103396</c:v>
                </c:pt>
                <c:pt idx="13">
                  <c:v>-104763</c:v>
                </c:pt>
                <c:pt idx="14">
                  <c:v>-103980</c:v>
                </c:pt>
                <c:pt idx="15">
                  <c:v>-100936</c:v>
                </c:pt>
                <c:pt idx="16">
                  <c:v>-98704</c:v>
                </c:pt>
                <c:pt idx="17">
                  <c:v>-97290</c:v>
                </c:pt>
                <c:pt idx="18">
                  <c:v>-97204</c:v>
                </c:pt>
                <c:pt idx="19">
                  <c:v>-97499</c:v>
                </c:pt>
                <c:pt idx="20">
                  <c:v>-96933</c:v>
                </c:pt>
                <c:pt idx="21">
                  <c:v>-97546</c:v>
                </c:pt>
                <c:pt idx="22">
                  <c:v>-97668</c:v>
                </c:pt>
                <c:pt idx="23">
                  <c:v>-96170</c:v>
                </c:pt>
                <c:pt idx="24">
                  <c:v>-94363</c:v>
                </c:pt>
                <c:pt idx="25">
                  <c:v>-92178</c:v>
                </c:pt>
                <c:pt idx="26">
                  <c:v>-91791</c:v>
                </c:pt>
                <c:pt idx="27">
                  <c:v>-90964</c:v>
                </c:pt>
                <c:pt idx="28">
                  <c:v>-89512</c:v>
                </c:pt>
                <c:pt idx="29">
                  <c:v>-87617</c:v>
                </c:pt>
                <c:pt idx="30">
                  <c:v>-85743</c:v>
                </c:pt>
                <c:pt idx="31">
                  <c:v>-86433</c:v>
                </c:pt>
                <c:pt idx="32">
                  <c:v>-85813</c:v>
                </c:pt>
                <c:pt idx="33">
                  <c:v>-84959</c:v>
                </c:pt>
                <c:pt idx="34">
                  <c:v>-84457</c:v>
                </c:pt>
                <c:pt idx="35">
                  <c:v>-79056</c:v>
                </c:pt>
                <c:pt idx="36">
                  <c:v>-77868</c:v>
                </c:pt>
                <c:pt idx="37">
                  <c:v>-77157</c:v>
                </c:pt>
                <c:pt idx="38">
                  <c:v>-76865</c:v>
                </c:pt>
                <c:pt idx="39">
                  <c:v>-76847</c:v>
                </c:pt>
                <c:pt idx="40">
                  <c:v>-73771</c:v>
                </c:pt>
                <c:pt idx="41">
                  <c:v>-72822</c:v>
                </c:pt>
                <c:pt idx="42">
                  <c:v>-71851</c:v>
                </c:pt>
                <c:pt idx="43">
                  <c:v>-70563</c:v>
                </c:pt>
                <c:pt idx="44">
                  <c:v>-69949</c:v>
                </c:pt>
                <c:pt idx="45">
                  <c:v>-65892</c:v>
                </c:pt>
                <c:pt idx="46">
                  <c:v>-63302</c:v>
                </c:pt>
                <c:pt idx="47">
                  <c:v>-61545</c:v>
                </c:pt>
                <c:pt idx="48">
                  <c:v>-61294</c:v>
                </c:pt>
                <c:pt idx="49">
                  <c:v>-61263</c:v>
                </c:pt>
                <c:pt idx="50">
                  <c:v>-58894</c:v>
                </c:pt>
                <c:pt idx="51">
                  <c:v>-57050</c:v>
                </c:pt>
                <c:pt idx="52">
                  <c:v>-54855</c:v>
                </c:pt>
                <c:pt idx="53">
                  <c:v>-53175</c:v>
                </c:pt>
                <c:pt idx="54">
                  <c:v>-52539</c:v>
                </c:pt>
                <c:pt idx="55">
                  <c:v>-48533</c:v>
                </c:pt>
                <c:pt idx="56">
                  <c:v>-46286</c:v>
                </c:pt>
                <c:pt idx="57">
                  <c:v>-44026</c:v>
                </c:pt>
                <c:pt idx="58">
                  <c:v>-41972</c:v>
                </c:pt>
                <c:pt idx="59">
                  <c:v>-39722</c:v>
                </c:pt>
                <c:pt idx="60">
                  <c:v>-36550</c:v>
                </c:pt>
                <c:pt idx="61">
                  <c:v>-34238</c:v>
                </c:pt>
                <c:pt idx="62">
                  <c:v>-31698</c:v>
                </c:pt>
                <c:pt idx="63">
                  <c:v>-30494</c:v>
                </c:pt>
                <c:pt idx="64">
                  <c:v>-29127</c:v>
                </c:pt>
                <c:pt idx="65">
                  <c:v>-27160</c:v>
                </c:pt>
                <c:pt idx="66">
                  <c:v>-25657</c:v>
                </c:pt>
                <c:pt idx="67">
                  <c:v>-23972</c:v>
                </c:pt>
                <c:pt idx="68">
                  <c:v>-21198</c:v>
                </c:pt>
                <c:pt idx="69">
                  <c:v>-19698</c:v>
                </c:pt>
                <c:pt idx="70">
                  <c:v>-17885</c:v>
                </c:pt>
                <c:pt idx="71">
                  <c:v>-16107</c:v>
                </c:pt>
                <c:pt idx="72">
                  <c:v>-14478</c:v>
                </c:pt>
                <c:pt idx="73">
                  <c:v>-13421</c:v>
                </c:pt>
                <c:pt idx="74">
                  <c:v>-12680</c:v>
                </c:pt>
                <c:pt idx="75">
                  <c:v>-11361</c:v>
                </c:pt>
                <c:pt idx="76">
                  <c:v>-10593</c:v>
                </c:pt>
                <c:pt idx="77">
                  <c:v>-9769</c:v>
                </c:pt>
                <c:pt idx="78">
                  <c:v>-8992</c:v>
                </c:pt>
                <c:pt idx="79">
                  <c:v>-8511</c:v>
                </c:pt>
                <c:pt idx="80">
                  <c:v>-7521</c:v>
                </c:pt>
                <c:pt idx="81">
                  <c:v>-6540</c:v>
                </c:pt>
                <c:pt idx="82">
                  <c:v>-6128</c:v>
                </c:pt>
                <c:pt idx="83">
                  <c:v>-5625</c:v>
                </c:pt>
                <c:pt idx="84">
                  <c:v>-5125</c:v>
                </c:pt>
                <c:pt idx="85">
                  <c:v>-23124</c:v>
                </c:pt>
              </c:numCache>
            </c:numRef>
          </c:val>
        </c:ser>
        <c:ser>
          <c:idx val="6"/>
          <c:order val="3"/>
          <c:tx>
            <c:strRef>
              <c:f>Sheet1!$H$1</c:f>
              <c:strCache>
                <c:ptCount val="1"/>
                <c:pt idx="0">
                  <c:v>Female Black, Non Hispanic</c:v>
                </c:pt>
              </c:strCache>
            </c:strRef>
          </c:tx>
          <c:spPr>
            <a:solidFill>
              <a:srgbClr val="F84260"/>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Sheet1!$H$2:$H$87</c:f>
              <c:numCache>
                <c:formatCode>#,##0</c:formatCode>
                <c:ptCount val="86"/>
                <c:pt idx="0">
                  <c:v>22202</c:v>
                </c:pt>
                <c:pt idx="1">
                  <c:v>21521</c:v>
                </c:pt>
                <c:pt idx="2">
                  <c:v>20934</c:v>
                </c:pt>
                <c:pt idx="3">
                  <c:v>20919</c:v>
                </c:pt>
                <c:pt idx="4">
                  <c:v>21326</c:v>
                </c:pt>
                <c:pt idx="5">
                  <c:v>21272</c:v>
                </c:pt>
                <c:pt idx="6">
                  <c:v>21728</c:v>
                </c:pt>
                <c:pt idx="7">
                  <c:v>21858</c:v>
                </c:pt>
                <c:pt idx="8">
                  <c:v>22025</c:v>
                </c:pt>
                <c:pt idx="9">
                  <c:v>21913</c:v>
                </c:pt>
                <c:pt idx="10">
                  <c:v>22200</c:v>
                </c:pt>
                <c:pt idx="11">
                  <c:v>22549</c:v>
                </c:pt>
                <c:pt idx="12">
                  <c:v>23089</c:v>
                </c:pt>
                <c:pt idx="13">
                  <c:v>23768</c:v>
                </c:pt>
                <c:pt idx="14">
                  <c:v>24233</c:v>
                </c:pt>
                <c:pt idx="15">
                  <c:v>23797</c:v>
                </c:pt>
                <c:pt idx="16">
                  <c:v>23721</c:v>
                </c:pt>
                <c:pt idx="17">
                  <c:v>23850</c:v>
                </c:pt>
                <c:pt idx="18">
                  <c:v>23979</c:v>
                </c:pt>
                <c:pt idx="19">
                  <c:v>24670</c:v>
                </c:pt>
                <c:pt idx="20">
                  <c:v>24762</c:v>
                </c:pt>
                <c:pt idx="21">
                  <c:v>25352</c:v>
                </c:pt>
                <c:pt idx="22">
                  <c:v>25162</c:v>
                </c:pt>
                <c:pt idx="23">
                  <c:v>25059</c:v>
                </c:pt>
                <c:pt idx="24">
                  <c:v>24415</c:v>
                </c:pt>
                <c:pt idx="25">
                  <c:v>23120</c:v>
                </c:pt>
                <c:pt idx="26">
                  <c:v>22341</c:v>
                </c:pt>
                <c:pt idx="27">
                  <c:v>22020</c:v>
                </c:pt>
                <c:pt idx="28">
                  <c:v>22200</c:v>
                </c:pt>
                <c:pt idx="29">
                  <c:v>22023</c:v>
                </c:pt>
                <c:pt idx="30">
                  <c:v>21963</c:v>
                </c:pt>
                <c:pt idx="31">
                  <c:v>22728</c:v>
                </c:pt>
                <c:pt idx="32">
                  <c:v>23314</c:v>
                </c:pt>
                <c:pt idx="33">
                  <c:v>24407</c:v>
                </c:pt>
                <c:pt idx="34">
                  <c:v>25346</c:v>
                </c:pt>
                <c:pt idx="35">
                  <c:v>24279</c:v>
                </c:pt>
                <c:pt idx="36">
                  <c:v>23275</c:v>
                </c:pt>
                <c:pt idx="37">
                  <c:v>22757</c:v>
                </c:pt>
                <c:pt idx="38">
                  <c:v>22556</c:v>
                </c:pt>
                <c:pt idx="39">
                  <c:v>22368</c:v>
                </c:pt>
                <c:pt idx="40">
                  <c:v>22407</c:v>
                </c:pt>
                <c:pt idx="41">
                  <c:v>22992</c:v>
                </c:pt>
                <c:pt idx="42">
                  <c:v>23405</c:v>
                </c:pt>
                <c:pt idx="43">
                  <c:v>24156</c:v>
                </c:pt>
                <c:pt idx="44">
                  <c:v>23497</c:v>
                </c:pt>
                <c:pt idx="45">
                  <c:v>21808</c:v>
                </c:pt>
                <c:pt idx="46">
                  <c:v>21610</c:v>
                </c:pt>
                <c:pt idx="47">
                  <c:v>21645</c:v>
                </c:pt>
                <c:pt idx="48">
                  <c:v>22260</c:v>
                </c:pt>
                <c:pt idx="49">
                  <c:v>23391</c:v>
                </c:pt>
                <c:pt idx="50">
                  <c:v>23087</c:v>
                </c:pt>
                <c:pt idx="51">
                  <c:v>22810</c:v>
                </c:pt>
                <c:pt idx="52">
                  <c:v>22583</c:v>
                </c:pt>
                <c:pt idx="53">
                  <c:v>22769</c:v>
                </c:pt>
                <c:pt idx="54">
                  <c:v>22561</c:v>
                </c:pt>
                <c:pt idx="55">
                  <c:v>21916</c:v>
                </c:pt>
                <c:pt idx="56">
                  <c:v>21398</c:v>
                </c:pt>
                <c:pt idx="57">
                  <c:v>20836</c:v>
                </c:pt>
                <c:pt idx="58">
                  <c:v>20077</c:v>
                </c:pt>
                <c:pt idx="59">
                  <c:v>19400</c:v>
                </c:pt>
                <c:pt idx="60">
                  <c:v>17910</c:v>
                </c:pt>
                <c:pt idx="61">
                  <c:v>16946</c:v>
                </c:pt>
                <c:pt idx="62">
                  <c:v>16265</c:v>
                </c:pt>
                <c:pt idx="63">
                  <c:v>15679</c:v>
                </c:pt>
                <c:pt idx="64">
                  <c:v>14895</c:v>
                </c:pt>
                <c:pt idx="65">
                  <c:v>13941</c:v>
                </c:pt>
                <c:pt idx="66">
                  <c:v>12891</c:v>
                </c:pt>
                <c:pt idx="67">
                  <c:v>11657</c:v>
                </c:pt>
                <c:pt idx="68">
                  <c:v>10027</c:v>
                </c:pt>
                <c:pt idx="69">
                  <c:v>9545</c:v>
                </c:pt>
                <c:pt idx="70">
                  <c:v>8902</c:v>
                </c:pt>
                <c:pt idx="71">
                  <c:v>8303</c:v>
                </c:pt>
                <c:pt idx="72">
                  <c:v>7565</c:v>
                </c:pt>
                <c:pt idx="73">
                  <c:v>7129</c:v>
                </c:pt>
                <c:pt idx="74">
                  <c:v>6602</c:v>
                </c:pt>
                <c:pt idx="75">
                  <c:v>5823</c:v>
                </c:pt>
                <c:pt idx="76">
                  <c:v>5531</c:v>
                </c:pt>
                <c:pt idx="77">
                  <c:v>5281</c:v>
                </c:pt>
                <c:pt idx="78">
                  <c:v>4968</c:v>
                </c:pt>
                <c:pt idx="79">
                  <c:v>4783</c:v>
                </c:pt>
                <c:pt idx="80">
                  <c:v>4344</c:v>
                </c:pt>
                <c:pt idx="81">
                  <c:v>4117</c:v>
                </c:pt>
                <c:pt idx="82">
                  <c:v>3632</c:v>
                </c:pt>
                <c:pt idx="83">
                  <c:v>3321</c:v>
                </c:pt>
                <c:pt idx="84">
                  <c:v>3195</c:v>
                </c:pt>
                <c:pt idx="85">
                  <c:v>17951</c:v>
                </c:pt>
              </c:numCache>
            </c:numRef>
          </c:val>
        </c:ser>
        <c:ser>
          <c:idx val="8"/>
          <c:order val="4"/>
          <c:tx>
            <c:strRef>
              <c:f>Sheet1!$I$1</c:f>
              <c:strCache>
                <c:ptCount val="1"/>
                <c:pt idx="0">
                  <c:v>Female Other, Non Hispanic</c:v>
                </c:pt>
              </c:strCache>
            </c:strRef>
          </c:tx>
          <c:spPr>
            <a:solidFill>
              <a:srgbClr val="FCBAC5"/>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Sheet1!$I$2:$I$87</c:f>
              <c:numCache>
                <c:formatCode>#,##0</c:formatCode>
                <c:ptCount val="86"/>
                <c:pt idx="0">
                  <c:v>15611</c:v>
                </c:pt>
                <c:pt idx="1">
                  <c:v>15079</c:v>
                </c:pt>
                <c:pt idx="2">
                  <c:v>14507</c:v>
                </c:pt>
                <c:pt idx="3">
                  <c:v>14591</c:v>
                </c:pt>
                <c:pt idx="4">
                  <c:v>13959</c:v>
                </c:pt>
                <c:pt idx="5">
                  <c:v>13996</c:v>
                </c:pt>
                <c:pt idx="6">
                  <c:v>14585</c:v>
                </c:pt>
                <c:pt idx="7">
                  <c:v>14596</c:v>
                </c:pt>
                <c:pt idx="8">
                  <c:v>14501</c:v>
                </c:pt>
                <c:pt idx="9">
                  <c:v>14451</c:v>
                </c:pt>
                <c:pt idx="10">
                  <c:v>14271</c:v>
                </c:pt>
                <c:pt idx="11">
                  <c:v>13813</c:v>
                </c:pt>
                <c:pt idx="12">
                  <c:v>13196</c:v>
                </c:pt>
                <c:pt idx="13">
                  <c:v>13152</c:v>
                </c:pt>
                <c:pt idx="14">
                  <c:v>12744</c:v>
                </c:pt>
                <c:pt idx="15">
                  <c:v>12214</c:v>
                </c:pt>
                <c:pt idx="16">
                  <c:v>12211</c:v>
                </c:pt>
                <c:pt idx="17">
                  <c:v>12218</c:v>
                </c:pt>
                <c:pt idx="18">
                  <c:v>12044</c:v>
                </c:pt>
                <c:pt idx="19">
                  <c:v>11817</c:v>
                </c:pt>
                <c:pt idx="20">
                  <c:v>11618</c:v>
                </c:pt>
                <c:pt idx="21">
                  <c:v>11524</c:v>
                </c:pt>
                <c:pt idx="22">
                  <c:v>11430</c:v>
                </c:pt>
                <c:pt idx="23">
                  <c:v>11422</c:v>
                </c:pt>
                <c:pt idx="24">
                  <c:v>11616</c:v>
                </c:pt>
                <c:pt idx="25">
                  <c:v>11782</c:v>
                </c:pt>
                <c:pt idx="26">
                  <c:v>12045</c:v>
                </c:pt>
                <c:pt idx="27">
                  <c:v>12428</c:v>
                </c:pt>
                <c:pt idx="28">
                  <c:v>12858</c:v>
                </c:pt>
                <c:pt idx="29">
                  <c:v>13288</c:v>
                </c:pt>
                <c:pt idx="30">
                  <c:v>13946</c:v>
                </c:pt>
                <c:pt idx="31">
                  <c:v>14458</c:v>
                </c:pt>
                <c:pt idx="32">
                  <c:v>14679</c:v>
                </c:pt>
                <c:pt idx="33">
                  <c:v>14606</c:v>
                </c:pt>
                <c:pt idx="34">
                  <c:v>14638</c:v>
                </c:pt>
                <c:pt idx="35">
                  <c:v>14348</c:v>
                </c:pt>
                <c:pt idx="36">
                  <c:v>14131</c:v>
                </c:pt>
                <c:pt idx="37">
                  <c:v>14118</c:v>
                </c:pt>
                <c:pt idx="38">
                  <c:v>14525</c:v>
                </c:pt>
                <c:pt idx="39">
                  <c:v>14759</c:v>
                </c:pt>
                <c:pt idx="40">
                  <c:v>14641</c:v>
                </c:pt>
                <c:pt idx="41">
                  <c:v>14550</c:v>
                </c:pt>
                <c:pt idx="42">
                  <c:v>14410</c:v>
                </c:pt>
                <c:pt idx="43">
                  <c:v>14142</c:v>
                </c:pt>
                <c:pt idx="44">
                  <c:v>13683</c:v>
                </c:pt>
                <c:pt idx="45">
                  <c:v>12630</c:v>
                </c:pt>
                <c:pt idx="46">
                  <c:v>11715</c:v>
                </c:pt>
                <c:pt idx="47">
                  <c:v>10990</c:v>
                </c:pt>
                <c:pt idx="48">
                  <c:v>10796</c:v>
                </c:pt>
                <c:pt idx="49">
                  <c:v>10925</c:v>
                </c:pt>
                <c:pt idx="50">
                  <c:v>10926</c:v>
                </c:pt>
                <c:pt idx="51">
                  <c:v>10747</c:v>
                </c:pt>
                <c:pt idx="52">
                  <c:v>10058</c:v>
                </c:pt>
                <c:pt idx="53">
                  <c:v>10021</c:v>
                </c:pt>
                <c:pt idx="54">
                  <c:v>9833</c:v>
                </c:pt>
                <c:pt idx="55">
                  <c:v>9433</c:v>
                </c:pt>
                <c:pt idx="56">
                  <c:v>9217</c:v>
                </c:pt>
                <c:pt idx="57">
                  <c:v>9153</c:v>
                </c:pt>
                <c:pt idx="58">
                  <c:v>8846</c:v>
                </c:pt>
                <c:pt idx="59">
                  <c:v>8535</c:v>
                </c:pt>
                <c:pt idx="60">
                  <c:v>7962</c:v>
                </c:pt>
                <c:pt idx="61">
                  <c:v>7878</c:v>
                </c:pt>
                <c:pt idx="62">
                  <c:v>7370</c:v>
                </c:pt>
                <c:pt idx="63">
                  <c:v>7243</c:v>
                </c:pt>
                <c:pt idx="64">
                  <c:v>7133</c:v>
                </c:pt>
                <c:pt idx="65">
                  <c:v>6643</c:v>
                </c:pt>
                <c:pt idx="66">
                  <c:v>6238</c:v>
                </c:pt>
                <c:pt idx="67">
                  <c:v>5761</c:v>
                </c:pt>
                <c:pt idx="68">
                  <c:v>4867</c:v>
                </c:pt>
                <c:pt idx="69">
                  <c:v>4571</c:v>
                </c:pt>
                <c:pt idx="70">
                  <c:v>4190</c:v>
                </c:pt>
                <c:pt idx="71">
                  <c:v>3929</c:v>
                </c:pt>
                <c:pt idx="72">
                  <c:v>3564</c:v>
                </c:pt>
                <c:pt idx="73">
                  <c:v>3268</c:v>
                </c:pt>
                <c:pt idx="74">
                  <c:v>3034</c:v>
                </c:pt>
                <c:pt idx="75">
                  <c:v>2728</c:v>
                </c:pt>
                <c:pt idx="76">
                  <c:v>2477</c:v>
                </c:pt>
                <c:pt idx="77">
                  <c:v>2290</c:v>
                </c:pt>
                <c:pt idx="78">
                  <c:v>2149</c:v>
                </c:pt>
                <c:pt idx="79">
                  <c:v>1864</c:v>
                </c:pt>
                <c:pt idx="80">
                  <c:v>1691</c:v>
                </c:pt>
                <c:pt idx="81">
                  <c:v>1582</c:v>
                </c:pt>
                <c:pt idx="82">
                  <c:v>1411</c:v>
                </c:pt>
                <c:pt idx="83">
                  <c:v>1364</c:v>
                </c:pt>
                <c:pt idx="84">
                  <c:v>1250</c:v>
                </c:pt>
                <c:pt idx="85">
                  <c:v>6237</c:v>
                </c:pt>
              </c:numCache>
            </c:numRef>
          </c:val>
        </c:ser>
        <c:ser>
          <c:idx val="7"/>
          <c:order val="5"/>
          <c:tx>
            <c:strRef>
              <c:f>Sheet1!$G$1</c:f>
              <c:strCache>
                <c:ptCount val="1"/>
                <c:pt idx="0">
                  <c:v>Female, Hispanic</c:v>
                </c:pt>
              </c:strCache>
            </c:strRef>
          </c:tx>
          <c:spPr>
            <a:solidFill>
              <a:srgbClr val="E1092D"/>
            </a:solidFill>
            <a:ln>
              <a:solidFill>
                <a:srgbClr val="FC8168"/>
              </a:solidFill>
            </a:ln>
          </c:spPr>
          <c:invertIfNegative val="0"/>
          <c:dPt>
            <c:idx val="24"/>
            <c:invertIfNegative val="0"/>
            <c:bubble3D val="0"/>
          </c:dPt>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Sheet1!$G$2:$G$87</c:f>
              <c:numCache>
                <c:formatCode>#,##0</c:formatCode>
                <c:ptCount val="86"/>
                <c:pt idx="0">
                  <c:v>98458</c:v>
                </c:pt>
                <c:pt idx="1">
                  <c:v>97133</c:v>
                </c:pt>
                <c:pt idx="2">
                  <c:v>96183</c:v>
                </c:pt>
                <c:pt idx="3">
                  <c:v>97060</c:v>
                </c:pt>
                <c:pt idx="4">
                  <c:v>97225</c:v>
                </c:pt>
                <c:pt idx="5">
                  <c:v>94766</c:v>
                </c:pt>
                <c:pt idx="6">
                  <c:v>96225</c:v>
                </c:pt>
                <c:pt idx="7">
                  <c:v>96922</c:v>
                </c:pt>
                <c:pt idx="8">
                  <c:v>96171</c:v>
                </c:pt>
                <c:pt idx="9">
                  <c:v>96209</c:v>
                </c:pt>
                <c:pt idx="10">
                  <c:v>96751</c:v>
                </c:pt>
                <c:pt idx="11">
                  <c:v>97582</c:v>
                </c:pt>
                <c:pt idx="12">
                  <c:v>98201</c:v>
                </c:pt>
                <c:pt idx="13">
                  <c:v>99811</c:v>
                </c:pt>
                <c:pt idx="14">
                  <c:v>98687</c:v>
                </c:pt>
                <c:pt idx="15">
                  <c:v>95505</c:v>
                </c:pt>
                <c:pt idx="16">
                  <c:v>92990</c:v>
                </c:pt>
                <c:pt idx="17">
                  <c:v>91273</c:v>
                </c:pt>
                <c:pt idx="18">
                  <c:v>90734</c:v>
                </c:pt>
                <c:pt idx="19">
                  <c:v>90202</c:v>
                </c:pt>
                <c:pt idx="20">
                  <c:v>88659</c:v>
                </c:pt>
                <c:pt idx="21">
                  <c:v>88605</c:v>
                </c:pt>
                <c:pt idx="22">
                  <c:v>87871</c:v>
                </c:pt>
                <c:pt idx="23">
                  <c:v>85930</c:v>
                </c:pt>
                <c:pt idx="24">
                  <c:v>83246</c:v>
                </c:pt>
                <c:pt idx="25">
                  <c:v>80343</c:v>
                </c:pt>
                <c:pt idx="26">
                  <c:v>79292</c:v>
                </c:pt>
                <c:pt idx="27">
                  <c:v>79601</c:v>
                </c:pt>
                <c:pt idx="28">
                  <c:v>80130</c:v>
                </c:pt>
                <c:pt idx="29">
                  <c:v>80615</c:v>
                </c:pt>
                <c:pt idx="30">
                  <c:v>80147</c:v>
                </c:pt>
                <c:pt idx="31">
                  <c:v>81591</c:v>
                </c:pt>
                <c:pt idx="32">
                  <c:v>82115</c:v>
                </c:pt>
                <c:pt idx="33">
                  <c:v>82744</c:v>
                </c:pt>
                <c:pt idx="34">
                  <c:v>81213</c:v>
                </c:pt>
                <c:pt idx="35">
                  <c:v>76711</c:v>
                </c:pt>
                <c:pt idx="36">
                  <c:v>76119</c:v>
                </c:pt>
                <c:pt idx="37">
                  <c:v>75387</c:v>
                </c:pt>
                <c:pt idx="38">
                  <c:v>76426</c:v>
                </c:pt>
                <c:pt idx="39">
                  <c:v>76834</c:v>
                </c:pt>
                <c:pt idx="40">
                  <c:v>74996</c:v>
                </c:pt>
                <c:pt idx="41">
                  <c:v>74995</c:v>
                </c:pt>
                <c:pt idx="42">
                  <c:v>74613</c:v>
                </c:pt>
                <c:pt idx="43">
                  <c:v>73011</c:v>
                </c:pt>
                <c:pt idx="44">
                  <c:v>71267</c:v>
                </c:pt>
                <c:pt idx="45">
                  <c:v>66611</c:v>
                </c:pt>
                <c:pt idx="46">
                  <c:v>64255</c:v>
                </c:pt>
                <c:pt idx="47">
                  <c:v>61927</c:v>
                </c:pt>
                <c:pt idx="48">
                  <c:v>60663</c:v>
                </c:pt>
                <c:pt idx="49">
                  <c:v>60912</c:v>
                </c:pt>
                <c:pt idx="50">
                  <c:v>58719</c:v>
                </c:pt>
                <c:pt idx="51">
                  <c:v>57184</c:v>
                </c:pt>
                <c:pt idx="52">
                  <c:v>54955</c:v>
                </c:pt>
                <c:pt idx="53">
                  <c:v>53864</c:v>
                </c:pt>
                <c:pt idx="54">
                  <c:v>52634</c:v>
                </c:pt>
                <c:pt idx="55">
                  <c:v>49362</c:v>
                </c:pt>
                <c:pt idx="56">
                  <c:v>47854</c:v>
                </c:pt>
                <c:pt idx="57">
                  <c:v>46127</c:v>
                </c:pt>
                <c:pt idx="58">
                  <c:v>44266</c:v>
                </c:pt>
                <c:pt idx="59">
                  <c:v>42383</c:v>
                </c:pt>
                <c:pt idx="60">
                  <c:v>39431</c:v>
                </c:pt>
                <c:pt idx="61">
                  <c:v>37180</c:v>
                </c:pt>
                <c:pt idx="62">
                  <c:v>34624</c:v>
                </c:pt>
                <c:pt idx="63">
                  <c:v>33582</c:v>
                </c:pt>
                <c:pt idx="64">
                  <c:v>32586</c:v>
                </c:pt>
                <c:pt idx="65">
                  <c:v>30518</c:v>
                </c:pt>
                <c:pt idx="66">
                  <c:v>29140</c:v>
                </c:pt>
                <c:pt idx="67">
                  <c:v>27569</c:v>
                </c:pt>
                <c:pt idx="68">
                  <c:v>24788</c:v>
                </c:pt>
                <c:pt idx="69">
                  <c:v>23040</c:v>
                </c:pt>
                <c:pt idx="70">
                  <c:v>21356</c:v>
                </c:pt>
                <c:pt idx="71">
                  <c:v>19826</c:v>
                </c:pt>
                <c:pt idx="72">
                  <c:v>18019</c:v>
                </c:pt>
                <c:pt idx="73">
                  <c:v>16897</c:v>
                </c:pt>
                <c:pt idx="74">
                  <c:v>15834</c:v>
                </c:pt>
                <c:pt idx="75">
                  <c:v>14736</c:v>
                </c:pt>
                <c:pt idx="76">
                  <c:v>14105</c:v>
                </c:pt>
                <c:pt idx="77">
                  <c:v>13210</c:v>
                </c:pt>
                <c:pt idx="78">
                  <c:v>12670</c:v>
                </c:pt>
                <c:pt idx="79">
                  <c:v>11972</c:v>
                </c:pt>
                <c:pt idx="80">
                  <c:v>10686</c:v>
                </c:pt>
                <c:pt idx="81">
                  <c:v>9656</c:v>
                </c:pt>
                <c:pt idx="82">
                  <c:v>9139</c:v>
                </c:pt>
                <c:pt idx="83">
                  <c:v>8590</c:v>
                </c:pt>
                <c:pt idx="84">
                  <c:v>8140</c:v>
                </c:pt>
                <c:pt idx="85">
                  <c:v>41292</c:v>
                </c:pt>
              </c:numCache>
            </c:numRef>
          </c:val>
        </c:ser>
        <c:dLbls>
          <c:showLegendKey val="0"/>
          <c:showVal val="0"/>
          <c:showCatName val="0"/>
          <c:showSerName val="0"/>
          <c:showPercent val="0"/>
          <c:showBubbleSize val="0"/>
        </c:dLbls>
        <c:gapWidth val="0"/>
        <c:overlap val="100"/>
        <c:axId val="828651464"/>
        <c:axId val="828660480"/>
      </c:barChart>
      <c:catAx>
        <c:axId val="828651464"/>
        <c:scaling>
          <c:orientation val="minMax"/>
        </c:scaling>
        <c:delete val="0"/>
        <c:axPos val="l"/>
        <c:numFmt formatCode="General" sourceLinked="0"/>
        <c:majorTickMark val="out"/>
        <c:minorTickMark val="none"/>
        <c:tickLblPos val="low"/>
        <c:txPr>
          <a:bodyPr/>
          <a:lstStyle/>
          <a:p>
            <a:pPr>
              <a:defRPr sz="1050" baseline="0"/>
            </a:pPr>
            <a:endParaRPr lang="en-US"/>
          </a:p>
        </c:txPr>
        <c:crossAx val="828660480"/>
        <c:crosses val="autoZero"/>
        <c:auto val="1"/>
        <c:lblAlgn val="ctr"/>
        <c:lblOffset val="100"/>
        <c:tickLblSkip val="5"/>
        <c:noMultiLvlLbl val="0"/>
      </c:catAx>
      <c:valAx>
        <c:axId val="828660480"/>
        <c:scaling>
          <c:orientation val="minMax"/>
          <c:max val="250000"/>
          <c:min val="-250000"/>
        </c:scaling>
        <c:delete val="0"/>
        <c:axPos val="b"/>
        <c:majorGridlines/>
        <c:numFmt formatCode="#,##0;[Red]#,##0" sourceLinked="1"/>
        <c:majorTickMark val="out"/>
        <c:minorTickMark val="none"/>
        <c:tickLblPos val="nextTo"/>
        <c:txPr>
          <a:bodyPr/>
          <a:lstStyle/>
          <a:p>
            <a:pPr>
              <a:defRPr sz="1400"/>
            </a:pPr>
            <a:endParaRPr lang="en-US"/>
          </a:p>
        </c:txPr>
        <c:crossAx val="828651464"/>
        <c:crosses val="autoZero"/>
        <c:crossBetween val="between"/>
      </c:valAx>
    </c:plotArea>
    <c:legend>
      <c:legendPos val="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Male White, Non-Hispanic</c:v>
                </c:pt>
              </c:strCache>
            </c:strRef>
          </c:tx>
          <c:spPr>
            <a:solidFill>
              <a:schemeClr val="accent1">
                <a:lumMod val="5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Sheet1!$B$2:$B$87</c:f>
              <c:numCache>
                <c:formatCode>#,##0;[Red]#,##0</c:formatCode>
                <c:ptCount val="86"/>
                <c:pt idx="0">
                  <c:v>-62731</c:v>
                </c:pt>
                <c:pt idx="1">
                  <c:v>-62134</c:v>
                </c:pt>
                <c:pt idx="2">
                  <c:v>-61324</c:v>
                </c:pt>
                <c:pt idx="3">
                  <c:v>-61326</c:v>
                </c:pt>
                <c:pt idx="4">
                  <c:v>-62063</c:v>
                </c:pt>
                <c:pt idx="5">
                  <c:v>-61239</c:v>
                </c:pt>
                <c:pt idx="6">
                  <c:v>-62580</c:v>
                </c:pt>
                <c:pt idx="7">
                  <c:v>-63561</c:v>
                </c:pt>
                <c:pt idx="8">
                  <c:v>-64116</c:v>
                </c:pt>
                <c:pt idx="9">
                  <c:v>-64504</c:v>
                </c:pt>
                <c:pt idx="10">
                  <c:v>-65273</c:v>
                </c:pt>
                <c:pt idx="11">
                  <c:v>-65766</c:v>
                </c:pt>
                <c:pt idx="12">
                  <c:v>-66013</c:v>
                </c:pt>
                <c:pt idx="13">
                  <c:v>-67387</c:v>
                </c:pt>
                <c:pt idx="14">
                  <c:v>-68221</c:v>
                </c:pt>
                <c:pt idx="15">
                  <c:v>-67822</c:v>
                </c:pt>
                <c:pt idx="16">
                  <c:v>-67577</c:v>
                </c:pt>
                <c:pt idx="17">
                  <c:v>-68039</c:v>
                </c:pt>
                <c:pt idx="18">
                  <c:v>-68887</c:v>
                </c:pt>
                <c:pt idx="19">
                  <c:v>-70474</c:v>
                </c:pt>
                <c:pt idx="20">
                  <c:v>-69305</c:v>
                </c:pt>
                <c:pt idx="21">
                  <c:v>-70367</c:v>
                </c:pt>
                <c:pt idx="22">
                  <c:v>-71055</c:v>
                </c:pt>
                <c:pt idx="23">
                  <c:v>-70686</c:v>
                </c:pt>
                <c:pt idx="24">
                  <c:v>-70569</c:v>
                </c:pt>
                <c:pt idx="25">
                  <c:v>-69615</c:v>
                </c:pt>
                <c:pt idx="26">
                  <c:v>-69920</c:v>
                </c:pt>
                <c:pt idx="27">
                  <c:v>-71401</c:v>
                </c:pt>
                <c:pt idx="28">
                  <c:v>-73150</c:v>
                </c:pt>
                <c:pt idx="29">
                  <c:v>-75132</c:v>
                </c:pt>
                <c:pt idx="30">
                  <c:v>-74228</c:v>
                </c:pt>
                <c:pt idx="31">
                  <c:v>-75713</c:v>
                </c:pt>
                <c:pt idx="32">
                  <c:v>-76008</c:v>
                </c:pt>
                <c:pt idx="33">
                  <c:v>-76550</c:v>
                </c:pt>
                <c:pt idx="34">
                  <c:v>-76280</c:v>
                </c:pt>
                <c:pt idx="35">
                  <c:v>-72299</c:v>
                </c:pt>
                <c:pt idx="36">
                  <c:v>-70190</c:v>
                </c:pt>
                <c:pt idx="37">
                  <c:v>-68749</c:v>
                </c:pt>
                <c:pt idx="38">
                  <c:v>-67958</c:v>
                </c:pt>
                <c:pt idx="39">
                  <c:v>-69075</c:v>
                </c:pt>
                <c:pt idx="40">
                  <c:v>-67785</c:v>
                </c:pt>
                <c:pt idx="41">
                  <c:v>-69516</c:v>
                </c:pt>
                <c:pt idx="42">
                  <c:v>-74419</c:v>
                </c:pt>
                <c:pt idx="43">
                  <c:v>-80231</c:v>
                </c:pt>
                <c:pt idx="44">
                  <c:v>-81102</c:v>
                </c:pt>
                <c:pt idx="45">
                  <c:v>-77113</c:v>
                </c:pt>
                <c:pt idx="46">
                  <c:v>-74468</c:v>
                </c:pt>
                <c:pt idx="47">
                  <c:v>-74086</c:v>
                </c:pt>
                <c:pt idx="48">
                  <c:v>-74778</c:v>
                </c:pt>
                <c:pt idx="49">
                  <c:v>-80670</c:v>
                </c:pt>
                <c:pt idx="50">
                  <c:v>-84818</c:v>
                </c:pt>
                <c:pt idx="51">
                  <c:v>-87248</c:v>
                </c:pt>
                <c:pt idx="52">
                  <c:v>-88613</c:v>
                </c:pt>
                <c:pt idx="53">
                  <c:v>-90400</c:v>
                </c:pt>
                <c:pt idx="54">
                  <c:v>-92437</c:v>
                </c:pt>
                <c:pt idx="55">
                  <c:v>-90514</c:v>
                </c:pt>
                <c:pt idx="56">
                  <c:v>-90883</c:v>
                </c:pt>
                <c:pt idx="57">
                  <c:v>-89127</c:v>
                </c:pt>
                <c:pt idx="58">
                  <c:v>-86633</c:v>
                </c:pt>
                <c:pt idx="59">
                  <c:v>-86141</c:v>
                </c:pt>
                <c:pt idx="60">
                  <c:v>-82509</c:v>
                </c:pt>
                <c:pt idx="61">
                  <c:v>-80244</c:v>
                </c:pt>
                <c:pt idx="62">
                  <c:v>-77182</c:v>
                </c:pt>
                <c:pt idx="63">
                  <c:v>-72760</c:v>
                </c:pt>
                <c:pt idx="64">
                  <c:v>-71868</c:v>
                </c:pt>
                <c:pt idx="65">
                  <c:v>-70260</c:v>
                </c:pt>
                <c:pt idx="66">
                  <c:v>-71922</c:v>
                </c:pt>
                <c:pt idx="67">
                  <c:v>-72108</c:v>
                </c:pt>
                <c:pt idx="68">
                  <c:v>-57700</c:v>
                </c:pt>
                <c:pt idx="69">
                  <c:v>-53726</c:v>
                </c:pt>
                <c:pt idx="70">
                  <c:v>-53860</c:v>
                </c:pt>
                <c:pt idx="71">
                  <c:v>-51894</c:v>
                </c:pt>
                <c:pt idx="72">
                  <c:v>-46754</c:v>
                </c:pt>
                <c:pt idx="73">
                  <c:v>-42212</c:v>
                </c:pt>
                <c:pt idx="74">
                  <c:v>-38551</c:v>
                </c:pt>
                <c:pt idx="75">
                  <c:v>-36081</c:v>
                </c:pt>
                <c:pt idx="76">
                  <c:v>-33823</c:v>
                </c:pt>
                <c:pt idx="77">
                  <c:v>-30911</c:v>
                </c:pt>
                <c:pt idx="78">
                  <c:v>-29113</c:v>
                </c:pt>
                <c:pt idx="79">
                  <c:v>-27641</c:v>
                </c:pt>
                <c:pt idx="80">
                  <c:v>-24736</c:v>
                </c:pt>
                <c:pt idx="81">
                  <c:v>-22774</c:v>
                </c:pt>
                <c:pt idx="82">
                  <c:v>-21195</c:v>
                </c:pt>
                <c:pt idx="83">
                  <c:v>-19654</c:v>
                </c:pt>
                <c:pt idx="84">
                  <c:v>-17793</c:v>
                </c:pt>
                <c:pt idx="85">
                  <c:v>-84378</c:v>
                </c:pt>
              </c:numCache>
            </c:numRef>
          </c:val>
        </c:ser>
        <c:ser>
          <c:idx val="2"/>
          <c:order val="1"/>
          <c:tx>
            <c:strRef>
              <c:f>Sheet1!$D$1</c:f>
              <c:strCache>
                <c:ptCount val="1"/>
                <c:pt idx="0">
                  <c:v>Male Black, Non Hispanic</c:v>
                </c:pt>
              </c:strCache>
            </c:strRef>
          </c:tx>
          <c:spPr>
            <a:solidFill>
              <a:schemeClr val="accent1">
                <a:lumMod val="60000"/>
                <a:lumOff val="4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Sheet1!$D$2:$D$87</c:f>
              <c:numCache>
                <c:formatCode>#,##0;[Red]#,##0</c:formatCode>
                <c:ptCount val="86"/>
                <c:pt idx="0">
                  <c:v>-22957</c:v>
                </c:pt>
                <c:pt idx="1">
                  <c:v>-22357</c:v>
                </c:pt>
                <c:pt idx="2">
                  <c:v>-21749</c:v>
                </c:pt>
                <c:pt idx="3">
                  <c:v>-21667</c:v>
                </c:pt>
                <c:pt idx="4">
                  <c:v>-21655</c:v>
                </c:pt>
                <c:pt idx="5">
                  <c:v>-21727</c:v>
                </c:pt>
                <c:pt idx="6">
                  <c:v>-22391</c:v>
                </c:pt>
                <c:pt idx="7">
                  <c:v>-22879</c:v>
                </c:pt>
                <c:pt idx="8">
                  <c:v>-22583</c:v>
                </c:pt>
                <c:pt idx="9">
                  <c:v>-22416</c:v>
                </c:pt>
                <c:pt idx="10">
                  <c:v>-22926</c:v>
                </c:pt>
                <c:pt idx="11">
                  <c:v>-23465</c:v>
                </c:pt>
                <c:pt idx="12">
                  <c:v>-24339</c:v>
                </c:pt>
                <c:pt idx="13">
                  <c:v>-25191</c:v>
                </c:pt>
                <c:pt idx="14">
                  <c:v>-25479</c:v>
                </c:pt>
                <c:pt idx="15">
                  <c:v>-25155</c:v>
                </c:pt>
                <c:pt idx="16">
                  <c:v>-25080</c:v>
                </c:pt>
                <c:pt idx="17">
                  <c:v>-25022</c:v>
                </c:pt>
                <c:pt idx="18">
                  <c:v>-25470</c:v>
                </c:pt>
                <c:pt idx="19">
                  <c:v>-26082</c:v>
                </c:pt>
                <c:pt idx="20">
                  <c:v>-26295</c:v>
                </c:pt>
                <c:pt idx="21">
                  <c:v>-26686</c:v>
                </c:pt>
                <c:pt idx="22">
                  <c:v>-26213</c:v>
                </c:pt>
                <c:pt idx="23">
                  <c:v>-25330</c:v>
                </c:pt>
                <c:pt idx="24">
                  <c:v>-24277</c:v>
                </c:pt>
                <c:pt idx="25">
                  <c:v>-23078</c:v>
                </c:pt>
                <c:pt idx="26">
                  <c:v>-21982</c:v>
                </c:pt>
                <c:pt idx="27">
                  <c:v>-21498</c:v>
                </c:pt>
                <c:pt idx="28">
                  <c:v>-21542</c:v>
                </c:pt>
                <c:pt idx="29">
                  <c:v>-21438</c:v>
                </c:pt>
                <c:pt idx="30">
                  <c:v>-21008</c:v>
                </c:pt>
                <c:pt idx="31">
                  <c:v>-21443</c:v>
                </c:pt>
                <c:pt idx="32">
                  <c:v>-21587</c:v>
                </c:pt>
                <c:pt idx="33">
                  <c:v>-22069</c:v>
                </c:pt>
                <c:pt idx="34">
                  <c:v>-22562</c:v>
                </c:pt>
                <c:pt idx="35">
                  <c:v>-21613</c:v>
                </c:pt>
                <c:pt idx="36">
                  <c:v>-20679</c:v>
                </c:pt>
                <c:pt idx="37">
                  <c:v>-20223</c:v>
                </c:pt>
                <c:pt idx="38">
                  <c:v>-19793</c:v>
                </c:pt>
                <c:pt idx="39">
                  <c:v>-19981</c:v>
                </c:pt>
                <c:pt idx="40">
                  <c:v>-19993</c:v>
                </c:pt>
                <c:pt idx="41">
                  <c:v>-20510</c:v>
                </c:pt>
                <c:pt idx="42">
                  <c:v>-21210</c:v>
                </c:pt>
                <c:pt idx="43">
                  <c:v>-21931</c:v>
                </c:pt>
                <c:pt idx="44">
                  <c:v>-21355</c:v>
                </c:pt>
                <c:pt idx="45">
                  <c:v>-20176</c:v>
                </c:pt>
                <c:pt idx="46">
                  <c:v>-20093</c:v>
                </c:pt>
                <c:pt idx="47">
                  <c:v>-20014</c:v>
                </c:pt>
                <c:pt idx="48">
                  <c:v>-20532</c:v>
                </c:pt>
                <c:pt idx="49">
                  <c:v>-21323</c:v>
                </c:pt>
                <c:pt idx="50">
                  <c:v>-20951</c:v>
                </c:pt>
                <c:pt idx="51">
                  <c:v>-20749</c:v>
                </c:pt>
                <c:pt idx="52">
                  <c:v>-20616</c:v>
                </c:pt>
                <c:pt idx="53">
                  <c:v>-20681</c:v>
                </c:pt>
                <c:pt idx="54">
                  <c:v>-20954</c:v>
                </c:pt>
                <c:pt idx="55">
                  <c:v>-20013</c:v>
                </c:pt>
                <c:pt idx="56">
                  <c:v>-19269</c:v>
                </c:pt>
                <c:pt idx="57">
                  <c:v>-18664</c:v>
                </c:pt>
                <c:pt idx="58">
                  <c:v>-18036</c:v>
                </c:pt>
                <c:pt idx="59">
                  <c:v>-17153</c:v>
                </c:pt>
                <c:pt idx="60">
                  <c:v>-15418</c:v>
                </c:pt>
                <c:pt idx="61">
                  <c:v>-14518</c:v>
                </c:pt>
                <c:pt idx="62">
                  <c:v>-13573</c:v>
                </c:pt>
                <c:pt idx="63">
                  <c:v>-13023</c:v>
                </c:pt>
                <c:pt idx="64">
                  <c:v>-12319</c:v>
                </c:pt>
                <c:pt idx="65">
                  <c:v>-11494</c:v>
                </c:pt>
                <c:pt idx="66">
                  <c:v>-10744</c:v>
                </c:pt>
                <c:pt idx="67">
                  <c:v>-9549</c:v>
                </c:pt>
                <c:pt idx="68">
                  <c:v>-7943</c:v>
                </c:pt>
                <c:pt idx="69">
                  <c:v>-7254</c:v>
                </c:pt>
                <c:pt idx="70">
                  <c:v>-6654</c:v>
                </c:pt>
                <c:pt idx="71">
                  <c:v>-6366</c:v>
                </c:pt>
                <c:pt idx="72">
                  <c:v>-5633</c:v>
                </c:pt>
                <c:pt idx="73">
                  <c:v>-5093</c:v>
                </c:pt>
                <c:pt idx="74">
                  <c:v>-4617</c:v>
                </c:pt>
                <c:pt idx="75">
                  <c:v>-4216</c:v>
                </c:pt>
                <c:pt idx="76">
                  <c:v>-3773</c:v>
                </c:pt>
                <c:pt idx="77">
                  <c:v>-3404</c:v>
                </c:pt>
                <c:pt idx="78">
                  <c:v>-3105</c:v>
                </c:pt>
                <c:pt idx="79">
                  <c:v>-2984</c:v>
                </c:pt>
                <c:pt idx="80">
                  <c:v>-2660</c:v>
                </c:pt>
                <c:pt idx="81">
                  <c:v>-2351</c:v>
                </c:pt>
                <c:pt idx="82">
                  <c:v>-2033</c:v>
                </c:pt>
                <c:pt idx="83">
                  <c:v>-1826</c:v>
                </c:pt>
                <c:pt idx="84">
                  <c:v>-1660</c:v>
                </c:pt>
                <c:pt idx="85">
                  <c:v>-7261</c:v>
                </c:pt>
              </c:numCache>
            </c:numRef>
          </c:val>
        </c:ser>
        <c:ser>
          <c:idx val="4"/>
          <c:order val="2"/>
          <c:tx>
            <c:strRef>
              <c:f>Sheet1!$E$1</c:f>
              <c:strCache>
                <c:ptCount val="1"/>
                <c:pt idx="0">
                  <c:v>Male Other, Non Hispanic</c:v>
                </c:pt>
              </c:strCache>
            </c:strRef>
          </c:tx>
          <c:spPr>
            <a:solidFill>
              <a:schemeClr val="accent1">
                <a:lumMod val="40000"/>
                <a:lumOff val="60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Sheet1!$E$2:$E$87</c:f>
              <c:numCache>
                <c:formatCode>#,##0;[Red]#,##0</c:formatCode>
                <c:ptCount val="86"/>
                <c:pt idx="0">
                  <c:v>-16573</c:v>
                </c:pt>
                <c:pt idx="1">
                  <c:v>-16142</c:v>
                </c:pt>
                <c:pt idx="2">
                  <c:v>-15521</c:v>
                </c:pt>
                <c:pt idx="3">
                  <c:v>-15621</c:v>
                </c:pt>
                <c:pt idx="4">
                  <c:v>-14620</c:v>
                </c:pt>
                <c:pt idx="5">
                  <c:v>-14652</c:v>
                </c:pt>
                <c:pt idx="6">
                  <c:v>-15260</c:v>
                </c:pt>
                <c:pt idx="7">
                  <c:v>-15148</c:v>
                </c:pt>
                <c:pt idx="8">
                  <c:v>-14954</c:v>
                </c:pt>
                <c:pt idx="9">
                  <c:v>-14799</c:v>
                </c:pt>
                <c:pt idx="10">
                  <c:v>-14501</c:v>
                </c:pt>
                <c:pt idx="11">
                  <c:v>-14010</c:v>
                </c:pt>
                <c:pt idx="12">
                  <c:v>-13627</c:v>
                </c:pt>
                <c:pt idx="13">
                  <c:v>-13716</c:v>
                </c:pt>
                <c:pt idx="14">
                  <c:v>-13250</c:v>
                </c:pt>
                <c:pt idx="15">
                  <c:v>-12702</c:v>
                </c:pt>
                <c:pt idx="16">
                  <c:v>-12617</c:v>
                </c:pt>
                <c:pt idx="17">
                  <c:v>-12551</c:v>
                </c:pt>
                <c:pt idx="18">
                  <c:v>-12573</c:v>
                </c:pt>
                <c:pt idx="19">
                  <c:v>-12498</c:v>
                </c:pt>
                <c:pt idx="20">
                  <c:v>-12331</c:v>
                </c:pt>
                <c:pt idx="21">
                  <c:v>-12242</c:v>
                </c:pt>
                <c:pt idx="22">
                  <c:v>-12170</c:v>
                </c:pt>
                <c:pt idx="23">
                  <c:v>-12143</c:v>
                </c:pt>
                <c:pt idx="24">
                  <c:v>-12297</c:v>
                </c:pt>
                <c:pt idx="25">
                  <c:v>-12571</c:v>
                </c:pt>
                <c:pt idx="26">
                  <c:v>-12465</c:v>
                </c:pt>
                <c:pt idx="27">
                  <c:v>-12516</c:v>
                </c:pt>
                <c:pt idx="28">
                  <c:v>-12941</c:v>
                </c:pt>
                <c:pt idx="29">
                  <c:v>-13296</c:v>
                </c:pt>
                <c:pt idx="30">
                  <c:v>-13527</c:v>
                </c:pt>
                <c:pt idx="31">
                  <c:v>-13527</c:v>
                </c:pt>
                <c:pt idx="32">
                  <c:v>-13276</c:v>
                </c:pt>
                <c:pt idx="33">
                  <c:v>-12972</c:v>
                </c:pt>
                <c:pt idx="34">
                  <c:v>-13063</c:v>
                </c:pt>
                <c:pt idx="35">
                  <c:v>-12679</c:v>
                </c:pt>
                <c:pt idx="36">
                  <c:v>-12471</c:v>
                </c:pt>
                <c:pt idx="37">
                  <c:v>-12522</c:v>
                </c:pt>
                <c:pt idx="38">
                  <c:v>-12858</c:v>
                </c:pt>
                <c:pt idx="39">
                  <c:v>-12998</c:v>
                </c:pt>
                <c:pt idx="40">
                  <c:v>-12779</c:v>
                </c:pt>
                <c:pt idx="41">
                  <c:v>-12855</c:v>
                </c:pt>
                <c:pt idx="42">
                  <c:v>-12718</c:v>
                </c:pt>
                <c:pt idx="43">
                  <c:v>-12779</c:v>
                </c:pt>
                <c:pt idx="44">
                  <c:v>-12406</c:v>
                </c:pt>
                <c:pt idx="45">
                  <c:v>-11767</c:v>
                </c:pt>
                <c:pt idx="46">
                  <c:v>-10881</c:v>
                </c:pt>
                <c:pt idx="47">
                  <c:v>-10251</c:v>
                </c:pt>
                <c:pt idx="48">
                  <c:v>-10237</c:v>
                </c:pt>
                <c:pt idx="49">
                  <c:v>-10268</c:v>
                </c:pt>
                <c:pt idx="50">
                  <c:v>-10336</c:v>
                </c:pt>
                <c:pt idx="51">
                  <c:v>-10143</c:v>
                </c:pt>
                <c:pt idx="52">
                  <c:v>-9339</c:v>
                </c:pt>
                <c:pt idx="53">
                  <c:v>-9080</c:v>
                </c:pt>
                <c:pt idx="54">
                  <c:v>-8949</c:v>
                </c:pt>
                <c:pt idx="55">
                  <c:v>-8393</c:v>
                </c:pt>
                <c:pt idx="56">
                  <c:v>-8306</c:v>
                </c:pt>
                <c:pt idx="57">
                  <c:v>-8056</c:v>
                </c:pt>
                <c:pt idx="58">
                  <c:v>-7875</c:v>
                </c:pt>
                <c:pt idx="59">
                  <c:v>-7524</c:v>
                </c:pt>
                <c:pt idx="60">
                  <c:v>-6978</c:v>
                </c:pt>
                <c:pt idx="61">
                  <c:v>-6699</c:v>
                </c:pt>
                <c:pt idx="62">
                  <c:v>-6152</c:v>
                </c:pt>
                <c:pt idx="63">
                  <c:v>-5964</c:v>
                </c:pt>
                <c:pt idx="64">
                  <c:v>-5979</c:v>
                </c:pt>
                <c:pt idx="65">
                  <c:v>-5674</c:v>
                </c:pt>
                <c:pt idx="66">
                  <c:v>-5307</c:v>
                </c:pt>
                <c:pt idx="67">
                  <c:v>-4886</c:v>
                </c:pt>
                <c:pt idx="68">
                  <c:v>-4290</c:v>
                </c:pt>
                <c:pt idx="69">
                  <c:v>-4021</c:v>
                </c:pt>
                <c:pt idx="70">
                  <c:v>-3700</c:v>
                </c:pt>
                <c:pt idx="71">
                  <c:v>-3547</c:v>
                </c:pt>
                <c:pt idx="72">
                  <c:v>-3251</c:v>
                </c:pt>
                <c:pt idx="73">
                  <c:v>-2901</c:v>
                </c:pt>
                <c:pt idx="74">
                  <c:v>-2674</c:v>
                </c:pt>
                <c:pt idx="75">
                  <c:v>-2383</c:v>
                </c:pt>
                <c:pt idx="76">
                  <c:v>-2235</c:v>
                </c:pt>
                <c:pt idx="77">
                  <c:v>-1963</c:v>
                </c:pt>
                <c:pt idx="78">
                  <c:v>-1719</c:v>
                </c:pt>
                <c:pt idx="79">
                  <c:v>-1559</c:v>
                </c:pt>
                <c:pt idx="80">
                  <c:v>-1359</c:v>
                </c:pt>
                <c:pt idx="81">
                  <c:v>-1183</c:v>
                </c:pt>
                <c:pt idx="82">
                  <c:v>-998</c:v>
                </c:pt>
                <c:pt idx="83">
                  <c:v>-922</c:v>
                </c:pt>
                <c:pt idx="84">
                  <c:v>-842</c:v>
                </c:pt>
                <c:pt idx="85">
                  <c:v>-3662</c:v>
                </c:pt>
              </c:numCache>
            </c:numRef>
          </c:val>
        </c:ser>
        <c:ser>
          <c:idx val="3"/>
          <c:order val="3"/>
          <c:tx>
            <c:strRef>
              <c:f>Sheet1!$C$1</c:f>
              <c:strCache>
                <c:ptCount val="1"/>
                <c:pt idx="0">
                  <c:v>Male Hispanic</c:v>
                </c:pt>
              </c:strCache>
            </c:strRef>
          </c:tx>
          <c:spPr>
            <a:solidFill>
              <a:schemeClr val="accent1">
                <a:lumMod val="75000"/>
              </a:schemeClr>
            </a:solidFill>
            <a:ln>
              <a:solidFill>
                <a:schemeClr val="accent1"/>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Sheet1!$C$2:$C$87</c:f>
              <c:numCache>
                <c:formatCode>#,##0;[Red]#,##0</c:formatCode>
                <c:ptCount val="86"/>
                <c:pt idx="0">
                  <c:v>-102815</c:v>
                </c:pt>
                <c:pt idx="1">
                  <c:v>-101469</c:v>
                </c:pt>
                <c:pt idx="2">
                  <c:v>-100207</c:v>
                </c:pt>
                <c:pt idx="3">
                  <c:v>-100924</c:v>
                </c:pt>
                <c:pt idx="4">
                  <c:v>-100084</c:v>
                </c:pt>
                <c:pt idx="5">
                  <c:v>-98314</c:v>
                </c:pt>
                <c:pt idx="6">
                  <c:v>-100226</c:v>
                </c:pt>
                <c:pt idx="7">
                  <c:v>-100789</c:v>
                </c:pt>
                <c:pt idx="8">
                  <c:v>-100158</c:v>
                </c:pt>
                <c:pt idx="9">
                  <c:v>-100721</c:v>
                </c:pt>
                <c:pt idx="10">
                  <c:v>-101261</c:v>
                </c:pt>
                <c:pt idx="11">
                  <c:v>-101927</c:v>
                </c:pt>
                <c:pt idx="12">
                  <c:v>-103396</c:v>
                </c:pt>
                <c:pt idx="13">
                  <c:v>-104763</c:v>
                </c:pt>
                <c:pt idx="14">
                  <c:v>-103980</c:v>
                </c:pt>
                <c:pt idx="15">
                  <c:v>-100936</c:v>
                </c:pt>
                <c:pt idx="16">
                  <c:v>-98704</c:v>
                </c:pt>
                <c:pt idx="17">
                  <c:v>-97290</c:v>
                </c:pt>
                <c:pt idx="18">
                  <c:v>-97204</c:v>
                </c:pt>
                <c:pt idx="19">
                  <c:v>-97499</c:v>
                </c:pt>
                <c:pt idx="20">
                  <c:v>-96933</c:v>
                </c:pt>
                <c:pt idx="21">
                  <c:v>-97546</c:v>
                </c:pt>
                <c:pt idx="22">
                  <c:v>-97668</c:v>
                </c:pt>
                <c:pt idx="23">
                  <c:v>-96170</c:v>
                </c:pt>
                <c:pt idx="24">
                  <c:v>-94363</c:v>
                </c:pt>
                <c:pt idx="25">
                  <c:v>-92178</c:v>
                </c:pt>
                <c:pt idx="26">
                  <c:v>-91791</c:v>
                </c:pt>
                <c:pt idx="27">
                  <c:v>-90964</c:v>
                </c:pt>
                <c:pt idx="28">
                  <c:v>-89512</c:v>
                </c:pt>
                <c:pt idx="29">
                  <c:v>-87617</c:v>
                </c:pt>
                <c:pt idx="30">
                  <c:v>-85743</c:v>
                </c:pt>
                <c:pt idx="31">
                  <c:v>-86433</c:v>
                </c:pt>
                <c:pt idx="32">
                  <c:v>-85813</c:v>
                </c:pt>
                <c:pt idx="33">
                  <c:v>-84959</c:v>
                </c:pt>
                <c:pt idx="34">
                  <c:v>-84457</c:v>
                </c:pt>
                <c:pt idx="35">
                  <c:v>-79056</c:v>
                </c:pt>
                <c:pt idx="36">
                  <c:v>-77868</c:v>
                </c:pt>
                <c:pt idx="37">
                  <c:v>-77157</c:v>
                </c:pt>
                <c:pt idx="38">
                  <c:v>-76865</c:v>
                </c:pt>
                <c:pt idx="39">
                  <c:v>-76847</c:v>
                </c:pt>
                <c:pt idx="40">
                  <c:v>-73771</c:v>
                </c:pt>
                <c:pt idx="41">
                  <c:v>-72822</c:v>
                </c:pt>
                <c:pt idx="42">
                  <c:v>-71851</c:v>
                </c:pt>
                <c:pt idx="43">
                  <c:v>-70563</c:v>
                </c:pt>
                <c:pt idx="44">
                  <c:v>-69949</c:v>
                </c:pt>
                <c:pt idx="45">
                  <c:v>-65892</c:v>
                </c:pt>
                <c:pt idx="46">
                  <c:v>-63302</c:v>
                </c:pt>
                <c:pt idx="47">
                  <c:v>-61545</c:v>
                </c:pt>
                <c:pt idx="48">
                  <c:v>-61294</c:v>
                </c:pt>
                <c:pt idx="49">
                  <c:v>-61263</c:v>
                </c:pt>
                <c:pt idx="50">
                  <c:v>-58894</c:v>
                </c:pt>
                <c:pt idx="51">
                  <c:v>-57050</c:v>
                </c:pt>
                <c:pt idx="52">
                  <c:v>-54855</c:v>
                </c:pt>
                <c:pt idx="53">
                  <c:v>-53175</c:v>
                </c:pt>
                <c:pt idx="54">
                  <c:v>-52539</c:v>
                </c:pt>
                <c:pt idx="55">
                  <c:v>-48533</c:v>
                </c:pt>
                <c:pt idx="56">
                  <c:v>-46286</c:v>
                </c:pt>
                <c:pt idx="57">
                  <c:v>-44026</c:v>
                </c:pt>
                <c:pt idx="58">
                  <c:v>-41972</c:v>
                </c:pt>
                <c:pt idx="59">
                  <c:v>-39722</c:v>
                </c:pt>
                <c:pt idx="60">
                  <c:v>-36550</c:v>
                </c:pt>
                <c:pt idx="61">
                  <c:v>-34238</c:v>
                </c:pt>
                <c:pt idx="62">
                  <c:v>-31698</c:v>
                </c:pt>
                <c:pt idx="63">
                  <c:v>-30494</c:v>
                </c:pt>
                <c:pt idx="64">
                  <c:v>-29127</c:v>
                </c:pt>
                <c:pt idx="65">
                  <c:v>-27160</c:v>
                </c:pt>
                <c:pt idx="66">
                  <c:v>-25657</c:v>
                </c:pt>
                <c:pt idx="67">
                  <c:v>-23972</c:v>
                </c:pt>
                <c:pt idx="68">
                  <c:v>-21198</c:v>
                </c:pt>
                <c:pt idx="69">
                  <c:v>-19698</c:v>
                </c:pt>
                <c:pt idx="70">
                  <c:v>-17885</c:v>
                </c:pt>
                <c:pt idx="71">
                  <c:v>-16107</c:v>
                </c:pt>
                <c:pt idx="72">
                  <c:v>-14478</c:v>
                </c:pt>
                <c:pt idx="73">
                  <c:v>-13421</c:v>
                </c:pt>
                <c:pt idx="74">
                  <c:v>-12680</c:v>
                </c:pt>
                <c:pt idx="75">
                  <c:v>-11361</c:v>
                </c:pt>
                <c:pt idx="76">
                  <c:v>-10593</c:v>
                </c:pt>
                <c:pt idx="77">
                  <c:v>-9769</c:v>
                </c:pt>
                <c:pt idx="78">
                  <c:v>-8992</c:v>
                </c:pt>
                <c:pt idx="79">
                  <c:v>-8511</c:v>
                </c:pt>
                <c:pt idx="80">
                  <c:v>-7521</c:v>
                </c:pt>
                <c:pt idx="81">
                  <c:v>-6540</c:v>
                </c:pt>
                <c:pt idx="82">
                  <c:v>-6128</c:v>
                </c:pt>
                <c:pt idx="83">
                  <c:v>-5625</c:v>
                </c:pt>
                <c:pt idx="84">
                  <c:v>-5125</c:v>
                </c:pt>
                <c:pt idx="85">
                  <c:v>-23124</c:v>
                </c:pt>
              </c:numCache>
            </c:numRef>
          </c:val>
        </c:ser>
        <c:ser>
          <c:idx val="5"/>
          <c:order val="4"/>
          <c:tx>
            <c:strRef>
              <c:f>Sheet1!$F$1</c:f>
              <c:strCache>
                <c:ptCount val="1"/>
                <c:pt idx="0">
                  <c:v>Female White, Non-Hispanic</c:v>
                </c:pt>
              </c:strCache>
            </c:strRef>
          </c:tx>
          <c:spPr>
            <a:solidFill>
              <a:srgbClr val="B90725"/>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Sheet1!$F$2:$F$87</c:f>
              <c:numCache>
                <c:formatCode>#,##0</c:formatCode>
                <c:ptCount val="86"/>
                <c:pt idx="0">
                  <c:v>59697</c:v>
                </c:pt>
                <c:pt idx="1">
                  <c:v>59128</c:v>
                </c:pt>
                <c:pt idx="2">
                  <c:v>58382</c:v>
                </c:pt>
                <c:pt idx="3">
                  <c:v>58452</c:v>
                </c:pt>
                <c:pt idx="4">
                  <c:v>58556</c:v>
                </c:pt>
                <c:pt idx="5">
                  <c:v>58293</c:v>
                </c:pt>
                <c:pt idx="6">
                  <c:v>59501</c:v>
                </c:pt>
                <c:pt idx="7">
                  <c:v>60291</c:v>
                </c:pt>
                <c:pt idx="8">
                  <c:v>60412</c:v>
                </c:pt>
                <c:pt idx="9">
                  <c:v>61185</c:v>
                </c:pt>
                <c:pt idx="10">
                  <c:v>62054</c:v>
                </c:pt>
                <c:pt idx="11">
                  <c:v>62497</c:v>
                </c:pt>
                <c:pt idx="12">
                  <c:v>62581</c:v>
                </c:pt>
                <c:pt idx="13">
                  <c:v>63701</c:v>
                </c:pt>
                <c:pt idx="14">
                  <c:v>64356</c:v>
                </c:pt>
                <c:pt idx="15">
                  <c:v>64149</c:v>
                </c:pt>
                <c:pt idx="16">
                  <c:v>63486</c:v>
                </c:pt>
                <c:pt idx="17">
                  <c:v>64217</c:v>
                </c:pt>
                <c:pt idx="18">
                  <c:v>65661</c:v>
                </c:pt>
                <c:pt idx="19">
                  <c:v>66622</c:v>
                </c:pt>
                <c:pt idx="20">
                  <c:v>65655</c:v>
                </c:pt>
                <c:pt idx="21">
                  <c:v>66041</c:v>
                </c:pt>
                <c:pt idx="22">
                  <c:v>66393</c:v>
                </c:pt>
                <c:pt idx="23">
                  <c:v>66712</c:v>
                </c:pt>
                <c:pt idx="24">
                  <c:v>67473</c:v>
                </c:pt>
                <c:pt idx="25">
                  <c:v>67531</c:v>
                </c:pt>
                <c:pt idx="26">
                  <c:v>67947</c:v>
                </c:pt>
                <c:pt idx="27">
                  <c:v>70111</c:v>
                </c:pt>
                <c:pt idx="28">
                  <c:v>72268</c:v>
                </c:pt>
                <c:pt idx="29">
                  <c:v>73737</c:v>
                </c:pt>
                <c:pt idx="30">
                  <c:v>73067</c:v>
                </c:pt>
                <c:pt idx="31">
                  <c:v>74415</c:v>
                </c:pt>
                <c:pt idx="32">
                  <c:v>75137</c:v>
                </c:pt>
                <c:pt idx="33">
                  <c:v>75112</c:v>
                </c:pt>
                <c:pt idx="34">
                  <c:v>74490</c:v>
                </c:pt>
                <c:pt idx="35">
                  <c:v>70596</c:v>
                </c:pt>
                <c:pt idx="36">
                  <c:v>69496</c:v>
                </c:pt>
                <c:pt idx="37">
                  <c:v>67960</c:v>
                </c:pt>
                <c:pt idx="38">
                  <c:v>66763</c:v>
                </c:pt>
                <c:pt idx="39">
                  <c:v>68068</c:v>
                </c:pt>
                <c:pt idx="40">
                  <c:v>67268</c:v>
                </c:pt>
                <c:pt idx="41">
                  <c:v>68445</c:v>
                </c:pt>
                <c:pt idx="42">
                  <c:v>73324</c:v>
                </c:pt>
                <c:pt idx="43">
                  <c:v>79298</c:v>
                </c:pt>
                <c:pt idx="44">
                  <c:v>80058</c:v>
                </c:pt>
                <c:pt idx="45">
                  <c:v>76285</c:v>
                </c:pt>
                <c:pt idx="46">
                  <c:v>73037</c:v>
                </c:pt>
                <c:pt idx="47">
                  <c:v>72822</c:v>
                </c:pt>
                <c:pt idx="48">
                  <c:v>74600</c:v>
                </c:pt>
                <c:pt idx="49">
                  <c:v>81018</c:v>
                </c:pt>
                <c:pt idx="50">
                  <c:v>85682</c:v>
                </c:pt>
                <c:pt idx="51">
                  <c:v>88664</c:v>
                </c:pt>
                <c:pt idx="52">
                  <c:v>90285</c:v>
                </c:pt>
                <c:pt idx="53">
                  <c:v>92061</c:v>
                </c:pt>
                <c:pt idx="54">
                  <c:v>93665</c:v>
                </c:pt>
                <c:pt idx="55">
                  <c:v>91756</c:v>
                </c:pt>
                <c:pt idx="56">
                  <c:v>92509</c:v>
                </c:pt>
                <c:pt idx="57">
                  <c:v>91478</c:v>
                </c:pt>
                <c:pt idx="58">
                  <c:v>89620</c:v>
                </c:pt>
                <c:pt idx="59">
                  <c:v>89105</c:v>
                </c:pt>
                <c:pt idx="60">
                  <c:v>86649</c:v>
                </c:pt>
                <c:pt idx="61">
                  <c:v>84213</c:v>
                </c:pt>
                <c:pt idx="62">
                  <c:v>81254</c:v>
                </c:pt>
                <c:pt idx="63">
                  <c:v>77124</c:v>
                </c:pt>
                <c:pt idx="64">
                  <c:v>76145</c:v>
                </c:pt>
                <c:pt idx="65">
                  <c:v>74823</c:v>
                </c:pt>
                <c:pt idx="66">
                  <c:v>76442</c:v>
                </c:pt>
                <c:pt idx="67">
                  <c:v>76491</c:v>
                </c:pt>
                <c:pt idx="68">
                  <c:v>61331</c:v>
                </c:pt>
                <c:pt idx="69">
                  <c:v>58371</c:v>
                </c:pt>
                <c:pt idx="70">
                  <c:v>58954</c:v>
                </c:pt>
                <c:pt idx="71">
                  <c:v>57017</c:v>
                </c:pt>
                <c:pt idx="72">
                  <c:v>51634</c:v>
                </c:pt>
                <c:pt idx="73">
                  <c:v>47798</c:v>
                </c:pt>
                <c:pt idx="74">
                  <c:v>44360</c:v>
                </c:pt>
                <c:pt idx="75">
                  <c:v>41878</c:v>
                </c:pt>
                <c:pt idx="76">
                  <c:v>39979</c:v>
                </c:pt>
                <c:pt idx="77">
                  <c:v>37125</c:v>
                </c:pt>
                <c:pt idx="78">
                  <c:v>35748</c:v>
                </c:pt>
                <c:pt idx="79">
                  <c:v>34760</c:v>
                </c:pt>
                <c:pt idx="80">
                  <c:v>31844</c:v>
                </c:pt>
                <c:pt idx="81">
                  <c:v>30223</c:v>
                </c:pt>
                <c:pt idx="82">
                  <c:v>28677</c:v>
                </c:pt>
                <c:pt idx="83">
                  <c:v>27382</c:v>
                </c:pt>
                <c:pt idx="84">
                  <c:v>25991</c:v>
                </c:pt>
                <c:pt idx="85">
                  <c:v>157138</c:v>
                </c:pt>
              </c:numCache>
            </c:numRef>
          </c:val>
        </c:ser>
        <c:ser>
          <c:idx val="6"/>
          <c:order val="5"/>
          <c:tx>
            <c:strRef>
              <c:f>Sheet1!$H$1</c:f>
              <c:strCache>
                <c:ptCount val="1"/>
                <c:pt idx="0">
                  <c:v>Female Black, Non Hispanic</c:v>
                </c:pt>
              </c:strCache>
            </c:strRef>
          </c:tx>
          <c:spPr>
            <a:solidFill>
              <a:srgbClr val="F84260"/>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Sheet1!$H$2:$H$87</c:f>
              <c:numCache>
                <c:formatCode>#,##0</c:formatCode>
                <c:ptCount val="86"/>
                <c:pt idx="0">
                  <c:v>22202</c:v>
                </c:pt>
                <c:pt idx="1">
                  <c:v>21521</c:v>
                </c:pt>
                <c:pt idx="2">
                  <c:v>20934</c:v>
                </c:pt>
                <c:pt idx="3">
                  <c:v>20919</c:v>
                </c:pt>
                <c:pt idx="4">
                  <c:v>21326</c:v>
                </c:pt>
                <c:pt idx="5">
                  <c:v>21272</c:v>
                </c:pt>
                <c:pt idx="6">
                  <c:v>21728</c:v>
                </c:pt>
                <c:pt idx="7">
                  <c:v>21858</c:v>
                </c:pt>
                <c:pt idx="8">
                  <c:v>22025</c:v>
                </c:pt>
                <c:pt idx="9">
                  <c:v>21913</c:v>
                </c:pt>
                <c:pt idx="10">
                  <c:v>22200</c:v>
                </c:pt>
                <c:pt idx="11">
                  <c:v>22549</c:v>
                </c:pt>
                <c:pt idx="12">
                  <c:v>23089</c:v>
                </c:pt>
                <c:pt idx="13">
                  <c:v>23768</c:v>
                </c:pt>
                <c:pt idx="14">
                  <c:v>24233</c:v>
                </c:pt>
                <c:pt idx="15">
                  <c:v>23797</c:v>
                </c:pt>
                <c:pt idx="16">
                  <c:v>23721</c:v>
                </c:pt>
                <c:pt idx="17">
                  <c:v>23850</c:v>
                </c:pt>
                <c:pt idx="18">
                  <c:v>23979</c:v>
                </c:pt>
                <c:pt idx="19">
                  <c:v>24670</c:v>
                </c:pt>
                <c:pt idx="20">
                  <c:v>24762</c:v>
                </c:pt>
                <c:pt idx="21">
                  <c:v>25352</c:v>
                </c:pt>
                <c:pt idx="22">
                  <c:v>25162</c:v>
                </c:pt>
                <c:pt idx="23">
                  <c:v>25059</c:v>
                </c:pt>
                <c:pt idx="24">
                  <c:v>24415</c:v>
                </c:pt>
                <c:pt idx="25">
                  <c:v>23120</c:v>
                </c:pt>
                <c:pt idx="26">
                  <c:v>22341</c:v>
                </c:pt>
                <c:pt idx="27">
                  <c:v>22020</c:v>
                </c:pt>
                <c:pt idx="28">
                  <c:v>22200</c:v>
                </c:pt>
                <c:pt idx="29">
                  <c:v>22023</c:v>
                </c:pt>
                <c:pt idx="30">
                  <c:v>21963</c:v>
                </c:pt>
                <c:pt idx="31">
                  <c:v>22728</c:v>
                </c:pt>
                <c:pt idx="32">
                  <c:v>23314</c:v>
                </c:pt>
                <c:pt idx="33">
                  <c:v>24407</c:v>
                </c:pt>
                <c:pt idx="34">
                  <c:v>25346</c:v>
                </c:pt>
                <c:pt idx="35">
                  <c:v>24279</c:v>
                </c:pt>
                <c:pt idx="36">
                  <c:v>23275</c:v>
                </c:pt>
                <c:pt idx="37">
                  <c:v>22757</c:v>
                </c:pt>
                <c:pt idx="38">
                  <c:v>22556</c:v>
                </c:pt>
                <c:pt idx="39">
                  <c:v>22368</c:v>
                </c:pt>
                <c:pt idx="40">
                  <c:v>22407</c:v>
                </c:pt>
                <c:pt idx="41">
                  <c:v>22992</c:v>
                </c:pt>
                <c:pt idx="42">
                  <c:v>23405</c:v>
                </c:pt>
                <c:pt idx="43">
                  <c:v>24156</c:v>
                </c:pt>
                <c:pt idx="44">
                  <c:v>23497</c:v>
                </c:pt>
                <c:pt idx="45">
                  <c:v>21808</c:v>
                </c:pt>
                <c:pt idx="46">
                  <c:v>21610</c:v>
                </c:pt>
                <c:pt idx="47">
                  <c:v>21645</c:v>
                </c:pt>
                <c:pt idx="48">
                  <c:v>22260</c:v>
                </c:pt>
                <c:pt idx="49">
                  <c:v>23391</c:v>
                </c:pt>
                <c:pt idx="50">
                  <c:v>23087</c:v>
                </c:pt>
                <c:pt idx="51">
                  <c:v>22810</c:v>
                </c:pt>
                <c:pt idx="52">
                  <c:v>22583</c:v>
                </c:pt>
                <c:pt idx="53">
                  <c:v>22769</c:v>
                </c:pt>
                <c:pt idx="54">
                  <c:v>22561</c:v>
                </c:pt>
                <c:pt idx="55">
                  <c:v>21916</c:v>
                </c:pt>
                <c:pt idx="56">
                  <c:v>21398</c:v>
                </c:pt>
                <c:pt idx="57">
                  <c:v>20836</c:v>
                </c:pt>
                <c:pt idx="58">
                  <c:v>20077</c:v>
                </c:pt>
                <c:pt idx="59">
                  <c:v>19400</c:v>
                </c:pt>
                <c:pt idx="60">
                  <c:v>17910</c:v>
                </c:pt>
                <c:pt idx="61">
                  <c:v>16946</c:v>
                </c:pt>
                <c:pt idx="62">
                  <c:v>16265</c:v>
                </c:pt>
                <c:pt idx="63">
                  <c:v>15679</c:v>
                </c:pt>
                <c:pt idx="64">
                  <c:v>14895</c:v>
                </c:pt>
                <c:pt idx="65">
                  <c:v>13941</c:v>
                </c:pt>
                <c:pt idx="66">
                  <c:v>12891</c:v>
                </c:pt>
                <c:pt idx="67">
                  <c:v>11657</c:v>
                </c:pt>
                <c:pt idx="68">
                  <c:v>10027</c:v>
                </c:pt>
                <c:pt idx="69">
                  <c:v>9545</c:v>
                </c:pt>
                <c:pt idx="70">
                  <c:v>8902</c:v>
                </c:pt>
                <c:pt idx="71">
                  <c:v>8303</c:v>
                </c:pt>
                <c:pt idx="72">
                  <c:v>7565</c:v>
                </c:pt>
                <c:pt idx="73">
                  <c:v>7129</c:v>
                </c:pt>
                <c:pt idx="74">
                  <c:v>6602</c:v>
                </c:pt>
                <c:pt idx="75">
                  <c:v>5823</c:v>
                </c:pt>
                <c:pt idx="76">
                  <c:v>5531</c:v>
                </c:pt>
                <c:pt idx="77">
                  <c:v>5281</c:v>
                </c:pt>
                <c:pt idx="78">
                  <c:v>4968</c:v>
                </c:pt>
                <c:pt idx="79">
                  <c:v>4783</c:v>
                </c:pt>
                <c:pt idx="80">
                  <c:v>4344</c:v>
                </c:pt>
                <c:pt idx="81">
                  <c:v>4117</c:v>
                </c:pt>
                <c:pt idx="82">
                  <c:v>3632</c:v>
                </c:pt>
                <c:pt idx="83">
                  <c:v>3321</c:v>
                </c:pt>
                <c:pt idx="84">
                  <c:v>3195</c:v>
                </c:pt>
                <c:pt idx="85">
                  <c:v>17951</c:v>
                </c:pt>
              </c:numCache>
            </c:numRef>
          </c:val>
        </c:ser>
        <c:ser>
          <c:idx val="8"/>
          <c:order val="6"/>
          <c:tx>
            <c:strRef>
              <c:f>Sheet1!$I$1</c:f>
              <c:strCache>
                <c:ptCount val="1"/>
                <c:pt idx="0">
                  <c:v>Female Other, Non Hispanic</c:v>
                </c:pt>
              </c:strCache>
            </c:strRef>
          </c:tx>
          <c:spPr>
            <a:solidFill>
              <a:srgbClr val="FCBAC5"/>
            </a:solidFill>
            <a:ln>
              <a:solidFill>
                <a:srgbClr val="FC8168"/>
              </a:solidFill>
            </a:ln>
          </c:spPr>
          <c:invertIfNegative val="0"/>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Sheet1!$I$2:$I$87</c:f>
              <c:numCache>
                <c:formatCode>#,##0</c:formatCode>
                <c:ptCount val="86"/>
                <c:pt idx="0">
                  <c:v>15611</c:v>
                </c:pt>
                <c:pt idx="1">
                  <c:v>15079</c:v>
                </c:pt>
                <c:pt idx="2">
                  <c:v>14507</c:v>
                </c:pt>
                <c:pt idx="3">
                  <c:v>14591</c:v>
                </c:pt>
                <c:pt idx="4">
                  <c:v>13959</c:v>
                </c:pt>
                <c:pt idx="5">
                  <c:v>13996</c:v>
                </c:pt>
                <c:pt idx="6">
                  <c:v>14585</c:v>
                </c:pt>
                <c:pt idx="7">
                  <c:v>14596</c:v>
                </c:pt>
                <c:pt idx="8">
                  <c:v>14501</c:v>
                </c:pt>
                <c:pt idx="9">
                  <c:v>14451</c:v>
                </c:pt>
                <c:pt idx="10">
                  <c:v>14271</c:v>
                </c:pt>
                <c:pt idx="11">
                  <c:v>13813</c:v>
                </c:pt>
                <c:pt idx="12">
                  <c:v>13196</c:v>
                </c:pt>
                <c:pt idx="13">
                  <c:v>13152</c:v>
                </c:pt>
                <c:pt idx="14">
                  <c:v>12744</c:v>
                </c:pt>
                <c:pt idx="15">
                  <c:v>12214</c:v>
                </c:pt>
                <c:pt idx="16">
                  <c:v>12211</c:v>
                </c:pt>
                <c:pt idx="17">
                  <c:v>12218</c:v>
                </c:pt>
                <c:pt idx="18">
                  <c:v>12044</c:v>
                </c:pt>
                <c:pt idx="19">
                  <c:v>11817</c:v>
                </c:pt>
                <c:pt idx="20">
                  <c:v>11618</c:v>
                </c:pt>
                <c:pt idx="21">
                  <c:v>11524</c:v>
                </c:pt>
                <c:pt idx="22">
                  <c:v>11430</c:v>
                </c:pt>
                <c:pt idx="23">
                  <c:v>11422</c:v>
                </c:pt>
                <c:pt idx="24">
                  <c:v>11616</c:v>
                </c:pt>
                <c:pt idx="25">
                  <c:v>11782</c:v>
                </c:pt>
                <c:pt idx="26">
                  <c:v>12045</c:v>
                </c:pt>
                <c:pt idx="27">
                  <c:v>12428</c:v>
                </c:pt>
                <c:pt idx="28">
                  <c:v>12858</c:v>
                </c:pt>
                <c:pt idx="29">
                  <c:v>13288</c:v>
                </c:pt>
                <c:pt idx="30">
                  <c:v>13946</c:v>
                </c:pt>
                <c:pt idx="31">
                  <c:v>14458</c:v>
                </c:pt>
                <c:pt idx="32">
                  <c:v>14679</c:v>
                </c:pt>
                <c:pt idx="33">
                  <c:v>14606</c:v>
                </c:pt>
                <c:pt idx="34">
                  <c:v>14638</c:v>
                </c:pt>
                <c:pt idx="35">
                  <c:v>14348</c:v>
                </c:pt>
                <c:pt idx="36">
                  <c:v>14131</c:v>
                </c:pt>
                <c:pt idx="37">
                  <c:v>14118</c:v>
                </c:pt>
                <c:pt idx="38">
                  <c:v>14525</c:v>
                </c:pt>
                <c:pt idx="39">
                  <c:v>14759</c:v>
                </c:pt>
                <c:pt idx="40">
                  <c:v>14641</c:v>
                </c:pt>
                <c:pt idx="41">
                  <c:v>14550</c:v>
                </c:pt>
                <c:pt idx="42">
                  <c:v>14410</c:v>
                </c:pt>
                <c:pt idx="43">
                  <c:v>14142</c:v>
                </c:pt>
                <c:pt idx="44">
                  <c:v>13683</c:v>
                </c:pt>
                <c:pt idx="45">
                  <c:v>12630</c:v>
                </c:pt>
                <c:pt idx="46">
                  <c:v>11715</c:v>
                </c:pt>
                <c:pt idx="47">
                  <c:v>10990</c:v>
                </c:pt>
                <c:pt idx="48">
                  <c:v>10796</c:v>
                </c:pt>
                <c:pt idx="49">
                  <c:v>10925</c:v>
                </c:pt>
                <c:pt idx="50">
                  <c:v>10926</c:v>
                </c:pt>
                <c:pt idx="51">
                  <c:v>10747</c:v>
                </c:pt>
                <c:pt idx="52">
                  <c:v>10058</c:v>
                </c:pt>
                <c:pt idx="53">
                  <c:v>10021</c:v>
                </c:pt>
                <c:pt idx="54">
                  <c:v>9833</c:v>
                </c:pt>
                <c:pt idx="55">
                  <c:v>9433</c:v>
                </c:pt>
                <c:pt idx="56">
                  <c:v>9217</c:v>
                </c:pt>
                <c:pt idx="57">
                  <c:v>9153</c:v>
                </c:pt>
                <c:pt idx="58">
                  <c:v>8846</c:v>
                </c:pt>
                <c:pt idx="59">
                  <c:v>8535</c:v>
                </c:pt>
                <c:pt idx="60">
                  <c:v>7962</c:v>
                </c:pt>
                <c:pt idx="61">
                  <c:v>7878</c:v>
                </c:pt>
                <c:pt idx="62">
                  <c:v>7370</c:v>
                </c:pt>
                <c:pt idx="63">
                  <c:v>7243</c:v>
                </c:pt>
                <c:pt idx="64">
                  <c:v>7133</c:v>
                </c:pt>
                <c:pt idx="65">
                  <c:v>6643</c:v>
                </c:pt>
                <c:pt idx="66">
                  <c:v>6238</c:v>
                </c:pt>
                <c:pt idx="67">
                  <c:v>5761</c:v>
                </c:pt>
                <c:pt idx="68">
                  <c:v>4867</c:v>
                </c:pt>
                <c:pt idx="69">
                  <c:v>4571</c:v>
                </c:pt>
                <c:pt idx="70">
                  <c:v>4190</c:v>
                </c:pt>
                <c:pt idx="71">
                  <c:v>3929</c:v>
                </c:pt>
                <c:pt idx="72">
                  <c:v>3564</c:v>
                </c:pt>
                <c:pt idx="73">
                  <c:v>3268</c:v>
                </c:pt>
                <c:pt idx="74">
                  <c:v>3034</c:v>
                </c:pt>
                <c:pt idx="75">
                  <c:v>2728</c:v>
                </c:pt>
                <c:pt idx="76">
                  <c:v>2477</c:v>
                </c:pt>
                <c:pt idx="77">
                  <c:v>2290</c:v>
                </c:pt>
                <c:pt idx="78">
                  <c:v>2149</c:v>
                </c:pt>
                <c:pt idx="79">
                  <c:v>1864</c:v>
                </c:pt>
                <c:pt idx="80">
                  <c:v>1691</c:v>
                </c:pt>
                <c:pt idx="81">
                  <c:v>1582</c:v>
                </c:pt>
                <c:pt idx="82">
                  <c:v>1411</c:v>
                </c:pt>
                <c:pt idx="83">
                  <c:v>1364</c:v>
                </c:pt>
                <c:pt idx="84">
                  <c:v>1250</c:v>
                </c:pt>
                <c:pt idx="85">
                  <c:v>6237</c:v>
                </c:pt>
              </c:numCache>
            </c:numRef>
          </c:val>
        </c:ser>
        <c:ser>
          <c:idx val="7"/>
          <c:order val="7"/>
          <c:tx>
            <c:strRef>
              <c:f>Sheet1!$G$1</c:f>
              <c:strCache>
                <c:ptCount val="1"/>
                <c:pt idx="0">
                  <c:v>Female, Hispanic</c:v>
                </c:pt>
              </c:strCache>
            </c:strRef>
          </c:tx>
          <c:spPr>
            <a:solidFill>
              <a:srgbClr val="E1092D"/>
            </a:solidFill>
            <a:ln>
              <a:solidFill>
                <a:srgbClr val="FC8168"/>
              </a:solidFill>
            </a:ln>
          </c:spPr>
          <c:invertIfNegative val="0"/>
          <c:dPt>
            <c:idx val="24"/>
            <c:invertIfNegative val="0"/>
            <c:bubble3D val="0"/>
          </c:dPt>
          <c:cat>
            <c:strRef>
              <c:f>Sheet1!$A$2:$A$87</c:f>
              <c:strCache>
                <c:ptCount val="86"/>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 years</c:v>
                </c:pt>
              </c:strCache>
            </c:strRef>
          </c:cat>
          <c:val>
            <c:numRef>
              <c:f>Sheet1!$G$2:$G$87</c:f>
              <c:numCache>
                <c:formatCode>#,##0</c:formatCode>
                <c:ptCount val="86"/>
                <c:pt idx="0">
                  <c:v>98458</c:v>
                </c:pt>
                <c:pt idx="1">
                  <c:v>97133</c:v>
                </c:pt>
                <c:pt idx="2">
                  <c:v>96183</c:v>
                </c:pt>
                <c:pt idx="3">
                  <c:v>97060</c:v>
                </c:pt>
                <c:pt idx="4">
                  <c:v>97225</c:v>
                </c:pt>
                <c:pt idx="5">
                  <c:v>94766</c:v>
                </c:pt>
                <c:pt idx="6">
                  <c:v>96225</c:v>
                </c:pt>
                <c:pt idx="7">
                  <c:v>96922</c:v>
                </c:pt>
                <c:pt idx="8">
                  <c:v>96171</c:v>
                </c:pt>
                <c:pt idx="9">
                  <c:v>96209</c:v>
                </c:pt>
                <c:pt idx="10">
                  <c:v>96751</c:v>
                </c:pt>
                <c:pt idx="11">
                  <c:v>97582</c:v>
                </c:pt>
                <c:pt idx="12">
                  <c:v>98201</c:v>
                </c:pt>
                <c:pt idx="13">
                  <c:v>99811</c:v>
                </c:pt>
                <c:pt idx="14">
                  <c:v>98687</c:v>
                </c:pt>
                <c:pt idx="15">
                  <c:v>95505</c:v>
                </c:pt>
                <c:pt idx="16">
                  <c:v>92990</c:v>
                </c:pt>
                <c:pt idx="17">
                  <c:v>91273</c:v>
                </c:pt>
                <c:pt idx="18">
                  <c:v>90734</c:v>
                </c:pt>
                <c:pt idx="19">
                  <c:v>90202</c:v>
                </c:pt>
                <c:pt idx="20">
                  <c:v>88659</c:v>
                </c:pt>
                <c:pt idx="21">
                  <c:v>88605</c:v>
                </c:pt>
                <c:pt idx="22">
                  <c:v>87871</c:v>
                </c:pt>
                <c:pt idx="23">
                  <c:v>85930</c:v>
                </c:pt>
                <c:pt idx="24">
                  <c:v>83246</c:v>
                </c:pt>
                <c:pt idx="25">
                  <c:v>80343</c:v>
                </c:pt>
                <c:pt idx="26">
                  <c:v>79292</c:v>
                </c:pt>
                <c:pt idx="27">
                  <c:v>79601</c:v>
                </c:pt>
                <c:pt idx="28">
                  <c:v>80130</c:v>
                </c:pt>
                <c:pt idx="29">
                  <c:v>80615</c:v>
                </c:pt>
                <c:pt idx="30">
                  <c:v>80147</c:v>
                </c:pt>
                <c:pt idx="31">
                  <c:v>81591</c:v>
                </c:pt>
                <c:pt idx="32">
                  <c:v>82115</c:v>
                </c:pt>
                <c:pt idx="33">
                  <c:v>82744</c:v>
                </c:pt>
                <c:pt idx="34">
                  <c:v>81213</c:v>
                </c:pt>
                <c:pt idx="35">
                  <c:v>76711</c:v>
                </c:pt>
                <c:pt idx="36">
                  <c:v>76119</c:v>
                </c:pt>
                <c:pt idx="37">
                  <c:v>75387</c:v>
                </c:pt>
                <c:pt idx="38">
                  <c:v>76426</c:v>
                </c:pt>
                <c:pt idx="39">
                  <c:v>76834</c:v>
                </c:pt>
                <c:pt idx="40">
                  <c:v>74996</c:v>
                </c:pt>
                <c:pt idx="41">
                  <c:v>74995</c:v>
                </c:pt>
                <c:pt idx="42">
                  <c:v>74613</c:v>
                </c:pt>
                <c:pt idx="43">
                  <c:v>73011</c:v>
                </c:pt>
                <c:pt idx="44">
                  <c:v>71267</c:v>
                </c:pt>
                <c:pt idx="45">
                  <c:v>66611</c:v>
                </c:pt>
                <c:pt idx="46">
                  <c:v>64255</c:v>
                </c:pt>
                <c:pt idx="47">
                  <c:v>61927</c:v>
                </c:pt>
                <c:pt idx="48">
                  <c:v>60663</c:v>
                </c:pt>
                <c:pt idx="49">
                  <c:v>60912</c:v>
                </c:pt>
                <c:pt idx="50">
                  <c:v>58719</c:v>
                </c:pt>
                <c:pt idx="51">
                  <c:v>57184</c:v>
                </c:pt>
                <c:pt idx="52">
                  <c:v>54955</c:v>
                </c:pt>
                <c:pt idx="53">
                  <c:v>53864</c:v>
                </c:pt>
                <c:pt idx="54">
                  <c:v>52634</c:v>
                </c:pt>
                <c:pt idx="55">
                  <c:v>49362</c:v>
                </c:pt>
                <c:pt idx="56">
                  <c:v>47854</c:v>
                </c:pt>
                <c:pt idx="57">
                  <c:v>46127</c:v>
                </c:pt>
                <c:pt idx="58">
                  <c:v>44266</c:v>
                </c:pt>
                <c:pt idx="59">
                  <c:v>42383</c:v>
                </c:pt>
                <c:pt idx="60">
                  <c:v>39431</c:v>
                </c:pt>
                <c:pt idx="61">
                  <c:v>37180</c:v>
                </c:pt>
                <c:pt idx="62">
                  <c:v>34624</c:v>
                </c:pt>
                <c:pt idx="63">
                  <c:v>33582</c:v>
                </c:pt>
                <c:pt idx="64">
                  <c:v>32586</c:v>
                </c:pt>
                <c:pt idx="65">
                  <c:v>30518</c:v>
                </c:pt>
                <c:pt idx="66">
                  <c:v>29140</c:v>
                </c:pt>
                <c:pt idx="67">
                  <c:v>27569</c:v>
                </c:pt>
                <c:pt idx="68">
                  <c:v>24788</c:v>
                </c:pt>
                <c:pt idx="69">
                  <c:v>23040</c:v>
                </c:pt>
                <c:pt idx="70">
                  <c:v>21356</c:v>
                </c:pt>
                <c:pt idx="71">
                  <c:v>19826</c:v>
                </c:pt>
                <c:pt idx="72">
                  <c:v>18019</c:v>
                </c:pt>
                <c:pt idx="73">
                  <c:v>16897</c:v>
                </c:pt>
                <c:pt idx="74">
                  <c:v>15834</c:v>
                </c:pt>
                <c:pt idx="75">
                  <c:v>14736</c:v>
                </c:pt>
                <c:pt idx="76">
                  <c:v>14105</c:v>
                </c:pt>
                <c:pt idx="77">
                  <c:v>13210</c:v>
                </c:pt>
                <c:pt idx="78">
                  <c:v>12670</c:v>
                </c:pt>
                <c:pt idx="79">
                  <c:v>11972</c:v>
                </c:pt>
                <c:pt idx="80">
                  <c:v>10686</c:v>
                </c:pt>
                <c:pt idx="81">
                  <c:v>9656</c:v>
                </c:pt>
                <c:pt idx="82">
                  <c:v>9139</c:v>
                </c:pt>
                <c:pt idx="83">
                  <c:v>8590</c:v>
                </c:pt>
                <c:pt idx="84">
                  <c:v>8140</c:v>
                </c:pt>
                <c:pt idx="85">
                  <c:v>41292</c:v>
                </c:pt>
              </c:numCache>
            </c:numRef>
          </c:val>
        </c:ser>
        <c:dLbls>
          <c:showLegendKey val="0"/>
          <c:showVal val="0"/>
          <c:showCatName val="0"/>
          <c:showSerName val="0"/>
          <c:showPercent val="0"/>
          <c:showBubbleSize val="0"/>
        </c:dLbls>
        <c:gapWidth val="0"/>
        <c:overlap val="100"/>
        <c:axId val="828663224"/>
        <c:axId val="828656168"/>
      </c:barChart>
      <c:catAx>
        <c:axId val="828663224"/>
        <c:scaling>
          <c:orientation val="minMax"/>
        </c:scaling>
        <c:delete val="0"/>
        <c:axPos val="l"/>
        <c:numFmt formatCode="General" sourceLinked="0"/>
        <c:majorTickMark val="out"/>
        <c:minorTickMark val="none"/>
        <c:tickLblPos val="low"/>
        <c:txPr>
          <a:bodyPr/>
          <a:lstStyle/>
          <a:p>
            <a:pPr>
              <a:defRPr sz="1050" baseline="0"/>
            </a:pPr>
            <a:endParaRPr lang="en-US"/>
          </a:p>
        </c:txPr>
        <c:crossAx val="828656168"/>
        <c:crosses val="autoZero"/>
        <c:auto val="1"/>
        <c:lblAlgn val="ctr"/>
        <c:lblOffset val="100"/>
        <c:tickLblSkip val="5"/>
        <c:noMultiLvlLbl val="0"/>
      </c:catAx>
      <c:valAx>
        <c:axId val="828656168"/>
        <c:scaling>
          <c:orientation val="minMax"/>
          <c:max val="250000"/>
          <c:min val="-250000"/>
        </c:scaling>
        <c:delete val="0"/>
        <c:axPos val="b"/>
        <c:majorGridlines/>
        <c:numFmt formatCode="#,##0;[Red]#,##0" sourceLinked="1"/>
        <c:majorTickMark val="out"/>
        <c:minorTickMark val="none"/>
        <c:tickLblPos val="nextTo"/>
        <c:txPr>
          <a:bodyPr/>
          <a:lstStyle/>
          <a:p>
            <a:pPr>
              <a:defRPr sz="1400"/>
            </a:pPr>
            <a:endParaRPr lang="en-US"/>
          </a:p>
        </c:txPr>
        <c:crossAx val="828663224"/>
        <c:crosses val="autoZero"/>
        <c:crossBetween val="between"/>
      </c:valAx>
    </c:plotArea>
    <c:legend>
      <c:legendPos val="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0.64442</cdr:x>
      <cdr:y>0.1852</cdr:y>
    </cdr:from>
    <cdr:to>
      <cdr:x>0.64442</cdr:x>
      <cdr:y>0.89232</cdr:y>
    </cdr:to>
    <cdr:cxnSp macro="">
      <cdr:nvCxnSpPr>
        <cdr:cNvPr id="3" name="Straight Connector 2"/>
        <cdr:cNvCxnSpPr/>
      </cdr:nvCxnSpPr>
      <cdr:spPr>
        <a:xfrm xmlns:a="http://schemas.openxmlformats.org/drawingml/2006/main" flipV="1">
          <a:off x="5303293" y="838200"/>
          <a:ext cx="0" cy="3200400"/>
        </a:xfrm>
        <a:prstGeom xmlns:a="http://schemas.openxmlformats.org/drawingml/2006/main" prst="line">
          <a:avLst/>
        </a:prstGeom>
        <a:ln xmlns:a="http://schemas.openxmlformats.org/drawingml/2006/main" w="1905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0.68145</cdr:x>
      <cdr:y>0.1852</cdr:y>
    </cdr:from>
    <cdr:to>
      <cdr:x>0.68145</cdr:x>
      <cdr:y>0.89232</cdr:y>
    </cdr:to>
    <cdr:cxnSp macro="">
      <cdr:nvCxnSpPr>
        <cdr:cNvPr id="4" name="Straight Connector 3"/>
        <cdr:cNvCxnSpPr/>
      </cdr:nvCxnSpPr>
      <cdr:spPr>
        <a:xfrm xmlns:a="http://schemas.openxmlformats.org/drawingml/2006/main" flipV="1">
          <a:off x="5608093" y="838200"/>
          <a:ext cx="0" cy="3200400"/>
        </a:xfrm>
        <a:prstGeom xmlns:a="http://schemas.openxmlformats.org/drawingml/2006/main" prst="line">
          <a:avLst/>
        </a:prstGeom>
        <a:ln xmlns:a="http://schemas.openxmlformats.org/drawingml/2006/main" w="1905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0.20839</cdr:x>
      <cdr:y>0.08384</cdr:y>
    </cdr:from>
    <cdr:to>
      <cdr:x>0.8195</cdr:x>
      <cdr:y>0.16802</cdr:y>
    </cdr:to>
    <cdr:sp macro="" textlink="">
      <cdr:nvSpPr>
        <cdr:cNvPr id="5" name="TextBox 4"/>
        <cdr:cNvSpPr txBox="1"/>
      </cdr:nvSpPr>
      <cdr:spPr>
        <a:xfrm xmlns:a="http://schemas.openxmlformats.org/drawingml/2006/main">
          <a:off x="1543484" y="341500"/>
          <a:ext cx="4526271" cy="3428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                      Censuses                                   Estimates               Projections               </a:t>
          </a:r>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0.12007</cdr:x>
      <cdr:y>0.10465</cdr:y>
    </cdr:from>
    <cdr:to>
      <cdr:x>0.22642</cdr:x>
      <cdr:y>0.19186</cdr:y>
    </cdr:to>
    <cdr:sp macro="" textlink="">
      <cdr:nvSpPr>
        <cdr:cNvPr id="2" name="TextBox 1"/>
        <cdr:cNvSpPr txBox="1"/>
      </cdr:nvSpPr>
      <cdr:spPr>
        <a:xfrm xmlns:a="http://schemas.openxmlformats.org/drawingml/2006/main">
          <a:off x="666751" y="342900"/>
          <a:ext cx="59055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0.10978</cdr:x>
      <cdr:y>0.10174</cdr:y>
    </cdr:from>
    <cdr:to>
      <cdr:x>0.19383</cdr:x>
      <cdr:y>0.18605</cdr:y>
    </cdr:to>
    <cdr:sp macro="" textlink="">
      <cdr:nvSpPr>
        <cdr:cNvPr id="3" name="TextBox 2"/>
        <cdr:cNvSpPr txBox="1"/>
      </cdr:nvSpPr>
      <cdr:spPr>
        <a:xfrm xmlns:a="http://schemas.openxmlformats.org/drawingml/2006/main">
          <a:off x="609601" y="333375"/>
          <a:ext cx="466725"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0.58891</cdr:x>
      <cdr:y>0.12888</cdr:y>
    </cdr:from>
    <cdr:to>
      <cdr:x>0.67982</cdr:x>
      <cdr:y>0.18992</cdr:y>
    </cdr:to>
    <cdr:sp macro="" textlink="">
      <cdr:nvSpPr>
        <cdr:cNvPr id="7" name="TextBox 1"/>
        <cdr:cNvSpPr txBox="1"/>
      </cdr:nvSpPr>
      <cdr:spPr>
        <a:xfrm xmlns:a="http://schemas.openxmlformats.org/drawingml/2006/main">
          <a:off x="3270250" y="422275"/>
          <a:ext cx="504825" cy="2000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0.12007</cdr:x>
      <cdr:y>0.10465</cdr:y>
    </cdr:from>
    <cdr:to>
      <cdr:x>0.22642</cdr:x>
      <cdr:y>0.19186</cdr:y>
    </cdr:to>
    <cdr:sp macro="" textlink="">
      <cdr:nvSpPr>
        <cdr:cNvPr id="2" name="TextBox 1"/>
        <cdr:cNvSpPr txBox="1"/>
      </cdr:nvSpPr>
      <cdr:spPr>
        <a:xfrm xmlns:a="http://schemas.openxmlformats.org/drawingml/2006/main">
          <a:off x="666751" y="342900"/>
          <a:ext cx="59055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0.10978</cdr:x>
      <cdr:y>0.10174</cdr:y>
    </cdr:from>
    <cdr:to>
      <cdr:x>0.19383</cdr:x>
      <cdr:y>0.18605</cdr:y>
    </cdr:to>
    <cdr:sp macro="" textlink="">
      <cdr:nvSpPr>
        <cdr:cNvPr id="3" name="TextBox 2"/>
        <cdr:cNvSpPr txBox="1"/>
      </cdr:nvSpPr>
      <cdr:spPr>
        <a:xfrm xmlns:a="http://schemas.openxmlformats.org/drawingml/2006/main">
          <a:off x="609601" y="333375"/>
          <a:ext cx="466725"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0.58891</cdr:x>
      <cdr:y>0.12888</cdr:y>
    </cdr:from>
    <cdr:to>
      <cdr:x>0.67982</cdr:x>
      <cdr:y>0.18992</cdr:y>
    </cdr:to>
    <cdr:sp macro="" textlink="">
      <cdr:nvSpPr>
        <cdr:cNvPr id="7" name="TextBox 1"/>
        <cdr:cNvSpPr txBox="1"/>
      </cdr:nvSpPr>
      <cdr:spPr>
        <a:xfrm xmlns:a="http://schemas.openxmlformats.org/drawingml/2006/main">
          <a:off x="3270250" y="422275"/>
          <a:ext cx="504825" cy="2000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1854D7-39DD-488F-99BE-7FA67F403EDF}" type="datetimeFigureOut">
              <a:rPr lang="en-US" smtClean="0"/>
              <a:t>10/24/2016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F18AF8-F2C3-45C8-BCEB-2F07A2D6E7DF}" type="slidenum">
              <a:rPr lang="en-US" smtClean="0"/>
              <a:t>‹#›</a:t>
            </a:fld>
            <a:endParaRPr lang="en-US"/>
          </a:p>
        </p:txBody>
      </p:sp>
    </p:spTree>
    <p:extLst>
      <p:ext uri="{BB962C8B-B14F-4D97-AF65-F5344CB8AC3E}">
        <p14:creationId xmlns:p14="http://schemas.microsoft.com/office/powerpoint/2010/main" val="117506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175" y="552450"/>
            <a:ext cx="8905875" cy="5010150"/>
          </a:xfrm>
        </p:spPr>
      </p:sp>
      <p:sp>
        <p:nvSpPr>
          <p:cNvPr id="3" name="Notes Placeholder 2"/>
          <p:cNvSpPr>
            <a:spLocks noGrp="1"/>
          </p:cNvSpPr>
          <p:nvPr>
            <p:ph type="body" idx="1"/>
          </p:nvPr>
        </p:nvSpPr>
        <p:spPr/>
        <p:txBody>
          <a:bodyPr>
            <a:normAutofit/>
          </a:bodyPr>
          <a:lstStyle/>
          <a:p>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a:t>
            </a:r>
            <a:r>
              <a:rPr lang="en-US" baseline="0" smtClean="0"/>
              <a:t>states between 2010 and 2015.</a:t>
            </a:r>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2</a:t>
            </a:fld>
            <a:endParaRPr lang="en-US" dirty="0"/>
          </a:p>
        </p:txBody>
      </p:sp>
    </p:spTree>
    <p:extLst>
      <p:ext uri="{BB962C8B-B14F-4D97-AF65-F5344CB8AC3E}">
        <p14:creationId xmlns:p14="http://schemas.microsoft.com/office/powerpoint/2010/main" val="1282097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18</a:t>
            </a:fld>
            <a:endParaRPr lang="en-US" dirty="0"/>
          </a:p>
        </p:txBody>
      </p:sp>
    </p:spTree>
    <p:extLst>
      <p:ext uri="{BB962C8B-B14F-4D97-AF65-F5344CB8AC3E}">
        <p14:creationId xmlns:p14="http://schemas.microsoft.com/office/powerpoint/2010/main" val="3912428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19</a:t>
            </a:fld>
            <a:endParaRPr lang="en-US" dirty="0"/>
          </a:p>
        </p:txBody>
      </p:sp>
    </p:spTree>
    <p:extLst>
      <p:ext uri="{BB962C8B-B14F-4D97-AF65-F5344CB8AC3E}">
        <p14:creationId xmlns:p14="http://schemas.microsoft.com/office/powerpoint/2010/main" val="3044670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20</a:t>
            </a:fld>
            <a:endParaRPr lang="en-US" dirty="0"/>
          </a:p>
        </p:txBody>
      </p:sp>
    </p:spTree>
    <p:extLst>
      <p:ext uri="{BB962C8B-B14F-4D97-AF65-F5344CB8AC3E}">
        <p14:creationId xmlns:p14="http://schemas.microsoft.com/office/powerpoint/2010/main" val="3082091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165100"/>
            <a:ext cx="9504363" cy="5346700"/>
          </a:xfrm>
        </p:spPr>
      </p:sp>
      <p:sp>
        <p:nvSpPr>
          <p:cNvPr id="3" name="Notes Placeholder 2"/>
          <p:cNvSpPr>
            <a:spLocks noGrp="1"/>
          </p:cNvSpPr>
          <p:nvPr>
            <p:ph type="body" idx="1"/>
          </p:nvPr>
        </p:nvSpPr>
        <p:spPr/>
        <p:txBody>
          <a:bodyPr/>
          <a:lstStyle/>
          <a:p>
            <a:r>
              <a:rPr lang="en-US" sz="900" dirty="0"/>
              <a:t>The projected population of Texas is produced using three different migration scenarios. The blue line represents the assumption that there is no in or out migration for Texas. The result is a population that is growing only from natural increase (births-deaths). Under this unlikely scenario, Texas will maintain a health pace of population growth. The other two scenarios assume that 1) the migration rate will be the same as we observed between 2000 and 2010 and 2) the migration rate will be half of what we observed between 2000 and 2010. Under the first assumption Texas will add another 5 million persons this decade, another 7 million the following, 8 or 9 million between 2030 and 2040 and almost 10 million between 2040 and 2050. The half migration scenario also projects significant growth but more modest than the assumption of full migration.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26</a:t>
            </a:fld>
            <a:endParaRPr lang="en-US" dirty="0"/>
          </a:p>
        </p:txBody>
      </p:sp>
    </p:spTree>
    <p:extLst>
      <p:ext uri="{BB962C8B-B14F-4D97-AF65-F5344CB8AC3E}">
        <p14:creationId xmlns:p14="http://schemas.microsoft.com/office/powerpoint/2010/main" val="2760578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165100"/>
            <a:ext cx="9504363" cy="5346700"/>
          </a:xfrm>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27</a:t>
            </a:fld>
            <a:endParaRPr lang="en-US" dirty="0"/>
          </a:p>
        </p:txBody>
      </p:sp>
    </p:spTree>
    <p:extLst>
      <p:ext uri="{BB962C8B-B14F-4D97-AF65-F5344CB8AC3E}">
        <p14:creationId xmlns:p14="http://schemas.microsoft.com/office/powerpoint/2010/main" val="3859629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28</a:t>
            </a:fld>
            <a:endParaRPr lang="en-US" dirty="0"/>
          </a:p>
        </p:txBody>
      </p:sp>
    </p:spTree>
    <p:extLst>
      <p:ext uri="{BB962C8B-B14F-4D97-AF65-F5344CB8AC3E}">
        <p14:creationId xmlns:p14="http://schemas.microsoft.com/office/powerpoint/2010/main" val="2604114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projected population of Texas by race/ethnicity suggests that the Hispanic population will be a major driver in the population growth of the state. The non-Hispanic white population will grow very slowly and then start to decline as the Baby-Boom generation ages into high mortality years. The non-Hispanic other group is largely composed of persons of Asian descent and this group is projected to exceed the non-Hispanic black population by 2038. This graph assumes migration patterns observed between 2000 and 2010.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31</a:t>
            </a:fld>
            <a:endParaRPr lang="en-US" dirty="0"/>
          </a:p>
        </p:txBody>
      </p:sp>
    </p:spTree>
    <p:extLst>
      <p:ext uri="{BB962C8B-B14F-4D97-AF65-F5344CB8AC3E}">
        <p14:creationId xmlns:p14="http://schemas.microsoft.com/office/powerpoint/2010/main" val="2159323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ADBBED-0EAD-46A0-BA01-E3F1EF802D6B}" type="slidenum">
              <a:rPr lang="en-US" smtClean="0"/>
              <a:pPr/>
              <a:t>35</a:t>
            </a:fld>
            <a:endParaRPr lang="en-US"/>
          </a:p>
        </p:txBody>
      </p:sp>
    </p:spTree>
    <p:extLst>
      <p:ext uri="{BB962C8B-B14F-4D97-AF65-F5344CB8AC3E}">
        <p14:creationId xmlns:p14="http://schemas.microsoft.com/office/powerpoint/2010/main" val="3862105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73025" y="228600"/>
            <a:ext cx="9190038" cy="5170488"/>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41</a:t>
            </a:fld>
            <a:endParaRPr lang="en-US" dirty="0" smtClean="0"/>
          </a:p>
        </p:txBody>
      </p:sp>
    </p:spTree>
    <p:extLst>
      <p:ext uri="{BB962C8B-B14F-4D97-AF65-F5344CB8AC3E}">
        <p14:creationId xmlns:p14="http://schemas.microsoft.com/office/powerpoint/2010/main" val="400807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a:t>
            </a:fld>
            <a:endParaRPr lang="en-US" dirty="0"/>
          </a:p>
        </p:txBody>
      </p:sp>
    </p:spTree>
    <p:extLst>
      <p:ext uri="{BB962C8B-B14F-4D97-AF65-F5344CB8AC3E}">
        <p14:creationId xmlns:p14="http://schemas.microsoft.com/office/powerpoint/2010/main" val="269443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understand a couple of very</a:t>
            </a:r>
            <a:r>
              <a:rPr lang="en-US" baseline="0" dirty="0" smtClean="0"/>
              <a:t> basic element of population change to think about how growing population may impact our transportation system. Population changes from two factors, one is natural increase which is simply births minus deaths over time. Essentially population added from natural increase are babies who are unlikely to be driving their own vehicle on our roads before age 16.  Combine this with the fact that as people die, there are fewer drivers on the road. So the effect of population growth from natural increase on our transportation infrastructure is both lightening, from people dying, and delayed until babies reach the age where they can drive. The second way population changes is from net-migration, which is simply in-minus out migrants. In Texas, the balance has been for us to have more in than out migrants. Migrants, are usually adults who are drivers (though yes, some do have non-driving children) and the may be compounded by the fact that many of the in-migrants may also take a job that requires them to drive.  Essentially, migrants immediately contribute to adding stress to the transportation infrastructure.</a:t>
            </a:r>
          </a:p>
          <a:p>
            <a:endParaRPr lang="en-US" baseline="0" dirty="0" smtClean="0"/>
          </a:p>
          <a:p>
            <a:r>
              <a:rPr lang="en-US" baseline="0" dirty="0" smtClean="0"/>
              <a:t>When we look at population change in Texas, from 1950 to present we can see that before 1970, most of our growth was from natural increase. Starting in the 1970s a much larger percent of our growth is attributed to net migration and this continues to today where approaching half of our population change is from migration.</a:t>
            </a:r>
          </a:p>
          <a:p>
            <a:endParaRPr lang="en-US" dirty="0"/>
          </a:p>
        </p:txBody>
      </p:sp>
    </p:spTree>
    <p:extLst>
      <p:ext uri="{BB962C8B-B14F-4D97-AF65-F5344CB8AC3E}">
        <p14:creationId xmlns:p14="http://schemas.microsoft.com/office/powerpoint/2010/main" val="4107760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963" y="158750"/>
            <a:ext cx="10174288" cy="5724525"/>
          </a:xfrm>
        </p:spPr>
      </p:sp>
      <p:sp>
        <p:nvSpPr>
          <p:cNvPr id="3" name="Notes Placeholder 2"/>
          <p:cNvSpPr>
            <a:spLocks noGrp="1"/>
          </p:cNvSpPr>
          <p:nvPr>
            <p:ph type="body" idx="1"/>
          </p:nvPr>
        </p:nvSpPr>
        <p:spPr/>
        <p:txBody>
          <a:bodyPr/>
          <a:lstStyle/>
          <a:p>
            <a:pPr defTabSz="948090">
              <a:defRPr/>
            </a:pPr>
            <a:endParaRPr lang="en-US" sz="900" dirty="0"/>
          </a:p>
          <a:p>
            <a:pPr defTabSz="948090">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948090">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
        <p:nvSpPr>
          <p:cNvPr id="4" name="Slide Number Placeholder 3"/>
          <p:cNvSpPr>
            <a:spLocks noGrp="1"/>
          </p:cNvSpPr>
          <p:nvPr>
            <p:ph type="sldNum" sz="quarter" idx="10"/>
          </p:nvPr>
        </p:nvSpPr>
        <p:spPr>
          <a:xfrm>
            <a:off x="5440681" y="6949440"/>
            <a:ext cx="4160520" cy="365760"/>
          </a:xfrm>
          <a:prstGeom prst="rect">
            <a:avLst/>
          </a:prstGeom>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679972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498475"/>
            <a:ext cx="10482263" cy="5897563"/>
          </a:xfrm>
        </p:spPr>
      </p:sp>
      <p:sp>
        <p:nvSpPr>
          <p:cNvPr id="3" name="Notes Placeholder 2"/>
          <p:cNvSpPr>
            <a:spLocks noGrp="1"/>
          </p:cNvSpPr>
          <p:nvPr>
            <p:ph type="body" idx="1"/>
          </p:nvPr>
        </p:nvSpPr>
        <p:spPr>
          <a:xfrm>
            <a:off x="568951" y="6222761"/>
            <a:ext cx="8971613" cy="1894485"/>
          </a:xfrm>
          <a:prstGeom prst="rect">
            <a:avLst/>
          </a:prstGeom>
        </p:spPr>
        <p:txBody>
          <a:bodyPr/>
          <a:lstStyle/>
          <a:p>
            <a:pPr defTabSz="983454">
              <a:defRPr/>
            </a:pPr>
            <a:endParaRPr lang="en-US" dirty="0" smtClean="0"/>
          </a:p>
          <a:p>
            <a:pPr defTabSz="983454">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 Overall, </a:t>
            </a:r>
            <a:r>
              <a:rPr lang="en-US" dirty="0" smtClean="0"/>
              <a:t>155</a:t>
            </a:r>
            <a:r>
              <a:rPr lang="en-US" baseline="0" dirty="0" smtClean="0"/>
              <a:t> </a:t>
            </a:r>
            <a:r>
              <a:rPr lang="en-US" dirty="0" smtClean="0"/>
              <a:t>counties</a:t>
            </a:r>
            <a:r>
              <a:rPr lang="en-US" baseline="0" dirty="0" smtClean="0"/>
              <a:t> gained population while 99 (39%) lost population over the decade.</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3057956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6550" y="331788"/>
            <a:ext cx="10487025" cy="5899150"/>
          </a:xfrm>
        </p:spPr>
      </p:sp>
      <p:sp>
        <p:nvSpPr>
          <p:cNvPr id="3" name="Notes Placeholder 2"/>
          <p:cNvSpPr>
            <a:spLocks noGrp="1"/>
          </p:cNvSpPr>
          <p:nvPr>
            <p:ph type="body" idx="1"/>
          </p:nvPr>
        </p:nvSpPr>
        <p:spPr>
          <a:xfrm>
            <a:off x="568951" y="6056819"/>
            <a:ext cx="8971613" cy="1894485"/>
          </a:xfrm>
          <a:prstGeom prst="rect">
            <a:avLst/>
          </a:prstGeom>
        </p:spPr>
        <p:txBody>
          <a:bodyPr/>
          <a:lstStyle/>
          <a:p>
            <a:pPr defTabSz="983454">
              <a:defRPr/>
            </a:pPr>
            <a:endParaRPr lang="en-US" dirty="0" smtClean="0"/>
          </a:p>
          <a:p>
            <a:pPr defTabSz="983454">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urban and suburban population triangle counties. Notably counties in the Eagle Ford Shale area (south east of San Antonio) and the Cline Shale area (Midland and Odessa area), have been growing quickly. </a:t>
            </a:r>
          </a:p>
          <a:p>
            <a:pPr defTabSz="983454">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3534679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11</a:t>
            </a:fld>
            <a:endParaRPr lang="en-US" dirty="0"/>
          </a:p>
        </p:txBody>
      </p:sp>
    </p:spTree>
    <p:extLst>
      <p:ext uri="{BB962C8B-B14F-4D97-AF65-F5344CB8AC3E}">
        <p14:creationId xmlns:p14="http://schemas.microsoft.com/office/powerpoint/2010/main" val="914544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44488" y="528638"/>
            <a:ext cx="8472487" cy="4767262"/>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13</a:t>
            </a:fld>
            <a:endParaRPr lang="en-US" dirty="0"/>
          </a:p>
        </p:txBody>
      </p:sp>
    </p:spTree>
    <p:extLst>
      <p:ext uri="{BB962C8B-B14F-4D97-AF65-F5344CB8AC3E}">
        <p14:creationId xmlns:p14="http://schemas.microsoft.com/office/powerpoint/2010/main" val="3534901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17</a:t>
            </a:fld>
            <a:endParaRPr lang="en-US" dirty="0"/>
          </a:p>
        </p:txBody>
      </p:sp>
    </p:spTree>
    <p:extLst>
      <p:ext uri="{BB962C8B-B14F-4D97-AF65-F5344CB8AC3E}">
        <p14:creationId xmlns:p14="http://schemas.microsoft.com/office/powerpoint/2010/main" val="2041595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8640" y="3641725"/>
            <a:ext cx="6172200" cy="639036"/>
          </a:xfrm>
        </p:spPr>
        <p:txBody>
          <a:bodyPr lIns="0" tIns="0" rIns="0" bIns="0" anchor="t" anchorCtr="0"/>
          <a:lstStyle>
            <a:lvl1pPr>
              <a:defRPr sz="3600" b="0" i="0">
                <a:solidFill>
                  <a:schemeClr val="bg1"/>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48640" y="4360320"/>
            <a:ext cx="5410200" cy="659990"/>
          </a:xfrm>
        </p:spPr>
        <p:txBody>
          <a:bodyPr lIns="0" bIns="0">
            <a:normAutofit/>
          </a:bodyPr>
          <a:lstStyle>
            <a:lvl1pPr marL="0" indent="0" algn="l">
              <a:buNone/>
              <a:defRPr sz="2400" b="0" i="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932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43865" y="1425574"/>
            <a:ext cx="9993631" cy="43034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p>
            <a:fld id="{B2A40465-AB9D-4DEF-821D-BEB3B88ABCAB}" type="slidenum">
              <a:rPr lang="en-US" smtClean="0"/>
              <a:pPr/>
              <a:t>‹#›</a:t>
            </a:fld>
            <a:endParaRPr lang="en-US"/>
          </a:p>
        </p:txBody>
      </p:sp>
    </p:spTree>
    <p:extLst>
      <p:ext uri="{BB962C8B-B14F-4D97-AF65-F5344CB8AC3E}">
        <p14:creationId xmlns:p14="http://schemas.microsoft.com/office/powerpoint/2010/main" val="293587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3865" y="1425575"/>
            <a:ext cx="4778375" cy="43022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32463" y="1425575"/>
            <a:ext cx="4705033" cy="43098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7"/>
          <p:cNvSpPr>
            <a:spLocks noGrp="1"/>
          </p:cNvSpPr>
          <p:nvPr>
            <p:ph type="sldNum" sz="quarter" idx="10"/>
          </p:nvPr>
        </p:nvSpPr>
        <p:spPr/>
        <p:txBody>
          <a:bodyPr/>
          <a:lstStyle/>
          <a:p>
            <a:fld id="{B2A40465-AB9D-4DEF-821D-BEB3B88ABCAB}" type="slidenum">
              <a:rPr lang="en-US" smtClean="0"/>
              <a:pPr/>
              <a:t>‹#›</a:t>
            </a:fld>
            <a:endParaRPr lang="en-US"/>
          </a:p>
        </p:txBody>
      </p:sp>
    </p:spTree>
    <p:extLst>
      <p:ext uri="{BB962C8B-B14F-4D97-AF65-F5344CB8AC3E}">
        <p14:creationId xmlns:p14="http://schemas.microsoft.com/office/powerpoint/2010/main" val="108999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p>
            <a:fld id="{B2A40465-AB9D-4DEF-821D-BEB3B88ABCAB}" type="slidenum">
              <a:rPr lang="en-US" smtClean="0"/>
              <a:pPr/>
              <a:t>‹#›</a:t>
            </a:fld>
            <a:endParaRPr lang="en-US"/>
          </a:p>
        </p:txBody>
      </p:sp>
    </p:spTree>
    <p:extLst>
      <p:ext uri="{BB962C8B-B14F-4D97-AF65-F5344CB8AC3E}">
        <p14:creationId xmlns:p14="http://schemas.microsoft.com/office/powerpoint/2010/main" val="448005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44500" y="2898458"/>
            <a:ext cx="8875396" cy="1042988"/>
          </a:xfrm>
        </p:spPr>
        <p:txBody>
          <a:bodyPr lIns="0" tIns="0" rIns="0" bIns="0" anchor="t" anchorCtr="0">
            <a:noAutofit/>
          </a:bodyPr>
          <a:lstStyle>
            <a:lvl1pPr marL="0" indent="0" algn="l">
              <a:buNone/>
              <a:defRPr sz="3600">
                <a:solidFill>
                  <a:schemeClr val="bg1"/>
                </a:solidFill>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smtClean="0"/>
              <a:t>Section Divider</a:t>
            </a:r>
          </a:p>
        </p:txBody>
      </p:sp>
    </p:spTree>
    <p:extLst>
      <p:ext uri="{BB962C8B-B14F-4D97-AF65-F5344CB8AC3E}">
        <p14:creationId xmlns:p14="http://schemas.microsoft.com/office/powerpoint/2010/main" val="191862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ack Cover/Last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894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3649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4500" y="234950"/>
            <a:ext cx="10085070" cy="39624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47675" y="1425575"/>
            <a:ext cx="10072688" cy="4498340"/>
          </a:xfrm>
          <a:prstGeom prst="rect">
            <a:avLst/>
          </a:prstGeom>
        </p:spPr>
        <p:txBody>
          <a:bodyPr vert="horz" lIns="0" tIns="45720" rIns="9144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7"/>
          <p:cNvSpPr>
            <a:spLocks noGrp="1"/>
          </p:cNvSpPr>
          <p:nvPr>
            <p:ph type="sldNum" sz="quarter" idx="4"/>
          </p:nvPr>
        </p:nvSpPr>
        <p:spPr>
          <a:xfrm>
            <a:off x="443866" y="5734663"/>
            <a:ext cx="1060470" cy="328613"/>
          </a:xfrm>
          <a:prstGeom prst="rect">
            <a:avLst/>
          </a:prstGeom>
        </p:spPr>
        <p:txBody>
          <a:bodyPr vert="horz" lIns="91440" tIns="45720" rIns="91440" bIns="45720" rtlCol="0" anchor="ctr"/>
          <a:lstStyle>
            <a:lvl1pPr algn="l">
              <a:defRPr sz="1200">
                <a:solidFill>
                  <a:schemeClr val="tx1"/>
                </a:solidFill>
              </a:defRPr>
            </a:lvl1pPr>
          </a:lstStyle>
          <a:p>
            <a:fld id="{B2A40465-AB9D-4DEF-821D-BEB3B88ABCAB}" type="slidenum">
              <a:rPr lang="en-US" smtClean="0"/>
              <a:pPr/>
              <a:t>‹#›</a:t>
            </a:fld>
            <a:endParaRPr lang="en-US"/>
          </a:p>
        </p:txBody>
      </p:sp>
    </p:spTree>
    <p:extLst>
      <p:ext uri="{BB962C8B-B14F-4D97-AF65-F5344CB8AC3E}">
        <p14:creationId xmlns:p14="http://schemas.microsoft.com/office/powerpoint/2010/main" val="801329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5" r:id="rId6"/>
    <p:sldLayoutId id="2147483657" r:id="rId7"/>
  </p:sldLayoutIdLst>
  <p:txStyles>
    <p:titleStyle>
      <a:lvl1pPr algn="l" defTabSz="914400" rtl="0" eaLnBrk="1" latinLnBrk="0" hangingPunct="1">
        <a:spcBef>
          <a:spcPct val="0"/>
        </a:spcBef>
        <a:buNone/>
        <a:defRPr sz="2000" b="0" i="0" kern="1200" baseline="0">
          <a:solidFill>
            <a:schemeClr val="bg1"/>
          </a:solidFill>
          <a:latin typeface="+mj-lt"/>
          <a:ea typeface="+mj-ea"/>
          <a:cs typeface="+mj-cs"/>
        </a:defRPr>
      </a:lvl1pPr>
    </p:titleStyle>
    <p:bodyStyle>
      <a:lvl1pPr marL="280988" indent="-280988" algn="l" defTabSz="914400" rtl="0" eaLnBrk="1" latinLnBrk="0" hangingPunct="1">
        <a:spcBef>
          <a:spcPts val="1200"/>
        </a:spcBef>
        <a:buClr>
          <a:schemeClr val="accent3"/>
        </a:buClr>
        <a:buFont typeface="Calibri" panose="020F050202020403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Lloyd.Potter@"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128" y="3292591"/>
            <a:ext cx="6711142" cy="639036"/>
          </a:xfrm>
        </p:spPr>
        <p:txBody>
          <a:bodyPr/>
          <a:lstStyle/>
          <a:p>
            <a:pPr algn="ctr"/>
            <a:r>
              <a:rPr lang="en-US" sz="2800" dirty="0"/>
              <a:t>The </a:t>
            </a:r>
            <a:r>
              <a:rPr lang="en-US" sz="2800" dirty="0" smtClean="0"/>
              <a:t>Increasing </a:t>
            </a:r>
            <a:r>
              <a:rPr lang="en-US" sz="2800" dirty="0"/>
              <a:t>Hispanic </a:t>
            </a:r>
            <a:r>
              <a:rPr lang="en-US" sz="2800" dirty="0" smtClean="0"/>
              <a:t>Population </a:t>
            </a:r>
            <a:r>
              <a:rPr lang="en-US" sz="2800" dirty="0"/>
              <a:t>in Texas: </a:t>
            </a:r>
            <a:br>
              <a:rPr lang="en-US" sz="2800" dirty="0"/>
            </a:br>
            <a:r>
              <a:rPr lang="en-US" sz="2800" dirty="0" smtClean="0"/>
              <a:t>Health Care </a:t>
            </a:r>
            <a:r>
              <a:rPr lang="en-US" sz="2800" dirty="0"/>
              <a:t>and </a:t>
            </a:r>
            <a:r>
              <a:rPr lang="en-US" sz="2800" dirty="0" smtClean="0"/>
              <a:t>Access </a:t>
            </a:r>
            <a:r>
              <a:rPr lang="en-US" sz="2800" dirty="0"/>
              <a:t>to </a:t>
            </a:r>
            <a:r>
              <a:rPr lang="en-US" sz="2800" dirty="0" smtClean="0"/>
              <a:t>Care Issues</a:t>
            </a:r>
            <a:endParaRPr lang="en-US" sz="2800" dirty="0"/>
          </a:p>
        </p:txBody>
      </p:sp>
    </p:spTree>
    <p:extLst>
      <p:ext uri="{BB962C8B-B14F-4D97-AF65-F5344CB8AC3E}">
        <p14:creationId xmlns:p14="http://schemas.microsoft.com/office/powerpoint/2010/main" val="315635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Estimated Net-Migrants by County, Texas, 2014-2015</a:t>
            </a:r>
            <a:endParaRPr lang="en-US" dirty="0"/>
          </a:p>
        </p:txBody>
      </p:sp>
      <p:sp>
        <p:nvSpPr>
          <p:cNvPr id="4" name="Slide Number Placeholder 3"/>
          <p:cNvSpPr>
            <a:spLocks noGrp="1"/>
          </p:cNvSpPr>
          <p:nvPr>
            <p:ph type="sldNum" sz="quarter" idx="4294967295"/>
          </p:nvPr>
        </p:nvSpPr>
        <p:spPr>
          <a:xfrm>
            <a:off x="8695373" y="5766435"/>
            <a:ext cx="735807" cy="282893"/>
          </a:xfrm>
          <a:prstGeom prst="rect">
            <a:avLst/>
          </a:prstGeom>
        </p:spPr>
        <p:txBody>
          <a:bodyPr/>
          <a:lstStyle/>
          <a:p>
            <a:pPr>
              <a:defRPr/>
            </a:pPr>
            <a:fld id="{E90DB382-30B2-441A-B693-ACD9572C097F}" type="slidenum">
              <a:rPr lang="en-US" smtClean="0"/>
              <a:pPr>
                <a:defRPr/>
              </a:pPr>
              <a:t>10</a:t>
            </a:fld>
            <a:endParaRPr lang="en-US" dirty="0"/>
          </a:p>
        </p:txBody>
      </p:sp>
      <p:sp>
        <p:nvSpPr>
          <p:cNvPr id="11" name="TextBox 10"/>
          <p:cNvSpPr txBox="1"/>
          <p:nvPr/>
        </p:nvSpPr>
        <p:spPr>
          <a:xfrm>
            <a:off x="1371600" y="5885022"/>
            <a:ext cx="3589444" cy="230832"/>
          </a:xfrm>
          <a:prstGeom prst="rect">
            <a:avLst/>
          </a:prstGeom>
          <a:noFill/>
        </p:spPr>
        <p:txBody>
          <a:bodyPr wrap="none">
            <a:spAutoFit/>
          </a:bodyPr>
          <a:lstStyle/>
          <a:p>
            <a:pPr>
              <a:defRPr/>
            </a:pPr>
            <a:r>
              <a:rPr lang="en-US" sz="900" dirty="0">
                <a:solidFill>
                  <a:schemeClr val="tx1">
                    <a:lumMod val="50000"/>
                    <a:lumOff val="50000"/>
                  </a:schemeClr>
                </a:solidFill>
                <a:latin typeface="Arial" charset="0"/>
                <a:ea typeface="ＭＳ Ｐゴシック" pitchFamily="-16" charset="-128"/>
              </a:rPr>
              <a:t>Source: U.S. Census Bureau Population Estimates, 2015 Vintage. </a:t>
            </a:r>
          </a:p>
        </p:txBody>
      </p:sp>
      <p:pic>
        <p:nvPicPr>
          <p:cNvPr id="6" name="Picture 5"/>
          <p:cNvPicPr>
            <a:picLocks noChangeAspect="1"/>
          </p:cNvPicPr>
          <p:nvPr/>
        </p:nvPicPr>
        <p:blipFill rotWithShape="1">
          <a:blip r:embed="rId2"/>
          <a:srcRect l="3137" t="13118" r="5591" b="9306"/>
          <a:stretch/>
        </p:blipFill>
        <p:spPr>
          <a:xfrm>
            <a:off x="2770632" y="1093125"/>
            <a:ext cx="6240780" cy="5374005"/>
          </a:xfrm>
          <a:prstGeom prst="rect">
            <a:avLst/>
          </a:prstGeom>
        </p:spPr>
      </p:pic>
      <p:pic>
        <p:nvPicPr>
          <p:cNvPr id="7" name="Picture 6"/>
          <p:cNvPicPr>
            <a:picLocks noChangeAspect="1"/>
          </p:cNvPicPr>
          <p:nvPr/>
        </p:nvPicPr>
        <p:blipFill rotWithShape="1">
          <a:blip r:embed="rId3"/>
          <a:srcRect t="29676" r="7580"/>
          <a:stretch/>
        </p:blipFill>
        <p:spPr>
          <a:xfrm>
            <a:off x="2880360" y="1714500"/>
            <a:ext cx="1627061" cy="1212152"/>
          </a:xfrm>
          <a:prstGeom prst="rect">
            <a:avLst/>
          </a:prstGeom>
        </p:spPr>
      </p:pic>
    </p:spTree>
    <p:extLst>
      <p:ext uri="{BB962C8B-B14F-4D97-AF65-F5344CB8AC3E}">
        <p14:creationId xmlns:p14="http://schemas.microsoft.com/office/powerpoint/2010/main" val="3097902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920240" y="1440180"/>
          <a:ext cx="7132320" cy="4283918"/>
        </p:xfrm>
        <a:graphic>
          <a:graphicData uri="http://schemas.openxmlformats.org/drawingml/2006/table">
            <a:tbl>
              <a:tblPr firstRow="1" firstCol="1" bandRow="1">
                <a:tableStyleId>{5C22544A-7EE6-4342-B048-85BDC9FD1C3A}</a:tableStyleId>
              </a:tblPr>
              <a:tblGrid>
                <a:gridCol w="1714500"/>
                <a:gridCol w="1028700"/>
                <a:gridCol w="1189116"/>
                <a:gridCol w="1156119"/>
                <a:gridCol w="871464"/>
                <a:gridCol w="1172421"/>
              </a:tblGrid>
              <a:tr h="939317">
                <a:tc>
                  <a:txBody>
                    <a:bodyPr/>
                    <a:lstStyle/>
                    <a:p>
                      <a:pPr algn="ctr">
                        <a:lnSpc>
                          <a:spcPct val="107000"/>
                        </a:lnSpc>
                      </a:pPr>
                      <a:r>
                        <a:rPr lang="en-US" sz="1400" b="1" dirty="0" smtClean="0">
                          <a:effectLst/>
                          <a:latin typeface="Calibri" panose="020F0502020204030204" pitchFamily="34" charset="0"/>
                        </a:rPr>
                        <a:t>County</a:t>
                      </a:r>
                    </a:p>
                    <a:p>
                      <a:pPr algn="ctr">
                        <a:lnSpc>
                          <a:spcPct val="107000"/>
                        </a:lnSpc>
                      </a:pPr>
                      <a:endParaRPr lang="en-US" sz="1400" b="1" dirty="0">
                        <a:effectLst/>
                        <a:latin typeface="Calibri" panose="020F0502020204030204" pitchFamily="34" charset="0"/>
                      </a:endParaRPr>
                    </a:p>
                  </a:txBody>
                  <a:tcPr marL="55129" marR="55129" marT="0" marB="0" anchor="b"/>
                </a:tc>
                <a:tc>
                  <a:txBody>
                    <a:bodyPr/>
                    <a:lstStyle/>
                    <a:p>
                      <a:pPr marL="0" marR="0" algn="ctr">
                        <a:lnSpc>
                          <a:spcPct val="107000"/>
                        </a:lnSpc>
                        <a:spcBef>
                          <a:spcPts val="0"/>
                        </a:spcBef>
                        <a:spcAft>
                          <a:spcPts val="0"/>
                        </a:spcAft>
                      </a:pPr>
                      <a:r>
                        <a:rPr lang="en-US" sz="1400" b="1" dirty="0">
                          <a:effectLst/>
                        </a:rPr>
                        <a:t>U.S. Rank </a:t>
                      </a:r>
                      <a:r>
                        <a:rPr lang="en-US" sz="1400" b="1" dirty="0" smtClean="0">
                          <a:effectLst/>
                        </a:rPr>
                        <a:t>Population Change</a:t>
                      </a:r>
                    </a:p>
                  </a:txBody>
                  <a:tcPr marL="55129" marR="55129" marT="0" marB="0" anchor="b"/>
                </a:tc>
                <a:tc>
                  <a:txBody>
                    <a:bodyPr/>
                    <a:lstStyle/>
                    <a:p>
                      <a:pPr marL="0" marR="0" algn="ctr">
                        <a:lnSpc>
                          <a:spcPct val="107000"/>
                        </a:lnSpc>
                        <a:spcBef>
                          <a:spcPts val="0"/>
                        </a:spcBef>
                        <a:spcAft>
                          <a:spcPts val="0"/>
                        </a:spcAft>
                      </a:pPr>
                      <a:r>
                        <a:rPr lang="en-US" sz="1400" b="1" dirty="0" smtClean="0">
                          <a:effectLst/>
                        </a:rPr>
                        <a:t>Population Change</a:t>
                      </a:r>
                    </a:p>
                    <a:p>
                      <a:pPr marL="0" marR="0" algn="ctr">
                        <a:lnSpc>
                          <a:spcPct val="107000"/>
                        </a:lnSpc>
                        <a:spcBef>
                          <a:spcPts val="0"/>
                        </a:spcBef>
                        <a:spcAft>
                          <a:spcPts val="0"/>
                        </a:spcAft>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129" marR="55129" marT="0" marB="0" anchor="b"/>
                </a:tc>
                <a:tc>
                  <a:txBody>
                    <a:bodyPr/>
                    <a:lstStyle/>
                    <a:p>
                      <a:pPr marL="0" marR="0" algn="ctr">
                        <a:lnSpc>
                          <a:spcPct val="107000"/>
                        </a:lnSpc>
                        <a:spcBef>
                          <a:spcPts val="0"/>
                        </a:spcBef>
                        <a:spcAft>
                          <a:spcPts val="0"/>
                        </a:spcAft>
                      </a:pPr>
                      <a:r>
                        <a:rPr lang="en-US" sz="1400" b="1" dirty="0" smtClean="0">
                          <a:effectLst/>
                        </a:rPr>
                        <a:t>Percent of Change from Natural </a:t>
                      </a:r>
                      <a:r>
                        <a:rPr lang="en-US" sz="1400" b="1" dirty="0">
                          <a:effectLst/>
                        </a:rPr>
                        <a:t>Increase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129" marR="55129" marT="0" marB="0" anchor="b"/>
                </a:tc>
                <a:tc>
                  <a:txBody>
                    <a:bodyPr/>
                    <a:lstStyle/>
                    <a:p>
                      <a:pPr marL="0" marR="0" algn="ctr">
                        <a:lnSpc>
                          <a:spcPct val="107000"/>
                        </a:lnSpc>
                        <a:spcBef>
                          <a:spcPts val="0"/>
                        </a:spcBef>
                        <a:spcAft>
                          <a:spcPts val="0"/>
                        </a:spcAft>
                      </a:pPr>
                      <a:r>
                        <a:rPr lang="en-US" sz="1400" b="1" dirty="0">
                          <a:effectLst/>
                        </a:rPr>
                        <a:t>Percent </a:t>
                      </a:r>
                      <a:r>
                        <a:rPr lang="en-US" sz="1400" b="1" dirty="0" smtClean="0">
                          <a:effectLst/>
                        </a:rPr>
                        <a:t>Change</a:t>
                      </a:r>
                      <a:r>
                        <a:rPr lang="en-US" sz="1400" b="1" baseline="0" dirty="0" smtClean="0">
                          <a:effectLst/>
                        </a:rPr>
                        <a:t> </a:t>
                      </a:r>
                      <a:r>
                        <a:rPr lang="en-US" sz="1400" b="1" dirty="0" smtClean="0">
                          <a:effectLst/>
                        </a:rPr>
                        <a:t>from </a:t>
                      </a:r>
                      <a:r>
                        <a:rPr lang="en-US" sz="1400" b="1" dirty="0">
                          <a:effectLst/>
                        </a:rPr>
                        <a:t>Migration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129" marR="55129" marT="0" marB="0" anchor="b"/>
                </a:tc>
                <a:tc>
                  <a:txBody>
                    <a:bodyPr/>
                    <a:lstStyle/>
                    <a:p>
                      <a:pPr marL="0" marR="0" algn="ctr">
                        <a:lnSpc>
                          <a:spcPct val="107000"/>
                        </a:lnSpc>
                        <a:spcBef>
                          <a:spcPts val="0"/>
                        </a:spcBef>
                        <a:spcAft>
                          <a:spcPts val="0"/>
                        </a:spcAft>
                      </a:pPr>
                      <a:r>
                        <a:rPr lang="en-US" sz="1400" b="1" dirty="0">
                          <a:effectLst/>
                        </a:rPr>
                        <a:t>Percent </a:t>
                      </a:r>
                      <a:r>
                        <a:rPr lang="en-US" sz="1400" b="1" dirty="0" smtClean="0">
                          <a:effectLst/>
                        </a:rPr>
                        <a:t>Change from International Migration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129" marR="55129" marT="0" marB="0" anchor="b"/>
                </a:tc>
              </a:tr>
              <a:tr h="302112">
                <a:tc>
                  <a:txBody>
                    <a:bodyPr/>
                    <a:lstStyle/>
                    <a:p>
                      <a:pPr algn="ctr" fontAlgn="b"/>
                      <a:r>
                        <a:rPr lang="en-US" sz="1600" b="1" i="0" u="none" strike="noStrike" dirty="0" smtClean="0">
                          <a:solidFill>
                            <a:schemeClr val="bg1"/>
                          </a:solidFill>
                          <a:effectLst/>
                          <a:latin typeface="Calibri" panose="020F0502020204030204" pitchFamily="34" charset="0"/>
                        </a:rPr>
                        <a:t>Harris</a:t>
                      </a:r>
                    </a:p>
                  </a:txBody>
                  <a:tcPr marL="8573" marR="8573" marT="8573" marB="0" anchor="b"/>
                </a:tc>
                <a:tc>
                  <a:txBody>
                    <a:bodyPr/>
                    <a:lstStyle/>
                    <a:p>
                      <a:pPr algn="r" fontAlgn="b"/>
                      <a:r>
                        <a:rPr lang="en-US" sz="1400" b="0" i="0" u="none" strike="noStrike" dirty="0">
                          <a:solidFill>
                            <a:schemeClr val="accent1">
                              <a:lumMod val="50000"/>
                            </a:schemeClr>
                          </a:solidFill>
                          <a:effectLst/>
                          <a:latin typeface="Calibri" panose="020F0502020204030204" pitchFamily="34" charset="0"/>
                        </a:rPr>
                        <a:t>1</a:t>
                      </a:r>
                    </a:p>
                  </a:txBody>
                  <a:tcPr marL="8573" marR="8573" marT="8573" marB="0" anchor="b"/>
                </a:tc>
                <a:tc>
                  <a:txBody>
                    <a:bodyPr/>
                    <a:lstStyle/>
                    <a:p>
                      <a:pPr algn="l" fontAlgn="b"/>
                      <a:r>
                        <a:rPr lang="en-US" sz="1400" b="0" i="0" u="none" strike="noStrike" dirty="0">
                          <a:solidFill>
                            <a:schemeClr val="accent1">
                              <a:lumMod val="50000"/>
                            </a:schemeClr>
                          </a:solidFill>
                          <a:effectLst/>
                          <a:latin typeface="Calibri" panose="020F0502020204030204" pitchFamily="34" charset="0"/>
                        </a:rPr>
                        <a:t>               90,451 </a:t>
                      </a:r>
                    </a:p>
                  </a:txBody>
                  <a:tcPr marL="8573" marR="8573" marT="8573" marB="0" anchor="b"/>
                </a:tc>
                <a:tc>
                  <a:txBody>
                    <a:bodyPr/>
                    <a:lstStyle/>
                    <a:p>
                      <a:pPr algn="r" fontAlgn="b"/>
                      <a:r>
                        <a:rPr lang="en-US" sz="1400" b="0" i="0" u="none" strike="noStrike" dirty="0">
                          <a:solidFill>
                            <a:schemeClr val="accent1">
                              <a:lumMod val="50000"/>
                            </a:schemeClr>
                          </a:solidFill>
                          <a:effectLst/>
                          <a:latin typeface="Calibri" panose="020F0502020204030204" pitchFamily="34" charset="0"/>
                        </a:rPr>
                        <a:t>49.3%</a:t>
                      </a:r>
                    </a:p>
                  </a:txBody>
                  <a:tcPr marL="8573" marR="8573" marT="8573" marB="0" anchor="b"/>
                </a:tc>
                <a:tc>
                  <a:txBody>
                    <a:bodyPr/>
                    <a:lstStyle/>
                    <a:p>
                      <a:pPr algn="r" fontAlgn="b"/>
                      <a:r>
                        <a:rPr lang="en-US" sz="1400" b="0" i="0" u="none" strike="noStrike" dirty="0">
                          <a:solidFill>
                            <a:schemeClr val="accent1">
                              <a:lumMod val="50000"/>
                            </a:schemeClr>
                          </a:solidFill>
                          <a:effectLst/>
                          <a:latin typeface="Calibri" panose="020F0502020204030204" pitchFamily="34" charset="0"/>
                        </a:rPr>
                        <a:t>50.7%</a:t>
                      </a:r>
                    </a:p>
                  </a:txBody>
                  <a:tcPr marL="8573" marR="8573" marT="8573" marB="0" anchor="b"/>
                </a:tc>
                <a:tc>
                  <a:txBody>
                    <a:bodyPr/>
                    <a:lstStyle/>
                    <a:p>
                      <a:pPr algn="r" fontAlgn="b"/>
                      <a:r>
                        <a:rPr lang="en-US" sz="1400" b="0" i="0" u="none" strike="noStrike" dirty="0">
                          <a:solidFill>
                            <a:schemeClr val="accent1">
                              <a:lumMod val="50000"/>
                            </a:schemeClr>
                          </a:solidFill>
                          <a:effectLst/>
                          <a:latin typeface="Calibri" panose="020F0502020204030204" pitchFamily="34" charset="0"/>
                        </a:rPr>
                        <a:t>32.0%</a:t>
                      </a:r>
                    </a:p>
                  </a:txBody>
                  <a:tcPr marL="8573" marR="8573" marT="8573" marB="0" anchor="b"/>
                </a:tc>
              </a:tr>
              <a:tr h="302112">
                <a:tc>
                  <a:txBody>
                    <a:bodyPr/>
                    <a:lstStyle/>
                    <a:p>
                      <a:pPr algn="ctr" fontAlgn="b"/>
                      <a:r>
                        <a:rPr lang="en-US" sz="1600" b="1" i="0" u="none" strike="noStrike" dirty="0" smtClean="0">
                          <a:solidFill>
                            <a:schemeClr val="bg1"/>
                          </a:solidFill>
                          <a:effectLst/>
                          <a:latin typeface="Calibri" panose="020F0502020204030204" pitchFamily="34" charset="0"/>
                        </a:rPr>
                        <a:t>Bexar</a:t>
                      </a:r>
                      <a:endParaRPr lang="en-US" sz="1600" b="1" i="0" u="none" strike="noStrike" dirty="0">
                        <a:solidFill>
                          <a:schemeClr val="bg1"/>
                        </a:solidFill>
                        <a:effectLst/>
                        <a:latin typeface="Calibri" panose="020F0502020204030204" pitchFamily="34" charset="0"/>
                      </a:endParaRPr>
                    </a:p>
                  </a:txBody>
                  <a:tcPr marL="8573" marR="8573" marT="8573" marB="0" anchor="b">
                    <a:solidFill>
                      <a:schemeClr val="accent1"/>
                    </a:solidFill>
                  </a:tcPr>
                </a:tc>
                <a:tc>
                  <a:txBody>
                    <a:bodyPr/>
                    <a:lstStyle/>
                    <a:p>
                      <a:pPr algn="r" fontAlgn="b"/>
                      <a:r>
                        <a:rPr lang="en-US" sz="1400" b="0" i="0" u="none" strike="noStrike">
                          <a:solidFill>
                            <a:schemeClr val="accent1">
                              <a:lumMod val="50000"/>
                            </a:schemeClr>
                          </a:solidFill>
                          <a:effectLst/>
                          <a:latin typeface="Calibri" panose="020F0502020204030204" pitchFamily="34" charset="0"/>
                        </a:rPr>
                        <a:t>5</a:t>
                      </a:r>
                    </a:p>
                  </a:txBody>
                  <a:tcPr marL="8573" marR="8573" marT="8573" marB="0" anchor="b">
                    <a:solidFill>
                      <a:schemeClr val="bg1">
                        <a:lumMod val="95000"/>
                      </a:schemeClr>
                    </a:solidFill>
                  </a:tcPr>
                </a:tc>
                <a:tc>
                  <a:txBody>
                    <a:bodyPr/>
                    <a:lstStyle/>
                    <a:p>
                      <a:pPr algn="l" fontAlgn="b"/>
                      <a:r>
                        <a:rPr lang="en-US" sz="1400" b="0" i="0" u="none" strike="noStrike" dirty="0">
                          <a:solidFill>
                            <a:schemeClr val="accent1">
                              <a:lumMod val="50000"/>
                            </a:schemeClr>
                          </a:solidFill>
                          <a:effectLst/>
                          <a:latin typeface="Calibri" panose="020F0502020204030204" pitchFamily="34" charset="0"/>
                        </a:rPr>
                        <a:t>               37,479 </a:t>
                      </a:r>
                    </a:p>
                  </a:txBody>
                  <a:tcPr marL="8573" marR="8573" marT="8573" marB="0" anchor="b">
                    <a:solidFill>
                      <a:schemeClr val="bg1">
                        <a:lumMod val="95000"/>
                      </a:schemeClr>
                    </a:solidFill>
                  </a:tcPr>
                </a:tc>
                <a:tc>
                  <a:txBody>
                    <a:bodyPr/>
                    <a:lstStyle/>
                    <a:p>
                      <a:pPr algn="r" fontAlgn="b"/>
                      <a:r>
                        <a:rPr lang="en-US" sz="1400" b="0" i="0" u="none" strike="noStrike">
                          <a:solidFill>
                            <a:schemeClr val="accent1">
                              <a:lumMod val="50000"/>
                            </a:schemeClr>
                          </a:solidFill>
                          <a:effectLst/>
                          <a:latin typeface="Calibri" panose="020F0502020204030204" pitchFamily="34" charset="0"/>
                        </a:rPr>
                        <a:t>41.2%</a:t>
                      </a:r>
                    </a:p>
                  </a:txBody>
                  <a:tcPr marL="8573" marR="8573" marT="8573" marB="0" anchor="b">
                    <a:solidFill>
                      <a:schemeClr val="bg1">
                        <a:lumMod val="95000"/>
                      </a:schemeClr>
                    </a:solidFill>
                  </a:tcPr>
                </a:tc>
                <a:tc>
                  <a:txBody>
                    <a:bodyPr/>
                    <a:lstStyle/>
                    <a:p>
                      <a:pPr algn="r" fontAlgn="b"/>
                      <a:r>
                        <a:rPr lang="en-US" sz="1400" b="0" i="0" u="none" strike="noStrike" dirty="0">
                          <a:solidFill>
                            <a:schemeClr val="accent1">
                              <a:lumMod val="50000"/>
                            </a:schemeClr>
                          </a:solidFill>
                          <a:effectLst/>
                          <a:latin typeface="Calibri" panose="020F0502020204030204" pitchFamily="34" charset="0"/>
                        </a:rPr>
                        <a:t>58.8%</a:t>
                      </a:r>
                    </a:p>
                  </a:txBody>
                  <a:tcPr marL="8573" marR="8573" marT="8573" marB="0" anchor="b">
                    <a:solidFill>
                      <a:schemeClr val="bg1">
                        <a:lumMod val="95000"/>
                      </a:schemeClr>
                    </a:solidFill>
                  </a:tcPr>
                </a:tc>
                <a:tc>
                  <a:txBody>
                    <a:bodyPr/>
                    <a:lstStyle/>
                    <a:p>
                      <a:pPr algn="r" fontAlgn="b"/>
                      <a:r>
                        <a:rPr lang="en-US" sz="1400" b="0" i="0" u="none" strike="noStrike">
                          <a:solidFill>
                            <a:schemeClr val="accent1">
                              <a:lumMod val="50000"/>
                            </a:schemeClr>
                          </a:solidFill>
                          <a:effectLst/>
                          <a:latin typeface="Calibri" panose="020F0502020204030204" pitchFamily="34" charset="0"/>
                        </a:rPr>
                        <a:t>17.0%</a:t>
                      </a:r>
                    </a:p>
                  </a:txBody>
                  <a:tcPr marL="8573" marR="8573" marT="8573" marB="0" anchor="b">
                    <a:solidFill>
                      <a:schemeClr val="bg1">
                        <a:lumMod val="95000"/>
                      </a:schemeClr>
                    </a:solidFill>
                  </a:tcPr>
                </a:tc>
              </a:tr>
              <a:tr h="302112">
                <a:tc>
                  <a:txBody>
                    <a:bodyPr/>
                    <a:lstStyle/>
                    <a:p>
                      <a:pPr algn="ctr" fontAlgn="b"/>
                      <a:r>
                        <a:rPr lang="en-US" sz="1600" b="1" i="0" u="none" strike="noStrike" dirty="0" smtClean="0">
                          <a:solidFill>
                            <a:schemeClr val="bg1"/>
                          </a:solidFill>
                          <a:effectLst/>
                          <a:latin typeface="Calibri" panose="020F0502020204030204" pitchFamily="34" charset="0"/>
                        </a:rPr>
                        <a:t>Tarrant</a:t>
                      </a:r>
                      <a:endParaRPr lang="en-US" sz="1600" b="1" i="0" u="none" strike="noStrike" dirty="0">
                        <a:solidFill>
                          <a:schemeClr val="bg1"/>
                        </a:solidFill>
                        <a:effectLst/>
                        <a:latin typeface="Calibri" panose="020F0502020204030204" pitchFamily="34" charset="0"/>
                      </a:endParaRPr>
                    </a:p>
                  </a:txBody>
                  <a:tcPr marL="8573" marR="8573" marT="8573" marB="0" anchor="b"/>
                </a:tc>
                <a:tc>
                  <a:txBody>
                    <a:bodyPr/>
                    <a:lstStyle/>
                    <a:p>
                      <a:pPr algn="r" fontAlgn="b"/>
                      <a:r>
                        <a:rPr lang="en-US" sz="1400" b="0" i="0" u="none" strike="noStrike" dirty="0">
                          <a:solidFill>
                            <a:schemeClr val="accent1">
                              <a:lumMod val="50000"/>
                            </a:schemeClr>
                          </a:solidFill>
                          <a:effectLst/>
                          <a:latin typeface="Calibri" panose="020F0502020204030204" pitchFamily="34" charset="0"/>
                        </a:rPr>
                        <a:t>6</a:t>
                      </a:r>
                    </a:p>
                  </a:txBody>
                  <a:tcPr marL="8573" marR="8573" marT="8573" marB="0" anchor="b"/>
                </a:tc>
                <a:tc>
                  <a:txBody>
                    <a:bodyPr/>
                    <a:lstStyle/>
                    <a:p>
                      <a:pPr algn="l" fontAlgn="b"/>
                      <a:r>
                        <a:rPr lang="en-US" sz="1400" b="0" i="0" u="none" strike="noStrike" dirty="0">
                          <a:solidFill>
                            <a:schemeClr val="accent1">
                              <a:lumMod val="50000"/>
                            </a:schemeClr>
                          </a:solidFill>
                          <a:effectLst/>
                          <a:latin typeface="Calibri" panose="020F0502020204030204" pitchFamily="34" charset="0"/>
                        </a:rPr>
                        <a:t>               36,152 </a:t>
                      </a:r>
                    </a:p>
                  </a:txBody>
                  <a:tcPr marL="8573" marR="8573" marT="8573" marB="0" anchor="b"/>
                </a:tc>
                <a:tc>
                  <a:txBody>
                    <a:bodyPr/>
                    <a:lstStyle/>
                    <a:p>
                      <a:pPr algn="r" fontAlgn="b"/>
                      <a:r>
                        <a:rPr lang="en-US" sz="1400" b="0" i="0" u="none" strike="noStrike">
                          <a:solidFill>
                            <a:schemeClr val="accent1">
                              <a:lumMod val="50000"/>
                            </a:schemeClr>
                          </a:solidFill>
                          <a:effectLst/>
                          <a:latin typeface="Calibri" panose="020F0502020204030204" pitchFamily="34" charset="0"/>
                        </a:rPr>
                        <a:t>46.3%</a:t>
                      </a:r>
                    </a:p>
                  </a:txBody>
                  <a:tcPr marL="8573" marR="8573" marT="8573" marB="0" anchor="b"/>
                </a:tc>
                <a:tc>
                  <a:txBody>
                    <a:bodyPr/>
                    <a:lstStyle/>
                    <a:p>
                      <a:pPr algn="r" fontAlgn="b"/>
                      <a:r>
                        <a:rPr lang="en-US" sz="1400" b="0" i="0" u="none" strike="noStrike">
                          <a:solidFill>
                            <a:schemeClr val="accent1">
                              <a:lumMod val="50000"/>
                            </a:schemeClr>
                          </a:solidFill>
                          <a:effectLst/>
                          <a:latin typeface="Calibri" panose="020F0502020204030204" pitchFamily="34" charset="0"/>
                        </a:rPr>
                        <a:t>53.7%</a:t>
                      </a:r>
                    </a:p>
                  </a:txBody>
                  <a:tcPr marL="8573" marR="8573" marT="8573" marB="0" anchor="b"/>
                </a:tc>
                <a:tc>
                  <a:txBody>
                    <a:bodyPr/>
                    <a:lstStyle/>
                    <a:p>
                      <a:pPr algn="r" fontAlgn="b"/>
                      <a:r>
                        <a:rPr lang="en-US" sz="1400" b="0" i="0" u="none" strike="noStrike">
                          <a:solidFill>
                            <a:schemeClr val="accent1">
                              <a:lumMod val="50000"/>
                            </a:schemeClr>
                          </a:solidFill>
                          <a:effectLst/>
                          <a:latin typeface="Calibri" panose="020F0502020204030204" pitchFamily="34" charset="0"/>
                        </a:rPr>
                        <a:t>20.2%</a:t>
                      </a:r>
                    </a:p>
                  </a:txBody>
                  <a:tcPr marL="8573" marR="8573" marT="8573" marB="0" anchor="b"/>
                </a:tc>
              </a:tr>
              <a:tr h="302112">
                <a:tc>
                  <a:txBody>
                    <a:bodyPr/>
                    <a:lstStyle/>
                    <a:p>
                      <a:pPr algn="ctr" fontAlgn="b"/>
                      <a:r>
                        <a:rPr lang="en-US" sz="1600" b="1" i="0" u="none" strike="noStrike" dirty="0" smtClean="0">
                          <a:solidFill>
                            <a:schemeClr val="bg1"/>
                          </a:solidFill>
                          <a:effectLst/>
                          <a:latin typeface="Calibri" panose="020F0502020204030204" pitchFamily="34" charset="0"/>
                        </a:rPr>
                        <a:t>Dallas</a:t>
                      </a:r>
                      <a:endParaRPr lang="en-US" sz="1600" b="1" i="0" u="none" strike="noStrike" dirty="0">
                        <a:solidFill>
                          <a:schemeClr val="bg1"/>
                        </a:solidFill>
                        <a:effectLst/>
                        <a:latin typeface="Calibri" panose="020F0502020204030204" pitchFamily="34" charset="0"/>
                      </a:endParaRPr>
                    </a:p>
                  </a:txBody>
                  <a:tcPr marL="8573" marR="8573" marT="8573" marB="0" anchor="b"/>
                </a:tc>
                <a:tc>
                  <a:txBody>
                    <a:bodyPr/>
                    <a:lstStyle/>
                    <a:p>
                      <a:pPr algn="r" fontAlgn="b"/>
                      <a:r>
                        <a:rPr lang="en-US" sz="1400" b="0" i="0" u="none" strike="noStrike">
                          <a:solidFill>
                            <a:schemeClr val="accent1">
                              <a:lumMod val="50000"/>
                            </a:schemeClr>
                          </a:solidFill>
                          <a:effectLst/>
                          <a:latin typeface="Calibri" panose="020F0502020204030204" pitchFamily="34" charset="0"/>
                        </a:rPr>
                        <a:t>9</a:t>
                      </a:r>
                    </a:p>
                  </a:txBody>
                  <a:tcPr marL="8573" marR="8573" marT="8573" marB="0" anchor="b"/>
                </a:tc>
                <a:tc>
                  <a:txBody>
                    <a:bodyPr/>
                    <a:lstStyle/>
                    <a:p>
                      <a:pPr algn="l" fontAlgn="b"/>
                      <a:r>
                        <a:rPr lang="en-US" sz="1400" b="0" i="0" u="none" strike="noStrike" dirty="0">
                          <a:solidFill>
                            <a:schemeClr val="accent1">
                              <a:lumMod val="50000"/>
                            </a:schemeClr>
                          </a:solidFill>
                          <a:effectLst/>
                          <a:latin typeface="Calibri" panose="020F0502020204030204" pitchFamily="34" charset="0"/>
                        </a:rPr>
                        <a:t>               33,760 </a:t>
                      </a:r>
                    </a:p>
                  </a:txBody>
                  <a:tcPr marL="8573" marR="8573" marT="8573" marB="0" anchor="b"/>
                </a:tc>
                <a:tc>
                  <a:txBody>
                    <a:bodyPr/>
                    <a:lstStyle/>
                    <a:p>
                      <a:pPr algn="r" fontAlgn="b"/>
                      <a:r>
                        <a:rPr lang="en-US" sz="1400" b="0" i="0" u="none" strike="noStrike" dirty="0">
                          <a:solidFill>
                            <a:schemeClr val="accent1">
                              <a:lumMod val="50000"/>
                            </a:schemeClr>
                          </a:solidFill>
                          <a:effectLst/>
                          <a:latin typeface="Calibri" panose="020F0502020204030204" pitchFamily="34" charset="0"/>
                        </a:rPr>
                        <a:t>68.1%</a:t>
                      </a:r>
                    </a:p>
                  </a:txBody>
                  <a:tcPr marL="8573" marR="8573" marT="8573" marB="0" anchor="b"/>
                </a:tc>
                <a:tc>
                  <a:txBody>
                    <a:bodyPr/>
                    <a:lstStyle/>
                    <a:p>
                      <a:pPr algn="r" fontAlgn="b"/>
                      <a:r>
                        <a:rPr lang="en-US" sz="1400" b="0" i="0" u="none" strike="noStrike">
                          <a:solidFill>
                            <a:schemeClr val="accent1">
                              <a:lumMod val="50000"/>
                            </a:schemeClr>
                          </a:solidFill>
                          <a:effectLst/>
                          <a:latin typeface="Calibri" panose="020F0502020204030204" pitchFamily="34" charset="0"/>
                        </a:rPr>
                        <a:t>31.9%</a:t>
                      </a:r>
                    </a:p>
                  </a:txBody>
                  <a:tcPr marL="8573" marR="8573" marT="8573" marB="0" anchor="b"/>
                </a:tc>
                <a:tc>
                  <a:txBody>
                    <a:bodyPr/>
                    <a:lstStyle/>
                    <a:p>
                      <a:pPr algn="r" fontAlgn="b"/>
                      <a:r>
                        <a:rPr lang="en-US" sz="1400" b="0" i="0" u="none" strike="noStrike">
                          <a:solidFill>
                            <a:schemeClr val="accent1">
                              <a:lumMod val="50000"/>
                            </a:schemeClr>
                          </a:solidFill>
                          <a:effectLst/>
                          <a:latin typeface="Calibri" panose="020F0502020204030204" pitchFamily="34" charset="0"/>
                        </a:rPr>
                        <a:t>39.0%</a:t>
                      </a:r>
                    </a:p>
                  </a:txBody>
                  <a:tcPr marL="8573" marR="8573" marT="8573" marB="0" anchor="b"/>
                </a:tc>
              </a:tr>
              <a:tr h="302112">
                <a:tc>
                  <a:txBody>
                    <a:bodyPr/>
                    <a:lstStyle/>
                    <a:p>
                      <a:pPr algn="ctr" fontAlgn="b"/>
                      <a:r>
                        <a:rPr lang="en-US" sz="1600" b="1" i="0" u="none" strike="noStrike" dirty="0">
                          <a:solidFill>
                            <a:schemeClr val="bg1"/>
                          </a:solidFill>
                          <a:effectLst/>
                          <a:latin typeface="Calibri" panose="020F0502020204030204" pitchFamily="34" charset="0"/>
                        </a:rPr>
                        <a:t>Fort </a:t>
                      </a:r>
                      <a:r>
                        <a:rPr lang="en-US" sz="1600" b="1" i="0" u="none" strike="noStrike" dirty="0" smtClean="0">
                          <a:solidFill>
                            <a:schemeClr val="bg1"/>
                          </a:solidFill>
                          <a:effectLst/>
                          <a:latin typeface="Calibri" panose="020F0502020204030204" pitchFamily="34" charset="0"/>
                        </a:rPr>
                        <a:t>Bend</a:t>
                      </a:r>
                      <a:endParaRPr lang="en-US" sz="1600" b="1" i="0" u="none" strike="noStrike" dirty="0">
                        <a:solidFill>
                          <a:schemeClr val="bg1"/>
                        </a:solidFill>
                        <a:effectLst/>
                        <a:latin typeface="Calibri" panose="020F0502020204030204" pitchFamily="34" charset="0"/>
                      </a:endParaRPr>
                    </a:p>
                  </a:txBody>
                  <a:tcPr marL="8573" marR="8573" marT="8573" marB="0" anchor="b"/>
                </a:tc>
                <a:tc>
                  <a:txBody>
                    <a:bodyPr/>
                    <a:lstStyle/>
                    <a:p>
                      <a:pPr algn="r" fontAlgn="b"/>
                      <a:r>
                        <a:rPr lang="en-US" sz="1400" b="0" i="0" u="none" strike="noStrike">
                          <a:solidFill>
                            <a:schemeClr val="accent1">
                              <a:lumMod val="50000"/>
                            </a:schemeClr>
                          </a:solidFill>
                          <a:effectLst/>
                          <a:latin typeface="Calibri" panose="020F0502020204030204" pitchFamily="34" charset="0"/>
                        </a:rPr>
                        <a:t>13</a:t>
                      </a:r>
                    </a:p>
                  </a:txBody>
                  <a:tcPr marL="8573" marR="8573" marT="8573" marB="0" anchor="b"/>
                </a:tc>
                <a:tc>
                  <a:txBody>
                    <a:bodyPr/>
                    <a:lstStyle/>
                    <a:p>
                      <a:pPr algn="l" fontAlgn="b"/>
                      <a:r>
                        <a:rPr lang="en-US" sz="1400" b="0" i="0" u="none" strike="noStrike">
                          <a:solidFill>
                            <a:schemeClr val="accent1">
                              <a:lumMod val="50000"/>
                            </a:schemeClr>
                          </a:solidFill>
                          <a:effectLst/>
                          <a:latin typeface="Calibri" panose="020F0502020204030204" pitchFamily="34" charset="0"/>
                        </a:rPr>
                        <a:t>               29,437 </a:t>
                      </a:r>
                    </a:p>
                  </a:txBody>
                  <a:tcPr marL="8573" marR="8573" marT="8573" marB="0" anchor="b"/>
                </a:tc>
                <a:tc>
                  <a:txBody>
                    <a:bodyPr/>
                    <a:lstStyle/>
                    <a:p>
                      <a:pPr algn="r" fontAlgn="b"/>
                      <a:r>
                        <a:rPr lang="en-US" sz="1400" b="0" i="0" u="none" strike="noStrike" dirty="0">
                          <a:solidFill>
                            <a:schemeClr val="accent1">
                              <a:lumMod val="50000"/>
                            </a:schemeClr>
                          </a:solidFill>
                          <a:effectLst/>
                          <a:latin typeface="Calibri" panose="020F0502020204030204" pitchFamily="34" charset="0"/>
                        </a:rPr>
                        <a:t>20.7%</a:t>
                      </a:r>
                    </a:p>
                  </a:txBody>
                  <a:tcPr marL="8573" marR="8573" marT="8573" marB="0" anchor="b"/>
                </a:tc>
                <a:tc>
                  <a:txBody>
                    <a:bodyPr/>
                    <a:lstStyle/>
                    <a:p>
                      <a:pPr algn="r" fontAlgn="b"/>
                      <a:r>
                        <a:rPr lang="en-US" sz="1400" b="0" i="0" u="none" strike="noStrike">
                          <a:solidFill>
                            <a:schemeClr val="accent1">
                              <a:lumMod val="50000"/>
                            </a:schemeClr>
                          </a:solidFill>
                          <a:effectLst/>
                          <a:latin typeface="Calibri" panose="020F0502020204030204" pitchFamily="34" charset="0"/>
                        </a:rPr>
                        <a:t>79.3%</a:t>
                      </a:r>
                    </a:p>
                  </a:txBody>
                  <a:tcPr marL="8573" marR="8573" marT="8573" marB="0" anchor="b"/>
                </a:tc>
                <a:tc>
                  <a:txBody>
                    <a:bodyPr/>
                    <a:lstStyle/>
                    <a:p>
                      <a:pPr algn="r" fontAlgn="b"/>
                      <a:r>
                        <a:rPr lang="en-US" sz="1400" b="0" i="0" u="none" strike="noStrike">
                          <a:solidFill>
                            <a:schemeClr val="accent1">
                              <a:lumMod val="50000"/>
                            </a:schemeClr>
                          </a:solidFill>
                          <a:effectLst/>
                          <a:latin typeface="Calibri" panose="020F0502020204030204" pitchFamily="34" charset="0"/>
                        </a:rPr>
                        <a:t>16.5%</a:t>
                      </a:r>
                    </a:p>
                  </a:txBody>
                  <a:tcPr marL="8573" marR="8573" marT="8573" marB="0" anchor="b"/>
                </a:tc>
              </a:tr>
              <a:tr h="302112">
                <a:tc>
                  <a:txBody>
                    <a:bodyPr/>
                    <a:lstStyle/>
                    <a:p>
                      <a:pPr algn="ctr" fontAlgn="b"/>
                      <a:r>
                        <a:rPr lang="en-US" sz="1600" b="1" i="0" u="none" strike="noStrike" dirty="0" smtClean="0">
                          <a:solidFill>
                            <a:schemeClr val="bg1"/>
                          </a:solidFill>
                          <a:effectLst/>
                          <a:latin typeface="Calibri" panose="020F0502020204030204" pitchFamily="34" charset="0"/>
                        </a:rPr>
                        <a:t>Collin</a:t>
                      </a:r>
                      <a:endParaRPr lang="en-US" sz="1600" b="1" i="0" u="none" strike="noStrike" dirty="0">
                        <a:solidFill>
                          <a:schemeClr val="bg1"/>
                        </a:solidFill>
                        <a:effectLst/>
                        <a:latin typeface="Calibri" panose="020F0502020204030204" pitchFamily="34" charset="0"/>
                      </a:endParaRPr>
                    </a:p>
                  </a:txBody>
                  <a:tcPr marL="8573" marR="8573" marT="8573" marB="0" anchor="b"/>
                </a:tc>
                <a:tc>
                  <a:txBody>
                    <a:bodyPr/>
                    <a:lstStyle/>
                    <a:p>
                      <a:pPr algn="r" fontAlgn="b"/>
                      <a:r>
                        <a:rPr lang="en-US" sz="1400" b="0" i="0" u="none" strike="noStrike">
                          <a:solidFill>
                            <a:schemeClr val="accent1">
                              <a:lumMod val="50000"/>
                            </a:schemeClr>
                          </a:solidFill>
                          <a:effectLst/>
                          <a:latin typeface="Calibri" panose="020F0502020204030204" pitchFamily="34" charset="0"/>
                        </a:rPr>
                        <a:t>14</a:t>
                      </a:r>
                    </a:p>
                  </a:txBody>
                  <a:tcPr marL="8573" marR="8573" marT="8573" marB="0" anchor="b"/>
                </a:tc>
                <a:tc>
                  <a:txBody>
                    <a:bodyPr/>
                    <a:lstStyle/>
                    <a:p>
                      <a:pPr algn="l" fontAlgn="b"/>
                      <a:r>
                        <a:rPr lang="en-US" sz="1400" b="0" i="0" u="none" strike="noStrike">
                          <a:solidFill>
                            <a:schemeClr val="accent1">
                              <a:lumMod val="50000"/>
                            </a:schemeClr>
                          </a:solidFill>
                          <a:effectLst/>
                          <a:latin typeface="Calibri" panose="020F0502020204030204" pitchFamily="34" charset="0"/>
                        </a:rPr>
                        <a:t>               28,075 </a:t>
                      </a:r>
                    </a:p>
                  </a:txBody>
                  <a:tcPr marL="8573" marR="8573" marT="8573" marB="0" anchor="b"/>
                </a:tc>
                <a:tc>
                  <a:txBody>
                    <a:bodyPr/>
                    <a:lstStyle/>
                    <a:p>
                      <a:pPr algn="r" fontAlgn="b"/>
                      <a:r>
                        <a:rPr lang="en-US" sz="1400" b="0" i="0" u="none" strike="noStrike" dirty="0">
                          <a:solidFill>
                            <a:schemeClr val="accent1">
                              <a:lumMod val="50000"/>
                            </a:schemeClr>
                          </a:solidFill>
                          <a:effectLst/>
                          <a:latin typeface="Calibri" panose="020F0502020204030204" pitchFamily="34" charset="0"/>
                        </a:rPr>
                        <a:t>24.8%</a:t>
                      </a:r>
                    </a:p>
                  </a:txBody>
                  <a:tcPr marL="8573" marR="8573" marT="8573" marB="0" anchor="b"/>
                </a:tc>
                <a:tc>
                  <a:txBody>
                    <a:bodyPr/>
                    <a:lstStyle/>
                    <a:p>
                      <a:pPr algn="r" fontAlgn="b"/>
                      <a:r>
                        <a:rPr lang="en-US" sz="1400" b="0" i="0" u="none" strike="noStrike" dirty="0">
                          <a:solidFill>
                            <a:schemeClr val="accent1">
                              <a:lumMod val="50000"/>
                            </a:schemeClr>
                          </a:solidFill>
                          <a:effectLst/>
                          <a:latin typeface="Calibri" panose="020F0502020204030204" pitchFamily="34" charset="0"/>
                        </a:rPr>
                        <a:t>75.2%</a:t>
                      </a:r>
                    </a:p>
                  </a:txBody>
                  <a:tcPr marL="8573" marR="8573" marT="8573" marB="0" anchor="b"/>
                </a:tc>
                <a:tc>
                  <a:txBody>
                    <a:bodyPr/>
                    <a:lstStyle/>
                    <a:p>
                      <a:pPr algn="r" fontAlgn="b"/>
                      <a:r>
                        <a:rPr lang="en-US" sz="1400" b="0" i="0" u="none" strike="noStrike">
                          <a:solidFill>
                            <a:schemeClr val="accent1">
                              <a:lumMod val="50000"/>
                            </a:schemeClr>
                          </a:solidFill>
                          <a:effectLst/>
                          <a:latin typeface="Calibri" panose="020F0502020204030204" pitchFamily="34" charset="0"/>
                        </a:rPr>
                        <a:t>15.8%</a:t>
                      </a:r>
                    </a:p>
                  </a:txBody>
                  <a:tcPr marL="8573" marR="8573" marT="8573" marB="0" anchor="b"/>
                </a:tc>
              </a:tr>
              <a:tr h="302112">
                <a:tc>
                  <a:txBody>
                    <a:bodyPr/>
                    <a:lstStyle/>
                    <a:p>
                      <a:pPr algn="ctr" fontAlgn="b"/>
                      <a:r>
                        <a:rPr lang="en-US" sz="1600" b="1" i="0" u="none" strike="noStrike" dirty="0" smtClean="0">
                          <a:solidFill>
                            <a:schemeClr val="bg1"/>
                          </a:solidFill>
                          <a:effectLst/>
                          <a:latin typeface="Calibri" panose="020F0502020204030204" pitchFamily="34" charset="0"/>
                        </a:rPr>
                        <a:t>Denton</a:t>
                      </a:r>
                      <a:endParaRPr lang="en-US" sz="1600" b="1" i="0" u="none" strike="noStrike" dirty="0">
                        <a:solidFill>
                          <a:schemeClr val="bg1"/>
                        </a:solidFill>
                        <a:effectLst/>
                        <a:latin typeface="Calibri" panose="020F0502020204030204" pitchFamily="34" charset="0"/>
                      </a:endParaRPr>
                    </a:p>
                  </a:txBody>
                  <a:tcPr marL="8573" marR="8573" marT="8573" marB="0" anchor="b"/>
                </a:tc>
                <a:tc>
                  <a:txBody>
                    <a:bodyPr/>
                    <a:lstStyle/>
                    <a:p>
                      <a:pPr algn="r" fontAlgn="b"/>
                      <a:r>
                        <a:rPr lang="en-US" sz="1400" b="0" i="0" u="none" strike="noStrike">
                          <a:solidFill>
                            <a:schemeClr val="accent1">
                              <a:lumMod val="50000"/>
                            </a:schemeClr>
                          </a:solidFill>
                          <a:effectLst/>
                          <a:latin typeface="Calibri" panose="020F0502020204030204" pitchFamily="34" charset="0"/>
                        </a:rPr>
                        <a:t>16</a:t>
                      </a:r>
                    </a:p>
                  </a:txBody>
                  <a:tcPr marL="8573" marR="8573" marT="8573" marB="0" anchor="b"/>
                </a:tc>
                <a:tc>
                  <a:txBody>
                    <a:bodyPr/>
                    <a:lstStyle/>
                    <a:p>
                      <a:pPr algn="l" fontAlgn="b"/>
                      <a:r>
                        <a:rPr lang="en-US" sz="1400" b="0" i="0" u="none" strike="noStrike">
                          <a:solidFill>
                            <a:schemeClr val="accent1">
                              <a:lumMod val="50000"/>
                            </a:schemeClr>
                          </a:solidFill>
                          <a:effectLst/>
                          <a:latin typeface="Calibri" panose="020F0502020204030204" pitchFamily="34" charset="0"/>
                        </a:rPr>
                        <a:t>               25,820 </a:t>
                      </a:r>
                    </a:p>
                  </a:txBody>
                  <a:tcPr marL="8573" marR="8573" marT="8573" marB="0" anchor="b"/>
                </a:tc>
                <a:tc>
                  <a:txBody>
                    <a:bodyPr/>
                    <a:lstStyle/>
                    <a:p>
                      <a:pPr algn="r" fontAlgn="b"/>
                      <a:r>
                        <a:rPr lang="en-US" sz="1400" b="0" i="0" u="none" strike="noStrike">
                          <a:solidFill>
                            <a:schemeClr val="accent1">
                              <a:lumMod val="50000"/>
                            </a:schemeClr>
                          </a:solidFill>
                          <a:effectLst/>
                          <a:latin typeface="Calibri" panose="020F0502020204030204" pitchFamily="34" charset="0"/>
                        </a:rPr>
                        <a:t>25.5%</a:t>
                      </a:r>
                    </a:p>
                  </a:txBody>
                  <a:tcPr marL="8573" marR="8573" marT="8573" marB="0" anchor="b"/>
                </a:tc>
                <a:tc>
                  <a:txBody>
                    <a:bodyPr/>
                    <a:lstStyle/>
                    <a:p>
                      <a:pPr algn="r" fontAlgn="b"/>
                      <a:r>
                        <a:rPr lang="en-US" sz="1400" b="0" i="0" u="none" strike="noStrike" dirty="0">
                          <a:solidFill>
                            <a:schemeClr val="accent1">
                              <a:lumMod val="50000"/>
                            </a:schemeClr>
                          </a:solidFill>
                          <a:effectLst/>
                          <a:latin typeface="Calibri" panose="020F0502020204030204" pitchFamily="34" charset="0"/>
                        </a:rPr>
                        <a:t>74.5%</a:t>
                      </a:r>
                    </a:p>
                  </a:txBody>
                  <a:tcPr marL="8573" marR="8573" marT="8573" marB="0" anchor="b"/>
                </a:tc>
                <a:tc>
                  <a:txBody>
                    <a:bodyPr/>
                    <a:lstStyle/>
                    <a:p>
                      <a:pPr algn="r" fontAlgn="b"/>
                      <a:r>
                        <a:rPr lang="en-US" sz="1400" b="0" i="0" u="none" strike="noStrike" dirty="0">
                          <a:solidFill>
                            <a:schemeClr val="accent1">
                              <a:lumMod val="50000"/>
                            </a:schemeClr>
                          </a:solidFill>
                          <a:effectLst/>
                          <a:latin typeface="Calibri" panose="020F0502020204030204" pitchFamily="34" charset="0"/>
                        </a:rPr>
                        <a:t>11.7%</a:t>
                      </a:r>
                    </a:p>
                  </a:txBody>
                  <a:tcPr marL="8573" marR="8573" marT="8573" marB="0" anchor="b"/>
                </a:tc>
              </a:tr>
              <a:tr h="302112">
                <a:tc>
                  <a:txBody>
                    <a:bodyPr/>
                    <a:lstStyle/>
                    <a:p>
                      <a:pPr algn="ctr" fontAlgn="b"/>
                      <a:r>
                        <a:rPr lang="en-US" sz="1600" b="1" i="0" u="none" strike="noStrike" dirty="0" smtClean="0">
                          <a:solidFill>
                            <a:schemeClr val="bg1"/>
                          </a:solidFill>
                          <a:effectLst/>
                          <a:latin typeface="Calibri" panose="020F0502020204030204" pitchFamily="34" charset="0"/>
                        </a:rPr>
                        <a:t>Travis</a:t>
                      </a:r>
                      <a:endParaRPr lang="en-US" sz="1600" b="1" i="0" u="none" strike="noStrike" dirty="0">
                        <a:solidFill>
                          <a:schemeClr val="bg1"/>
                        </a:solidFill>
                        <a:effectLst/>
                        <a:latin typeface="Calibri" panose="020F0502020204030204" pitchFamily="34" charset="0"/>
                      </a:endParaRPr>
                    </a:p>
                  </a:txBody>
                  <a:tcPr marL="8573" marR="8573" marT="8573" marB="0" anchor="b"/>
                </a:tc>
                <a:tc>
                  <a:txBody>
                    <a:bodyPr/>
                    <a:lstStyle/>
                    <a:p>
                      <a:pPr algn="r" fontAlgn="b"/>
                      <a:r>
                        <a:rPr lang="en-US" sz="1400" b="0" i="0" u="none" strike="noStrike">
                          <a:solidFill>
                            <a:schemeClr val="accent1">
                              <a:lumMod val="50000"/>
                            </a:schemeClr>
                          </a:solidFill>
                          <a:effectLst/>
                          <a:latin typeface="Calibri" panose="020F0502020204030204" pitchFamily="34" charset="0"/>
                        </a:rPr>
                        <a:t>17</a:t>
                      </a:r>
                    </a:p>
                  </a:txBody>
                  <a:tcPr marL="8573" marR="8573" marT="8573" marB="0" anchor="b"/>
                </a:tc>
                <a:tc>
                  <a:txBody>
                    <a:bodyPr/>
                    <a:lstStyle/>
                    <a:p>
                      <a:pPr algn="l" fontAlgn="b"/>
                      <a:r>
                        <a:rPr lang="en-US" sz="1400" b="0" i="0" u="none" strike="noStrike">
                          <a:solidFill>
                            <a:schemeClr val="accent1">
                              <a:lumMod val="50000"/>
                            </a:schemeClr>
                          </a:solidFill>
                          <a:effectLst/>
                          <a:latin typeface="Calibri" panose="020F0502020204030204" pitchFamily="34" charset="0"/>
                        </a:rPr>
                        <a:t>               25,562 </a:t>
                      </a:r>
                    </a:p>
                  </a:txBody>
                  <a:tcPr marL="8573" marR="8573" marT="8573" marB="0" anchor="b"/>
                </a:tc>
                <a:tc>
                  <a:txBody>
                    <a:bodyPr/>
                    <a:lstStyle/>
                    <a:p>
                      <a:pPr algn="r" fontAlgn="b"/>
                      <a:r>
                        <a:rPr lang="en-US" sz="1400" b="0" i="0" u="none" strike="noStrike">
                          <a:solidFill>
                            <a:schemeClr val="accent1">
                              <a:lumMod val="50000"/>
                            </a:schemeClr>
                          </a:solidFill>
                          <a:effectLst/>
                          <a:latin typeface="Calibri" panose="020F0502020204030204" pitchFamily="34" charset="0"/>
                        </a:rPr>
                        <a:t>42.5%</a:t>
                      </a:r>
                    </a:p>
                  </a:txBody>
                  <a:tcPr marL="8573" marR="8573" marT="8573" marB="0" anchor="b"/>
                </a:tc>
                <a:tc>
                  <a:txBody>
                    <a:bodyPr/>
                    <a:lstStyle/>
                    <a:p>
                      <a:pPr algn="r" fontAlgn="b"/>
                      <a:r>
                        <a:rPr lang="en-US" sz="1400" b="0" i="0" u="none" strike="noStrike">
                          <a:solidFill>
                            <a:schemeClr val="accent1">
                              <a:lumMod val="50000"/>
                            </a:schemeClr>
                          </a:solidFill>
                          <a:effectLst/>
                          <a:latin typeface="Calibri" panose="020F0502020204030204" pitchFamily="34" charset="0"/>
                        </a:rPr>
                        <a:t>57.5%</a:t>
                      </a:r>
                    </a:p>
                  </a:txBody>
                  <a:tcPr marL="8573" marR="8573" marT="8573" marB="0" anchor="b"/>
                </a:tc>
                <a:tc>
                  <a:txBody>
                    <a:bodyPr/>
                    <a:lstStyle/>
                    <a:p>
                      <a:pPr algn="r" fontAlgn="b"/>
                      <a:r>
                        <a:rPr lang="en-US" sz="1400" b="0" i="0" u="none" strike="noStrike" dirty="0">
                          <a:solidFill>
                            <a:schemeClr val="accent1">
                              <a:lumMod val="50000"/>
                            </a:schemeClr>
                          </a:solidFill>
                          <a:effectLst/>
                          <a:latin typeface="Calibri" panose="020F0502020204030204" pitchFamily="34" charset="0"/>
                        </a:rPr>
                        <a:t>22.9%</a:t>
                      </a:r>
                    </a:p>
                  </a:txBody>
                  <a:tcPr marL="8573" marR="8573" marT="8573" marB="0" anchor="b"/>
                </a:tc>
              </a:tr>
              <a:tr h="302112">
                <a:tc>
                  <a:txBody>
                    <a:bodyPr/>
                    <a:lstStyle/>
                    <a:p>
                      <a:pPr algn="ctr" fontAlgn="b"/>
                      <a:r>
                        <a:rPr lang="en-US" sz="1600" b="1" i="0" u="none" strike="noStrike" dirty="0" smtClean="0">
                          <a:solidFill>
                            <a:schemeClr val="bg1"/>
                          </a:solidFill>
                          <a:effectLst/>
                          <a:latin typeface="Calibri" panose="020F0502020204030204" pitchFamily="34" charset="0"/>
                        </a:rPr>
                        <a:t>Williamson</a:t>
                      </a:r>
                      <a:endParaRPr lang="en-US" sz="1600" b="1" i="0" u="none" strike="noStrike" dirty="0">
                        <a:solidFill>
                          <a:schemeClr val="bg1"/>
                        </a:solidFill>
                        <a:effectLst/>
                        <a:latin typeface="Calibri" panose="020F0502020204030204" pitchFamily="34" charset="0"/>
                      </a:endParaRPr>
                    </a:p>
                  </a:txBody>
                  <a:tcPr marL="8573" marR="8573" marT="8573" marB="0" anchor="b"/>
                </a:tc>
                <a:tc>
                  <a:txBody>
                    <a:bodyPr/>
                    <a:lstStyle/>
                    <a:p>
                      <a:pPr algn="r" fontAlgn="b"/>
                      <a:r>
                        <a:rPr lang="en-US" sz="1400" b="0" i="0" u="none" strike="noStrike">
                          <a:solidFill>
                            <a:schemeClr val="accent1">
                              <a:lumMod val="50000"/>
                            </a:schemeClr>
                          </a:solidFill>
                          <a:effectLst/>
                          <a:latin typeface="Calibri" panose="020F0502020204030204" pitchFamily="34" charset="0"/>
                        </a:rPr>
                        <a:t>27</a:t>
                      </a:r>
                    </a:p>
                  </a:txBody>
                  <a:tcPr marL="8573" marR="8573" marT="8573" marB="0" anchor="b"/>
                </a:tc>
                <a:tc>
                  <a:txBody>
                    <a:bodyPr/>
                    <a:lstStyle/>
                    <a:p>
                      <a:pPr algn="l" fontAlgn="b"/>
                      <a:r>
                        <a:rPr lang="en-US" sz="1400" b="0" i="0" u="none" strike="noStrike">
                          <a:solidFill>
                            <a:schemeClr val="accent1">
                              <a:lumMod val="50000"/>
                            </a:schemeClr>
                          </a:solidFill>
                          <a:effectLst/>
                          <a:latin typeface="Calibri" panose="020F0502020204030204" pitchFamily="34" charset="0"/>
                        </a:rPr>
                        <a:t>               19,086 </a:t>
                      </a:r>
                    </a:p>
                  </a:txBody>
                  <a:tcPr marL="8573" marR="8573" marT="8573" marB="0" anchor="b"/>
                </a:tc>
                <a:tc>
                  <a:txBody>
                    <a:bodyPr/>
                    <a:lstStyle/>
                    <a:p>
                      <a:pPr algn="r" fontAlgn="b"/>
                      <a:r>
                        <a:rPr lang="en-US" sz="1400" b="0" i="0" u="none" strike="noStrike">
                          <a:solidFill>
                            <a:schemeClr val="accent1">
                              <a:lumMod val="50000"/>
                            </a:schemeClr>
                          </a:solidFill>
                          <a:effectLst/>
                          <a:latin typeface="Calibri" panose="020F0502020204030204" pitchFamily="34" charset="0"/>
                        </a:rPr>
                        <a:t>20.9%</a:t>
                      </a:r>
                    </a:p>
                  </a:txBody>
                  <a:tcPr marL="8573" marR="8573" marT="8573" marB="0" anchor="b"/>
                </a:tc>
                <a:tc>
                  <a:txBody>
                    <a:bodyPr/>
                    <a:lstStyle/>
                    <a:p>
                      <a:pPr algn="r" fontAlgn="b"/>
                      <a:r>
                        <a:rPr lang="en-US" sz="1400" b="0" i="0" u="none" strike="noStrike">
                          <a:solidFill>
                            <a:schemeClr val="accent1">
                              <a:lumMod val="50000"/>
                            </a:schemeClr>
                          </a:solidFill>
                          <a:effectLst/>
                          <a:latin typeface="Calibri" panose="020F0502020204030204" pitchFamily="34" charset="0"/>
                        </a:rPr>
                        <a:t>79.1%</a:t>
                      </a:r>
                    </a:p>
                  </a:txBody>
                  <a:tcPr marL="8573" marR="8573" marT="8573" marB="0" anchor="b"/>
                </a:tc>
                <a:tc>
                  <a:txBody>
                    <a:bodyPr/>
                    <a:lstStyle/>
                    <a:p>
                      <a:pPr algn="r" fontAlgn="b"/>
                      <a:r>
                        <a:rPr lang="en-US" sz="1400" b="0" i="0" u="none" strike="noStrike" dirty="0">
                          <a:solidFill>
                            <a:schemeClr val="accent1">
                              <a:lumMod val="50000"/>
                            </a:schemeClr>
                          </a:solidFill>
                          <a:effectLst/>
                          <a:latin typeface="Calibri" panose="020F0502020204030204" pitchFamily="34" charset="0"/>
                        </a:rPr>
                        <a:t>6.7%</a:t>
                      </a:r>
                    </a:p>
                  </a:txBody>
                  <a:tcPr marL="8573" marR="8573" marT="8573" marB="0" anchor="b"/>
                </a:tc>
              </a:tr>
              <a:tr h="302112">
                <a:tc>
                  <a:txBody>
                    <a:bodyPr/>
                    <a:lstStyle/>
                    <a:p>
                      <a:pPr algn="ctr" fontAlgn="b"/>
                      <a:r>
                        <a:rPr lang="en-US" sz="1600" b="1" i="0" u="none" strike="noStrike" dirty="0" smtClean="0">
                          <a:solidFill>
                            <a:schemeClr val="bg1"/>
                          </a:solidFill>
                          <a:effectLst/>
                          <a:latin typeface="Calibri" panose="020F0502020204030204" pitchFamily="34" charset="0"/>
                        </a:rPr>
                        <a:t>Montgomery</a:t>
                      </a:r>
                      <a:endParaRPr lang="en-US" sz="1600" b="1" i="0" u="none" strike="noStrike" dirty="0">
                        <a:solidFill>
                          <a:schemeClr val="bg1"/>
                        </a:solidFill>
                        <a:effectLst/>
                        <a:latin typeface="Calibri" panose="020F0502020204030204" pitchFamily="34" charset="0"/>
                      </a:endParaRPr>
                    </a:p>
                  </a:txBody>
                  <a:tcPr marL="8573" marR="8573" marT="8573" marB="0" anchor="b"/>
                </a:tc>
                <a:tc>
                  <a:txBody>
                    <a:bodyPr/>
                    <a:lstStyle/>
                    <a:p>
                      <a:pPr algn="r" fontAlgn="b"/>
                      <a:r>
                        <a:rPr lang="en-US" sz="1400" b="0" i="0" u="none" strike="noStrike" dirty="0">
                          <a:solidFill>
                            <a:schemeClr val="accent1">
                              <a:lumMod val="50000"/>
                            </a:schemeClr>
                          </a:solidFill>
                          <a:effectLst/>
                          <a:latin typeface="Calibri" panose="020F0502020204030204" pitchFamily="34" charset="0"/>
                        </a:rPr>
                        <a:t>29</a:t>
                      </a:r>
                    </a:p>
                  </a:txBody>
                  <a:tcPr marL="8573" marR="8573" marT="8573" marB="0" anchor="b"/>
                </a:tc>
                <a:tc>
                  <a:txBody>
                    <a:bodyPr/>
                    <a:lstStyle/>
                    <a:p>
                      <a:pPr algn="l" fontAlgn="b"/>
                      <a:r>
                        <a:rPr lang="en-US" sz="1400" b="0" i="0" u="none" strike="noStrike" dirty="0">
                          <a:solidFill>
                            <a:schemeClr val="accent1">
                              <a:lumMod val="50000"/>
                            </a:schemeClr>
                          </a:solidFill>
                          <a:effectLst/>
                          <a:latin typeface="Calibri" panose="020F0502020204030204" pitchFamily="34" charset="0"/>
                        </a:rPr>
                        <a:t>               18,505 </a:t>
                      </a:r>
                    </a:p>
                  </a:txBody>
                  <a:tcPr marL="8573" marR="8573" marT="8573" marB="0" anchor="b"/>
                </a:tc>
                <a:tc>
                  <a:txBody>
                    <a:bodyPr/>
                    <a:lstStyle/>
                    <a:p>
                      <a:pPr algn="r" fontAlgn="b"/>
                      <a:r>
                        <a:rPr lang="en-US" sz="1400" b="0" i="0" u="none" strike="noStrike" dirty="0">
                          <a:solidFill>
                            <a:schemeClr val="accent1">
                              <a:lumMod val="50000"/>
                            </a:schemeClr>
                          </a:solidFill>
                          <a:effectLst/>
                          <a:latin typeface="Calibri" panose="020F0502020204030204" pitchFamily="34" charset="0"/>
                        </a:rPr>
                        <a:t>19.2%</a:t>
                      </a:r>
                    </a:p>
                  </a:txBody>
                  <a:tcPr marL="8573" marR="8573" marT="8573" marB="0" anchor="b"/>
                </a:tc>
                <a:tc>
                  <a:txBody>
                    <a:bodyPr/>
                    <a:lstStyle/>
                    <a:p>
                      <a:pPr algn="r" fontAlgn="b"/>
                      <a:r>
                        <a:rPr lang="en-US" sz="1400" b="0" i="0" u="none" strike="noStrike" dirty="0">
                          <a:solidFill>
                            <a:schemeClr val="accent1">
                              <a:lumMod val="50000"/>
                            </a:schemeClr>
                          </a:solidFill>
                          <a:effectLst/>
                          <a:latin typeface="Calibri" panose="020F0502020204030204" pitchFamily="34" charset="0"/>
                        </a:rPr>
                        <a:t>80.8%</a:t>
                      </a:r>
                    </a:p>
                  </a:txBody>
                  <a:tcPr marL="8573" marR="8573" marT="8573" marB="0" anchor="b"/>
                </a:tc>
                <a:tc>
                  <a:txBody>
                    <a:bodyPr/>
                    <a:lstStyle/>
                    <a:p>
                      <a:pPr algn="r" fontAlgn="b"/>
                      <a:r>
                        <a:rPr lang="en-US" sz="1400" b="0" i="0" u="none" strike="noStrike" dirty="0">
                          <a:solidFill>
                            <a:schemeClr val="accent1">
                              <a:lumMod val="50000"/>
                            </a:schemeClr>
                          </a:solidFill>
                          <a:effectLst/>
                          <a:latin typeface="Calibri" panose="020F0502020204030204" pitchFamily="34" charset="0"/>
                        </a:rPr>
                        <a:t>9.9%</a:t>
                      </a:r>
                    </a:p>
                  </a:txBody>
                  <a:tcPr marL="8573" marR="8573" marT="8573" marB="0" anchor="b"/>
                </a:tc>
              </a:tr>
              <a:tr h="161449">
                <a:tc gridSpan="6">
                  <a:txBody>
                    <a:bodyPr/>
                    <a:lstStyle/>
                    <a:p>
                      <a:pPr marL="0" marR="0">
                        <a:lnSpc>
                          <a:spcPct val="107000"/>
                        </a:lnSpc>
                        <a:spcBef>
                          <a:spcPts val="0"/>
                        </a:spcBef>
                        <a:spcAft>
                          <a:spcPts val="0"/>
                        </a:spcAft>
                      </a:pPr>
                      <a:r>
                        <a:rPr lang="en-US" sz="1000" dirty="0">
                          <a:effectLst/>
                        </a:rPr>
                        <a:t>*Dallas had net out domestic migration over this period.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129" marR="55129"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0413">
                <a:tc gridSpan="6">
                  <a:txBody>
                    <a:bodyPr/>
                    <a:lstStyle/>
                    <a:p>
                      <a:pPr marL="0" marR="0">
                        <a:lnSpc>
                          <a:spcPct val="107000"/>
                        </a:lnSpc>
                        <a:spcBef>
                          <a:spcPts val="0"/>
                        </a:spcBef>
                        <a:spcAft>
                          <a:spcPts val="0"/>
                        </a:spcAft>
                      </a:pPr>
                      <a:r>
                        <a:rPr lang="en-US" sz="900" dirty="0">
                          <a:effectLst/>
                        </a:rPr>
                        <a:t>Source: U.S. Census  Bureau, </a:t>
                      </a:r>
                      <a:r>
                        <a:rPr lang="en-US" sz="900" dirty="0" smtClean="0">
                          <a:effectLst/>
                        </a:rPr>
                        <a:t>2015 </a:t>
                      </a:r>
                      <a:r>
                        <a:rPr lang="en-US" sz="900" dirty="0">
                          <a:effectLst/>
                        </a:rPr>
                        <a:t>Vintage Population Estimates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129" marR="55129"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Rectangle 2"/>
          <p:cNvSpPr/>
          <p:nvPr/>
        </p:nvSpPr>
        <p:spPr>
          <a:xfrm>
            <a:off x="3840480" y="68580"/>
            <a:ext cx="4114800" cy="830997"/>
          </a:xfrm>
          <a:prstGeom prst="rect">
            <a:avLst/>
          </a:prstGeom>
        </p:spPr>
        <p:txBody>
          <a:bodyPr>
            <a:spAutoFit/>
          </a:bodyPr>
          <a:lstStyle/>
          <a:p>
            <a:pPr algn="ctr"/>
            <a:r>
              <a:rPr lang="en-US" sz="2400" dirty="0">
                <a:solidFill>
                  <a:schemeClr val="bg1"/>
                </a:solidFill>
              </a:rPr>
              <a:t>Top Counties for Numeric Growth in Texas, 2014-2015</a:t>
            </a:r>
          </a:p>
        </p:txBody>
      </p:sp>
      <p:sp>
        <p:nvSpPr>
          <p:cNvPr id="4" name="Rectangle 3"/>
          <p:cNvSpPr/>
          <p:nvPr/>
        </p:nvSpPr>
        <p:spPr>
          <a:xfrm>
            <a:off x="7027958" y="2366645"/>
            <a:ext cx="858741" cy="341632"/>
          </a:xfrm>
          <a:prstGeom prst="rect">
            <a:avLst/>
          </a:prstGeom>
          <a:noFill/>
          <a:ln w="22225">
            <a:solidFill>
              <a:srgbClr val="C00000"/>
            </a:solid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ctr"/>
            <a:endParaRPr lang="en-US" sz="1620" dirty="0">
              <a:solidFill>
                <a:schemeClr val="tx2"/>
              </a:solidFill>
            </a:endParaRPr>
          </a:p>
        </p:txBody>
      </p:sp>
      <p:sp>
        <p:nvSpPr>
          <p:cNvPr id="5" name="Rectangle 4"/>
          <p:cNvSpPr/>
          <p:nvPr/>
        </p:nvSpPr>
        <p:spPr>
          <a:xfrm>
            <a:off x="5930679" y="2366645"/>
            <a:ext cx="1097280" cy="341632"/>
          </a:xfrm>
          <a:prstGeom prst="rect">
            <a:avLst/>
          </a:prstGeom>
          <a:noFill/>
          <a:ln w="22225">
            <a:solidFill>
              <a:srgbClr val="C00000"/>
            </a:solid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ctr"/>
            <a:endParaRPr lang="en-US" sz="1620" dirty="0">
              <a:solidFill>
                <a:schemeClr val="tx2"/>
              </a:solidFill>
            </a:endParaRPr>
          </a:p>
        </p:txBody>
      </p:sp>
      <p:sp>
        <p:nvSpPr>
          <p:cNvPr id="6" name="Rectangle 5"/>
          <p:cNvSpPr/>
          <p:nvPr/>
        </p:nvSpPr>
        <p:spPr>
          <a:xfrm>
            <a:off x="7910552" y="2366645"/>
            <a:ext cx="1142007" cy="341632"/>
          </a:xfrm>
          <a:prstGeom prst="rect">
            <a:avLst/>
          </a:prstGeom>
          <a:noFill/>
          <a:ln w="22225">
            <a:solidFill>
              <a:srgbClr val="C00000"/>
            </a:solid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ctr"/>
            <a:endParaRPr lang="en-US" sz="1620" dirty="0">
              <a:solidFill>
                <a:schemeClr val="tx2"/>
              </a:solidFill>
            </a:endParaRPr>
          </a:p>
        </p:txBody>
      </p:sp>
      <p:sp>
        <p:nvSpPr>
          <p:cNvPr id="7" name="Rectangle 6"/>
          <p:cNvSpPr/>
          <p:nvPr/>
        </p:nvSpPr>
        <p:spPr>
          <a:xfrm>
            <a:off x="5897880" y="3875405"/>
            <a:ext cx="1097280" cy="341632"/>
          </a:xfrm>
          <a:prstGeom prst="rect">
            <a:avLst/>
          </a:prstGeom>
          <a:noFill/>
          <a:ln w="22225">
            <a:solidFill>
              <a:srgbClr val="C00000"/>
            </a:solid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ctr"/>
            <a:endParaRPr lang="en-US" sz="1620" dirty="0">
              <a:solidFill>
                <a:schemeClr val="tx2"/>
              </a:solidFill>
            </a:endParaRPr>
          </a:p>
        </p:txBody>
      </p:sp>
      <p:sp>
        <p:nvSpPr>
          <p:cNvPr id="8" name="Rectangle 7"/>
          <p:cNvSpPr/>
          <p:nvPr/>
        </p:nvSpPr>
        <p:spPr>
          <a:xfrm>
            <a:off x="6995161" y="3875405"/>
            <a:ext cx="891539" cy="341632"/>
          </a:xfrm>
          <a:prstGeom prst="rect">
            <a:avLst/>
          </a:prstGeom>
          <a:noFill/>
          <a:ln w="22225">
            <a:solidFill>
              <a:srgbClr val="C00000"/>
            </a:solid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ctr"/>
            <a:endParaRPr lang="en-US" sz="1620" dirty="0">
              <a:solidFill>
                <a:schemeClr val="tx2"/>
              </a:solidFill>
            </a:endParaRPr>
          </a:p>
        </p:txBody>
      </p:sp>
      <p:sp>
        <p:nvSpPr>
          <p:cNvPr id="9" name="Rectangle 8"/>
          <p:cNvSpPr/>
          <p:nvPr/>
        </p:nvSpPr>
        <p:spPr>
          <a:xfrm>
            <a:off x="7886699" y="3875405"/>
            <a:ext cx="1165860" cy="341632"/>
          </a:xfrm>
          <a:prstGeom prst="rect">
            <a:avLst/>
          </a:prstGeom>
          <a:noFill/>
          <a:ln w="22225">
            <a:solidFill>
              <a:srgbClr val="C00000"/>
            </a:solid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ctr"/>
            <a:endParaRPr lang="en-US" sz="1620" dirty="0">
              <a:solidFill>
                <a:schemeClr val="tx2"/>
              </a:solidFill>
            </a:endParaRPr>
          </a:p>
        </p:txBody>
      </p:sp>
    </p:spTree>
    <p:extLst>
      <p:ext uri="{BB962C8B-B14F-4D97-AF65-F5344CB8AC3E}">
        <p14:creationId xmlns:p14="http://schemas.microsoft.com/office/powerpoint/2010/main" val="179083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40480" y="68580"/>
            <a:ext cx="4114800" cy="830997"/>
          </a:xfrm>
          <a:prstGeom prst="rect">
            <a:avLst/>
          </a:prstGeom>
        </p:spPr>
        <p:txBody>
          <a:bodyPr>
            <a:spAutoFit/>
          </a:bodyPr>
          <a:lstStyle/>
          <a:p>
            <a:pPr algn="ctr"/>
            <a:r>
              <a:rPr lang="en-US" sz="2400" dirty="0">
                <a:solidFill>
                  <a:schemeClr val="bg1"/>
                </a:solidFill>
              </a:rPr>
              <a:t>Top Counties for Percent Growth* in Texas, 2014-2015</a:t>
            </a:r>
          </a:p>
        </p:txBody>
      </p:sp>
      <p:graphicFrame>
        <p:nvGraphicFramePr>
          <p:cNvPr id="4" name="Table 3"/>
          <p:cNvGraphicFramePr>
            <a:graphicFrameLocks noGrp="1"/>
          </p:cNvGraphicFramePr>
          <p:nvPr>
            <p:extLst>
              <p:ext uri="{D42A27DB-BD31-4B8C-83A1-F6EECF244321}">
                <p14:modId xmlns:p14="http://schemas.microsoft.com/office/powerpoint/2010/main" val="4075366425"/>
              </p:ext>
            </p:extLst>
          </p:nvPr>
        </p:nvGraphicFramePr>
        <p:xfrm>
          <a:off x="2811780" y="1224742"/>
          <a:ext cx="5538121" cy="4515771"/>
        </p:xfrm>
        <a:graphic>
          <a:graphicData uri="http://schemas.openxmlformats.org/drawingml/2006/table">
            <a:tbl>
              <a:tblPr firstRow="1" firstCol="1" bandRow="1">
                <a:tableStyleId>{5C22544A-7EE6-4342-B048-85BDC9FD1C3A}</a:tableStyleId>
              </a:tblPr>
              <a:tblGrid>
                <a:gridCol w="1783080"/>
                <a:gridCol w="548640"/>
                <a:gridCol w="960120"/>
                <a:gridCol w="960120"/>
                <a:gridCol w="1286161"/>
              </a:tblGrid>
              <a:tr h="939317">
                <a:tc>
                  <a:txBody>
                    <a:bodyPr/>
                    <a:lstStyle/>
                    <a:p>
                      <a:pPr algn="ctr">
                        <a:lnSpc>
                          <a:spcPct val="107000"/>
                        </a:lnSpc>
                      </a:pPr>
                      <a:r>
                        <a:rPr lang="en-US" sz="1400" dirty="0" smtClean="0">
                          <a:effectLst/>
                          <a:latin typeface="Calibri" panose="020F0502020204030204" pitchFamily="34" charset="0"/>
                        </a:rPr>
                        <a:t>County</a:t>
                      </a:r>
                    </a:p>
                    <a:p>
                      <a:pPr algn="ctr">
                        <a:lnSpc>
                          <a:spcPct val="107000"/>
                        </a:lnSpc>
                      </a:pPr>
                      <a:endParaRPr lang="en-US" sz="1400" dirty="0">
                        <a:effectLst/>
                        <a:latin typeface="Calibri" panose="020F0502020204030204" pitchFamily="34" charset="0"/>
                      </a:endParaRPr>
                    </a:p>
                  </a:txBody>
                  <a:tcPr marL="61722" marR="61722" marT="0" marB="0" anchor="b"/>
                </a:tc>
                <a:tc>
                  <a:txBody>
                    <a:bodyPr/>
                    <a:lstStyle/>
                    <a:p>
                      <a:pPr marL="0" marR="0" algn="ctr">
                        <a:lnSpc>
                          <a:spcPct val="107000"/>
                        </a:lnSpc>
                        <a:spcBef>
                          <a:spcPts val="0"/>
                        </a:spcBef>
                        <a:spcAft>
                          <a:spcPts val="0"/>
                        </a:spcAft>
                      </a:pPr>
                      <a:r>
                        <a:rPr lang="en-US" sz="1400" dirty="0">
                          <a:effectLst/>
                        </a:rPr>
                        <a:t>U.S. Rank</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722" marR="61722" marT="0" marB="0" anchor="b"/>
                </a:tc>
                <a:tc>
                  <a:txBody>
                    <a:bodyPr/>
                    <a:lstStyle/>
                    <a:p>
                      <a:pPr marL="0" marR="0" algn="ctr">
                        <a:lnSpc>
                          <a:spcPct val="107000"/>
                        </a:lnSpc>
                        <a:spcBef>
                          <a:spcPts val="0"/>
                        </a:spcBef>
                        <a:spcAft>
                          <a:spcPts val="0"/>
                        </a:spcAft>
                      </a:pPr>
                      <a:r>
                        <a:rPr lang="en-US" sz="1400" dirty="0" smtClean="0">
                          <a:effectLst/>
                        </a:rPr>
                        <a:t>2014-2015 </a:t>
                      </a:r>
                      <a:r>
                        <a:rPr lang="en-US" sz="1400" dirty="0">
                          <a:effectLst/>
                        </a:rPr>
                        <a:t>Percent </a:t>
                      </a:r>
                      <a:r>
                        <a:rPr lang="en-US" sz="1400" dirty="0" smtClean="0">
                          <a:effectLst/>
                        </a:rPr>
                        <a:t>Population </a:t>
                      </a:r>
                      <a:r>
                        <a:rPr lang="en-US" sz="1400" dirty="0">
                          <a:effectLst/>
                        </a:rPr>
                        <a:t>Change</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722" marR="61722" marT="0" marB="0" anchor="b"/>
                </a:tc>
                <a:tc>
                  <a:txBody>
                    <a:bodyPr/>
                    <a:lstStyle/>
                    <a:p>
                      <a:pPr marL="0" marR="0" algn="ctr">
                        <a:lnSpc>
                          <a:spcPct val="107000"/>
                        </a:lnSpc>
                        <a:spcBef>
                          <a:spcPts val="0"/>
                        </a:spcBef>
                        <a:spcAft>
                          <a:spcPts val="0"/>
                        </a:spcAft>
                      </a:pPr>
                      <a:r>
                        <a:rPr lang="en-US" sz="1400" dirty="0">
                          <a:effectLst/>
                        </a:rPr>
                        <a:t>Percent </a:t>
                      </a:r>
                      <a:r>
                        <a:rPr lang="en-US" sz="1400" dirty="0" smtClean="0">
                          <a:effectLst/>
                        </a:rPr>
                        <a:t>Change</a:t>
                      </a:r>
                      <a:r>
                        <a:rPr lang="en-US" sz="1400" baseline="0" dirty="0" smtClean="0">
                          <a:effectLst/>
                        </a:rPr>
                        <a:t> </a:t>
                      </a:r>
                      <a:r>
                        <a:rPr lang="en-US" sz="1400" dirty="0" smtClean="0">
                          <a:effectLst/>
                        </a:rPr>
                        <a:t>from </a:t>
                      </a:r>
                      <a:r>
                        <a:rPr lang="en-US" sz="1400" dirty="0">
                          <a:effectLst/>
                        </a:rPr>
                        <a:t>Migration</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722" marR="61722" marT="0" marB="0" anchor="b"/>
                </a:tc>
                <a:tc>
                  <a:txBody>
                    <a:bodyPr/>
                    <a:lstStyle/>
                    <a:p>
                      <a:pPr marL="0" marR="0" algn="ctr">
                        <a:lnSpc>
                          <a:spcPct val="107000"/>
                        </a:lnSpc>
                        <a:spcBef>
                          <a:spcPts val="0"/>
                        </a:spcBef>
                        <a:spcAft>
                          <a:spcPts val="0"/>
                        </a:spcAft>
                      </a:pPr>
                      <a:r>
                        <a:rPr lang="en-US" sz="1400" dirty="0">
                          <a:effectLst/>
                        </a:rPr>
                        <a:t>Percent </a:t>
                      </a:r>
                      <a:r>
                        <a:rPr lang="en-US" sz="1400" dirty="0" smtClean="0">
                          <a:effectLst/>
                        </a:rPr>
                        <a:t> Change from International</a:t>
                      </a:r>
                    </a:p>
                    <a:p>
                      <a:pPr marL="0" marR="0" algn="ctr">
                        <a:lnSpc>
                          <a:spcPct val="107000"/>
                        </a:lnSpc>
                        <a:spcBef>
                          <a:spcPts val="0"/>
                        </a:spcBef>
                        <a:spcAft>
                          <a:spcPts val="0"/>
                        </a:spcAft>
                      </a:pPr>
                      <a:r>
                        <a:rPr lang="en-US" sz="1400" dirty="0" smtClean="0">
                          <a:effectLst/>
                        </a:rPr>
                        <a:t>Migration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722" marR="61722" marT="0" marB="0" anchor="b"/>
                </a:tc>
              </a:tr>
              <a:tr h="255461">
                <a:tc>
                  <a:txBody>
                    <a:bodyPr/>
                    <a:lstStyle/>
                    <a:p>
                      <a:pPr algn="ctr" fontAlgn="b"/>
                      <a:r>
                        <a:rPr lang="en-US" sz="1600" b="1" i="0" u="none" strike="noStrike" dirty="0">
                          <a:solidFill>
                            <a:schemeClr val="bg1"/>
                          </a:solidFill>
                          <a:effectLst/>
                          <a:latin typeface="Calibri" panose="020F0502020204030204" pitchFamily="34" charset="0"/>
                        </a:rPr>
                        <a:t>Hays </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1</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5.2%</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85.5%</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1.9%</a:t>
                      </a:r>
                    </a:p>
                  </a:txBody>
                  <a:tcPr marL="8573" marR="8573" marT="8573" marB="0" anchor="b"/>
                </a:tc>
              </a:tr>
              <a:tr h="255461">
                <a:tc>
                  <a:txBody>
                    <a:bodyPr/>
                    <a:lstStyle/>
                    <a:p>
                      <a:pPr algn="ctr" fontAlgn="b"/>
                      <a:r>
                        <a:rPr lang="en-US" sz="1600" b="1" i="0" u="none" strike="noStrike" dirty="0">
                          <a:solidFill>
                            <a:schemeClr val="bg1"/>
                          </a:solidFill>
                          <a:effectLst/>
                          <a:latin typeface="Calibri" panose="020F0502020204030204" pitchFamily="34" charset="0"/>
                        </a:rPr>
                        <a:t>Comal </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2</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4.5%</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90.7%</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2.1%</a:t>
                      </a:r>
                    </a:p>
                  </a:txBody>
                  <a:tcPr marL="8573" marR="8573" marT="8573" marB="0" anchor="b"/>
                </a:tc>
              </a:tr>
              <a:tr h="255461">
                <a:tc>
                  <a:txBody>
                    <a:bodyPr/>
                    <a:lstStyle/>
                    <a:p>
                      <a:pPr algn="ctr" fontAlgn="b"/>
                      <a:r>
                        <a:rPr lang="en-US" sz="1600" b="1" i="0" u="none" strike="noStrike" dirty="0">
                          <a:solidFill>
                            <a:schemeClr val="bg1"/>
                          </a:solidFill>
                          <a:effectLst/>
                          <a:latin typeface="Calibri" panose="020F0502020204030204" pitchFamily="34" charset="0"/>
                        </a:rPr>
                        <a:t>Fort Bend </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4</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4.3%</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79.3%</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16.5%</a:t>
                      </a:r>
                    </a:p>
                  </a:txBody>
                  <a:tcPr marL="8573" marR="8573" marT="8573" marB="0" anchor="b"/>
                </a:tc>
              </a:tr>
              <a:tr h="255461">
                <a:tc>
                  <a:txBody>
                    <a:bodyPr/>
                    <a:lstStyle/>
                    <a:p>
                      <a:pPr algn="ctr" fontAlgn="b"/>
                      <a:r>
                        <a:rPr lang="en-US" sz="1600" b="1" i="0" u="none" strike="noStrike" dirty="0">
                          <a:solidFill>
                            <a:schemeClr val="bg1"/>
                          </a:solidFill>
                          <a:effectLst/>
                          <a:latin typeface="Calibri" panose="020F0502020204030204" pitchFamily="34" charset="0"/>
                        </a:rPr>
                        <a:t>Williamson </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7</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3.9%</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79.1%</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6.7%</a:t>
                      </a:r>
                    </a:p>
                  </a:txBody>
                  <a:tcPr marL="8573" marR="8573" marT="8573" marB="0" anchor="b"/>
                </a:tc>
              </a:tr>
              <a:tr h="255461">
                <a:tc>
                  <a:txBody>
                    <a:bodyPr/>
                    <a:lstStyle/>
                    <a:p>
                      <a:pPr algn="ctr" fontAlgn="b"/>
                      <a:r>
                        <a:rPr lang="en-US" sz="1600" b="1" i="0" u="none" strike="noStrike" dirty="0">
                          <a:solidFill>
                            <a:schemeClr val="bg1"/>
                          </a:solidFill>
                          <a:effectLst/>
                          <a:latin typeface="Calibri" panose="020F0502020204030204" pitchFamily="34" charset="0"/>
                        </a:rPr>
                        <a:t>Montgomery </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10</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3.6%</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80.8%</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9.9%</a:t>
                      </a:r>
                    </a:p>
                  </a:txBody>
                  <a:tcPr marL="8573" marR="8573" marT="8573" marB="0" anchor="b"/>
                </a:tc>
              </a:tr>
              <a:tr h="255461">
                <a:tc>
                  <a:txBody>
                    <a:bodyPr/>
                    <a:lstStyle/>
                    <a:p>
                      <a:pPr algn="ctr" fontAlgn="b"/>
                      <a:r>
                        <a:rPr lang="en-US" sz="1600" b="1" i="0" u="none" strike="noStrike" dirty="0">
                          <a:solidFill>
                            <a:schemeClr val="bg1"/>
                          </a:solidFill>
                          <a:effectLst/>
                          <a:latin typeface="Calibri" panose="020F0502020204030204" pitchFamily="34" charset="0"/>
                        </a:rPr>
                        <a:t>Denton </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12</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3.4%</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74.5%</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11.7%</a:t>
                      </a:r>
                    </a:p>
                  </a:txBody>
                  <a:tcPr marL="8573" marR="8573" marT="8573" marB="0" anchor="b"/>
                </a:tc>
              </a:tr>
              <a:tr h="255461">
                <a:tc>
                  <a:txBody>
                    <a:bodyPr/>
                    <a:lstStyle/>
                    <a:p>
                      <a:pPr algn="ctr" fontAlgn="b"/>
                      <a:r>
                        <a:rPr lang="en-US" sz="1600" b="1" i="0" u="none" strike="noStrike" dirty="0">
                          <a:solidFill>
                            <a:schemeClr val="bg1"/>
                          </a:solidFill>
                          <a:effectLst/>
                          <a:latin typeface="Calibri" panose="020F0502020204030204" pitchFamily="34" charset="0"/>
                        </a:rPr>
                        <a:t>Ector </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18</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3.3%</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63.1%</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3.1%</a:t>
                      </a:r>
                    </a:p>
                  </a:txBody>
                  <a:tcPr marL="8573" marR="8573" marT="8573" marB="0" anchor="b"/>
                </a:tc>
              </a:tr>
              <a:tr h="255461">
                <a:tc>
                  <a:txBody>
                    <a:bodyPr/>
                    <a:lstStyle/>
                    <a:p>
                      <a:pPr algn="ctr" fontAlgn="b"/>
                      <a:r>
                        <a:rPr lang="en-US" sz="1600" b="1" i="0" u="none" strike="noStrike" dirty="0">
                          <a:solidFill>
                            <a:schemeClr val="bg1"/>
                          </a:solidFill>
                          <a:effectLst/>
                          <a:latin typeface="Calibri" panose="020F0502020204030204" pitchFamily="34" charset="0"/>
                        </a:rPr>
                        <a:t>Midland </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19</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3.3%</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66.2%</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3.2%</a:t>
                      </a:r>
                    </a:p>
                  </a:txBody>
                  <a:tcPr marL="8573" marR="8573" marT="8573" marB="0" anchor="b"/>
                </a:tc>
              </a:tr>
              <a:tr h="255461">
                <a:tc>
                  <a:txBody>
                    <a:bodyPr/>
                    <a:lstStyle/>
                    <a:p>
                      <a:pPr algn="ctr" fontAlgn="b"/>
                      <a:r>
                        <a:rPr lang="en-US" sz="1600" b="1" i="0" u="none" strike="noStrike" dirty="0">
                          <a:solidFill>
                            <a:schemeClr val="bg1"/>
                          </a:solidFill>
                          <a:effectLst/>
                          <a:latin typeface="Calibri" panose="020F0502020204030204" pitchFamily="34" charset="0"/>
                        </a:rPr>
                        <a:t>Collin </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23</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3.2%</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75.2%</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15.8%</a:t>
                      </a:r>
                    </a:p>
                  </a:txBody>
                  <a:tcPr marL="8573" marR="8573" marT="8573" marB="0" anchor="b"/>
                </a:tc>
              </a:tr>
              <a:tr h="255461">
                <a:tc>
                  <a:txBody>
                    <a:bodyPr/>
                    <a:lstStyle/>
                    <a:p>
                      <a:pPr algn="ctr" fontAlgn="b"/>
                      <a:r>
                        <a:rPr lang="en-US" sz="1600" b="1" i="0" u="none" strike="noStrike" dirty="0">
                          <a:solidFill>
                            <a:schemeClr val="bg1"/>
                          </a:solidFill>
                          <a:effectLst/>
                          <a:latin typeface="Calibri" panose="020F0502020204030204" pitchFamily="34" charset="0"/>
                        </a:rPr>
                        <a:t>Kaufman </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25</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3.1%</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79.8%</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3.2%</a:t>
                      </a:r>
                    </a:p>
                  </a:txBody>
                  <a:tcPr marL="8573" marR="8573" marT="8573" marB="0" anchor="b"/>
                </a:tc>
              </a:tr>
              <a:tr h="255461">
                <a:tc>
                  <a:txBody>
                    <a:bodyPr/>
                    <a:lstStyle/>
                    <a:p>
                      <a:pPr algn="ctr" fontAlgn="b"/>
                      <a:r>
                        <a:rPr lang="en-US" sz="1600" b="1" i="0" u="none" strike="noStrike" dirty="0">
                          <a:solidFill>
                            <a:schemeClr val="bg1"/>
                          </a:solidFill>
                          <a:effectLst/>
                          <a:latin typeface="Calibri" panose="020F0502020204030204" pitchFamily="34" charset="0"/>
                        </a:rPr>
                        <a:t>Parker </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29</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2.8%</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89.8%</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2.2%</a:t>
                      </a:r>
                    </a:p>
                  </a:txBody>
                  <a:tcPr marL="8573" marR="8573" marT="8573" marB="0" anchor="b"/>
                </a:tc>
              </a:tr>
              <a:tr h="255461">
                <a:tc>
                  <a:txBody>
                    <a:bodyPr/>
                    <a:lstStyle/>
                    <a:p>
                      <a:pPr algn="ctr" fontAlgn="b"/>
                      <a:r>
                        <a:rPr lang="en-US" sz="1600" b="1" i="0" u="none" strike="noStrike" dirty="0">
                          <a:solidFill>
                            <a:schemeClr val="bg1"/>
                          </a:solidFill>
                          <a:effectLst/>
                          <a:latin typeface="Calibri" panose="020F0502020204030204" pitchFamily="34" charset="0"/>
                        </a:rPr>
                        <a:t>Brazos </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32</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2.8%</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69.2%</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27.4%</a:t>
                      </a:r>
                    </a:p>
                  </a:txBody>
                  <a:tcPr marL="8573" marR="8573" marT="8573" marB="0" anchor="b"/>
                </a:tc>
              </a:tr>
              <a:tr h="255461">
                <a:tc>
                  <a:txBody>
                    <a:bodyPr/>
                    <a:lstStyle/>
                    <a:p>
                      <a:pPr algn="ctr" fontAlgn="b"/>
                      <a:r>
                        <a:rPr lang="en-US" sz="1600" b="1" i="0" u="none" strike="noStrike" dirty="0">
                          <a:solidFill>
                            <a:schemeClr val="bg1"/>
                          </a:solidFill>
                          <a:effectLst/>
                          <a:latin typeface="Calibri" panose="020F0502020204030204" pitchFamily="34" charset="0"/>
                        </a:rPr>
                        <a:t>Guadalupe </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38</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2.7%</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78.8%</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4.6%</a:t>
                      </a:r>
                    </a:p>
                  </a:txBody>
                  <a:tcPr marL="8573" marR="8573" marT="8573" marB="0" anchor="b"/>
                </a:tc>
              </a:tr>
              <a:tr h="255461">
                <a:tc>
                  <a:txBody>
                    <a:bodyPr/>
                    <a:lstStyle/>
                    <a:p>
                      <a:pPr algn="ctr" fontAlgn="b"/>
                      <a:r>
                        <a:rPr lang="en-US" sz="1600" b="1" i="0" u="none" strike="noStrike" dirty="0">
                          <a:solidFill>
                            <a:schemeClr val="bg1"/>
                          </a:solidFill>
                          <a:effectLst/>
                          <a:latin typeface="Calibri" panose="020F0502020204030204" pitchFamily="34" charset="0"/>
                        </a:rPr>
                        <a:t>Ellis </a:t>
                      </a:r>
                    </a:p>
                  </a:txBody>
                  <a:tcPr marL="8573" marR="8573" marT="8573"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39</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2.7%</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77.2%</a:t>
                      </a:r>
                    </a:p>
                  </a:txBody>
                  <a:tcPr marL="8573" marR="8573" marT="8573"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2.7%</a:t>
                      </a:r>
                    </a:p>
                  </a:txBody>
                  <a:tcPr marL="8573" marR="8573" marT="8573" marB="0" anchor="b"/>
                </a:tc>
              </a:tr>
            </a:tbl>
          </a:graphicData>
        </a:graphic>
      </p:graphicFrame>
      <p:sp>
        <p:nvSpPr>
          <p:cNvPr id="5" name="Rectangle 4"/>
          <p:cNvSpPr/>
          <p:nvPr/>
        </p:nvSpPr>
        <p:spPr>
          <a:xfrm>
            <a:off x="1399539" y="5712531"/>
            <a:ext cx="4114800" cy="581313"/>
          </a:xfrm>
          <a:prstGeom prst="rect">
            <a:avLst/>
          </a:prstGeom>
        </p:spPr>
        <p:txBody>
          <a:bodyPr>
            <a:spAutoFit/>
          </a:bodyPr>
          <a:lstStyle/>
          <a:p>
            <a:pPr>
              <a:lnSpc>
                <a:spcPct val="107000"/>
              </a:lnSpc>
            </a:pPr>
            <a:r>
              <a:rPr lang="en-US" sz="990" dirty="0">
                <a:solidFill>
                  <a:schemeClr val="bg1">
                    <a:lumMod val="75000"/>
                  </a:schemeClr>
                </a:solidFill>
              </a:rPr>
              <a:t>*Among Counties with 10,000 or more population in 2014</a:t>
            </a:r>
          </a:p>
          <a:p>
            <a:pPr>
              <a:lnSpc>
                <a:spcPct val="107000"/>
              </a:lnSpc>
            </a:pPr>
            <a:r>
              <a:rPr lang="fr-FR" sz="99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Source: U.S. Census  Bureau, 2015 Vintage Population </a:t>
            </a:r>
            <a:r>
              <a:rPr lang="fr-FR" sz="990" dirty="0" err="1">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Estimates</a:t>
            </a:r>
            <a:endParaRPr lang="fr-FR" sz="99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99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610659" y="2187650"/>
            <a:ext cx="572877" cy="484742"/>
          </a:xfrm>
          <a:prstGeom prst="rect">
            <a:avLst/>
          </a:prstGeom>
          <a:noFill/>
          <a:ln w="22225">
            <a:solidFill>
              <a:srgbClr val="C0000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en-US" sz="1620" dirty="0">
              <a:solidFill>
                <a:schemeClr val="tx2"/>
              </a:solidFill>
            </a:endParaRPr>
          </a:p>
        </p:txBody>
      </p:sp>
      <p:sp>
        <p:nvSpPr>
          <p:cNvPr id="7" name="Rectangle 6"/>
          <p:cNvSpPr/>
          <p:nvPr/>
        </p:nvSpPr>
        <p:spPr>
          <a:xfrm>
            <a:off x="6139053" y="2187650"/>
            <a:ext cx="958468" cy="3558399"/>
          </a:xfrm>
          <a:prstGeom prst="rect">
            <a:avLst/>
          </a:prstGeom>
          <a:noFill/>
          <a:ln w="22225">
            <a:solidFill>
              <a:srgbClr val="C0000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en-US" sz="1620" dirty="0">
              <a:solidFill>
                <a:schemeClr val="tx2"/>
              </a:solidFill>
            </a:endParaRPr>
          </a:p>
        </p:txBody>
      </p:sp>
    </p:spTree>
    <p:extLst>
      <p:ext uri="{BB962C8B-B14F-4D97-AF65-F5344CB8AC3E}">
        <p14:creationId xmlns:p14="http://schemas.microsoft.com/office/powerpoint/2010/main" val="57389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811780" y="123890"/>
            <a:ext cx="6652260" cy="891540"/>
          </a:xfrm>
          <a:prstGeom prst="rect">
            <a:avLst/>
          </a:prstGeom>
        </p:spPr>
        <p:txBody>
          <a:bodyPr/>
          <a:lstStyle/>
          <a:p>
            <a:pPr lvl="0" algn="ctr" eaLnBrk="1" hangingPunct="1">
              <a:defRPr/>
            </a:pPr>
            <a:r>
              <a:rPr lang="en-US" sz="2160" kern="0" dirty="0">
                <a:solidFill>
                  <a:schemeClr val="bg1"/>
                </a:solidFill>
                <a:latin typeface="+mj-lt"/>
                <a:ea typeface="+mj-ea"/>
                <a:cs typeface="+mj-cs"/>
              </a:rPr>
              <a:t>Texas Racial and Ethnic Composition, </a:t>
            </a:r>
          </a:p>
          <a:p>
            <a:pPr lvl="0" algn="ctr" eaLnBrk="1" hangingPunct="1">
              <a:defRPr/>
            </a:pPr>
            <a:r>
              <a:rPr lang="en-US" sz="2160" kern="0" dirty="0">
                <a:solidFill>
                  <a:schemeClr val="bg1"/>
                </a:solidFill>
                <a:latin typeface="+mj-lt"/>
                <a:ea typeface="+mj-ea"/>
                <a:cs typeface="+mj-cs"/>
              </a:rPr>
              <a:t>2000, 2010, and 2015</a:t>
            </a:r>
          </a:p>
        </p:txBody>
      </p:sp>
      <p:sp>
        <p:nvSpPr>
          <p:cNvPr id="9" name="Rectangle 8"/>
          <p:cNvSpPr/>
          <p:nvPr/>
        </p:nvSpPr>
        <p:spPr>
          <a:xfrm>
            <a:off x="1371600" y="5825289"/>
            <a:ext cx="7200900" cy="397032"/>
          </a:xfrm>
          <a:prstGeom prst="rect">
            <a:avLst/>
          </a:prstGeom>
        </p:spPr>
        <p:txBody>
          <a:bodyPr wrap="square">
            <a:spAutoFit/>
          </a:bodyPr>
          <a:lstStyle/>
          <a:p>
            <a:r>
              <a:rPr lang="en-US" sz="990" dirty="0">
                <a:solidFill>
                  <a:schemeClr val="tx1">
                    <a:lumMod val="50000"/>
                    <a:lumOff val="50000"/>
                  </a:schemeClr>
                </a:solidFill>
              </a:rPr>
              <a:t>Source: U.S. Census Bureau. 2000, 2010 Decennial Census and 2015 Population Estimates					</a:t>
            </a:r>
          </a:p>
        </p:txBody>
      </p:sp>
      <p:sp>
        <p:nvSpPr>
          <p:cNvPr id="7" name="Slide Number Placeholder 3"/>
          <p:cNvSpPr txBox="1">
            <a:spLocks/>
          </p:cNvSpPr>
          <p:nvPr/>
        </p:nvSpPr>
        <p:spPr>
          <a:xfrm>
            <a:off x="7269480" y="5720720"/>
            <a:ext cx="1920240" cy="328613"/>
          </a:xfrm>
          <a:prstGeom prst="rect">
            <a:avLst/>
          </a:prstGeom>
        </p:spPr>
        <p:txBody>
          <a:bodyPr vert="horz" lIns="82296" tIns="41148" rIns="82296" bIns="41148"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sz="1080" dirty="0"/>
              <a:t>11</a:t>
            </a:r>
          </a:p>
        </p:txBody>
      </p:sp>
      <p:graphicFrame>
        <p:nvGraphicFramePr>
          <p:cNvPr id="11" name="Chart 10"/>
          <p:cNvGraphicFramePr>
            <a:graphicFrameLocks noGrp="1"/>
          </p:cNvGraphicFramePr>
          <p:nvPr>
            <p:extLst>
              <p:ext uri="{D42A27DB-BD31-4B8C-83A1-F6EECF244321}">
                <p14:modId xmlns:p14="http://schemas.microsoft.com/office/powerpoint/2010/main" val="3234801200"/>
              </p:ext>
            </p:extLst>
          </p:nvPr>
        </p:nvGraphicFramePr>
        <p:xfrm>
          <a:off x="722063" y="1000910"/>
          <a:ext cx="4469628" cy="33484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noGrp="1"/>
          </p:cNvGraphicFramePr>
          <p:nvPr>
            <p:extLst/>
          </p:nvPr>
        </p:nvGraphicFramePr>
        <p:xfrm>
          <a:off x="5610646" y="2323134"/>
          <a:ext cx="4580305" cy="33453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noGrp="1"/>
          </p:cNvGraphicFramePr>
          <p:nvPr>
            <p:extLst/>
          </p:nvPr>
        </p:nvGraphicFramePr>
        <p:xfrm>
          <a:off x="3474412" y="1637349"/>
          <a:ext cx="3973524" cy="33568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48981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334" y="75205"/>
            <a:ext cx="6172200" cy="891540"/>
          </a:xfrm>
        </p:spPr>
        <p:txBody>
          <a:bodyPr>
            <a:noAutofit/>
          </a:bodyPr>
          <a:lstStyle/>
          <a:p>
            <a:pPr algn="ctr"/>
            <a:r>
              <a:rPr lang="en-US" sz="2520" dirty="0"/>
              <a:t>Percent  of the Population that is </a:t>
            </a:r>
            <a:r>
              <a:rPr lang="en-US" sz="2520" dirty="0" smtClean="0"/>
              <a:t>Hispanic,  </a:t>
            </a:r>
            <a:r>
              <a:rPr lang="en-US" sz="2520" dirty="0"/>
              <a:t>Texas Counties, 2009-2013</a:t>
            </a:r>
          </a:p>
        </p:txBody>
      </p:sp>
      <p:pic>
        <p:nvPicPr>
          <p:cNvPr id="5" name="Content Placeholder 4"/>
          <p:cNvPicPr>
            <a:picLocks noGrp="1" noChangeAspect="1"/>
          </p:cNvPicPr>
          <p:nvPr>
            <p:ph idx="1"/>
          </p:nvPr>
        </p:nvPicPr>
        <p:blipFill rotWithShape="1">
          <a:blip r:embed="rId2"/>
          <a:srcRect l="2035" t="20203" r="4320" b="20870"/>
          <a:stretch/>
        </p:blipFill>
        <p:spPr>
          <a:xfrm>
            <a:off x="2400300" y="966745"/>
            <a:ext cx="6029161" cy="5146845"/>
          </a:xfrm>
          <a:prstGeom prst="rect">
            <a:avLst/>
          </a:prstGeom>
        </p:spPr>
      </p:pic>
      <p:sp>
        <p:nvSpPr>
          <p:cNvPr id="4" name="Slide Number Placeholder 3"/>
          <p:cNvSpPr>
            <a:spLocks noGrp="1"/>
          </p:cNvSpPr>
          <p:nvPr>
            <p:ph type="sldNum" sz="quarter" idx="4294967295"/>
          </p:nvPr>
        </p:nvSpPr>
        <p:spPr>
          <a:xfrm>
            <a:off x="7269480" y="5720717"/>
            <a:ext cx="1920240" cy="328613"/>
          </a:xfrm>
          <a:prstGeom prst="rect">
            <a:avLst/>
          </a:prstGeom>
        </p:spPr>
        <p:txBody>
          <a:bodyPr/>
          <a:lstStyle/>
          <a:p>
            <a:fld id="{2BC1FA3B-F0C1-4F58-90BE-DCC7501F4B28}" type="slidenum">
              <a:rPr lang="en-US" smtClean="0"/>
              <a:pPr/>
              <a:t>14</a:t>
            </a:fld>
            <a:endParaRPr lang="en-US" dirty="0"/>
          </a:p>
        </p:txBody>
      </p:sp>
      <p:pic>
        <p:nvPicPr>
          <p:cNvPr id="6" name="Picture 5"/>
          <p:cNvPicPr>
            <a:picLocks noChangeAspect="1"/>
          </p:cNvPicPr>
          <p:nvPr/>
        </p:nvPicPr>
        <p:blipFill rotWithShape="1">
          <a:blip r:embed="rId3"/>
          <a:srcRect t="25899" r="17387"/>
          <a:stretch/>
        </p:blipFill>
        <p:spPr>
          <a:xfrm>
            <a:off x="1988820" y="1303020"/>
            <a:ext cx="1641454" cy="1451610"/>
          </a:xfrm>
          <a:prstGeom prst="rect">
            <a:avLst/>
          </a:prstGeom>
        </p:spPr>
      </p:pic>
      <p:sp>
        <p:nvSpPr>
          <p:cNvPr id="7" name="Rectangle 6"/>
          <p:cNvSpPr/>
          <p:nvPr/>
        </p:nvSpPr>
        <p:spPr>
          <a:xfrm>
            <a:off x="1577340" y="5887548"/>
            <a:ext cx="5760720" cy="225703"/>
          </a:xfrm>
          <a:prstGeom prst="rect">
            <a:avLst/>
          </a:prstGeom>
        </p:spPr>
        <p:txBody>
          <a:bodyPr wrap="square">
            <a:spAutoFit/>
          </a:bodyPr>
          <a:lstStyle/>
          <a:p>
            <a:pPr>
              <a:lnSpc>
                <a:spcPct val="107000"/>
              </a:lnSpc>
            </a:pPr>
            <a:r>
              <a:rPr lang="en-US" sz="810" dirty="0">
                <a:solidFill>
                  <a:schemeClr val="bg1">
                    <a:lumMod val="50000"/>
                  </a:schemeClr>
                </a:solidFill>
              </a:rPr>
              <a:t>Source: U.S. Census  Bureau, American Community Survey, 2009-2013 5 Year Sample</a:t>
            </a:r>
            <a:endParaRPr lang="en-US" sz="81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2685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340" y="69697"/>
            <a:ext cx="6622820" cy="282843"/>
          </a:xfrm>
        </p:spPr>
        <p:txBody>
          <a:bodyPr>
            <a:noAutofit/>
          </a:bodyPr>
          <a:lstStyle/>
          <a:p>
            <a:pPr algn="ctr"/>
            <a:r>
              <a:rPr lang="en-US" sz="2520" dirty="0"/>
              <a:t>Percent of the Population that is Non-Hispanic Black, Texas Counties, 2009-2013</a:t>
            </a:r>
          </a:p>
        </p:txBody>
      </p:sp>
      <p:pic>
        <p:nvPicPr>
          <p:cNvPr id="5" name="Content Placeholder 4"/>
          <p:cNvPicPr>
            <a:picLocks noGrp="1" noChangeAspect="1"/>
          </p:cNvPicPr>
          <p:nvPr>
            <p:ph idx="1"/>
          </p:nvPr>
        </p:nvPicPr>
        <p:blipFill rotWithShape="1">
          <a:blip r:embed="rId2"/>
          <a:srcRect l="2036" t="21887" r="2036" b="19186"/>
          <a:stretch/>
        </p:blipFill>
        <p:spPr>
          <a:xfrm>
            <a:off x="3017520" y="1203006"/>
            <a:ext cx="5942459" cy="4952049"/>
          </a:xfrm>
          <a:prstGeom prst="rect">
            <a:avLst/>
          </a:prstGeom>
        </p:spPr>
      </p:pic>
      <p:sp>
        <p:nvSpPr>
          <p:cNvPr id="4" name="Slide Number Placeholder 3"/>
          <p:cNvSpPr>
            <a:spLocks noGrp="1"/>
          </p:cNvSpPr>
          <p:nvPr>
            <p:ph type="sldNum" sz="quarter" idx="4294967295"/>
          </p:nvPr>
        </p:nvSpPr>
        <p:spPr>
          <a:xfrm>
            <a:off x="7269480" y="5720717"/>
            <a:ext cx="1920240" cy="328613"/>
          </a:xfrm>
          <a:prstGeom prst="rect">
            <a:avLst/>
          </a:prstGeom>
        </p:spPr>
        <p:txBody>
          <a:bodyPr/>
          <a:lstStyle/>
          <a:p>
            <a:fld id="{2BC1FA3B-F0C1-4F58-90BE-DCC7501F4B28}" type="slidenum">
              <a:rPr lang="en-US" smtClean="0"/>
              <a:pPr/>
              <a:t>15</a:t>
            </a:fld>
            <a:endParaRPr lang="en-US" dirty="0"/>
          </a:p>
        </p:txBody>
      </p:sp>
      <p:pic>
        <p:nvPicPr>
          <p:cNvPr id="3" name="Picture 2"/>
          <p:cNvPicPr>
            <a:picLocks noChangeAspect="1"/>
          </p:cNvPicPr>
          <p:nvPr/>
        </p:nvPicPr>
        <p:blipFill rotWithShape="1">
          <a:blip r:embed="rId3"/>
          <a:srcRect t="26091" r="20135"/>
          <a:stretch/>
        </p:blipFill>
        <p:spPr>
          <a:xfrm>
            <a:off x="2468880" y="1540330"/>
            <a:ext cx="1626683" cy="1476921"/>
          </a:xfrm>
          <a:prstGeom prst="rect">
            <a:avLst/>
          </a:prstGeom>
        </p:spPr>
      </p:pic>
      <p:sp>
        <p:nvSpPr>
          <p:cNvPr id="6" name="Rectangle 5"/>
          <p:cNvSpPr/>
          <p:nvPr/>
        </p:nvSpPr>
        <p:spPr>
          <a:xfrm>
            <a:off x="1577340" y="5829301"/>
            <a:ext cx="5760720" cy="225703"/>
          </a:xfrm>
          <a:prstGeom prst="rect">
            <a:avLst/>
          </a:prstGeom>
        </p:spPr>
        <p:txBody>
          <a:bodyPr wrap="square">
            <a:spAutoFit/>
          </a:bodyPr>
          <a:lstStyle/>
          <a:p>
            <a:pPr>
              <a:lnSpc>
                <a:spcPct val="107000"/>
              </a:lnSpc>
            </a:pPr>
            <a:r>
              <a:rPr lang="en-US" sz="810" dirty="0">
                <a:solidFill>
                  <a:schemeClr val="bg1">
                    <a:lumMod val="50000"/>
                  </a:schemeClr>
                </a:solidFill>
              </a:rPr>
              <a:t>Source: U.S. Census  Bureau, American Community Survey, 2009-2013 5 Year Sample</a:t>
            </a:r>
            <a:endParaRPr lang="en-US" sz="81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0681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20" dirty="0"/>
              <a:t>Percent of the Population that is </a:t>
            </a:r>
            <a:r>
              <a:rPr lang="en-US" sz="2520" dirty="0" smtClean="0"/>
              <a:t>Asian, </a:t>
            </a:r>
            <a:r>
              <a:rPr lang="en-US" sz="2520" dirty="0"/>
              <a:t>Texas Counties, 2009-2013</a:t>
            </a:r>
          </a:p>
        </p:txBody>
      </p:sp>
      <p:pic>
        <p:nvPicPr>
          <p:cNvPr id="5" name="Content Placeholder 4"/>
          <p:cNvPicPr>
            <a:picLocks noGrp="1" noChangeAspect="1"/>
          </p:cNvPicPr>
          <p:nvPr>
            <p:ph idx="1"/>
          </p:nvPr>
        </p:nvPicPr>
        <p:blipFill rotWithShape="1">
          <a:blip r:embed="rId2"/>
          <a:srcRect l="2036" t="20203" r="2036" b="19186"/>
          <a:stretch/>
        </p:blipFill>
        <p:spPr>
          <a:xfrm>
            <a:off x="2606040" y="1028700"/>
            <a:ext cx="6103620" cy="5231674"/>
          </a:xfrm>
          <a:prstGeom prst="rect">
            <a:avLst/>
          </a:prstGeom>
        </p:spPr>
      </p:pic>
      <p:sp>
        <p:nvSpPr>
          <p:cNvPr id="4" name="Slide Number Placeholder 3"/>
          <p:cNvSpPr>
            <a:spLocks noGrp="1"/>
          </p:cNvSpPr>
          <p:nvPr>
            <p:ph type="sldNum" sz="quarter" idx="4294967295"/>
          </p:nvPr>
        </p:nvSpPr>
        <p:spPr>
          <a:xfrm>
            <a:off x="7269480" y="5720717"/>
            <a:ext cx="1920240" cy="328613"/>
          </a:xfrm>
          <a:prstGeom prst="rect">
            <a:avLst/>
          </a:prstGeom>
        </p:spPr>
        <p:txBody>
          <a:bodyPr/>
          <a:lstStyle/>
          <a:p>
            <a:fld id="{2BC1FA3B-F0C1-4F58-90BE-DCC7501F4B28}" type="slidenum">
              <a:rPr lang="en-US" smtClean="0"/>
              <a:pPr/>
              <a:t>16</a:t>
            </a:fld>
            <a:endParaRPr lang="en-US" dirty="0"/>
          </a:p>
        </p:txBody>
      </p:sp>
      <p:pic>
        <p:nvPicPr>
          <p:cNvPr id="3" name="Picture 2"/>
          <p:cNvPicPr>
            <a:picLocks noChangeAspect="1"/>
          </p:cNvPicPr>
          <p:nvPr/>
        </p:nvPicPr>
        <p:blipFill rotWithShape="1">
          <a:blip r:embed="rId3"/>
          <a:srcRect t="26091" r="20135"/>
          <a:stretch/>
        </p:blipFill>
        <p:spPr>
          <a:xfrm>
            <a:off x="2008058" y="1577340"/>
            <a:ext cx="1585919" cy="1439910"/>
          </a:xfrm>
          <a:prstGeom prst="rect">
            <a:avLst/>
          </a:prstGeom>
        </p:spPr>
      </p:pic>
      <p:sp>
        <p:nvSpPr>
          <p:cNvPr id="6" name="Rectangle 5"/>
          <p:cNvSpPr/>
          <p:nvPr/>
        </p:nvSpPr>
        <p:spPr>
          <a:xfrm>
            <a:off x="1577340" y="5829301"/>
            <a:ext cx="5760720" cy="225703"/>
          </a:xfrm>
          <a:prstGeom prst="rect">
            <a:avLst/>
          </a:prstGeom>
        </p:spPr>
        <p:txBody>
          <a:bodyPr wrap="square">
            <a:spAutoFit/>
          </a:bodyPr>
          <a:lstStyle/>
          <a:p>
            <a:pPr>
              <a:lnSpc>
                <a:spcPct val="107000"/>
              </a:lnSpc>
            </a:pPr>
            <a:r>
              <a:rPr lang="en-US" sz="810" dirty="0">
                <a:solidFill>
                  <a:schemeClr val="bg1">
                    <a:lumMod val="50000"/>
                  </a:schemeClr>
                </a:solidFill>
              </a:rPr>
              <a:t>Source: U.S. Census  Bureau, American Community Survey, 2009-2013 5 Year Sample</a:t>
            </a:r>
            <a:endParaRPr lang="en-US" sz="81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1479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1780" y="68580"/>
            <a:ext cx="6172200" cy="891540"/>
          </a:xfrm>
        </p:spPr>
        <p:txBody>
          <a:bodyPr>
            <a:noAutofit/>
          </a:bodyPr>
          <a:lstStyle/>
          <a:p>
            <a:pPr algn="ctr"/>
            <a:r>
              <a:rPr lang="en-US" sz="2880" dirty="0"/>
              <a:t>Texas White (non-Hispanic) and Hispanic Populations by Age, 2014</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02622250"/>
              </p:ext>
            </p:extLst>
          </p:nvPr>
        </p:nvGraphicFramePr>
        <p:xfrm>
          <a:off x="1421410" y="1037705"/>
          <a:ext cx="8161020" cy="530701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7269480" y="5720717"/>
            <a:ext cx="1920240" cy="328613"/>
          </a:xfrm>
          <a:prstGeom prst="rect">
            <a:avLst/>
          </a:prstGeom>
        </p:spPr>
        <p:txBody>
          <a:bodyPr/>
          <a:lstStyle/>
          <a:p>
            <a:fld id="{2BC1FA3B-F0C1-4F58-90BE-DCC7501F4B28}" type="slidenum">
              <a:rPr lang="en-US" smtClean="0"/>
              <a:pPr/>
              <a:t>17</a:t>
            </a:fld>
            <a:endParaRPr lang="en-US" dirty="0"/>
          </a:p>
        </p:txBody>
      </p:sp>
      <p:sp>
        <p:nvSpPr>
          <p:cNvPr id="6" name="TextBox 5"/>
          <p:cNvSpPr txBox="1"/>
          <p:nvPr/>
        </p:nvSpPr>
        <p:spPr>
          <a:xfrm>
            <a:off x="1851660" y="5898677"/>
            <a:ext cx="2268570" cy="203133"/>
          </a:xfrm>
          <a:prstGeom prst="rect">
            <a:avLst/>
          </a:prstGeom>
          <a:noFill/>
        </p:spPr>
        <p:txBody>
          <a:bodyPr wrap="none" rtlCol="0">
            <a:spAutoFit/>
          </a:bodyPr>
          <a:lstStyle/>
          <a:p>
            <a:r>
              <a:rPr lang="en-US" sz="720" dirty="0">
                <a:solidFill>
                  <a:schemeClr val="tx1">
                    <a:lumMod val="50000"/>
                    <a:lumOff val="50000"/>
                  </a:schemeClr>
                </a:solidFill>
              </a:rPr>
              <a:t>Source: U.S. Census Bureau 2010 Decennial Census, SF1</a:t>
            </a:r>
          </a:p>
        </p:txBody>
      </p:sp>
    </p:spTree>
    <p:extLst>
      <p:ext uri="{BB962C8B-B14F-4D97-AF65-F5344CB8AC3E}">
        <p14:creationId xmlns:p14="http://schemas.microsoft.com/office/powerpoint/2010/main" val="714742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26904608"/>
              </p:ext>
            </p:extLst>
          </p:nvPr>
        </p:nvGraphicFramePr>
        <p:xfrm>
          <a:off x="1906524" y="1190711"/>
          <a:ext cx="7612380" cy="473202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7269480" y="5720717"/>
            <a:ext cx="1920240" cy="328613"/>
          </a:xfrm>
          <a:prstGeom prst="rect">
            <a:avLst/>
          </a:prstGeom>
        </p:spPr>
        <p:txBody>
          <a:bodyPr/>
          <a:lstStyle/>
          <a:p>
            <a:fld id="{2BC1FA3B-F0C1-4F58-90BE-DCC7501F4B28}" type="slidenum">
              <a:rPr lang="en-US" smtClean="0"/>
              <a:pPr/>
              <a:t>18</a:t>
            </a:fld>
            <a:endParaRPr lang="en-US" dirty="0"/>
          </a:p>
        </p:txBody>
      </p:sp>
      <p:sp>
        <p:nvSpPr>
          <p:cNvPr id="6" name="Title 1"/>
          <p:cNvSpPr>
            <a:spLocks noGrp="1"/>
          </p:cNvSpPr>
          <p:nvPr>
            <p:ph type="title"/>
          </p:nvPr>
        </p:nvSpPr>
        <p:spPr/>
        <p:txBody>
          <a:bodyPr>
            <a:noAutofit/>
          </a:bodyPr>
          <a:lstStyle/>
          <a:p>
            <a:pPr algn="ctr"/>
            <a:r>
              <a:rPr lang="en-US" sz="2160" dirty="0"/>
              <a:t>Texas Population Pyramid by Race/Ethnicity, 2014</a:t>
            </a:r>
          </a:p>
        </p:txBody>
      </p:sp>
      <p:sp>
        <p:nvSpPr>
          <p:cNvPr id="7" name="TextBox 6"/>
          <p:cNvSpPr txBox="1"/>
          <p:nvPr/>
        </p:nvSpPr>
        <p:spPr>
          <a:xfrm>
            <a:off x="1371600" y="5855430"/>
            <a:ext cx="2534668" cy="203133"/>
          </a:xfrm>
          <a:prstGeom prst="rect">
            <a:avLst/>
          </a:prstGeom>
          <a:noFill/>
        </p:spPr>
        <p:txBody>
          <a:bodyPr wrap="none" rtlCol="0">
            <a:spAutoFit/>
          </a:bodyPr>
          <a:lstStyle/>
          <a:p>
            <a:r>
              <a:rPr lang="en-US" sz="720" dirty="0">
                <a:solidFill>
                  <a:schemeClr val="tx1">
                    <a:lumMod val="50000"/>
                    <a:lumOff val="50000"/>
                  </a:schemeClr>
                </a:solidFill>
              </a:rPr>
              <a:t>Source: Texas Demographic Center, 2014 Population Estimates</a:t>
            </a:r>
          </a:p>
        </p:txBody>
      </p:sp>
    </p:spTree>
    <p:extLst>
      <p:ext uri="{BB962C8B-B14F-4D97-AF65-F5344CB8AC3E}">
        <p14:creationId xmlns:p14="http://schemas.microsoft.com/office/powerpoint/2010/main" val="689488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1906524" y="1190711"/>
          <a:ext cx="7612380" cy="473202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7269480" y="5720717"/>
            <a:ext cx="1920240" cy="328613"/>
          </a:xfrm>
          <a:prstGeom prst="rect">
            <a:avLst/>
          </a:prstGeom>
        </p:spPr>
        <p:txBody>
          <a:bodyPr/>
          <a:lstStyle/>
          <a:p>
            <a:fld id="{2BC1FA3B-F0C1-4F58-90BE-DCC7501F4B28}" type="slidenum">
              <a:rPr lang="en-US" smtClean="0"/>
              <a:pPr/>
              <a:t>19</a:t>
            </a:fld>
            <a:endParaRPr lang="en-US" dirty="0"/>
          </a:p>
        </p:txBody>
      </p:sp>
      <p:sp>
        <p:nvSpPr>
          <p:cNvPr id="6" name="Title 1"/>
          <p:cNvSpPr>
            <a:spLocks noGrp="1"/>
          </p:cNvSpPr>
          <p:nvPr>
            <p:ph type="title"/>
          </p:nvPr>
        </p:nvSpPr>
        <p:spPr/>
        <p:txBody>
          <a:bodyPr>
            <a:noAutofit/>
          </a:bodyPr>
          <a:lstStyle/>
          <a:p>
            <a:pPr algn="ctr"/>
            <a:r>
              <a:rPr lang="en-US" sz="2160" dirty="0"/>
              <a:t>Texas Population Pyramid by Race/Ethnicity, 2014</a:t>
            </a:r>
          </a:p>
        </p:txBody>
      </p:sp>
      <p:sp>
        <p:nvSpPr>
          <p:cNvPr id="7" name="TextBox 6"/>
          <p:cNvSpPr txBox="1"/>
          <p:nvPr/>
        </p:nvSpPr>
        <p:spPr>
          <a:xfrm>
            <a:off x="1371600" y="5855430"/>
            <a:ext cx="2534668" cy="203133"/>
          </a:xfrm>
          <a:prstGeom prst="rect">
            <a:avLst/>
          </a:prstGeom>
          <a:noFill/>
        </p:spPr>
        <p:txBody>
          <a:bodyPr wrap="none" rtlCol="0">
            <a:spAutoFit/>
          </a:bodyPr>
          <a:lstStyle/>
          <a:p>
            <a:r>
              <a:rPr lang="en-US" sz="720" dirty="0">
                <a:solidFill>
                  <a:schemeClr val="tx1">
                    <a:lumMod val="50000"/>
                    <a:lumOff val="50000"/>
                  </a:schemeClr>
                </a:solidFill>
              </a:rPr>
              <a:t>Source: Texas Demographic Center, 2014 Population Estimates</a:t>
            </a:r>
          </a:p>
        </p:txBody>
      </p:sp>
    </p:spTree>
    <p:extLst>
      <p:ext uri="{BB962C8B-B14F-4D97-AF65-F5344CB8AC3E}">
        <p14:creationId xmlns:p14="http://schemas.microsoft.com/office/powerpoint/2010/main" val="1646238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400300" y="274320"/>
            <a:ext cx="6652260" cy="617220"/>
          </a:xfrm>
        </p:spPr>
        <p:txBody>
          <a:bodyPr>
            <a:normAutofit/>
          </a:bodyPr>
          <a:lstStyle/>
          <a:p>
            <a:pPr algn="ctr"/>
            <a:r>
              <a:rPr lang="en-US" sz="2520" dirty="0"/>
              <a:t>Growing States, 2000-2015</a:t>
            </a:r>
          </a:p>
        </p:txBody>
      </p:sp>
      <p:sp>
        <p:nvSpPr>
          <p:cNvPr id="4" name="Slide Number Placeholder 3"/>
          <p:cNvSpPr>
            <a:spLocks noGrp="1"/>
          </p:cNvSpPr>
          <p:nvPr>
            <p:ph type="sldNum" sz="quarter" idx="4294967295"/>
          </p:nvPr>
        </p:nvSpPr>
        <p:spPr>
          <a:xfrm>
            <a:off x="7269480" y="5720717"/>
            <a:ext cx="1920240" cy="328613"/>
          </a:xfrm>
          <a:prstGeom prst="rect">
            <a:avLst/>
          </a:prstGeom>
        </p:spPr>
        <p:txBody>
          <a:bodyPr/>
          <a:lstStyle/>
          <a:p>
            <a:fld id="{2BC1FA3B-F0C1-4F58-90BE-DCC7501F4B28}" type="slidenum">
              <a:rPr lang="en-US" smtClean="0"/>
              <a:pPr/>
              <a:t>2</a:t>
            </a:fld>
            <a:endParaRPr lang="en-US" dirty="0"/>
          </a:p>
        </p:txBody>
      </p:sp>
      <p:graphicFrame>
        <p:nvGraphicFramePr>
          <p:cNvPr id="6" name="Table 5"/>
          <p:cNvGraphicFramePr>
            <a:graphicFrameLocks noGrp="1"/>
          </p:cNvGraphicFramePr>
          <p:nvPr>
            <p:extLst/>
          </p:nvPr>
        </p:nvGraphicFramePr>
        <p:xfrm>
          <a:off x="2125980" y="1110325"/>
          <a:ext cx="7022594" cy="5150272"/>
        </p:xfrm>
        <a:graphic>
          <a:graphicData uri="http://schemas.openxmlformats.org/drawingml/2006/table">
            <a:tbl>
              <a:tblPr firstRow="1" bandRow="1">
                <a:tableStyleId>{073A0DAA-6AF3-43AB-8588-CEC1D06C72B9}</a:tableStyleId>
              </a:tblPr>
              <a:tblGrid>
                <a:gridCol w="1481328"/>
                <a:gridCol w="1207009"/>
                <a:gridCol w="1207009"/>
                <a:gridCol w="1097280"/>
                <a:gridCol w="1097280"/>
                <a:gridCol w="932688"/>
              </a:tblGrid>
              <a:tr h="570534">
                <a:tc>
                  <a:txBody>
                    <a:bodyPr/>
                    <a:lstStyle/>
                    <a:p>
                      <a:pPr marL="117475" indent="0" algn="l"/>
                      <a:endParaRPr lang="en-US" sz="1400" b="1" dirty="0">
                        <a:solidFill>
                          <a:srgbClr val="1B1E7A"/>
                        </a:solidFill>
                        <a:latin typeface="Arial" pitchFamily="34" charset="0"/>
                        <a:cs typeface="Arial" pitchFamily="34" charset="0"/>
                      </a:endParaRPr>
                    </a:p>
                  </a:txBody>
                  <a:tcPr marL="82296" marR="82296" marT="41148" marB="4114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a:r>
                        <a:rPr lang="en-US" sz="1000" b="1" dirty="0" smtClean="0">
                          <a:solidFill>
                            <a:srgbClr val="1B1E7A"/>
                          </a:solidFill>
                          <a:latin typeface="Arial" pitchFamily="34" charset="0"/>
                          <a:cs typeface="Arial" pitchFamily="34" charset="0"/>
                        </a:rPr>
                        <a:t>2000</a:t>
                      </a:r>
                    </a:p>
                    <a:p>
                      <a:pPr marL="233363" indent="0" algn="ctr"/>
                      <a:r>
                        <a:rPr lang="en-US" sz="1000" b="1" dirty="0" smtClean="0">
                          <a:solidFill>
                            <a:srgbClr val="1B1E7A"/>
                          </a:solidFill>
                          <a:latin typeface="Arial" pitchFamily="34" charset="0"/>
                          <a:cs typeface="Arial" pitchFamily="34" charset="0"/>
                        </a:rPr>
                        <a:t>Population</a:t>
                      </a:r>
                      <a:endParaRPr lang="en-US" sz="1000" b="1" dirty="0">
                        <a:solidFill>
                          <a:srgbClr val="1B1E7A"/>
                        </a:solidFill>
                        <a:latin typeface="Arial" pitchFamily="34" charset="0"/>
                        <a:cs typeface="Arial" pitchFamily="34" charset="0"/>
                      </a:endParaRPr>
                    </a:p>
                  </a:txBody>
                  <a:tcPr marL="82296" marR="82296" marT="41148" marB="4114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000" b="1" kern="1200" dirty="0" smtClean="0">
                          <a:solidFill>
                            <a:srgbClr val="1B1E7A"/>
                          </a:solidFill>
                          <a:latin typeface="Arial" pitchFamily="34" charset="0"/>
                          <a:ea typeface="+mn-ea"/>
                          <a:cs typeface="Arial" pitchFamily="34" charset="0"/>
                        </a:rPr>
                        <a:t>2010</a:t>
                      </a:r>
                    </a:p>
                    <a:p>
                      <a:pPr marL="233363" indent="0" algn="ctr" defTabSz="914400" rtl="0" eaLnBrk="1" latinLnBrk="0" hangingPunct="1"/>
                      <a:r>
                        <a:rPr lang="en-US" sz="1000" b="1" kern="1200" dirty="0" smtClean="0">
                          <a:solidFill>
                            <a:srgbClr val="1B1E7A"/>
                          </a:solidFill>
                          <a:latin typeface="Arial" pitchFamily="34" charset="0"/>
                          <a:ea typeface="+mn-ea"/>
                          <a:cs typeface="Arial" pitchFamily="34" charset="0"/>
                        </a:rPr>
                        <a:t>Population</a:t>
                      </a:r>
                    </a:p>
                  </a:txBody>
                  <a:tcPr marL="82296" marR="82296" marT="41148" marB="4114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000" b="1" kern="1200" dirty="0" smtClean="0">
                          <a:solidFill>
                            <a:srgbClr val="1B1E7A"/>
                          </a:solidFill>
                          <a:latin typeface="Arial" pitchFamily="34" charset="0"/>
                          <a:ea typeface="+mn-ea"/>
                          <a:cs typeface="Arial" pitchFamily="34" charset="0"/>
                        </a:rPr>
                        <a:t>2015 Population</a:t>
                      </a:r>
                    </a:p>
                  </a:txBody>
                  <a:tcPr marL="82296" marR="82296" marT="41148" marB="4114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000" b="1" kern="1200" dirty="0" smtClean="0">
                          <a:solidFill>
                            <a:srgbClr val="1B1E7A"/>
                          </a:solidFill>
                          <a:latin typeface="Arial" pitchFamily="34" charset="0"/>
                          <a:ea typeface="+mn-ea"/>
                          <a:cs typeface="Arial" pitchFamily="34" charset="0"/>
                        </a:rPr>
                        <a:t>Numeric</a:t>
                      </a:r>
                    </a:p>
                    <a:p>
                      <a:pPr marL="233363" indent="0" algn="ctr" defTabSz="914400" rtl="0" eaLnBrk="1" latinLnBrk="0" hangingPunct="1"/>
                      <a:r>
                        <a:rPr lang="en-US" sz="1000" b="1" kern="1200" dirty="0" smtClean="0">
                          <a:solidFill>
                            <a:srgbClr val="1B1E7A"/>
                          </a:solidFill>
                          <a:latin typeface="Arial" pitchFamily="34" charset="0"/>
                          <a:ea typeface="+mn-ea"/>
                          <a:cs typeface="Arial" pitchFamily="34" charset="0"/>
                        </a:rPr>
                        <a:t>Change</a:t>
                      </a:r>
                    </a:p>
                    <a:p>
                      <a:pPr marL="233363" indent="0" algn="ctr" defTabSz="914400" rtl="0" eaLnBrk="1" latinLnBrk="0" hangingPunct="1"/>
                      <a:r>
                        <a:rPr lang="en-US" sz="1000" b="1" kern="1200" dirty="0" smtClean="0">
                          <a:solidFill>
                            <a:srgbClr val="1B1E7A"/>
                          </a:solidFill>
                          <a:latin typeface="Arial" pitchFamily="34" charset="0"/>
                          <a:ea typeface="+mn-ea"/>
                          <a:cs typeface="Arial" pitchFamily="34" charset="0"/>
                        </a:rPr>
                        <a:t>2010-2015</a:t>
                      </a:r>
                    </a:p>
                  </a:txBody>
                  <a:tcPr marL="82296" marR="82296" marT="41148" marB="4114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58738" indent="0" algn="ctr"/>
                      <a:r>
                        <a:rPr lang="en-US" sz="1000" b="1" dirty="0" smtClean="0">
                          <a:solidFill>
                            <a:srgbClr val="1B1E7A"/>
                          </a:solidFill>
                          <a:latin typeface="Arial" pitchFamily="34" charset="0"/>
                          <a:cs typeface="Arial" pitchFamily="34" charset="0"/>
                        </a:rPr>
                        <a:t>Percent</a:t>
                      </a:r>
                    </a:p>
                    <a:p>
                      <a:pPr marL="58738" indent="0" algn="ctr"/>
                      <a:r>
                        <a:rPr lang="en-US" sz="1000" b="1" dirty="0" smtClean="0">
                          <a:solidFill>
                            <a:srgbClr val="1B1E7A"/>
                          </a:solidFill>
                          <a:latin typeface="Arial" pitchFamily="34" charset="0"/>
                          <a:cs typeface="Arial" pitchFamily="34" charset="0"/>
                        </a:rPr>
                        <a:t>Change</a:t>
                      </a:r>
                    </a:p>
                    <a:p>
                      <a:pPr marL="58738" indent="0" algn="ctr"/>
                      <a:r>
                        <a:rPr lang="en-US" sz="1000" b="1" dirty="0" smtClean="0">
                          <a:solidFill>
                            <a:srgbClr val="1B1E7A"/>
                          </a:solidFill>
                          <a:latin typeface="Arial" pitchFamily="34" charset="0"/>
                          <a:cs typeface="Arial" pitchFamily="34" charset="0"/>
                        </a:rPr>
                        <a:t>2000-2010</a:t>
                      </a:r>
                      <a:endParaRPr lang="en-US" sz="1000" b="1" dirty="0">
                        <a:solidFill>
                          <a:srgbClr val="1B1E7A"/>
                        </a:solidFill>
                        <a:latin typeface="Arial" pitchFamily="34" charset="0"/>
                        <a:cs typeface="Arial" pitchFamily="34" charset="0"/>
                      </a:endParaRPr>
                    </a:p>
                  </a:txBody>
                  <a:tcPr marL="82296" marR="82296" marT="41148" marB="4114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r>
              <a:tr h="502349">
                <a:tc>
                  <a:txBody>
                    <a:bodyPr/>
                    <a:lstStyle/>
                    <a:p>
                      <a:pPr algn="l" rtl="0" fontAlgn="ctr"/>
                      <a:r>
                        <a:rPr lang="en-US" sz="1600" b="0" i="0" u="none" strike="noStrike" dirty="0">
                          <a:solidFill>
                            <a:srgbClr val="1B1E7A"/>
                          </a:solidFill>
                          <a:effectLst/>
                          <a:latin typeface="Calibri"/>
                        </a:rPr>
                        <a:t>United States</a:t>
                      </a:r>
                    </a:p>
                  </a:txBody>
                  <a:tcPr marL="8573" marR="8573" marT="8573" marB="0" anchor="ctr">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281,421,906</a:t>
                      </a:r>
                    </a:p>
                  </a:txBody>
                  <a:tcPr marL="8573" marR="8573" marT="8573"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tab pos="1312863" algn="dec"/>
                        </a:tabLst>
                        <a:defRPr/>
                      </a:pPr>
                      <a:r>
                        <a:rPr lang="en-US" sz="1600" u="none" strike="noStrike" kern="1200" dirty="0" smtClean="0">
                          <a:solidFill>
                            <a:srgbClr val="1B1E7A"/>
                          </a:solidFill>
                          <a:effectLst/>
                          <a:latin typeface="+mn-lt"/>
                          <a:ea typeface="+mn-ea"/>
                          <a:cs typeface="+mn-cs"/>
                        </a:rPr>
                        <a:t>308,745,538</a:t>
                      </a:r>
                    </a:p>
                  </a:txBody>
                  <a:tcPr marL="8573" marR="8573" marT="8573"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321,418,820 </a:t>
                      </a:r>
                    </a:p>
                  </a:txBody>
                  <a:tcPr marL="8573" marR="8573" marT="8573"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b="0" i="0" u="none" strike="noStrike" dirty="0">
                          <a:solidFill>
                            <a:srgbClr val="1B1E7A"/>
                          </a:solidFill>
                          <a:effectLst/>
                          <a:latin typeface="+mn-lt"/>
                        </a:rPr>
                        <a:t>12,673,282</a:t>
                      </a:r>
                    </a:p>
                  </a:txBody>
                  <a:tcPr marL="8573" marR="8573" marT="8573"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b="0" i="0" u="none" strike="noStrike">
                          <a:solidFill>
                            <a:srgbClr val="1B1E7A"/>
                          </a:solidFill>
                          <a:effectLst/>
                          <a:latin typeface="+mn-lt"/>
                        </a:rPr>
                        <a:t>4.1%</a:t>
                      </a:r>
                    </a:p>
                  </a:txBody>
                  <a:tcPr marL="8573" marR="8573" marT="8573"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62431">
                <a:tc>
                  <a:txBody>
                    <a:bodyPr/>
                    <a:lstStyle/>
                    <a:p>
                      <a:pPr algn="l" rtl="0" fontAlgn="ctr"/>
                      <a:r>
                        <a:rPr lang="en-US" sz="1600" b="1" i="0" u="none" strike="noStrike" dirty="0">
                          <a:solidFill>
                            <a:srgbClr val="1B1E7A"/>
                          </a:solidFill>
                          <a:effectLst/>
                          <a:latin typeface="Calibri"/>
                        </a:rPr>
                        <a:t>Texas</a:t>
                      </a:r>
                    </a:p>
                  </a:txBody>
                  <a:tcPr marL="8573" marR="8573" marT="8573"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a:t>
                      </a:r>
                      <a:r>
                        <a:rPr lang="en-US" sz="1600" b="1" u="none" strike="noStrike" kern="1200" dirty="0" smtClean="0">
                          <a:solidFill>
                            <a:srgbClr val="1B1E7A"/>
                          </a:solidFill>
                          <a:effectLst/>
                          <a:latin typeface="+mn-lt"/>
                          <a:ea typeface="+mn-ea"/>
                          <a:cs typeface="+mn-cs"/>
                        </a:rPr>
                        <a:t>20,851,820</a:t>
                      </a:r>
                    </a:p>
                  </a:txBody>
                  <a:tcPr marL="8573" marR="8573" marT="8573"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1600" b="1" u="none" strike="noStrike" kern="1200" dirty="0" smtClean="0">
                          <a:solidFill>
                            <a:srgbClr val="1B1E7A"/>
                          </a:solidFill>
                          <a:effectLst/>
                          <a:latin typeface="+mn-lt"/>
                          <a:ea typeface="+mn-ea"/>
                          <a:cs typeface="+mn-cs"/>
                        </a:rPr>
                        <a:t>25,145,561</a:t>
                      </a:r>
                    </a:p>
                  </a:txBody>
                  <a:tcPr marL="8573" marR="8573" marT="8573"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b="1" u="none" strike="noStrike" kern="1200" dirty="0" smtClean="0">
                          <a:solidFill>
                            <a:srgbClr val="1B1E7A"/>
                          </a:solidFill>
                          <a:effectLst/>
                          <a:latin typeface="+mn-lt"/>
                          <a:ea typeface="+mn-ea"/>
                          <a:cs typeface="+mn-cs"/>
                        </a:rPr>
                        <a:t> 27,469,114</a:t>
                      </a:r>
                    </a:p>
                  </a:txBody>
                  <a:tcPr marL="8573" marR="8573" marT="8573"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b="1" i="0" u="none" strike="noStrike" dirty="0">
                          <a:solidFill>
                            <a:srgbClr val="1B1E7A"/>
                          </a:solidFill>
                          <a:effectLst/>
                          <a:latin typeface="+mn-lt"/>
                        </a:rPr>
                        <a:t>2,323,553</a:t>
                      </a:r>
                    </a:p>
                  </a:txBody>
                  <a:tcPr marL="8573" marR="8573" marT="8573"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b="1" i="0" u="none" strike="noStrike" dirty="0">
                          <a:solidFill>
                            <a:srgbClr val="1B1E7A"/>
                          </a:solidFill>
                          <a:effectLst/>
                          <a:latin typeface="+mn-lt"/>
                        </a:rPr>
                        <a:t>9.2%</a:t>
                      </a:r>
                    </a:p>
                  </a:txBody>
                  <a:tcPr marL="8573" marR="8573" marT="8573"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r>
              <a:tr h="472159">
                <a:tc>
                  <a:txBody>
                    <a:bodyPr/>
                    <a:lstStyle/>
                    <a:p>
                      <a:pPr algn="l" rtl="0" fontAlgn="ctr"/>
                      <a:r>
                        <a:rPr lang="en-US" sz="1600" b="0" i="0" u="none" strike="noStrike" dirty="0">
                          <a:solidFill>
                            <a:srgbClr val="1B1E7A"/>
                          </a:solidFill>
                          <a:effectLst/>
                          <a:latin typeface="Calibri"/>
                        </a:rPr>
                        <a:t>California</a:t>
                      </a:r>
                    </a:p>
                  </a:txBody>
                  <a:tcPr marL="8573" marR="8573" marT="857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33,871,648</a:t>
                      </a: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37,253,956</a:t>
                      </a: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smtClean="0">
                          <a:solidFill>
                            <a:srgbClr val="1B1E7A"/>
                          </a:solidFill>
                          <a:effectLst/>
                          <a:latin typeface="+mn-lt"/>
                          <a:ea typeface="+mn-ea"/>
                          <a:cs typeface="+mn-cs"/>
                        </a:rPr>
                        <a:t>39,144,818 </a:t>
                      </a:r>
                      <a:endParaRPr lang="en-US" sz="1600" u="none" strike="noStrike" kern="1200" dirty="0">
                        <a:solidFill>
                          <a:srgbClr val="1B1E7A"/>
                        </a:solidFill>
                        <a:effectLst/>
                        <a:latin typeface="+mn-lt"/>
                        <a:ea typeface="+mn-ea"/>
                        <a:cs typeface="+mn-cs"/>
                      </a:endParaRP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b="0" i="0" u="none" strike="noStrike" dirty="0">
                          <a:solidFill>
                            <a:srgbClr val="1B1E7A"/>
                          </a:solidFill>
                          <a:effectLst/>
                          <a:latin typeface="+mn-lt"/>
                        </a:rPr>
                        <a:t>1,890,862</a:t>
                      </a: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b="0" i="0" u="none" strike="noStrike">
                          <a:solidFill>
                            <a:srgbClr val="1B1E7A"/>
                          </a:solidFill>
                          <a:effectLst/>
                          <a:latin typeface="+mn-lt"/>
                        </a:rPr>
                        <a:t>5.1%</a:t>
                      </a: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384813">
                <a:tc>
                  <a:txBody>
                    <a:bodyPr/>
                    <a:lstStyle/>
                    <a:p>
                      <a:pPr algn="l" rtl="0" fontAlgn="ctr"/>
                      <a:r>
                        <a:rPr lang="en-US" sz="1600" b="0" i="0" u="none" strike="noStrike" dirty="0">
                          <a:solidFill>
                            <a:srgbClr val="1B1E7A"/>
                          </a:solidFill>
                          <a:effectLst/>
                          <a:latin typeface="Calibri"/>
                        </a:rPr>
                        <a:t>Florida</a:t>
                      </a:r>
                    </a:p>
                  </a:txBody>
                  <a:tcPr marL="8573" marR="8573" marT="857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15,982,378</a:t>
                      </a: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mn-lt"/>
                          <a:ea typeface="+mn-ea"/>
                          <a:cs typeface="+mn-cs"/>
                        </a:rPr>
                        <a:t>18,801,310</a:t>
                      </a: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smtClean="0">
                          <a:solidFill>
                            <a:srgbClr val="1B1E7A"/>
                          </a:solidFill>
                          <a:effectLst/>
                          <a:latin typeface="+mn-lt"/>
                          <a:ea typeface="+mn-ea"/>
                          <a:cs typeface="+mn-cs"/>
                        </a:rPr>
                        <a:t> 20,271,272</a:t>
                      </a: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b="0" i="0" u="none" strike="noStrike" dirty="0">
                          <a:solidFill>
                            <a:srgbClr val="1B1E7A"/>
                          </a:solidFill>
                          <a:effectLst/>
                          <a:latin typeface="+mn-lt"/>
                        </a:rPr>
                        <a:t>1,469,962</a:t>
                      </a: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b="0" i="0" u="none" strike="noStrike" dirty="0">
                          <a:solidFill>
                            <a:srgbClr val="1B1E7A"/>
                          </a:solidFill>
                          <a:effectLst/>
                          <a:latin typeface="+mn-lt"/>
                        </a:rPr>
                        <a:t>7.8%</a:t>
                      </a: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r h="437870">
                <a:tc>
                  <a:txBody>
                    <a:bodyPr/>
                    <a:lstStyle/>
                    <a:p>
                      <a:pPr algn="l" rtl="0" fontAlgn="ctr"/>
                      <a:r>
                        <a:rPr lang="en-US" sz="1600" b="0" i="0" u="none" strike="noStrike" dirty="0">
                          <a:solidFill>
                            <a:srgbClr val="1B1E7A"/>
                          </a:solidFill>
                          <a:effectLst/>
                          <a:latin typeface="Calibri"/>
                        </a:rPr>
                        <a:t>Georgia</a:t>
                      </a:r>
                    </a:p>
                  </a:txBody>
                  <a:tcPr marL="8573" marR="8573" marT="857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8,186,453</a:t>
                      </a: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9,687,653</a:t>
                      </a: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smtClean="0">
                          <a:solidFill>
                            <a:srgbClr val="1B1E7A"/>
                          </a:solidFill>
                          <a:effectLst/>
                          <a:latin typeface="+mn-lt"/>
                          <a:ea typeface="+mn-ea"/>
                          <a:cs typeface="+mn-cs"/>
                        </a:rPr>
                        <a:t>10,214,860</a:t>
                      </a:r>
                      <a:endParaRPr lang="en-US" sz="1600" u="none" strike="noStrike" kern="1200" dirty="0">
                        <a:solidFill>
                          <a:srgbClr val="1B1E7A"/>
                        </a:solidFill>
                        <a:effectLst/>
                        <a:latin typeface="+mn-lt"/>
                        <a:ea typeface="+mn-ea"/>
                        <a:cs typeface="+mn-cs"/>
                      </a:endParaRP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b="0" i="0" u="none" strike="noStrike" dirty="0">
                          <a:solidFill>
                            <a:srgbClr val="1B1E7A"/>
                          </a:solidFill>
                          <a:effectLst/>
                          <a:latin typeface="+mn-lt"/>
                        </a:rPr>
                        <a:t>527,207</a:t>
                      </a: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b="0" i="0" u="none" strike="noStrike" dirty="0">
                          <a:solidFill>
                            <a:srgbClr val="1B1E7A"/>
                          </a:solidFill>
                          <a:effectLst/>
                          <a:latin typeface="+mn-lt"/>
                        </a:rPr>
                        <a:t>5.4%</a:t>
                      </a: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502349">
                <a:tc>
                  <a:txBody>
                    <a:bodyPr/>
                    <a:lstStyle/>
                    <a:p>
                      <a:pPr algn="l" rtl="0" fontAlgn="b"/>
                      <a:r>
                        <a:rPr lang="en-US" sz="1600" b="0" i="0" u="none" strike="noStrike" dirty="0">
                          <a:solidFill>
                            <a:srgbClr val="1B1E7A"/>
                          </a:solidFill>
                          <a:effectLst/>
                          <a:latin typeface="Calibri"/>
                        </a:rPr>
                        <a:t>North Carolina</a:t>
                      </a: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mn-lt"/>
                          <a:ea typeface="+mn-ea"/>
                          <a:cs typeface="+mn-cs"/>
                        </a:rPr>
                        <a:t>           8,049,313 </a:t>
                      </a: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mn-lt"/>
                          <a:ea typeface="+mn-ea"/>
                          <a:cs typeface="+mn-cs"/>
                        </a:rPr>
                        <a:t>           9,535,483 </a:t>
                      </a: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smtClean="0">
                          <a:solidFill>
                            <a:srgbClr val="1B1E7A"/>
                          </a:solidFill>
                          <a:effectLst/>
                          <a:latin typeface="+mn-lt"/>
                          <a:ea typeface="+mn-ea"/>
                          <a:cs typeface="+mn-cs"/>
                        </a:rPr>
                        <a:t>10,042,802</a:t>
                      </a:r>
                      <a:endParaRPr lang="en-US" sz="1600" u="none" strike="noStrike" kern="1200" dirty="0">
                        <a:solidFill>
                          <a:srgbClr val="1B1E7A"/>
                        </a:solidFill>
                        <a:effectLst/>
                        <a:latin typeface="+mn-lt"/>
                        <a:ea typeface="+mn-ea"/>
                        <a:cs typeface="+mn-cs"/>
                      </a:endParaRP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b="0" i="0" u="none" strike="noStrike" dirty="0">
                          <a:solidFill>
                            <a:srgbClr val="1B1E7A"/>
                          </a:solidFill>
                          <a:effectLst/>
                          <a:latin typeface="+mn-lt"/>
                        </a:rPr>
                        <a:t>507,319</a:t>
                      </a: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b="0" i="0" u="none" strike="noStrike" dirty="0">
                          <a:solidFill>
                            <a:srgbClr val="1B1E7A"/>
                          </a:solidFill>
                          <a:effectLst/>
                          <a:latin typeface="+mn-lt"/>
                        </a:rPr>
                        <a:t>5.3%</a:t>
                      </a: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r h="502349">
                <a:tc>
                  <a:txBody>
                    <a:bodyPr/>
                    <a:lstStyle/>
                    <a:p>
                      <a:pPr algn="l" rtl="0" fontAlgn="b"/>
                      <a:r>
                        <a:rPr lang="en-US" sz="1600" b="0" i="0" u="none" strike="noStrike" dirty="0">
                          <a:solidFill>
                            <a:srgbClr val="1B1E7A"/>
                          </a:solidFill>
                          <a:effectLst/>
                          <a:latin typeface="Calibri"/>
                        </a:rPr>
                        <a:t>Arizona</a:t>
                      </a:r>
                    </a:p>
                  </a:txBody>
                  <a:tcPr marL="8573" marR="8573" marT="8573"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           5,130,632 </a:t>
                      </a: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           6,392,017 </a:t>
                      </a: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smtClean="0">
                          <a:solidFill>
                            <a:srgbClr val="1B1E7A"/>
                          </a:solidFill>
                          <a:effectLst/>
                          <a:latin typeface="+mn-lt"/>
                          <a:ea typeface="+mn-ea"/>
                          <a:cs typeface="+mn-cs"/>
                        </a:rPr>
                        <a:t>6,828,065 </a:t>
                      </a:r>
                      <a:endParaRPr lang="en-US" sz="1600" u="none" strike="noStrike" kern="1200" dirty="0">
                        <a:solidFill>
                          <a:srgbClr val="1B1E7A"/>
                        </a:solidFill>
                        <a:effectLst/>
                        <a:latin typeface="+mn-lt"/>
                        <a:ea typeface="+mn-ea"/>
                        <a:cs typeface="+mn-cs"/>
                      </a:endParaRP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b="0" i="0" u="none" strike="noStrike">
                          <a:solidFill>
                            <a:srgbClr val="1B1E7A"/>
                          </a:solidFill>
                          <a:effectLst/>
                          <a:latin typeface="+mn-lt"/>
                        </a:rPr>
                        <a:t>436,048</a:t>
                      </a: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b="0" i="0" u="none" strike="noStrike" dirty="0">
                          <a:solidFill>
                            <a:srgbClr val="1B1E7A"/>
                          </a:solidFill>
                          <a:effectLst/>
                          <a:latin typeface="+mn-lt"/>
                        </a:rPr>
                        <a:t>6.8%</a:t>
                      </a:r>
                    </a:p>
                  </a:txBody>
                  <a:tcPr marL="8573" marR="8573" marT="857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356616">
                <a:tc>
                  <a:txBody>
                    <a:bodyPr/>
                    <a:lstStyle/>
                    <a:p>
                      <a:pPr marL="117475" indent="0" algn="l" defTabSz="914400" rtl="0" eaLnBrk="1" latinLnBrk="0" hangingPunct="1"/>
                      <a:endParaRPr lang="en-US" sz="500" b="1" kern="1200" spc="-100" baseline="0" dirty="0" smtClean="0">
                        <a:solidFill>
                          <a:srgbClr val="1B1E7A"/>
                        </a:solidFill>
                        <a:latin typeface="Arial Black" pitchFamily="34" charset="0"/>
                        <a:ea typeface="+mn-ea"/>
                        <a:cs typeface="+mn-cs"/>
                      </a:endParaRPr>
                    </a:p>
                  </a:txBody>
                  <a:tcPr marL="82296" marR="82296" marT="41148" marB="41148"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0" indent="0" algn="l" defTabSz="914400" rtl="0" eaLnBrk="1" latinLnBrk="0" hangingPunct="1">
                        <a:tabLst>
                          <a:tab pos="1312863" algn="dec"/>
                        </a:tabLst>
                      </a:pPr>
                      <a:endParaRPr lang="en-US" sz="500" b="1" kern="1200" spc="-100" baseline="0" dirty="0" smtClean="0">
                        <a:solidFill>
                          <a:srgbClr val="1B1E7A"/>
                        </a:solidFill>
                        <a:latin typeface="Arial Black" pitchFamily="34" charset="0"/>
                        <a:ea typeface="+mn-ea"/>
                        <a:cs typeface="+mn-cs"/>
                      </a:endParaRPr>
                    </a:p>
                  </a:txBody>
                  <a:tcPr marL="82296" marR="82296" marT="41148" marB="41148"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l" defTabSz="914400" rtl="0" eaLnBrk="1" latinLnBrk="0" hangingPunct="1">
                        <a:tabLst>
                          <a:tab pos="1312863" algn="dec"/>
                        </a:tabLst>
                      </a:pPr>
                      <a:endParaRPr lang="en-US" sz="1800" b="1" kern="1200" spc="-100" baseline="0" dirty="0" smtClean="0">
                        <a:solidFill>
                          <a:srgbClr val="191C6F"/>
                        </a:solidFill>
                        <a:latin typeface="Arial" pitchFamily="34" charset="0"/>
                        <a:ea typeface="+mn-ea"/>
                        <a:cs typeface="Arial" pitchFamily="34" charset="0"/>
                      </a:endParaRPr>
                    </a:p>
                  </a:txBody>
                  <a:tcPr marL="82296" marR="82296" marT="41148" marB="41148"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l" defTabSz="914400" rtl="0" eaLnBrk="1" latinLnBrk="0" hangingPunct="1">
                        <a:tabLst>
                          <a:tab pos="1312863" algn="dec"/>
                        </a:tabLst>
                      </a:pPr>
                      <a:endParaRPr lang="en-US" sz="1800" b="1" kern="1200" spc="-100" baseline="0" dirty="0" smtClean="0">
                        <a:solidFill>
                          <a:srgbClr val="191C6F"/>
                        </a:solidFill>
                        <a:latin typeface="Arial" pitchFamily="34" charset="0"/>
                        <a:ea typeface="+mn-ea"/>
                        <a:cs typeface="Arial" pitchFamily="34" charset="0"/>
                      </a:endParaRPr>
                    </a:p>
                  </a:txBody>
                  <a:tcPr marL="82296" marR="82296" marT="41148" marB="41148"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l" defTabSz="914400" rtl="0" eaLnBrk="1" latinLnBrk="0" hangingPunct="1">
                        <a:tabLst>
                          <a:tab pos="1312863" algn="dec"/>
                        </a:tabLst>
                      </a:pPr>
                      <a:endParaRPr lang="en-US" sz="1800" b="1" kern="1200" spc="-100" baseline="0" dirty="0" smtClean="0">
                        <a:solidFill>
                          <a:srgbClr val="191C6F"/>
                        </a:solidFill>
                        <a:latin typeface="Arial" pitchFamily="34" charset="0"/>
                        <a:ea typeface="+mn-ea"/>
                        <a:cs typeface="Arial" pitchFamily="34" charset="0"/>
                      </a:endParaRPr>
                    </a:p>
                  </a:txBody>
                  <a:tcPr marL="82296" marR="82296" marT="41148" marB="41148"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algn="l" defTabSz="914400" rtl="0" eaLnBrk="1" latinLnBrk="0" hangingPunct="1">
                        <a:tabLst>
                          <a:tab pos="631825" algn="dec"/>
                        </a:tabLst>
                      </a:pPr>
                      <a:endParaRPr lang="en-US" sz="1600" u="none" strike="noStrike" kern="1200" dirty="0" smtClean="0">
                        <a:solidFill>
                          <a:srgbClr val="1B1E7A"/>
                        </a:solidFill>
                        <a:effectLst/>
                        <a:latin typeface="+mn-lt"/>
                        <a:ea typeface="+mn-ea"/>
                        <a:cs typeface="+mn-cs"/>
                      </a:endParaRPr>
                    </a:p>
                  </a:txBody>
                  <a:tcPr marL="82296" marR="82296" marT="41148" marB="41148"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r h="1058802">
                <a:tc gridSpan="6">
                  <a:txBody>
                    <a:bodyPr/>
                    <a:lstStyle/>
                    <a:p>
                      <a:pPr marL="339725" indent="-339725"/>
                      <a:endParaRPr lang="en-US" sz="700" b="1" dirty="0" smtClean="0">
                        <a:solidFill>
                          <a:srgbClr val="1B1E7A"/>
                        </a:solidFill>
                        <a:latin typeface="Arial" pitchFamily="34" charset="0"/>
                        <a:cs typeface="Arial" pitchFamily="34" charset="0"/>
                      </a:endParaRPr>
                    </a:p>
                  </a:txBody>
                  <a:tcPr marL="82296" marR="82296" marT="41148" marB="41148"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hMerge="1">
                  <a:txBody>
                    <a:bodyPr/>
                    <a:lstStyle/>
                    <a:p>
                      <a:pPr marL="0" indent="0" algn="l" defTabSz="914400" rtl="0" eaLnBrk="1" latinLnBrk="0" hangingPunct="1">
                        <a:tabLst>
                          <a:tab pos="1312863"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indent="0" algn="l" defTabSz="914400" rtl="0" eaLnBrk="1" latinLnBrk="0" hangingPunct="1">
                        <a:tabLst>
                          <a:tab pos="1312863"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marL="0" indent="0" algn="l" defTabSz="914400" rtl="0" eaLnBrk="1" latinLnBrk="0" hangingPunct="1">
                        <a:tabLst>
                          <a:tab pos="1312863"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l" defTabSz="914400" rtl="0" eaLnBrk="1" latinLnBrk="0" hangingPunct="1">
                        <a:tabLst>
                          <a:tab pos="631825"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9" name="Rectangle 8"/>
          <p:cNvSpPr/>
          <p:nvPr/>
        </p:nvSpPr>
        <p:spPr>
          <a:xfrm>
            <a:off x="1371600" y="5756701"/>
            <a:ext cx="7200900" cy="424732"/>
          </a:xfrm>
          <a:prstGeom prst="rect">
            <a:avLst/>
          </a:prstGeom>
        </p:spPr>
        <p:txBody>
          <a:bodyPr wrap="square">
            <a:spAutoFit/>
          </a:bodyPr>
          <a:lstStyle/>
          <a:p>
            <a:r>
              <a:rPr lang="en-US" sz="1080" dirty="0">
                <a:solidFill>
                  <a:schemeClr val="tx1">
                    <a:lumMod val="50000"/>
                    <a:lumOff val="50000"/>
                  </a:schemeClr>
                </a:solidFill>
              </a:rPr>
              <a:t>Source: U.S. Census Bureau. 2000 and 2010 Census Count, 2015 Population Estimates.					</a:t>
            </a:r>
          </a:p>
        </p:txBody>
      </p:sp>
    </p:spTree>
    <p:extLst>
      <p:ext uri="{BB962C8B-B14F-4D97-AF65-F5344CB8AC3E}">
        <p14:creationId xmlns:p14="http://schemas.microsoft.com/office/powerpoint/2010/main" val="1492201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1906524" y="1190711"/>
          <a:ext cx="7612380" cy="473202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7269480" y="5720717"/>
            <a:ext cx="1920240" cy="328613"/>
          </a:xfrm>
          <a:prstGeom prst="rect">
            <a:avLst/>
          </a:prstGeom>
        </p:spPr>
        <p:txBody>
          <a:bodyPr/>
          <a:lstStyle/>
          <a:p>
            <a:fld id="{2BC1FA3B-F0C1-4F58-90BE-DCC7501F4B28}" type="slidenum">
              <a:rPr lang="en-US" smtClean="0"/>
              <a:pPr/>
              <a:t>20</a:t>
            </a:fld>
            <a:endParaRPr lang="en-US" dirty="0"/>
          </a:p>
        </p:txBody>
      </p:sp>
      <p:sp>
        <p:nvSpPr>
          <p:cNvPr id="6" name="Title 1"/>
          <p:cNvSpPr>
            <a:spLocks noGrp="1"/>
          </p:cNvSpPr>
          <p:nvPr>
            <p:ph type="title"/>
          </p:nvPr>
        </p:nvSpPr>
        <p:spPr/>
        <p:txBody>
          <a:bodyPr>
            <a:noAutofit/>
          </a:bodyPr>
          <a:lstStyle/>
          <a:p>
            <a:pPr algn="ctr"/>
            <a:r>
              <a:rPr lang="en-US" sz="2160" dirty="0"/>
              <a:t>Texas Population Pyramid by Race/Ethnicity, 2014</a:t>
            </a:r>
          </a:p>
        </p:txBody>
      </p:sp>
      <p:sp>
        <p:nvSpPr>
          <p:cNvPr id="7" name="TextBox 6"/>
          <p:cNvSpPr txBox="1"/>
          <p:nvPr/>
        </p:nvSpPr>
        <p:spPr>
          <a:xfrm>
            <a:off x="1371600" y="5855430"/>
            <a:ext cx="2534668" cy="203133"/>
          </a:xfrm>
          <a:prstGeom prst="rect">
            <a:avLst/>
          </a:prstGeom>
          <a:noFill/>
        </p:spPr>
        <p:txBody>
          <a:bodyPr wrap="none" rtlCol="0">
            <a:spAutoFit/>
          </a:bodyPr>
          <a:lstStyle/>
          <a:p>
            <a:r>
              <a:rPr lang="en-US" sz="720" dirty="0">
                <a:solidFill>
                  <a:schemeClr val="tx1">
                    <a:lumMod val="50000"/>
                    <a:lumOff val="50000"/>
                  </a:schemeClr>
                </a:solidFill>
              </a:rPr>
              <a:t>Source: Texas Demographic Center, 2014 Population Estimates</a:t>
            </a:r>
          </a:p>
        </p:txBody>
      </p:sp>
    </p:spTree>
    <p:extLst>
      <p:ext uri="{BB962C8B-B14F-4D97-AF65-F5344CB8AC3E}">
        <p14:creationId xmlns:p14="http://schemas.microsoft.com/office/powerpoint/2010/main" val="2325968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effectLst/>
              </a:rPr>
              <a:t>Top 10 Gross Migration States for Domestic Migration to Texas, 2013</a:t>
            </a:r>
            <a:endParaRPr lang="en-US" dirty="0"/>
          </a:p>
        </p:txBody>
      </p:sp>
      <p:sp>
        <p:nvSpPr>
          <p:cNvPr id="4" name="Slide Number Placeholder 3"/>
          <p:cNvSpPr>
            <a:spLocks noGrp="1"/>
          </p:cNvSpPr>
          <p:nvPr>
            <p:ph type="sldNum" sz="quarter" idx="4294967295"/>
          </p:nvPr>
        </p:nvSpPr>
        <p:spPr>
          <a:xfrm>
            <a:off x="8695943" y="5765738"/>
            <a:ext cx="735521" cy="283590"/>
          </a:xfrm>
          <a:prstGeom prst="rect">
            <a:avLst/>
          </a:prstGeom>
        </p:spPr>
        <p:txBody>
          <a:bodyPr/>
          <a:lstStyle/>
          <a:p>
            <a:fld id="{2BC1FA3B-F0C1-4F58-90BE-DCC7501F4B28}" type="slidenum">
              <a:rPr lang="en-US" smtClean="0"/>
              <a:pPr/>
              <a:t>21</a:t>
            </a:fld>
            <a:endParaRPr lang="en-US" dirty="0"/>
          </a:p>
        </p:txBody>
      </p:sp>
      <p:graphicFrame>
        <p:nvGraphicFramePr>
          <p:cNvPr id="5" name="Content Placeholder 4"/>
          <p:cNvGraphicFramePr>
            <a:graphicFrameLocks noGrp="1"/>
          </p:cNvGraphicFramePr>
          <p:nvPr>
            <p:ph idx="1"/>
            <p:extLst/>
          </p:nvPr>
        </p:nvGraphicFramePr>
        <p:xfrm>
          <a:off x="1711643" y="1360170"/>
          <a:ext cx="7612380" cy="419766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403033" y="5800029"/>
            <a:ext cx="4114800" cy="258532"/>
          </a:xfrm>
          <a:prstGeom prst="rect">
            <a:avLst/>
          </a:prstGeom>
        </p:spPr>
        <p:txBody>
          <a:bodyPr>
            <a:spAutoFit/>
          </a:bodyPr>
          <a:lstStyle/>
          <a:p>
            <a:r>
              <a:rPr lang="en-US" sz="1080" i="1" dirty="0">
                <a:solidFill>
                  <a:schemeClr val="bg1">
                    <a:lumMod val="50000"/>
                  </a:schemeClr>
                </a:solidFill>
                <a:latin typeface="Arial" panose="020B0604020202020204" pitchFamily="34" charset="0"/>
                <a:ea typeface="Calibri" panose="020F0502020204030204" pitchFamily="34" charset="0"/>
              </a:rPr>
              <a:t>U.S. Census Bureau ACS 1-Year PUMS,2013</a:t>
            </a:r>
            <a:endParaRPr lang="en-US" sz="1080" dirty="0">
              <a:solidFill>
                <a:schemeClr val="bg1">
                  <a:lumMod val="50000"/>
                </a:schemeClr>
              </a:solidFill>
            </a:endParaRPr>
          </a:p>
        </p:txBody>
      </p:sp>
    </p:spTree>
    <p:extLst>
      <p:ext uri="{BB962C8B-B14F-4D97-AF65-F5344CB8AC3E}">
        <p14:creationId xmlns:p14="http://schemas.microsoft.com/office/powerpoint/2010/main" val="570781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31" y="201699"/>
            <a:ext cx="10085070" cy="396240"/>
          </a:xfrm>
        </p:spPr>
        <p:txBody>
          <a:bodyPr>
            <a:normAutofit/>
          </a:bodyPr>
          <a:lstStyle/>
          <a:p>
            <a:pPr algn="ctr"/>
            <a:r>
              <a:rPr lang="en-US" dirty="0">
                <a:effectLst/>
              </a:rPr>
              <a:t>Top 10 Destination Counties for </a:t>
            </a:r>
            <a:r>
              <a:rPr lang="en-US" dirty="0" smtClean="0">
                <a:effectLst/>
              </a:rPr>
              <a:t>Interstate </a:t>
            </a:r>
            <a:r>
              <a:rPr lang="en-US" dirty="0">
                <a:effectLst/>
              </a:rPr>
              <a:t>Domestic Migration to Texas, </a:t>
            </a:r>
            <a:r>
              <a:rPr lang="en-US" dirty="0" smtClean="0">
                <a:effectLst/>
              </a:rPr>
              <a:t>2009-2013</a:t>
            </a:r>
            <a:endParaRPr lang="en-US" dirty="0"/>
          </a:p>
        </p:txBody>
      </p:sp>
      <p:sp>
        <p:nvSpPr>
          <p:cNvPr id="4" name="Slide Number Placeholder 3"/>
          <p:cNvSpPr>
            <a:spLocks noGrp="1"/>
          </p:cNvSpPr>
          <p:nvPr>
            <p:ph type="sldNum" sz="quarter" idx="4294967295"/>
          </p:nvPr>
        </p:nvSpPr>
        <p:spPr>
          <a:xfrm>
            <a:off x="8695943" y="5765738"/>
            <a:ext cx="735521" cy="283590"/>
          </a:xfrm>
          <a:prstGeom prst="rect">
            <a:avLst/>
          </a:prstGeom>
        </p:spPr>
        <p:txBody>
          <a:bodyPr/>
          <a:lstStyle/>
          <a:p>
            <a:fld id="{2BC1FA3B-F0C1-4F58-90BE-DCC7501F4B28}" type="slidenum">
              <a:rPr lang="en-US" smtClean="0"/>
              <a:pPr/>
              <a:t>22</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44136073"/>
              </p:ext>
            </p:extLst>
          </p:nvPr>
        </p:nvGraphicFramePr>
        <p:xfrm>
          <a:off x="1711643" y="1360170"/>
          <a:ext cx="7612380" cy="419766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403033" y="5800029"/>
            <a:ext cx="4114800" cy="258532"/>
          </a:xfrm>
          <a:prstGeom prst="rect">
            <a:avLst/>
          </a:prstGeom>
        </p:spPr>
        <p:txBody>
          <a:bodyPr>
            <a:spAutoFit/>
          </a:bodyPr>
          <a:lstStyle/>
          <a:p>
            <a:r>
              <a:rPr lang="en-US" sz="1080" i="1" dirty="0">
                <a:solidFill>
                  <a:schemeClr val="bg1">
                    <a:lumMod val="50000"/>
                  </a:schemeClr>
                </a:solidFill>
                <a:latin typeface="Arial" panose="020B0604020202020204" pitchFamily="34" charset="0"/>
                <a:ea typeface="Calibri" panose="020F0502020204030204" pitchFamily="34" charset="0"/>
              </a:rPr>
              <a:t>U.S. Census Bureau ACS 5-Year Summary Data, 2009-2013</a:t>
            </a:r>
            <a:endParaRPr lang="en-US" sz="1080" dirty="0">
              <a:solidFill>
                <a:schemeClr val="bg1">
                  <a:lumMod val="50000"/>
                </a:schemeClr>
              </a:solidFill>
            </a:endParaRPr>
          </a:p>
        </p:txBody>
      </p:sp>
    </p:spTree>
    <p:extLst>
      <p:ext uri="{BB962C8B-B14F-4D97-AF65-F5344CB8AC3E}">
        <p14:creationId xmlns:p14="http://schemas.microsoft.com/office/powerpoint/2010/main" val="2228003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82880"/>
            <a:ext cx="8688071" cy="448310"/>
          </a:xfrm>
        </p:spPr>
        <p:txBody>
          <a:bodyPr>
            <a:normAutofit fontScale="90000"/>
          </a:bodyPr>
          <a:lstStyle/>
          <a:p>
            <a:pPr algn="ctr"/>
            <a:r>
              <a:rPr lang="en-US" sz="2520" dirty="0"/>
              <a:t>Annual Shares of Recent Non-Citizen Immigrants to Texas by World Area of Birth, 2005-2013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820" y="1246040"/>
            <a:ext cx="7143751" cy="4506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733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530533" y="1293086"/>
            <a:ext cx="5825264" cy="4756242"/>
          </a:xfrm>
          <a:prstGeom prst="rect">
            <a:avLst/>
          </a:prstGeom>
        </p:spPr>
      </p:pic>
      <p:sp>
        <p:nvSpPr>
          <p:cNvPr id="4" name="Slide Number Placeholder 3"/>
          <p:cNvSpPr>
            <a:spLocks noGrp="1"/>
          </p:cNvSpPr>
          <p:nvPr>
            <p:ph type="sldNum" sz="quarter" idx="4294967295"/>
          </p:nvPr>
        </p:nvSpPr>
        <p:spPr>
          <a:xfrm>
            <a:off x="8695943" y="5765738"/>
            <a:ext cx="735521" cy="283590"/>
          </a:xfrm>
          <a:prstGeom prst="rect">
            <a:avLst/>
          </a:prstGeom>
        </p:spPr>
        <p:txBody>
          <a:bodyPr/>
          <a:lstStyle/>
          <a:p>
            <a:fld id="{2BC1FA3B-F0C1-4F58-90BE-DCC7501F4B28}" type="slidenum">
              <a:rPr lang="en-US" smtClean="0"/>
              <a:pPr/>
              <a:t>24</a:t>
            </a:fld>
            <a:endParaRPr lang="en-US" dirty="0"/>
          </a:p>
        </p:txBody>
      </p:sp>
    </p:spTree>
    <p:extLst>
      <p:ext uri="{BB962C8B-B14F-4D97-AF65-F5344CB8AC3E}">
        <p14:creationId xmlns:p14="http://schemas.microsoft.com/office/powerpoint/2010/main" val="2883308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 Migration from Mexico Below Zero After the Great Recession</a:t>
            </a:r>
            <a:endParaRPr lang="en-US" dirty="0"/>
          </a:p>
        </p:txBody>
      </p:sp>
      <p:pic>
        <p:nvPicPr>
          <p:cNvPr id="5" name="Content Placeholder 4"/>
          <p:cNvPicPr>
            <a:picLocks noGrp="1" noChangeAspect="1"/>
          </p:cNvPicPr>
          <p:nvPr>
            <p:ph idx="1"/>
          </p:nvPr>
        </p:nvPicPr>
        <p:blipFill>
          <a:blip r:embed="rId2"/>
          <a:stretch>
            <a:fillRect/>
          </a:stretch>
        </p:blipFill>
        <p:spPr>
          <a:xfrm>
            <a:off x="2723261" y="1188894"/>
            <a:ext cx="5527548" cy="4718639"/>
          </a:xfrm>
          <a:prstGeom prst="rect">
            <a:avLst/>
          </a:prstGeom>
        </p:spPr>
      </p:pic>
      <p:sp>
        <p:nvSpPr>
          <p:cNvPr id="4" name="Slide Number Placeholder 3"/>
          <p:cNvSpPr>
            <a:spLocks noGrp="1"/>
          </p:cNvSpPr>
          <p:nvPr>
            <p:ph type="sldNum" sz="quarter" idx="4294967295"/>
          </p:nvPr>
        </p:nvSpPr>
        <p:spPr>
          <a:xfrm>
            <a:off x="8695943" y="5765738"/>
            <a:ext cx="735521" cy="283590"/>
          </a:xfrm>
          <a:prstGeom prst="rect">
            <a:avLst/>
          </a:prstGeom>
        </p:spPr>
        <p:txBody>
          <a:bodyPr/>
          <a:lstStyle/>
          <a:p>
            <a:fld id="{2BC1FA3B-F0C1-4F58-90BE-DCC7501F4B28}" type="slidenum">
              <a:rPr lang="en-US" smtClean="0"/>
              <a:pPr/>
              <a:t>25</a:t>
            </a:fld>
            <a:endParaRPr lang="en-US" dirty="0"/>
          </a:p>
        </p:txBody>
      </p:sp>
      <p:sp>
        <p:nvSpPr>
          <p:cNvPr id="6" name="Rectangle 5"/>
          <p:cNvSpPr/>
          <p:nvPr/>
        </p:nvSpPr>
        <p:spPr>
          <a:xfrm>
            <a:off x="902623" y="5765738"/>
            <a:ext cx="7406640" cy="369332"/>
          </a:xfrm>
          <a:prstGeom prst="rect">
            <a:avLst/>
          </a:prstGeom>
        </p:spPr>
        <p:txBody>
          <a:bodyPr wrap="square">
            <a:spAutoFit/>
          </a:bodyPr>
          <a:lstStyle/>
          <a:p>
            <a:r>
              <a:rPr lang="en-US" sz="900" dirty="0">
                <a:solidFill>
                  <a:schemeClr val="bg1">
                    <a:lumMod val="50000"/>
                  </a:schemeClr>
                </a:solidFill>
              </a:rPr>
              <a:t>Source: Pew Research Center</a:t>
            </a:r>
          </a:p>
          <a:p>
            <a:r>
              <a:rPr lang="en-US" sz="900" dirty="0">
                <a:solidFill>
                  <a:schemeClr val="bg1">
                    <a:lumMod val="50000"/>
                  </a:schemeClr>
                </a:solidFill>
              </a:rPr>
              <a:t>http://www.pewhispanic.org/2015/11/19/more-mexicans-leaving-than-coming-to-the-u-s/ph_2015-11-19_mexican-immigration-04/</a:t>
            </a:r>
          </a:p>
        </p:txBody>
      </p:sp>
    </p:spTree>
    <p:extLst>
      <p:ext uri="{BB962C8B-B14F-4D97-AF65-F5344CB8AC3E}">
        <p14:creationId xmlns:p14="http://schemas.microsoft.com/office/powerpoint/2010/main" val="2285352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178210436"/>
              </p:ext>
            </p:extLst>
          </p:nvPr>
        </p:nvGraphicFramePr>
        <p:xfrm>
          <a:off x="1783080" y="1234440"/>
          <a:ext cx="7406640" cy="427910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2811780" y="137160"/>
            <a:ext cx="6172200" cy="891540"/>
          </a:xfrm>
          <a:prstGeom prst="rect">
            <a:avLst/>
          </a:prstGeom>
        </p:spPr>
        <p:txBody>
          <a:bodyPr>
            <a:noAutofit/>
          </a:bodyPr>
          <a:lstStyle/>
          <a:p>
            <a:pPr lvl="0" algn="ctr"/>
            <a:r>
              <a:rPr lang="en-US" sz="2520" kern="0" dirty="0"/>
              <a:t>Projected Population Growth in Texas, </a:t>
            </a:r>
            <a:br>
              <a:rPr lang="en-US" sz="2520" kern="0" dirty="0"/>
            </a:br>
            <a:r>
              <a:rPr lang="en-US" sz="2520" kern="0" dirty="0"/>
              <a:t>2010-2050</a:t>
            </a:r>
          </a:p>
        </p:txBody>
      </p:sp>
      <p:sp>
        <p:nvSpPr>
          <p:cNvPr id="4" name="Slide Number Placeholder 3"/>
          <p:cNvSpPr>
            <a:spLocks noGrp="1"/>
          </p:cNvSpPr>
          <p:nvPr>
            <p:ph type="sldNum" sz="quarter" idx="4294967295"/>
          </p:nvPr>
        </p:nvSpPr>
        <p:spPr>
          <a:xfrm>
            <a:off x="7269480" y="5720717"/>
            <a:ext cx="1920240" cy="328613"/>
          </a:xfrm>
          <a:prstGeom prst="rect">
            <a:avLst/>
          </a:prstGeom>
        </p:spPr>
        <p:txBody>
          <a:bodyPr/>
          <a:lstStyle/>
          <a:p>
            <a:fld id="{2BC1FA3B-F0C1-4F58-90BE-DCC7501F4B28}" type="slidenum">
              <a:rPr lang="en-US" smtClean="0"/>
              <a:pPr/>
              <a:t>26</a:t>
            </a:fld>
            <a:endParaRPr lang="en-US" dirty="0"/>
          </a:p>
        </p:txBody>
      </p:sp>
      <p:cxnSp>
        <p:nvCxnSpPr>
          <p:cNvPr id="8" name="Straight Connector 7"/>
          <p:cNvCxnSpPr/>
          <p:nvPr/>
        </p:nvCxnSpPr>
        <p:spPr>
          <a:xfrm flipV="1">
            <a:off x="4114800" y="3840480"/>
            <a:ext cx="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40180" y="5830488"/>
            <a:ext cx="7886700" cy="258532"/>
          </a:xfrm>
          <a:prstGeom prst="rect">
            <a:avLst/>
          </a:prstGeom>
          <a:noFill/>
        </p:spPr>
        <p:txBody>
          <a:bodyPr wrap="square" rtlCol="0">
            <a:spAutoFit/>
          </a:bodyPr>
          <a:lstStyle/>
          <a:p>
            <a:pPr marL="718662" indent="-718662">
              <a:spcBef>
                <a:spcPct val="50000"/>
              </a:spcBef>
            </a:pPr>
            <a:r>
              <a:rPr lang="en-US" sz="1080" dirty="0">
                <a:solidFill>
                  <a:schemeClr val="tx1">
                    <a:lumMod val="50000"/>
                    <a:lumOff val="50000"/>
                  </a:schemeClr>
                </a:solidFill>
                <a:latin typeface="Arial" pitchFamily="34" charset="0"/>
                <a:cs typeface="Arial" pitchFamily="34" charset="0"/>
              </a:rPr>
              <a:t>Source: Texas State Data Center 2014 Population Projections </a:t>
            </a:r>
          </a:p>
        </p:txBody>
      </p:sp>
      <p:cxnSp>
        <p:nvCxnSpPr>
          <p:cNvPr id="11" name="Straight Connector 10"/>
          <p:cNvCxnSpPr/>
          <p:nvPr/>
        </p:nvCxnSpPr>
        <p:spPr>
          <a:xfrm flipV="1">
            <a:off x="5554980" y="3223260"/>
            <a:ext cx="0" cy="1645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995160" y="2468880"/>
            <a:ext cx="0" cy="2400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435340" y="1508760"/>
            <a:ext cx="0" cy="3429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359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353449918"/>
              </p:ext>
            </p:extLst>
          </p:nvPr>
        </p:nvGraphicFramePr>
        <p:xfrm>
          <a:off x="1645920" y="1303020"/>
          <a:ext cx="7406640" cy="427910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2811780" y="137160"/>
            <a:ext cx="6172200" cy="891540"/>
          </a:xfrm>
          <a:prstGeom prst="rect">
            <a:avLst/>
          </a:prstGeom>
        </p:spPr>
        <p:txBody>
          <a:bodyPr>
            <a:noAutofit/>
          </a:bodyPr>
          <a:lstStyle/>
          <a:p>
            <a:pPr lvl="0" algn="ctr"/>
            <a:r>
              <a:rPr lang="en-US" sz="2520" kern="0" dirty="0"/>
              <a:t>Projected and Estimated Population Growth in Texas, 2010-2015</a:t>
            </a:r>
          </a:p>
        </p:txBody>
      </p:sp>
      <p:sp>
        <p:nvSpPr>
          <p:cNvPr id="4" name="Slide Number Placeholder 3"/>
          <p:cNvSpPr>
            <a:spLocks noGrp="1"/>
          </p:cNvSpPr>
          <p:nvPr>
            <p:ph type="sldNum" sz="quarter" idx="4294967295"/>
          </p:nvPr>
        </p:nvSpPr>
        <p:spPr>
          <a:xfrm>
            <a:off x="7269480" y="5720717"/>
            <a:ext cx="1920240" cy="328613"/>
          </a:xfrm>
          <a:prstGeom prst="rect">
            <a:avLst/>
          </a:prstGeom>
        </p:spPr>
        <p:txBody>
          <a:bodyPr/>
          <a:lstStyle/>
          <a:p>
            <a:fld id="{2BC1FA3B-F0C1-4F58-90BE-DCC7501F4B28}" type="slidenum">
              <a:rPr lang="en-US" smtClean="0"/>
              <a:pPr/>
              <a:t>27</a:t>
            </a:fld>
            <a:endParaRPr lang="en-US" dirty="0"/>
          </a:p>
        </p:txBody>
      </p:sp>
      <p:sp>
        <p:nvSpPr>
          <p:cNvPr id="10" name="TextBox 9"/>
          <p:cNvSpPr txBox="1"/>
          <p:nvPr/>
        </p:nvSpPr>
        <p:spPr>
          <a:xfrm>
            <a:off x="1440180" y="5830488"/>
            <a:ext cx="7886700" cy="507831"/>
          </a:xfrm>
          <a:prstGeom prst="rect">
            <a:avLst/>
          </a:prstGeom>
          <a:noFill/>
        </p:spPr>
        <p:txBody>
          <a:bodyPr wrap="square" rtlCol="0">
            <a:spAutoFit/>
          </a:bodyPr>
          <a:lstStyle/>
          <a:p>
            <a:pPr marL="718662" indent="-718662">
              <a:spcBef>
                <a:spcPct val="50000"/>
              </a:spcBef>
            </a:pPr>
            <a:r>
              <a:rPr lang="en-US" sz="1080" dirty="0">
                <a:solidFill>
                  <a:schemeClr val="tx1">
                    <a:lumMod val="50000"/>
                    <a:lumOff val="50000"/>
                  </a:schemeClr>
                </a:solidFill>
                <a:latin typeface="Arial" pitchFamily="34" charset="0"/>
                <a:cs typeface="Arial" pitchFamily="34" charset="0"/>
              </a:rPr>
              <a:t>Source: Texas State Data Center 2014 Population Projections and U.S. Census Bureau Population Estimates</a:t>
            </a:r>
          </a:p>
          <a:p>
            <a:pPr marL="718662" indent="-718662">
              <a:spcBef>
                <a:spcPct val="50000"/>
              </a:spcBef>
            </a:pPr>
            <a:r>
              <a:rPr lang="en-US" sz="1080" dirty="0">
                <a:solidFill>
                  <a:schemeClr val="tx1">
                    <a:lumMod val="50000"/>
                    <a:lumOff val="50000"/>
                  </a:schemeClr>
                </a:solidFill>
                <a:latin typeface="Arial" pitchFamily="34" charset="0"/>
                <a:cs typeface="Arial" pitchFamily="34" charset="0"/>
              </a:rPr>
              <a:t> </a:t>
            </a:r>
          </a:p>
        </p:txBody>
      </p:sp>
    </p:spTree>
    <p:extLst>
      <p:ext uri="{BB962C8B-B14F-4D97-AF65-F5344CB8AC3E}">
        <p14:creationId xmlns:p14="http://schemas.microsoft.com/office/powerpoint/2010/main" val="1180295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663180508"/>
              </p:ext>
            </p:extLst>
          </p:nvPr>
        </p:nvGraphicFramePr>
        <p:xfrm>
          <a:off x="1810716" y="1234440"/>
          <a:ext cx="7406640" cy="407336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7269480" y="5720717"/>
            <a:ext cx="1920240" cy="328613"/>
          </a:xfrm>
          <a:prstGeom prst="rect">
            <a:avLst/>
          </a:prstGeom>
        </p:spPr>
        <p:txBody>
          <a:bodyPr/>
          <a:lstStyle/>
          <a:p>
            <a:fld id="{2BC1FA3B-F0C1-4F58-90BE-DCC7501F4B28}" type="slidenum">
              <a:rPr lang="en-US" smtClean="0"/>
              <a:pPr/>
              <a:t>28</a:t>
            </a:fld>
            <a:endParaRPr lang="en-US" dirty="0"/>
          </a:p>
        </p:txBody>
      </p:sp>
      <p:sp>
        <p:nvSpPr>
          <p:cNvPr id="5" name="Title 1"/>
          <p:cNvSpPr>
            <a:spLocks noGrp="1"/>
          </p:cNvSpPr>
          <p:nvPr>
            <p:ph type="title"/>
          </p:nvPr>
        </p:nvSpPr>
        <p:spPr>
          <a:xfrm>
            <a:off x="2427936" y="70874"/>
            <a:ext cx="6172200" cy="891540"/>
          </a:xfrm>
        </p:spPr>
        <p:txBody>
          <a:bodyPr>
            <a:noAutofit/>
          </a:bodyPr>
          <a:lstStyle/>
          <a:p>
            <a:pPr algn="ctr"/>
            <a:r>
              <a:rPr lang="en-US" sz="2880" dirty="0"/>
              <a:t>Population Change by Age Group, Texas, 1950-2050</a:t>
            </a:r>
            <a:br>
              <a:rPr lang="en-US" sz="2880" dirty="0"/>
            </a:br>
            <a:endParaRPr lang="en-US" sz="2880" dirty="0"/>
          </a:p>
        </p:txBody>
      </p:sp>
      <p:sp>
        <p:nvSpPr>
          <p:cNvPr id="3" name="Rectangle 2"/>
          <p:cNvSpPr/>
          <p:nvPr/>
        </p:nvSpPr>
        <p:spPr>
          <a:xfrm>
            <a:off x="1303020" y="5529957"/>
            <a:ext cx="6240780" cy="528606"/>
          </a:xfrm>
          <a:prstGeom prst="rect">
            <a:avLst/>
          </a:prstGeom>
        </p:spPr>
        <p:txBody>
          <a:bodyPr wrap="square">
            <a:spAutoFit/>
          </a:bodyPr>
          <a:lstStyle/>
          <a:p>
            <a:pPr defTabSz="822960">
              <a:defRPr/>
            </a:pPr>
            <a:r>
              <a:rPr lang="en-US" sz="945" dirty="0">
                <a:solidFill>
                  <a:schemeClr val="bg1">
                    <a:lumMod val="50000"/>
                  </a:schemeClr>
                </a:solidFill>
              </a:rPr>
              <a:t>Sources: US Census Bureau, 1950-2010 Censuses </a:t>
            </a:r>
          </a:p>
          <a:p>
            <a:r>
              <a:rPr lang="en-US" sz="945" dirty="0">
                <a:solidFill>
                  <a:schemeClr val="bg1">
                    <a:lumMod val="50000"/>
                  </a:schemeClr>
                </a:solidFill>
              </a:rPr>
              <a:t>               US Census Bureau, State Population Estimates</a:t>
            </a:r>
          </a:p>
          <a:p>
            <a:r>
              <a:rPr lang="en-US" sz="945" dirty="0">
                <a:solidFill>
                  <a:schemeClr val="bg1">
                    <a:lumMod val="50000"/>
                  </a:schemeClr>
                </a:solidFill>
              </a:rPr>
              <a:t>               Texas State Data Center, 2014 Population Projections, 1.0 Migration Scenario</a:t>
            </a:r>
          </a:p>
        </p:txBody>
      </p:sp>
    </p:spTree>
    <p:extLst>
      <p:ext uri="{BB962C8B-B14F-4D97-AF65-F5344CB8AC3E}">
        <p14:creationId xmlns:p14="http://schemas.microsoft.com/office/powerpoint/2010/main" val="3085468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60" dirty="0"/>
              <a:t>Estimated number of persons aged 65 years and older, Texas Counties, 2010-2014</a:t>
            </a:r>
          </a:p>
        </p:txBody>
      </p:sp>
      <p:pic>
        <p:nvPicPr>
          <p:cNvPr id="5" name="Content Placeholder 4"/>
          <p:cNvPicPr>
            <a:picLocks noGrp="1" noChangeAspect="1"/>
          </p:cNvPicPr>
          <p:nvPr>
            <p:ph idx="1"/>
          </p:nvPr>
        </p:nvPicPr>
        <p:blipFill rotWithShape="1">
          <a:blip r:embed="rId2"/>
          <a:srcRect l="1486" t="5582" b="6438"/>
          <a:stretch/>
        </p:blipFill>
        <p:spPr>
          <a:xfrm>
            <a:off x="3154680" y="967099"/>
            <a:ext cx="5829300" cy="5274359"/>
          </a:xfrm>
          <a:prstGeom prst="rect">
            <a:avLst/>
          </a:prstGeom>
        </p:spPr>
      </p:pic>
      <p:sp>
        <p:nvSpPr>
          <p:cNvPr id="4" name="Slide Number Placeholder 3"/>
          <p:cNvSpPr>
            <a:spLocks noGrp="1"/>
          </p:cNvSpPr>
          <p:nvPr>
            <p:ph type="sldNum" sz="quarter" idx="4294967295"/>
          </p:nvPr>
        </p:nvSpPr>
        <p:spPr>
          <a:xfrm>
            <a:off x="7269480" y="5720717"/>
            <a:ext cx="1920240" cy="328613"/>
          </a:xfrm>
          <a:prstGeom prst="rect">
            <a:avLst/>
          </a:prstGeom>
        </p:spPr>
        <p:txBody>
          <a:bodyPr/>
          <a:lstStyle/>
          <a:p>
            <a:fld id="{2BC1FA3B-F0C1-4F58-90BE-DCC7501F4B28}" type="slidenum">
              <a:rPr lang="en-US" smtClean="0"/>
              <a:pPr/>
              <a:t>29</a:t>
            </a:fld>
            <a:endParaRPr lang="en-US" dirty="0"/>
          </a:p>
        </p:txBody>
      </p:sp>
      <p:pic>
        <p:nvPicPr>
          <p:cNvPr id="6" name="Picture 5"/>
          <p:cNvPicPr>
            <a:picLocks noChangeAspect="1"/>
          </p:cNvPicPr>
          <p:nvPr/>
        </p:nvPicPr>
        <p:blipFill rotWithShape="1">
          <a:blip r:embed="rId3"/>
          <a:srcRect t="27851" r="13930"/>
          <a:stretch/>
        </p:blipFill>
        <p:spPr>
          <a:xfrm>
            <a:off x="2537460" y="1371600"/>
            <a:ext cx="1508760" cy="1243620"/>
          </a:xfrm>
          <a:prstGeom prst="rect">
            <a:avLst/>
          </a:prstGeom>
        </p:spPr>
      </p:pic>
      <p:sp>
        <p:nvSpPr>
          <p:cNvPr id="7" name="Rectangle 6"/>
          <p:cNvSpPr/>
          <p:nvPr/>
        </p:nvSpPr>
        <p:spPr>
          <a:xfrm>
            <a:off x="1577340" y="5829300"/>
            <a:ext cx="5760720" cy="225703"/>
          </a:xfrm>
          <a:prstGeom prst="rect">
            <a:avLst/>
          </a:prstGeom>
        </p:spPr>
        <p:txBody>
          <a:bodyPr wrap="square">
            <a:spAutoFit/>
          </a:bodyPr>
          <a:lstStyle/>
          <a:p>
            <a:pPr>
              <a:lnSpc>
                <a:spcPct val="107000"/>
              </a:lnSpc>
            </a:pPr>
            <a:r>
              <a:rPr lang="en-US" sz="810" dirty="0">
                <a:solidFill>
                  <a:schemeClr val="bg1">
                    <a:lumMod val="50000"/>
                  </a:schemeClr>
                </a:solidFill>
              </a:rPr>
              <a:t>Source: U.S. Census  Bureau, American Community Survey, 2010-2014 5 Year Sample</a:t>
            </a:r>
            <a:endParaRPr lang="en-US" sz="81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6944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2194560" y="1371600"/>
          <a:ext cx="7406640" cy="4073367"/>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440180" y="5720717"/>
            <a:ext cx="8229600" cy="230832"/>
          </a:xfrm>
          <a:prstGeom prst="rect">
            <a:avLst/>
          </a:prstGeom>
        </p:spPr>
        <p:txBody>
          <a:bodyPr wrap="square">
            <a:spAutoFit/>
          </a:bodyPr>
          <a:lstStyle/>
          <a:p>
            <a:r>
              <a:rPr lang="en-US" sz="900" dirty="0">
                <a:solidFill>
                  <a:schemeClr val="bg1">
                    <a:lumMod val="50000"/>
                  </a:schemeClr>
                </a:solidFill>
                <a:latin typeface="Arial" pitchFamily="34" charset="0"/>
                <a:cs typeface="Arial" pitchFamily="34" charset="0"/>
              </a:rPr>
              <a:t>All values for the decennial dates are for April 1</a:t>
            </a:r>
            <a:r>
              <a:rPr lang="en-US" sz="900" baseline="30000" dirty="0">
                <a:solidFill>
                  <a:schemeClr val="bg1">
                    <a:lumMod val="50000"/>
                  </a:schemeClr>
                </a:solidFill>
                <a:latin typeface="Arial" pitchFamily="34" charset="0"/>
                <a:cs typeface="Arial" pitchFamily="34" charset="0"/>
              </a:rPr>
              <a:t>st</a:t>
            </a:r>
            <a:r>
              <a:rPr lang="en-US" sz="900" dirty="0">
                <a:solidFill>
                  <a:schemeClr val="bg1">
                    <a:lumMod val="50000"/>
                  </a:schemeClr>
                </a:solidFill>
                <a:latin typeface="Arial" pitchFamily="34" charset="0"/>
                <a:cs typeface="Arial" pitchFamily="34" charset="0"/>
              </a:rPr>
              <a:t> of the indicated census year.  Values for 2012-2014 are for July 1 as estimated by the U.S. Census Bureau. </a:t>
            </a:r>
          </a:p>
        </p:txBody>
      </p:sp>
      <p:sp>
        <p:nvSpPr>
          <p:cNvPr id="9" name="Rectangle 2"/>
          <p:cNvSpPr txBox="1">
            <a:spLocks noGrp="1" noChangeArrowheads="1"/>
          </p:cNvSpPr>
          <p:nvPr>
            <p:ph type="title"/>
          </p:nvPr>
        </p:nvSpPr>
        <p:spPr>
          <a:prstGeom prst="rect">
            <a:avLst/>
          </a:prstGeom>
        </p:spPr>
        <p:txBody>
          <a:bodyPr>
            <a:normAutofit/>
          </a:bodyPr>
          <a:lstStyle/>
          <a:p>
            <a:pPr algn="ctr" defTabSz="822960" fontAlgn="base">
              <a:spcAft>
                <a:spcPct val="0"/>
              </a:spcAft>
              <a:defRPr/>
            </a:pPr>
            <a:r>
              <a:rPr lang="en-US" sz="2520" kern="0" dirty="0"/>
              <a:t>Total Population and Population Change in Texas, 1950-2014</a:t>
            </a:r>
          </a:p>
        </p:txBody>
      </p:sp>
      <p:sp>
        <p:nvSpPr>
          <p:cNvPr id="11" name="Rectangle 10"/>
          <p:cNvSpPr/>
          <p:nvPr/>
        </p:nvSpPr>
        <p:spPr>
          <a:xfrm>
            <a:off x="1371600" y="5885023"/>
            <a:ext cx="4114800" cy="230832"/>
          </a:xfrm>
          <a:prstGeom prst="rect">
            <a:avLst/>
          </a:prstGeom>
        </p:spPr>
        <p:txBody>
          <a:bodyPr>
            <a:spAutoFit/>
          </a:bodyPr>
          <a:lstStyle/>
          <a:p>
            <a:pPr marL="822960" indent="-822960"/>
            <a:r>
              <a:rPr lang="en-US" sz="900" dirty="0">
                <a:solidFill>
                  <a:schemeClr val="bg1">
                    <a:lumMod val="50000"/>
                  </a:schemeClr>
                </a:solidFill>
                <a:latin typeface="Arial" pitchFamily="34" charset="0"/>
                <a:cs typeface="Arial" pitchFamily="34" charset="0"/>
              </a:rPr>
              <a:t>Source: U.S. Census Bureau, Census Counts and Population Estimates</a:t>
            </a:r>
          </a:p>
        </p:txBody>
      </p:sp>
      <p:sp>
        <p:nvSpPr>
          <p:cNvPr id="2" name="Slide Number Placeholder 1"/>
          <p:cNvSpPr>
            <a:spLocks noGrp="1"/>
          </p:cNvSpPr>
          <p:nvPr>
            <p:ph type="sldNum" sz="quarter" idx="4294967295"/>
          </p:nvPr>
        </p:nvSpPr>
        <p:spPr>
          <a:xfrm>
            <a:off x="8695943" y="5765738"/>
            <a:ext cx="735521" cy="283590"/>
          </a:xfrm>
          <a:prstGeom prst="rect">
            <a:avLst/>
          </a:prstGeom>
        </p:spPr>
        <p:txBody>
          <a:bodyPr/>
          <a:lstStyle/>
          <a:p>
            <a:fld id="{2BC1FA3B-F0C1-4F58-90BE-DCC7501F4B28}" type="slidenum">
              <a:rPr lang="en-US" smtClean="0"/>
              <a:pPr/>
              <a:t>3</a:t>
            </a:fld>
            <a:endParaRPr lang="en-US" dirty="0"/>
          </a:p>
        </p:txBody>
      </p:sp>
    </p:spTree>
    <p:extLst>
      <p:ext uri="{BB962C8B-B14F-4D97-AF65-F5344CB8AC3E}">
        <p14:creationId xmlns:p14="http://schemas.microsoft.com/office/powerpoint/2010/main" val="38149250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520" dirty="0"/>
              <a:t>Population Projections, Texas, 2010-2050,</a:t>
            </a:r>
            <a:br>
              <a:rPr lang="en-US" sz="2520" dirty="0"/>
            </a:br>
            <a:r>
              <a:rPr lang="en-US" sz="2520" dirty="0"/>
              <a:t>Percent Over and Under 65</a:t>
            </a:r>
          </a:p>
        </p:txBody>
      </p:sp>
      <p:sp>
        <p:nvSpPr>
          <p:cNvPr id="4" name="Slide Number Placeholder 3"/>
          <p:cNvSpPr>
            <a:spLocks noGrp="1"/>
          </p:cNvSpPr>
          <p:nvPr>
            <p:ph type="sldNum" sz="quarter" idx="4294967295"/>
          </p:nvPr>
        </p:nvSpPr>
        <p:spPr>
          <a:xfrm>
            <a:off x="7269480" y="5720717"/>
            <a:ext cx="1920240" cy="328613"/>
          </a:xfrm>
          <a:prstGeom prst="rect">
            <a:avLst/>
          </a:prstGeom>
        </p:spPr>
        <p:txBody>
          <a:bodyPr/>
          <a:lstStyle/>
          <a:p>
            <a:fld id="{2BC1FA3B-F0C1-4F58-90BE-DCC7501F4B28}" type="slidenum">
              <a:rPr lang="en-US" smtClean="0"/>
              <a:pPr/>
              <a:t>30</a:t>
            </a:fld>
            <a:endParaRPr lang="en-US" dirty="0"/>
          </a:p>
        </p:txBody>
      </p:sp>
      <p:graphicFrame>
        <p:nvGraphicFramePr>
          <p:cNvPr id="5" name="Content Placeholder 4"/>
          <p:cNvGraphicFramePr>
            <a:graphicFrameLocks noGrp="1"/>
          </p:cNvGraphicFramePr>
          <p:nvPr>
            <p:ph idx="1"/>
            <p:extLst/>
          </p:nvPr>
        </p:nvGraphicFramePr>
        <p:xfrm>
          <a:off x="1783080" y="1440180"/>
          <a:ext cx="7406640" cy="40733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125980" y="5829767"/>
            <a:ext cx="7886700" cy="244682"/>
          </a:xfrm>
          <a:prstGeom prst="rect">
            <a:avLst/>
          </a:prstGeom>
          <a:noFill/>
        </p:spPr>
        <p:txBody>
          <a:bodyPr wrap="square" rtlCol="0">
            <a:spAutoFit/>
          </a:bodyPr>
          <a:lstStyle/>
          <a:p>
            <a:pPr marL="718662" indent="-718662">
              <a:spcBef>
                <a:spcPct val="50000"/>
              </a:spcBef>
            </a:pPr>
            <a:r>
              <a:rPr lang="en-US" sz="990" dirty="0">
                <a:solidFill>
                  <a:schemeClr val="tx1">
                    <a:lumMod val="50000"/>
                    <a:lumOff val="50000"/>
                  </a:schemeClr>
                </a:solidFill>
              </a:rPr>
              <a:t>Source: Texas State Data Center 2014 Population Projections , Half 2000-2010 Migration Scenario</a:t>
            </a:r>
          </a:p>
        </p:txBody>
      </p:sp>
    </p:spTree>
    <p:extLst>
      <p:ext uri="{BB962C8B-B14F-4D97-AF65-F5344CB8AC3E}">
        <p14:creationId xmlns:p14="http://schemas.microsoft.com/office/powerpoint/2010/main" val="2124977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1780" y="137160"/>
            <a:ext cx="6446520" cy="891540"/>
          </a:xfrm>
        </p:spPr>
        <p:txBody>
          <a:bodyPr>
            <a:noAutofit/>
          </a:bodyPr>
          <a:lstStyle/>
          <a:p>
            <a:pPr algn="ctr"/>
            <a:r>
              <a:rPr lang="en-US" sz="2880" kern="0" dirty="0"/>
              <a:t>Projected Racial and Ethnic </a:t>
            </a:r>
            <a:r>
              <a:rPr lang="en-US" sz="2880" kern="0" dirty="0" smtClean="0"/>
              <a:t>Population</a:t>
            </a:r>
            <a:r>
              <a:rPr lang="en-US" sz="2880" kern="0" dirty="0" smtClean="0"/>
              <a:t>, </a:t>
            </a:r>
            <a:r>
              <a:rPr lang="en-US" sz="2880" kern="0" dirty="0"/>
              <a:t>Texas, 2010-2050</a:t>
            </a:r>
            <a:endParaRPr lang="en-US" sz="2880" dirty="0"/>
          </a:p>
        </p:txBody>
      </p:sp>
      <p:graphicFrame>
        <p:nvGraphicFramePr>
          <p:cNvPr id="5" name="Content Placeholder 4"/>
          <p:cNvGraphicFramePr>
            <a:graphicFrameLocks noGrp="1"/>
          </p:cNvGraphicFramePr>
          <p:nvPr>
            <p:ph idx="1"/>
            <p:extLst/>
          </p:nvPr>
        </p:nvGraphicFramePr>
        <p:xfrm>
          <a:off x="1783080" y="1440180"/>
          <a:ext cx="7406640" cy="407336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7269480" y="5720717"/>
            <a:ext cx="1920240" cy="328613"/>
          </a:xfrm>
          <a:prstGeom prst="rect">
            <a:avLst/>
          </a:prstGeom>
        </p:spPr>
        <p:txBody>
          <a:bodyPr/>
          <a:lstStyle/>
          <a:p>
            <a:fld id="{2BC1FA3B-F0C1-4F58-90BE-DCC7501F4B28}" type="slidenum">
              <a:rPr lang="en-US" smtClean="0"/>
              <a:pPr/>
              <a:t>31</a:t>
            </a:fld>
            <a:endParaRPr lang="en-US" dirty="0"/>
          </a:p>
        </p:txBody>
      </p:sp>
      <p:sp>
        <p:nvSpPr>
          <p:cNvPr id="6" name="TextBox 5"/>
          <p:cNvSpPr txBox="1"/>
          <p:nvPr/>
        </p:nvSpPr>
        <p:spPr>
          <a:xfrm>
            <a:off x="2125980" y="5829767"/>
            <a:ext cx="7886700" cy="244682"/>
          </a:xfrm>
          <a:prstGeom prst="rect">
            <a:avLst/>
          </a:prstGeom>
          <a:noFill/>
        </p:spPr>
        <p:txBody>
          <a:bodyPr wrap="square" rtlCol="0">
            <a:spAutoFit/>
          </a:bodyPr>
          <a:lstStyle/>
          <a:p>
            <a:pPr marL="718662" indent="-718662">
              <a:spcBef>
                <a:spcPct val="50000"/>
              </a:spcBef>
            </a:pPr>
            <a:r>
              <a:rPr lang="en-US" sz="990" dirty="0">
                <a:solidFill>
                  <a:schemeClr val="tx1">
                    <a:lumMod val="50000"/>
                    <a:lumOff val="50000"/>
                  </a:schemeClr>
                </a:solidFill>
              </a:rPr>
              <a:t>Source: Texas State Data Center 2012 Population Projections , 2000-2010 Migration Scenario</a:t>
            </a:r>
          </a:p>
        </p:txBody>
      </p:sp>
    </p:spTree>
    <p:extLst>
      <p:ext uri="{BB962C8B-B14F-4D97-AF65-F5344CB8AC3E}">
        <p14:creationId xmlns:p14="http://schemas.microsoft.com/office/powerpoint/2010/main" val="2441320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234949"/>
            <a:ext cx="8361449" cy="529821"/>
          </a:xfrm>
        </p:spPr>
        <p:txBody>
          <a:bodyPr>
            <a:noAutofit/>
          </a:bodyPr>
          <a:lstStyle/>
          <a:p>
            <a:pPr algn="ctr"/>
            <a:r>
              <a:rPr lang="en-US" sz="2520" dirty="0"/>
              <a:t>Population Projections 65 Years and Over by Race/Ethnicity, Texas, 2010-2050</a:t>
            </a:r>
          </a:p>
        </p:txBody>
      </p:sp>
      <p:sp>
        <p:nvSpPr>
          <p:cNvPr id="4" name="Slide Number Placeholder 3"/>
          <p:cNvSpPr>
            <a:spLocks noGrp="1"/>
          </p:cNvSpPr>
          <p:nvPr>
            <p:ph type="sldNum" sz="quarter" idx="4294967295"/>
          </p:nvPr>
        </p:nvSpPr>
        <p:spPr>
          <a:xfrm>
            <a:off x="7269480" y="5720717"/>
            <a:ext cx="1920240" cy="328613"/>
          </a:xfrm>
          <a:prstGeom prst="rect">
            <a:avLst/>
          </a:prstGeom>
        </p:spPr>
        <p:txBody>
          <a:bodyPr/>
          <a:lstStyle/>
          <a:p>
            <a:fld id="{2BC1FA3B-F0C1-4F58-90BE-DCC7501F4B28}" type="slidenum">
              <a:rPr lang="en-US" smtClean="0"/>
              <a:pPr/>
              <a:t>32</a:t>
            </a:fld>
            <a:endParaRPr lang="en-US" dirty="0"/>
          </a:p>
        </p:txBody>
      </p:sp>
      <p:graphicFrame>
        <p:nvGraphicFramePr>
          <p:cNvPr id="5" name="Content Placeholder 4"/>
          <p:cNvGraphicFramePr>
            <a:graphicFrameLocks noGrp="1"/>
          </p:cNvGraphicFramePr>
          <p:nvPr>
            <p:ph idx="1"/>
            <p:extLst/>
          </p:nvPr>
        </p:nvGraphicFramePr>
        <p:xfrm>
          <a:off x="1783080" y="1440180"/>
          <a:ext cx="7406640" cy="40733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125980" y="5829767"/>
            <a:ext cx="7886700" cy="244682"/>
          </a:xfrm>
          <a:prstGeom prst="rect">
            <a:avLst/>
          </a:prstGeom>
          <a:noFill/>
        </p:spPr>
        <p:txBody>
          <a:bodyPr wrap="square" rtlCol="0">
            <a:spAutoFit/>
          </a:bodyPr>
          <a:lstStyle/>
          <a:p>
            <a:pPr marL="718662" indent="-718662">
              <a:spcBef>
                <a:spcPct val="50000"/>
              </a:spcBef>
            </a:pPr>
            <a:r>
              <a:rPr lang="en-US" sz="990" dirty="0">
                <a:solidFill>
                  <a:schemeClr val="tx1">
                    <a:lumMod val="50000"/>
                    <a:lumOff val="50000"/>
                  </a:schemeClr>
                </a:solidFill>
              </a:rPr>
              <a:t>Source: Texas State Data Center 2014 Population Projections , Half 2000-2010 Migration Scenario</a:t>
            </a:r>
          </a:p>
        </p:txBody>
      </p:sp>
    </p:spTree>
    <p:extLst>
      <p:ext uri="{BB962C8B-B14F-4D97-AF65-F5344CB8AC3E}">
        <p14:creationId xmlns:p14="http://schemas.microsoft.com/office/powerpoint/2010/main" val="3686363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224" y="90587"/>
            <a:ext cx="6172200" cy="891540"/>
          </a:xfrm>
        </p:spPr>
        <p:txBody>
          <a:bodyPr>
            <a:noAutofit/>
          </a:bodyPr>
          <a:lstStyle/>
          <a:p>
            <a:pPr algn="ctr"/>
            <a:r>
              <a:rPr lang="en-US" sz="2520" dirty="0"/>
              <a:t>Percent of Population by Race/Ethnicity for Age Groups, 2010 and 2050</a:t>
            </a:r>
          </a:p>
        </p:txBody>
      </p:sp>
      <p:sp>
        <p:nvSpPr>
          <p:cNvPr id="4" name="Slide Number Placeholder 3"/>
          <p:cNvSpPr>
            <a:spLocks noGrp="1"/>
          </p:cNvSpPr>
          <p:nvPr>
            <p:ph type="sldNum" sz="quarter" idx="4294967295"/>
          </p:nvPr>
        </p:nvSpPr>
        <p:spPr>
          <a:xfrm>
            <a:off x="7269480" y="5720717"/>
            <a:ext cx="1920240" cy="328613"/>
          </a:xfrm>
          <a:prstGeom prst="rect">
            <a:avLst/>
          </a:prstGeom>
        </p:spPr>
        <p:txBody>
          <a:bodyPr/>
          <a:lstStyle/>
          <a:p>
            <a:fld id="{2BC1FA3B-F0C1-4F58-90BE-DCC7501F4B28}" type="slidenum">
              <a:rPr lang="en-US" smtClean="0"/>
              <a:pPr/>
              <a:t>33</a:t>
            </a:fld>
            <a:endParaRPr lang="en-US" dirty="0"/>
          </a:p>
        </p:txBody>
      </p:sp>
      <p:grpSp>
        <p:nvGrpSpPr>
          <p:cNvPr id="11" name="Group 10"/>
          <p:cNvGrpSpPr/>
          <p:nvPr/>
        </p:nvGrpSpPr>
        <p:grpSpPr>
          <a:xfrm>
            <a:off x="2125980" y="1536249"/>
            <a:ext cx="3556772" cy="3711853"/>
            <a:chOff x="488621" y="95401"/>
            <a:chExt cx="6335359" cy="3686076"/>
          </a:xfrm>
        </p:grpSpPr>
        <p:graphicFrame>
          <p:nvGraphicFramePr>
            <p:cNvPr id="12" name="Chart 11"/>
            <p:cNvGraphicFramePr/>
            <p:nvPr>
              <p:extLst/>
            </p:nvPr>
          </p:nvGraphicFramePr>
          <p:xfrm>
            <a:off x="488621" y="95401"/>
            <a:ext cx="6335359"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5"/>
            <p:cNvSpPr txBox="1"/>
            <p:nvPr/>
          </p:nvSpPr>
          <p:spPr>
            <a:xfrm>
              <a:off x="1022012" y="3396397"/>
              <a:ext cx="5235059" cy="3850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solidFill>
                    <a:schemeClr val="bg1">
                      <a:lumMod val="50000"/>
                    </a:schemeClr>
                  </a:solidFill>
                </a:rPr>
                <a:t>Source: US Census Bureau, State Population Estimates, 2014</a:t>
              </a:r>
            </a:p>
          </p:txBody>
        </p:sp>
      </p:grpSp>
      <p:grpSp>
        <p:nvGrpSpPr>
          <p:cNvPr id="14" name="Group 13"/>
          <p:cNvGrpSpPr/>
          <p:nvPr/>
        </p:nvGrpSpPr>
        <p:grpSpPr>
          <a:xfrm>
            <a:off x="5897880" y="1440180"/>
            <a:ext cx="3766248" cy="4046220"/>
            <a:chOff x="0" y="0"/>
            <a:chExt cx="6462739" cy="4087184"/>
          </a:xfrm>
        </p:grpSpPr>
        <p:graphicFrame>
          <p:nvGraphicFramePr>
            <p:cNvPr id="15" name="Chart 14"/>
            <p:cNvGraphicFramePr/>
            <p:nvPr>
              <p:extLst/>
            </p:nvPr>
          </p:nvGraphicFramePr>
          <p:xfrm>
            <a:off x="0" y="0"/>
            <a:ext cx="6462739" cy="353299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9"/>
            <p:cNvSpPr txBox="1"/>
            <p:nvPr/>
          </p:nvSpPr>
          <p:spPr>
            <a:xfrm>
              <a:off x="0" y="3429959"/>
              <a:ext cx="6333789" cy="6572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solidFill>
                    <a:schemeClr val="bg1">
                      <a:lumMod val="50000"/>
                    </a:schemeClr>
                  </a:solidFill>
                </a:rPr>
                <a:t>Source: Texas State Data Center, 2014 Projections, 1.0 Migration Scenario</a:t>
              </a:r>
            </a:p>
          </p:txBody>
        </p:sp>
      </p:grpSp>
      <p:sp>
        <p:nvSpPr>
          <p:cNvPr id="3" name="TextBox 2"/>
          <p:cNvSpPr txBox="1"/>
          <p:nvPr/>
        </p:nvSpPr>
        <p:spPr>
          <a:xfrm>
            <a:off x="3429000" y="1303020"/>
            <a:ext cx="4352004" cy="341632"/>
          </a:xfrm>
          <a:prstGeom prst="rect">
            <a:avLst/>
          </a:prstGeom>
          <a:noFill/>
        </p:spPr>
        <p:txBody>
          <a:bodyPr wrap="square" rtlCol="0">
            <a:spAutoFit/>
          </a:bodyPr>
          <a:lstStyle/>
          <a:p>
            <a:r>
              <a:rPr lang="en-US" sz="1620" dirty="0"/>
              <a:t>2010                                       2050</a:t>
            </a:r>
          </a:p>
        </p:txBody>
      </p:sp>
    </p:spTree>
    <p:extLst>
      <p:ext uri="{BB962C8B-B14F-4D97-AF65-F5344CB8AC3E}">
        <p14:creationId xmlns:p14="http://schemas.microsoft.com/office/powerpoint/2010/main" val="41127333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2125980" y="1274993"/>
          <a:ext cx="7543800" cy="443484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a:xfrm>
            <a:off x="2880360" y="205740"/>
            <a:ext cx="6172200" cy="891540"/>
          </a:xfrm>
        </p:spPr>
        <p:txBody>
          <a:bodyPr>
            <a:noAutofit/>
          </a:bodyPr>
          <a:lstStyle/>
          <a:p>
            <a:r>
              <a:rPr lang="en-US" sz="1800" dirty="0"/>
              <a:t>Educational Attainment of Persons Aged 25 Years and Older, NH White and Hispanic, Texas, 2014 </a:t>
            </a:r>
          </a:p>
        </p:txBody>
      </p:sp>
      <p:sp>
        <p:nvSpPr>
          <p:cNvPr id="7" name="Rectangle 6"/>
          <p:cNvSpPr/>
          <p:nvPr/>
        </p:nvSpPr>
        <p:spPr>
          <a:xfrm>
            <a:off x="1577340" y="5887547"/>
            <a:ext cx="5760720" cy="225703"/>
          </a:xfrm>
          <a:prstGeom prst="rect">
            <a:avLst/>
          </a:prstGeom>
        </p:spPr>
        <p:txBody>
          <a:bodyPr wrap="square">
            <a:spAutoFit/>
          </a:bodyPr>
          <a:lstStyle/>
          <a:p>
            <a:pPr>
              <a:lnSpc>
                <a:spcPct val="107000"/>
              </a:lnSpc>
            </a:pPr>
            <a:r>
              <a:rPr lang="en-US" sz="810" dirty="0">
                <a:solidFill>
                  <a:schemeClr val="bg1">
                    <a:lumMod val="50000"/>
                  </a:schemeClr>
                </a:solidFill>
              </a:rPr>
              <a:t>Source: U.S. Census  Bureau, American Community Survey, 2014 1-Year Sample</a:t>
            </a:r>
            <a:endParaRPr lang="en-US" sz="81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4294967295"/>
          </p:nvPr>
        </p:nvSpPr>
        <p:spPr>
          <a:xfrm>
            <a:off x="8695943" y="5765738"/>
            <a:ext cx="735521" cy="283590"/>
          </a:xfrm>
          <a:prstGeom prst="rect">
            <a:avLst/>
          </a:prstGeom>
        </p:spPr>
        <p:txBody>
          <a:bodyPr/>
          <a:lstStyle/>
          <a:p>
            <a:fld id="{2BC1FA3B-F0C1-4F58-90BE-DCC7501F4B28}" type="slidenum">
              <a:rPr lang="en-US" smtClean="0"/>
              <a:pPr/>
              <a:t>34</a:t>
            </a:fld>
            <a:endParaRPr lang="en-US" dirty="0"/>
          </a:p>
        </p:txBody>
      </p:sp>
    </p:spTree>
    <p:extLst>
      <p:ext uri="{BB962C8B-B14F-4D97-AF65-F5344CB8AC3E}">
        <p14:creationId xmlns:p14="http://schemas.microsoft.com/office/powerpoint/2010/main" val="11153037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940" y="137160"/>
            <a:ext cx="6652260" cy="1028700"/>
          </a:xfrm>
        </p:spPr>
        <p:txBody>
          <a:bodyPr>
            <a:noAutofit/>
          </a:bodyPr>
          <a:lstStyle/>
          <a:p>
            <a:pPr algn="ctr"/>
            <a:r>
              <a:rPr lang="en-US" sz="2520" b="1" dirty="0"/>
              <a:t>Projected Increase in Obesity in Texas by Ethnicity, 2006 to 2040</a:t>
            </a:r>
          </a:p>
        </p:txBody>
      </p:sp>
      <p:pic>
        <p:nvPicPr>
          <p:cNvPr id="1026" name="Picture 2" descr="C:\Users\Owner\Pictures\Picture1.png"/>
          <p:cNvPicPr>
            <a:picLocks noGrp="1" noChangeAspect="1" noChangeArrowheads="1"/>
          </p:cNvPicPr>
          <p:nvPr>
            <p:ph idx="1"/>
          </p:nvPr>
        </p:nvPicPr>
        <p:blipFill>
          <a:blip r:embed="rId3" cstate="print"/>
          <a:stretch>
            <a:fillRect/>
          </a:stretch>
        </p:blipFill>
        <p:spPr bwMode="auto">
          <a:xfrm>
            <a:off x="1785330" y="1440180"/>
            <a:ext cx="7402140" cy="4073367"/>
          </a:xfrm>
          <a:prstGeom prst="rect">
            <a:avLst/>
          </a:prstGeom>
          <a:noFill/>
        </p:spPr>
      </p:pic>
      <p:sp>
        <p:nvSpPr>
          <p:cNvPr id="5" name="Slide Number Placeholder 4"/>
          <p:cNvSpPr>
            <a:spLocks noGrp="1"/>
          </p:cNvSpPr>
          <p:nvPr>
            <p:ph type="sldNum" sz="quarter" idx="4294967295"/>
          </p:nvPr>
        </p:nvSpPr>
        <p:spPr>
          <a:xfrm>
            <a:off x="7269480" y="5720717"/>
            <a:ext cx="1920240" cy="328613"/>
          </a:xfrm>
          <a:prstGeom prst="rect">
            <a:avLst/>
          </a:prstGeom>
        </p:spPr>
        <p:txBody>
          <a:bodyPr/>
          <a:lstStyle/>
          <a:p>
            <a:fld id="{C5A0E2DA-1685-4FD8-8CAE-9EFF8F924A6A}" type="slidenum">
              <a:rPr lang="en-US" smtClean="0"/>
              <a:pPr/>
              <a:t>35</a:t>
            </a:fld>
            <a:endParaRPr lang="en-US" dirty="0"/>
          </a:p>
        </p:txBody>
      </p:sp>
      <p:sp>
        <p:nvSpPr>
          <p:cNvPr id="6" name="Rectangle 5"/>
          <p:cNvSpPr/>
          <p:nvPr/>
        </p:nvSpPr>
        <p:spPr>
          <a:xfrm>
            <a:off x="1371600" y="5884110"/>
            <a:ext cx="5280660" cy="216982"/>
          </a:xfrm>
          <a:prstGeom prst="rect">
            <a:avLst/>
          </a:prstGeom>
        </p:spPr>
        <p:txBody>
          <a:bodyPr wrap="square">
            <a:spAutoFit/>
          </a:bodyPr>
          <a:lstStyle/>
          <a:p>
            <a:r>
              <a:rPr lang="en-US" sz="810" dirty="0"/>
              <a:t>Source: Office of the State Demographer projections, using 2000-2004 migration scenario population projections </a:t>
            </a:r>
          </a:p>
        </p:txBody>
      </p:sp>
    </p:spTree>
    <p:extLst>
      <p:ext uri="{BB962C8B-B14F-4D97-AF65-F5344CB8AC3E}">
        <p14:creationId xmlns:p14="http://schemas.microsoft.com/office/powerpoint/2010/main" val="34388814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802" y="295281"/>
            <a:ext cx="2190322" cy="397446"/>
          </a:xfrm>
        </p:spPr>
        <p:txBody>
          <a:bodyPr/>
          <a:lstStyle/>
          <a:p>
            <a:r>
              <a:rPr lang="en-US" dirty="0" smtClean="0"/>
              <a:t>Obesity Prevalence</a:t>
            </a:r>
            <a:endParaRPr lang="en-US" dirty="0"/>
          </a:p>
        </p:txBody>
      </p:sp>
      <p:sp>
        <p:nvSpPr>
          <p:cNvPr id="4" name="Slide Number Placeholder 3"/>
          <p:cNvSpPr>
            <a:spLocks noGrp="1"/>
          </p:cNvSpPr>
          <p:nvPr>
            <p:ph type="sldNum" sz="quarter" idx="4294967295"/>
          </p:nvPr>
        </p:nvSpPr>
        <p:spPr>
          <a:xfrm>
            <a:off x="7269480" y="5720717"/>
            <a:ext cx="1920240" cy="328613"/>
          </a:xfrm>
          <a:prstGeom prst="rect">
            <a:avLst/>
          </a:prstGeom>
        </p:spPr>
        <p:txBody>
          <a:bodyPr/>
          <a:lstStyle/>
          <a:p>
            <a:fld id="{2BC1FA3B-F0C1-4F58-90BE-DCC7501F4B28}" type="slidenum">
              <a:rPr lang="en-US" smtClean="0"/>
              <a:pPr/>
              <a:t>36</a:t>
            </a:fld>
            <a:endParaRPr lang="en-US"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944"/>
          <a:stretch/>
        </p:blipFill>
        <p:spPr bwMode="auto">
          <a:xfrm>
            <a:off x="5592367" y="1097280"/>
            <a:ext cx="3814818" cy="4594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29"/>
          <a:stretch/>
        </p:blipFill>
        <p:spPr bwMode="auto">
          <a:xfrm>
            <a:off x="2001704" y="1097280"/>
            <a:ext cx="3703285" cy="4594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371600" y="5895799"/>
            <a:ext cx="4114800" cy="216982"/>
          </a:xfrm>
          <a:prstGeom prst="rect">
            <a:avLst/>
          </a:prstGeom>
        </p:spPr>
        <p:txBody>
          <a:bodyPr>
            <a:spAutoFit/>
          </a:bodyPr>
          <a:lstStyle/>
          <a:p>
            <a:r>
              <a:rPr lang="en-US" sz="810" dirty="0"/>
              <a:t>% adults with obesity: Office of the State Demographer, 2000-2004 Projection</a:t>
            </a:r>
          </a:p>
        </p:txBody>
      </p:sp>
    </p:spTree>
    <p:extLst>
      <p:ext uri="{BB962C8B-B14F-4D97-AF65-F5344CB8AC3E}">
        <p14:creationId xmlns:p14="http://schemas.microsoft.com/office/powerpoint/2010/main" val="8782659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Prevalence	</a:t>
            </a:r>
            <a:endParaRPr lang="en-US" dirty="0"/>
          </a:p>
        </p:txBody>
      </p:sp>
      <p:sp>
        <p:nvSpPr>
          <p:cNvPr id="4" name="Slide Number Placeholder 3"/>
          <p:cNvSpPr>
            <a:spLocks noGrp="1"/>
          </p:cNvSpPr>
          <p:nvPr>
            <p:ph type="sldNum" sz="quarter" idx="4294967295"/>
          </p:nvPr>
        </p:nvSpPr>
        <p:spPr>
          <a:xfrm>
            <a:off x="7269480" y="5720717"/>
            <a:ext cx="1920240" cy="328613"/>
          </a:xfrm>
          <a:prstGeom prst="rect">
            <a:avLst/>
          </a:prstGeom>
        </p:spPr>
        <p:txBody>
          <a:bodyPr/>
          <a:lstStyle/>
          <a:p>
            <a:fld id="{2BC1FA3B-F0C1-4F58-90BE-DCC7501F4B28}" type="slidenum">
              <a:rPr lang="en-US" smtClean="0"/>
              <a:pPr/>
              <a:t>37</a:t>
            </a:fld>
            <a:endParaRPr lang="en-US" dirty="0"/>
          </a:p>
        </p:txBody>
      </p:sp>
      <p:pic>
        <p:nvPicPr>
          <p:cNvPr id="5" name="Picture 4" descr="Y:\Projects\Methodist_Healthcare\HELEN\Diabetes\Reports\Map_ProjDiabetesRates2040_07-12-10.jpg"/>
          <p:cNvPicPr/>
          <p:nvPr/>
        </p:nvPicPr>
        <p:blipFill rotWithShape="1">
          <a:blip r:embed="rId2"/>
          <a:srcRect b="4604"/>
          <a:stretch/>
        </p:blipFill>
        <p:spPr bwMode="auto">
          <a:xfrm>
            <a:off x="5623560" y="1097281"/>
            <a:ext cx="3771900" cy="4594859"/>
          </a:xfrm>
          <a:prstGeom prst="rect">
            <a:avLst/>
          </a:prstGeom>
          <a:noFill/>
          <a:ln w="9525">
            <a:noFill/>
            <a:miter lim="800000"/>
            <a:headEnd/>
            <a:tailEnd/>
          </a:ln>
        </p:spPr>
      </p:pic>
      <p:pic>
        <p:nvPicPr>
          <p:cNvPr id="6" name="Picture 5" descr="Y:\Projects\Methodist_Healthcare\HELEN\Diabetes\Reports\Map_ProjDiabetesRates2010_07-12-10.jpg"/>
          <p:cNvPicPr/>
          <p:nvPr/>
        </p:nvPicPr>
        <p:blipFill rotWithShape="1">
          <a:blip r:embed="rId3"/>
          <a:srcRect b="4660"/>
          <a:stretch/>
        </p:blipFill>
        <p:spPr bwMode="auto">
          <a:xfrm>
            <a:off x="1795780" y="1103516"/>
            <a:ext cx="3827780" cy="4588624"/>
          </a:xfrm>
          <a:prstGeom prst="rect">
            <a:avLst/>
          </a:prstGeom>
          <a:noFill/>
          <a:ln w="9525">
            <a:noFill/>
            <a:miter lim="800000"/>
            <a:headEnd/>
            <a:tailEnd/>
          </a:ln>
        </p:spPr>
      </p:pic>
      <p:sp>
        <p:nvSpPr>
          <p:cNvPr id="7" name="Rectangle 6"/>
          <p:cNvSpPr/>
          <p:nvPr/>
        </p:nvSpPr>
        <p:spPr>
          <a:xfrm>
            <a:off x="1371600" y="5895799"/>
            <a:ext cx="4114800" cy="216982"/>
          </a:xfrm>
          <a:prstGeom prst="rect">
            <a:avLst/>
          </a:prstGeom>
        </p:spPr>
        <p:txBody>
          <a:bodyPr>
            <a:spAutoFit/>
          </a:bodyPr>
          <a:lstStyle/>
          <a:p>
            <a:r>
              <a:rPr lang="en-US" sz="810" dirty="0"/>
              <a:t>% adults with diabetes: Office of the State Demographer, 2000-2004 Projection</a:t>
            </a:r>
          </a:p>
        </p:txBody>
      </p:sp>
    </p:spTree>
    <p:extLst>
      <p:ext uri="{BB962C8B-B14F-4D97-AF65-F5344CB8AC3E}">
        <p14:creationId xmlns:p14="http://schemas.microsoft.com/office/powerpoint/2010/main" val="21577774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Uninsured Rates by State, 2015</a:t>
            </a:r>
            <a:endParaRPr lang="en-US" dirty="0"/>
          </a:p>
        </p:txBody>
      </p:sp>
      <p:pic>
        <p:nvPicPr>
          <p:cNvPr id="5" name="Content Placeholder 4"/>
          <p:cNvPicPr>
            <a:picLocks noGrp="1" noChangeAspect="1"/>
          </p:cNvPicPr>
          <p:nvPr>
            <p:ph idx="1"/>
          </p:nvPr>
        </p:nvPicPr>
        <p:blipFill>
          <a:blip r:embed="rId2"/>
          <a:stretch>
            <a:fillRect/>
          </a:stretch>
        </p:blipFill>
        <p:spPr>
          <a:xfrm>
            <a:off x="3108959" y="1243043"/>
            <a:ext cx="6158259" cy="4522695"/>
          </a:xfrm>
          <a:prstGeom prst="rect">
            <a:avLst/>
          </a:prstGeom>
        </p:spPr>
      </p:pic>
      <p:sp>
        <p:nvSpPr>
          <p:cNvPr id="4" name="Slide Number Placeholder 3"/>
          <p:cNvSpPr>
            <a:spLocks noGrp="1"/>
          </p:cNvSpPr>
          <p:nvPr>
            <p:ph type="sldNum" sz="quarter" idx="4294967295"/>
          </p:nvPr>
        </p:nvSpPr>
        <p:spPr>
          <a:xfrm>
            <a:off x="8695943" y="5765738"/>
            <a:ext cx="735521" cy="283590"/>
          </a:xfrm>
          <a:prstGeom prst="rect">
            <a:avLst/>
          </a:prstGeom>
        </p:spPr>
        <p:txBody>
          <a:bodyPr/>
          <a:lstStyle/>
          <a:p>
            <a:fld id="{2BC1FA3B-F0C1-4F58-90BE-DCC7501F4B28}" type="slidenum">
              <a:rPr lang="en-US" smtClean="0"/>
              <a:pPr/>
              <a:t>38</a:t>
            </a:fld>
            <a:endParaRPr lang="en-US" dirty="0"/>
          </a:p>
        </p:txBody>
      </p:sp>
      <p:sp>
        <p:nvSpPr>
          <p:cNvPr id="6" name="Rectangle 5"/>
          <p:cNvSpPr/>
          <p:nvPr/>
        </p:nvSpPr>
        <p:spPr>
          <a:xfrm>
            <a:off x="1440180" y="5689229"/>
            <a:ext cx="4937760" cy="369332"/>
          </a:xfrm>
          <a:prstGeom prst="rect">
            <a:avLst/>
          </a:prstGeom>
        </p:spPr>
        <p:txBody>
          <a:bodyPr wrap="square">
            <a:spAutoFit/>
          </a:bodyPr>
          <a:lstStyle/>
          <a:p>
            <a:r>
              <a:rPr lang="en-US" sz="900" dirty="0">
                <a:solidFill>
                  <a:schemeClr val="bg1">
                    <a:lumMod val="50000"/>
                  </a:schemeClr>
                </a:solidFill>
              </a:rPr>
              <a:t>Source: U.S. Census Bureau, 2015 1-Year American Community Survey.</a:t>
            </a:r>
          </a:p>
          <a:p>
            <a:r>
              <a:rPr lang="en-US" sz="900" dirty="0">
                <a:solidFill>
                  <a:schemeClr val="bg1">
                    <a:lumMod val="50000"/>
                  </a:schemeClr>
                </a:solidFill>
              </a:rPr>
              <a:t>https://www2.census.gov/programs-surveys/demo/visualizations/p60/257/figure7.pdf</a:t>
            </a:r>
          </a:p>
        </p:txBody>
      </p:sp>
    </p:spTree>
    <p:extLst>
      <p:ext uri="{BB962C8B-B14F-4D97-AF65-F5344CB8AC3E}">
        <p14:creationId xmlns:p14="http://schemas.microsoft.com/office/powerpoint/2010/main" val="37495485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698" y="155170"/>
            <a:ext cx="8573308" cy="293139"/>
          </a:xfrm>
        </p:spPr>
        <p:txBody>
          <a:bodyPr>
            <a:noAutofit/>
          </a:bodyPr>
          <a:lstStyle/>
          <a:p>
            <a:pPr algn="ctr"/>
            <a:r>
              <a:rPr lang="en-US" sz="2160" dirty="0"/>
              <a:t>Estimated percent of persons who do not have health insurance, Texas Counties, 2010-2014</a:t>
            </a:r>
          </a:p>
        </p:txBody>
      </p:sp>
      <p:sp>
        <p:nvSpPr>
          <p:cNvPr id="4" name="Slide Number Placeholder 3"/>
          <p:cNvSpPr>
            <a:spLocks noGrp="1"/>
          </p:cNvSpPr>
          <p:nvPr>
            <p:ph type="sldNum" sz="quarter" idx="4294967295"/>
          </p:nvPr>
        </p:nvSpPr>
        <p:spPr>
          <a:xfrm>
            <a:off x="7269480" y="5720717"/>
            <a:ext cx="1920240" cy="328613"/>
          </a:xfrm>
          <a:prstGeom prst="rect">
            <a:avLst/>
          </a:prstGeom>
        </p:spPr>
        <p:txBody>
          <a:bodyPr/>
          <a:lstStyle/>
          <a:p>
            <a:fld id="{2BC1FA3B-F0C1-4F58-90BE-DCC7501F4B28}" type="slidenum">
              <a:rPr lang="en-US" smtClean="0"/>
              <a:pPr/>
              <a:t>39</a:t>
            </a:fld>
            <a:endParaRPr lang="en-US" dirty="0"/>
          </a:p>
        </p:txBody>
      </p:sp>
      <p:sp>
        <p:nvSpPr>
          <p:cNvPr id="7" name="Rectangle 6"/>
          <p:cNvSpPr/>
          <p:nvPr/>
        </p:nvSpPr>
        <p:spPr>
          <a:xfrm>
            <a:off x="1577340" y="5829300"/>
            <a:ext cx="5760720" cy="225703"/>
          </a:xfrm>
          <a:prstGeom prst="rect">
            <a:avLst/>
          </a:prstGeom>
        </p:spPr>
        <p:txBody>
          <a:bodyPr wrap="square">
            <a:spAutoFit/>
          </a:bodyPr>
          <a:lstStyle/>
          <a:p>
            <a:pPr>
              <a:lnSpc>
                <a:spcPct val="107000"/>
              </a:lnSpc>
            </a:pPr>
            <a:r>
              <a:rPr lang="en-US" sz="810" dirty="0">
                <a:solidFill>
                  <a:schemeClr val="bg1">
                    <a:lumMod val="50000"/>
                  </a:schemeClr>
                </a:solidFill>
              </a:rPr>
              <a:t>Source: U.S. Census  Bureau, American Community Survey, 2010-2014 5 Year Sample</a:t>
            </a:r>
            <a:endParaRPr lang="en-US" sz="81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Content Placeholder 7"/>
          <p:cNvPicPr>
            <a:picLocks noGrp="1" noChangeAspect="1"/>
          </p:cNvPicPr>
          <p:nvPr>
            <p:ph idx="1"/>
          </p:nvPr>
        </p:nvPicPr>
        <p:blipFill rotWithShape="1">
          <a:blip r:embed="rId2"/>
          <a:srcRect l="4551" t="8441" r="2757" b="9870"/>
          <a:stretch/>
        </p:blipFill>
        <p:spPr>
          <a:xfrm>
            <a:off x="3497580" y="949549"/>
            <a:ext cx="5544007" cy="4950006"/>
          </a:xfrm>
          <a:prstGeom prst="rect">
            <a:avLst/>
          </a:prstGeom>
        </p:spPr>
      </p:pic>
      <p:pic>
        <p:nvPicPr>
          <p:cNvPr id="9" name="Picture 8"/>
          <p:cNvPicPr>
            <a:picLocks noChangeAspect="1"/>
          </p:cNvPicPr>
          <p:nvPr/>
        </p:nvPicPr>
        <p:blipFill rotWithShape="1">
          <a:blip r:embed="rId3"/>
          <a:srcRect t="28366" r="17842"/>
          <a:stretch/>
        </p:blipFill>
        <p:spPr>
          <a:xfrm>
            <a:off x="3017520" y="1428073"/>
            <a:ext cx="1440180" cy="1234743"/>
          </a:xfrm>
          <a:prstGeom prst="rect">
            <a:avLst/>
          </a:prstGeom>
        </p:spPr>
      </p:pic>
    </p:spTree>
    <p:extLst>
      <p:ext uri="{BB962C8B-B14F-4D97-AF65-F5344CB8AC3E}">
        <p14:creationId xmlns:p14="http://schemas.microsoft.com/office/powerpoint/2010/main" val="2607941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527266074"/>
              </p:ext>
            </p:extLst>
          </p:nvPr>
        </p:nvGraphicFramePr>
        <p:xfrm>
          <a:off x="1645919" y="1303020"/>
          <a:ext cx="9005455" cy="412020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2811780" y="205740"/>
            <a:ext cx="6172200" cy="891540"/>
          </a:xfrm>
          <a:prstGeom prst="rect">
            <a:avLst/>
          </a:prstGeom>
        </p:spPr>
        <p:txBody>
          <a:bodyP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r>
              <a:rPr lang="en-US" sz="2520" dirty="0">
                <a:solidFill>
                  <a:schemeClr val="bg1"/>
                </a:solidFill>
                <a:latin typeface="Tw Cen MT" panose="020B0602020104020603" pitchFamily="34" charset="0"/>
              </a:rPr>
              <a:t>Components of Population Change by Percent in Texas, 1950-2010</a:t>
            </a:r>
            <a:endParaRPr lang="en-US" sz="2520" dirty="0">
              <a:solidFill>
                <a:schemeClr val="bg1"/>
              </a:solidFill>
            </a:endParaRPr>
          </a:p>
        </p:txBody>
      </p:sp>
      <p:sp>
        <p:nvSpPr>
          <p:cNvPr id="6" name="Rectangle 5"/>
          <p:cNvSpPr/>
          <p:nvPr/>
        </p:nvSpPr>
        <p:spPr>
          <a:xfrm>
            <a:off x="1440180" y="5788073"/>
            <a:ext cx="4114800" cy="203133"/>
          </a:xfrm>
          <a:prstGeom prst="rect">
            <a:avLst/>
          </a:prstGeom>
        </p:spPr>
        <p:txBody>
          <a:bodyPr>
            <a:spAutoFit/>
          </a:bodyPr>
          <a:lstStyle/>
          <a:p>
            <a:pPr marL="822960" indent="-822960"/>
            <a:r>
              <a:rPr lang="en-US" sz="720" dirty="0">
                <a:solidFill>
                  <a:schemeClr val="bg1">
                    <a:lumMod val="50000"/>
                  </a:schemeClr>
                </a:solidFill>
                <a:latin typeface="Arial" pitchFamily="34" charset="0"/>
                <a:cs typeface="Arial" pitchFamily="34" charset="0"/>
              </a:rPr>
              <a:t>Source: U.S. Census Bureau, Population Estimates</a:t>
            </a:r>
          </a:p>
        </p:txBody>
      </p:sp>
    </p:spTree>
    <p:extLst>
      <p:ext uri="{BB962C8B-B14F-4D97-AF65-F5344CB8AC3E}">
        <p14:creationId xmlns:p14="http://schemas.microsoft.com/office/powerpoint/2010/main" val="282320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402" y="182880"/>
            <a:ext cx="7725410" cy="459394"/>
          </a:xfrm>
        </p:spPr>
        <p:txBody>
          <a:bodyPr>
            <a:noAutofit/>
          </a:bodyPr>
          <a:lstStyle/>
          <a:p>
            <a:pPr algn="ctr"/>
            <a:r>
              <a:rPr lang="en-US" sz="2160" dirty="0"/>
              <a:t>Estimated percent of Hispanic persons who do not have health insurance, Texas Counties, 2010-2014</a:t>
            </a:r>
          </a:p>
        </p:txBody>
      </p:sp>
      <p:sp>
        <p:nvSpPr>
          <p:cNvPr id="4" name="Slide Number Placeholder 3"/>
          <p:cNvSpPr>
            <a:spLocks noGrp="1"/>
          </p:cNvSpPr>
          <p:nvPr>
            <p:ph type="sldNum" sz="quarter" idx="4294967295"/>
          </p:nvPr>
        </p:nvSpPr>
        <p:spPr>
          <a:xfrm>
            <a:off x="7269480" y="5720717"/>
            <a:ext cx="1920240" cy="328613"/>
          </a:xfrm>
          <a:prstGeom prst="rect">
            <a:avLst/>
          </a:prstGeom>
        </p:spPr>
        <p:txBody>
          <a:bodyPr/>
          <a:lstStyle/>
          <a:p>
            <a:fld id="{2BC1FA3B-F0C1-4F58-90BE-DCC7501F4B28}" type="slidenum">
              <a:rPr lang="en-US" smtClean="0"/>
              <a:pPr/>
              <a:t>40</a:t>
            </a:fld>
            <a:endParaRPr lang="en-US" dirty="0"/>
          </a:p>
        </p:txBody>
      </p:sp>
      <p:sp>
        <p:nvSpPr>
          <p:cNvPr id="7" name="Rectangle 6"/>
          <p:cNvSpPr/>
          <p:nvPr/>
        </p:nvSpPr>
        <p:spPr>
          <a:xfrm>
            <a:off x="1577340" y="5829300"/>
            <a:ext cx="5760720" cy="225703"/>
          </a:xfrm>
          <a:prstGeom prst="rect">
            <a:avLst/>
          </a:prstGeom>
        </p:spPr>
        <p:txBody>
          <a:bodyPr wrap="square">
            <a:spAutoFit/>
          </a:bodyPr>
          <a:lstStyle/>
          <a:p>
            <a:pPr>
              <a:lnSpc>
                <a:spcPct val="107000"/>
              </a:lnSpc>
            </a:pPr>
            <a:r>
              <a:rPr lang="en-US" sz="810" dirty="0">
                <a:solidFill>
                  <a:schemeClr val="bg1">
                    <a:lumMod val="50000"/>
                  </a:schemeClr>
                </a:solidFill>
              </a:rPr>
              <a:t>Source: U.S. Census  Bureau, American Community Survey, 2010-2014 5 Year Sample</a:t>
            </a:r>
            <a:endParaRPr lang="en-US" sz="81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rotWithShape="1">
          <a:blip r:embed="rId2"/>
          <a:srcRect t="28366" r="17842"/>
          <a:stretch/>
        </p:blipFill>
        <p:spPr>
          <a:xfrm>
            <a:off x="3017520" y="1428073"/>
            <a:ext cx="1440180" cy="1234743"/>
          </a:xfrm>
          <a:prstGeom prst="rect">
            <a:avLst/>
          </a:prstGeom>
        </p:spPr>
      </p:pic>
      <p:pic>
        <p:nvPicPr>
          <p:cNvPr id="5" name="Content Placeholder 4"/>
          <p:cNvPicPr>
            <a:picLocks noGrp="1" noChangeAspect="1"/>
          </p:cNvPicPr>
          <p:nvPr>
            <p:ph idx="1"/>
          </p:nvPr>
        </p:nvPicPr>
        <p:blipFill rotWithShape="1">
          <a:blip r:embed="rId3"/>
          <a:srcRect l="2895" t="11709" r="4412" b="11505"/>
          <a:stretch/>
        </p:blipFill>
        <p:spPr>
          <a:xfrm>
            <a:off x="3017520" y="1160180"/>
            <a:ext cx="6172200" cy="5180240"/>
          </a:xfrm>
          <a:prstGeom prst="rect">
            <a:avLst/>
          </a:prstGeom>
        </p:spPr>
      </p:pic>
    </p:spTree>
    <p:extLst>
      <p:ext uri="{BB962C8B-B14F-4D97-AF65-F5344CB8AC3E}">
        <p14:creationId xmlns:p14="http://schemas.microsoft.com/office/powerpoint/2010/main" val="6894987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Contact </a:t>
            </a:r>
            <a:endParaRPr lang="en-US" dirty="0"/>
          </a:p>
        </p:txBody>
      </p:sp>
      <p:sp>
        <p:nvSpPr>
          <p:cNvPr id="36867" name="Content Placeholder 2"/>
          <p:cNvSpPr>
            <a:spLocks noGrp="1"/>
          </p:cNvSpPr>
          <p:nvPr>
            <p:ph idx="4294967295"/>
          </p:nvPr>
        </p:nvSpPr>
        <p:spPr>
          <a:xfrm>
            <a:off x="2194560" y="1508760"/>
            <a:ext cx="7132320" cy="4073367"/>
          </a:xfrm>
        </p:spPr>
        <p:txBody>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a:buNone/>
            </a:pPr>
            <a:r>
              <a:rPr lang="en-US" dirty="0" smtClean="0"/>
              <a:t>Office: (210) 458-6530</a:t>
            </a:r>
          </a:p>
          <a:p>
            <a:pPr lvl="1" eaLnBrk="1" hangingPunct="1">
              <a:buNone/>
            </a:pPr>
            <a:r>
              <a:rPr lang="en-US" dirty="0" smtClean="0"/>
              <a:t>Email: </a:t>
            </a:r>
            <a:r>
              <a:rPr lang="en-US" dirty="0" smtClean="0">
                <a:hlinkClick r:id="rId3"/>
              </a:rPr>
              <a:t>Lloyd.Potter@</a:t>
            </a:r>
            <a:r>
              <a:rPr lang="en-US" dirty="0" smtClean="0"/>
              <a:t>utsa.edu</a:t>
            </a:r>
          </a:p>
          <a:p>
            <a:pPr lvl="1">
              <a:buNone/>
            </a:pPr>
            <a:r>
              <a:rPr lang="en-US" dirty="0" smtClean="0"/>
              <a:t>Internet: Demographics.Texas.gov</a:t>
            </a:r>
          </a:p>
          <a:p>
            <a:pPr lvl="1">
              <a:buNone/>
            </a:pPr>
            <a:endParaRPr lang="en-US" dirty="0" smtClean="0"/>
          </a:p>
          <a:p>
            <a:pPr eaLnBrk="1" hangingPunct="1">
              <a:buNone/>
            </a:pPr>
            <a:endParaRPr lang="en-US" dirty="0" smtClean="0"/>
          </a:p>
        </p:txBody>
      </p:sp>
      <p:sp>
        <p:nvSpPr>
          <p:cNvPr id="5" name="Slide Number Placeholder 3"/>
          <p:cNvSpPr txBox="1">
            <a:spLocks/>
          </p:cNvSpPr>
          <p:nvPr/>
        </p:nvSpPr>
        <p:spPr>
          <a:xfrm>
            <a:off x="6514273" y="4671450"/>
            <a:ext cx="515019" cy="398193"/>
          </a:xfrm>
          <a:prstGeom prst="rect">
            <a:avLst/>
          </a:prstGeom>
        </p:spPr>
        <p:txBody>
          <a:bodyPr anchor="ctr"/>
          <a:lstStyle/>
          <a:p>
            <a:pPr algn="r">
              <a:defRPr/>
            </a:pPr>
            <a:endParaRPr lang="en-US" dirty="0">
              <a:solidFill>
                <a:schemeClr val="tx1">
                  <a:tint val="75000"/>
                </a:schemeClr>
              </a:solidFill>
            </a:endParaRPr>
          </a:p>
        </p:txBody>
      </p:sp>
      <p:sp>
        <p:nvSpPr>
          <p:cNvPr id="9" name="Rectangle 8"/>
          <p:cNvSpPr/>
          <p:nvPr/>
        </p:nvSpPr>
        <p:spPr>
          <a:xfrm>
            <a:off x="2537461" y="1714502"/>
            <a:ext cx="5521512" cy="701731"/>
          </a:xfrm>
          <a:prstGeom prst="rect">
            <a:avLst/>
          </a:prstGeom>
        </p:spPr>
        <p:txBody>
          <a:bodyPr wrap="none">
            <a:spAutoFit/>
          </a:bodyPr>
          <a:lstStyle/>
          <a:p>
            <a:pPr eaLnBrk="1" hangingPunct="1">
              <a:buNone/>
            </a:pPr>
            <a:r>
              <a:rPr lang="en-US" sz="3960" dirty="0">
                <a:solidFill>
                  <a:srgbClr val="1B1E7A"/>
                </a:solidFill>
                <a:latin typeface="+mj-lt"/>
              </a:rPr>
              <a:t>Lloyd Potter, Ph.D</a:t>
            </a:r>
            <a:r>
              <a:rPr lang="en-US" sz="3960" dirty="0" smtClean="0">
                <a:solidFill>
                  <a:srgbClr val="1B1E7A"/>
                </a:solidFill>
                <a:latin typeface="+mj-lt"/>
              </a:rPr>
              <a:t>., M.P.H.</a:t>
            </a:r>
            <a:endParaRPr lang="en-US" sz="3960" dirty="0">
              <a:solidFill>
                <a:srgbClr val="1B1E7A"/>
              </a:solidFill>
              <a:latin typeface="+mj-lt"/>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4877" y="4702399"/>
            <a:ext cx="367244" cy="367244"/>
          </a:xfrm>
          <a:prstGeom prst="rect">
            <a:avLst/>
          </a:prstGeom>
        </p:spPr>
      </p:pic>
      <p:sp>
        <p:nvSpPr>
          <p:cNvPr id="10" name="TextBox 9"/>
          <p:cNvSpPr txBox="1"/>
          <p:nvPr/>
        </p:nvSpPr>
        <p:spPr>
          <a:xfrm>
            <a:off x="3137225" y="4671450"/>
            <a:ext cx="4324415" cy="461665"/>
          </a:xfrm>
          <a:prstGeom prst="rect">
            <a:avLst/>
          </a:prstGeom>
          <a:noFill/>
        </p:spPr>
        <p:txBody>
          <a:bodyPr wrap="square" rtlCol="0">
            <a:spAutoFit/>
          </a:bodyPr>
          <a:lstStyle/>
          <a:p>
            <a:r>
              <a:rPr lang="en-US" sz="2400" dirty="0">
                <a:solidFill>
                  <a:schemeClr val="tx2"/>
                </a:solidFill>
              </a:rPr>
              <a:t>@</a:t>
            </a:r>
            <a:r>
              <a:rPr lang="en-US" sz="2400" dirty="0" err="1">
                <a:solidFill>
                  <a:schemeClr val="tx2"/>
                </a:solidFill>
              </a:rPr>
              <a:t>TexasDemography</a:t>
            </a:r>
            <a:endParaRPr lang="en-US" sz="2400" dirty="0">
              <a:solidFill>
                <a:schemeClr val="tx2"/>
              </a:solidFill>
            </a:endParaRPr>
          </a:p>
        </p:txBody>
      </p:sp>
      <p:sp>
        <p:nvSpPr>
          <p:cNvPr id="2" name="Slide Number Placeholder 1"/>
          <p:cNvSpPr>
            <a:spLocks noGrp="1"/>
          </p:cNvSpPr>
          <p:nvPr>
            <p:ph type="sldNum" sz="quarter" idx="4294967295"/>
          </p:nvPr>
        </p:nvSpPr>
        <p:spPr>
          <a:xfrm>
            <a:off x="8695943" y="5765738"/>
            <a:ext cx="735521" cy="283590"/>
          </a:xfrm>
          <a:prstGeom prst="rect">
            <a:avLst/>
          </a:prstGeom>
        </p:spPr>
        <p:txBody>
          <a:bodyPr/>
          <a:lstStyle/>
          <a:p>
            <a:fld id="{2BC1FA3B-F0C1-4F58-90BE-DCC7501F4B28}" type="slidenum">
              <a:rPr lang="en-US" smtClean="0"/>
              <a:pPr/>
              <a:t>41</a:t>
            </a:fld>
            <a:endParaRPr lang="en-US" dirty="0"/>
          </a:p>
        </p:txBody>
      </p:sp>
    </p:spTree>
    <p:extLst>
      <p:ext uri="{BB962C8B-B14F-4D97-AF65-F5344CB8AC3E}">
        <p14:creationId xmlns:p14="http://schemas.microsoft.com/office/powerpoint/2010/main" val="2051515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880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149" t="4373" r="1149" b="8269"/>
          <a:stretch/>
        </p:blipFill>
        <p:spPr>
          <a:xfrm>
            <a:off x="2449483" y="1084811"/>
            <a:ext cx="5829300" cy="5280660"/>
          </a:xfrm>
          <a:prstGeom prst="rect">
            <a:avLst/>
          </a:prstGeom>
        </p:spPr>
      </p:pic>
      <p:sp>
        <p:nvSpPr>
          <p:cNvPr id="2" name="Title 1"/>
          <p:cNvSpPr>
            <a:spLocks noGrp="1"/>
          </p:cNvSpPr>
          <p:nvPr>
            <p:ph type="title"/>
          </p:nvPr>
        </p:nvSpPr>
        <p:spPr>
          <a:xfrm>
            <a:off x="2781987" y="137160"/>
            <a:ext cx="6172200" cy="891540"/>
          </a:xfrm>
        </p:spPr>
        <p:txBody>
          <a:bodyPr>
            <a:noAutofit/>
          </a:bodyPr>
          <a:lstStyle/>
          <a:p>
            <a:pPr algn="ctr"/>
            <a:r>
              <a:rPr lang="en-US" sz="2520" dirty="0"/>
              <a:t>Total Estimated Population by County, Texas, 2015</a:t>
            </a:r>
          </a:p>
        </p:txBody>
      </p:sp>
      <p:sp>
        <p:nvSpPr>
          <p:cNvPr id="15" name="TextBox 14"/>
          <p:cNvSpPr txBox="1"/>
          <p:nvPr/>
        </p:nvSpPr>
        <p:spPr>
          <a:xfrm>
            <a:off x="1371602" y="5859036"/>
            <a:ext cx="3151825" cy="230832"/>
          </a:xfrm>
          <a:prstGeom prst="rect">
            <a:avLst/>
          </a:prstGeom>
          <a:noFill/>
        </p:spPr>
        <p:txBody>
          <a:bodyPr wrap="none" rtlCol="0">
            <a:spAutoFit/>
          </a:bodyPr>
          <a:lstStyle/>
          <a:p>
            <a:r>
              <a:rPr lang="en-US" sz="900" dirty="0">
                <a:solidFill>
                  <a:schemeClr val="tx1">
                    <a:lumMod val="50000"/>
                    <a:lumOff val="50000"/>
                  </a:schemeClr>
                </a:solidFill>
              </a:rPr>
              <a:t>Source: U.S. Census Bureau, 2015 Vintage Population Estimates</a:t>
            </a:r>
          </a:p>
        </p:txBody>
      </p:sp>
      <p:sp>
        <p:nvSpPr>
          <p:cNvPr id="5" name="Isosceles Triangle 4"/>
          <p:cNvSpPr/>
          <p:nvPr/>
        </p:nvSpPr>
        <p:spPr>
          <a:xfrm rot="21366823">
            <a:off x="6230241" y="2611427"/>
            <a:ext cx="1604632" cy="1577340"/>
          </a:xfrm>
          <a:prstGeom prst="triangle">
            <a:avLst/>
          </a:prstGeom>
          <a:noFill/>
          <a:ln w="38100">
            <a:solidFill>
              <a:schemeClr val="accent2">
                <a:lumMod val="60000"/>
                <a:lumOff val="4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10" name="Freeform 9"/>
          <p:cNvSpPr/>
          <p:nvPr/>
        </p:nvSpPr>
        <p:spPr>
          <a:xfrm>
            <a:off x="6018097" y="2125980"/>
            <a:ext cx="918194" cy="2965762"/>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pic>
        <p:nvPicPr>
          <p:cNvPr id="7" name="Picture 6"/>
          <p:cNvPicPr>
            <a:picLocks noChangeAspect="1"/>
          </p:cNvPicPr>
          <p:nvPr/>
        </p:nvPicPr>
        <p:blipFill rotWithShape="1">
          <a:blip r:embed="rId4"/>
          <a:srcRect t="28661"/>
          <a:stretch/>
        </p:blipFill>
        <p:spPr>
          <a:xfrm>
            <a:off x="2194560" y="1427924"/>
            <a:ext cx="1752942" cy="1229663"/>
          </a:xfrm>
          <a:prstGeom prst="rect">
            <a:avLst/>
          </a:prstGeom>
        </p:spPr>
      </p:pic>
      <p:sp>
        <p:nvSpPr>
          <p:cNvPr id="3" name="Slide Number Placeholder 2"/>
          <p:cNvSpPr>
            <a:spLocks noGrp="1"/>
          </p:cNvSpPr>
          <p:nvPr>
            <p:ph type="sldNum" sz="quarter" idx="4294967295"/>
          </p:nvPr>
        </p:nvSpPr>
        <p:spPr>
          <a:xfrm>
            <a:off x="8695943" y="5765738"/>
            <a:ext cx="735521" cy="283590"/>
          </a:xfrm>
          <a:prstGeom prst="rect">
            <a:avLst/>
          </a:prstGeom>
        </p:spPr>
        <p:txBody>
          <a:bodyPr/>
          <a:lstStyle/>
          <a:p>
            <a:fld id="{2BC1FA3B-F0C1-4F58-90BE-DCC7501F4B28}" type="slidenum">
              <a:rPr lang="en-US" smtClean="0"/>
              <a:pPr/>
              <a:t>5</a:t>
            </a:fld>
            <a:endParaRPr lang="en-US" dirty="0"/>
          </a:p>
        </p:txBody>
      </p:sp>
    </p:spTree>
    <p:extLst>
      <p:ext uri="{BB962C8B-B14F-4D97-AF65-F5344CB8AC3E}">
        <p14:creationId xmlns:p14="http://schemas.microsoft.com/office/powerpoint/2010/main" val="342200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0668"/>
            <a:ext cx="6500553" cy="864939"/>
          </a:xfrm>
        </p:spPr>
        <p:txBody>
          <a:bodyPr>
            <a:noAutofit/>
          </a:bodyPr>
          <a:lstStyle/>
          <a:p>
            <a:pPr algn="ctr"/>
            <a:r>
              <a:rPr lang="en-US" sz="2520" dirty="0"/>
              <a:t>Estimated Population Change, Texas Counties, 2010 to 2015</a:t>
            </a:r>
          </a:p>
        </p:txBody>
      </p:sp>
      <p:sp>
        <p:nvSpPr>
          <p:cNvPr id="15" name="TextBox 14"/>
          <p:cNvSpPr txBox="1"/>
          <p:nvPr/>
        </p:nvSpPr>
        <p:spPr>
          <a:xfrm>
            <a:off x="1371603" y="5851592"/>
            <a:ext cx="2914580" cy="216982"/>
          </a:xfrm>
          <a:prstGeom prst="rect">
            <a:avLst/>
          </a:prstGeom>
          <a:noFill/>
        </p:spPr>
        <p:txBody>
          <a:bodyPr wrap="none" rtlCol="0">
            <a:spAutoFit/>
          </a:bodyPr>
          <a:lstStyle/>
          <a:p>
            <a:r>
              <a:rPr lang="en-US" sz="810" dirty="0">
                <a:solidFill>
                  <a:schemeClr val="tx1">
                    <a:lumMod val="50000"/>
                    <a:lumOff val="50000"/>
                  </a:schemeClr>
                </a:solidFill>
              </a:rPr>
              <a:t>Source: U.S. Census Bureau Population Estimates, 2015 Vintage. </a:t>
            </a:r>
          </a:p>
        </p:txBody>
      </p:sp>
      <p:sp>
        <p:nvSpPr>
          <p:cNvPr id="3" name="TextBox 2"/>
          <p:cNvSpPr txBox="1"/>
          <p:nvPr/>
        </p:nvSpPr>
        <p:spPr>
          <a:xfrm>
            <a:off x="6455921" y="1303020"/>
            <a:ext cx="1783080" cy="757130"/>
          </a:xfrm>
          <a:prstGeom prst="rect">
            <a:avLst/>
          </a:prstGeom>
          <a:noFill/>
        </p:spPr>
        <p:txBody>
          <a:bodyPr wrap="square" rtlCol="0">
            <a:spAutoFit/>
          </a:bodyPr>
          <a:lstStyle/>
          <a:p>
            <a:r>
              <a:rPr lang="en-US" sz="1440" dirty="0">
                <a:solidFill>
                  <a:srgbClr val="191C6F"/>
                </a:solidFill>
              </a:rPr>
              <a:t>99 counties lost population over the five year period.</a:t>
            </a:r>
          </a:p>
        </p:txBody>
      </p:sp>
      <p:pic>
        <p:nvPicPr>
          <p:cNvPr id="8" name="Picture 7"/>
          <p:cNvPicPr>
            <a:picLocks noChangeAspect="1"/>
          </p:cNvPicPr>
          <p:nvPr/>
        </p:nvPicPr>
        <p:blipFill rotWithShape="1">
          <a:blip r:embed="rId3"/>
          <a:srcRect l="561" t="9960" r="561" b="9960"/>
          <a:stretch/>
        </p:blipFill>
        <p:spPr>
          <a:xfrm>
            <a:off x="2537460" y="1097502"/>
            <a:ext cx="6035040" cy="4951828"/>
          </a:xfrm>
          <a:prstGeom prst="rect">
            <a:avLst/>
          </a:prstGeom>
        </p:spPr>
      </p:pic>
      <p:pic>
        <p:nvPicPr>
          <p:cNvPr id="10" name="Picture 9"/>
          <p:cNvPicPr>
            <a:picLocks noChangeAspect="1"/>
          </p:cNvPicPr>
          <p:nvPr/>
        </p:nvPicPr>
        <p:blipFill rotWithShape="1">
          <a:blip r:embed="rId4"/>
          <a:srcRect t="27851" r="13058"/>
          <a:stretch/>
        </p:blipFill>
        <p:spPr>
          <a:xfrm>
            <a:off x="1981179" y="1609117"/>
            <a:ext cx="1524042" cy="1243620"/>
          </a:xfrm>
          <a:prstGeom prst="rect">
            <a:avLst/>
          </a:prstGeom>
        </p:spPr>
      </p:pic>
      <p:sp>
        <p:nvSpPr>
          <p:cNvPr id="5" name="Slide Number Placeholder 4"/>
          <p:cNvSpPr>
            <a:spLocks noGrp="1"/>
          </p:cNvSpPr>
          <p:nvPr>
            <p:ph type="sldNum" sz="quarter" idx="4294967295"/>
          </p:nvPr>
        </p:nvSpPr>
        <p:spPr>
          <a:xfrm>
            <a:off x="8695943" y="5765738"/>
            <a:ext cx="735521" cy="283590"/>
          </a:xfrm>
          <a:prstGeom prst="rect">
            <a:avLst/>
          </a:prstGeom>
        </p:spPr>
        <p:txBody>
          <a:bodyPr/>
          <a:lstStyle/>
          <a:p>
            <a:fld id="{2BC1FA3B-F0C1-4F58-90BE-DCC7501F4B28}" type="slidenum">
              <a:rPr lang="en-US" smtClean="0"/>
              <a:pPr/>
              <a:t>6</a:t>
            </a:fld>
            <a:endParaRPr lang="en-US" dirty="0"/>
          </a:p>
        </p:txBody>
      </p:sp>
    </p:spTree>
    <p:extLst>
      <p:ext uri="{BB962C8B-B14F-4D97-AF65-F5344CB8AC3E}">
        <p14:creationId xmlns:p14="http://schemas.microsoft.com/office/powerpoint/2010/main" val="98812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5546" y="205740"/>
            <a:ext cx="6785654" cy="891540"/>
          </a:xfrm>
        </p:spPr>
        <p:txBody>
          <a:bodyPr>
            <a:noAutofit/>
          </a:bodyPr>
          <a:lstStyle/>
          <a:p>
            <a:pPr algn="ctr"/>
            <a:r>
              <a:rPr lang="en-US" sz="2520" dirty="0"/>
              <a:t>Estimated Percent Change of the Total Population </a:t>
            </a:r>
            <a:r>
              <a:rPr lang="en-US" sz="2520"/>
              <a:t>by County, </a:t>
            </a:r>
            <a:r>
              <a:rPr lang="en-US" sz="2520" dirty="0"/>
              <a:t>Texas, 2010 to 2015</a:t>
            </a:r>
          </a:p>
        </p:txBody>
      </p:sp>
      <p:sp>
        <p:nvSpPr>
          <p:cNvPr id="15" name="TextBox 14"/>
          <p:cNvSpPr txBox="1"/>
          <p:nvPr/>
        </p:nvSpPr>
        <p:spPr>
          <a:xfrm>
            <a:off x="1371601" y="5885023"/>
            <a:ext cx="3206327" cy="230832"/>
          </a:xfrm>
          <a:prstGeom prst="rect">
            <a:avLst/>
          </a:prstGeom>
          <a:noFill/>
        </p:spPr>
        <p:txBody>
          <a:bodyPr wrap="none" rtlCol="0">
            <a:spAutoFit/>
          </a:bodyPr>
          <a:lstStyle/>
          <a:p>
            <a:r>
              <a:rPr lang="en-US" sz="900" dirty="0">
                <a:solidFill>
                  <a:schemeClr val="tx1">
                    <a:lumMod val="50000"/>
                    <a:lumOff val="50000"/>
                  </a:schemeClr>
                </a:solidFill>
              </a:rPr>
              <a:t>Source: U.S. Census Bureau Population Estimates, 2015 Vintage. </a:t>
            </a:r>
          </a:p>
        </p:txBody>
      </p:sp>
      <p:pic>
        <p:nvPicPr>
          <p:cNvPr id="3" name="Picture 2"/>
          <p:cNvPicPr>
            <a:picLocks noChangeAspect="1"/>
          </p:cNvPicPr>
          <p:nvPr/>
        </p:nvPicPr>
        <p:blipFill rotWithShape="1">
          <a:blip r:embed="rId3"/>
          <a:srcRect l="1125" t="7773" r="996" b="10052"/>
          <a:stretch/>
        </p:blipFill>
        <p:spPr>
          <a:xfrm>
            <a:off x="3086100" y="979409"/>
            <a:ext cx="5966460" cy="5074920"/>
          </a:xfrm>
          <a:prstGeom prst="rect">
            <a:avLst/>
          </a:prstGeom>
        </p:spPr>
      </p:pic>
      <p:pic>
        <p:nvPicPr>
          <p:cNvPr id="6" name="Picture 5"/>
          <p:cNvPicPr>
            <a:picLocks noChangeAspect="1"/>
          </p:cNvPicPr>
          <p:nvPr/>
        </p:nvPicPr>
        <p:blipFill rotWithShape="1">
          <a:blip r:embed="rId4"/>
          <a:srcRect t="27851"/>
          <a:stretch/>
        </p:blipFill>
        <p:spPr>
          <a:xfrm>
            <a:off x="2082925" y="1645920"/>
            <a:ext cx="1752942" cy="1243620"/>
          </a:xfrm>
          <a:prstGeom prst="rect">
            <a:avLst/>
          </a:prstGeom>
        </p:spPr>
      </p:pic>
      <p:sp>
        <p:nvSpPr>
          <p:cNvPr id="5" name="Slide Number Placeholder 4"/>
          <p:cNvSpPr>
            <a:spLocks noGrp="1"/>
          </p:cNvSpPr>
          <p:nvPr>
            <p:ph type="sldNum" sz="quarter" idx="4294967295"/>
          </p:nvPr>
        </p:nvSpPr>
        <p:spPr>
          <a:xfrm>
            <a:off x="8695943" y="5765738"/>
            <a:ext cx="735521" cy="283590"/>
          </a:xfrm>
          <a:prstGeom prst="rect">
            <a:avLst/>
          </a:prstGeom>
        </p:spPr>
        <p:txBody>
          <a:bodyPr/>
          <a:lstStyle/>
          <a:p>
            <a:fld id="{2BC1FA3B-F0C1-4F58-90BE-DCC7501F4B28}" type="slidenum">
              <a:rPr lang="en-US" smtClean="0"/>
              <a:pPr/>
              <a:t>7</a:t>
            </a:fld>
            <a:endParaRPr lang="en-US" dirty="0"/>
          </a:p>
        </p:txBody>
      </p:sp>
    </p:spTree>
    <p:extLst>
      <p:ext uri="{BB962C8B-B14F-4D97-AF65-F5344CB8AC3E}">
        <p14:creationId xmlns:p14="http://schemas.microsoft.com/office/powerpoint/2010/main" val="3287964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Estimated Net-Domestic Migrants by County, Texas, 2014-2015</a:t>
            </a:r>
            <a:endParaRPr lang="en-US" dirty="0"/>
          </a:p>
        </p:txBody>
      </p:sp>
      <p:sp>
        <p:nvSpPr>
          <p:cNvPr id="4" name="Slide Number Placeholder 3"/>
          <p:cNvSpPr>
            <a:spLocks noGrp="1"/>
          </p:cNvSpPr>
          <p:nvPr>
            <p:ph type="sldNum" sz="quarter" idx="4294967295"/>
          </p:nvPr>
        </p:nvSpPr>
        <p:spPr>
          <a:xfrm>
            <a:off x="8695373" y="5766435"/>
            <a:ext cx="735807" cy="282893"/>
          </a:xfrm>
          <a:prstGeom prst="rect">
            <a:avLst/>
          </a:prstGeom>
        </p:spPr>
        <p:txBody>
          <a:bodyPr/>
          <a:lstStyle/>
          <a:p>
            <a:pPr>
              <a:defRPr/>
            </a:pPr>
            <a:fld id="{E90DB382-30B2-441A-B693-ACD9572C097F}" type="slidenum">
              <a:rPr lang="en-US" smtClean="0"/>
              <a:pPr>
                <a:defRPr/>
              </a:pPr>
              <a:t>8</a:t>
            </a:fld>
            <a:endParaRPr lang="en-US" dirty="0"/>
          </a:p>
        </p:txBody>
      </p:sp>
      <p:pic>
        <p:nvPicPr>
          <p:cNvPr id="8" name="Picture 7"/>
          <p:cNvPicPr>
            <a:picLocks noChangeAspect="1"/>
          </p:cNvPicPr>
          <p:nvPr/>
        </p:nvPicPr>
        <p:blipFill rotWithShape="1">
          <a:blip r:embed="rId2"/>
          <a:srcRect l="4238" t="11136" r="4490" b="10036"/>
          <a:stretch/>
        </p:blipFill>
        <p:spPr>
          <a:xfrm>
            <a:off x="2988231" y="960121"/>
            <a:ext cx="6100763" cy="5338167"/>
          </a:xfrm>
          <a:prstGeom prst="rect">
            <a:avLst/>
          </a:prstGeom>
        </p:spPr>
      </p:pic>
      <p:pic>
        <p:nvPicPr>
          <p:cNvPr id="10" name="Picture 9"/>
          <p:cNvPicPr>
            <a:picLocks noChangeAspect="1"/>
          </p:cNvPicPr>
          <p:nvPr/>
        </p:nvPicPr>
        <p:blipFill rotWithShape="1">
          <a:blip r:embed="rId3"/>
          <a:srcRect t="27851" r="14300"/>
          <a:stretch/>
        </p:blipFill>
        <p:spPr>
          <a:xfrm>
            <a:off x="2263140" y="1371600"/>
            <a:ext cx="2057400" cy="1695846"/>
          </a:xfrm>
          <a:prstGeom prst="rect">
            <a:avLst/>
          </a:prstGeom>
        </p:spPr>
      </p:pic>
      <p:sp>
        <p:nvSpPr>
          <p:cNvPr id="11" name="TextBox 10"/>
          <p:cNvSpPr txBox="1"/>
          <p:nvPr/>
        </p:nvSpPr>
        <p:spPr>
          <a:xfrm>
            <a:off x="1371600" y="5885022"/>
            <a:ext cx="3589444" cy="230832"/>
          </a:xfrm>
          <a:prstGeom prst="rect">
            <a:avLst/>
          </a:prstGeom>
          <a:noFill/>
        </p:spPr>
        <p:txBody>
          <a:bodyPr wrap="none">
            <a:spAutoFit/>
          </a:bodyPr>
          <a:lstStyle/>
          <a:p>
            <a:pPr>
              <a:defRPr/>
            </a:pPr>
            <a:r>
              <a:rPr lang="en-US" sz="900" dirty="0">
                <a:solidFill>
                  <a:schemeClr val="tx1">
                    <a:lumMod val="50000"/>
                    <a:lumOff val="50000"/>
                  </a:schemeClr>
                </a:solidFill>
                <a:latin typeface="Arial" charset="0"/>
                <a:ea typeface="ＭＳ Ｐゴシック" pitchFamily="-16" charset="-128"/>
              </a:rPr>
              <a:t>Source: U.S. Census Bureau Population Estimates, 2015 Vintage. </a:t>
            </a:r>
          </a:p>
        </p:txBody>
      </p:sp>
    </p:spTree>
    <p:extLst>
      <p:ext uri="{BB962C8B-B14F-4D97-AF65-F5344CB8AC3E}">
        <p14:creationId xmlns:p14="http://schemas.microsoft.com/office/powerpoint/2010/main" val="1660256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Estimated Net-International Migrants by County, Texas, 2014-2015</a:t>
            </a:r>
            <a:endParaRPr lang="en-US" dirty="0"/>
          </a:p>
        </p:txBody>
      </p:sp>
      <p:sp>
        <p:nvSpPr>
          <p:cNvPr id="4" name="Slide Number Placeholder 3"/>
          <p:cNvSpPr>
            <a:spLocks noGrp="1"/>
          </p:cNvSpPr>
          <p:nvPr>
            <p:ph type="sldNum" sz="quarter" idx="4294967295"/>
          </p:nvPr>
        </p:nvSpPr>
        <p:spPr>
          <a:xfrm>
            <a:off x="8695373" y="5766435"/>
            <a:ext cx="735807" cy="282893"/>
          </a:xfrm>
          <a:prstGeom prst="rect">
            <a:avLst/>
          </a:prstGeom>
        </p:spPr>
        <p:txBody>
          <a:bodyPr/>
          <a:lstStyle/>
          <a:p>
            <a:pPr>
              <a:defRPr/>
            </a:pPr>
            <a:fld id="{E90DB382-30B2-441A-B693-ACD9572C097F}" type="slidenum">
              <a:rPr lang="en-US" smtClean="0"/>
              <a:pPr>
                <a:defRPr/>
              </a:pPr>
              <a:t>9</a:t>
            </a:fld>
            <a:endParaRPr lang="en-US" dirty="0"/>
          </a:p>
        </p:txBody>
      </p:sp>
      <p:sp>
        <p:nvSpPr>
          <p:cNvPr id="11" name="TextBox 10"/>
          <p:cNvSpPr txBox="1"/>
          <p:nvPr/>
        </p:nvSpPr>
        <p:spPr>
          <a:xfrm>
            <a:off x="1371600" y="5885022"/>
            <a:ext cx="3589444" cy="230832"/>
          </a:xfrm>
          <a:prstGeom prst="rect">
            <a:avLst/>
          </a:prstGeom>
          <a:noFill/>
        </p:spPr>
        <p:txBody>
          <a:bodyPr wrap="none">
            <a:spAutoFit/>
          </a:bodyPr>
          <a:lstStyle/>
          <a:p>
            <a:pPr>
              <a:defRPr/>
            </a:pPr>
            <a:r>
              <a:rPr lang="en-US" sz="900" dirty="0">
                <a:solidFill>
                  <a:schemeClr val="tx1">
                    <a:lumMod val="50000"/>
                    <a:lumOff val="50000"/>
                  </a:schemeClr>
                </a:solidFill>
                <a:latin typeface="Arial" charset="0"/>
                <a:ea typeface="ＭＳ Ｐゴシック" pitchFamily="-16" charset="-128"/>
              </a:rPr>
              <a:t>Source: U.S. Census Bureau Population Estimates, 2015 Vintage. </a:t>
            </a:r>
          </a:p>
        </p:txBody>
      </p:sp>
      <p:pic>
        <p:nvPicPr>
          <p:cNvPr id="3" name="Picture 2"/>
          <p:cNvPicPr>
            <a:picLocks noChangeAspect="1"/>
          </p:cNvPicPr>
          <p:nvPr/>
        </p:nvPicPr>
        <p:blipFill rotWithShape="1">
          <a:blip r:embed="rId2"/>
          <a:srcRect l="4364" t="11212" r="3096" b="9960"/>
          <a:stretch/>
        </p:blipFill>
        <p:spPr>
          <a:xfrm>
            <a:off x="3017520" y="960120"/>
            <a:ext cx="6039394" cy="5212080"/>
          </a:xfrm>
          <a:prstGeom prst="rect">
            <a:avLst/>
          </a:prstGeom>
        </p:spPr>
      </p:pic>
      <p:pic>
        <p:nvPicPr>
          <p:cNvPr id="5" name="Picture 4"/>
          <p:cNvPicPr>
            <a:picLocks noChangeAspect="1"/>
          </p:cNvPicPr>
          <p:nvPr/>
        </p:nvPicPr>
        <p:blipFill rotWithShape="1">
          <a:blip r:embed="rId3"/>
          <a:srcRect t="27851" r="24075"/>
          <a:stretch/>
        </p:blipFill>
        <p:spPr>
          <a:xfrm>
            <a:off x="2643255" y="1440180"/>
            <a:ext cx="1508760" cy="1243620"/>
          </a:xfrm>
          <a:prstGeom prst="rect">
            <a:avLst/>
          </a:prstGeom>
        </p:spPr>
      </p:pic>
    </p:spTree>
    <p:extLst>
      <p:ext uri="{BB962C8B-B14F-4D97-AF65-F5344CB8AC3E}">
        <p14:creationId xmlns:p14="http://schemas.microsoft.com/office/powerpoint/2010/main" val="3046820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LIF-PowerPoint_Template_2016_r1">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141DFB4D3B604895F6C055940E7405" ma:contentTypeVersion="1" ma:contentTypeDescription="Create a new document." ma:contentTypeScope="" ma:versionID="c2b8d51e1f94f132ac2337d1defdfef5">
  <xsd:schema xmlns:xsd="http://www.w3.org/2001/XMLSchema" xmlns:xs="http://www.w3.org/2001/XMLSchema" xmlns:p="http://schemas.microsoft.com/office/2006/metadata/properties" targetNamespace="http://schemas.microsoft.com/office/2006/metadata/properties" ma:root="true" ma:fieldsID="1c3e0c9d89eb433cbfb554b13b22db6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1612B6D-0AD0-438A-974D-90E115A13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304C612-0117-4138-8B95-1E7FB664FCEB}">
  <ds:schemaRefs>
    <ds:schemaRef ds:uri="http://schemas.microsoft.com/sharepoint/v3/contenttype/forms"/>
  </ds:schemaRefs>
</ds:datastoreItem>
</file>

<file path=customXml/itemProps3.xml><?xml version="1.0" encoding="utf-8"?>
<ds:datastoreItem xmlns:ds="http://schemas.openxmlformats.org/officeDocument/2006/customXml" ds:itemID="{DACF167C-EA4F-46AC-A0C5-D245F7418AA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LIF-PowerPoint_Template_2016_r1.potx</Template>
  <TotalTime>464</TotalTime>
  <Words>2492</Words>
  <Application>Microsoft Office PowerPoint</Application>
  <PresentationFormat>Custom</PresentationFormat>
  <Paragraphs>400</Paragraphs>
  <Slides>42</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MS PGothic</vt:lpstr>
      <vt:lpstr>Arial</vt:lpstr>
      <vt:lpstr>Arial Black</vt:lpstr>
      <vt:lpstr>Calibri</vt:lpstr>
      <vt:lpstr>Times New Roman</vt:lpstr>
      <vt:lpstr>Tw Cen MT</vt:lpstr>
      <vt:lpstr>LIF-PowerPoint_Template_2016_r1</vt:lpstr>
      <vt:lpstr>The Increasing Hispanic Population in Texas:  Health Care and Access to Care Issues</vt:lpstr>
      <vt:lpstr>Growing States, 2000-2015</vt:lpstr>
      <vt:lpstr>Total Population and Population Change in Texas, 1950-2014</vt:lpstr>
      <vt:lpstr>PowerPoint Presentation</vt:lpstr>
      <vt:lpstr>Total Estimated Population by County, Texas, 2015</vt:lpstr>
      <vt:lpstr>Estimated Population Change, Texas Counties, 2010 to 2015</vt:lpstr>
      <vt:lpstr>Estimated Percent Change of the Total Population by County, Texas, 2010 to 2015</vt:lpstr>
      <vt:lpstr>Estimated Net-Domestic Migrants by County, Texas, 2014-2015</vt:lpstr>
      <vt:lpstr>Estimated Net-International Migrants by County, Texas, 2014-2015</vt:lpstr>
      <vt:lpstr>Estimated Net-Migrants by County, Texas, 2014-2015</vt:lpstr>
      <vt:lpstr>PowerPoint Presentation</vt:lpstr>
      <vt:lpstr>PowerPoint Presentation</vt:lpstr>
      <vt:lpstr>PowerPoint Presentation</vt:lpstr>
      <vt:lpstr>Percent  of the Population that is Hispanic,  Texas Counties, 2009-2013</vt:lpstr>
      <vt:lpstr>Percent of the Population that is Non-Hispanic Black, Texas Counties, 2009-2013</vt:lpstr>
      <vt:lpstr>Percent of the Population that is Asian, Texas Counties, 2009-2013</vt:lpstr>
      <vt:lpstr>Texas White (non-Hispanic) and Hispanic Populations by Age, 2014</vt:lpstr>
      <vt:lpstr>Texas Population Pyramid by Race/Ethnicity, 2014</vt:lpstr>
      <vt:lpstr>Texas Population Pyramid by Race/Ethnicity, 2014</vt:lpstr>
      <vt:lpstr>Texas Population Pyramid by Race/Ethnicity, 2014</vt:lpstr>
      <vt:lpstr>Top 10 Gross Migration States for Domestic Migration to Texas, 2013</vt:lpstr>
      <vt:lpstr>Top 10 Destination Counties for Interstate Domestic Migration to Texas, 2009-2013</vt:lpstr>
      <vt:lpstr>Annual Shares of Recent Non-Citizen Immigrants to Texas by World Area of Birth, 2005-2013 </vt:lpstr>
      <vt:lpstr>PowerPoint Presentation</vt:lpstr>
      <vt:lpstr>Net Migration from Mexico Below Zero After the Great Recession</vt:lpstr>
      <vt:lpstr>Projected Population Growth in Texas,  2010-2050</vt:lpstr>
      <vt:lpstr>Projected and Estimated Population Growth in Texas, 2010-2015</vt:lpstr>
      <vt:lpstr>Population Change by Age Group, Texas, 1950-2050 </vt:lpstr>
      <vt:lpstr>Estimated number of persons aged 65 years and older, Texas Counties, 2010-2014</vt:lpstr>
      <vt:lpstr>Population Projections, Texas, 2010-2050, Percent Over and Under 65</vt:lpstr>
      <vt:lpstr>Projected Racial and Ethnic Population, Texas, 2010-2050</vt:lpstr>
      <vt:lpstr>Population Projections 65 Years and Over by Race/Ethnicity, Texas, 2010-2050</vt:lpstr>
      <vt:lpstr>Percent of Population by Race/Ethnicity for Age Groups, 2010 and 2050</vt:lpstr>
      <vt:lpstr>Educational Attainment of Persons Aged 25 Years and Older, NH White and Hispanic, Texas, 2014 </vt:lpstr>
      <vt:lpstr>Projected Increase in Obesity in Texas by Ethnicity, 2006 to 2040</vt:lpstr>
      <vt:lpstr>Obesity Prevalence</vt:lpstr>
      <vt:lpstr>Diabetes Prevalence </vt:lpstr>
      <vt:lpstr>Uninsured Rates by State, 2015</vt:lpstr>
      <vt:lpstr>Estimated percent of persons who do not have health insurance, Texas Counties, 2010-2014</vt:lpstr>
      <vt:lpstr>Estimated percent of Hispanic persons who do not have health insurance, Texas Counties, 2010-2014</vt:lpstr>
      <vt:lpstr>Contact </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Butler Bradford</dc:creator>
  <cp:lastModifiedBy>Lloyd Potter</cp:lastModifiedBy>
  <cp:revision>43</cp:revision>
  <dcterms:created xsi:type="dcterms:W3CDTF">2013-09-13T03:37:05Z</dcterms:created>
  <dcterms:modified xsi:type="dcterms:W3CDTF">2016-10-24T19:15:31Z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0x010100F9141DFB4D3B604895F6C055940E7405</vt:lpwstr>
  </property>
  <property fmtid="{D5CDD505-2E9C-101B-9397-08002B2CF9AE}" pid="3" name="Order">
    <vt:r8>5000</vt:r8>
  </property>
</Properties>
</file>