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Override PartName="/ppt/charts/chart8.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9.xml" ContentType="application/vnd.openxmlformats-officedocument.drawingml.chart+xml"/>
  <Override PartName="/ppt/notesSlides/notesSlide17.xml" ContentType="application/vnd.openxmlformats-officedocument.presentationml.notesSlide+xml"/>
  <Override PartName="/ppt/charts/chart10.xml" ContentType="application/vnd.openxmlformats-officedocument.drawingml.chart+xml"/>
  <Override PartName="/ppt/notesSlides/notesSlide18.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xml" ContentType="application/vnd.openxmlformats-officedocument.themeOverride+xml"/>
  <Override PartName="/ppt/notesSlides/notesSlide19.xml" ContentType="application/vnd.openxmlformats-officedocument.presentationml.notesSlide+xml"/>
  <Override PartName="/ppt/charts/chart14.xml" ContentType="application/vnd.openxmlformats-officedocument.drawingml.chart+xml"/>
  <Override PartName="/ppt/notesSlides/notesSlide20.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2.xml" ContentType="application/vnd.openxmlformats-officedocument.drawingml.chartshapes+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3.xml" ContentType="application/vnd.openxmlformats-officedocument.drawingml.chartshape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9.xml" ContentType="application/vnd.openxmlformats-officedocument.drawingml.chart+xml"/>
  <Override PartName="/ppt/drawings/drawing4.xml" ContentType="application/vnd.openxmlformats-officedocument.drawingml.chartshape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78" r:id="rId4"/>
  </p:sldMasterIdLst>
  <p:notesMasterIdLst>
    <p:notesMasterId r:id="rId49"/>
  </p:notesMasterIdLst>
  <p:handoutMasterIdLst>
    <p:handoutMasterId r:id="rId50"/>
  </p:handoutMasterIdLst>
  <p:sldIdLst>
    <p:sldId id="437" r:id="rId5"/>
    <p:sldId id="482" r:id="rId6"/>
    <p:sldId id="483" r:id="rId7"/>
    <p:sldId id="484" r:id="rId8"/>
    <p:sldId id="485" r:id="rId9"/>
    <p:sldId id="486" r:id="rId10"/>
    <p:sldId id="494" r:id="rId11"/>
    <p:sldId id="495" r:id="rId12"/>
    <p:sldId id="487" r:id="rId13"/>
    <p:sldId id="488" r:id="rId14"/>
    <p:sldId id="489" r:id="rId15"/>
    <p:sldId id="490" r:id="rId16"/>
    <p:sldId id="491" r:id="rId17"/>
    <p:sldId id="492" r:id="rId18"/>
    <p:sldId id="493" r:id="rId19"/>
    <p:sldId id="496" r:id="rId20"/>
    <p:sldId id="497" r:id="rId21"/>
    <p:sldId id="498" r:id="rId22"/>
    <p:sldId id="499" r:id="rId23"/>
    <p:sldId id="501" r:id="rId24"/>
    <p:sldId id="500" r:id="rId25"/>
    <p:sldId id="458" r:id="rId26"/>
    <p:sldId id="459" r:id="rId27"/>
    <p:sldId id="460" r:id="rId28"/>
    <p:sldId id="461" r:id="rId29"/>
    <p:sldId id="464" r:id="rId30"/>
    <p:sldId id="465" r:id="rId31"/>
    <p:sldId id="466" r:id="rId32"/>
    <p:sldId id="467" r:id="rId33"/>
    <p:sldId id="468" r:id="rId34"/>
    <p:sldId id="469" r:id="rId35"/>
    <p:sldId id="470" r:id="rId36"/>
    <p:sldId id="471" r:id="rId37"/>
    <p:sldId id="472" r:id="rId38"/>
    <p:sldId id="473" r:id="rId39"/>
    <p:sldId id="474" r:id="rId40"/>
    <p:sldId id="475" r:id="rId41"/>
    <p:sldId id="476" r:id="rId42"/>
    <p:sldId id="477" r:id="rId43"/>
    <p:sldId id="478" r:id="rId44"/>
    <p:sldId id="479" r:id="rId45"/>
    <p:sldId id="480" r:id="rId46"/>
    <p:sldId id="481" r:id="rId47"/>
    <p:sldId id="352" r:id="rId48"/>
  </p:sldIdLst>
  <p:sldSz cx="9144000" cy="6858000" type="letter"/>
  <p:notesSz cx="9296400" cy="7010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p:defaultTextStyle>
  <p:extLst>
    <p:ext uri="{521415D9-36F7-43E2-AB2F-B90AF26B5E84}">
      <p14:sectionLst xmlns:p14="http://schemas.microsoft.com/office/powerpoint/2010/main">
        <p14:section name="Default Section" id="{FD87F2B7-93B1-4DB9-9445-2BB58187874E}">
          <p14:sldIdLst>
            <p14:sldId id="437"/>
            <p14:sldId id="482"/>
            <p14:sldId id="483"/>
            <p14:sldId id="484"/>
            <p14:sldId id="485"/>
            <p14:sldId id="486"/>
            <p14:sldId id="494"/>
            <p14:sldId id="495"/>
            <p14:sldId id="487"/>
            <p14:sldId id="488"/>
            <p14:sldId id="489"/>
            <p14:sldId id="490"/>
            <p14:sldId id="491"/>
            <p14:sldId id="492"/>
            <p14:sldId id="493"/>
            <p14:sldId id="496"/>
            <p14:sldId id="497"/>
            <p14:sldId id="498"/>
            <p14:sldId id="499"/>
            <p14:sldId id="501"/>
            <p14:sldId id="500"/>
            <p14:sldId id="458"/>
            <p14:sldId id="459"/>
            <p14:sldId id="460"/>
            <p14:sldId id="461"/>
            <p14:sldId id="464"/>
            <p14:sldId id="465"/>
            <p14:sldId id="466"/>
            <p14:sldId id="467"/>
            <p14:sldId id="468"/>
            <p14:sldId id="469"/>
            <p14:sldId id="470"/>
            <p14:sldId id="471"/>
            <p14:sldId id="472"/>
            <p14:sldId id="473"/>
            <p14:sldId id="474"/>
            <p14:sldId id="475"/>
            <p14:sldId id="476"/>
            <p14:sldId id="477"/>
            <p14:sldId id="478"/>
            <p14:sldId id="479"/>
            <p14:sldId id="480"/>
            <p14:sldId id="481"/>
            <p14:sldId id="35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p15:clr>
            <a:srgbClr val="A4A3A4"/>
          </p15:clr>
        </p15:guide>
        <p15:guide id="2" pos="292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loyd Potter" initials="LP" lastIdx="2" clrIdx="0">
    <p:extLst>
      <p:ext uri="{19B8F6BF-5375-455C-9EA6-DF929625EA0E}">
        <p15:presenceInfo xmlns:p15="http://schemas.microsoft.com/office/powerpoint/2012/main" userId="S-1-5-21-1922958001-1748050809-1695950106-2354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1E7A"/>
    <a:srgbClr val="D78F8D"/>
    <a:srgbClr val="4383D1"/>
    <a:srgbClr val="AF423F"/>
    <a:srgbClr val="191C6F"/>
    <a:srgbClr val="FFFFCC"/>
    <a:srgbClr val="FFFF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616" autoAdjust="0"/>
    <p:restoredTop sz="87260" autoAdjust="0"/>
  </p:normalViewPr>
  <p:slideViewPr>
    <p:cSldViewPr>
      <p:cViewPr varScale="1">
        <p:scale>
          <a:sx n="154" d="100"/>
          <a:sy n="154" d="100"/>
        </p:scale>
        <p:origin x="192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79" d="100"/>
          <a:sy n="79" d="100"/>
        </p:scale>
        <p:origin x="-1446" y="-96"/>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7.xml.rels><?xml version="1.0" encoding="UTF-8" standalone="yes"?>
<Relationships xmlns="http://schemas.openxmlformats.org/package/2006/relationships"><Relationship Id="rId3" Type="http://schemas.openxmlformats.org/officeDocument/2006/relationships/oleObject" Target="file:///\\idser-nas01\IDSER\Collaboration\Product_Development\Briefs_Reports\Aging\Charts\AgingTables.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2.xml"/></Relationships>
</file>

<file path=ppt/charts/_rels/chart18.xml.rels><?xml version="1.0" encoding="UTF-8" standalone="yes"?>
<Relationships xmlns="http://schemas.openxmlformats.org/package/2006/relationships"><Relationship Id="rId3" Type="http://schemas.openxmlformats.org/officeDocument/2006/relationships/oleObject" Target="file:///\\idser-nas01\IDSER\Collaboration\Product_Development\Briefs_Reports\Aging\Charts\AgingTables.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3.xml"/></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3"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189049285505988E-2"/>
          <c:y val="0.12281717725045477"/>
          <c:w val="0.92311959268980304"/>
          <c:h val="0.81066084720533504"/>
        </c:manualLayout>
      </c:layout>
      <c:barChart>
        <c:barDir val="col"/>
        <c:grouping val="clustered"/>
        <c:varyColors val="0"/>
        <c:ser>
          <c:idx val="1"/>
          <c:order val="0"/>
          <c:tx>
            <c:strRef>
              <c:f>Sheet1!$C$1</c:f>
              <c:strCache>
                <c:ptCount val="1"/>
                <c:pt idx="0">
                  <c:v>Numeric Change (Millions)</c:v>
                </c:pt>
              </c:strCache>
            </c:strRef>
          </c:tx>
          <c:spPr>
            <a:solidFill>
              <a:schemeClr val="accent2"/>
            </a:solidFill>
            <a:ln>
              <a:noFill/>
            </a:ln>
            <a:effectLst/>
          </c:spPr>
          <c:invertIfNegative val="0"/>
          <c:dLbls>
            <c:spPr>
              <a:noFill/>
              <a:ln>
                <a:noFill/>
              </a:ln>
              <a:effectLst/>
            </c:spPr>
            <c:txPr>
              <a:bodyPr rot="-5280000" spcFirstLastPara="1" vertOverflow="ellipsis"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General</c:formatCode>
                <c:ptCount val="13"/>
                <c:pt idx="0">
                  <c:v>1950</c:v>
                </c:pt>
                <c:pt idx="1">
                  <c:v>1960</c:v>
                </c:pt>
                <c:pt idx="2">
                  <c:v>1970</c:v>
                </c:pt>
                <c:pt idx="3">
                  <c:v>1980</c:v>
                </c:pt>
                <c:pt idx="4">
                  <c:v>1990</c:v>
                </c:pt>
                <c:pt idx="5">
                  <c:v>2000</c:v>
                </c:pt>
                <c:pt idx="6">
                  <c:v>2010</c:v>
                </c:pt>
                <c:pt idx="8">
                  <c:v>2011</c:v>
                </c:pt>
                <c:pt idx="9">
                  <c:v>2012</c:v>
                </c:pt>
                <c:pt idx="10">
                  <c:v>2013</c:v>
                </c:pt>
                <c:pt idx="11">
                  <c:v>2014</c:v>
                </c:pt>
                <c:pt idx="12">
                  <c:v>2015</c:v>
                </c:pt>
              </c:numCache>
            </c:numRef>
          </c:cat>
          <c:val>
            <c:numRef>
              <c:f>Sheet1!$C$2:$C$14</c:f>
              <c:numCache>
                <c:formatCode>0.00</c:formatCode>
                <c:ptCount val="13"/>
                <c:pt idx="1">
                  <c:v>1.8684829999999999</c:v>
                </c:pt>
                <c:pt idx="2">
                  <c:v>1.6170530000000001</c:v>
                </c:pt>
                <c:pt idx="3">
                  <c:v>3.0324610000000001</c:v>
                </c:pt>
                <c:pt idx="4">
                  <c:v>2.7573189999999999</c:v>
                </c:pt>
                <c:pt idx="5">
                  <c:v>3.86531</c:v>
                </c:pt>
                <c:pt idx="6">
                  <c:v>4.2937409999999998</c:v>
                </c:pt>
                <c:pt idx="8">
                  <c:v>0.41</c:v>
                </c:pt>
                <c:pt idx="9">
                  <c:v>0.435</c:v>
                </c:pt>
                <c:pt idx="10">
                  <c:v>0.38739699999999999</c:v>
                </c:pt>
                <c:pt idx="11">
                  <c:v>0.44749499999999998</c:v>
                </c:pt>
                <c:pt idx="12">
                  <c:v>0.49</c:v>
                </c:pt>
              </c:numCache>
            </c:numRef>
          </c:val>
          <c:extLst xmlns:c16r2="http://schemas.microsoft.com/office/drawing/2015/06/chart">
            <c:ext xmlns:c16="http://schemas.microsoft.com/office/drawing/2014/chart" uri="{C3380CC4-5D6E-409C-BE32-E72D297353CC}">
              <c16:uniqueId val="{00000000-4A73-4E8A-9075-ECA6526C04AE}"/>
            </c:ext>
          </c:extLst>
        </c:ser>
        <c:ser>
          <c:idx val="0"/>
          <c:order val="1"/>
          <c:tx>
            <c:strRef>
              <c:f>Sheet1!$B$1</c:f>
              <c:strCache>
                <c:ptCount val="1"/>
                <c:pt idx="0">
                  <c:v>Population (Millions)</c:v>
                </c:pt>
              </c:strCache>
            </c:strRef>
          </c:tx>
          <c:spPr>
            <a:solidFill>
              <a:schemeClr val="accent1"/>
            </a:solidFill>
            <a:ln>
              <a:noFill/>
            </a:ln>
            <a:effectLst/>
          </c:spPr>
          <c:invertIfNegative val="0"/>
          <c:dPt>
            <c:idx val="8"/>
            <c:invertIfNegative val="0"/>
            <c:bubble3D val="0"/>
            <c:spPr>
              <a:solidFill>
                <a:srgbClr val="00B0F0"/>
              </a:solidFill>
              <a:ln>
                <a:noFill/>
              </a:ln>
              <a:effectLst/>
            </c:spPr>
            <c:extLst xmlns:c16r2="http://schemas.microsoft.com/office/drawing/2015/06/chart">
              <c:ext xmlns:c16="http://schemas.microsoft.com/office/drawing/2014/chart" uri="{C3380CC4-5D6E-409C-BE32-E72D297353CC}">
                <c16:uniqueId val="{00000002-4A73-4E8A-9075-ECA6526C04AE}"/>
              </c:ext>
            </c:extLst>
          </c:dPt>
          <c:dPt>
            <c:idx val="9"/>
            <c:invertIfNegative val="0"/>
            <c:bubble3D val="0"/>
            <c:spPr>
              <a:solidFill>
                <a:srgbClr val="00B0F0"/>
              </a:solidFill>
              <a:ln>
                <a:noFill/>
              </a:ln>
              <a:effectLst/>
            </c:spPr>
            <c:extLst xmlns:c16r2="http://schemas.microsoft.com/office/drawing/2015/06/chart">
              <c:ext xmlns:c16="http://schemas.microsoft.com/office/drawing/2014/chart" uri="{C3380CC4-5D6E-409C-BE32-E72D297353CC}">
                <c16:uniqueId val="{00000004-4A73-4E8A-9075-ECA6526C04AE}"/>
              </c:ext>
            </c:extLst>
          </c:dPt>
          <c:dPt>
            <c:idx val="10"/>
            <c:invertIfNegative val="0"/>
            <c:bubble3D val="0"/>
            <c:spPr>
              <a:solidFill>
                <a:srgbClr val="00B0F0"/>
              </a:solidFill>
              <a:ln>
                <a:noFill/>
              </a:ln>
              <a:effectLst/>
            </c:spPr>
            <c:extLst xmlns:c16r2="http://schemas.microsoft.com/office/drawing/2015/06/chart">
              <c:ext xmlns:c16="http://schemas.microsoft.com/office/drawing/2014/chart" uri="{C3380CC4-5D6E-409C-BE32-E72D297353CC}">
                <c16:uniqueId val="{00000006-4A73-4E8A-9075-ECA6526C04AE}"/>
              </c:ext>
            </c:extLst>
          </c:dPt>
          <c:dPt>
            <c:idx val="11"/>
            <c:invertIfNegative val="0"/>
            <c:bubble3D val="0"/>
            <c:spPr>
              <a:solidFill>
                <a:srgbClr val="00B0F0"/>
              </a:solidFill>
              <a:ln>
                <a:noFill/>
              </a:ln>
              <a:effectLst/>
            </c:spPr>
            <c:extLst xmlns:c16r2="http://schemas.microsoft.com/office/drawing/2015/06/chart">
              <c:ext xmlns:c16="http://schemas.microsoft.com/office/drawing/2014/chart" uri="{C3380CC4-5D6E-409C-BE32-E72D297353CC}">
                <c16:uniqueId val="{00000008-4A73-4E8A-9075-ECA6526C04AE}"/>
              </c:ext>
            </c:extLst>
          </c:dPt>
          <c:dPt>
            <c:idx val="12"/>
            <c:invertIfNegative val="0"/>
            <c:bubble3D val="0"/>
            <c:spPr>
              <a:solidFill>
                <a:srgbClr val="00B0F0"/>
              </a:solidFill>
              <a:ln>
                <a:noFill/>
              </a:ln>
              <a:effectLst/>
            </c:spPr>
            <c:extLst xmlns:c16r2="http://schemas.microsoft.com/office/drawing/2015/06/chart">
              <c:ext xmlns:c16="http://schemas.microsoft.com/office/drawing/2014/chart" uri="{C3380CC4-5D6E-409C-BE32-E72D297353CC}">
                <c16:uniqueId val="{0000000A-4A73-4E8A-9075-ECA6526C04AE}"/>
              </c:ext>
            </c:extLst>
          </c:dPt>
          <c:dLbls>
            <c:spPr>
              <a:noFill/>
              <a:ln>
                <a:noFill/>
              </a:ln>
              <a:effectLst/>
            </c:spPr>
            <c:txPr>
              <a:bodyPr rot="-3360000" spcFirstLastPara="1" vertOverflow="ellipsis"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General</c:formatCode>
                <c:ptCount val="13"/>
                <c:pt idx="0">
                  <c:v>1950</c:v>
                </c:pt>
                <c:pt idx="1">
                  <c:v>1960</c:v>
                </c:pt>
                <c:pt idx="2">
                  <c:v>1970</c:v>
                </c:pt>
                <c:pt idx="3">
                  <c:v>1980</c:v>
                </c:pt>
                <c:pt idx="4">
                  <c:v>1990</c:v>
                </c:pt>
                <c:pt idx="5">
                  <c:v>2000</c:v>
                </c:pt>
                <c:pt idx="6">
                  <c:v>2010</c:v>
                </c:pt>
                <c:pt idx="8">
                  <c:v>2011</c:v>
                </c:pt>
                <c:pt idx="9">
                  <c:v>2012</c:v>
                </c:pt>
                <c:pt idx="10">
                  <c:v>2013</c:v>
                </c:pt>
                <c:pt idx="11">
                  <c:v>2014</c:v>
                </c:pt>
                <c:pt idx="12">
                  <c:v>2015</c:v>
                </c:pt>
              </c:numCache>
            </c:numRef>
          </c:cat>
          <c:val>
            <c:numRef>
              <c:f>Sheet1!$B$2:$B$14</c:f>
              <c:numCache>
                <c:formatCode>0.00</c:formatCode>
                <c:ptCount val="13"/>
                <c:pt idx="0">
                  <c:v>7.7111939999999999</c:v>
                </c:pt>
                <c:pt idx="1">
                  <c:v>9.5796770000000002</c:v>
                </c:pt>
                <c:pt idx="2">
                  <c:v>11.196730000000001</c:v>
                </c:pt>
                <c:pt idx="3">
                  <c:v>14.229191</c:v>
                </c:pt>
                <c:pt idx="4">
                  <c:v>16.986509999999999</c:v>
                </c:pt>
                <c:pt idx="5">
                  <c:v>20.85182</c:v>
                </c:pt>
                <c:pt idx="6">
                  <c:v>25.145561000000001</c:v>
                </c:pt>
                <c:pt idx="8">
                  <c:v>25.65</c:v>
                </c:pt>
                <c:pt idx="9">
                  <c:v>26.060796</c:v>
                </c:pt>
                <c:pt idx="10">
                  <c:v>26.448193</c:v>
                </c:pt>
                <c:pt idx="11">
                  <c:v>26.895688</c:v>
                </c:pt>
                <c:pt idx="12">
                  <c:v>27.47</c:v>
                </c:pt>
              </c:numCache>
            </c:numRef>
          </c:val>
          <c:extLst xmlns:c16r2="http://schemas.microsoft.com/office/drawing/2015/06/chart">
            <c:ext xmlns:c16="http://schemas.microsoft.com/office/drawing/2014/chart" uri="{C3380CC4-5D6E-409C-BE32-E72D297353CC}">
              <c16:uniqueId val="{0000000B-4A73-4E8A-9075-ECA6526C04AE}"/>
            </c:ext>
          </c:extLst>
        </c:ser>
        <c:dLbls>
          <c:showLegendKey val="0"/>
          <c:showVal val="0"/>
          <c:showCatName val="0"/>
          <c:showSerName val="0"/>
          <c:showPercent val="0"/>
          <c:showBubbleSize val="0"/>
        </c:dLbls>
        <c:gapWidth val="219"/>
        <c:overlap val="-27"/>
        <c:axId val="217677656"/>
        <c:axId val="217678832"/>
        <c:extLst xmlns:c16r2="http://schemas.microsoft.com/office/drawing/2015/06/chart">
          <c:ext xmlns:c15="http://schemas.microsoft.com/office/drawing/2012/chart" uri="{02D57815-91ED-43cb-92C2-25804820EDAC}">
            <c15:filteredBarSeries>
              <c15:ser>
                <c:idx val="2"/>
                <c:order val="2"/>
                <c:tx>
                  <c:strRef>
                    <c:extLst xmlns:c16r2="http://schemas.microsoft.com/office/drawing/2015/06/chart">
                      <c:ext uri="{02D57815-91ED-43cb-92C2-25804820EDAC}">
                        <c15:formulaRef>
                          <c15:sqref>Sheet1!$D$1</c15:sqref>
                        </c15:formulaRef>
                      </c:ext>
                    </c:extLst>
                    <c:strCache>
                      <c:ptCount val="1"/>
                      <c:pt idx="0">
                        <c:v>Annual Percent Change</c:v>
                      </c:pt>
                    </c:strCache>
                  </c:strRef>
                </c:tx>
                <c:spPr>
                  <a:solidFill>
                    <a:schemeClr val="accent3"/>
                  </a:solidFill>
                  <a:ln>
                    <a:noFill/>
                  </a:ln>
                  <a:effectLst/>
                </c:spPr>
                <c:invertIfNegative val="0"/>
                <c:cat>
                  <c:numRef>
                    <c:extLst xmlns:c16r2="http://schemas.microsoft.com/office/drawing/2015/06/chart">
                      <c:ext uri="{02D57815-91ED-43cb-92C2-25804820EDAC}">
                        <c15:formulaRef>
                          <c15:sqref>Sheet1!$A$2:$A$14</c15:sqref>
                        </c15:formulaRef>
                      </c:ext>
                    </c:extLst>
                    <c:numCache>
                      <c:formatCode>General</c:formatCode>
                      <c:ptCount val="13"/>
                      <c:pt idx="0">
                        <c:v>1950</c:v>
                      </c:pt>
                      <c:pt idx="1">
                        <c:v>1960</c:v>
                      </c:pt>
                      <c:pt idx="2">
                        <c:v>1970</c:v>
                      </c:pt>
                      <c:pt idx="3">
                        <c:v>1980</c:v>
                      </c:pt>
                      <c:pt idx="4">
                        <c:v>1990</c:v>
                      </c:pt>
                      <c:pt idx="5">
                        <c:v>2000</c:v>
                      </c:pt>
                      <c:pt idx="6">
                        <c:v>2010</c:v>
                      </c:pt>
                      <c:pt idx="8">
                        <c:v>2011</c:v>
                      </c:pt>
                      <c:pt idx="9">
                        <c:v>2012</c:v>
                      </c:pt>
                      <c:pt idx="10">
                        <c:v>2013</c:v>
                      </c:pt>
                      <c:pt idx="11">
                        <c:v>2014</c:v>
                      </c:pt>
                      <c:pt idx="12">
                        <c:v>2015</c:v>
                      </c:pt>
                    </c:numCache>
                  </c:numRef>
                </c:cat>
                <c:val>
                  <c:numRef>
                    <c:extLst xmlns:c16r2="http://schemas.microsoft.com/office/drawing/2015/06/chart">
                      <c:ext uri="{02D57815-91ED-43cb-92C2-25804820EDAC}">
                        <c15:formulaRef>
                          <c15:sqref>Sheet1!$D$2:$D$14</c15:sqref>
                        </c15:formulaRef>
                      </c:ext>
                    </c:extLst>
                    <c:numCache>
                      <c:formatCode>General</c:formatCode>
                      <c:ptCount val="13"/>
                      <c:pt idx="0">
                        <c:v>0</c:v>
                      </c:pt>
                      <c:pt idx="1">
                        <c:v>2.4</c:v>
                      </c:pt>
                      <c:pt idx="2">
                        <c:v>1.7</c:v>
                      </c:pt>
                      <c:pt idx="3">
                        <c:v>2.7</c:v>
                      </c:pt>
                      <c:pt idx="4">
                        <c:v>2</c:v>
                      </c:pt>
                      <c:pt idx="5">
                        <c:v>2.2999999999999998</c:v>
                      </c:pt>
                      <c:pt idx="6">
                        <c:v>2.1</c:v>
                      </c:pt>
                      <c:pt idx="9">
                        <c:v>1.8</c:v>
                      </c:pt>
                      <c:pt idx="10">
                        <c:v>1.4</c:v>
                      </c:pt>
                      <c:pt idx="11">
                        <c:v>1.7</c:v>
                      </c:pt>
                    </c:numCache>
                  </c:numRef>
                </c:val>
                <c:extLst xmlns:c16r2="http://schemas.microsoft.com/office/drawing/2015/06/chart">
                  <c:ext xmlns:c16="http://schemas.microsoft.com/office/drawing/2014/chart" uri="{C3380CC4-5D6E-409C-BE32-E72D297353CC}">
                    <c16:uniqueId val="{0000000C-4A73-4E8A-9075-ECA6526C04AE}"/>
                  </c:ext>
                </c:extLst>
              </c15:ser>
            </c15:filteredBarSeries>
          </c:ext>
        </c:extLst>
      </c:barChart>
      <c:catAx>
        <c:axId val="217677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7678832"/>
        <c:crosses val="autoZero"/>
        <c:auto val="1"/>
        <c:lblAlgn val="ctr"/>
        <c:lblOffset val="100"/>
        <c:noMultiLvlLbl val="0"/>
      </c:catAx>
      <c:valAx>
        <c:axId val="2176788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7677656"/>
        <c:crosses val="autoZero"/>
        <c:crossBetween val="between"/>
      </c:valAx>
      <c:spPr>
        <a:noFill/>
        <a:ln>
          <a:noFill/>
        </a:ln>
        <a:effectLst/>
      </c:spPr>
    </c:plotArea>
    <c:legend>
      <c:legendPos val="b"/>
      <c:layout>
        <c:manualLayout>
          <c:xMode val="edge"/>
          <c:yMode val="edge"/>
          <c:x val="0.17904721979197"/>
          <c:y val="2.5565829857645802E-3"/>
          <c:w val="0.63525845727617403"/>
          <c:h val="7.108984320022060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82458442694663"/>
          <c:y val="3.7335082109544032E-2"/>
          <c:w val="0.73044619422572177"/>
          <c:h val="0.78134814913589323"/>
        </c:manualLayout>
      </c:layout>
      <c:lineChart>
        <c:grouping val="standard"/>
        <c:varyColors val="0"/>
        <c:ser>
          <c:idx val="1"/>
          <c:order val="0"/>
          <c:tx>
            <c:strRef>
              <c:f>Sheet!$B$1</c:f>
              <c:strCache>
                <c:ptCount val="1"/>
                <c:pt idx="0">
                  <c:v>Zero Migration</c:v>
                </c:pt>
              </c:strCache>
            </c:strRef>
          </c:tx>
          <c:spPr>
            <a:ln w="50800" cmpd="sng">
              <a:solidFill>
                <a:schemeClr val="accent1"/>
              </a:solidFill>
              <a:prstDash val="sysDash"/>
            </a:ln>
          </c:spPr>
          <c:marker>
            <c:symbol val="none"/>
          </c:marker>
          <c:cat>
            <c:numRef>
              <c:f>Sheet!$A$2:$A$42</c:f>
              <c:numCache>
                <c:formatCode>General</c:formatCode>
                <c:ptCount val="6"/>
                <c:pt idx="0">
                  <c:v>2010</c:v>
                </c:pt>
                <c:pt idx="1">
                  <c:v>2011</c:v>
                </c:pt>
                <c:pt idx="2">
                  <c:v>2012</c:v>
                </c:pt>
                <c:pt idx="3">
                  <c:v>2013</c:v>
                </c:pt>
                <c:pt idx="4">
                  <c:v>2014</c:v>
                </c:pt>
                <c:pt idx="5">
                  <c:v>2015</c:v>
                </c:pt>
              </c:numCache>
              <c:extLst/>
            </c:numRef>
          </c:cat>
          <c:val>
            <c:numRef>
              <c:f>Sheet!$B$2:$B$42</c:f>
              <c:numCache>
                <c:formatCode>#,##0</c:formatCode>
                <c:ptCount val="6"/>
                <c:pt idx="0">
                  <c:v>25145561</c:v>
                </c:pt>
                <c:pt idx="1">
                  <c:v>25368140</c:v>
                </c:pt>
                <c:pt idx="2">
                  <c:v>25587758</c:v>
                </c:pt>
                <c:pt idx="3">
                  <c:v>25804803</c:v>
                </c:pt>
                <c:pt idx="4">
                  <c:v>26018996</c:v>
                </c:pt>
                <c:pt idx="5">
                  <c:v>26230098</c:v>
                </c:pt>
              </c:numCache>
              <c:extLst/>
            </c:numRef>
          </c:val>
          <c:smooth val="0"/>
        </c:ser>
        <c:ser>
          <c:idx val="2"/>
          <c:order val="1"/>
          <c:tx>
            <c:strRef>
              <c:f>Sheet!$C$1</c:f>
              <c:strCache>
                <c:ptCount val="1"/>
                <c:pt idx="0">
                  <c:v>0.5 of 2000-2010 Migration</c:v>
                </c:pt>
              </c:strCache>
            </c:strRef>
          </c:tx>
          <c:spPr>
            <a:ln w="50800" cmpd="sng">
              <a:solidFill>
                <a:srgbClr val="996600"/>
              </a:solidFill>
            </a:ln>
          </c:spPr>
          <c:marker>
            <c:symbol val="none"/>
          </c:marker>
          <c:cat>
            <c:numRef>
              <c:f>Sheet!$A$2:$A$42</c:f>
              <c:numCache>
                <c:formatCode>General</c:formatCode>
                <c:ptCount val="6"/>
                <c:pt idx="0">
                  <c:v>2010</c:v>
                </c:pt>
                <c:pt idx="1">
                  <c:v>2011</c:v>
                </c:pt>
                <c:pt idx="2">
                  <c:v>2012</c:v>
                </c:pt>
                <c:pt idx="3">
                  <c:v>2013</c:v>
                </c:pt>
                <c:pt idx="4">
                  <c:v>2014</c:v>
                </c:pt>
                <c:pt idx="5">
                  <c:v>2015</c:v>
                </c:pt>
              </c:numCache>
              <c:extLst/>
            </c:numRef>
          </c:cat>
          <c:val>
            <c:numRef>
              <c:f>Sheet!$C$2:$C$42</c:f>
              <c:numCache>
                <c:formatCode>#,##0</c:formatCode>
                <c:ptCount val="6"/>
                <c:pt idx="0">
                  <c:v>25145561</c:v>
                </c:pt>
                <c:pt idx="1">
                  <c:v>25499699</c:v>
                </c:pt>
                <c:pt idx="2">
                  <c:v>25857200</c:v>
                </c:pt>
                <c:pt idx="3">
                  <c:v>26217850</c:v>
                </c:pt>
                <c:pt idx="4">
                  <c:v>26581256</c:v>
                </c:pt>
                <c:pt idx="5">
                  <c:v>26947116</c:v>
                </c:pt>
              </c:numCache>
              <c:extLst/>
            </c:numRef>
          </c:val>
          <c:smooth val="0"/>
        </c:ser>
        <c:ser>
          <c:idx val="3"/>
          <c:order val="2"/>
          <c:tx>
            <c:strRef>
              <c:f>Sheet!$D$1</c:f>
              <c:strCache>
                <c:ptCount val="1"/>
                <c:pt idx="0">
                  <c:v>2000-2010 Migration</c:v>
                </c:pt>
              </c:strCache>
            </c:strRef>
          </c:tx>
          <c:spPr>
            <a:ln w="57150" cmpd="dbl">
              <a:solidFill>
                <a:srgbClr val="002060"/>
              </a:solidFill>
            </a:ln>
          </c:spPr>
          <c:marker>
            <c:symbol val="none"/>
          </c:marker>
          <c:cat>
            <c:numRef>
              <c:f>Sheet!$A$2:$A$42</c:f>
              <c:numCache>
                <c:formatCode>General</c:formatCode>
                <c:ptCount val="6"/>
                <c:pt idx="0">
                  <c:v>2010</c:v>
                </c:pt>
                <c:pt idx="1">
                  <c:v>2011</c:v>
                </c:pt>
                <c:pt idx="2">
                  <c:v>2012</c:v>
                </c:pt>
                <c:pt idx="3">
                  <c:v>2013</c:v>
                </c:pt>
                <c:pt idx="4">
                  <c:v>2014</c:v>
                </c:pt>
                <c:pt idx="5">
                  <c:v>2015</c:v>
                </c:pt>
              </c:numCache>
              <c:extLst/>
            </c:numRef>
          </c:cat>
          <c:val>
            <c:numRef>
              <c:f>Sheet!$D$2:$D$42</c:f>
              <c:numCache>
                <c:formatCode>#,##0</c:formatCode>
                <c:ptCount val="6"/>
                <c:pt idx="0">
                  <c:v>25145561</c:v>
                </c:pt>
                <c:pt idx="1">
                  <c:v>25631695</c:v>
                </c:pt>
                <c:pt idx="2">
                  <c:v>26130047</c:v>
                </c:pt>
                <c:pt idx="3">
                  <c:v>26640165</c:v>
                </c:pt>
                <c:pt idx="4">
                  <c:v>27161942</c:v>
                </c:pt>
                <c:pt idx="5">
                  <c:v>27695284</c:v>
                </c:pt>
              </c:numCache>
              <c:extLst/>
            </c:numRef>
          </c:val>
          <c:smooth val="0"/>
        </c:ser>
        <c:ser>
          <c:idx val="0"/>
          <c:order val="3"/>
          <c:tx>
            <c:strRef>
              <c:f>Sheet!$E$1</c:f>
              <c:strCache>
                <c:ptCount val="1"/>
                <c:pt idx="0">
                  <c:v>Estimates</c:v>
                </c:pt>
              </c:strCache>
            </c:strRef>
          </c:tx>
          <c:spPr>
            <a:ln>
              <a:solidFill>
                <a:schemeClr val="accent2">
                  <a:lumMod val="75000"/>
                </a:schemeClr>
              </a:solidFill>
            </a:ln>
          </c:spPr>
          <c:marker>
            <c:symbol val="square"/>
            <c:size val="5"/>
            <c:spPr>
              <a:solidFill>
                <a:schemeClr val="accent2"/>
              </a:solidFill>
              <a:ln>
                <a:solidFill>
                  <a:schemeClr val="accent2"/>
                </a:solidFill>
              </a:ln>
            </c:spPr>
          </c:marker>
          <c:cat>
            <c:strLit>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extLst>
                <c:ext xmlns:c15="http://schemas.microsoft.com/office/drawing/2012/chart" uri="{02D57815-91ED-43cb-92C2-25804820EDAC}">
                  <c15:autoCat val="1"/>
                </c:ext>
              </c:extLst>
            </c:strLit>
          </c:cat>
          <c:val>
            <c:numRef>
              <c:f>Sheet!$E$2:$E$7</c:f>
              <c:numCache>
                <c:formatCode>#,##0</c:formatCode>
                <c:ptCount val="6"/>
                <c:pt idx="0">
                  <c:v>25145561</c:v>
                </c:pt>
                <c:pt idx="1">
                  <c:v>25657477</c:v>
                </c:pt>
                <c:pt idx="2">
                  <c:v>26094422</c:v>
                </c:pt>
                <c:pt idx="3">
                  <c:v>26505637</c:v>
                </c:pt>
                <c:pt idx="4">
                  <c:v>26956958</c:v>
                </c:pt>
                <c:pt idx="5">
                  <c:v>27469114</c:v>
                </c:pt>
              </c:numCache>
              <c:extLst/>
            </c:numRef>
          </c:val>
          <c:smooth val="0"/>
        </c:ser>
        <c:dLbls>
          <c:showLegendKey val="0"/>
          <c:showVal val="0"/>
          <c:showCatName val="0"/>
          <c:showSerName val="0"/>
          <c:showPercent val="0"/>
          <c:showBubbleSize val="0"/>
        </c:dLbls>
        <c:smooth val="0"/>
        <c:axId val="216707720"/>
        <c:axId val="216706152"/>
      </c:lineChart>
      <c:catAx>
        <c:axId val="216707720"/>
        <c:scaling>
          <c:orientation val="minMax"/>
        </c:scaling>
        <c:delete val="0"/>
        <c:axPos val="b"/>
        <c:numFmt formatCode="General" sourceLinked="1"/>
        <c:majorTickMark val="out"/>
        <c:minorTickMark val="none"/>
        <c:tickLblPos val="nextTo"/>
        <c:txPr>
          <a:bodyPr rot="2700000"/>
          <a:lstStyle/>
          <a:p>
            <a:pPr>
              <a:defRPr/>
            </a:pPr>
            <a:endParaRPr lang="en-US"/>
          </a:p>
        </c:txPr>
        <c:crossAx val="216706152"/>
        <c:crosses val="autoZero"/>
        <c:auto val="1"/>
        <c:lblAlgn val="ctr"/>
        <c:lblOffset val="0"/>
        <c:noMultiLvlLbl val="0"/>
      </c:catAx>
      <c:valAx>
        <c:axId val="216706152"/>
        <c:scaling>
          <c:orientation val="minMax"/>
          <c:min val="24000000"/>
        </c:scaling>
        <c:delete val="0"/>
        <c:axPos val="l"/>
        <c:majorGridlines/>
        <c:numFmt formatCode="0" sourceLinked="0"/>
        <c:majorTickMark val="out"/>
        <c:minorTickMark val="none"/>
        <c:tickLblPos val="nextTo"/>
        <c:crossAx val="216707720"/>
        <c:crosses val="autoZero"/>
        <c:crossBetween val="midCat"/>
        <c:dispUnits>
          <c:builtInUnit val="millions"/>
          <c:dispUnitsLbl>
            <c:layout>
              <c:manualLayout>
                <c:xMode val="edge"/>
                <c:yMode val="edge"/>
                <c:x val="1.0248096148122224E-2"/>
                <c:y val="0.42053301333645032"/>
              </c:manualLayout>
            </c:layout>
          </c:dispUnitsLbl>
        </c:dispUnits>
      </c:valAx>
      <c:spPr>
        <a:noFill/>
        <a:ln w="25400">
          <a:noFill/>
        </a:ln>
      </c:spPr>
    </c:plotArea>
    <c:legend>
      <c:legendPos val="l"/>
      <c:layout>
        <c:manualLayout>
          <c:xMode val="edge"/>
          <c:yMode val="edge"/>
          <c:x val="0.11869519782249441"/>
          <c:y val="1.6026709499905669E-2"/>
          <c:w val="0.33430567706814424"/>
          <c:h val="0.32143858436621831"/>
        </c:manualLayout>
      </c:layout>
      <c:overlay val="1"/>
      <c:spPr>
        <a:solidFill>
          <a:schemeClr val="bg1"/>
        </a:solidFill>
        <a:ln>
          <a:solidFill>
            <a:schemeClr val="bg1">
              <a:lumMod val="65000"/>
            </a:schemeClr>
          </a:solidFill>
        </a:ln>
        <a:effectLst>
          <a:outerShdw blurRad="50800" dist="38100" dir="2700000" algn="tl" rotWithShape="0">
            <a:prstClr val="black">
              <a:alpha val="40000"/>
            </a:prstClr>
          </a:outerShdw>
        </a:effectLst>
      </c:spPr>
      <c:txPr>
        <a:bodyPr/>
        <a:lstStyle/>
        <a:p>
          <a:pPr>
            <a:defRPr sz="1600"/>
          </a:pPr>
          <a:endParaRPr lang="en-US"/>
        </a:p>
      </c:txPr>
    </c:legend>
    <c:plotVisOnly val="1"/>
    <c:dispBlanksAs val="gap"/>
    <c:showDLblsOverMax val="0"/>
  </c:chart>
  <c:txPr>
    <a:bodyPr/>
    <a:lstStyle/>
    <a:p>
      <a:pPr>
        <a:defRPr sz="2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82458442694663"/>
          <c:y val="6.1375146359402534E-2"/>
          <c:w val="0.77674249052201805"/>
          <c:h val="0.78936150388584614"/>
        </c:manualLayout>
      </c:layout>
      <c:lineChart>
        <c:grouping val="standard"/>
        <c:varyColors val="0"/>
        <c:ser>
          <c:idx val="2"/>
          <c:order val="0"/>
          <c:tx>
            <c:strRef>
              <c:f>Sheet!$B$1</c:f>
              <c:strCache>
                <c:ptCount val="1"/>
                <c:pt idx="0">
                  <c:v>0.5 of 2000-2010 Migration</c:v>
                </c:pt>
              </c:strCache>
            </c:strRef>
          </c:tx>
          <c:spPr>
            <a:ln w="50800" cmpd="sng">
              <a:solidFill>
                <a:srgbClr val="996600"/>
              </a:solidFill>
            </a:ln>
          </c:spPr>
          <c:marker>
            <c:symbol val="none"/>
          </c:marker>
          <c:cat>
            <c:numRef>
              <c:f>Sheet!$A$2:$A$42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Sheet!$B$2:$B$42</c:f>
              <c:numCache>
                <c:formatCode>#,##0</c:formatCode>
                <c:ptCount val="41"/>
                <c:pt idx="0">
                  <c:v>2601886</c:v>
                </c:pt>
                <c:pt idx="1">
                  <c:v>2679405</c:v>
                </c:pt>
                <c:pt idx="2">
                  <c:v>2805027</c:v>
                </c:pt>
                <c:pt idx="3">
                  <c:v>2933361</c:v>
                </c:pt>
                <c:pt idx="4">
                  <c:v>3055399</c:v>
                </c:pt>
                <c:pt idx="5">
                  <c:v>3183698</c:v>
                </c:pt>
                <c:pt idx="6">
                  <c:v>3311308</c:v>
                </c:pt>
                <c:pt idx="7">
                  <c:v>3445175</c:v>
                </c:pt>
                <c:pt idx="8">
                  <c:v>3589550</c:v>
                </c:pt>
                <c:pt idx="9">
                  <c:v>3737657</c:v>
                </c:pt>
                <c:pt idx="10">
                  <c:v>3898852</c:v>
                </c:pt>
                <c:pt idx="11">
                  <c:v>4061244</c:v>
                </c:pt>
                <c:pt idx="12">
                  <c:v>4227850</c:v>
                </c:pt>
                <c:pt idx="13">
                  <c:v>4399492</c:v>
                </c:pt>
                <c:pt idx="14">
                  <c:v>4565862</c:v>
                </c:pt>
                <c:pt idx="15">
                  <c:v>4743475</c:v>
                </c:pt>
                <c:pt idx="16">
                  <c:v>4915578</c:v>
                </c:pt>
                <c:pt idx="17">
                  <c:v>5079624</c:v>
                </c:pt>
                <c:pt idx="18">
                  <c:v>5242563</c:v>
                </c:pt>
                <c:pt idx="19">
                  <c:v>5398141</c:v>
                </c:pt>
                <c:pt idx="20">
                  <c:v>5548711</c:v>
                </c:pt>
                <c:pt idx="21">
                  <c:v>5677899</c:v>
                </c:pt>
                <c:pt idx="22">
                  <c:v>5796351</c:v>
                </c:pt>
                <c:pt idx="23">
                  <c:v>5913254</c:v>
                </c:pt>
                <c:pt idx="24">
                  <c:v>6033038</c:v>
                </c:pt>
                <c:pt idx="25">
                  <c:v>6170930</c:v>
                </c:pt>
                <c:pt idx="26">
                  <c:v>6311889</c:v>
                </c:pt>
                <c:pt idx="27">
                  <c:v>6439990</c:v>
                </c:pt>
                <c:pt idx="28">
                  <c:v>6554950</c:v>
                </c:pt>
                <c:pt idx="29">
                  <c:v>6659184</c:v>
                </c:pt>
                <c:pt idx="30">
                  <c:v>6768937</c:v>
                </c:pt>
                <c:pt idx="31">
                  <c:v>6872118</c:v>
                </c:pt>
                <c:pt idx="32">
                  <c:v>6971439</c:v>
                </c:pt>
                <c:pt idx="33">
                  <c:v>7071828</c:v>
                </c:pt>
                <c:pt idx="34">
                  <c:v>7170289</c:v>
                </c:pt>
                <c:pt idx="35">
                  <c:v>7289598</c:v>
                </c:pt>
                <c:pt idx="36">
                  <c:v>7411022</c:v>
                </c:pt>
                <c:pt idx="37">
                  <c:v>7530157</c:v>
                </c:pt>
                <c:pt idx="38">
                  <c:v>7651824</c:v>
                </c:pt>
                <c:pt idx="39">
                  <c:v>7765076</c:v>
                </c:pt>
                <c:pt idx="40">
                  <c:v>7882385</c:v>
                </c:pt>
              </c:numCache>
            </c:numRef>
          </c:val>
          <c:smooth val="0"/>
        </c:ser>
        <c:ser>
          <c:idx val="3"/>
          <c:order val="1"/>
          <c:tx>
            <c:strRef>
              <c:f>Sheet!$C$1</c:f>
              <c:strCache>
                <c:ptCount val="1"/>
                <c:pt idx="0">
                  <c:v>2000-2010 Migration</c:v>
                </c:pt>
              </c:strCache>
            </c:strRef>
          </c:tx>
          <c:spPr>
            <a:ln w="57150" cmpd="dbl">
              <a:solidFill>
                <a:srgbClr val="002060"/>
              </a:solidFill>
            </a:ln>
          </c:spPr>
          <c:marker>
            <c:symbol val="none"/>
          </c:marker>
          <c:cat>
            <c:numRef>
              <c:f>Sheet!$A$2:$A$42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Sheet!$C$2:$C$42</c:f>
              <c:numCache>
                <c:formatCode>#,##0</c:formatCode>
                <c:ptCount val="41"/>
                <c:pt idx="0">
                  <c:v>2601886</c:v>
                </c:pt>
                <c:pt idx="1">
                  <c:v>2685276</c:v>
                </c:pt>
                <c:pt idx="2">
                  <c:v>2817979</c:v>
                </c:pt>
                <c:pt idx="3">
                  <c:v>2954614</c:v>
                </c:pt>
                <c:pt idx="4">
                  <c:v>3086356</c:v>
                </c:pt>
                <c:pt idx="5">
                  <c:v>3225614</c:v>
                </c:pt>
                <c:pt idx="6">
                  <c:v>3365237</c:v>
                </c:pt>
                <c:pt idx="7">
                  <c:v>3512243</c:v>
                </c:pt>
                <c:pt idx="8">
                  <c:v>3671183</c:v>
                </c:pt>
                <c:pt idx="9">
                  <c:v>3835360</c:v>
                </c:pt>
                <c:pt idx="10">
                  <c:v>4014083</c:v>
                </c:pt>
                <c:pt idx="11">
                  <c:v>4195759</c:v>
                </c:pt>
                <c:pt idx="12">
                  <c:v>4383384</c:v>
                </c:pt>
                <c:pt idx="13">
                  <c:v>4577726</c:v>
                </c:pt>
                <c:pt idx="14">
                  <c:v>4768383</c:v>
                </c:pt>
                <c:pt idx="15">
                  <c:v>4971750</c:v>
                </c:pt>
                <c:pt idx="16">
                  <c:v>5171639</c:v>
                </c:pt>
                <c:pt idx="17">
                  <c:v>5364899</c:v>
                </c:pt>
                <c:pt idx="18">
                  <c:v>5558099</c:v>
                </c:pt>
                <c:pt idx="19">
                  <c:v>5745642</c:v>
                </c:pt>
                <c:pt idx="20">
                  <c:v>5929471</c:v>
                </c:pt>
                <c:pt idx="21">
                  <c:v>6093479</c:v>
                </c:pt>
                <c:pt idx="22">
                  <c:v>6247328</c:v>
                </c:pt>
                <c:pt idx="23">
                  <c:v>6400314</c:v>
                </c:pt>
                <c:pt idx="24">
                  <c:v>6558246</c:v>
                </c:pt>
                <c:pt idx="25">
                  <c:v>6736701</c:v>
                </c:pt>
                <c:pt idx="26">
                  <c:v>6922385</c:v>
                </c:pt>
                <c:pt idx="27">
                  <c:v>7098569</c:v>
                </c:pt>
                <c:pt idx="28">
                  <c:v>7263907</c:v>
                </c:pt>
                <c:pt idx="29">
                  <c:v>7420016</c:v>
                </c:pt>
                <c:pt idx="30">
                  <c:v>7583385</c:v>
                </c:pt>
                <c:pt idx="31">
                  <c:v>7743963</c:v>
                </c:pt>
                <c:pt idx="32">
                  <c:v>7902793</c:v>
                </c:pt>
                <c:pt idx="33">
                  <c:v>8065017</c:v>
                </c:pt>
                <c:pt idx="34">
                  <c:v>8229282</c:v>
                </c:pt>
                <c:pt idx="35">
                  <c:v>8418096</c:v>
                </c:pt>
                <c:pt idx="36">
                  <c:v>8617058</c:v>
                </c:pt>
                <c:pt idx="37">
                  <c:v>8818711</c:v>
                </c:pt>
                <c:pt idx="38">
                  <c:v>9026828</c:v>
                </c:pt>
                <c:pt idx="39">
                  <c:v>9231273</c:v>
                </c:pt>
                <c:pt idx="40">
                  <c:v>9442865</c:v>
                </c:pt>
              </c:numCache>
            </c:numRef>
          </c:val>
          <c:smooth val="0"/>
        </c:ser>
        <c:dLbls>
          <c:showLegendKey val="0"/>
          <c:showVal val="0"/>
          <c:showCatName val="0"/>
          <c:showSerName val="0"/>
          <c:showPercent val="0"/>
          <c:showBubbleSize val="0"/>
        </c:dLbls>
        <c:smooth val="0"/>
        <c:axId val="217680008"/>
        <c:axId val="386146104"/>
      </c:lineChart>
      <c:catAx>
        <c:axId val="217680008"/>
        <c:scaling>
          <c:orientation val="minMax"/>
        </c:scaling>
        <c:delete val="0"/>
        <c:axPos val="b"/>
        <c:numFmt formatCode="General" sourceLinked="1"/>
        <c:majorTickMark val="out"/>
        <c:minorTickMark val="none"/>
        <c:tickLblPos val="nextTo"/>
        <c:txPr>
          <a:bodyPr rot="2700000"/>
          <a:lstStyle/>
          <a:p>
            <a:pPr>
              <a:defRPr sz="1600"/>
            </a:pPr>
            <a:endParaRPr lang="en-US"/>
          </a:p>
        </c:txPr>
        <c:crossAx val="386146104"/>
        <c:crosses val="autoZero"/>
        <c:auto val="1"/>
        <c:lblAlgn val="ctr"/>
        <c:lblOffset val="0"/>
        <c:tickLblSkip val="5"/>
        <c:noMultiLvlLbl val="0"/>
      </c:catAx>
      <c:valAx>
        <c:axId val="386146104"/>
        <c:scaling>
          <c:orientation val="minMax"/>
          <c:min val="2000000"/>
        </c:scaling>
        <c:delete val="0"/>
        <c:axPos val="l"/>
        <c:majorGridlines/>
        <c:numFmt formatCode="0" sourceLinked="0"/>
        <c:majorTickMark val="out"/>
        <c:minorTickMark val="none"/>
        <c:tickLblPos val="nextTo"/>
        <c:crossAx val="217680008"/>
        <c:crosses val="autoZero"/>
        <c:crossBetween val="midCat"/>
        <c:dispUnits>
          <c:builtInUnit val="millions"/>
          <c:dispUnitsLbl>
            <c:layout>
              <c:manualLayout>
                <c:xMode val="edge"/>
                <c:yMode val="edge"/>
                <c:x val="1.0248096148122224E-2"/>
                <c:y val="0.42053301333645032"/>
              </c:manualLayout>
            </c:layout>
          </c:dispUnitsLbl>
        </c:dispUnits>
      </c:valAx>
    </c:plotArea>
    <c:legend>
      <c:legendPos val="l"/>
      <c:layout>
        <c:manualLayout>
          <c:xMode val="edge"/>
          <c:yMode val="edge"/>
          <c:x val="0.12023840769903761"/>
          <c:y val="6.3708273504841553E-2"/>
          <c:w val="0.34136033343054339"/>
          <c:h val="0.28892749975129156"/>
        </c:manualLayout>
      </c:layout>
      <c:overlay val="1"/>
      <c:spPr>
        <a:solidFill>
          <a:schemeClr val="bg1"/>
        </a:solidFill>
        <a:ln>
          <a:solidFill>
            <a:schemeClr val="bg1">
              <a:lumMod val="65000"/>
            </a:schemeClr>
          </a:solidFill>
        </a:ln>
        <a:effectLst>
          <a:outerShdw blurRad="50800" dist="38100" dir="2700000" algn="tl" rotWithShape="0">
            <a:prstClr val="black">
              <a:alpha val="40000"/>
            </a:prstClr>
          </a:outerShdw>
        </a:effectLst>
      </c:spPr>
      <c:txPr>
        <a:bodyPr/>
        <a:lstStyle/>
        <a:p>
          <a:pPr>
            <a:defRPr sz="1600"/>
          </a:pPr>
          <a:endParaRPr lang="en-US"/>
        </a:p>
      </c:txPr>
    </c:legend>
    <c:plotVisOnly val="1"/>
    <c:dispBlanksAs val="gap"/>
    <c:showDLblsOverMax val="0"/>
  </c:chart>
  <c:txPr>
    <a:bodyPr/>
    <a:lstStyle/>
    <a:p>
      <a:pPr>
        <a:defRPr sz="2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59509575191991"/>
          <c:y val="2.8916277044244505E-2"/>
          <c:w val="0.86341997180907937"/>
          <c:h val="0.85784108266019854"/>
        </c:manualLayout>
      </c:layout>
      <c:lineChart>
        <c:grouping val="standard"/>
        <c:varyColors val="0"/>
        <c:ser>
          <c:idx val="0"/>
          <c:order val="0"/>
          <c:tx>
            <c:strRef>
              <c:f>Sheet1!$B$1</c:f>
              <c:strCache>
                <c:ptCount val="1"/>
                <c:pt idx="0">
                  <c:v>Under 18</c:v>
                </c:pt>
              </c:strCache>
            </c:strRef>
          </c:tx>
          <c:spPr>
            <a:ln w="28575" cap="rnd">
              <a:solidFill>
                <a:schemeClr val="accent1"/>
              </a:solidFill>
              <a:round/>
            </a:ln>
            <a:effectLst/>
          </c:spPr>
          <c:marker>
            <c:symbol val="none"/>
          </c:marker>
          <c:cat>
            <c:numRef>
              <c:f>Sheet1!$A$2:$A$102</c:f>
              <c:numCache>
                <c:formatCode>General</c:formatCode>
                <c:ptCount val="101"/>
                <c:pt idx="0">
                  <c:v>1950</c:v>
                </c:pt>
                <c:pt idx="10">
                  <c:v>1960</c:v>
                </c:pt>
                <c:pt idx="20">
                  <c:v>1970</c:v>
                </c:pt>
                <c:pt idx="30">
                  <c:v>1980</c:v>
                </c:pt>
                <c:pt idx="40">
                  <c:v>1990</c:v>
                </c:pt>
                <c:pt idx="50">
                  <c:v>2000</c:v>
                </c:pt>
                <c:pt idx="60">
                  <c:v>2010</c:v>
                </c:pt>
                <c:pt idx="64">
                  <c:v>2014</c:v>
                </c:pt>
                <c:pt idx="70">
                  <c:v>2020</c:v>
                </c:pt>
                <c:pt idx="80">
                  <c:v>2030</c:v>
                </c:pt>
                <c:pt idx="90">
                  <c:v>2040</c:v>
                </c:pt>
                <c:pt idx="100">
                  <c:v>2050</c:v>
                </c:pt>
              </c:numCache>
            </c:numRef>
          </c:cat>
          <c:val>
            <c:numRef>
              <c:f>Sheet1!$B$2:$B$102</c:f>
              <c:numCache>
                <c:formatCode>_(* #,##0_);_(* \(#,##0\);_(* "-"??_);_(@_)</c:formatCode>
                <c:ptCount val="101"/>
                <c:pt idx="0">
                  <c:v>2596129</c:v>
                </c:pt>
                <c:pt idx="1">
                  <c:v>2700381.7</c:v>
                </c:pt>
                <c:pt idx="2">
                  <c:v>2804634.4000000004</c:v>
                </c:pt>
                <c:pt idx="3">
                  <c:v>2908887.1000000006</c:v>
                </c:pt>
                <c:pt idx="4">
                  <c:v>3013139.8000000007</c:v>
                </c:pt>
                <c:pt idx="5">
                  <c:v>3117392.5000000009</c:v>
                </c:pt>
                <c:pt idx="6">
                  <c:v>3221645.2000000011</c:v>
                </c:pt>
                <c:pt idx="7">
                  <c:v>3325897.9000000013</c:v>
                </c:pt>
                <c:pt idx="8">
                  <c:v>3430150.6000000015</c:v>
                </c:pt>
                <c:pt idx="9">
                  <c:v>3534403.3000000017</c:v>
                </c:pt>
                <c:pt idx="10">
                  <c:v>3638656</c:v>
                </c:pt>
                <c:pt idx="11">
                  <c:v>3674774</c:v>
                </c:pt>
                <c:pt idx="12">
                  <c:v>3710892</c:v>
                </c:pt>
                <c:pt idx="13">
                  <c:v>3747010</c:v>
                </c:pt>
                <c:pt idx="14">
                  <c:v>3783128</c:v>
                </c:pt>
                <c:pt idx="15">
                  <c:v>3819246</c:v>
                </c:pt>
                <c:pt idx="16">
                  <c:v>3855364</c:v>
                </c:pt>
                <c:pt idx="17">
                  <c:v>3891482</c:v>
                </c:pt>
                <c:pt idx="18">
                  <c:v>3927600</c:v>
                </c:pt>
                <c:pt idx="19">
                  <c:v>3963718</c:v>
                </c:pt>
                <c:pt idx="20">
                  <c:v>3999836</c:v>
                </c:pt>
                <c:pt idx="21">
                  <c:v>4030463</c:v>
                </c:pt>
                <c:pt idx="22">
                  <c:v>4061090</c:v>
                </c:pt>
                <c:pt idx="23">
                  <c:v>4091717</c:v>
                </c:pt>
                <c:pt idx="24">
                  <c:v>4122344</c:v>
                </c:pt>
                <c:pt idx="25">
                  <c:v>4152971</c:v>
                </c:pt>
                <c:pt idx="26">
                  <c:v>4183598</c:v>
                </c:pt>
                <c:pt idx="27">
                  <c:v>4214225</c:v>
                </c:pt>
                <c:pt idx="28">
                  <c:v>4244852</c:v>
                </c:pt>
                <c:pt idx="29">
                  <c:v>4275479</c:v>
                </c:pt>
                <c:pt idx="30">
                  <c:v>4306106</c:v>
                </c:pt>
                <c:pt idx="31">
                  <c:v>4359079.3</c:v>
                </c:pt>
                <c:pt idx="32">
                  <c:v>4412052.5999999996</c:v>
                </c:pt>
                <c:pt idx="33">
                  <c:v>4465025.8999999994</c:v>
                </c:pt>
                <c:pt idx="34">
                  <c:v>4517999.1999999993</c:v>
                </c:pt>
                <c:pt idx="35">
                  <c:v>4570972.4999999991</c:v>
                </c:pt>
                <c:pt idx="36">
                  <c:v>4623945.7999999989</c:v>
                </c:pt>
                <c:pt idx="37">
                  <c:v>4676919.0999999987</c:v>
                </c:pt>
                <c:pt idx="38">
                  <c:v>4729892.3999999985</c:v>
                </c:pt>
                <c:pt idx="39">
                  <c:v>4782865.6999999983</c:v>
                </c:pt>
                <c:pt idx="40">
                  <c:v>4835839</c:v>
                </c:pt>
                <c:pt idx="41">
                  <c:v>4940931</c:v>
                </c:pt>
                <c:pt idx="42">
                  <c:v>5046023</c:v>
                </c:pt>
                <c:pt idx="43">
                  <c:v>5151115</c:v>
                </c:pt>
                <c:pt idx="44">
                  <c:v>5256207</c:v>
                </c:pt>
                <c:pt idx="45">
                  <c:v>5361299</c:v>
                </c:pt>
                <c:pt idx="46">
                  <c:v>5466391</c:v>
                </c:pt>
                <c:pt idx="47">
                  <c:v>5571483</c:v>
                </c:pt>
                <c:pt idx="48">
                  <c:v>5676575</c:v>
                </c:pt>
                <c:pt idx="49">
                  <c:v>5781667</c:v>
                </c:pt>
                <c:pt idx="50">
                  <c:v>5886759</c:v>
                </c:pt>
                <c:pt idx="51">
                  <c:v>5984665.5</c:v>
                </c:pt>
                <c:pt idx="52">
                  <c:v>6082572</c:v>
                </c:pt>
                <c:pt idx="53">
                  <c:v>6180478.5</c:v>
                </c:pt>
                <c:pt idx="54">
                  <c:v>6278385</c:v>
                </c:pt>
                <c:pt idx="55">
                  <c:v>6376291.5</c:v>
                </c:pt>
                <c:pt idx="56">
                  <c:v>6474198</c:v>
                </c:pt>
                <c:pt idx="57">
                  <c:v>6572104.5</c:v>
                </c:pt>
                <c:pt idx="58">
                  <c:v>6670011</c:v>
                </c:pt>
                <c:pt idx="59">
                  <c:v>6767917.5</c:v>
                </c:pt>
                <c:pt idx="60">
                  <c:v>6865824</c:v>
                </c:pt>
                <c:pt idx="61">
                  <c:v>6928271.5</c:v>
                </c:pt>
                <c:pt idx="62">
                  <c:v>6990719</c:v>
                </c:pt>
                <c:pt idx="63">
                  <c:v>7053166.5</c:v>
                </c:pt>
                <c:pt idx="64">
                  <c:v>7115614</c:v>
                </c:pt>
                <c:pt idx="65">
                  <c:v>7221992.166666667</c:v>
                </c:pt>
                <c:pt idx="66">
                  <c:v>7328370.333333334</c:v>
                </c:pt>
                <c:pt idx="67">
                  <c:v>7434748.5000000009</c:v>
                </c:pt>
                <c:pt idx="68">
                  <c:v>7541126.6666666679</c:v>
                </c:pt>
                <c:pt idx="69">
                  <c:v>7647504.8333333349</c:v>
                </c:pt>
                <c:pt idx="70">
                  <c:v>7753883</c:v>
                </c:pt>
                <c:pt idx="71">
                  <c:v>7872456.2000000002</c:v>
                </c:pt>
                <c:pt idx="72">
                  <c:v>7991029.4000000004</c:v>
                </c:pt>
                <c:pt idx="73">
                  <c:v>8109602.6000000006</c:v>
                </c:pt>
                <c:pt idx="74">
                  <c:v>8228175.8000000007</c:v>
                </c:pt>
                <c:pt idx="75">
                  <c:v>8346749.0000000009</c:v>
                </c:pt>
                <c:pt idx="76">
                  <c:v>8465322.2000000011</c:v>
                </c:pt>
                <c:pt idx="77">
                  <c:v>8583895.4000000004</c:v>
                </c:pt>
                <c:pt idx="78">
                  <c:v>8702468.5999999996</c:v>
                </c:pt>
                <c:pt idx="79">
                  <c:v>8821041.7999999989</c:v>
                </c:pt>
                <c:pt idx="80">
                  <c:v>8939615</c:v>
                </c:pt>
                <c:pt idx="81">
                  <c:v>9099483.5</c:v>
                </c:pt>
                <c:pt idx="82">
                  <c:v>9259352</c:v>
                </c:pt>
                <c:pt idx="83">
                  <c:v>9419220.5</c:v>
                </c:pt>
                <c:pt idx="84">
                  <c:v>9579089</c:v>
                </c:pt>
                <c:pt idx="85">
                  <c:v>9738957.5</c:v>
                </c:pt>
                <c:pt idx="86">
                  <c:v>9898826</c:v>
                </c:pt>
                <c:pt idx="87">
                  <c:v>10058694.5</c:v>
                </c:pt>
                <c:pt idx="88">
                  <c:v>10218563</c:v>
                </c:pt>
                <c:pt idx="89">
                  <c:v>10378431.5</c:v>
                </c:pt>
                <c:pt idx="90">
                  <c:v>10538300</c:v>
                </c:pt>
                <c:pt idx="91">
                  <c:v>10717265.699999999</c:v>
                </c:pt>
                <c:pt idx="92">
                  <c:v>10896231.399999999</c:v>
                </c:pt>
                <c:pt idx="93">
                  <c:v>11075197.099999998</c:v>
                </c:pt>
                <c:pt idx="94">
                  <c:v>11254162.799999997</c:v>
                </c:pt>
                <c:pt idx="95">
                  <c:v>11433128.499999996</c:v>
                </c:pt>
                <c:pt idx="96">
                  <c:v>11612094.199999996</c:v>
                </c:pt>
                <c:pt idx="97">
                  <c:v>11791059.899999995</c:v>
                </c:pt>
                <c:pt idx="98">
                  <c:v>11970025.599999994</c:v>
                </c:pt>
                <c:pt idx="99">
                  <c:v>12148991.299999993</c:v>
                </c:pt>
                <c:pt idx="100">
                  <c:v>12327957</c:v>
                </c:pt>
              </c:numCache>
            </c:numRef>
          </c:val>
          <c:smooth val="0"/>
        </c:ser>
        <c:ser>
          <c:idx val="1"/>
          <c:order val="1"/>
          <c:tx>
            <c:strRef>
              <c:f>Sheet1!$C$1</c:f>
              <c:strCache>
                <c:ptCount val="1"/>
                <c:pt idx="0">
                  <c:v>18 to 64</c:v>
                </c:pt>
              </c:strCache>
            </c:strRef>
          </c:tx>
          <c:spPr>
            <a:ln w="28575" cap="rnd">
              <a:solidFill>
                <a:schemeClr val="accent2"/>
              </a:solidFill>
              <a:round/>
            </a:ln>
            <a:effectLst/>
          </c:spPr>
          <c:marker>
            <c:symbol val="none"/>
          </c:marker>
          <c:cat>
            <c:numRef>
              <c:f>Sheet1!$A$2:$A$102</c:f>
              <c:numCache>
                <c:formatCode>General</c:formatCode>
                <c:ptCount val="101"/>
                <c:pt idx="0">
                  <c:v>1950</c:v>
                </c:pt>
                <c:pt idx="10">
                  <c:v>1960</c:v>
                </c:pt>
                <c:pt idx="20">
                  <c:v>1970</c:v>
                </c:pt>
                <c:pt idx="30">
                  <c:v>1980</c:v>
                </c:pt>
                <c:pt idx="40">
                  <c:v>1990</c:v>
                </c:pt>
                <c:pt idx="50">
                  <c:v>2000</c:v>
                </c:pt>
                <c:pt idx="60">
                  <c:v>2010</c:v>
                </c:pt>
                <c:pt idx="64">
                  <c:v>2014</c:v>
                </c:pt>
                <c:pt idx="70">
                  <c:v>2020</c:v>
                </c:pt>
                <c:pt idx="80">
                  <c:v>2030</c:v>
                </c:pt>
                <c:pt idx="90">
                  <c:v>2040</c:v>
                </c:pt>
                <c:pt idx="100">
                  <c:v>2050</c:v>
                </c:pt>
              </c:numCache>
            </c:numRef>
          </c:cat>
          <c:val>
            <c:numRef>
              <c:f>Sheet1!$C$2:$C$102</c:f>
              <c:numCache>
                <c:formatCode>_(* #,##0_);_(* \(#,##0\);_(* "-"??_);_(@_)</c:formatCode>
                <c:ptCount val="101"/>
                <c:pt idx="0">
                  <c:v>4601645</c:v>
                </c:pt>
                <c:pt idx="1">
                  <c:v>4661043.5</c:v>
                </c:pt>
                <c:pt idx="2">
                  <c:v>4720442</c:v>
                </c:pt>
                <c:pt idx="3">
                  <c:v>4779840.5</c:v>
                </c:pt>
                <c:pt idx="4">
                  <c:v>4839239</c:v>
                </c:pt>
                <c:pt idx="5">
                  <c:v>4898637.5</c:v>
                </c:pt>
                <c:pt idx="6">
                  <c:v>4958036</c:v>
                </c:pt>
                <c:pt idx="7">
                  <c:v>5017434.5</c:v>
                </c:pt>
                <c:pt idx="8">
                  <c:v>5076833</c:v>
                </c:pt>
                <c:pt idx="9">
                  <c:v>5136231.5</c:v>
                </c:pt>
                <c:pt idx="10">
                  <c:v>5195630</c:v>
                </c:pt>
                <c:pt idx="11">
                  <c:v>5296550.5</c:v>
                </c:pt>
                <c:pt idx="12">
                  <c:v>5397471</c:v>
                </c:pt>
                <c:pt idx="13">
                  <c:v>5498391.5</c:v>
                </c:pt>
                <c:pt idx="14">
                  <c:v>5599312</c:v>
                </c:pt>
                <c:pt idx="15">
                  <c:v>5700232.5</c:v>
                </c:pt>
                <c:pt idx="16">
                  <c:v>5801153</c:v>
                </c:pt>
                <c:pt idx="17">
                  <c:v>5902073.5</c:v>
                </c:pt>
                <c:pt idx="18">
                  <c:v>6002994</c:v>
                </c:pt>
                <c:pt idx="19">
                  <c:v>6103914.5</c:v>
                </c:pt>
                <c:pt idx="20">
                  <c:v>6204835</c:v>
                </c:pt>
                <c:pt idx="21">
                  <c:v>6439543.9000000004</c:v>
                </c:pt>
                <c:pt idx="22">
                  <c:v>6674252.8000000007</c:v>
                </c:pt>
                <c:pt idx="23">
                  <c:v>6908961.7000000011</c:v>
                </c:pt>
                <c:pt idx="24">
                  <c:v>7143670.6000000015</c:v>
                </c:pt>
                <c:pt idx="25">
                  <c:v>7378379.5000000019</c:v>
                </c:pt>
                <c:pt idx="26">
                  <c:v>7613088.4000000022</c:v>
                </c:pt>
                <c:pt idx="27">
                  <c:v>7847797.3000000026</c:v>
                </c:pt>
                <c:pt idx="28">
                  <c:v>8082506.200000003</c:v>
                </c:pt>
                <c:pt idx="29">
                  <c:v>8317215.1000000034</c:v>
                </c:pt>
                <c:pt idx="30">
                  <c:v>8551924</c:v>
                </c:pt>
                <c:pt idx="31">
                  <c:v>8740141.0999999996</c:v>
                </c:pt>
                <c:pt idx="32">
                  <c:v>8928358.1999999993</c:v>
                </c:pt>
                <c:pt idx="33">
                  <c:v>9116575.2999999989</c:v>
                </c:pt>
                <c:pt idx="34">
                  <c:v>9304792.3999999985</c:v>
                </c:pt>
                <c:pt idx="35">
                  <c:v>9493009.4999999981</c:v>
                </c:pt>
                <c:pt idx="36">
                  <c:v>9681226.5999999978</c:v>
                </c:pt>
                <c:pt idx="37">
                  <c:v>9869443.6999999974</c:v>
                </c:pt>
                <c:pt idx="38">
                  <c:v>10057660.799999997</c:v>
                </c:pt>
                <c:pt idx="39">
                  <c:v>10245877.899999997</c:v>
                </c:pt>
                <c:pt idx="40">
                  <c:v>10434095</c:v>
                </c:pt>
                <c:pt idx="41">
                  <c:v>10679938.4</c:v>
                </c:pt>
                <c:pt idx="42">
                  <c:v>10925781.800000001</c:v>
                </c:pt>
                <c:pt idx="43">
                  <c:v>11171625.200000001</c:v>
                </c:pt>
                <c:pt idx="44">
                  <c:v>11417468.600000001</c:v>
                </c:pt>
                <c:pt idx="45">
                  <c:v>11663312.000000002</c:v>
                </c:pt>
                <c:pt idx="46">
                  <c:v>11909155.400000002</c:v>
                </c:pt>
                <c:pt idx="47">
                  <c:v>12154998.800000003</c:v>
                </c:pt>
                <c:pt idx="48">
                  <c:v>12400842.200000003</c:v>
                </c:pt>
                <c:pt idx="49">
                  <c:v>12646685.600000003</c:v>
                </c:pt>
                <c:pt idx="50">
                  <c:v>12892529</c:v>
                </c:pt>
                <c:pt idx="51">
                  <c:v>13171061.199999999</c:v>
                </c:pt>
                <c:pt idx="52">
                  <c:v>13449593.399999999</c:v>
                </c:pt>
                <c:pt idx="53">
                  <c:v>13728125.599999998</c:v>
                </c:pt>
                <c:pt idx="54">
                  <c:v>14006657.799999997</c:v>
                </c:pt>
                <c:pt idx="55">
                  <c:v>14285189.999999996</c:v>
                </c:pt>
                <c:pt idx="56">
                  <c:v>14563722.199999996</c:v>
                </c:pt>
                <c:pt idx="57">
                  <c:v>14842254.399999995</c:v>
                </c:pt>
                <c:pt idx="58">
                  <c:v>15120786.599999994</c:v>
                </c:pt>
                <c:pt idx="59">
                  <c:v>15399318.799999993</c:v>
                </c:pt>
                <c:pt idx="60">
                  <c:v>15677851</c:v>
                </c:pt>
                <c:pt idx="61">
                  <c:v>15943954</c:v>
                </c:pt>
                <c:pt idx="62">
                  <c:v>16210057</c:v>
                </c:pt>
                <c:pt idx="63">
                  <c:v>16476160</c:v>
                </c:pt>
                <c:pt idx="64">
                  <c:v>16742263</c:v>
                </c:pt>
                <c:pt idx="65">
                  <c:v>17080887.833333332</c:v>
                </c:pt>
                <c:pt idx="66">
                  <c:v>17419512.666666664</c:v>
                </c:pt>
                <c:pt idx="67">
                  <c:v>17758137.499999996</c:v>
                </c:pt>
                <c:pt idx="68">
                  <c:v>18096762.333333328</c:v>
                </c:pt>
                <c:pt idx="69">
                  <c:v>18435387.16666666</c:v>
                </c:pt>
                <c:pt idx="70">
                  <c:v>18774012</c:v>
                </c:pt>
                <c:pt idx="71">
                  <c:v>19125210.600000001</c:v>
                </c:pt>
                <c:pt idx="72">
                  <c:v>19476409.200000003</c:v>
                </c:pt>
                <c:pt idx="73">
                  <c:v>19827607.800000004</c:v>
                </c:pt>
                <c:pt idx="74">
                  <c:v>20178806.400000006</c:v>
                </c:pt>
                <c:pt idx="75">
                  <c:v>20530005.000000007</c:v>
                </c:pt>
                <c:pt idx="76">
                  <c:v>20881203.600000009</c:v>
                </c:pt>
                <c:pt idx="77">
                  <c:v>21232402.20000001</c:v>
                </c:pt>
                <c:pt idx="78">
                  <c:v>21583600.800000012</c:v>
                </c:pt>
                <c:pt idx="79">
                  <c:v>21934799.400000013</c:v>
                </c:pt>
                <c:pt idx="80">
                  <c:v>22285998</c:v>
                </c:pt>
                <c:pt idx="81">
                  <c:v>22740819.300000001</c:v>
                </c:pt>
                <c:pt idx="82">
                  <c:v>23195640.600000001</c:v>
                </c:pt>
                <c:pt idx="83">
                  <c:v>23650461.900000002</c:v>
                </c:pt>
                <c:pt idx="84">
                  <c:v>24105283.200000003</c:v>
                </c:pt>
                <c:pt idx="85">
                  <c:v>24560104.500000004</c:v>
                </c:pt>
                <c:pt idx="86">
                  <c:v>25014925.800000004</c:v>
                </c:pt>
                <c:pt idx="87">
                  <c:v>25469747.100000005</c:v>
                </c:pt>
                <c:pt idx="88">
                  <c:v>25924568.400000006</c:v>
                </c:pt>
                <c:pt idx="89">
                  <c:v>26379389.700000007</c:v>
                </c:pt>
                <c:pt idx="90">
                  <c:v>26834211</c:v>
                </c:pt>
                <c:pt idx="91">
                  <c:v>27410637.399999999</c:v>
                </c:pt>
                <c:pt idx="92">
                  <c:v>27987063.799999997</c:v>
                </c:pt>
                <c:pt idx="93">
                  <c:v>28563490.199999996</c:v>
                </c:pt>
                <c:pt idx="94">
                  <c:v>29139916.599999994</c:v>
                </c:pt>
                <c:pt idx="95">
                  <c:v>29716342.999999993</c:v>
                </c:pt>
                <c:pt idx="96">
                  <c:v>30292769.399999991</c:v>
                </c:pt>
                <c:pt idx="97">
                  <c:v>30869195.79999999</c:v>
                </c:pt>
                <c:pt idx="98">
                  <c:v>31445622.199999988</c:v>
                </c:pt>
                <c:pt idx="99">
                  <c:v>32022048.599999987</c:v>
                </c:pt>
                <c:pt idx="100">
                  <c:v>32598475</c:v>
                </c:pt>
              </c:numCache>
            </c:numRef>
          </c:val>
          <c:smooth val="0"/>
        </c:ser>
        <c:ser>
          <c:idx val="3"/>
          <c:order val="2"/>
          <c:tx>
            <c:strRef>
              <c:f>Sheet1!$E$1</c:f>
              <c:strCache>
                <c:ptCount val="1"/>
                <c:pt idx="0">
                  <c:v>65+</c:v>
                </c:pt>
              </c:strCache>
            </c:strRef>
          </c:tx>
          <c:spPr>
            <a:ln w="28575" cap="rnd">
              <a:solidFill>
                <a:schemeClr val="accent4"/>
              </a:solidFill>
              <a:round/>
            </a:ln>
            <a:effectLst/>
          </c:spPr>
          <c:marker>
            <c:symbol val="none"/>
          </c:marker>
          <c:cat>
            <c:numRef>
              <c:f>Sheet1!$A$2:$A$102</c:f>
              <c:numCache>
                <c:formatCode>General</c:formatCode>
                <c:ptCount val="101"/>
                <c:pt idx="0">
                  <c:v>1950</c:v>
                </c:pt>
                <c:pt idx="10">
                  <c:v>1960</c:v>
                </c:pt>
                <c:pt idx="20">
                  <c:v>1970</c:v>
                </c:pt>
                <c:pt idx="30">
                  <c:v>1980</c:v>
                </c:pt>
                <c:pt idx="40">
                  <c:v>1990</c:v>
                </c:pt>
                <c:pt idx="50">
                  <c:v>2000</c:v>
                </c:pt>
                <c:pt idx="60">
                  <c:v>2010</c:v>
                </c:pt>
                <c:pt idx="64">
                  <c:v>2014</c:v>
                </c:pt>
                <c:pt idx="70">
                  <c:v>2020</c:v>
                </c:pt>
                <c:pt idx="80">
                  <c:v>2030</c:v>
                </c:pt>
                <c:pt idx="90">
                  <c:v>2040</c:v>
                </c:pt>
                <c:pt idx="100">
                  <c:v>2050</c:v>
                </c:pt>
              </c:numCache>
            </c:numRef>
          </c:cat>
          <c:val>
            <c:numRef>
              <c:f>Sheet1!$E$2:$E$102</c:f>
              <c:numCache>
                <c:formatCode>_(* #,##0_);_(* \(#,##0\);_(* "-"??_);_(@_)</c:formatCode>
                <c:ptCount val="101"/>
                <c:pt idx="0">
                  <c:v>513420</c:v>
                </c:pt>
                <c:pt idx="1">
                  <c:v>536617.1</c:v>
                </c:pt>
                <c:pt idx="2">
                  <c:v>559814.19999999995</c:v>
                </c:pt>
                <c:pt idx="3">
                  <c:v>583011.29999999993</c:v>
                </c:pt>
                <c:pt idx="4">
                  <c:v>606208.39999999991</c:v>
                </c:pt>
                <c:pt idx="5">
                  <c:v>629405.49999999988</c:v>
                </c:pt>
                <c:pt idx="6">
                  <c:v>652602.59999999986</c:v>
                </c:pt>
                <c:pt idx="7">
                  <c:v>675799.69999999984</c:v>
                </c:pt>
                <c:pt idx="8">
                  <c:v>698996.79999999981</c:v>
                </c:pt>
                <c:pt idx="9">
                  <c:v>722193.89999999979</c:v>
                </c:pt>
                <c:pt idx="10">
                  <c:v>745391</c:v>
                </c:pt>
                <c:pt idx="11">
                  <c:v>770057.8</c:v>
                </c:pt>
                <c:pt idx="12">
                  <c:v>794724.60000000009</c:v>
                </c:pt>
                <c:pt idx="13">
                  <c:v>819391.40000000014</c:v>
                </c:pt>
                <c:pt idx="14">
                  <c:v>844058.20000000019</c:v>
                </c:pt>
                <c:pt idx="15">
                  <c:v>868725.00000000023</c:v>
                </c:pt>
                <c:pt idx="16">
                  <c:v>893391.80000000028</c:v>
                </c:pt>
                <c:pt idx="17">
                  <c:v>918058.60000000033</c:v>
                </c:pt>
                <c:pt idx="18">
                  <c:v>942725.40000000037</c:v>
                </c:pt>
                <c:pt idx="19">
                  <c:v>967392.20000000042</c:v>
                </c:pt>
                <c:pt idx="20">
                  <c:v>992059</c:v>
                </c:pt>
                <c:pt idx="21">
                  <c:v>1029969.2</c:v>
                </c:pt>
                <c:pt idx="22">
                  <c:v>1067879.3999999999</c:v>
                </c:pt>
                <c:pt idx="23">
                  <c:v>1105789.5999999999</c:v>
                </c:pt>
                <c:pt idx="24">
                  <c:v>1143699.7999999998</c:v>
                </c:pt>
                <c:pt idx="25">
                  <c:v>1181609.9999999998</c:v>
                </c:pt>
                <c:pt idx="26">
                  <c:v>1219520.1999999997</c:v>
                </c:pt>
                <c:pt idx="27">
                  <c:v>1257430.3999999997</c:v>
                </c:pt>
                <c:pt idx="28">
                  <c:v>1295340.5999999996</c:v>
                </c:pt>
                <c:pt idx="29">
                  <c:v>1333250.7999999996</c:v>
                </c:pt>
                <c:pt idx="30">
                  <c:v>1371161</c:v>
                </c:pt>
                <c:pt idx="31">
                  <c:v>1405702.5</c:v>
                </c:pt>
                <c:pt idx="32">
                  <c:v>1440244</c:v>
                </c:pt>
                <c:pt idx="33">
                  <c:v>1474785.5</c:v>
                </c:pt>
                <c:pt idx="34">
                  <c:v>1509327</c:v>
                </c:pt>
                <c:pt idx="35">
                  <c:v>1543868.5</c:v>
                </c:pt>
                <c:pt idx="36">
                  <c:v>1578410</c:v>
                </c:pt>
                <c:pt idx="37">
                  <c:v>1612951.5</c:v>
                </c:pt>
                <c:pt idx="38">
                  <c:v>1647493</c:v>
                </c:pt>
                <c:pt idx="39">
                  <c:v>1682034.5</c:v>
                </c:pt>
                <c:pt idx="40">
                  <c:v>1716576</c:v>
                </c:pt>
                <c:pt idx="41">
                  <c:v>1752171.6</c:v>
                </c:pt>
                <c:pt idx="42">
                  <c:v>1787767.2000000002</c:v>
                </c:pt>
                <c:pt idx="43">
                  <c:v>1823362.8000000003</c:v>
                </c:pt>
                <c:pt idx="44">
                  <c:v>1858958.4000000004</c:v>
                </c:pt>
                <c:pt idx="45">
                  <c:v>1894554.0000000005</c:v>
                </c:pt>
                <c:pt idx="46">
                  <c:v>1930149.6000000006</c:v>
                </c:pt>
                <c:pt idx="47">
                  <c:v>1965745.2000000007</c:v>
                </c:pt>
                <c:pt idx="48">
                  <c:v>2001340.8000000007</c:v>
                </c:pt>
                <c:pt idx="49">
                  <c:v>2036936.4000000008</c:v>
                </c:pt>
                <c:pt idx="50">
                  <c:v>2072532</c:v>
                </c:pt>
                <c:pt idx="51">
                  <c:v>2115499.6</c:v>
                </c:pt>
                <c:pt idx="52">
                  <c:v>2158467.2000000002</c:v>
                </c:pt>
                <c:pt idx="53">
                  <c:v>2201434.8000000003</c:v>
                </c:pt>
                <c:pt idx="54">
                  <c:v>2244402.4000000004</c:v>
                </c:pt>
                <c:pt idx="55">
                  <c:v>2287370.0000000005</c:v>
                </c:pt>
                <c:pt idx="56">
                  <c:v>2330337.6000000006</c:v>
                </c:pt>
                <c:pt idx="57">
                  <c:v>2373305.2000000007</c:v>
                </c:pt>
                <c:pt idx="58">
                  <c:v>2416272.8000000007</c:v>
                </c:pt>
                <c:pt idx="59">
                  <c:v>2459240.4000000008</c:v>
                </c:pt>
                <c:pt idx="60">
                  <c:v>2502208</c:v>
                </c:pt>
                <c:pt idx="61">
                  <c:v>2651426.25</c:v>
                </c:pt>
                <c:pt idx="62">
                  <c:v>2800644.5</c:v>
                </c:pt>
                <c:pt idx="63">
                  <c:v>2949862.75</c:v>
                </c:pt>
                <c:pt idx="64">
                  <c:v>3099081</c:v>
                </c:pt>
                <c:pt idx="65">
                  <c:v>3251581.3333333335</c:v>
                </c:pt>
                <c:pt idx="66">
                  <c:v>3404081.666666667</c:v>
                </c:pt>
                <c:pt idx="67">
                  <c:v>3556582.0000000005</c:v>
                </c:pt>
                <c:pt idx="68">
                  <c:v>3709082.333333334</c:v>
                </c:pt>
                <c:pt idx="69">
                  <c:v>3861582.6666666674</c:v>
                </c:pt>
                <c:pt idx="70">
                  <c:v>4014083</c:v>
                </c:pt>
                <c:pt idx="71">
                  <c:v>4205621.8</c:v>
                </c:pt>
                <c:pt idx="72">
                  <c:v>4397160.5999999996</c:v>
                </c:pt>
                <c:pt idx="73">
                  <c:v>4588699.3999999994</c:v>
                </c:pt>
                <c:pt idx="74">
                  <c:v>4780238.1999999993</c:v>
                </c:pt>
                <c:pt idx="75">
                  <c:v>4971776.9999999991</c:v>
                </c:pt>
                <c:pt idx="76">
                  <c:v>5163315.7999999989</c:v>
                </c:pt>
                <c:pt idx="77">
                  <c:v>5354854.5999999987</c:v>
                </c:pt>
                <c:pt idx="78">
                  <c:v>5546393.3999999985</c:v>
                </c:pt>
                <c:pt idx="79">
                  <c:v>5737932.1999999983</c:v>
                </c:pt>
                <c:pt idx="80">
                  <c:v>5929471</c:v>
                </c:pt>
                <c:pt idx="81">
                  <c:v>6094862.4000000004</c:v>
                </c:pt>
                <c:pt idx="82">
                  <c:v>6260253.8000000007</c:v>
                </c:pt>
                <c:pt idx="83">
                  <c:v>6425645.2000000011</c:v>
                </c:pt>
                <c:pt idx="84">
                  <c:v>6591036.6000000015</c:v>
                </c:pt>
                <c:pt idx="85">
                  <c:v>6756428.0000000019</c:v>
                </c:pt>
                <c:pt idx="86">
                  <c:v>6921819.4000000022</c:v>
                </c:pt>
                <c:pt idx="87">
                  <c:v>7087210.8000000026</c:v>
                </c:pt>
                <c:pt idx="88">
                  <c:v>7252602.200000003</c:v>
                </c:pt>
                <c:pt idx="89">
                  <c:v>7417993.6000000034</c:v>
                </c:pt>
                <c:pt idx="90">
                  <c:v>7583385</c:v>
                </c:pt>
                <c:pt idx="91">
                  <c:v>7769333</c:v>
                </c:pt>
                <c:pt idx="92">
                  <c:v>7955281</c:v>
                </c:pt>
                <c:pt idx="93">
                  <c:v>8141229</c:v>
                </c:pt>
                <c:pt idx="94">
                  <c:v>8327177</c:v>
                </c:pt>
                <c:pt idx="95">
                  <c:v>8513125</c:v>
                </c:pt>
                <c:pt idx="96">
                  <c:v>8699073</c:v>
                </c:pt>
                <c:pt idx="97">
                  <c:v>8885021</c:v>
                </c:pt>
                <c:pt idx="98">
                  <c:v>9070969</c:v>
                </c:pt>
                <c:pt idx="99">
                  <c:v>9256917</c:v>
                </c:pt>
                <c:pt idx="100">
                  <c:v>9442865</c:v>
                </c:pt>
              </c:numCache>
            </c:numRef>
          </c:val>
          <c:smooth val="0"/>
        </c:ser>
        <c:dLbls>
          <c:showLegendKey val="0"/>
          <c:showVal val="0"/>
          <c:showCatName val="0"/>
          <c:showSerName val="0"/>
          <c:showPercent val="0"/>
          <c:showBubbleSize val="0"/>
        </c:dLbls>
        <c:smooth val="0"/>
        <c:axId val="386143360"/>
        <c:axId val="386146496"/>
      </c:lineChart>
      <c:catAx>
        <c:axId val="386143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6146496"/>
        <c:crosses val="autoZero"/>
        <c:auto val="1"/>
        <c:lblAlgn val="ctr"/>
        <c:lblOffset val="100"/>
        <c:noMultiLvlLbl val="0"/>
      </c:catAx>
      <c:valAx>
        <c:axId val="386146496"/>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6143360"/>
        <c:crosses val="autoZero"/>
        <c:crossBetween val="between"/>
      </c:valAx>
      <c:spPr>
        <a:noFill/>
        <a:ln>
          <a:noFill/>
        </a:ln>
        <a:effectLst/>
      </c:spPr>
    </c:plotArea>
    <c:legend>
      <c:legendPos val="b"/>
      <c:layout>
        <c:manualLayout>
          <c:xMode val="edge"/>
          <c:yMode val="edge"/>
          <c:x val="0.8191615631379412"/>
          <c:y val="0.35611669825847009"/>
          <c:w val="0.16568921940313019"/>
          <c:h val="0.2370085659118292"/>
        </c:manualLayout>
      </c:layout>
      <c:overlay val="1"/>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v>65 years plus</c:v>
          </c:tx>
          <c:spPr>
            <a:solidFill>
              <a:schemeClr val="accent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Sheet1!$D$2:$D$10</c:f>
              <c:numCache>
                <c:formatCode>General</c:formatCode>
                <c:ptCount val="9"/>
                <c:pt idx="0">
                  <c:v>2050</c:v>
                </c:pt>
                <c:pt idx="1">
                  <c:v>2045</c:v>
                </c:pt>
                <c:pt idx="2">
                  <c:v>2040</c:v>
                </c:pt>
                <c:pt idx="3">
                  <c:v>2035</c:v>
                </c:pt>
                <c:pt idx="4">
                  <c:v>2030</c:v>
                </c:pt>
                <c:pt idx="5">
                  <c:v>2025</c:v>
                </c:pt>
                <c:pt idx="6">
                  <c:v>2020</c:v>
                </c:pt>
                <c:pt idx="7">
                  <c:v>2015</c:v>
                </c:pt>
                <c:pt idx="8">
                  <c:v>2010</c:v>
                </c:pt>
              </c:numCache>
            </c:numRef>
          </c:cat>
          <c:val>
            <c:numRef>
              <c:f>Sheet1!$I$2:$I$10</c:f>
              <c:numCache>
                <c:formatCode>General</c:formatCode>
                <c:ptCount val="9"/>
                <c:pt idx="0">
                  <c:v>0.19461358042635576</c:v>
                </c:pt>
                <c:pt idx="1">
                  <c:v>0.18934247990196662</c:v>
                </c:pt>
                <c:pt idx="2">
                  <c:v>0.1851936199670621</c:v>
                </c:pt>
                <c:pt idx="3">
                  <c:v>0.17826355862701704</c:v>
                </c:pt>
                <c:pt idx="4">
                  <c:v>0.16978807086868486</c:v>
                </c:pt>
                <c:pt idx="5">
                  <c:v>0.15433804442922294</c:v>
                </c:pt>
                <c:pt idx="6">
                  <c:v>0.13531440118484248</c:v>
                </c:pt>
                <c:pt idx="7">
                  <c:v>0.11814614966588632</c:v>
                </c:pt>
                <c:pt idx="8">
                  <c:v>0.10347297481253252</c:v>
                </c:pt>
              </c:numCache>
            </c:numRef>
          </c:val>
        </c:ser>
        <c:ser>
          <c:idx val="1"/>
          <c:order val="1"/>
          <c:tx>
            <c:v>Under 65 years</c:v>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Sheet1!$D$2:$D$10</c:f>
              <c:numCache>
                <c:formatCode>General</c:formatCode>
                <c:ptCount val="9"/>
                <c:pt idx="0">
                  <c:v>2050</c:v>
                </c:pt>
                <c:pt idx="1">
                  <c:v>2045</c:v>
                </c:pt>
                <c:pt idx="2">
                  <c:v>2040</c:v>
                </c:pt>
                <c:pt idx="3">
                  <c:v>2035</c:v>
                </c:pt>
                <c:pt idx="4">
                  <c:v>2030</c:v>
                </c:pt>
                <c:pt idx="5">
                  <c:v>2025</c:v>
                </c:pt>
                <c:pt idx="6">
                  <c:v>2020</c:v>
                </c:pt>
                <c:pt idx="7">
                  <c:v>2015</c:v>
                </c:pt>
                <c:pt idx="8">
                  <c:v>2010</c:v>
                </c:pt>
              </c:numCache>
            </c:numRef>
          </c:cat>
          <c:val>
            <c:numRef>
              <c:f>Sheet1!$J$2:$J$10</c:f>
              <c:numCache>
                <c:formatCode>General</c:formatCode>
                <c:ptCount val="9"/>
                <c:pt idx="0">
                  <c:v>0.80538641957364421</c:v>
                </c:pt>
                <c:pt idx="1">
                  <c:v>0.81065752009803338</c:v>
                </c:pt>
                <c:pt idx="2">
                  <c:v>0.81480638003293793</c:v>
                </c:pt>
                <c:pt idx="3">
                  <c:v>0.82173644137298296</c:v>
                </c:pt>
                <c:pt idx="4">
                  <c:v>0.83021192913131514</c:v>
                </c:pt>
                <c:pt idx="5">
                  <c:v>0.84566195557077706</c:v>
                </c:pt>
                <c:pt idx="6">
                  <c:v>0.8646855988151575</c:v>
                </c:pt>
                <c:pt idx="7">
                  <c:v>0.88185385033411368</c:v>
                </c:pt>
                <c:pt idx="8">
                  <c:v>0.89652702518746752</c:v>
                </c:pt>
              </c:numCache>
            </c:numRef>
          </c:val>
        </c:ser>
        <c:dLbls>
          <c:showLegendKey val="0"/>
          <c:showVal val="1"/>
          <c:showCatName val="0"/>
          <c:showSerName val="0"/>
          <c:showPercent val="0"/>
          <c:showBubbleSize val="0"/>
        </c:dLbls>
        <c:gapWidth val="150"/>
        <c:overlap val="100"/>
        <c:axId val="386143752"/>
        <c:axId val="386141400"/>
      </c:barChart>
      <c:catAx>
        <c:axId val="3861437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86141400"/>
        <c:crosses val="autoZero"/>
        <c:auto val="1"/>
        <c:lblAlgn val="ctr"/>
        <c:lblOffset val="100"/>
        <c:noMultiLvlLbl val="0"/>
      </c:catAx>
      <c:valAx>
        <c:axId val="386141400"/>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86143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2010 Male</c:v>
                </c:pt>
              </c:strCache>
            </c:strRef>
          </c:tx>
          <c:spPr>
            <a:solidFill>
              <a:srgbClr val="4383D1"/>
            </a:solidFill>
            <a:ln>
              <a:solidFill>
                <a:schemeClr val="bg1">
                  <a:lumMod val="65000"/>
                </a:schemeClr>
              </a:solidFill>
            </a:ln>
          </c:spPr>
          <c:invertIfNegative val="0"/>
          <c:cat>
            <c:strRef>
              <c:f>Sheet1!$A$2:$A$19</c:f>
              <c:strCache>
                <c:ptCount val="18"/>
                <c:pt idx="0">
                  <c:v>Under 5</c:v>
                </c:pt>
                <c:pt idx="1">
                  <c:v>5 to 9 years</c:v>
                </c:pt>
                <c:pt idx="2">
                  <c:v>10 to 14 years</c:v>
                </c:pt>
                <c:pt idx="3">
                  <c:v>15 to 19 years</c:v>
                </c:pt>
                <c:pt idx="4">
                  <c:v>20 to 24 years</c:v>
                </c:pt>
                <c:pt idx="5">
                  <c:v>25 to 29 years</c:v>
                </c:pt>
                <c:pt idx="6">
                  <c:v>30 to 34 years</c:v>
                </c:pt>
                <c:pt idx="7">
                  <c:v>35 to 39 years</c:v>
                </c:pt>
                <c:pt idx="8">
                  <c:v>40 to 44 years</c:v>
                </c:pt>
                <c:pt idx="9">
                  <c:v>45 to 49 years</c:v>
                </c:pt>
                <c:pt idx="10">
                  <c:v>50 to 65 years</c:v>
                </c:pt>
                <c:pt idx="11">
                  <c:v>55 to 59 years</c:v>
                </c:pt>
                <c:pt idx="12">
                  <c:v>60 to 65 years</c:v>
                </c:pt>
                <c:pt idx="13">
                  <c:v>65 to 69 years</c:v>
                </c:pt>
                <c:pt idx="14">
                  <c:v>70 to 74 years</c:v>
                </c:pt>
                <c:pt idx="15">
                  <c:v>75 to 79 years</c:v>
                </c:pt>
                <c:pt idx="16">
                  <c:v>80 to 84 years</c:v>
                </c:pt>
                <c:pt idx="17">
                  <c:v>85 years and older</c:v>
                </c:pt>
              </c:strCache>
            </c:strRef>
          </c:cat>
          <c:val>
            <c:numRef>
              <c:f>Sheet1!$B$2:$B$19</c:f>
              <c:numCache>
                <c:formatCode>#,##0;[Red]#,##0</c:formatCode>
                <c:ptCount val="18"/>
                <c:pt idx="0">
                  <c:v>-984149</c:v>
                </c:pt>
                <c:pt idx="1">
                  <c:v>-983814</c:v>
                </c:pt>
                <c:pt idx="2">
                  <c:v>-962866</c:v>
                </c:pt>
                <c:pt idx="3">
                  <c:v>-968686</c:v>
                </c:pt>
                <c:pt idx="4">
                  <c:v>-932353</c:v>
                </c:pt>
                <c:pt idx="5">
                  <c:v>-938966</c:v>
                </c:pt>
                <c:pt idx="6">
                  <c:v>-882887</c:v>
                </c:pt>
                <c:pt idx="7">
                  <c:v>-876139</c:v>
                </c:pt>
                <c:pt idx="8">
                  <c:v>-846865</c:v>
                </c:pt>
                <c:pt idx="9">
                  <c:v>-874863</c:v>
                </c:pt>
                <c:pt idx="10">
                  <c:v>-827933</c:v>
                </c:pt>
                <c:pt idx="11">
                  <c:v>-691275</c:v>
                </c:pt>
                <c:pt idx="12">
                  <c:v>-565820</c:v>
                </c:pt>
                <c:pt idx="13">
                  <c:v>-403269</c:v>
                </c:pt>
                <c:pt idx="14">
                  <c:v>-283865</c:v>
                </c:pt>
                <c:pt idx="15">
                  <c:v>-208530</c:v>
                </c:pt>
                <c:pt idx="16">
                  <c:v>-139029</c:v>
                </c:pt>
                <c:pt idx="17">
                  <c:v>-100971</c:v>
                </c:pt>
              </c:numCache>
            </c:numRef>
          </c:val>
        </c:ser>
        <c:ser>
          <c:idx val="1"/>
          <c:order val="1"/>
          <c:tx>
            <c:strRef>
              <c:f>Sheet1!$C$1</c:f>
              <c:strCache>
                <c:ptCount val="1"/>
                <c:pt idx="0">
                  <c:v>2030 Male</c:v>
                </c:pt>
              </c:strCache>
            </c:strRef>
          </c:tx>
          <c:spPr>
            <a:solidFill>
              <a:schemeClr val="tx2">
                <a:lumMod val="40000"/>
                <a:lumOff val="60000"/>
              </a:schemeClr>
            </a:solidFill>
            <a:ln>
              <a:solidFill>
                <a:schemeClr val="bg1">
                  <a:lumMod val="65000"/>
                </a:schemeClr>
              </a:solidFill>
            </a:ln>
          </c:spPr>
          <c:invertIfNegative val="0"/>
          <c:cat>
            <c:strRef>
              <c:f>Sheet1!$A$2:$A$19</c:f>
              <c:strCache>
                <c:ptCount val="18"/>
                <c:pt idx="0">
                  <c:v>Under 5</c:v>
                </c:pt>
                <c:pt idx="1">
                  <c:v>5 to 9 years</c:v>
                </c:pt>
                <c:pt idx="2">
                  <c:v>10 to 14 years</c:v>
                </c:pt>
                <c:pt idx="3">
                  <c:v>15 to 19 years</c:v>
                </c:pt>
                <c:pt idx="4">
                  <c:v>20 to 24 years</c:v>
                </c:pt>
                <c:pt idx="5">
                  <c:v>25 to 29 years</c:v>
                </c:pt>
                <c:pt idx="6">
                  <c:v>30 to 34 years</c:v>
                </c:pt>
                <c:pt idx="7">
                  <c:v>35 to 39 years</c:v>
                </c:pt>
                <c:pt idx="8">
                  <c:v>40 to 44 years</c:v>
                </c:pt>
                <c:pt idx="9">
                  <c:v>45 to 49 years</c:v>
                </c:pt>
                <c:pt idx="10">
                  <c:v>50 to 65 years</c:v>
                </c:pt>
                <c:pt idx="11">
                  <c:v>55 to 59 years</c:v>
                </c:pt>
                <c:pt idx="12">
                  <c:v>60 to 65 years</c:v>
                </c:pt>
                <c:pt idx="13">
                  <c:v>65 to 69 years</c:v>
                </c:pt>
                <c:pt idx="14">
                  <c:v>70 to 74 years</c:v>
                </c:pt>
                <c:pt idx="15">
                  <c:v>75 to 79 years</c:v>
                </c:pt>
                <c:pt idx="16">
                  <c:v>80 to 84 years</c:v>
                </c:pt>
                <c:pt idx="17">
                  <c:v>85 years and older</c:v>
                </c:pt>
              </c:strCache>
            </c:strRef>
          </c:cat>
          <c:val>
            <c:numRef>
              <c:f>Sheet1!$C$2:$C$19</c:f>
              <c:numCache>
                <c:formatCode>0;[Red]0</c:formatCode>
                <c:ptCount val="18"/>
                <c:pt idx="0">
                  <c:v>-158732</c:v>
                </c:pt>
                <c:pt idx="1">
                  <c:v>-127806</c:v>
                </c:pt>
                <c:pt idx="2">
                  <c:v>-142273</c:v>
                </c:pt>
                <c:pt idx="3">
                  <c:v>-142981</c:v>
                </c:pt>
                <c:pt idx="4">
                  <c:v>-218093</c:v>
                </c:pt>
                <c:pt idx="5">
                  <c:v>-241101</c:v>
                </c:pt>
                <c:pt idx="6">
                  <c:v>-255981</c:v>
                </c:pt>
                <c:pt idx="7">
                  <c:v>-241206</c:v>
                </c:pt>
                <c:pt idx="8">
                  <c:v>-199630</c:v>
                </c:pt>
                <c:pt idx="9">
                  <c:v>-144832</c:v>
                </c:pt>
                <c:pt idx="10">
                  <c:v>-97038</c:v>
                </c:pt>
                <c:pt idx="11">
                  <c:v>-192643</c:v>
                </c:pt>
                <c:pt idx="12">
                  <c:v>-247297</c:v>
                </c:pt>
                <c:pt idx="13">
                  <c:v>-387487</c:v>
                </c:pt>
                <c:pt idx="14">
                  <c:v>-404532</c:v>
                </c:pt>
                <c:pt idx="15">
                  <c:v>-295179</c:v>
                </c:pt>
                <c:pt idx="16">
                  <c:v>-189389</c:v>
                </c:pt>
                <c:pt idx="17">
                  <c:v>-133578</c:v>
                </c:pt>
              </c:numCache>
            </c:numRef>
          </c:val>
        </c:ser>
        <c:ser>
          <c:idx val="2"/>
          <c:order val="2"/>
          <c:tx>
            <c:strRef>
              <c:f>Sheet1!$D$1</c:f>
              <c:strCache>
                <c:ptCount val="1"/>
                <c:pt idx="0">
                  <c:v>2010 Female</c:v>
                </c:pt>
              </c:strCache>
            </c:strRef>
          </c:tx>
          <c:spPr>
            <a:solidFill>
              <a:srgbClr val="AF423F"/>
            </a:solidFill>
            <a:ln>
              <a:solidFill>
                <a:schemeClr val="bg1">
                  <a:lumMod val="65000"/>
                </a:schemeClr>
              </a:solidFill>
            </a:ln>
          </c:spPr>
          <c:invertIfNegative val="0"/>
          <c:cat>
            <c:strRef>
              <c:f>Sheet1!$A$2:$A$19</c:f>
              <c:strCache>
                <c:ptCount val="18"/>
                <c:pt idx="0">
                  <c:v>Under 5</c:v>
                </c:pt>
                <c:pt idx="1">
                  <c:v>5 to 9 years</c:v>
                </c:pt>
                <c:pt idx="2">
                  <c:v>10 to 14 years</c:v>
                </c:pt>
                <c:pt idx="3">
                  <c:v>15 to 19 years</c:v>
                </c:pt>
                <c:pt idx="4">
                  <c:v>20 to 24 years</c:v>
                </c:pt>
                <c:pt idx="5">
                  <c:v>25 to 29 years</c:v>
                </c:pt>
                <c:pt idx="6">
                  <c:v>30 to 34 years</c:v>
                </c:pt>
                <c:pt idx="7">
                  <c:v>35 to 39 years</c:v>
                </c:pt>
                <c:pt idx="8">
                  <c:v>40 to 44 years</c:v>
                </c:pt>
                <c:pt idx="9">
                  <c:v>45 to 49 years</c:v>
                </c:pt>
                <c:pt idx="10">
                  <c:v>50 to 65 years</c:v>
                </c:pt>
                <c:pt idx="11">
                  <c:v>55 to 59 years</c:v>
                </c:pt>
                <c:pt idx="12">
                  <c:v>60 to 65 years</c:v>
                </c:pt>
                <c:pt idx="13">
                  <c:v>65 to 69 years</c:v>
                </c:pt>
                <c:pt idx="14">
                  <c:v>70 to 74 years</c:v>
                </c:pt>
                <c:pt idx="15">
                  <c:v>75 to 79 years</c:v>
                </c:pt>
                <c:pt idx="16">
                  <c:v>80 to 84 years</c:v>
                </c:pt>
                <c:pt idx="17">
                  <c:v>85 years and older</c:v>
                </c:pt>
              </c:strCache>
            </c:strRef>
          </c:cat>
          <c:val>
            <c:numRef>
              <c:f>Sheet1!$D$2:$D$19</c:f>
              <c:numCache>
                <c:formatCode>#,##0</c:formatCode>
                <c:ptCount val="18"/>
                <c:pt idx="0">
                  <c:v>944324</c:v>
                </c:pt>
                <c:pt idx="1">
                  <c:v>944420</c:v>
                </c:pt>
                <c:pt idx="2">
                  <c:v>919017</c:v>
                </c:pt>
                <c:pt idx="3">
                  <c:v>914438</c:v>
                </c:pt>
                <c:pt idx="4">
                  <c:v>884726</c:v>
                </c:pt>
                <c:pt idx="5">
                  <c:v>914073</c:v>
                </c:pt>
                <c:pt idx="6">
                  <c:v>877547</c:v>
                </c:pt>
                <c:pt idx="7">
                  <c:v>887448</c:v>
                </c:pt>
                <c:pt idx="8">
                  <c:v>847930</c:v>
                </c:pt>
                <c:pt idx="9">
                  <c:v>885604</c:v>
                </c:pt>
                <c:pt idx="10">
                  <c:v>846936</c:v>
                </c:pt>
                <c:pt idx="11">
                  <c:v>731649</c:v>
                </c:pt>
                <c:pt idx="12">
                  <c:v>608947</c:v>
                </c:pt>
                <c:pt idx="13">
                  <c:v>449831</c:v>
                </c:pt>
                <c:pt idx="14">
                  <c:v>335291</c:v>
                </c:pt>
                <c:pt idx="15">
                  <c:v>268715</c:v>
                </c:pt>
                <c:pt idx="16">
                  <c:v>208177</c:v>
                </c:pt>
                <c:pt idx="17">
                  <c:v>204208</c:v>
                </c:pt>
              </c:numCache>
            </c:numRef>
          </c:val>
        </c:ser>
        <c:ser>
          <c:idx val="3"/>
          <c:order val="3"/>
          <c:tx>
            <c:strRef>
              <c:f>Sheet1!$E$1</c:f>
              <c:strCache>
                <c:ptCount val="1"/>
                <c:pt idx="0">
                  <c:v>2030 Female</c:v>
                </c:pt>
              </c:strCache>
            </c:strRef>
          </c:tx>
          <c:spPr>
            <a:solidFill>
              <a:srgbClr val="D78F8D"/>
            </a:solidFill>
            <a:ln>
              <a:solidFill>
                <a:schemeClr val="bg1">
                  <a:lumMod val="65000"/>
                </a:schemeClr>
              </a:solidFill>
            </a:ln>
          </c:spPr>
          <c:invertIfNegative val="0"/>
          <c:cat>
            <c:strRef>
              <c:f>Sheet1!$A$2:$A$19</c:f>
              <c:strCache>
                <c:ptCount val="18"/>
                <c:pt idx="0">
                  <c:v>Under 5</c:v>
                </c:pt>
                <c:pt idx="1">
                  <c:v>5 to 9 years</c:v>
                </c:pt>
                <c:pt idx="2">
                  <c:v>10 to 14 years</c:v>
                </c:pt>
                <c:pt idx="3">
                  <c:v>15 to 19 years</c:v>
                </c:pt>
                <c:pt idx="4">
                  <c:v>20 to 24 years</c:v>
                </c:pt>
                <c:pt idx="5">
                  <c:v>25 to 29 years</c:v>
                </c:pt>
                <c:pt idx="6">
                  <c:v>30 to 34 years</c:v>
                </c:pt>
                <c:pt idx="7">
                  <c:v>35 to 39 years</c:v>
                </c:pt>
                <c:pt idx="8">
                  <c:v>40 to 44 years</c:v>
                </c:pt>
                <c:pt idx="9">
                  <c:v>45 to 49 years</c:v>
                </c:pt>
                <c:pt idx="10">
                  <c:v>50 to 65 years</c:v>
                </c:pt>
                <c:pt idx="11">
                  <c:v>55 to 59 years</c:v>
                </c:pt>
                <c:pt idx="12">
                  <c:v>60 to 65 years</c:v>
                </c:pt>
                <c:pt idx="13">
                  <c:v>65 to 69 years</c:v>
                </c:pt>
                <c:pt idx="14">
                  <c:v>70 to 74 years</c:v>
                </c:pt>
                <c:pt idx="15">
                  <c:v>75 to 79 years</c:v>
                </c:pt>
                <c:pt idx="16">
                  <c:v>80 to 84 years</c:v>
                </c:pt>
                <c:pt idx="17">
                  <c:v>85 years and older</c:v>
                </c:pt>
              </c:strCache>
            </c:strRef>
          </c:cat>
          <c:val>
            <c:numRef>
              <c:f>Sheet1!$E$2:$E$19</c:f>
              <c:numCache>
                <c:formatCode>General</c:formatCode>
                <c:ptCount val="18"/>
                <c:pt idx="0">
                  <c:v>154211</c:v>
                </c:pt>
                <c:pt idx="1">
                  <c:v>123435</c:v>
                </c:pt>
                <c:pt idx="2">
                  <c:v>137976</c:v>
                </c:pt>
                <c:pt idx="3">
                  <c:v>140547</c:v>
                </c:pt>
                <c:pt idx="4">
                  <c:v>191273</c:v>
                </c:pt>
                <c:pt idx="5">
                  <c:v>183111</c:v>
                </c:pt>
                <c:pt idx="6">
                  <c:v>190686</c:v>
                </c:pt>
                <c:pt idx="7">
                  <c:v>167310</c:v>
                </c:pt>
                <c:pt idx="8">
                  <c:v>165118</c:v>
                </c:pt>
                <c:pt idx="9">
                  <c:v>147271</c:v>
                </c:pt>
                <c:pt idx="10">
                  <c:v>115637</c:v>
                </c:pt>
                <c:pt idx="11">
                  <c:v>210130</c:v>
                </c:pt>
                <c:pt idx="12">
                  <c:v>251513</c:v>
                </c:pt>
                <c:pt idx="13">
                  <c:v>405436</c:v>
                </c:pt>
                <c:pt idx="14">
                  <c:v>430864</c:v>
                </c:pt>
                <c:pt idx="15">
                  <c:v>328375</c:v>
                </c:pt>
                <c:pt idx="16">
                  <c:v>210322</c:v>
                </c:pt>
                <c:pt idx="17">
                  <c:v>161663</c:v>
                </c:pt>
              </c:numCache>
            </c:numRef>
          </c:val>
        </c:ser>
        <c:dLbls>
          <c:showLegendKey val="0"/>
          <c:showVal val="0"/>
          <c:showCatName val="0"/>
          <c:showSerName val="0"/>
          <c:showPercent val="0"/>
          <c:showBubbleSize val="0"/>
        </c:dLbls>
        <c:gapWidth val="0"/>
        <c:overlap val="100"/>
        <c:axId val="386141792"/>
        <c:axId val="386144144"/>
      </c:barChart>
      <c:catAx>
        <c:axId val="386141792"/>
        <c:scaling>
          <c:orientation val="minMax"/>
        </c:scaling>
        <c:delete val="0"/>
        <c:axPos val="l"/>
        <c:numFmt formatCode="General" sourceLinked="0"/>
        <c:majorTickMark val="out"/>
        <c:minorTickMark val="none"/>
        <c:tickLblPos val="low"/>
        <c:txPr>
          <a:bodyPr/>
          <a:lstStyle/>
          <a:p>
            <a:pPr>
              <a:defRPr sz="900" baseline="0">
                <a:latin typeface="+mj-lt"/>
              </a:defRPr>
            </a:pPr>
            <a:endParaRPr lang="en-US"/>
          </a:p>
        </c:txPr>
        <c:crossAx val="386144144"/>
        <c:crosses val="autoZero"/>
        <c:auto val="1"/>
        <c:lblAlgn val="ctr"/>
        <c:lblOffset val="100"/>
        <c:noMultiLvlLbl val="0"/>
      </c:catAx>
      <c:valAx>
        <c:axId val="386144144"/>
        <c:scaling>
          <c:orientation val="minMax"/>
          <c:min val="-1500000"/>
        </c:scaling>
        <c:delete val="0"/>
        <c:axPos val="b"/>
        <c:majorGridlines/>
        <c:numFmt formatCode="#,##0;#,##0" sourceLinked="0"/>
        <c:majorTickMark val="out"/>
        <c:minorTickMark val="none"/>
        <c:tickLblPos val="nextTo"/>
        <c:txPr>
          <a:bodyPr/>
          <a:lstStyle/>
          <a:p>
            <a:pPr>
              <a:defRPr sz="1400">
                <a:solidFill>
                  <a:schemeClr val="tx1"/>
                </a:solidFill>
                <a:latin typeface="+mj-lt"/>
              </a:defRPr>
            </a:pPr>
            <a:endParaRPr lang="en-US"/>
          </a:p>
        </c:txPr>
        <c:crossAx val="386141792"/>
        <c:crosses val="autoZero"/>
        <c:crossBetween val="between"/>
        <c:dispUnits>
          <c:builtInUnit val="thousands"/>
          <c:dispUnitsLbl>
            <c:layout>
              <c:manualLayout>
                <c:xMode val="edge"/>
                <c:yMode val="edge"/>
                <c:x val="0.49824554808345994"/>
                <c:y val="0.91956939116915104"/>
              </c:manualLayout>
            </c:layout>
            <c:tx>
              <c:rich>
                <a:bodyPr/>
                <a:lstStyle/>
                <a:p>
                  <a:pPr>
                    <a:defRPr/>
                  </a:pPr>
                  <a:r>
                    <a:rPr lang="en-US" sz="1100" dirty="0">
                      <a:latin typeface="+mj-lt"/>
                    </a:rPr>
                    <a:t>Thousands</a:t>
                  </a:r>
                </a:p>
              </c:rich>
            </c:tx>
          </c:dispUnitsLbl>
        </c:dispUnits>
      </c:valAx>
    </c:plotArea>
    <c:legend>
      <c:legendPos val="t"/>
      <c:layout>
        <c:manualLayout>
          <c:xMode val="edge"/>
          <c:yMode val="edge"/>
          <c:x val="0.20076585423220045"/>
          <c:y val="1.1968864733718438E-3"/>
          <c:w val="0.75141557946648363"/>
          <c:h val="5.3053186060075821E-2"/>
        </c:manualLayout>
      </c:layout>
      <c:overlay val="0"/>
      <c:txPr>
        <a:bodyPr/>
        <a:lstStyle/>
        <a:p>
          <a:pPr>
            <a:defRPr sz="1200">
              <a:latin typeface="+mj-lt"/>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NH-White</c:v>
                </c:pt>
              </c:strCache>
            </c:strRef>
          </c:tx>
          <c:spPr>
            <a:ln w="38100"/>
          </c:spPr>
          <c:marker>
            <c:symbol val="diamond"/>
            <c:size val="5"/>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#,##0</c:formatCode>
                <c:ptCount val="41"/>
                <c:pt idx="0">
                  <c:v>11397345</c:v>
                </c:pt>
                <c:pt idx="1">
                  <c:v>11457933</c:v>
                </c:pt>
                <c:pt idx="2">
                  <c:v>11517323</c:v>
                </c:pt>
                <c:pt idx="3">
                  <c:v>11575454</c:v>
                </c:pt>
                <c:pt idx="4">
                  <c:v>11632115</c:v>
                </c:pt>
                <c:pt idx="5">
                  <c:v>11687110</c:v>
                </c:pt>
                <c:pt idx="6">
                  <c:v>11740283</c:v>
                </c:pt>
                <c:pt idx="7">
                  <c:v>11791520</c:v>
                </c:pt>
                <c:pt idx="8">
                  <c:v>11840608</c:v>
                </c:pt>
                <c:pt idx="9">
                  <c:v>11887504</c:v>
                </c:pt>
                <c:pt idx="10">
                  <c:v>11931829</c:v>
                </c:pt>
                <c:pt idx="11">
                  <c:v>11973602</c:v>
                </c:pt>
                <c:pt idx="12">
                  <c:v>12012789</c:v>
                </c:pt>
                <c:pt idx="13">
                  <c:v>12049007</c:v>
                </c:pt>
                <c:pt idx="14">
                  <c:v>12082216</c:v>
                </c:pt>
                <c:pt idx="15">
                  <c:v>12112325</c:v>
                </c:pt>
                <c:pt idx="16">
                  <c:v>12139102</c:v>
                </c:pt>
                <c:pt idx="17">
                  <c:v>12162522</c:v>
                </c:pt>
                <c:pt idx="18">
                  <c:v>12182251</c:v>
                </c:pt>
                <c:pt idx="19">
                  <c:v>12198537</c:v>
                </c:pt>
                <c:pt idx="20">
                  <c:v>12211645</c:v>
                </c:pt>
                <c:pt idx="21">
                  <c:v>12222038</c:v>
                </c:pt>
                <c:pt idx="22">
                  <c:v>12228958</c:v>
                </c:pt>
                <c:pt idx="23">
                  <c:v>12232572</c:v>
                </c:pt>
                <c:pt idx="24">
                  <c:v>12233536</c:v>
                </c:pt>
                <c:pt idx="25">
                  <c:v>12232098</c:v>
                </c:pt>
                <c:pt idx="26">
                  <c:v>12228430</c:v>
                </c:pt>
                <c:pt idx="27">
                  <c:v>12222731</c:v>
                </c:pt>
                <c:pt idx="28">
                  <c:v>12215009</c:v>
                </c:pt>
                <c:pt idx="29">
                  <c:v>12205441</c:v>
                </c:pt>
                <c:pt idx="30">
                  <c:v>12194136</c:v>
                </c:pt>
                <c:pt idx="31">
                  <c:v>12181361</c:v>
                </c:pt>
                <c:pt idx="32">
                  <c:v>12166801</c:v>
                </c:pt>
                <c:pt idx="33">
                  <c:v>12150600</c:v>
                </c:pt>
                <c:pt idx="34">
                  <c:v>12133499</c:v>
                </c:pt>
                <c:pt idx="35">
                  <c:v>12115728</c:v>
                </c:pt>
                <c:pt idx="36">
                  <c:v>12097498</c:v>
                </c:pt>
                <c:pt idx="37">
                  <c:v>12079055</c:v>
                </c:pt>
                <c:pt idx="38">
                  <c:v>12060679</c:v>
                </c:pt>
                <c:pt idx="39">
                  <c:v>12042592</c:v>
                </c:pt>
                <c:pt idx="40">
                  <c:v>12024894</c:v>
                </c:pt>
              </c:numCache>
            </c:numRef>
          </c:val>
          <c:smooth val="0"/>
        </c:ser>
        <c:ser>
          <c:idx val="1"/>
          <c:order val="1"/>
          <c:tx>
            <c:strRef>
              <c:f>Sheet1!$C$1</c:f>
              <c:strCache>
                <c:ptCount val="1"/>
                <c:pt idx="0">
                  <c:v>NH-Black</c:v>
                </c:pt>
              </c:strCache>
            </c:strRef>
          </c:tx>
          <c:spPr>
            <a:ln w="38100"/>
          </c:spPr>
          <c:marker>
            <c:symbol val="square"/>
            <c:size val="4"/>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#,##0</c:formatCode>
                <c:ptCount val="41"/>
                <c:pt idx="0">
                  <c:v>2886825</c:v>
                </c:pt>
                <c:pt idx="1">
                  <c:v>2944108</c:v>
                </c:pt>
                <c:pt idx="2">
                  <c:v>3002039</c:v>
                </c:pt>
                <c:pt idx="3">
                  <c:v>3060487</c:v>
                </c:pt>
                <c:pt idx="4">
                  <c:v>3119378</c:v>
                </c:pt>
                <c:pt idx="5">
                  <c:v>3178604</c:v>
                </c:pt>
                <c:pt idx="6">
                  <c:v>3238072</c:v>
                </c:pt>
                <c:pt idx="7">
                  <c:v>3297774</c:v>
                </c:pt>
                <c:pt idx="8">
                  <c:v>3357659</c:v>
                </c:pt>
                <c:pt idx="9">
                  <c:v>3417742</c:v>
                </c:pt>
                <c:pt idx="10">
                  <c:v>3477947</c:v>
                </c:pt>
                <c:pt idx="11">
                  <c:v>3538206</c:v>
                </c:pt>
                <c:pt idx="12">
                  <c:v>3598622</c:v>
                </c:pt>
                <c:pt idx="13">
                  <c:v>3659163</c:v>
                </c:pt>
                <c:pt idx="14">
                  <c:v>3719776</c:v>
                </c:pt>
                <c:pt idx="15">
                  <c:v>3780423</c:v>
                </c:pt>
                <c:pt idx="16">
                  <c:v>3840919</c:v>
                </c:pt>
                <c:pt idx="17">
                  <c:v>3901284</c:v>
                </c:pt>
                <c:pt idx="18">
                  <c:v>3961356</c:v>
                </c:pt>
                <c:pt idx="19">
                  <c:v>4021067</c:v>
                </c:pt>
                <c:pt idx="20">
                  <c:v>4080463</c:v>
                </c:pt>
                <c:pt idx="21">
                  <c:v>4139481</c:v>
                </c:pt>
                <c:pt idx="22">
                  <c:v>4198176</c:v>
                </c:pt>
                <c:pt idx="23">
                  <c:v>4256461</c:v>
                </c:pt>
                <c:pt idx="24">
                  <c:v>4314442</c:v>
                </c:pt>
                <c:pt idx="25">
                  <c:v>4371981</c:v>
                </c:pt>
                <c:pt idx="26">
                  <c:v>4429077</c:v>
                </c:pt>
                <c:pt idx="27">
                  <c:v>4485797</c:v>
                </c:pt>
                <c:pt idx="28">
                  <c:v>4542142</c:v>
                </c:pt>
                <c:pt idx="29">
                  <c:v>4598090</c:v>
                </c:pt>
                <c:pt idx="30">
                  <c:v>4653708</c:v>
                </c:pt>
                <c:pt idx="31">
                  <c:v>4708858</c:v>
                </c:pt>
                <c:pt idx="32">
                  <c:v>4763703</c:v>
                </c:pt>
                <c:pt idx="33">
                  <c:v>4818249</c:v>
                </c:pt>
                <c:pt idx="34">
                  <c:v>4872542</c:v>
                </c:pt>
                <c:pt idx="35">
                  <c:v>4926646</c:v>
                </c:pt>
                <c:pt idx="36">
                  <c:v>4980577</c:v>
                </c:pt>
                <c:pt idx="37">
                  <c:v>5034444</c:v>
                </c:pt>
                <c:pt idx="38">
                  <c:v>5088252</c:v>
                </c:pt>
                <c:pt idx="39">
                  <c:v>5142046</c:v>
                </c:pt>
                <c:pt idx="40">
                  <c:v>5195861</c:v>
                </c:pt>
              </c:numCache>
            </c:numRef>
          </c:val>
          <c:smooth val="0"/>
        </c:ser>
        <c:ser>
          <c:idx val="2"/>
          <c:order val="2"/>
          <c:tx>
            <c:strRef>
              <c:f>Sheet1!$D$1</c:f>
              <c:strCache>
                <c:ptCount val="1"/>
                <c:pt idx="0">
                  <c:v>Hispanic</c:v>
                </c:pt>
              </c:strCache>
            </c:strRef>
          </c:tx>
          <c:spPr>
            <a:ln w="38100"/>
          </c:spPr>
          <c:marker>
            <c:symbol val="triangle"/>
            <c:size val="5"/>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#,##0</c:formatCode>
                <c:ptCount val="41"/>
                <c:pt idx="0">
                  <c:v>9460921</c:v>
                </c:pt>
                <c:pt idx="1">
                  <c:v>9772972</c:v>
                </c:pt>
                <c:pt idx="2">
                  <c:v>10094717</c:v>
                </c:pt>
                <c:pt idx="3">
                  <c:v>10426030</c:v>
                </c:pt>
                <c:pt idx="4">
                  <c:v>10767272</c:v>
                </c:pt>
                <c:pt idx="5">
                  <c:v>11118603</c:v>
                </c:pt>
                <c:pt idx="6">
                  <c:v>11480427</c:v>
                </c:pt>
                <c:pt idx="7">
                  <c:v>11853226</c:v>
                </c:pt>
                <c:pt idx="8">
                  <c:v>12237215</c:v>
                </c:pt>
                <c:pt idx="9">
                  <c:v>12632727</c:v>
                </c:pt>
                <c:pt idx="10">
                  <c:v>13039858</c:v>
                </c:pt>
                <c:pt idx="11">
                  <c:v>13458908</c:v>
                </c:pt>
                <c:pt idx="12">
                  <c:v>13890118</c:v>
                </c:pt>
                <c:pt idx="13">
                  <c:v>14333563</c:v>
                </c:pt>
                <c:pt idx="14">
                  <c:v>14789191</c:v>
                </c:pt>
                <c:pt idx="15">
                  <c:v>15256812</c:v>
                </c:pt>
                <c:pt idx="16">
                  <c:v>15736134</c:v>
                </c:pt>
                <c:pt idx="17">
                  <c:v>16226919</c:v>
                </c:pt>
                <c:pt idx="18">
                  <c:v>16728749</c:v>
                </c:pt>
                <c:pt idx="19">
                  <c:v>17241233</c:v>
                </c:pt>
                <c:pt idx="20">
                  <c:v>17764282</c:v>
                </c:pt>
                <c:pt idx="21">
                  <c:v>18297570</c:v>
                </c:pt>
                <c:pt idx="22">
                  <c:v>18841035</c:v>
                </c:pt>
                <c:pt idx="23">
                  <c:v>19394759</c:v>
                </c:pt>
                <c:pt idx="24">
                  <c:v>19958919</c:v>
                </c:pt>
                <c:pt idx="25">
                  <c:v>20533672</c:v>
                </c:pt>
                <c:pt idx="26">
                  <c:v>21119272</c:v>
                </c:pt>
                <c:pt idx="27">
                  <c:v>21716298</c:v>
                </c:pt>
                <c:pt idx="28">
                  <c:v>22325109</c:v>
                </c:pt>
                <c:pt idx="29">
                  <c:v>22946057</c:v>
                </c:pt>
                <c:pt idx="30">
                  <c:v>23579647</c:v>
                </c:pt>
                <c:pt idx="31">
                  <c:v>24226318</c:v>
                </c:pt>
                <c:pt idx="32">
                  <c:v>24886463</c:v>
                </c:pt>
                <c:pt idx="33">
                  <c:v>25560759</c:v>
                </c:pt>
                <c:pt idx="34">
                  <c:v>26249825</c:v>
                </c:pt>
                <c:pt idx="35">
                  <c:v>26954058</c:v>
                </c:pt>
                <c:pt idx="36">
                  <c:v>27673922</c:v>
                </c:pt>
                <c:pt idx="37">
                  <c:v>28409960</c:v>
                </c:pt>
                <c:pt idx="38">
                  <c:v>29162631</c:v>
                </c:pt>
                <c:pt idx="39">
                  <c:v>29932252</c:v>
                </c:pt>
                <c:pt idx="40">
                  <c:v>30719069</c:v>
                </c:pt>
              </c:numCache>
            </c:numRef>
          </c:val>
          <c:smooth val="0"/>
        </c:ser>
        <c:ser>
          <c:idx val="3"/>
          <c:order val="3"/>
          <c:tx>
            <c:strRef>
              <c:f>Sheet1!$E$1</c:f>
              <c:strCache>
                <c:ptCount val="1"/>
                <c:pt idx="0">
                  <c:v>NH-Other</c:v>
                </c:pt>
              </c:strCache>
            </c:strRef>
          </c:tx>
          <c:spPr>
            <a:ln w="38100"/>
          </c:spPr>
          <c:marker>
            <c:symbol val="square"/>
            <c:size val="4"/>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#,##0</c:formatCode>
                <c:ptCount val="41"/>
                <c:pt idx="0">
                  <c:v>1400470</c:v>
                </c:pt>
                <c:pt idx="1">
                  <c:v>1465056</c:v>
                </c:pt>
                <c:pt idx="2">
                  <c:v>1532469</c:v>
                </c:pt>
                <c:pt idx="3">
                  <c:v>1602603</c:v>
                </c:pt>
                <c:pt idx="4">
                  <c:v>1675493</c:v>
                </c:pt>
                <c:pt idx="5">
                  <c:v>1751127</c:v>
                </c:pt>
                <c:pt idx="6">
                  <c:v>1829571</c:v>
                </c:pt>
                <c:pt idx="7">
                  <c:v>1910904</c:v>
                </c:pt>
                <c:pt idx="8">
                  <c:v>1995185</c:v>
                </c:pt>
                <c:pt idx="9">
                  <c:v>2082503</c:v>
                </c:pt>
                <c:pt idx="10">
                  <c:v>2172943</c:v>
                </c:pt>
                <c:pt idx="11">
                  <c:v>2266670</c:v>
                </c:pt>
                <c:pt idx="12">
                  <c:v>2363850</c:v>
                </c:pt>
                <c:pt idx="13">
                  <c:v>2464701</c:v>
                </c:pt>
                <c:pt idx="14">
                  <c:v>2569477</c:v>
                </c:pt>
                <c:pt idx="15">
                  <c:v>2678390</c:v>
                </c:pt>
                <c:pt idx="16">
                  <c:v>2791614</c:v>
                </c:pt>
                <c:pt idx="17">
                  <c:v>2909437</c:v>
                </c:pt>
                <c:pt idx="18">
                  <c:v>3032065</c:v>
                </c:pt>
                <c:pt idx="19">
                  <c:v>3159736</c:v>
                </c:pt>
                <c:pt idx="20">
                  <c:v>3292718</c:v>
                </c:pt>
                <c:pt idx="21">
                  <c:v>3431132</c:v>
                </c:pt>
                <c:pt idx="22">
                  <c:v>3575176</c:v>
                </c:pt>
                <c:pt idx="23">
                  <c:v>3725124</c:v>
                </c:pt>
                <c:pt idx="24">
                  <c:v>3881128</c:v>
                </c:pt>
                <c:pt idx="25">
                  <c:v>4043408</c:v>
                </c:pt>
                <c:pt idx="26">
                  <c:v>4212126</c:v>
                </c:pt>
                <c:pt idx="27">
                  <c:v>4387377</c:v>
                </c:pt>
                <c:pt idx="28">
                  <c:v>4569307</c:v>
                </c:pt>
                <c:pt idx="29">
                  <c:v>4757872</c:v>
                </c:pt>
                <c:pt idx="30">
                  <c:v>4953149</c:v>
                </c:pt>
                <c:pt idx="31">
                  <c:v>5155107</c:v>
                </c:pt>
                <c:pt idx="32">
                  <c:v>5363544</c:v>
                </c:pt>
                <c:pt idx="33">
                  <c:v>5578460</c:v>
                </c:pt>
                <c:pt idx="34">
                  <c:v>5799787</c:v>
                </c:pt>
                <c:pt idx="35">
                  <c:v>6027481</c:v>
                </c:pt>
                <c:pt idx="36">
                  <c:v>6261594</c:v>
                </c:pt>
                <c:pt idx="37">
                  <c:v>6502240</c:v>
                </c:pt>
                <c:pt idx="38">
                  <c:v>6749618</c:v>
                </c:pt>
                <c:pt idx="39">
                  <c:v>7003903</c:v>
                </c:pt>
                <c:pt idx="40">
                  <c:v>7265488</c:v>
                </c:pt>
              </c:numCache>
            </c:numRef>
          </c:val>
          <c:smooth val="0"/>
        </c:ser>
        <c:dLbls>
          <c:showLegendKey val="0"/>
          <c:showVal val="0"/>
          <c:showCatName val="0"/>
          <c:showSerName val="0"/>
          <c:showPercent val="0"/>
          <c:showBubbleSize val="0"/>
        </c:dLbls>
        <c:marker val="1"/>
        <c:smooth val="0"/>
        <c:axId val="386142968"/>
        <c:axId val="386142576"/>
      </c:lineChart>
      <c:catAx>
        <c:axId val="386142968"/>
        <c:scaling>
          <c:orientation val="minMax"/>
        </c:scaling>
        <c:delete val="0"/>
        <c:axPos val="b"/>
        <c:numFmt formatCode="General" sourceLinked="1"/>
        <c:majorTickMark val="out"/>
        <c:minorTickMark val="out"/>
        <c:tickLblPos val="nextTo"/>
        <c:txPr>
          <a:bodyPr rot="-2220000"/>
          <a:lstStyle/>
          <a:p>
            <a:pPr>
              <a:defRPr sz="1600"/>
            </a:pPr>
            <a:endParaRPr lang="en-US"/>
          </a:p>
        </c:txPr>
        <c:crossAx val="386142576"/>
        <c:crosses val="autoZero"/>
        <c:auto val="1"/>
        <c:lblAlgn val="ctr"/>
        <c:lblOffset val="100"/>
        <c:tickLblSkip val="5"/>
        <c:noMultiLvlLbl val="0"/>
      </c:catAx>
      <c:valAx>
        <c:axId val="386142576"/>
        <c:scaling>
          <c:orientation val="minMax"/>
        </c:scaling>
        <c:delete val="0"/>
        <c:axPos val="l"/>
        <c:majorGridlines/>
        <c:numFmt formatCode="#,##0" sourceLinked="1"/>
        <c:majorTickMark val="out"/>
        <c:minorTickMark val="none"/>
        <c:tickLblPos val="nextTo"/>
        <c:crossAx val="386142968"/>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v>NH White</c:v>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State_of_Texas!$D$253:$D$493</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State_of_Texas!$I$253:$I$493</c:f>
              <c:numCache>
                <c:formatCode>General</c:formatCode>
                <c:ptCount val="9"/>
                <c:pt idx="0">
                  <c:v>1760065</c:v>
                </c:pt>
                <c:pt idx="1">
                  <c:v>2063210</c:v>
                </c:pt>
                <c:pt idx="2">
                  <c:v>2407338</c:v>
                </c:pt>
                <c:pt idx="3">
                  <c:v>2776121</c:v>
                </c:pt>
                <c:pt idx="4">
                  <c:v>3047041</c:v>
                </c:pt>
                <c:pt idx="5">
                  <c:v>3133151</c:v>
                </c:pt>
                <c:pt idx="6">
                  <c:v>3141889</c:v>
                </c:pt>
                <c:pt idx="7">
                  <c:v>3097520</c:v>
                </c:pt>
                <c:pt idx="8">
                  <c:v>3108168</c:v>
                </c:pt>
              </c:numCache>
            </c:numRef>
          </c:val>
          <c:smooth val="0"/>
        </c:ser>
        <c:ser>
          <c:idx val="2"/>
          <c:order val="1"/>
          <c:tx>
            <c:v>NH Black</c:v>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State_of_Texas!$D$253:$D$493</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State_of_Texas!$L$253:$L$493</c:f>
              <c:numCache>
                <c:formatCode>General</c:formatCode>
                <c:ptCount val="9"/>
                <c:pt idx="0">
                  <c:v>218374</c:v>
                </c:pt>
                <c:pt idx="1">
                  <c:v>277091</c:v>
                </c:pt>
                <c:pt idx="2">
                  <c:v>362127</c:v>
                </c:pt>
                <c:pt idx="3">
                  <c:v>468516</c:v>
                </c:pt>
                <c:pt idx="4">
                  <c:v>569622</c:v>
                </c:pt>
                <c:pt idx="5">
                  <c:v>642813</c:v>
                </c:pt>
                <c:pt idx="6">
                  <c:v>704447</c:v>
                </c:pt>
                <c:pt idx="7">
                  <c:v>753591</c:v>
                </c:pt>
                <c:pt idx="8">
                  <c:v>804450</c:v>
                </c:pt>
              </c:numCache>
            </c:numRef>
          </c:val>
          <c:smooth val="0"/>
        </c:ser>
        <c:ser>
          <c:idx val="3"/>
          <c:order val="2"/>
          <c:tx>
            <c:v>Hispanic</c:v>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State_of_Texas!$D$253:$D$493</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State_of_Texas!$O$253:$O$493</c:f>
              <c:numCache>
                <c:formatCode>General</c:formatCode>
                <c:ptCount val="9"/>
                <c:pt idx="0">
                  <c:v>532921</c:v>
                </c:pt>
                <c:pt idx="1">
                  <c:v>706557</c:v>
                </c:pt>
                <c:pt idx="2">
                  <c:v>934167</c:v>
                </c:pt>
                <c:pt idx="3">
                  <c:v>1234117</c:v>
                </c:pt>
                <c:pt idx="4">
                  <c:v>1588590</c:v>
                </c:pt>
                <c:pt idx="5">
                  <c:v>1964597</c:v>
                </c:pt>
                <c:pt idx="6">
                  <c:v>2384112</c:v>
                </c:pt>
                <c:pt idx="7">
                  <c:v>2793615</c:v>
                </c:pt>
                <c:pt idx="8">
                  <c:v>3210318</c:v>
                </c:pt>
              </c:numCache>
            </c:numRef>
          </c:val>
          <c:smooth val="0"/>
        </c:ser>
        <c:ser>
          <c:idx val="4"/>
          <c:order val="3"/>
          <c:tx>
            <c:v>NH Other</c:v>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State_of_Texas!$D$253:$D$493</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State_of_Texas!$R$253:$R$493</c:f>
              <c:numCache>
                <c:formatCode>General</c:formatCode>
                <c:ptCount val="9"/>
                <c:pt idx="0">
                  <c:v>90526</c:v>
                </c:pt>
                <c:pt idx="1">
                  <c:v>136840</c:v>
                </c:pt>
                <c:pt idx="2">
                  <c:v>195220</c:v>
                </c:pt>
                <c:pt idx="3">
                  <c:v>264721</c:v>
                </c:pt>
                <c:pt idx="4">
                  <c:v>343458</c:v>
                </c:pt>
                <c:pt idx="5">
                  <c:v>430369</c:v>
                </c:pt>
                <c:pt idx="6">
                  <c:v>538489</c:v>
                </c:pt>
                <c:pt idx="7">
                  <c:v>644872</c:v>
                </c:pt>
                <c:pt idx="8">
                  <c:v>759449</c:v>
                </c:pt>
              </c:numCache>
            </c:numRef>
          </c:val>
          <c:smooth val="0"/>
        </c:ser>
        <c:dLbls>
          <c:showLegendKey val="0"/>
          <c:showVal val="0"/>
          <c:showCatName val="0"/>
          <c:showSerName val="0"/>
          <c:showPercent val="0"/>
          <c:showBubbleSize val="0"/>
        </c:dLbls>
        <c:marker val="1"/>
        <c:smooth val="0"/>
        <c:axId val="386147280"/>
        <c:axId val="386148064"/>
      </c:lineChart>
      <c:catAx>
        <c:axId val="386147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86148064"/>
        <c:crosses val="autoZero"/>
        <c:auto val="1"/>
        <c:lblAlgn val="ctr"/>
        <c:lblOffset val="100"/>
        <c:noMultiLvlLbl val="0"/>
      </c:catAx>
      <c:valAx>
        <c:axId val="3861480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86147280"/>
        <c:crosses val="autoZero"/>
        <c:crossBetween val="between"/>
      </c:valAx>
      <c:spPr>
        <a:noFill/>
        <a:ln>
          <a:noFill/>
        </a:ln>
        <a:effectLst/>
      </c:spPr>
    </c:plotArea>
    <c:legend>
      <c:legendPos val="tr"/>
      <c:layout>
        <c:manualLayout>
          <c:xMode val="edge"/>
          <c:yMode val="edge"/>
          <c:x val="0.76582531350247884"/>
          <c:y val="0.29743946205481575"/>
          <c:w val="0.21226098473801885"/>
          <c:h val="0.37134638528861147"/>
        </c:manualLayout>
      </c:layout>
      <c:overlay val="1"/>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16826938580708"/>
          <c:y val="0.14375965255967743"/>
          <c:w val="0.69059579106028168"/>
          <c:h val="0.66215741927607885"/>
        </c:manualLayout>
      </c:layout>
      <c:barChart>
        <c:barDir val="col"/>
        <c:grouping val="percentStacked"/>
        <c:varyColors val="0"/>
        <c:ser>
          <c:idx val="0"/>
          <c:order val="0"/>
          <c:tx>
            <c:strRef>
              <c:f>'AgebyRace-Ethnicity2010'!$E$4</c:f>
              <c:strCache>
                <c:ptCount val="1"/>
                <c:pt idx="0">
                  <c:v>% NH White</c:v>
                </c:pt>
              </c:strCache>
            </c:strRef>
          </c:tx>
          <c:spPr>
            <a:solidFill>
              <a:schemeClr val="accent1"/>
            </a:solidFill>
            <a:ln>
              <a:noFill/>
            </a:ln>
            <a:effectLst/>
          </c:spPr>
          <c:invertIfNegative val="0"/>
          <c:cat>
            <c:strRef>
              <c:f>'AgebyRace-Ethnicity2010'!$C$13:$C$15</c:f>
              <c:strCache>
                <c:ptCount val="3"/>
                <c:pt idx="0">
                  <c:v>  Under 18 years</c:v>
                </c:pt>
                <c:pt idx="1">
                  <c:v>  18 to 64 years</c:v>
                </c:pt>
                <c:pt idx="2">
                  <c:v>  65 years and over</c:v>
                </c:pt>
              </c:strCache>
            </c:strRef>
          </c:cat>
          <c:val>
            <c:numRef>
              <c:f>'AgebyRace-Ethnicity2010'!$E$13:$E$15</c:f>
              <c:numCache>
                <c:formatCode>0.0</c:formatCode>
                <c:ptCount val="3"/>
                <c:pt idx="0">
                  <c:v>34.809906781726937</c:v>
                </c:pt>
                <c:pt idx="1">
                  <c:v>46.929361465557321</c:v>
                </c:pt>
                <c:pt idx="2">
                  <c:v>67.730072356579939</c:v>
                </c:pt>
              </c:numCache>
            </c:numRef>
          </c:val>
        </c:ser>
        <c:ser>
          <c:idx val="1"/>
          <c:order val="1"/>
          <c:tx>
            <c:strRef>
              <c:f>'AgebyRace-Ethnicity2010'!$G$4</c:f>
              <c:strCache>
                <c:ptCount val="1"/>
                <c:pt idx="0">
                  <c:v>% Black</c:v>
                </c:pt>
              </c:strCache>
            </c:strRef>
          </c:tx>
          <c:spPr>
            <a:solidFill>
              <a:schemeClr val="accent2"/>
            </a:solidFill>
            <a:ln>
              <a:noFill/>
            </a:ln>
            <a:effectLst/>
          </c:spPr>
          <c:invertIfNegative val="0"/>
          <c:cat>
            <c:strRef>
              <c:f>'AgebyRace-Ethnicity2010'!$C$13:$C$15</c:f>
              <c:strCache>
                <c:ptCount val="3"/>
                <c:pt idx="0">
                  <c:v>  Under 18 years</c:v>
                </c:pt>
                <c:pt idx="1">
                  <c:v>  18 to 64 years</c:v>
                </c:pt>
                <c:pt idx="2">
                  <c:v>  65 years and over</c:v>
                </c:pt>
              </c:strCache>
            </c:strRef>
          </c:cat>
          <c:val>
            <c:numRef>
              <c:f>'AgebyRace-Ethnicity2010'!$G$13:$G$15</c:f>
              <c:numCache>
                <c:formatCode>0.0</c:formatCode>
                <c:ptCount val="3"/>
                <c:pt idx="0">
                  <c:v>12.653881417487886</c:v>
                </c:pt>
                <c:pt idx="1">
                  <c:v>12.03155641000043</c:v>
                </c:pt>
                <c:pt idx="2">
                  <c:v>8.4597076343730961</c:v>
                </c:pt>
              </c:numCache>
            </c:numRef>
          </c:val>
        </c:ser>
        <c:ser>
          <c:idx val="3"/>
          <c:order val="2"/>
          <c:tx>
            <c:strRef>
              <c:f>'AgebyRace-Ethnicity2010'!$N$4</c:f>
              <c:strCache>
                <c:ptCount val="1"/>
                <c:pt idx="0">
                  <c:v>% Hispanic</c:v>
                </c:pt>
              </c:strCache>
            </c:strRef>
          </c:tx>
          <c:spPr>
            <a:solidFill>
              <a:schemeClr val="bg2">
                <a:lumMod val="75000"/>
              </a:schemeClr>
            </a:solidFill>
            <a:ln>
              <a:noFill/>
            </a:ln>
            <a:effectLst/>
          </c:spPr>
          <c:invertIfNegative val="0"/>
          <c:cat>
            <c:strRef>
              <c:f>'AgebyRace-Ethnicity2010'!$C$13:$C$15</c:f>
              <c:strCache>
                <c:ptCount val="3"/>
                <c:pt idx="0">
                  <c:v>  Under 18 years</c:v>
                </c:pt>
                <c:pt idx="1">
                  <c:v>  18 to 64 years</c:v>
                </c:pt>
                <c:pt idx="2">
                  <c:v>  65 years and over</c:v>
                </c:pt>
              </c:strCache>
            </c:strRef>
          </c:cat>
          <c:val>
            <c:numRef>
              <c:f>'AgebyRace-Ethnicity2010'!$N$13:$N$15</c:f>
              <c:numCache>
                <c:formatCode>0.0</c:formatCode>
                <c:ptCount val="3"/>
                <c:pt idx="0">
                  <c:v>47.730289745311225</c:v>
                </c:pt>
                <c:pt idx="1">
                  <c:v>35.672508362079789</c:v>
                </c:pt>
                <c:pt idx="2">
                  <c:v>20.455630777217699</c:v>
                </c:pt>
              </c:numCache>
            </c:numRef>
          </c:val>
        </c:ser>
        <c:ser>
          <c:idx val="2"/>
          <c:order val="3"/>
          <c:tx>
            <c:strRef>
              <c:f>'AgebyRace-Ethnicity2010'!$L$4</c:f>
              <c:strCache>
                <c:ptCount val="1"/>
                <c:pt idx="0">
                  <c:v>% NH Other</c:v>
                </c:pt>
              </c:strCache>
            </c:strRef>
          </c:tx>
          <c:spPr>
            <a:solidFill>
              <a:schemeClr val="accent4">
                <a:lumMod val="60000"/>
                <a:lumOff val="40000"/>
              </a:schemeClr>
            </a:solidFill>
            <a:ln>
              <a:noFill/>
            </a:ln>
            <a:effectLst/>
          </c:spPr>
          <c:invertIfNegative val="0"/>
          <c:cat>
            <c:strRef>
              <c:f>'AgebyRace-Ethnicity2010'!$C$13:$C$15</c:f>
              <c:strCache>
                <c:ptCount val="3"/>
                <c:pt idx="0">
                  <c:v>  Under 18 years</c:v>
                </c:pt>
                <c:pt idx="1">
                  <c:v>  18 to 64 years</c:v>
                </c:pt>
                <c:pt idx="2">
                  <c:v>  65 years and over</c:v>
                </c:pt>
              </c:strCache>
            </c:strRef>
          </c:cat>
          <c:val>
            <c:numRef>
              <c:f>'AgebyRace-Ethnicity2010'!$L$13:$L$15</c:f>
              <c:numCache>
                <c:formatCode>0.0</c:formatCode>
                <c:ptCount val="3"/>
                <c:pt idx="0">
                  <c:v>4.8059220554739506</c:v>
                </c:pt>
                <c:pt idx="1">
                  <c:v>5.3665737623624645</c:v>
                </c:pt>
                <c:pt idx="2">
                  <c:v>3.3545892318292609</c:v>
                </c:pt>
              </c:numCache>
            </c:numRef>
          </c:val>
        </c:ser>
        <c:dLbls>
          <c:showLegendKey val="0"/>
          <c:showVal val="0"/>
          <c:showCatName val="0"/>
          <c:showSerName val="0"/>
          <c:showPercent val="0"/>
          <c:showBubbleSize val="0"/>
        </c:dLbls>
        <c:gapWidth val="100"/>
        <c:overlap val="100"/>
        <c:axId val="386142184"/>
        <c:axId val="386148456"/>
      </c:barChart>
      <c:catAx>
        <c:axId val="38614218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Age Groups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6148456"/>
        <c:crosses val="autoZero"/>
        <c:auto val="1"/>
        <c:lblAlgn val="ctr"/>
        <c:lblOffset val="100"/>
        <c:noMultiLvlLbl val="0"/>
      </c:catAx>
      <c:valAx>
        <c:axId val="3861484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Percentof Age Group</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6142184"/>
        <c:crosses val="autoZero"/>
        <c:crossBetween val="between"/>
      </c:valAx>
      <c:spPr>
        <a:noFill/>
        <a:ln>
          <a:noFill/>
        </a:ln>
        <a:effectLst/>
      </c:spPr>
    </c:plotArea>
    <c:legend>
      <c:legendPos val="b"/>
      <c:layout>
        <c:manualLayout>
          <c:xMode val="edge"/>
          <c:yMode val="edge"/>
          <c:x val="0.77646473050455023"/>
          <c:y val="0.22097822060671132"/>
          <c:w val="0.22025888590058629"/>
          <c:h val="0.5434597719772861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02390628165346"/>
          <c:y val="0.14778582016969335"/>
          <c:w val="0.63451921889838769"/>
          <c:h val="0.66215741927607885"/>
        </c:manualLayout>
      </c:layout>
      <c:barChart>
        <c:barDir val="col"/>
        <c:grouping val="percentStacked"/>
        <c:varyColors val="0"/>
        <c:ser>
          <c:idx val="0"/>
          <c:order val="0"/>
          <c:tx>
            <c:strRef>
              <c:f>'AgebyRace-Ethnicity2010'!$AG$46</c:f>
              <c:strCache>
                <c:ptCount val="1"/>
                <c:pt idx="0">
                  <c:v>% NH White</c:v>
                </c:pt>
              </c:strCache>
            </c:strRef>
          </c:tx>
          <c:spPr>
            <a:solidFill>
              <a:schemeClr val="accent1"/>
            </a:solidFill>
            <a:ln>
              <a:noFill/>
            </a:ln>
            <a:effectLst/>
          </c:spPr>
          <c:invertIfNegative val="0"/>
          <c:cat>
            <c:strRef>
              <c:f>'AgebyRace-Ethnicity2010'!$AC$47:$AC$49</c:f>
              <c:strCache>
                <c:ptCount val="3"/>
                <c:pt idx="0">
                  <c:v>0-17 Years</c:v>
                </c:pt>
                <c:pt idx="1">
                  <c:v>18-64 Years</c:v>
                </c:pt>
                <c:pt idx="2">
                  <c:v>65 Years and Older</c:v>
                </c:pt>
              </c:strCache>
            </c:strRef>
          </c:cat>
          <c:val>
            <c:numRef>
              <c:f>'AgebyRace-Ethnicity2010'!$AG$47:$AG$49</c:f>
              <c:numCache>
                <c:formatCode>#,##0</c:formatCode>
                <c:ptCount val="3"/>
                <c:pt idx="0">
                  <c:v>17.325717472895143</c:v>
                </c:pt>
                <c:pt idx="1">
                  <c:v>19.869957106889203</c:v>
                </c:pt>
                <c:pt idx="2">
                  <c:v>35.385500057450784</c:v>
                </c:pt>
              </c:numCache>
            </c:numRef>
          </c:val>
        </c:ser>
        <c:ser>
          <c:idx val="1"/>
          <c:order val="1"/>
          <c:tx>
            <c:strRef>
              <c:f>'AgebyRace-Ethnicity2010'!$AI$46</c:f>
              <c:strCache>
                <c:ptCount val="1"/>
                <c:pt idx="0">
                  <c:v>% NH Black</c:v>
                </c:pt>
              </c:strCache>
            </c:strRef>
          </c:tx>
          <c:spPr>
            <a:solidFill>
              <a:schemeClr val="accent2"/>
            </a:solidFill>
            <a:ln>
              <a:noFill/>
            </a:ln>
            <a:effectLst/>
          </c:spPr>
          <c:invertIfNegative val="0"/>
          <c:val>
            <c:numRef>
              <c:f>'AgebyRace-Ethnicity2010'!$AI$47:$AI$49</c:f>
              <c:numCache>
                <c:formatCode>General</c:formatCode>
                <c:ptCount val="3"/>
                <c:pt idx="0">
                  <c:v>7.9836342712746324</c:v>
                </c:pt>
                <c:pt idx="1">
                  <c:v>9.5009505812771913</c:v>
                </c:pt>
                <c:pt idx="2">
                  <c:v>10.764127200801875</c:v>
                </c:pt>
              </c:numCache>
            </c:numRef>
          </c:val>
        </c:ser>
        <c:ser>
          <c:idx val="2"/>
          <c:order val="2"/>
          <c:tx>
            <c:strRef>
              <c:f>'AgebyRace-Ethnicity2010'!$AK$46</c:f>
              <c:strCache>
                <c:ptCount val="1"/>
                <c:pt idx="0">
                  <c:v>% Hispanic</c:v>
                </c:pt>
              </c:strCache>
            </c:strRef>
          </c:tx>
          <c:spPr>
            <a:solidFill>
              <a:schemeClr val="bg2">
                <a:lumMod val="75000"/>
              </a:schemeClr>
            </a:solidFill>
            <a:ln>
              <a:noFill/>
            </a:ln>
            <a:effectLst/>
          </c:spPr>
          <c:invertIfNegative val="0"/>
          <c:val>
            <c:numRef>
              <c:f>'AgebyRace-Ethnicity2010'!$AK$47:$AK$49</c:f>
              <c:numCache>
                <c:formatCode>#,##0</c:formatCode>
                <c:ptCount val="3"/>
                <c:pt idx="0">
                  <c:v>61.536692576069171</c:v>
                </c:pt>
                <c:pt idx="1">
                  <c:v>56.144491421761288</c:v>
                </c:pt>
                <c:pt idx="2">
                  <c:v>42.048117811702276</c:v>
                </c:pt>
              </c:numCache>
            </c:numRef>
          </c:val>
        </c:ser>
        <c:ser>
          <c:idx val="3"/>
          <c:order val="3"/>
          <c:tx>
            <c:strRef>
              <c:f>'AgebyRace-Ethnicity2010'!$AM$46</c:f>
              <c:strCache>
                <c:ptCount val="1"/>
                <c:pt idx="0">
                  <c:v>% NH Total</c:v>
                </c:pt>
              </c:strCache>
            </c:strRef>
          </c:tx>
          <c:spPr>
            <a:solidFill>
              <a:schemeClr val="accent4"/>
            </a:solidFill>
            <a:ln>
              <a:noFill/>
            </a:ln>
            <a:effectLst/>
          </c:spPr>
          <c:invertIfNegative val="0"/>
          <c:dPt>
            <c:idx val="0"/>
            <c:invertIfNegative val="0"/>
            <c:bubble3D val="0"/>
            <c:spPr>
              <a:solidFill>
                <a:schemeClr val="accent4">
                  <a:lumMod val="60000"/>
                  <a:lumOff val="40000"/>
                </a:schemeClr>
              </a:solidFill>
              <a:ln>
                <a:noFill/>
              </a:ln>
              <a:effectLst/>
            </c:spPr>
          </c:dPt>
          <c:dPt>
            <c:idx val="1"/>
            <c:invertIfNegative val="0"/>
            <c:bubble3D val="0"/>
            <c:spPr>
              <a:solidFill>
                <a:schemeClr val="accent4">
                  <a:lumMod val="60000"/>
                  <a:lumOff val="40000"/>
                </a:schemeClr>
              </a:solidFill>
              <a:ln>
                <a:noFill/>
              </a:ln>
              <a:effectLst/>
            </c:spPr>
          </c:dPt>
          <c:dPt>
            <c:idx val="2"/>
            <c:invertIfNegative val="0"/>
            <c:bubble3D val="0"/>
            <c:spPr>
              <a:solidFill>
                <a:schemeClr val="accent4">
                  <a:lumMod val="60000"/>
                  <a:lumOff val="40000"/>
                </a:schemeClr>
              </a:solidFill>
              <a:ln>
                <a:noFill/>
              </a:ln>
              <a:effectLst/>
            </c:spPr>
          </c:dPt>
          <c:cat>
            <c:strRef>
              <c:f>'AgebyRace-Ethnicity2010'!$AC$47:$AC$49</c:f>
              <c:strCache>
                <c:ptCount val="3"/>
                <c:pt idx="0">
                  <c:v>0-17 Years</c:v>
                </c:pt>
                <c:pt idx="1">
                  <c:v>18-64 Years</c:v>
                </c:pt>
                <c:pt idx="2">
                  <c:v>65 Years and Older</c:v>
                </c:pt>
              </c:strCache>
            </c:strRef>
          </c:cat>
          <c:val>
            <c:numRef>
              <c:f>'AgebyRace-Ethnicity2010'!$AM$47:$AM$49</c:f>
              <c:numCache>
                <c:formatCode>#,##0</c:formatCode>
                <c:ptCount val="3"/>
                <c:pt idx="0">
                  <c:v>13.153955679761051</c:v>
                </c:pt>
                <c:pt idx="1">
                  <c:v>14.484600890072311</c:v>
                </c:pt>
                <c:pt idx="2">
                  <c:v>11.802254930045066</c:v>
                </c:pt>
              </c:numCache>
            </c:numRef>
          </c:val>
        </c:ser>
        <c:dLbls>
          <c:showLegendKey val="0"/>
          <c:showVal val="0"/>
          <c:showCatName val="0"/>
          <c:showSerName val="0"/>
          <c:showPercent val="0"/>
          <c:showBubbleSize val="0"/>
        </c:dLbls>
        <c:gapWidth val="100"/>
        <c:overlap val="100"/>
        <c:axId val="211837768"/>
        <c:axId val="386913920"/>
      </c:barChart>
      <c:catAx>
        <c:axId val="21183776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Age Groups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6913920"/>
        <c:crosses val="autoZero"/>
        <c:auto val="1"/>
        <c:lblAlgn val="ctr"/>
        <c:lblOffset val="100"/>
        <c:noMultiLvlLbl val="0"/>
      </c:catAx>
      <c:valAx>
        <c:axId val="386913920"/>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Percentage of Age</a:t>
                </a:r>
                <a:r>
                  <a:rPr lang="en-US" baseline="0"/>
                  <a:t> Group</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837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100868856910127"/>
          <c:y val="2.9078155568454771E-2"/>
          <c:w val="0.7246443117024165"/>
          <c:h val="0.77425973161805473"/>
        </c:manualLayout>
      </c:layout>
      <c:lineChart>
        <c:grouping val="standard"/>
        <c:varyColors val="0"/>
        <c:ser>
          <c:idx val="4"/>
          <c:order val="0"/>
          <c:tx>
            <c:strRef>
              <c:f>Sheet2!$A$3</c:f>
              <c:strCache>
                <c:ptCount val="1"/>
                <c:pt idx="0">
                  <c:v> Total  </c:v>
                </c:pt>
              </c:strCache>
            </c:strRef>
          </c:tx>
          <c:spPr>
            <a:ln w="50800">
              <a:solidFill>
                <a:schemeClr val="tx1">
                  <a:lumMod val="85000"/>
                  <a:lumOff val="15000"/>
                </a:schemeClr>
              </a:solidFill>
            </a:ln>
          </c:spPr>
          <c:marker>
            <c:symbol val="square"/>
            <c:size val="4"/>
            <c:spPr>
              <a:solidFill>
                <a:schemeClr val="tx1">
                  <a:lumMod val="85000"/>
                  <a:lumOff val="15000"/>
                </a:schemeClr>
              </a:solidFill>
              <a:ln>
                <a:solidFill>
                  <a:schemeClr val="tx1">
                    <a:lumMod val="85000"/>
                    <a:lumOff val="15000"/>
                  </a:schemeClr>
                </a:solidFill>
              </a:ln>
            </c:spPr>
          </c:marker>
          <c:cat>
            <c:numRef>
              <c:f>Sheet2!$B$2:$E$2</c:f>
              <c:numCache>
                <c:formatCode>General</c:formatCode>
                <c:ptCount val="4"/>
                <c:pt idx="0">
                  <c:v>2010</c:v>
                </c:pt>
                <c:pt idx="1">
                  <c:v>2020</c:v>
                </c:pt>
                <c:pt idx="2">
                  <c:v>2030</c:v>
                </c:pt>
                <c:pt idx="3">
                  <c:v>2040</c:v>
                </c:pt>
              </c:numCache>
            </c:numRef>
          </c:cat>
          <c:val>
            <c:numRef>
              <c:f>Sheet2!$B$3:$E$3</c:f>
              <c:numCache>
                <c:formatCode>#,##0</c:formatCode>
                <c:ptCount val="4"/>
                <c:pt idx="0">
                  <c:v>2221727</c:v>
                </c:pt>
                <c:pt idx="1">
                  <c:v>3903995</c:v>
                </c:pt>
                <c:pt idx="2">
                  <c:v>5783481</c:v>
                </c:pt>
                <c:pt idx="3">
                  <c:v>7980225</c:v>
                </c:pt>
              </c:numCache>
            </c:numRef>
          </c:val>
          <c:smooth val="0"/>
        </c:ser>
        <c:ser>
          <c:idx val="2"/>
          <c:order val="1"/>
          <c:tx>
            <c:strRef>
              <c:f>Sheet2!$A$6</c:f>
              <c:strCache>
                <c:ptCount val="1"/>
                <c:pt idx="0">
                  <c:v> Latino  </c:v>
                </c:pt>
              </c:strCache>
            </c:strRef>
          </c:tx>
          <c:spPr>
            <a:ln w="50800"/>
          </c:spPr>
          <c:marker>
            <c:symbol val="square"/>
            <c:size val="4"/>
          </c:marker>
          <c:cat>
            <c:numRef>
              <c:f>Sheet2!$B$2:$E$2</c:f>
              <c:numCache>
                <c:formatCode>General</c:formatCode>
                <c:ptCount val="4"/>
                <c:pt idx="0">
                  <c:v>2010</c:v>
                </c:pt>
                <c:pt idx="1">
                  <c:v>2020</c:v>
                </c:pt>
                <c:pt idx="2">
                  <c:v>2030</c:v>
                </c:pt>
                <c:pt idx="3">
                  <c:v>2040</c:v>
                </c:pt>
              </c:numCache>
            </c:numRef>
          </c:cat>
          <c:val>
            <c:numRef>
              <c:f>Sheet2!$B$6:$E$6</c:f>
              <c:numCache>
                <c:formatCode>#,##0</c:formatCode>
                <c:ptCount val="4"/>
                <c:pt idx="0">
                  <c:v>855285</c:v>
                </c:pt>
                <c:pt idx="1">
                  <c:v>1718359</c:v>
                </c:pt>
                <c:pt idx="2">
                  <c:v>2983099</c:v>
                </c:pt>
                <c:pt idx="3">
                  <c:v>4718404</c:v>
                </c:pt>
              </c:numCache>
            </c:numRef>
          </c:val>
          <c:smooth val="0"/>
        </c:ser>
        <c:ser>
          <c:idx val="0"/>
          <c:order val="2"/>
          <c:tx>
            <c:strRef>
              <c:f>Sheet2!$A$4</c:f>
              <c:strCache>
                <c:ptCount val="1"/>
                <c:pt idx="0">
                  <c:v> Anglo  </c:v>
                </c:pt>
              </c:strCache>
            </c:strRef>
          </c:tx>
          <c:spPr>
            <a:ln w="50800"/>
          </c:spPr>
          <c:marker>
            <c:symbol val="square"/>
            <c:size val="4"/>
            <c:spPr>
              <a:ln>
                <a:solidFill>
                  <a:schemeClr val="bg2">
                    <a:lumMod val="25000"/>
                    <a:alpha val="55000"/>
                  </a:schemeClr>
                </a:solidFill>
              </a:ln>
            </c:spPr>
          </c:marker>
          <c:cat>
            <c:numRef>
              <c:f>Sheet2!$B$2:$E$2</c:f>
              <c:numCache>
                <c:formatCode>General</c:formatCode>
                <c:ptCount val="4"/>
                <c:pt idx="0">
                  <c:v>2010</c:v>
                </c:pt>
                <c:pt idx="1">
                  <c:v>2020</c:v>
                </c:pt>
                <c:pt idx="2">
                  <c:v>2030</c:v>
                </c:pt>
                <c:pt idx="3">
                  <c:v>2040</c:v>
                </c:pt>
              </c:numCache>
            </c:numRef>
          </c:cat>
          <c:val>
            <c:numRef>
              <c:f>Sheet2!$B$4:$E$4</c:f>
              <c:numCache>
                <c:formatCode>#,##0</c:formatCode>
                <c:ptCount val="4"/>
                <c:pt idx="0">
                  <c:v>970511</c:v>
                </c:pt>
                <c:pt idx="1">
                  <c:v>1482505</c:v>
                </c:pt>
                <c:pt idx="2">
                  <c:v>1759011</c:v>
                </c:pt>
                <c:pt idx="3">
                  <c:v>1839848</c:v>
                </c:pt>
              </c:numCache>
            </c:numRef>
          </c:val>
          <c:smooth val="0"/>
        </c:ser>
        <c:ser>
          <c:idx val="1"/>
          <c:order val="3"/>
          <c:tx>
            <c:strRef>
              <c:f>Sheet2!$A$5</c:f>
              <c:strCache>
                <c:ptCount val="1"/>
                <c:pt idx="0">
                  <c:v> African American  </c:v>
                </c:pt>
              </c:strCache>
            </c:strRef>
          </c:tx>
          <c:spPr>
            <a:ln w="50800"/>
          </c:spPr>
          <c:marker>
            <c:symbol val="square"/>
            <c:size val="4"/>
          </c:marker>
          <c:cat>
            <c:numRef>
              <c:f>Sheet2!$B$2:$E$2</c:f>
              <c:numCache>
                <c:formatCode>General</c:formatCode>
                <c:ptCount val="4"/>
                <c:pt idx="0">
                  <c:v>2010</c:v>
                </c:pt>
                <c:pt idx="1">
                  <c:v>2020</c:v>
                </c:pt>
                <c:pt idx="2">
                  <c:v>2030</c:v>
                </c:pt>
                <c:pt idx="3">
                  <c:v>2040</c:v>
                </c:pt>
              </c:numCache>
            </c:numRef>
          </c:cat>
          <c:val>
            <c:numRef>
              <c:f>Sheet2!$B$5:$E$5</c:f>
              <c:numCache>
                <c:formatCode>#,##0</c:formatCode>
                <c:ptCount val="4"/>
                <c:pt idx="0">
                  <c:v>321216</c:v>
                </c:pt>
                <c:pt idx="1">
                  <c:v>516220</c:v>
                </c:pt>
                <c:pt idx="2">
                  <c:v>673035</c:v>
                </c:pt>
                <c:pt idx="3">
                  <c:v>805228</c:v>
                </c:pt>
              </c:numCache>
            </c:numRef>
          </c:val>
          <c:smooth val="0"/>
        </c:ser>
        <c:ser>
          <c:idx val="3"/>
          <c:order val="4"/>
          <c:tx>
            <c:strRef>
              <c:f>Sheet2!$A$7</c:f>
              <c:strCache>
                <c:ptCount val="1"/>
                <c:pt idx="0">
                  <c:v> Other  </c:v>
                </c:pt>
              </c:strCache>
            </c:strRef>
          </c:tx>
          <c:spPr>
            <a:ln w="50800"/>
          </c:spPr>
          <c:marker>
            <c:symbol val="square"/>
            <c:size val="4"/>
          </c:marker>
          <c:cat>
            <c:numRef>
              <c:f>Sheet2!$B$2:$E$2</c:f>
              <c:numCache>
                <c:formatCode>General</c:formatCode>
                <c:ptCount val="4"/>
                <c:pt idx="0">
                  <c:v>2010</c:v>
                </c:pt>
                <c:pt idx="1">
                  <c:v>2020</c:v>
                </c:pt>
                <c:pt idx="2">
                  <c:v>2030</c:v>
                </c:pt>
                <c:pt idx="3">
                  <c:v>2040</c:v>
                </c:pt>
              </c:numCache>
            </c:numRef>
          </c:cat>
          <c:val>
            <c:numRef>
              <c:f>Sheet2!$B$7:$E$7</c:f>
              <c:numCache>
                <c:formatCode>#,##0</c:formatCode>
                <c:ptCount val="4"/>
                <c:pt idx="0">
                  <c:v>74716</c:v>
                </c:pt>
                <c:pt idx="1">
                  <c:v>186911</c:v>
                </c:pt>
                <c:pt idx="2">
                  <c:v>368336</c:v>
                </c:pt>
                <c:pt idx="3">
                  <c:v>616746</c:v>
                </c:pt>
              </c:numCache>
            </c:numRef>
          </c:val>
          <c:smooth val="0"/>
        </c:ser>
        <c:dLbls>
          <c:showLegendKey val="0"/>
          <c:showVal val="0"/>
          <c:showCatName val="0"/>
          <c:showSerName val="0"/>
          <c:showPercent val="0"/>
          <c:showBubbleSize val="0"/>
        </c:dLbls>
        <c:marker val="1"/>
        <c:smooth val="0"/>
        <c:axId val="386914704"/>
        <c:axId val="386914312"/>
      </c:lineChart>
      <c:catAx>
        <c:axId val="386914704"/>
        <c:scaling>
          <c:orientation val="minMax"/>
        </c:scaling>
        <c:delete val="0"/>
        <c:axPos val="b"/>
        <c:numFmt formatCode="General" sourceLinked="1"/>
        <c:majorTickMark val="out"/>
        <c:minorTickMark val="none"/>
        <c:tickLblPos val="nextTo"/>
        <c:txPr>
          <a:bodyPr rot="-3600000"/>
          <a:lstStyle/>
          <a:p>
            <a:pPr>
              <a:defRPr sz="2000"/>
            </a:pPr>
            <a:endParaRPr lang="en-US"/>
          </a:p>
        </c:txPr>
        <c:crossAx val="386914312"/>
        <c:crosses val="autoZero"/>
        <c:auto val="1"/>
        <c:lblAlgn val="ctr"/>
        <c:lblOffset val="100"/>
        <c:noMultiLvlLbl val="0"/>
      </c:catAx>
      <c:valAx>
        <c:axId val="386914312"/>
        <c:scaling>
          <c:orientation val="minMax"/>
          <c:max val="9000000"/>
          <c:min val="0"/>
        </c:scaling>
        <c:delete val="0"/>
        <c:axPos val="l"/>
        <c:majorGridlines>
          <c:spPr>
            <a:ln>
              <a:prstDash val="sysDot"/>
            </a:ln>
          </c:spPr>
        </c:majorGridlines>
        <c:numFmt formatCode="#,##0" sourceLinked="1"/>
        <c:majorTickMark val="out"/>
        <c:minorTickMark val="none"/>
        <c:tickLblPos val="nextTo"/>
        <c:txPr>
          <a:bodyPr/>
          <a:lstStyle/>
          <a:p>
            <a:pPr>
              <a:defRPr sz="1600"/>
            </a:pPr>
            <a:endParaRPr lang="en-US"/>
          </a:p>
        </c:txPr>
        <c:crossAx val="386914704"/>
        <c:crossesAt val="1"/>
        <c:crossBetween val="between"/>
        <c:majorUnit val="2000000"/>
        <c:minorUnit val="500000"/>
      </c:valAx>
    </c:plotArea>
    <c:legend>
      <c:legendPos val="r"/>
      <c:overlay val="0"/>
    </c:legend>
    <c:plotVisOnly val="1"/>
    <c:dispBlanksAs val="gap"/>
    <c:showDLblsOverMax val="0"/>
  </c:chart>
  <c:txPr>
    <a:bodyPr/>
    <a:lstStyle/>
    <a:p>
      <a:pPr>
        <a:defRPr sz="1400" b="1"/>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4"/>
    </mc:Choice>
    <mc:Fallback>
      <c:style val="14"/>
    </mc:Fallback>
  </mc:AlternateContent>
  <c:chart>
    <c:autoTitleDeleted val="0"/>
    <c:plotArea>
      <c:layout/>
      <c:barChart>
        <c:barDir val="col"/>
        <c:grouping val="stacked"/>
        <c:varyColors val="0"/>
        <c:ser>
          <c:idx val="0"/>
          <c:order val="0"/>
          <c:tx>
            <c:strRef>
              <c:f>Sheet1!$B$1</c:f>
              <c:strCache>
                <c:ptCount val="1"/>
                <c:pt idx="0">
                  <c:v>Natural Increase</c:v>
                </c:pt>
              </c:strCache>
            </c:strRef>
          </c:tx>
          <c:spPr>
            <a:solidFill>
              <a:schemeClr val="accent1">
                <a:lumMod val="50000"/>
              </a:schemeClr>
            </a:solidFill>
            <a:ln w="19050"/>
            <a:effectLst/>
          </c:spPr>
          <c:invertIfNegative val="0"/>
          <c:dLbls>
            <c:spPr>
              <a:noFill/>
              <a:ln>
                <a:noFill/>
              </a:ln>
              <a:effectLst/>
            </c:spPr>
            <c:txPr>
              <a:bodyPr/>
              <a:lstStyle/>
              <a:p>
                <a:pPr>
                  <a:defRPr sz="1600" b="1">
                    <a:solidFill>
                      <a:schemeClr val="bg1"/>
                    </a:solidFill>
                    <a:latin typeface="+mj-l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1950s</c:v>
                </c:pt>
                <c:pt idx="1">
                  <c:v>1960s</c:v>
                </c:pt>
                <c:pt idx="2">
                  <c:v>1970s</c:v>
                </c:pt>
                <c:pt idx="3">
                  <c:v>1980s</c:v>
                </c:pt>
                <c:pt idx="4">
                  <c:v>1990s</c:v>
                </c:pt>
                <c:pt idx="5">
                  <c:v>2000s</c:v>
                </c:pt>
              </c:strCache>
            </c:strRef>
          </c:cat>
          <c:val>
            <c:numRef>
              <c:f>Sheet1!$B$2:$B$7</c:f>
              <c:numCache>
                <c:formatCode>0.0%</c:formatCode>
                <c:ptCount val="6"/>
                <c:pt idx="0">
                  <c:v>0.89500000000000002</c:v>
                </c:pt>
                <c:pt idx="1">
                  <c:v>0.86699999999999999</c:v>
                </c:pt>
                <c:pt idx="2">
                  <c:v>0.41499999999999998</c:v>
                </c:pt>
                <c:pt idx="3">
                  <c:v>0.65900000000000003</c:v>
                </c:pt>
                <c:pt idx="4">
                  <c:v>0.497</c:v>
                </c:pt>
                <c:pt idx="5">
                  <c:v>0.53700000000000003</c:v>
                </c:pt>
              </c:numCache>
            </c:numRef>
          </c:val>
          <c:extLst xmlns:c16r2="http://schemas.microsoft.com/office/drawing/2015/06/chart">
            <c:ext xmlns:c16="http://schemas.microsoft.com/office/drawing/2014/chart" uri="{C3380CC4-5D6E-409C-BE32-E72D297353CC}">
              <c16:uniqueId val="{00000000-DC85-4742-8AF1-D9EC8431ECED}"/>
            </c:ext>
          </c:extLst>
        </c:ser>
        <c:ser>
          <c:idx val="1"/>
          <c:order val="1"/>
          <c:tx>
            <c:strRef>
              <c:f>Sheet1!$C$1</c:f>
              <c:strCache>
                <c:ptCount val="1"/>
                <c:pt idx="0">
                  <c:v>Migration</c:v>
                </c:pt>
              </c:strCache>
            </c:strRef>
          </c:tx>
          <c:spPr>
            <a:solidFill>
              <a:srgbClr val="C00000"/>
            </a:solidFill>
            <a:ln w="19050"/>
            <a:effectLst/>
          </c:spPr>
          <c:invertIfNegative val="0"/>
          <c:dLbls>
            <c:spPr>
              <a:noFill/>
              <a:ln>
                <a:noFill/>
              </a:ln>
              <a:effectLst/>
            </c:spPr>
            <c:txPr>
              <a:bodyPr/>
              <a:lstStyle/>
              <a:p>
                <a:pPr>
                  <a:defRPr sz="1600" b="1">
                    <a:solidFill>
                      <a:schemeClr val="bg1"/>
                    </a:solidFill>
                    <a:latin typeface="+mj-l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1950s</c:v>
                </c:pt>
                <c:pt idx="1">
                  <c:v>1960s</c:v>
                </c:pt>
                <c:pt idx="2">
                  <c:v>1970s</c:v>
                </c:pt>
                <c:pt idx="3">
                  <c:v>1980s</c:v>
                </c:pt>
                <c:pt idx="4">
                  <c:v>1990s</c:v>
                </c:pt>
                <c:pt idx="5">
                  <c:v>2000s</c:v>
                </c:pt>
              </c:strCache>
            </c:strRef>
          </c:cat>
          <c:val>
            <c:numRef>
              <c:f>Sheet1!$C$2:$C$7</c:f>
              <c:numCache>
                <c:formatCode>0.0%</c:formatCode>
                <c:ptCount val="6"/>
                <c:pt idx="0">
                  <c:v>0.105</c:v>
                </c:pt>
                <c:pt idx="1">
                  <c:v>0.13300000000000001</c:v>
                </c:pt>
                <c:pt idx="2">
                  <c:v>0.58499999999999996</c:v>
                </c:pt>
                <c:pt idx="3">
                  <c:v>0.34100000000000003</c:v>
                </c:pt>
                <c:pt idx="4">
                  <c:v>0.503</c:v>
                </c:pt>
                <c:pt idx="5">
                  <c:v>0.46300000000000002</c:v>
                </c:pt>
              </c:numCache>
            </c:numRef>
          </c:val>
          <c:extLst xmlns:c16r2="http://schemas.microsoft.com/office/drawing/2015/06/chart">
            <c:ext xmlns:c16="http://schemas.microsoft.com/office/drawing/2014/chart" uri="{C3380CC4-5D6E-409C-BE32-E72D297353CC}">
              <c16:uniqueId val="{00000001-DC85-4742-8AF1-D9EC8431ECED}"/>
            </c:ext>
          </c:extLst>
        </c:ser>
        <c:dLbls>
          <c:showLegendKey val="0"/>
          <c:showVal val="0"/>
          <c:showCatName val="0"/>
          <c:showSerName val="0"/>
          <c:showPercent val="0"/>
          <c:showBubbleSize val="0"/>
        </c:dLbls>
        <c:gapWidth val="80"/>
        <c:overlap val="100"/>
        <c:axId val="217679224"/>
        <c:axId val="217679616"/>
      </c:barChart>
      <c:catAx>
        <c:axId val="217679224"/>
        <c:scaling>
          <c:orientation val="minMax"/>
        </c:scaling>
        <c:delete val="0"/>
        <c:axPos val="b"/>
        <c:numFmt formatCode="General" sourceLinked="0"/>
        <c:majorTickMark val="out"/>
        <c:minorTickMark val="none"/>
        <c:tickLblPos val="nextTo"/>
        <c:txPr>
          <a:bodyPr/>
          <a:lstStyle/>
          <a:p>
            <a:pPr>
              <a:defRPr sz="1800" b="1">
                <a:latin typeface="+mj-lt"/>
              </a:defRPr>
            </a:pPr>
            <a:endParaRPr lang="en-US"/>
          </a:p>
        </c:txPr>
        <c:crossAx val="217679616"/>
        <c:crosses val="autoZero"/>
        <c:auto val="1"/>
        <c:lblAlgn val="ctr"/>
        <c:lblOffset val="100"/>
        <c:noMultiLvlLbl val="0"/>
      </c:catAx>
      <c:valAx>
        <c:axId val="217679616"/>
        <c:scaling>
          <c:orientation val="minMax"/>
        </c:scaling>
        <c:delete val="1"/>
        <c:axPos val="l"/>
        <c:numFmt formatCode="0.0%" sourceLinked="1"/>
        <c:majorTickMark val="out"/>
        <c:minorTickMark val="none"/>
        <c:tickLblPos val="nextTo"/>
        <c:crossAx val="217679224"/>
        <c:crosses val="autoZero"/>
        <c:crossBetween val="between"/>
      </c:valAx>
      <c:spPr>
        <a:noFill/>
        <a:ln w="25400">
          <a:noFill/>
        </a:ln>
      </c:spPr>
    </c:plotArea>
    <c:legend>
      <c:legendPos val="r"/>
      <c:layout>
        <c:manualLayout>
          <c:xMode val="edge"/>
          <c:yMode val="edge"/>
          <c:x val="0.72410237875917549"/>
          <c:y val="0.4444616765799988"/>
          <c:w val="0.22432421506855937"/>
          <c:h val="0.14820526972889633"/>
        </c:manualLayout>
      </c:layout>
      <c:overlay val="0"/>
      <c:txPr>
        <a:bodyPr/>
        <a:lstStyle/>
        <a:p>
          <a:pPr>
            <a:defRPr sz="2000">
              <a:latin typeface="+mj-lt"/>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2000</a:t>
            </a:r>
          </a:p>
        </c:rich>
      </c:tx>
      <c:layout>
        <c:manualLayout>
          <c:xMode val="edge"/>
          <c:yMode val="edge"/>
          <c:x val="0.44565812494852752"/>
          <c:y val="7.8510615194236494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DC77-4A32-B009-3156D2EF3824}"/>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DC77-4A32-B009-3156D2EF3824}"/>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DC77-4A32-B009-3156D2EF3824}"/>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DC77-4A32-B009-3156D2EF3824}"/>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DC77-4A32-B009-3156D2EF3824}"/>
              </c:ext>
            </c:extLst>
          </c:dPt>
          <c:dLbls>
            <c:dLbl>
              <c:idx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dLbl>
            <c:dLbl>
              <c:idx val="1"/>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dLbl>
            <c:dLbl>
              <c:idx val="2"/>
              <c:layout>
                <c:manualLayout>
                  <c:x val="0.13252667554391612"/>
                  <c:y val="0.12464776391231754"/>
                </c:manualLayout>
              </c:layout>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5-DC77-4A32-B009-3156D2EF3824}"/>
                </c:ext>
                <c:ext xmlns:c15="http://schemas.microsoft.com/office/drawing/2012/chart" uri="{CE6537A1-D6FC-4f65-9D91-7224C49458BB}">
                  <c15:layout>
                    <c:manualLayout>
                      <c:w val="0.15025170888394127"/>
                      <c:h val="0.11486444353417644"/>
                    </c:manualLayout>
                  </c15:layout>
                </c:ext>
              </c:extLst>
            </c:dLbl>
            <c:dLbl>
              <c:idx val="3"/>
              <c:layout>
                <c:manualLayout>
                  <c:x val="4.1984671340747237E-2"/>
                  <c:y val="5.5887409165825387E-2"/>
                </c:manualLayout>
              </c:layout>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7-DC77-4A32-B009-3156D2EF3824}"/>
                </c:ext>
                <c:ext xmlns:c15="http://schemas.microsoft.com/office/drawing/2012/chart" uri="{CE6537A1-D6FC-4f65-9D91-7224C49458BB}">
                  <c15:layout>
                    <c:manualLayout>
                      <c:w val="0.14755390029464868"/>
                      <c:h val="0.15241299862707217"/>
                    </c:manualLayout>
                  </c15:layout>
                </c:ext>
              </c:extLst>
            </c:dLbl>
            <c:dLbl>
              <c:idx val="4"/>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Sheet1!$B$6:$F$6</c:f>
              <c:strCache>
                <c:ptCount val="5"/>
                <c:pt idx="0">
                  <c:v>NH White</c:v>
                </c:pt>
                <c:pt idx="1">
                  <c:v>NH Black</c:v>
                </c:pt>
                <c:pt idx="2">
                  <c:v>NH Asian</c:v>
                </c:pt>
                <c:pt idx="3">
                  <c:v>NH Other</c:v>
                </c:pt>
                <c:pt idx="4">
                  <c:v>Hispanic</c:v>
                </c:pt>
              </c:strCache>
            </c:strRef>
          </c:cat>
          <c:val>
            <c:numRef>
              <c:f>Sheet1!$B$9:$F$9</c:f>
              <c:numCache>
                <c:formatCode>0%</c:formatCode>
                <c:ptCount val="5"/>
                <c:pt idx="0">
                  <c:v>0.52689128804584595</c:v>
                </c:pt>
                <c:pt idx="1">
                  <c:v>0.11406756539773483</c:v>
                </c:pt>
                <c:pt idx="2">
                  <c:v>2.7218130444215987E-2</c:v>
                </c:pt>
                <c:pt idx="3">
                  <c:v>1.1952312375197999E-2</c:v>
                </c:pt>
                <c:pt idx="4">
                  <c:v>0.31987070373700521</c:v>
                </c:pt>
              </c:numCache>
            </c:numRef>
          </c:val>
          <c:extLst xmlns:c16r2="http://schemas.microsoft.com/office/drawing/2015/06/chart">
            <c:ext xmlns:c16="http://schemas.microsoft.com/office/drawing/2014/chart" uri="{C3380CC4-5D6E-409C-BE32-E72D297353CC}">
              <c16:uniqueId val="{0000000A-DC77-4A32-B009-3156D2EF3824}"/>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2015</a:t>
            </a:r>
          </a:p>
        </c:rich>
      </c:tx>
      <c:layout>
        <c:manualLayout>
          <c:xMode val="edge"/>
          <c:yMode val="edge"/>
          <c:x val="0.44198039466889671"/>
          <c:y val="0.1025019350266868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A9E2-4CAB-8594-38B589497CF2}"/>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A9E2-4CAB-8594-38B589497CF2}"/>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A9E2-4CAB-8594-38B589497CF2}"/>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A9E2-4CAB-8594-38B589497CF2}"/>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A9E2-4CAB-8594-38B589497CF2}"/>
              </c:ext>
            </c:extLst>
          </c:dPt>
          <c:dLbls>
            <c:dLbl>
              <c:idx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dLbl>
            <c:dLbl>
              <c:idx val="1"/>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dLbl>
            <c:dLbl>
              <c:idx val="2"/>
              <c:layout>
                <c:manualLayout>
                  <c:x val="9.3999620374642281E-2"/>
                  <c:y val="3.9021491239043929E-2"/>
                </c:manualLayout>
              </c:layout>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5-A9E2-4CAB-8594-38B589497CF2}"/>
                </c:ext>
                <c:ext xmlns:c15="http://schemas.microsoft.com/office/drawing/2012/chart" uri="{CE6537A1-D6FC-4f65-9D91-7224C49458BB}"/>
              </c:extLst>
            </c:dLbl>
            <c:dLbl>
              <c:idx val="3"/>
              <c:layout>
                <c:manualLayout>
                  <c:x val="4.8393489150024303E-2"/>
                  <c:y val="1.7897752571090202E-2"/>
                </c:manualLayout>
              </c:layout>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7-A9E2-4CAB-8594-38B589497CF2}"/>
                </c:ext>
                <c:ext xmlns:c15="http://schemas.microsoft.com/office/drawing/2012/chart" uri="{CE6537A1-D6FC-4f65-9D91-7224C49458BB}"/>
              </c:extLst>
            </c:dLbl>
            <c:dLbl>
              <c:idx val="4"/>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Sheet1!$B$6:$F$6</c:f>
              <c:strCache>
                <c:ptCount val="5"/>
                <c:pt idx="0">
                  <c:v>NH White</c:v>
                </c:pt>
                <c:pt idx="1">
                  <c:v>NH Black</c:v>
                </c:pt>
                <c:pt idx="2">
                  <c:v>NH Asian</c:v>
                </c:pt>
                <c:pt idx="3">
                  <c:v>NH Other</c:v>
                </c:pt>
                <c:pt idx="4">
                  <c:v>Hispanic</c:v>
                </c:pt>
              </c:strCache>
            </c:strRef>
          </c:cat>
          <c:val>
            <c:numRef>
              <c:f>Sheet1!$B$7:$F$7</c:f>
              <c:numCache>
                <c:formatCode>0%</c:formatCode>
                <c:ptCount val="5"/>
                <c:pt idx="0">
                  <c:v>0.43037249035407549</c:v>
                </c:pt>
                <c:pt idx="1">
                  <c:v>0.11768675902688379</c:v>
                </c:pt>
                <c:pt idx="2">
                  <c:v>4.5569798865736991E-2</c:v>
                </c:pt>
                <c:pt idx="3">
                  <c:v>1.7931011535355673E-2</c:v>
                </c:pt>
                <c:pt idx="4">
                  <c:v>0.38843994021794803</c:v>
                </c:pt>
              </c:numCache>
            </c:numRef>
          </c:val>
          <c:extLst xmlns:c16r2="http://schemas.microsoft.com/office/drawing/2015/06/chart">
            <c:ext xmlns:c16="http://schemas.microsoft.com/office/drawing/2014/chart" uri="{C3380CC4-5D6E-409C-BE32-E72D297353CC}">
              <c16:uniqueId val="{0000000A-A9E2-4CAB-8594-38B589497CF2}"/>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2010</a:t>
            </a:r>
          </a:p>
        </c:rich>
      </c:tx>
      <c:layout>
        <c:manualLayout>
          <c:xMode val="edge"/>
          <c:yMode val="edge"/>
          <c:x val="0.43599697940623672"/>
          <c:y val="9.5338392309441175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F927-47E5-AF32-D34EA7C5E57B}"/>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F927-47E5-AF32-D34EA7C5E57B}"/>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F927-47E5-AF32-D34EA7C5E57B}"/>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F927-47E5-AF32-D34EA7C5E57B}"/>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F927-47E5-AF32-D34EA7C5E57B}"/>
              </c:ext>
            </c:extLst>
          </c:dPt>
          <c:dLbls>
            <c:dLbl>
              <c:idx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dLbl>
            <c:dLbl>
              <c:idx val="1"/>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dLbl>
            <c:dLbl>
              <c:idx val="2"/>
              <c:layout>
                <c:manualLayout>
                  <c:x val="5.983203722922583E-2"/>
                  <c:y val="1.3650870592878254E-2"/>
                </c:manualLayout>
              </c:layout>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5-F927-47E5-AF32-D34EA7C5E57B}"/>
                </c:ext>
                <c:ext xmlns:c15="http://schemas.microsoft.com/office/drawing/2012/chart" uri="{CE6537A1-D6FC-4f65-9D91-7224C49458BB}"/>
              </c:extLst>
            </c:dLbl>
            <c:dLbl>
              <c:idx val="3"/>
              <c:layout>
                <c:manualLayout>
                  <c:x val="-8.7913412061446528E-3"/>
                  <c:y val="-3.4104923707837694E-2"/>
                </c:manualLayout>
              </c:layout>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7-F927-47E5-AF32-D34EA7C5E57B}"/>
                </c:ext>
                <c:ext xmlns:c15="http://schemas.microsoft.com/office/drawing/2012/chart" uri="{CE6537A1-D6FC-4f65-9D91-7224C49458BB}"/>
              </c:extLst>
            </c:dLbl>
            <c:dLbl>
              <c:idx val="4"/>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Sheet1!$B$6:$F$6</c:f>
              <c:strCache>
                <c:ptCount val="5"/>
                <c:pt idx="0">
                  <c:v>NH White</c:v>
                </c:pt>
                <c:pt idx="1">
                  <c:v>NH Black</c:v>
                </c:pt>
                <c:pt idx="2">
                  <c:v>NH Asian</c:v>
                </c:pt>
                <c:pt idx="3">
                  <c:v>NH Other</c:v>
                </c:pt>
                <c:pt idx="4">
                  <c:v>Hispanic</c:v>
                </c:pt>
              </c:strCache>
            </c:strRef>
          </c:cat>
          <c:val>
            <c:numRef>
              <c:f>Sheet1!$B$8:$F$8</c:f>
              <c:numCache>
                <c:formatCode>0%</c:formatCode>
                <c:ptCount val="5"/>
                <c:pt idx="0">
                  <c:v>0.4544992255293091</c:v>
                </c:pt>
                <c:pt idx="1">
                  <c:v>0.11532389354924315</c:v>
                </c:pt>
                <c:pt idx="2">
                  <c:v>3.8199306827952653E-2</c:v>
                </c:pt>
                <c:pt idx="3">
                  <c:v>1.5731404839208003E-2</c:v>
                </c:pt>
                <c:pt idx="4">
                  <c:v>0.37624616925428706</c:v>
                </c:pt>
              </c:numCache>
            </c:numRef>
          </c:val>
          <c:extLst xmlns:c16r2="http://schemas.microsoft.com/office/drawing/2015/06/chart">
            <c:ext xmlns:c16="http://schemas.microsoft.com/office/drawing/2014/chart" uri="{C3380CC4-5D6E-409C-BE32-E72D297353CC}">
              <c16:uniqueId val="{0000000A-F927-47E5-AF32-D34EA7C5E57B}"/>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Male White, Non-Hispanic</c:v>
                </c:pt>
              </c:strCache>
            </c:strRef>
          </c:tx>
          <c:spPr>
            <a:solidFill>
              <a:schemeClr val="accent1">
                <a:lumMod val="50000"/>
              </a:schemeClr>
            </a:solidFill>
            <a:ln>
              <a:solidFill>
                <a:schemeClr val="accent1"/>
              </a:solidFill>
            </a:ln>
          </c:spPr>
          <c:invertIfNegative val="0"/>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Sheet1!$B$2:$B$87</c:f>
              <c:numCache>
                <c:formatCode>#,##0;[Red]#,##0</c:formatCode>
                <c:ptCount val="86"/>
                <c:pt idx="0">
                  <c:v>-62731</c:v>
                </c:pt>
                <c:pt idx="1">
                  <c:v>-62134</c:v>
                </c:pt>
                <c:pt idx="2">
                  <c:v>-61324</c:v>
                </c:pt>
                <c:pt idx="3">
                  <c:v>-61326</c:v>
                </c:pt>
                <c:pt idx="4">
                  <c:v>-62063</c:v>
                </c:pt>
                <c:pt idx="5">
                  <c:v>-61239</c:v>
                </c:pt>
                <c:pt idx="6">
                  <c:v>-62580</c:v>
                </c:pt>
                <c:pt idx="7">
                  <c:v>-63561</c:v>
                </c:pt>
                <c:pt idx="8">
                  <c:v>-64116</c:v>
                </c:pt>
                <c:pt idx="9">
                  <c:v>-64504</c:v>
                </c:pt>
                <c:pt idx="10">
                  <c:v>-65273</c:v>
                </c:pt>
                <c:pt idx="11">
                  <c:v>-65766</c:v>
                </c:pt>
                <c:pt idx="12">
                  <c:v>-66013</c:v>
                </c:pt>
                <c:pt idx="13">
                  <c:v>-67387</c:v>
                </c:pt>
                <c:pt idx="14">
                  <c:v>-68221</c:v>
                </c:pt>
                <c:pt idx="15">
                  <c:v>-67822</c:v>
                </c:pt>
                <c:pt idx="16">
                  <c:v>-67577</c:v>
                </c:pt>
                <c:pt idx="17">
                  <c:v>-68039</c:v>
                </c:pt>
                <c:pt idx="18">
                  <c:v>-68887</c:v>
                </c:pt>
                <c:pt idx="19">
                  <c:v>-70474</c:v>
                </c:pt>
                <c:pt idx="20">
                  <c:v>-69305</c:v>
                </c:pt>
                <c:pt idx="21">
                  <c:v>-70367</c:v>
                </c:pt>
                <c:pt idx="22">
                  <c:v>-71055</c:v>
                </c:pt>
                <c:pt idx="23">
                  <c:v>-70686</c:v>
                </c:pt>
                <c:pt idx="24">
                  <c:v>-70569</c:v>
                </c:pt>
                <c:pt idx="25">
                  <c:v>-69615</c:v>
                </c:pt>
                <c:pt idx="26">
                  <c:v>-69920</c:v>
                </c:pt>
                <c:pt idx="27">
                  <c:v>-71401</c:v>
                </c:pt>
                <c:pt idx="28">
                  <c:v>-73150</c:v>
                </c:pt>
                <c:pt idx="29">
                  <c:v>-75132</c:v>
                </c:pt>
                <c:pt idx="30">
                  <c:v>-74228</c:v>
                </c:pt>
                <c:pt idx="31">
                  <c:v>-75713</c:v>
                </c:pt>
                <c:pt idx="32">
                  <c:v>-76008</c:v>
                </c:pt>
                <c:pt idx="33">
                  <c:v>-76550</c:v>
                </c:pt>
                <c:pt idx="34">
                  <c:v>-76280</c:v>
                </c:pt>
                <c:pt idx="35">
                  <c:v>-72299</c:v>
                </c:pt>
                <c:pt idx="36">
                  <c:v>-70190</c:v>
                </c:pt>
                <c:pt idx="37">
                  <c:v>-68749</c:v>
                </c:pt>
                <c:pt idx="38">
                  <c:v>-67958</c:v>
                </c:pt>
                <c:pt idx="39">
                  <c:v>-69075</c:v>
                </c:pt>
                <c:pt idx="40">
                  <c:v>-67785</c:v>
                </c:pt>
                <c:pt idx="41">
                  <c:v>-69516</c:v>
                </c:pt>
                <c:pt idx="42">
                  <c:v>-74419</c:v>
                </c:pt>
                <c:pt idx="43">
                  <c:v>-80231</c:v>
                </c:pt>
                <c:pt idx="44">
                  <c:v>-81102</c:v>
                </c:pt>
                <c:pt idx="45">
                  <c:v>-77113</c:v>
                </c:pt>
                <c:pt idx="46">
                  <c:v>-74468</c:v>
                </c:pt>
                <c:pt idx="47">
                  <c:v>-74086</c:v>
                </c:pt>
                <c:pt idx="48">
                  <c:v>-74778</c:v>
                </c:pt>
                <c:pt idx="49">
                  <c:v>-80670</c:v>
                </c:pt>
                <c:pt idx="50">
                  <c:v>-84818</c:v>
                </c:pt>
                <c:pt idx="51">
                  <c:v>-87248</c:v>
                </c:pt>
                <c:pt idx="52">
                  <c:v>-88613</c:v>
                </c:pt>
                <c:pt idx="53">
                  <c:v>-90400</c:v>
                </c:pt>
                <c:pt idx="54">
                  <c:v>-92437</c:v>
                </c:pt>
                <c:pt idx="55">
                  <c:v>-90514</c:v>
                </c:pt>
                <c:pt idx="56">
                  <c:v>-90883</c:v>
                </c:pt>
                <c:pt idx="57">
                  <c:v>-89127</c:v>
                </c:pt>
                <c:pt idx="58">
                  <c:v>-86633</c:v>
                </c:pt>
                <c:pt idx="59">
                  <c:v>-86141</c:v>
                </c:pt>
                <c:pt idx="60">
                  <c:v>-82509</c:v>
                </c:pt>
                <c:pt idx="61">
                  <c:v>-80244</c:v>
                </c:pt>
                <c:pt idx="62">
                  <c:v>-77182</c:v>
                </c:pt>
                <c:pt idx="63">
                  <c:v>-72760</c:v>
                </c:pt>
                <c:pt idx="64">
                  <c:v>-71868</c:v>
                </c:pt>
                <c:pt idx="65">
                  <c:v>-70260</c:v>
                </c:pt>
                <c:pt idx="66">
                  <c:v>-71922</c:v>
                </c:pt>
                <c:pt idx="67">
                  <c:v>-72108</c:v>
                </c:pt>
                <c:pt idx="68">
                  <c:v>-57700</c:v>
                </c:pt>
                <c:pt idx="69">
                  <c:v>-53726</c:v>
                </c:pt>
                <c:pt idx="70">
                  <c:v>-53860</c:v>
                </c:pt>
                <c:pt idx="71">
                  <c:v>-51894</c:v>
                </c:pt>
                <c:pt idx="72">
                  <c:v>-46754</c:v>
                </c:pt>
                <c:pt idx="73">
                  <c:v>-42212</c:v>
                </c:pt>
                <c:pt idx="74">
                  <c:v>-38551</c:v>
                </c:pt>
                <c:pt idx="75">
                  <c:v>-36081</c:v>
                </c:pt>
                <c:pt idx="76">
                  <c:v>-33823</c:v>
                </c:pt>
                <c:pt idx="77">
                  <c:v>-30911</c:v>
                </c:pt>
                <c:pt idx="78">
                  <c:v>-29113</c:v>
                </c:pt>
                <c:pt idx="79">
                  <c:v>-27641</c:v>
                </c:pt>
                <c:pt idx="80">
                  <c:v>-24736</c:v>
                </c:pt>
                <c:pt idx="81">
                  <c:v>-22774</c:v>
                </c:pt>
                <c:pt idx="82">
                  <c:v>-21195</c:v>
                </c:pt>
                <c:pt idx="83">
                  <c:v>-19654</c:v>
                </c:pt>
                <c:pt idx="84">
                  <c:v>-17793</c:v>
                </c:pt>
                <c:pt idx="85">
                  <c:v>-84378</c:v>
                </c:pt>
              </c:numCache>
            </c:numRef>
          </c:val>
          <c:extLst xmlns:c16r2="http://schemas.microsoft.com/office/drawing/2015/06/chart">
            <c:ext xmlns:c16="http://schemas.microsoft.com/office/drawing/2014/chart" uri="{C3380CC4-5D6E-409C-BE32-E72D297353CC}">
              <c16:uniqueId val="{00000000-3282-49BC-A486-6617A9E49AF8}"/>
            </c:ext>
          </c:extLst>
        </c:ser>
        <c:ser>
          <c:idx val="5"/>
          <c:order val="1"/>
          <c:tx>
            <c:strRef>
              <c:f>Sheet1!$F$1</c:f>
              <c:strCache>
                <c:ptCount val="1"/>
                <c:pt idx="0">
                  <c:v>Female White, Non-Hispanic</c:v>
                </c:pt>
              </c:strCache>
            </c:strRef>
          </c:tx>
          <c:spPr>
            <a:solidFill>
              <a:srgbClr val="B90725"/>
            </a:solidFill>
            <a:ln>
              <a:solidFill>
                <a:srgbClr val="FC8168"/>
              </a:solidFill>
            </a:ln>
          </c:spPr>
          <c:invertIfNegative val="0"/>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Sheet1!$F$2:$F$87</c:f>
              <c:numCache>
                <c:formatCode>#,##0</c:formatCode>
                <c:ptCount val="86"/>
                <c:pt idx="0">
                  <c:v>59697</c:v>
                </c:pt>
                <c:pt idx="1">
                  <c:v>59128</c:v>
                </c:pt>
                <c:pt idx="2">
                  <c:v>58382</c:v>
                </c:pt>
                <c:pt idx="3">
                  <c:v>58452</c:v>
                </c:pt>
                <c:pt idx="4">
                  <c:v>58556</c:v>
                </c:pt>
                <c:pt idx="5">
                  <c:v>58293</c:v>
                </c:pt>
                <c:pt idx="6">
                  <c:v>59501</c:v>
                </c:pt>
                <c:pt idx="7">
                  <c:v>60291</c:v>
                </c:pt>
                <c:pt idx="8">
                  <c:v>60412</c:v>
                </c:pt>
                <c:pt idx="9">
                  <c:v>61185</c:v>
                </c:pt>
                <c:pt idx="10">
                  <c:v>62054</c:v>
                </c:pt>
                <c:pt idx="11">
                  <c:v>62497</c:v>
                </c:pt>
                <c:pt idx="12">
                  <c:v>62581</c:v>
                </c:pt>
                <c:pt idx="13">
                  <c:v>63701</c:v>
                </c:pt>
                <c:pt idx="14">
                  <c:v>64356</c:v>
                </c:pt>
                <c:pt idx="15">
                  <c:v>64149</c:v>
                </c:pt>
                <c:pt idx="16">
                  <c:v>63486</c:v>
                </c:pt>
                <c:pt idx="17">
                  <c:v>64217</c:v>
                </c:pt>
                <c:pt idx="18">
                  <c:v>65661</c:v>
                </c:pt>
                <c:pt idx="19">
                  <c:v>66622</c:v>
                </c:pt>
                <c:pt idx="20">
                  <c:v>65655</c:v>
                </c:pt>
                <c:pt idx="21">
                  <c:v>66041</c:v>
                </c:pt>
                <c:pt idx="22">
                  <c:v>66393</c:v>
                </c:pt>
                <c:pt idx="23">
                  <c:v>66712</c:v>
                </c:pt>
                <c:pt idx="24">
                  <c:v>67473</c:v>
                </c:pt>
                <c:pt idx="25">
                  <c:v>67531</c:v>
                </c:pt>
                <c:pt idx="26">
                  <c:v>67947</c:v>
                </c:pt>
                <c:pt idx="27">
                  <c:v>70111</c:v>
                </c:pt>
                <c:pt idx="28">
                  <c:v>72268</c:v>
                </c:pt>
                <c:pt idx="29">
                  <c:v>73737</c:v>
                </c:pt>
                <c:pt idx="30">
                  <c:v>73067</c:v>
                </c:pt>
                <c:pt idx="31">
                  <c:v>74415</c:v>
                </c:pt>
                <c:pt idx="32">
                  <c:v>75137</c:v>
                </c:pt>
                <c:pt idx="33">
                  <c:v>75112</c:v>
                </c:pt>
                <c:pt idx="34">
                  <c:v>74490</c:v>
                </c:pt>
                <c:pt idx="35">
                  <c:v>70596</c:v>
                </c:pt>
                <c:pt idx="36">
                  <c:v>69496</c:v>
                </c:pt>
                <c:pt idx="37">
                  <c:v>67960</c:v>
                </c:pt>
                <c:pt idx="38">
                  <c:v>66763</c:v>
                </c:pt>
                <c:pt idx="39">
                  <c:v>68068</c:v>
                </c:pt>
                <c:pt idx="40">
                  <c:v>67268</c:v>
                </c:pt>
                <c:pt idx="41">
                  <c:v>68445</c:v>
                </c:pt>
                <c:pt idx="42">
                  <c:v>73324</c:v>
                </c:pt>
                <c:pt idx="43">
                  <c:v>79298</c:v>
                </c:pt>
                <c:pt idx="44">
                  <c:v>80058</c:v>
                </c:pt>
                <c:pt idx="45">
                  <c:v>76285</c:v>
                </c:pt>
                <c:pt idx="46">
                  <c:v>73037</c:v>
                </c:pt>
                <c:pt idx="47">
                  <c:v>72822</c:v>
                </c:pt>
                <c:pt idx="48">
                  <c:v>74600</c:v>
                </c:pt>
                <c:pt idx="49">
                  <c:v>81018</c:v>
                </c:pt>
                <c:pt idx="50">
                  <c:v>85682</c:v>
                </c:pt>
                <c:pt idx="51">
                  <c:v>88664</c:v>
                </c:pt>
                <c:pt idx="52">
                  <c:v>90285</c:v>
                </c:pt>
                <c:pt idx="53">
                  <c:v>92061</c:v>
                </c:pt>
                <c:pt idx="54">
                  <c:v>93665</c:v>
                </c:pt>
                <c:pt idx="55">
                  <c:v>91756</c:v>
                </c:pt>
                <c:pt idx="56">
                  <c:v>92509</c:v>
                </c:pt>
                <c:pt idx="57">
                  <c:v>91478</c:v>
                </c:pt>
                <c:pt idx="58">
                  <c:v>89620</c:v>
                </c:pt>
                <c:pt idx="59">
                  <c:v>89105</c:v>
                </c:pt>
                <c:pt idx="60">
                  <c:v>86649</c:v>
                </c:pt>
                <c:pt idx="61">
                  <c:v>84213</c:v>
                </c:pt>
                <c:pt idx="62">
                  <c:v>81254</c:v>
                </c:pt>
                <c:pt idx="63">
                  <c:v>77124</c:v>
                </c:pt>
                <c:pt idx="64">
                  <c:v>76145</c:v>
                </c:pt>
                <c:pt idx="65">
                  <c:v>74823</c:v>
                </c:pt>
                <c:pt idx="66">
                  <c:v>76442</c:v>
                </c:pt>
                <c:pt idx="67">
                  <c:v>76491</c:v>
                </c:pt>
                <c:pt idx="68">
                  <c:v>61331</c:v>
                </c:pt>
                <c:pt idx="69">
                  <c:v>58371</c:v>
                </c:pt>
                <c:pt idx="70">
                  <c:v>58954</c:v>
                </c:pt>
                <c:pt idx="71">
                  <c:v>57017</c:v>
                </c:pt>
                <c:pt idx="72">
                  <c:v>51634</c:v>
                </c:pt>
                <c:pt idx="73">
                  <c:v>47798</c:v>
                </c:pt>
                <c:pt idx="74">
                  <c:v>44360</c:v>
                </c:pt>
                <c:pt idx="75">
                  <c:v>41878</c:v>
                </c:pt>
                <c:pt idx="76">
                  <c:v>39979</c:v>
                </c:pt>
                <c:pt idx="77">
                  <c:v>37125</c:v>
                </c:pt>
                <c:pt idx="78">
                  <c:v>35748</c:v>
                </c:pt>
                <c:pt idx="79">
                  <c:v>34760</c:v>
                </c:pt>
                <c:pt idx="80">
                  <c:v>31844</c:v>
                </c:pt>
                <c:pt idx="81">
                  <c:v>30223</c:v>
                </c:pt>
                <c:pt idx="82">
                  <c:v>28677</c:v>
                </c:pt>
                <c:pt idx="83">
                  <c:v>27382</c:v>
                </c:pt>
                <c:pt idx="84">
                  <c:v>25991</c:v>
                </c:pt>
                <c:pt idx="85">
                  <c:v>157138</c:v>
                </c:pt>
              </c:numCache>
            </c:numRef>
          </c:val>
          <c:extLst xmlns:c16r2="http://schemas.microsoft.com/office/drawing/2015/06/chart">
            <c:ext xmlns:c16="http://schemas.microsoft.com/office/drawing/2014/chart" uri="{C3380CC4-5D6E-409C-BE32-E72D297353CC}">
              <c16:uniqueId val="{00000001-3282-49BC-A486-6617A9E49AF8}"/>
            </c:ext>
          </c:extLst>
        </c:ser>
        <c:dLbls>
          <c:showLegendKey val="0"/>
          <c:showVal val="0"/>
          <c:showCatName val="0"/>
          <c:showSerName val="0"/>
          <c:showPercent val="0"/>
          <c:showBubbleSize val="0"/>
        </c:dLbls>
        <c:gapWidth val="0"/>
        <c:overlap val="100"/>
        <c:axId val="211836984"/>
        <c:axId val="211837376"/>
      </c:barChart>
      <c:catAx>
        <c:axId val="211836984"/>
        <c:scaling>
          <c:orientation val="minMax"/>
        </c:scaling>
        <c:delete val="0"/>
        <c:axPos val="l"/>
        <c:numFmt formatCode="General" sourceLinked="0"/>
        <c:majorTickMark val="out"/>
        <c:minorTickMark val="none"/>
        <c:tickLblPos val="low"/>
        <c:txPr>
          <a:bodyPr/>
          <a:lstStyle/>
          <a:p>
            <a:pPr>
              <a:defRPr sz="1050" baseline="0"/>
            </a:pPr>
            <a:endParaRPr lang="en-US"/>
          </a:p>
        </c:txPr>
        <c:crossAx val="211837376"/>
        <c:crosses val="autoZero"/>
        <c:auto val="1"/>
        <c:lblAlgn val="ctr"/>
        <c:lblOffset val="100"/>
        <c:tickLblSkip val="5"/>
        <c:noMultiLvlLbl val="0"/>
      </c:catAx>
      <c:valAx>
        <c:axId val="211837376"/>
        <c:scaling>
          <c:orientation val="minMax"/>
          <c:max val="250000"/>
          <c:min val="-250000"/>
        </c:scaling>
        <c:delete val="0"/>
        <c:axPos val="b"/>
        <c:majorGridlines/>
        <c:numFmt formatCode="#,##0;[Red]#,##0" sourceLinked="1"/>
        <c:majorTickMark val="out"/>
        <c:minorTickMark val="none"/>
        <c:tickLblPos val="nextTo"/>
        <c:txPr>
          <a:bodyPr/>
          <a:lstStyle/>
          <a:p>
            <a:pPr>
              <a:defRPr sz="1400"/>
            </a:pPr>
            <a:endParaRPr lang="en-US"/>
          </a:p>
        </c:txPr>
        <c:crossAx val="211836984"/>
        <c:crosses val="autoZero"/>
        <c:crossBetween val="between"/>
      </c:valAx>
    </c:plotArea>
    <c:legend>
      <c:legendPos val="t"/>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2"/>
          <c:order val="0"/>
          <c:tx>
            <c:strRef>
              <c:f>Sheet1!$D$1</c:f>
              <c:strCache>
                <c:ptCount val="1"/>
                <c:pt idx="0">
                  <c:v>Male Black, Non Hispanic</c:v>
                </c:pt>
              </c:strCache>
            </c:strRef>
          </c:tx>
          <c:spPr>
            <a:solidFill>
              <a:schemeClr val="accent1">
                <a:lumMod val="60000"/>
                <a:lumOff val="40000"/>
              </a:schemeClr>
            </a:solidFill>
            <a:ln>
              <a:solidFill>
                <a:schemeClr val="accent1"/>
              </a:solidFill>
            </a:ln>
          </c:spPr>
          <c:invertIfNegative val="0"/>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Sheet1!$D$2:$D$87</c:f>
              <c:numCache>
                <c:formatCode>#,##0;[Red]#,##0</c:formatCode>
                <c:ptCount val="86"/>
                <c:pt idx="0">
                  <c:v>-22957</c:v>
                </c:pt>
                <c:pt idx="1">
                  <c:v>-22357</c:v>
                </c:pt>
                <c:pt idx="2">
                  <c:v>-21749</c:v>
                </c:pt>
                <c:pt idx="3">
                  <c:v>-21667</c:v>
                </c:pt>
                <c:pt idx="4">
                  <c:v>-21655</c:v>
                </c:pt>
                <c:pt idx="5">
                  <c:v>-21727</c:v>
                </c:pt>
                <c:pt idx="6">
                  <c:v>-22391</c:v>
                </c:pt>
                <c:pt idx="7">
                  <c:v>-22879</c:v>
                </c:pt>
                <c:pt idx="8">
                  <c:v>-22583</c:v>
                </c:pt>
                <c:pt idx="9">
                  <c:v>-22416</c:v>
                </c:pt>
                <c:pt idx="10">
                  <c:v>-22926</c:v>
                </c:pt>
                <c:pt idx="11">
                  <c:v>-23465</c:v>
                </c:pt>
                <c:pt idx="12">
                  <c:v>-24339</c:v>
                </c:pt>
                <c:pt idx="13">
                  <c:v>-25191</c:v>
                </c:pt>
                <c:pt idx="14">
                  <c:v>-25479</c:v>
                </c:pt>
                <c:pt idx="15">
                  <c:v>-25155</c:v>
                </c:pt>
                <c:pt idx="16">
                  <c:v>-25080</c:v>
                </c:pt>
                <c:pt idx="17">
                  <c:v>-25022</c:v>
                </c:pt>
                <c:pt idx="18">
                  <c:v>-25470</c:v>
                </c:pt>
                <c:pt idx="19">
                  <c:v>-26082</c:v>
                </c:pt>
                <c:pt idx="20">
                  <c:v>-26295</c:v>
                </c:pt>
                <c:pt idx="21">
                  <c:v>-26686</c:v>
                </c:pt>
                <c:pt idx="22">
                  <c:v>-26213</c:v>
                </c:pt>
                <c:pt idx="23">
                  <c:v>-25330</c:v>
                </c:pt>
                <c:pt idx="24">
                  <c:v>-24277</c:v>
                </c:pt>
                <c:pt idx="25">
                  <c:v>-23078</c:v>
                </c:pt>
                <c:pt idx="26">
                  <c:v>-21982</c:v>
                </c:pt>
                <c:pt idx="27">
                  <c:v>-21498</c:v>
                </c:pt>
                <c:pt idx="28">
                  <c:v>-21542</c:v>
                </c:pt>
                <c:pt idx="29">
                  <c:v>-21438</c:v>
                </c:pt>
                <c:pt idx="30">
                  <c:v>-21008</c:v>
                </c:pt>
                <c:pt idx="31">
                  <c:v>-21443</c:v>
                </c:pt>
                <c:pt idx="32">
                  <c:v>-21587</c:v>
                </c:pt>
                <c:pt idx="33">
                  <c:v>-22069</c:v>
                </c:pt>
                <c:pt idx="34">
                  <c:v>-22562</c:v>
                </c:pt>
                <c:pt idx="35">
                  <c:v>-21613</c:v>
                </c:pt>
                <c:pt idx="36">
                  <c:v>-20679</c:v>
                </c:pt>
                <c:pt idx="37">
                  <c:v>-20223</c:v>
                </c:pt>
                <c:pt idx="38">
                  <c:v>-19793</c:v>
                </c:pt>
                <c:pt idx="39">
                  <c:v>-19981</c:v>
                </c:pt>
                <c:pt idx="40">
                  <c:v>-19993</c:v>
                </c:pt>
                <c:pt idx="41">
                  <c:v>-20510</c:v>
                </c:pt>
                <c:pt idx="42">
                  <c:v>-21210</c:v>
                </c:pt>
                <c:pt idx="43">
                  <c:v>-21931</c:v>
                </c:pt>
                <c:pt idx="44">
                  <c:v>-21355</c:v>
                </c:pt>
                <c:pt idx="45">
                  <c:v>-20176</c:v>
                </c:pt>
                <c:pt idx="46">
                  <c:v>-20093</c:v>
                </c:pt>
                <c:pt idx="47">
                  <c:v>-20014</c:v>
                </c:pt>
                <c:pt idx="48">
                  <c:v>-20532</c:v>
                </c:pt>
                <c:pt idx="49">
                  <c:v>-21323</c:v>
                </c:pt>
                <c:pt idx="50">
                  <c:v>-20951</c:v>
                </c:pt>
                <c:pt idx="51">
                  <c:v>-20749</c:v>
                </c:pt>
                <c:pt idx="52">
                  <c:v>-20616</c:v>
                </c:pt>
                <c:pt idx="53">
                  <c:v>-20681</c:v>
                </c:pt>
                <c:pt idx="54">
                  <c:v>-20954</c:v>
                </c:pt>
                <c:pt idx="55">
                  <c:v>-20013</c:v>
                </c:pt>
                <c:pt idx="56">
                  <c:v>-19269</c:v>
                </c:pt>
                <c:pt idx="57">
                  <c:v>-18664</c:v>
                </c:pt>
                <c:pt idx="58">
                  <c:v>-18036</c:v>
                </c:pt>
                <c:pt idx="59">
                  <c:v>-17153</c:v>
                </c:pt>
                <c:pt idx="60">
                  <c:v>-15418</c:v>
                </c:pt>
                <c:pt idx="61">
                  <c:v>-14518</c:v>
                </c:pt>
                <c:pt idx="62">
                  <c:v>-13573</c:v>
                </c:pt>
                <c:pt idx="63">
                  <c:v>-13023</c:v>
                </c:pt>
                <c:pt idx="64">
                  <c:v>-12319</c:v>
                </c:pt>
                <c:pt idx="65">
                  <c:v>-11494</c:v>
                </c:pt>
                <c:pt idx="66">
                  <c:v>-10744</c:v>
                </c:pt>
                <c:pt idx="67">
                  <c:v>-9549</c:v>
                </c:pt>
                <c:pt idx="68">
                  <c:v>-7943</c:v>
                </c:pt>
                <c:pt idx="69">
                  <c:v>-7254</c:v>
                </c:pt>
                <c:pt idx="70">
                  <c:v>-6654</c:v>
                </c:pt>
                <c:pt idx="71">
                  <c:v>-6366</c:v>
                </c:pt>
                <c:pt idx="72">
                  <c:v>-5633</c:v>
                </c:pt>
                <c:pt idx="73">
                  <c:v>-5093</c:v>
                </c:pt>
                <c:pt idx="74">
                  <c:v>-4617</c:v>
                </c:pt>
                <c:pt idx="75">
                  <c:v>-4216</c:v>
                </c:pt>
                <c:pt idx="76">
                  <c:v>-3773</c:v>
                </c:pt>
                <c:pt idx="77">
                  <c:v>-3404</c:v>
                </c:pt>
                <c:pt idx="78">
                  <c:v>-3105</c:v>
                </c:pt>
                <c:pt idx="79">
                  <c:v>-2984</c:v>
                </c:pt>
                <c:pt idx="80">
                  <c:v>-2660</c:v>
                </c:pt>
                <c:pt idx="81">
                  <c:v>-2351</c:v>
                </c:pt>
                <c:pt idx="82">
                  <c:v>-2033</c:v>
                </c:pt>
                <c:pt idx="83">
                  <c:v>-1826</c:v>
                </c:pt>
                <c:pt idx="84">
                  <c:v>-1660</c:v>
                </c:pt>
                <c:pt idx="85">
                  <c:v>-7261</c:v>
                </c:pt>
              </c:numCache>
            </c:numRef>
          </c:val>
          <c:extLst xmlns:c16r2="http://schemas.microsoft.com/office/drawing/2015/06/chart">
            <c:ext xmlns:c16="http://schemas.microsoft.com/office/drawing/2014/chart" uri="{C3380CC4-5D6E-409C-BE32-E72D297353CC}">
              <c16:uniqueId val="{00000000-857B-4F92-9C51-8DFDF1ECC766}"/>
            </c:ext>
          </c:extLst>
        </c:ser>
        <c:ser>
          <c:idx val="4"/>
          <c:order val="1"/>
          <c:tx>
            <c:strRef>
              <c:f>Sheet1!$E$1</c:f>
              <c:strCache>
                <c:ptCount val="1"/>
                <c:pt idx="0">
                  <c:v>Male Other, Non Hispanic</c:v>
                </c:pt>
              </c:strCache>
            </c:strRef>
          </c:tx>
          <c:spPr>
            <a:solidFill>
              <a:schemeClr val="accent1">
                <a:lumMod val="40000"/>
                <a:lumOff val="60000"/>
              </a:schemeClr>
            </a:solidFill>
            <a:ln>
              <a:solidFill>
                <a:schemeClr val="accent1"/>
              </a:solidFill>
            </a:ln>
          </c:spPr>
          <c:invertIfNegative val="0"/>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Sheet1!$E$2:$E$87</c:f>
              <c:numCache>
                <c:formatCode>#,##0;[Red]#,##0</c:formatCode>
                <c:ptCount val="86"/>
                <c:pt idx="0">
                  <c:v>-16573</c:v>
                </c:pt>
                <c:pt idx="1">
                  <c:v>-16142</c:v>
                </c:pt>
                <c:pt idx="2">
                  <c:v>-15521</c:v>
                </c:pt>
                <c:pt idx="3">
                  <c:v>-15621</c:v>
                </c:pt>
                <c:pt idx="4">
                  <c:v>-14620</c:v>
                </c:pt>
                <c:pt idx="5">
                  <c:v>-14652</c:v>
                </c:pt>
                <c:pt idx="6">
                  <c:v>-15260</c:v>
                </c:pt>
                <c:pt idx="7">
                  <c:v>-15148</c:v>
                </c:pt>
                <c:pt idx="8">
                  <c:v>-14954</c:v>
                </c:pt>
                <c:pt idx="9">
                  <c:v>-14799</c:v>
                </c:pt>
                <c:pt idx="10">
                  <c:v>-14501</c:v>
                </c:pt>
                <c:pt idx="11">
                  <c:v>-14010</c:v>
                </c:pt>
                <c:pt idx="12">
                  <c:v>-13627</c:v>
                </c:pt>
                <c:pt idx="13">
                  <c:v>-13716</c:v>
                </c:pt>
                <c:pt idx="14">
                  <c:v>-13250</c:v>
                </c:pt>
                <c:pt idx="15">
                  <c:v>-12702</c:v>
                </c:pt>
                <c:pt idx="16">
                  <c:v>-12617</c:v>
                </c:pt>
                <c:pt idx="17">
                  <c:v>-12551</c:v>
                </c:pt>
                <c:pt idx="18">
                  <c:v>-12573</c:v>
                </c:pt>
                <c:pt idx="19">
                  <c:v>-12498</c:v>
                </c:pt>
                <c:pt idx="20">
                  <c:v>-12331</c:v>
                </c:pt>
                <c:pt idx="21">
                  <c:v>-12242</c:v>
                </c:pt>
                <c:pt idx="22">
                  <c:v>-12170</c:v>
                </c:pt>
                <c:pt idx="23">
                  <c:v>-12143</c:v>
                </c:pt>
                <c:pt idx="24">
                  <c:v>-12297</c:v>
                </c:pt>
                <c:pt idx="25">
                  <c:v>-12571</c:v>
                </c:pt>
                <c:pt idx="26">
                  <c:v>-12465</c:v>
                </c:pt>
                <c:pt idx="27">
                  <c:v>-12516</c:v>
                </c:pt>
                <c:pt idx="28">
                  <c:v>-12941</c:v>
                </c:pt>
                <c:pt idx="29">
                  <c:v>-13296</c:v>
                </c:pt>
                <c:pt idx="30">
                  <c:v>-13527</c:v>
                </c:pt>
                <c:pt idx="31">
                  <c:v>-13527</c:v>
                </c:pt>
                <c:pt idx="32">
                  <c:v>-13276</c:v>
                </c:pt>
                <c:pt idx="33">
                  <c:v>-12972</c:v>
                </c:pt>
                <c:pt idx="34">
                  <c:v>-13063</c:v>
                </c:pt>
                <c:pt idx="35">
                  <c:v>-12679</c:v>
                </c:pt>
                <c:pt idx="36">
                  <c:v>-12471</c:v>
                </c:pt>
                <c:pt idx="37">
                  <c:v>-12522</c:v>
                </c:pt>
                <c:pt idx="38">
                  <c:v>-12858</c:v>
                </c:pt>
                <c:pt idx="39">
                  <c:v>-12998</c:v>
                </c:pt>
                <c:pt idx="40">
                  <c:v>-12779</c:v>
                </c:pt>
                <c:pt idx="41">
                  <c:v>-12855</c:v>
                </c:pt>
                <c:pt idx="42">
                  <c:v>-12718</c:v>
                </c:pt>
                <c:pt idx="43">
                  <c:v>-12779</c:v>
                </c:pt>
                <c:pt idx="44">
                  <c:v>-12406</c:v>
                </c:pt>
                <c:pt idx="45">
                  <c:v>-11767</c:v>
                </c:pt>
                <c:pt idx="46">
                  <c:v>-10881</c:v>
                </c:pt>
                <c:pt idx="47">
                  <c:v>-10251</c:v>
                </c:pt>
                <c:pt idx="48">
                  <c:v>-10237</c:v>
                </c:pt>
                <c:pt idx="49">
                  <c:v>-10268</c:v>
                </c:pt>
                <c:pt idx="50">
                  <c:v>-10336</c:v>
                </c:pt>
                <c:pt idx="51">
                  <c:v>-10143</c:v>
                </c:pt>
                <c:pt idx="52">
                  <c:v>-9339</c:v>
                </c:pt>
                <c:pt idx="53">
                  <c:v>-9080</c:v>
                </c:pt>
                <c:pt idx="54">
                  <c:v>-8949</c:v>
                </c:pt>
                <c:pt idx="55">
                  <c:v>-8393</c:v>
                </c:pt>
                <c:pt idx="56">
                  <c:v>-8306</c:v>
                </c:pt>
                <c:pt idx="57">
                  <c:v>-8056</c:v>
                </c:pt>
                <c:pt idx="58">
                  <c:v>-7875</c:v>
                </c:pt>
                <c:pt idx="59">
                  <c:v>-7524</c:v>
                </c:pt>
                <c:pt idx="60">
                  <c:v>-6978</c:v>
                </c:pt>
                <c:pt idx="61">
                  <c:v>-6699</c:v>
                </c:pt>
                <c:pt idx="62">
                  <c:v>-6152</c:v>
                </c:pt>
                <c:pt idx="63">
                  <c:v>-5964</c:v>
                </c:pt>
                <c:pt idx="64">
                  <c:v>-5979</c:v>
                </c:pt>
                <c:pt idx="65">
                  <c:v>-5674</c:v>
                </c:pt>
                <c:pt idx="66">
                  <c:v>-5307</c:v>
                </c:pt>
                <c:pt idx="67">
                  <c:v>-4886</c:v>
                </c:pt>
                <c:pt idx="68">
                  <c:v>-4290</c:v>
                </c:pt>
                <c:pt idx="69">
                  <c:v>-4021</c:v>
                </c:pt>
                <c:pt idx="70">
                  <c:v>-3700</c:v>
                </c:pt>
                <c:pt idx="71">
                  <c:v>-3547</c:v>
                </c:pt>
                <c:pt idx="72">
                  <c:v>-3251</c:v>
                </c:pt>
                <c:pt idx="73">
                  <c:v>-2901</c:v>
                </c:pt>
                <c:pt idx="74">
                  <c:v>-2674</c:v>
                </c:pt>
                <c:pt idx="75">
                  <c:v>-2383</c:v>
                </c:pt>
                <c:pt idx="76">
                  <c:v>-2235</c:v>
                </c:pt>
                <c:pt idx="77">
                  <c:v>-1963</c:v>
                </c:pt>
                <c:pt idx="78">
                  <c:v>-1719</c:v>
                </c:pt>
                <c:pt idx="79">
                  <c:v>-1559</c:v>
                </c:pt>
                <c:pt idx="80">
                  <c:v>-1359</c:v>
                </c:pt>
                <c:pt idx="81">
                  <c:v>-1183</c:v>
                </c:pt>
                <c:pt idx="82">
                  <c:v>-998</c:v>
                </c:pt>
                <c:pt idx="83">
                  <c:v>-922</c:v>
                </c:pt>
                <c:pt idx="84">
                  <c:v>-842</c:v>
                </c:pt>
                <c:pt idx="85">
                  <c:v>-3662</c:v>
                </c:pt>
              </c:numCache>
            </c:numRef>
          </c:val>
          <c:extLst xmlns:c16r2="http://schemas.microsoft.com/office/drawing/2015/06/chart">
            <c:ext xmlns:c16="http://schemas.microsoft.com/office/drawing/2014/chart" uri="{C3380CC4-5D6E-409C-BE32-E72D297353CC}">
              <c16:uniqueId val="{00000001-857B-4F92-9C51-8DFDF1ECC766}"/>
            </c:ext>
          </c:extLst>
        </c:ser>
        <c:ser>
          <c:idx val="3"/>
          <c:order val="2"/>
          <c:tx>
            <c:strRef>
              <c:f>Sheet1!$C$1</c:f>
              <c:strCache>
                <c:ptCount val="1"/>
                <c:pt idx="0">
                  <c:v>Male Hispanic</c:v>
                </c:pt>
              </c:strCache>
            </c:strRef>
          </c:tx>
          <c:spPr>
            <a:solidFill>
              <a:schemeClr val="accent1">
                <a:lumMod val="75000"/>
              </a:schemeClr>
            </a:solidFill>
            <a:ln>
              <a:solidFill>
                <a:schemeClr val="accent1"/>
              </a:solidFill>
            </a:ln>
          </c:spPr>
          <c:invertIfNegative val="0"/>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Sheet1!$C$2:$C$87</c:f>
              <c:numCache>
                <c:formatCode>#,##0;[Red]#,##0</c:formatCode>
                <c:ptCount val="86"/>
                <c:pt idx="0">
                  <c:v>-102815</c:v>
                </c:pt>
                <c:pt idx="1">
                  <c:v>-101469</c:v>
                </c:pt>
                <c:pt idx="2">
                  <c:v>-100207</c:v>
                </c:pt>
                <c:pt idx="3">
                  <c:v>-100924</c:v>
                </c:pt>
                <c:pt idx="4">
                  <c:v>-100084</c:v>
                </c:pt>
                <c:pt idx="5">
                  <c:v>-98314</c:v>
                </c:pt>
                <c:pt idx="6">
                  <c:v>-100226</c:v>
                </c:pt>
                <c:pt idx="7">
                  <c:v>-100789</c:v>
                </c:pt>
                <c:pt idx="8">
                  <c:v>-100158</c:v>
                </c:pt>
                <c:pt idx="9">
                  <c:v>-100721</c:v>
                </c:pt>
                <c:pt idx="10">
                  <c:v>-101261</c:v>
                </c:pt>
                <c:pt idx="11">
                  <c:v>-101927</c:v>
                </c:pt>
                <c:pt idx="12">
                  <c:v>-103396</c:v>
                </c:pt>
                <c:pt idx="13">
                  <c:v>-104763</c:v>
                </c:pt>
                <c:pt idx="14">
                  <c:v>-103980</c:v>
                </c:pt>
                <c:pt idx="15">
                  <c:v>-100936</c:v>
                </c:pt>
                <c:pt idx="16">
                  <c:v>-98704</c:v>
                </c:pt>
                <c:pt idx="17">
                  <c:v>-97290</c:v>
                </c:pt>
                <c:pt idx="18">
                  <c:v>-97204</c:v>
                </c:pt>
                <c:pt idx="19">
                  <c:v>-97499</c:v>
                </c:pt>
                <c:pt idx="20">
                  <c:v>-96933</c:v>
                </c:pt>
                <c:pt idx="21">
                  <c:v>-97546</c:v>
                </c:pt>
                <c:pt idx="22">
                  <c:v>-97668</c:v>
                </c:pt>
                <c:pt idx="23">
                  <c:v>-96170</c:v>
                </c:pt>
                <c:pt idx="24">
                  <c:v>-94363</c:v>
                </c:pt>
                <c:pt idx="25">
                  <c:v>-92178</c:v>
                </c:pt>
                <c:pt idx="26">
                  <c:v>-91791</c:v>
                </c:pt>
                <c:pt idx="27">
                  <c:v>-90964</c:v>
                </c:pt>
                <c:pt idx="28">
                  <c:v>-89512</c:v>
                </c:pt>
                <c:pt idx="29">
                  <c:v>-87617</c:v>
                </c:pt>
                <c:pt idx="30">
                  <c:v>-85743</c:v>
                </c:pt>
                <c:pt idx="31">
                  <c:v>-86433</c:v>
                </c:pt>
                <c:pt idx="32">
                  <c:v>-85813</c:v>
                </c:pt>
                <c:pt idx="33">
                  <c:v>-84959</c:v>
                </c:pt>
                <c:pt idx="34">
                  <c:v>-84457</c:v>
                </c:pt>
                <c:pt idx="35">
                  <c:v>-79056</c:v>
                </c:pt>
                <c:pt idx="36">
                  <c:v>-77868</c:v>
                </c:pt>
                <c:pt idx="37">
                  <c:v>-77157</c:v>
                </c:pt>
                <c:pt idx="38">
                  <c:v>-76865</c:v>
                </c:pt>
                <c:pt idx="39">
                  <c:v>-76847</c:v>
                </c:pt>
                <c:pt idx="40">
                  <c:v>-73771</c:v>
                </c:pt>
                <c:pt idx="41">
                  <c:v>-72822</c:v>
                </c:pt>
                <c:pt idx="42">
                  <c:v>-71851</c:v>
                </c:pt>
                <c:pt idx="43">
                  <c:v>-70563</c:v>
                </c:pt>
                <c:pt idx="44">
                  <c:v>-69949</c:v>
                </c:pt>
                <c:pt idx="45">
                  <c:v>-65892</c:v>
                </c:pt>
                <c:pt idx="46">
                  <c:v>-63302</c:v>
                </c:pt>
                <c:pt idx="47">
                  <c:v>-61545</c:v>
                </c:pt>
                <c:pt idx="48">
                  <c:v>-61294</c:v>
                </c:pt>
                <c:pt idx="49">
                  <c:v>-61263</c:v>
                </c:pt>
                <c:pt idx="50">
                  <c:v>-58894</c:v>
                </c:pt>
                <c:pt idx="51">
                  <c:v>-57050</c:v>
                </c:pt>
                <c:pt idx="52">
                  <c:v>-54855</c:v>
                </c:pt>
                <c:pt idx="53">
                  <c:v>-53175</c:v>
                </c:pt>
                <c:pt idx="54">
                  <c:v>-52539</c:v>
                </c:pt>
                <c:pt idx="55">
                  <c:v>-48533</c:v>
                </c:pt>
                <c:pt idx="56">
                  <c:v>-46286</c:v>
                </c:pt>
                <c:pt idx="57">
                  <c:v>-44026</c:v>
                </c:pt>
                <c:pt idx="58">
                  <c:v>-41972</c:v>
                </c:pt>
                <c:pt idx="59">
                  <c:v>-39722</c:v>
                </c:pt>
                <c:pt idx="60">
                  <c:v>-36550</c:v>
                </c:pt>
                <c:pt idx="61">
                  <c:v>-34238</c:v>
                </c:pt>
                <c:pt idx="62">
                  <c:v>-31698</c:v>
                </c:pt>
                <c:pt idx="63">
                  <c:v>-30494</c:v>
                </c:pt>
                <c:pt idx="64">
                  <c:v>-29127</c:v>
                </c:pt>
                <c:pt idx="65">
                  <c:v>-27160</c:v>
                </c:pt>
                <c:pt idx="66">
                  <c:v>-25657</c:v>
                </c:pt>
                <c:pt idx="67">
                  <c:v>-23972</c:v>
                </c:pt>
                <c:pt idx="68">
                  <c:v>-21198</c:v>
                </c:pt>
                <c:pt idx="69">
                  <c:v>-19698</c:v>
                </c:pt>
                <c:pt idx="70">
                  <c:v>-17885</c:v>
                </c:pt>
                <c:pt idx="71">
                  <c:v>-16107</c:v>
                </c:pt>
                <c:pt idx="72">
                  <c:v>-14478</c:v>
                </c:pt>
                <c:pt idx="73">
                  <c:v>-13421</c:v>
                </c:pt>
                <c:pt idx="74">
                  <c:v>-12680</c:v>
                </c:pt>
                <c:pt idx="75">
                  <c:v>-11361</c:v>
                </c:pt>
                <c:pt idx="76">
                  <c:v>-10593</c:v>
                </c:pt>
                <c:pt idx="77">
                  <c:v>-9769</c:v>
                </c:pt>
                <c:pt idx="78">
                  <c:v>-8992</c:v>
                </c:pt>
                <c:pt idx="79">
                  <c:v>-8511</c:v>
                </c:pt>
                <c:pt idx="80">
                  <c:v>-7521</c:v>
                </c:pt>
                <c:pt idx="81">
                  <c:v>-6540</c:v>
                </c:pt>
                <c:pt idx="82">
                  <c:v>-6128</c:v>
                </c:pt>
                <c:pt idx="83">
                  <c:v>-5625</c:v>
                </c:pt>
                <c:pt idx="84">
                  <c:v>-5125</c:v>
                </c:pt>
                <c:pt idx="85">
                  <c:v>-23124</c:v>
                </c:pt>
              </c:numCache>
            </c:numRef>
          </c:val>
          <c:extLst xmlns:c16r2="http://schemas.microsoft.com/office/drawing/2015/06/chart">
            <c:ext xmlns:c16="http://schemas.microsoft.com/office/drawing/2014/chart" uri="{C3380CC4-5D6E-409C-BE32-E72D297353CC}">
              <c16:uniqueId val="{00000002-857B-4F92-9C51-8DFDF1ECC766}"/>
            </c:ext>
          </c:extLst>
        </c:ser>
        <c:ser>
          <c:idx val="6"/>
          <c:order val="3"/>
          <c:tx>
            <c:strRef>
              <c:f>Sheet1!$H$1</c:f>
              <c:strCache>
                <c:ptCount val="1"/>
                <c:pt idx="0">
                  <c:v>Female Black, Non Hispanic</c:v>
                </c:pt>
              </c:strCache>
            </c:strRef>
          </c:tx>
          <c:spPr>
            <a:solidFill>
              <a:srgbClr val="F84260"/>
            </a:solidFill>
            <a:ln>
              <a:solidFill>
                <a:srgbClr val="FC8168"/>
              </a:solidFill>
            </a:ln>
          </c:spPr>
          <c:invertIfNegative val="0"/>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Sheet1!$H$2:$H$87</c:f>
              <c:numCache>
                <c:formatCode>#,##0</c:formatCode>
                <c:ptCount val="86"/>
                <c:pt idx="0">
                  <c:v>22202</c:v>
                </c:pt>
                <c:pt idx="1">
                  <c:v>21521</c:v>
                </c:pt>
                <c:pt idx="2">
                  <c:v>20934</c:v>
                </c:pt>
                <c:pt idx="3">
                  <c:v>20919</c:v>
                </c:pt>
                <c:pt idx="4">
                  <c:v>21326</c:v>
                </c:pt>
                <c:pt idx="5">
                  <c:v>21272</c:v>
                </c:pt>
                <c:pt idx="6">
                  <c:v>21728</c:v>
                </c:pt>
                <c:pt idx="7">
                  <c:v>21858</c:v>
                </c:pt>
                <c:pt idx="8">
                  <c:v>22025</c:v>
                </c:pt>
                <c:pt idx="9">
                  <c:v>21913</c:v>
                </c:pt>
                <c:pt idx="10">
                  <c:v>22200</c:v>
                </c:pt>
                <c:pt idx="11">
                  <c:v>22549</c:v>
                </c:pt>
                <c:pt idx="12">
                  <c:v>23089</c:v>
                </c:pt>
                <c:pt idx="13">
                  <c:v>23768</c:v>
                </c:pt>
                <c:pt idx="14">
                  <c:v>24233</c:v>
                </c:pt>
                <c:pt idx="15">
                  <c:v>23797</c:v>
                </c:pt>
                <c:pt idx="16">
                  <c:v>23721</c:v>
                </c:pt>
                <c:pt idx="17">
                  <c:v>23850</c:v>
                </c:pt>
                <c:pt idx="18">
                  <c:v>23979</c:v>
                </c:pt>
                <c:pt idx="19">
                  <c:v>24670</c:v>
                </c:pt>
                <c:pt idx="20">
                  <c:v>24762</c:v>
                </c:pt>
                <c:pt idx="21">
                  <c:v>25352</c:v>
                </c:pt>
                <c:pt idx="22">
                  <c:v>25162</c:v>
                </c:pt>
                <c:pt idx="23">
                  <c:v>25059</c:v>
                </c:pt>
                <c:pt idx="24">
                  <c:v>24415</c:v>
                </c:pt>
                <c:pt idx="25">
                  <c:v>23120</c:v>
                </c:pt>
                <c:pt idx="26">
                  <c:v>22341</c:v>
                </c:pt>
                <c:pt idx="27">
                  <c:v>22020</c:v>
                </c:pt>
                <c:pt idx="28">
                  <c:v>22200</c:v>
                </c:pt>
                <c:pt idx="29">
                  <c:v>22023</c:v>
                </c:pt>
                <c:pt idx="30">
                  <c:v>21963</c:v>
                </c:pt>
                <c:pt idx="31">
                  <c:v>22728</c:v>
                </c:pt>
                <c:pt idx="32">
                  <c:v>23314</c:v>
                </c:pt>
                <c:pt idx="33">
                  <c:v>24407</c:v>
                </c:pt>
                <c:pt idx="34">
                  <c:v>25346</c:v>
                </c:pt>
                <c:pt idx="35">
                  <c:v>24279</c:v>
                </c:pt>
                <c:pt idx="36">
                  <c:v>23275</c:v>
                </c:pt>
                <c:pt idx="37">
                  <c:v>22757</c:v>
                </c:pt>
                <c:pt idx="38">
                  <c:v>22556</c:v>
                </c:pt>
                <c:pt idx="39">
                  <c:v>22368</c:v>
                </c:pt>
                <c:pt idx="40">
                  <c:v>22407</c:v>
                </c:pt>
                <c:pt idx="41">
                  <c:v>22992</c:v>
                </c:pt>
                <c:pt idx="42">
                  <c:v>23405</c:v>
                </c:pt>
                <c:pt idx="43">
                  <c:v>24156</c:v>
                </c:pt>
                <c:pt idx="44">
                  <c:v>23497</c:v>
                </c:pt>
                <c:pt idx="45">
                  <c:v>21808</c:v>
                </c:pt>
                <c:pt idx="46">
                  <c:v>21610</c:v>
                </c:pt>
                <c:pt idx="47">
                  <c:v>21645</c:v>
                </c:pt>
                <c:pt idx="48">
                  <c:v>22260</c:v>
                </c:pt>
                <c:pt idx="49">
                  <c:v>23391</c:v>
                </c:pt>
                <c:pt idx="50">
                  <c:v>23087</c:v>
                </c:pt>
                <c:pt idx="51">
                  <c:v>22810</c:v>
                </c:pt>
                <c:pt idx="52">
                  <c:v>22583</c:v>
                </c:pt>
                <c:pt idx="53">
                  <c:v>22769</c:v>
                </c:pt>
                <c:pt idx="54">
                  <c:v>22561</c:v>
                </c:pt>
                <c:pt idx="55">
                  <c:v>21916</c:v>
                </c:pt>
                <c:pt idx="56">
                  <c:v>21398</c:v>
                </c:pt>
                <c:pt idx="57">
                  <c:v>20836</c:v>
                </c:pt>
                <c:pt idx="58">
                  <c:v>20077</c:v>
                </c:pt>
                <c:pt idx="59">
                  <c:v>19400</c:v>
                </c:pt>
                <c:pt idx="60">
                  <c:v>17910</c:v>
                </c:pt>
                <c:pt idx="61">
                  <c:v>16946</c:v>
                </c:pt>
                <c:pt idx="62">
                  <c:v>16265</c:v>
                </c:pt>
                <c:pt idx="63">
                  <c:v>15679</c:v>
                </c:pt>
                <c:pt idx="64">
                  <c:v>14895</c:v>
                </c:pt>
                <c:pt idx="65">
                  <c:v>13941</c:v>
                </c:pt>
                <c:pt idx="66">
                  <c:v>12891</c:v>
                </c:pt>
                <c:pt idx="67">
                  <c:v>11657</c:v>
                </c:pt>
                <c:pt idx="68">
                  <c:v>10027</c:v>
                </c:pt>
                <c:pt idx="69">
                  <c:v>9545</c:v>
                </c:pt>
                <c:pt idx="70">
                  <c:v>8902</c:v>
                </c:pt>
                <c:pt idx="71">
                  <c:v>8303</c:v>
                </c:pt>
                <c:pt idx="72">
                  <c:v>7565</c:v>
                </c:pt>
                <c:pt idx="73">
                  <c:v>7129</c:v>
                </c:pt>
                <c:pt idx="74">
                  <c:v>6602</c:v>
                </c:pt>
                <c:pt idx="75">
                  <c:v>5823</c:v>
                </c:pt>
                <c:pt idx="76">
                  <c:v>5531</c:v>
                </c:pt>
                <c:pt idx="77">
                  <c:v>5281</c:v>
                </c:pt>
                <c:pt idx="78">
                  <c:v>4968</c:v>
                </c:pt>
                <c:pt idx="79">
                  <c:v>4783</c:v>
                </c:pt>
                <c:pt idx="80">
                  <c:v>4344</c:v>
                </c:pt>
                <c:pt idx="81">
                  <c:v>4117</c:v>
                </c:pt>
                <c:pt idx="82">
                  <c:v>3632</c:v>
                </c:pt>
                <c:pt idx="83">
                  <c:v>3321</c:v>
                </c:pt>
                <c:pt idx="84">
                  <c:v>3195</c:v>
                </c:pt>
                <c:pt idx="85">
                  <c:v>17951</c:v>
                </c:pt>
              </c:numCache>
            </c:numRef>
          </c:val>
          <c:extLst xmlns:c16r2="http://schemas.microsoft.com/office/drawing/2015/06/chart">
            <c:ext xmlns:c16="http://schemas.microsoft.com/office/drawing/2014/chart" uri="{C3380CC4-5D6E-409C-BE32-E72D297353CC}">
              <c16:uniqueId val="{00000003-857B-4F92-9C51-8DFDF1ECC766}"/>
            </c:ext>
          </c:extLst>
        </c:ser>
        <c:ser>
          <c:idx val="8"/>
          <c:order val="4"/>
          <c:tx>
            <c:strRef>
              <c:f>Sheet1!$I$1</c:f>
              <c:strCache>
                <c:ptCount val="1"/>
                <c:pt idx="0">
                  <c:v>Female Other, Non Hispanic</c:v>
                </c:pt>
              </c:strCache>
            </c:strRef>
          </c:tx>
          <c:spPr>
            <a:solidFill>
              <a:srgbClr val="FCBAC5"/>
            </a:solidFill>
            <a:ln>
              <a:solidFill>
                <a:srgbClr val="FC8168"/>
              </a:solidFill>
            </a:ln>
          </c:spPr>
          <c:invertIfNegative val="0"/>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Sheet1!$I$2:$I$87</c:f>
              <c:numCache>
                <c:formatCode>#,##0</c:formatCode>
                <c:ptCount val="86"/>
                <c:pt idx="0">
                  <c:v>15611</c:v>
                </c:pt>
                <c:pt idx="1">
                  <c:v>15079</c:v>
                </c:pt>
                <c:pt idx="2">
                  <c:v>14507</c:v>
                </c:pt>
                <c:pt idx="3">
                  <c:v>14591</c:v>
                </c:pt>
                <c:pt idx="4">
                  <c:v>13959</c:v>
                </c:pt>
                <c:pt idx="5">
                  <c:v>13996</c:v>
                </c:pt>
                <c:pt idx="6">
                  <c:v>14585</c:v>
                </c:pt>
                <c:pt idx="7">
                  <c:v>14596</c:v>
                </c:pt>
                <c:pt idx="8">
                  <c:v>14501</c:v>
                </c:pt>
                <c:pt idx="9">
                  <c:v>14451</c:v>
                </c:pt>
                <c:pt idx="10">
                  <c:v>14271</c:v>
                </c:pt>
                <c:pt idx="11">
                  <c:v>13813</c:v>
                </c:pt>
                <c:pt idx="12">
                  <c:v>13196</c:v>
                </c:pt>
                <c:pt idx="13">
                  <c:v>13152</c:v>
                </c:pt>
                <c:pt idx="14">
                  <c:v>12744</c:v>
                </c:pt>
                <c:pt idx="15">
                  <c:v>12214</c:v>
                </c:pt>
                <c:pt idx="16">
                  <c:v>12211</c:v>
                </c:pt>
                <c:pt idx="17">
                  <c:v>12218</c:v>
                </c:pt>
                <c:pt idx="18">
                  <c:v>12044</c:v>
                </c:pt>
                <c:pt idx="19">
                  <c:v>11817</c:v>
                </c:pt>
                <c:pt idx="20">
                  <c:v>11618</c:v>
                </c:pt>
                <c:pt idx="21">
                  <c:v>11524</c:v>
                </c:pt>
                <c:pt idx="22">
                  <c:v>11430</c:v>
                </c:pt>
                <c:pt idx="23">
                  <c:v>11422</c:v>
                </c:pt>
                <c:pt idx="24">
                  <c:v>11616</c:v>
                </c:pt>
                <c:pt idx="25">
                  <c:v>11782</c:v>
                </c:pt>
                <c:pt idx="26">
                  <c:v>12045</c:v>
                </c:pt>
                <c:pt idx="27">
                  <c:v>12428</c:v>
                </c:pt>
                <c:pt idx="28">
                  <c:v>12858</c:v>
                </c:pt>
                <c:pt idx="29">
                  <c:v>13288</c:v>
                </c:pt>
                <c:pt idx="30">
                  <c:v>13946</c:v>
                </c:pt>
                <c:pt idx="31">
                  <c:v>14458</c:v>
                </c:pt>
                <c:pt idx="32">
                  <c:v>14679</c:v>
                </c:pt>
                <c:pt idx="33">
                  <c:v>14606</c:v>
                </c:pt>
                <c:pt idx="34">
                  <c:v>14638</c:v>
                </c:pt>
                <c:pt idx="35">
                  <c:v>14348</c:v>
                </c:pt>
                <c:pt idx="36">
                  <c:v>14131</c:v>
                </c:pt>
                <c:pt idx="37">
                  <c:v>14118</c:v>
                </c:pt>
                <c:pt idx="38">
                  <c:v>14525</c:v>
                </c:pt>
                <c:pt idx="39">
                  <c:v>14759</c:v>
                </c:pt>
                <c:pt idx="40">
                  <c:v>14641</c:v>
                </c:pt>
                <c:pt idx="41">
                  <c:v>14550</c:v>
                </c:pt>
                <c:pt idx="42">
                  <c:v>14410</c:v>
                </c:pt>
                <c:pt idx="43">
                  <c:v>14142</c:v>
                </c:pt>
                <c:pt idx="44">
                  <c:v>13683</c:v>
                </c:pt>
                <c:pt idx="45">
                  <c:v>12630</c:v>
                </c:pt>
                <c:pt idx="46">
                  <c:v>11715</c:v>
                </c:pt>
                <c:pt idx="47">
                  <c:v>10990</c:v>
                </c:pt>
                <c:pt idx="48">
                  <c:v>10796</c:v>
                </c:pt>
                <c:pt idx="49">
                  <c:v>10925</c:v>
                </c:pt>
                <c:pt idx="50">
                  <c:v>10926</c:v>
                </c:pt>
                <c:pt idx="51">
                  <c:v>10747</c:v>
                </c:pt>
                <c:pt idx="52">
                  <c:v>10058</c:v>
                </c:pt>
                <c:pt idx="53">
                  <c:v>10021</c:v>
                </c:pt>
                <c:pt idx="54">
                  <c:v>9833</c:v>
                </c:pt>
                <c:pt idx="55">
                  <c:v>9433</c:v>
                </c:pt>
                <c:pt idx="56">
                  <c:v>9217</c:v>
                </c:pt>
                <c:pt idx="57">
                  <c:v>9153</c:v>
                </c:pt>
                <c:pt idx="58">
                  <c:v>8846</c:v>
                </c:pt>
                <c:pt idx="59">
                  <c:v>8535</c:v>
                </c:pt>
                <c:pt idx="60">
                  <c:v>7962</c:v>
                </c:pt>
                <c:pt idx="61">
                  <c:v>7878</c:v>
                </c:pt>
                <c:pt idx="62">
                  <c:v>7370</c:v>
                </c:pt>
                <c:pt idx="63">
                  <c:v>7243</c:v>
                </c:pt>
                <c:pt idx="64">
                  <c:v>7133</c:v>
                </c:pt>
                <c:pt idx="65">
                  <c:v>6643</c:v>
                </c:pt>
                <c:pt idx="66">
                  <c:v>6238</c:v>
                </c:pt>
                <c:pt idx="67">
                  <c:v>5761</c:v>
                </c:pt>
                <c:pt idx="68">
                  <c:v>4867</c:v>
                </c:pt>
                <c:pt idx="69">
                  <c:v>4571</c:v>
                </c:pt>
                <c:pt idx="70">
                  <c:v>4190</c:v>
                </c:pt>
                <c:pt idx="71">
                  <c:v>3929</c:v>
                </c:pt>
                <c:pt idx="72">
                  <c:v>3564</c:v>
                </c:pt>
                <c:pt idx="73">
                  <c:v>3268</c:v>
                </c:pt>
                <c:pt idx="74">
                  <c:v>3034</c:v>
                </c:pt>
                <c:pt idx="75">
                  <c:v>2728</c:v>
                </c:pt>
                <c:pt idx="76">
                  <c:v>2477</c:v>
                </c:pt>
                <c:pt idx="77">
                  <c:v>2290</c:v>
                </c:pt>
                <c:pt idx="78">
                  <c:v>2149</c:v>
                </c:pt>
                <c:pt idx="79">
                  <c:v>1864</c:v>
                </c:pt>
                <c:pt idx="80">
                  <c:v>1691</c:v>
                </c:pt>
                <c:pt idx="81">
                  <c:v>1582</c:v>
                </c:pt>
                <c:pt idx="82">
                  <c:v>1411</c:v>
                </c:pt>
                <c:pt idx="83">
                  <c:v>1364</c:v>
                </c:pt>
                <c:pt idx="84">
                  <c:v>1250</c:v>
                </c:pt>
                <c:pt idx="85">
                  <c:v>6237</c:v>
                </c:pt>
              </c:numCache>
            </c:numRef>
          </c:val>
          <c:extLst xmlns:c16r2="http://schemas.microsoft.com/office/drawing/2015/06/chart">
            <c:ext xmlns:c16="http://schemas.microsoft.com/office/drawing/2014/chart" uri="{C3380CC4-5D6E-409C-BE32-E72D297353CC}">
              <c16:uniqueId val="{00000004-857B-4F92-9C51-8DFDF1ECC766}"/>
            </c:ext>
          </c:extLst>
        </c:ser>
        <c:ser>
          <c:idx val="7"/>
          <c:order val="5"/>
          <c:tx>
            <c:strRef>
              <c:f>Sheet1!$G$1</c:f>
              <c:strCache>
                <c:ptCount val="1"/>
                <c:pt idx="0">
                  <c:v>Female, Hispanic</c:v>
                </c:pt>
              </c:strCache>
            </c:strRef>
          </c:tx>
          <c:spPr>
            <a:solidFill>
              <a:srgbClr val="E1092D"/>
            </a:solidFill>
            <a:ln>
              <a:solidFill>
                <a:srgbClr val="FC8168"/>
              </a:solidFill>
            </a:ln>
          </c:spPr>
          <c:invertIfNegative val="0"/>
          <c:dPt>
            <c:idx val="24"/>
            <c:invertIfNegative val="0"/>
            <c:bubble3D val="0"/>
            <c:extLst xmlns:c16r2="http://schemas.microsoft.com/office/drawing/2015/06/chart">
              <c:ext xmlns:c16="http://schemas.microsoft.com/office/drawing/2014/chart" uri="{C3380CC4-5D6E-409C-BE32-E72D297353CC}">
                <c16:uniqueId val="{00000005-857B-4F92-9C51-8DFDF1ECC766}"/>
              </c:ext>
            </c:extLst>
          </c:dPt>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Sheet1!$G$2:$G$87</c:f>
              <c:numCache>
                <c:formatCode>#,##0</c:formatCode>
                <c:ptCount val="86"/>
                <c:pt idx="0">
                  <c:v>98458</c:v>
                </c:pt>
                <c:pt idx="1">
                  <c:v>97133</c:v>
                </c:pt>
                <c:pt idx="2">
                  <c:v>96183</c:v>
                </c:pt>
                <c:pt idx="3">
                  <c:v>97060</c:v>
                </c:pt>
                <c:pt idx="4">
                  <c:v>97225</c:v>
                </c:pt>
                <c:pt idx="5">
                  <c:v>94766</c:v>
                </c:pt>
                <c:pt idx="6">
                  <c:v>96225</c:v>
                </c:pt>
                <c:pt idx="7">
                  <c:v>96922</c:v>
                </c:pt>
                <c:pt idx="8">
                  <c:v>96171</c:v>
                </c:pt>
                <c:pt idx="9">
                  <c:v>96209</c:v>
                </c:pt>
                <c:pt idx="10">
                  <c:v>96751</c:v>
                </c:pt>
                <c:pt idx="11">
                  <c:v>97582</c:v>
                </c:pt>
                <c:pt idx="12">
                  <c:v>98201</c:v>
                </c:pt>
                <c:pt idx="13">
                  <c:v>99811</c:v>
                </c:pt>
                <c:pt idx="14">
                  <c:v>98687</c:v>
                </c:pt>
                <c:pt idx="15">
                  <c:v>95505</c:v>
                </c:pt>
                <c:pt idx="16">
                  <c:v>92990</c:v>
                </c:pt>
                <c:pt idx="17">
                  <c:v>91273</c:v>
                </c:pt>
                <c:pt idx="18">
                  <c:v>90734</c:v>
                </c:pt>
                <c:pt idx="19">
                  <c:v>90202</c:v>
                </c:pt>
                <c:pt idx="20">
                  <c:v>88659</c:v>
                </c:pt>
                <c:pt idx="21">
                  <c:v>88605</c:v>
                </c:pt>
                <c:pt idx="22">
                  <c:v>87871</c:v>
                </c:pt>
                <c:pt idx="23">
                  <c:v>85930</c:v>
                </c:pt>
                <c:pt idx="24">
                  <c:v>83246</c:v>
                </c:pt>
                <c:pt idx="25">
                  <c:v>80343</c:v>
                </c:pt>
                <c:pt idx="26">
                  <c:v>79292</c:v>
                </c:pt>
                <c:pt idx="27">
                  <c:v>79601</c:v>
                </c:pt>
                <c:pt idx="28">
                  <c:v>80130</c:v>
                </c:pt>
                <c:pt idx="29">
                  <c:v>80615</c:v>
                </c:pt>
                <c:pt idx="30">
                  <c:v>80147</c:v>
                </c:pt>
                <c:pt idx="31">
                  <c:v>81591</c:v>
                </c:pt>
                <c:pt idx="32">
                  <c:v>82115</c:v>
                </c:pt>
                <c:pt idx="33">
                  <c:v>82744</c:v>
                </c:pt>
                <c:pt idx="34">
                  <c:v>81213</c:v>
                </c:pt>
                <c:pt idx="35">
                  <c:v>76711</c:v>
                </c:pt>
                <c:pt idx="36">
                  <c:v>76119</c:v>
                </c:pt>
                <c:pt idx="37">
                  <c:v>75387</c:v>
                </c:pt>
                <c:pt idx="38">
                  <c:v>76426</c:v>
                </c:pt>
                <c:pt idx="39">
                  <c:v>76834</c:v>
                </c:pt>
                <c:pt idx="40">
                  <c:v>74996</c:v>
                </c:pt>
                <c:pt idx="41">
                  <c:v>74995</c:v>
                </c:pt>
                <c:pt idx="42">
                  <c:v>74613</c:v>
                </c:pt>
                <c:pt idx="43">
                  <c:v>73011</c:v>
                </c:pt>
                <c:pt idx="44">
                  <c:v>71267</c:v>
                </c:pt>
                <c:pt idx="45">
                  <c:v>66611</c:v>
                </c:pt>
                <c:pt idx="46">
                  <c:v>64255</c:v>
                </c:pt>
                <c:pt idx="47">
                  <c:v>61927</c:v>
                </c:pt>
                <c:pt idx="48">
                  <c:v>60663</c:v>
                </c:pt>
                <c:pt idx="49">
                  <c:v>60912</c:v>
                </c:pt>
                <c:pt idx="50">
                  <c:v>58719</c:v>
                </c:pt>
                <c:pt idx="51">
                  <c:v>57184</c:v>
                </c:pt>
                <c:pt idx="52">
                  <c:v>54955</c:v>
                </c:pt>
                <c:pt idx="53">
                  <c:v>53864</c:v>
                </c:pt>
                <c:pt idx="54">
                  <c:v>52634</c:v>
                </c:pt>
                <c:pt idx="55">
                  <c:v>49362</c:v>
                </c:pt>
                <c:pt idx="56">
                  <c:v>47854</c:v>
                </c:pt>
                <c:pt idx="57">
                  <c:v>46127</c:v>
                </c:pt>
                <c:pt idx="58">
                  <c:v>44266</c:v>
                </c:pt>
                <c:pt idx="59">
                  <c:v>42383</c:v>
                </c:pt>
                <c:pt idx="60">
                  <c:v>39431</c:v>
                </c:pt>
                <c:pt idx="61">
                  <c:v>37180</c:v>
                </c:pt>
                <c:pt idx="62">
                  <c:v>34624</c:v>
                </c:pt>
                <c:pt idx="63">
                  <c:v>33582</c:v>
                </c:pt>
                <c:pt idx="64">
                  <c:v>32586</c:v>
                </c:pt>
                <c:pt idx="65">
                  <c:v>30518</c:v>
                </c:pt>
                <c:pt idx="66">
                  <c:v>29140</c:v>
                </c:pt>
                <c:pt idx="67">
                  <c:v>27569</c:v>
                </c:pt>
                <c:pt idx="68">
                  <c:v>24788</c:v>
                </c:pt>
                <c:pt idx="69">
                  <c:v>23040</c:v>
                </c:pt>
                <c:pt idx="70">
                  <c:v>21356</c:v>
                </c:pt>
                <c:pt idx="71">
                  <c:v>19826</c:v>
                </c:pt>
                <c:pt idx="72">
                  <c:v>18019</c:v>
                </c:pt>
                <c:pt idx="73">
                  <c:v>16897</c:v>
                </c:pt>
                <c:pt idx="74">
                  <c:v>15834</c:v>
                </c:pt>
                <c:pt idx="75">
                  <c:v>14736</c:v>
                </c:pt>
                <c:pt idx="76">
                  <c:v>14105</c:v>
                </c:pt>
                <c:pt idx="77">
                  <c:v>13210</c:v>
                </c:pt>
                <c:pt idx="78">
                  <c:v>12670</c:v>
                </c:pt>
                <c:pt idx="79">
                  <c:v>11972</c:v>
                </c:pt>
                <c:pt idx="80">
                  <c:v>10686</c:v>
                </c:pt>
                <c:pt idx="81">
                  <c:v>9656</c:v>
                </c:pt>
                <c:pt idx="82">
                  <c:v>9139</c:v>
                </c:pt>
                <c:pt idx="83">
                  <c:v>8590</c:v>
                </c:pt>
                <c:pt idx="84">
                  <c:v>8140</c:v>
                </c:pt>
                <c:pt idx="85">
                  <c:v>41292</c:v>
                </c:pt>
              </c:numCache>
            </c:numRef>
          </c:val>
          <c:extLst xmlns:c16r2="http://schemas.microsoft.com/office/drawing/2015/06/chart">
            <c:ext xmlns:c16="http://schemas.microsoft.com/office/drawing/2014/chart" uri="{C3380CC4-5D6E-409C-BE32-E72D297353CC}">
              <c16:uniqueId val="{00000006-857B-4F92-9C51-8DFDF1ECC766}"/>
            </c:ext>
          </c:extLst>
        </c:ser>
        <c:dLbls>
          <c:showLegendKey val="0"/>
          <c:showVal val="0"/>
          <c:showCatName val="0"/>
          <c:showSerName val="0"/>
          <c:showPercent val="0"/>
          <c:showBubbleSize val="0"/>
        </c:dLbls>
        <c:gapWidth val="0"/>
        <c:overlap val="100"/>
        <c:axId val="207893696"/>
        <c:axId val="207888992"/>
      </c:barChart>
      <c:catAx>
        <c:axId val="207893696"/>
        <c:scaling>
          <c:orientation val="minMax"/>
        </c:scaling>
        <c:delete val="0"/>
        <c:axPos val="l"/>
        <c:numFmt formatCode="General" sourceLinked="0"/>
        <c:majorTickMark val="out"/>
        <c:minorTickMark val="none"/>
        <c:tickLblPos val="low"/>
        <c:txPr>
          <a:bodyPr/>
          <a:lstStyle/>
          <a:p>
            <a:pPr>
              <a:defRPr sz="1050" baseline="0"/>
            </a:pPr>
            <a:endParaRPr lang="en-US"/>
          </a:p>
        </c:txPr>
        <c:crossAx val="207888992"/>
        <c:crosses val="autoZero"/>
        <c:auto val="1"/>
        <c:lblAlgn val="ctr"/>
        <c:lblOffset val="100"/>
        <c:tickLblSkip val="5"/>
        <c:noMultiLvlLbl val="0"/>
      </c:catAx>
      <c:valAx>
        <c:axId val="207888992"/>
        <c:scaling>
          <c:orientation val="minMax"/>
          <c:max val="250000"/>
          <c:min val="-250000"/>
        </c:scaling>
        <c:delete val="0"/>
        <c:axPos val="b"/>
        <c:majorGridlines/>
        <c:numFmt formatCode="#,##0;[Red]#,##0" sourceLinked="1"/>
        <c:majorTickMark val="out"/>
        <c:minorTickMark val="none"/>
        <c:tickLblPos val="nextTo"/>
        <c:txPr>
          <a:bodyPr/>
          <a:lstStyle/>
          <a:p>
            <a:pPr>
              <a:defRPr sz="1400"/>
            </a:pPr>
            <a:endParaRPr lang="en-US"/>
          </a:p>
        </c:txPr>
        <c:crossAx val="207893696"/>
        <c:crosses val="autoZero"/>
        <c:crossBetween val="between"/>
      </c:valAx>
    </c:plotArea>
    <c:legend>
      <c:legendPos val="t"/>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Male White, Non-Hispanic</c:v>
                </c:pt>
              </c:strCache>
            </c:strRef>
          </c:tx>
          <c:spPr>
            <a:solidFill>
              <a:schemeClr val="accent1">
                <a:lumMod val="50000"/>
              </a:schemeClr>
            </a:solidFill>
            <a:ln>
              <a:solidFill>
                <a:schemeClr val="accent1"/>
              </a:solidFill>
            </a:ln>
          </c:spPr>
          <c:invertIfNegative val="0"/>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Sheet1!$B$2:$B$87</c:f>
              <c:numCache>
                <c:formatCode>#,##0;[Red]#,##0</c:formatCode>
                <c:ptCount val="86"/>
                <c:pt idx="0">
                  <c:v>-62731</c:v>
                </c:pt>
                <c:pt idx="1">
                  <c:v>-62134</c:v>
                </c:pt>
                <c:pt idx="2">
                  <c:v>-61324</c:v>
                </c:pt>
                <c:pt idx="3">
                  <c:v>-61326</c:v>
                </c:pt>
                <c:pt idx="4">
                  <c:v>-62063</c:v>
                </c:pt>
                <c:pt idx="5">
                  <c:v>-61239</c:v>
                </c:pt>
                <c:pt idx="6">
                  <c:v>-62580</c:v>
                </c:pt>
                <c:pt idx="7">
                  <c:v>-63561</c:v>
                </c:pt>
                <c:pt idx="8">
                  <c:v>-64116</c:v>
                </c:pt>
                <c:pt idx="9">
                  <c:v>-64504</c:v>
                </c:pt>
                <c:pt idx="10">
                  <c:v>-65273</c:v>
                </c:pt>
                <c:pt idx="11">
                  <c:v>-65766</c:v>
                </c:pt>
                <c:pt idx="12">
                  <c:v>-66013</c:v>
                </c:pt>
                <c:pt idx="13">
                  <c:v>-67387</c:v>
                </c:pt>
                <c:pt idx="14">
                  <c:v>-68221</c:v>
                </c:pt>
                <c:pt idx="15">
                  <c:v>-67822</c:v>
                </c:pt>
                <c:pt idx="16">
                  <c:v>-67577</c:v>
                </c:pt>
                <c:pt idx="17">
                  <c:v>-68039</c:v>
                </c:pt>
                <c:pt idx="18">
                  <c:v>-68887</c:v>
                </c:pt>
                <c:pt idx="19">
                  <c:v>-70474</c:v>
                </c:pt>
                <c:pt idx="20">
                  <c:v>-69305</c:v>
                </c:pt>
                <c:pt idx="21">
                  <c:v>-70367</c:v>
                </c:pt>
                <c:pt idx="22">
                  <c:v>-71055</c:v>
                </c:pt>
                <c:pt idx="23">
                  <c:v>-70686</c:v>
                </c:pt>
                <c:pt idx="24">
                  <c:v>-70569</c:v>
                </c:pt>
                <c:pt idx="25">
                  <c:v>-69615</c:v>
                </c:pt>
                <c:pt idx="26">
                  <c:v>-69920</c:v>
                </c:pt>
                <c:pt idx="27">
                  <c:v>-71401</c:v>
                </c:pt>
                <c:pt idx="28">
                  <c:v>-73150</c:v>
                </c:pt>
                <c:pt idx="29">
                  <c:v>-75132</c:v>
                </c:pt>
                <c:pt idx="30">
                  <c:v>-74228</c:v>
                </c:pt>
                <c:pt idx="31">
                  <c:v>-75713</c:v>
                </c:pt>
                <c:pt idx="32">
                  <c:v>-76008</c:v>
                </c:pt>
                <c:pt idx="33">
                  <c:v>-76550</c:v>
                </c:pt>
                <c:pt idx="34">
                  <c:v>-76280</c:v>
                </c:pt>
                <c:pt idx="35">
                  <c:v>-72299</c:v>
                </c:pt>
                <c:pt idx="36">
                  <c:v>-70190</c:v>
                </c:pt>
                <c:pt idx="37">
                  <c:v>-68749</c:v>
                </c:pt>
                <c:pt idx="38">
                  <c:v>-67958</c:v>
                </c:pt>
                <c:pt idx="39">
                  <c:v>-69075</c:v>
                </c:pt>
                <c:pt idx="40">
                  <c:v>-67785</c:v>
                </c:pt>
                <c:pt idx="41">
                  <c:v>-69516</c:v>
                </c:pt>
                <c:pt idx="42">
                  <c:v>-74419</c:v>
                </c:pt>
                <c:pt idx="43">
                  <c:v>-80231</c:v>
                </c:pt>
                <c:pt idx="44">
                  <c:v>-81102</c:v>
                </c:pt>
                <c:pt idx="45">
                  <c:v>-77113</c:v>
                </c:pt>
                <c:pt idx="46">
                  <c:v>-74468</c:v>
                </c:pt>
                <c:pt idx="47">
                  <c:v>-74086</c:v>
                </c:pt>
                <c:pt idx="48">
                  <c:v>-74778</c:v>
                </c:pt>
                <c:pt idx="49">
                  <c:v>-80670</c:v>
                </c:pt>
                <c:pt idx="50">
                  <c:v>-84818</c:v>
                </c:pt>
                <c:pt idx="51">
                  <c:v>-87248</c:v>
                </c:pt>
                <c:pt idx="52">
                  <c:v>-88613</c:v>
                </c:pt>
                <c:pt idx="53">
                  <c:v>-90400</c:v>
                </c:pt>
                <c:pt idx="54">
                  <c:v>-92437</c:v>
                </c:pt>
                <c:pt idx="55">
                  <c:v>-90514</c:v>
                </c:pt>
                <c:pt idx="56">
                  <c:v>-90883</c:v>
                </c:pt>
                <c:pt idx="57">
                  <c:v>-89127</c:v>
                </c:pt>
                <c:pt idx="58">
                  <c:v>-86633</c:v>
                </c:pt>
                <c:pt idx="59">
                  <c:v>-86141</c:v>
                </c:pt>
                <c:pt idx="60">
                  <c:v>-82509</c:v>
                </c:pt>
                <c:pt idx="61">
                  <c:v>-80244</c:v>
                </c:pt>
                <c:pt idx="62">
                  <c:v>-77182</c:v>
                </c:pt>
                <c:pt idx="63">
                  <c:v>-72760</c:v>
                </c:pt>
                <c:pt idx="64">
                  <c:v>-71868</c:v>
                </c:pt>
                <c:pt idx="65">
                  <c:v>-70260</c:v>
                </c:pt>
                <c:pt idx="66">
                  <c:v>-71922</c:v>
                </c:pt>
                <c:pt idx="67">
                  <c:v>-72108</c:v>
                </c:pt>
                <c:pt idx="68">
                  <c:v>-57700</c:v>
                </c:pt>
                <c:pt idx="69">
                  <c:v>-53726</c:v>
                </c:pt>
                <c:pt idx="70">
                  <c:v>-53860</c:v>
                </c:pt>
                <c:pt idx="71">
                  <c:v>-51894</c:v>
                </c:pt>
                <c:pt idx="72">
                  <c:v>-46754</c:v>
                </c:pt>
                <c:pt idx="73">
                  <c:v>-42212</c:v>
                </c:pt>
                <c:pt idx="74">
                  <c:v>-38551</c:v>
                </c:pt>
                <c:pt idx="75">
                  <c:v>-36081</c:v>
                </c:pt>
                <c:pt idx="76">
                  <c:v>-33823</c:v>
                </c:pt>
                <c:pt idx="77">
                  <c:v>-30911</c:v>
                </c:pt>
                <c:pt idx="78">
                  <c:v>-29113</c:v>
                </c:pt>
                <c:pt idx="79">
                  <c:v>-27641</c:v>
                </c:pt>
                <c:pt idx="80">
                  <c:v>-24736</c:v>
                </c:pt>
                <c:pt idx="81">
                  <c:v>-22774</c:v>
                </c:pt>
                <c:pt idx="82">
                  <c:v>-21195</c:v>
                </c:pt>
                <c:pt idx="83">
                  <c:v>-19654</c:v>
                </c:pt>
                <c:pt idx="84">
                  <c:v>-17793</c:v>
                </c:pt>
                <c:pt idx="85">
                  <c:v>-84378</c:v>
                </c:pt>
              </c:numCache>
            </c:numRef>
          </c:val>
          <c:extLst xmlns:c16r2="http://schemas.microsoft.com/office/drawing/2015/06/chart">
            <c:ext xmlns:c16="http://schemas.microsoft.com/office/drawing/2014/chart" uri="{C3380CC4-5D6E-409C-BE32-E72D297353CC}">
              <c16:uniqueId val="{00000000-AC00-43E5-9391-5CD523DA4AA1}"/>
            </c:ext>
          </c:extLst>
        </c:ser>
        <c:ser>
          <c:idx val="2"/>
          <c:order val="1"/>
          <c:tx>
            <c:strRef>
              <c:f>Sheet1!$D$1</c:f>
              <c:strCache>
                <c:ptCount val="1"/>
                <c:pt idx="0">
                  <c:v>Male Black, Non Hispanic</c:v>
                </c:pt>
              </c:strCache>
            </c:strRef>
          </c:tx>
          <c:spPr>
            <a:solidFill>
              <a:schemeClr val="accent1">
                <a:lumMod val="60000"/>
                <a:lumOff val="40000"/>
              </a:schemeClr>
            </a:solidFill>
            <a:ln>
              <a:solidFill>
                <a:schemeClr val="accent1"/>
              </a:solidFill>
            </a:ln>
          </c:spPr>
          <c:invertIfNegative val="0"/>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Sheet1!$D$2:$D$87</c:f>
              <c:numCache>
                <c:formatCode>#,##0;[Red]#,##0</c:formatCode>
                <c:ptCount val="86"/>
                <c:pt idx="0">
                  <c:v>-22957</c:v>
                </c:pt>
                <c:pt idx="1">
                  <c:v>-22357</c:v>
                </c:pt>
                <c:pt idx="2">
                  <c:v>-21749</c:v>
                </c:pt>
                <c:pt idx="3">
                  <c:v>-21667</c:v>
                </c:pt>
                <c:pt idx="4">
                  <c:v>-21655</c:v>
                </c:pt>
                <c:pt idx="5">
                  <c:v>-21727</c:v>
                </c:pt>
                <c:pt idx="6">
                  <c:v>-22391</c:v>
                </c:pt>
                <c:pt idx="7">
                  <c:v>-22879</c:v>
                </c:pt>
                <c:pt idx="8">
                  <c:v>-22583</c:v>
                </c:pt>
                <c:pt idx="9">
                  <c:v>-22416</c:v>
                </c:pt>
                <c:pt idx="10">
                  <c:v>-22926</c:v>
                </c:pt>
                <c:pt idx="11">
                  <c:v>-23465</c:v>
                </c:pt>
                <c:pt idx="12">
                  <c:v>-24339</c:v>
                </c:pt>
                <c:pt idx="13">
                  <c:v>-25191</c:v>
                </c:pt>
                <c:pt idx="14">
                  <c:v>-25479</c:v>
                </c:pt>
                <c:pt idx="15">
                  <c:v>-25155</c:v>
                </c:pt>
                <c:pt idx="16">
                  <c:v>-25080</c:v>
                </c:pt>
                <c:pt idx="17">
                  <c:v>-25022</c:v>
                </c:pt>
                <c:pt idx="18">
                  <c:v>-25470</c:v>
                </c:pt>
                <c:pt idx="19">
                  <c:v>-26082</c:v>
                </c:pt>
                <c:pt idx="20">
                  <c:v>-26295</c:v>
                </c:pt>
                <c:pt idx="21">
                  <c:v>-26686</c:v>
                </c:pt>
                <c:pt idx="22">
                  <c:v>-26213</c:v>
                </c:pt>
                <c:pt idx="23">
                  <c:v>-25330</c:v>
                </c:pt>
                <c:pt idx="24">
                  <c:v>-24277</c:v>
                </c:pt>
                <c:pt idx="25">
                  <c:v>-23078</c:v>
                </c:pt>
                <c:pt idx="26">
                  <c:v>-21982</c:v>
                </c:pt>
                <c:pt idx="27">
                  <c:v>-21498</c:v>
                </c:pt>
                <c:pt idx="28">
                  <c:v>-21542</c:v>
                </c:pt>
                <c:pt idx="29">
                  <c:v>-21438</c:v>
                </c:pt>
                <c:pt idx="30">
                  <c:v>-21008</c:v>
                </c:pt>
                <c:pt idx="31">
                  <c:v>-21443</c:v>
                </c:pt>
                <c:pt idx="32">
                  <c:v>-21587</c:v>
                </c:pt>
                <c:pt idx="33">
                  <c:v>-22069</c:v>
                </c:pt>
                <c:pt idx="34">
                  <c:v>-22562</c:v>
                </c:pt>
                <c:pt idx="35">
                  <c:v>-21613</c:v>
                </c:pt>
                <c:pt idx="36">
                  <c:v>-20679</c:v>
                </c:pt>
                <c:pt idx="37">
                  <c:v>-20223</c:v>
                </c:pt>
                <c:pt idx="38">
                  <c:v>-19793</c:v>
                </c:pt>
                <c:pt idx="39">
                  <c:v>-19981</c:v>
                </c:pt>
                <c:pt idx="40">
                  <c:v>-19993</c:v>
                </c:pt>
                <c:pt idx="41">
                  <c:v>-20510</c:v>
                </c:pt>
                <c:pt idx="42">
                  <c:v>-21210</c:v>
                </c:pt>
                <c:pt idx="43">
                  <c:v>-21931</c:v>
                </c:pt>
                <c:pt idx="44">
                  <c:v>-21355</c:v>
                </c:pt>
                <c:pt idx="45">
                  <c:v>-20176</c:v>
                </c:pt>
                <c:pt idx="46">
                  <c:v>-20093</c:v>
                </c:pt>
                <c:pt idx="47">
                  <c:v>-20014</c:v>
                </c:pt>
                <c:pt idx="48">
                  <c:v>-20532</c:v>
                </c:pt>
                <c:pt idx="49">
                  <c:v>-21323</c:v>
                </c:pt>
                <c:pt idx="50">
                  <c:v>-20951</c:v>
                </c:pt>
                <c:pt idx="51">
                  <c:v>-20749</c:v>
                </c:pt>
                <c:pt idx="52">
                  <c:v>-20616</c:v>
                </c:pt>
                <c:pt idx="53">
                  <c:v>-20681</c:v>
                </c:pt>
                <c:pt idx="54">
                  <c:v>-20954</c:v>
                </c:pt>
                <c:pt idx="55">
                  <c:v>-20013</c:v>
                </c:pt>
                <c:pt idx="56">
                  <c:v>-19269</c:v>
                </c:pt>
                <c:pt idx="57">
                  <c:v>-18664</c:v>
                </c:pt>
                <c:pt idx="58">
                  <c:v>-18036</c:v>
                </c:pt>
                <c:pt idx="59">
                  <c:v>-17153</c:v>
                </c:pt>
                <c:pt idx="60">
                  <c:v>-15418</c:v>
                </c:pt>
                <c:pt idx="61">
                  <c:v>-14518</c:v>
                </c:pt>
                <c:pt idx="62">
                  <c:v>-13573</c:v>
                </c:pt>
                <c:pt idx="63">
                  <c:v>-13023</c:v>
                </c:pt>
                <c:pt idx="64">
                  <c:v>-12319</c:v>
                </c:pt>
                <c:pt idx="65">
                  <c:v>-11494</c:v>
                </c:pt>
                <c:pt idx="66">
                  <c:v>-10744</c:v>
                </c:pt>
                <c:pt idx="67">
                  <c:v>-9549</c:v>
                </c:pt>
                <c:pt idx="68">
                  <c:v>-7943</c:v>
                </c:pt>
                <c:pt idx="69">
                  <c:v>-7254</c:v>
                </c:pt>
                <c:pt idx="70">
                  <c:v>-6654</c:v>
                </c:pt>
                <c:pt idx="71">
                  <c:v>-6366</c:v>
                </c:pt>
                <c:pt idx="72">
                  <c:v>-5633</c:v>
                </c:pt>
                <c:pt idx="73">
                  <c:v>-5093</c:v>
                </c:pt>
                <c:pt idx="74">
                  <c:v>-4617</c:v>
                </c:pt>
                <c:pt idx="75">
                  <c:v>-4216</c:v>
                </c:pt>
                <c:pt idx="76">
                  <c:v>-3773</c:v>
                </c:pt>
                <c:pt idx="77">
                  <c:v>-3404</c:v>
                </c:pt>
                <c:pt idx="78">
                  <c:v>-3105</c:v>
                </c:pt>
                <c:pt idx="79">
                  <c:v>-2984</c:v>
                </c:pt>
                <c:pt idx="80">
                  <c:v>-2660</c:v>
                </c:pt>
                <c:pt idx="81">
                  <c:v>-2351</c:v>
                </c:pt>
                <c:pt idx="82">
                  <c:v>-2033</c:v>
                </c:pt>
                <c:pt idx="83">
                  <c:v>-1826</c:v>
                </c:pt>
                <c:pt idx="84">
                  <c:v>-1660</c:v>
                </c:pt>
                <c:pt idx="85">
                  <c:v>-7261</c:v>
                </c:pt>
              </c:numCache>
            </c:numRef>
          </c:val>
          <c:extLst xmlns:c16r2="http://schemas.microsoft.com/office/drawing/2015/06/chart">
            <c:ext xmlns:c16="http://schemas.microsoft.com/office/drawing/2014/chart" uri="{C3380CC4-5D6E-409C-BE32-E72D297353CC}">
              <c16:uniqueId val="{00000001-AC00-43E5-9391-5CD523DA4AA1}"/>
            </c:ext>
          </c:extLst>
        </c:ser>
        <c:ser>
          <c:idx val="4"/>
          <c:order val="2"/>
          <c:tx>
            <c:strRef>
              <c:f>Sheet1!$E$1</c:f>
              <c:strCache>
                <c:ptCount val="1"/>
                <c:pt idx="0">
                  <c:v>Male Other, Non Hispanic</c:v>
                </c:pt>
              </c:strCache>
            </c:strRef>
          </c:tx>
          <c:spPr>
            <a:solidFill>
              <a:schemeClr val="accent1">
                <a:lumMod val="40000"/>
                <a:lumOff val="60000"/>
              </a:schemeClr>
            </a:solidFill>
            <a:ln>
              <a:solidFill>
                <a:schemeClr val="accent1"/>
              </a:solidFill>
            </a:ln>
          </c:spPr>
          <c:invertIfNegative val="0"/>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Sheet1!$E$2:$E$87</c:f>
              <c:numCache>
                <c:formatCode>#,##0;[Red]#,##0</c:formatCode>
                <c:ptCount val="86"/>
                <c:pt idx="0">
                  <c:v>-16573</c:v>
                </c:pt>
                <c:pt idx="1">
                  <c:v>-16142</c:v>
                </c:pt>
                <c:pt idx="2">
                  <c:v>-15521</c:v>
                </c:pt>
                <c:pt idx="3">
                  <c:v>-15621</c:v>
                </c:pt>
                <c:pt idx="4">
                  <c:v>-14620</c:v>
                </c:pt>
                <c:pt idx="5">
                  <c:v>-14652</c:v>
                </c:pt>
                <c:pt idx="6">
                  <c:v>-15260</c:v>
                </c:pt>
                <c:pt idx="7">
                  <c:v>-15148</c:v>
                </c:pt>
                <c:pt idx="8">
                  <c:v>-14954</c:v>
                </c:pt>
                <c:pt idx="9">
                  <c:v>-14799</c:v>
                </c:pt>
                <c:pt idx="10">
                  <c:v>-14501</c:v>
                </c:pt>
                <c:pt idx="11">
                  <c:v>-14010</c:v>
                </c:pt>
                <c:pt idx="12">
                  <c:v>-13627</c:v>
                </c:pt>
                <c:pt idx="13">
                  <c:v>-13716</c:v>
                </c:pt>
                <c:pt idx="14">
                  <c:v>-13250</c:v>
                </c:pt>
                <c:pt idx="15">
                  <c:v>-12702</c:v>
                </c:pt>
                <c:pt idx="16">
                  <c:v>-12617</c:v>
                </c:pt>
                <c:pt idx="17">
                  <c:v>-12551</c:v>
                </c:pt>
                <c:pt idx="18">
                  <c:v>-12573</c:v>
                </c:pt>
                <c:pt idx="19">
                  <c:v>-12498</c:v>
                </c:pt>
                <c:pt idx="20">
                  <c:v>-12331</c:v>
                </c:pt>
                <c:pt idx="21">
                  <c:v>-12242</c:v>
                </c:pt>
                <c:pt idx="22">
                  <c:v>-12170</c:v>
                </c:pt>
                <c:pt idx="23">
                  <c:v>-12143</c:v>
                </c:pt>
                <c:pt idx="24">
                  <c:v>-12297</c:v>
                </c:pt>
                <c:pt idx="25">
                  <c:v>-12571</c:v>
                </c:pt>
                <c:pt idx="26">
                  <c:v>-12465</c:v>
                </c:pt>
                <c:pt idx="27">
                  <c:v>-12516</c:v>
                </c:pt>
                <c:pt idx="28">
                  <c:v>-12941</c:v>
                </c:pt>
                <c:pt idx="29">
                  <c:v>-13296</c:v>
                </c:pt>
                <c:pt idx="30">
                  <c:v>-13527</c:v>
                </c:pt>
                <c:pt idx="31">
                  <c:v>-13527</c:v>
                </c:pt>
                <c:pt idx="32">
                  <c:v>-13276</c:v>
                </c:pt>
                <c:pt idx="33">
                  <c:v>-12972</c:v>
                </c:pt>
                <c:pt idx="34">
                  <c:v>-13063</c:v>
                </c:pt>
                <c:pt idx="35">
                  <c:v>-12679</c:v>
                </c:pt>
                <c:pt idx="36">
                  <c:v>-12471</c:v>
                </c:pt>
                <c:pt idx="37">
                  <c:v>-12522</c:v>
                </c:pt>
                <c:pt idx="38">
                  <c:v>-12858</c:v>
                </c:pt>
                <c:pt idx="39">
                  <c:v>-12998</c:v>
                </c:pt>
                <c:pt idx="40">
                  <c:v>-12779</c:v>
                </c:pt>
                <c:pt idx="41">
                  <c:v>-12855</c:v>
                </c:pt>
                <c:pt idx="42">
                  <c:v>-12718</c:v>
                </c:pt>
                <c:pt idx="43">
                  <c:v>-12779</c:v>
                </c:pt>
                <c:pt idx="44">
                  <c:v>-12406</c:v>
                </c:pt>
                <c:pt idx="45">
                  <c:v>-11767</c:v>
                </c:pt>
                <c:pt idx="46">
                  <c:v>-10881</c:v>
                </c:pt>
                <c:pt idx="47">
                  <c:v>-10251</c:v>
                </c:pt>
                <c:pt idx="48">
                  <c:v>-10237</c:v>
                </c:pt>
                <c:pt idx="49">
                  <c:v>-10268</c:v>
                </c:pt>
                <c:pt idx="50">
                  <c:v>-10336</c:v>
                </c:pt>
                <c:pt idx="51">
                  <c:v>-10143</c:v>
                </c:pt>
                <c:pt idx="52">
                  <c:v>-9339</c:v>
                </c:pt>
                <c:pt idx="53">
                  <c:v>-9080</c:v>
                </c:pt>
                <c:pt idx="54">
                  <c:v>-8949</c:v>
                </c:pt>
                <c:pt idx="55">
                  <c:v>-8393</c:v>
                </c:pt>
                <c:pt idx="56">
                  <c:v>-8306</c:v>
                </c:pt>
                <c:pt idx="57">
                  <c:v>-8056</c:v>
                </c:pt>
                <c:pt idx="58">
                  <c:v>-7875</c:v>
                </c:pt>
                <c:pt idx="59">
                  <c:v>-7524</c:v>
                </c:pt>
                <c:pt idx="60">
                  <c:v>-6978</c:v>
                </c:pt>
                <c:pt idx="61">
                  <c:v>-6699</c:v>
                </c:pt>
                <c:pt idx="62">
                  <c:v>-6152</c:v>
                </c:pt>
                <c:pt idx="63">
                  <c:v>-5964</c:v>
                </c:pt>
                <c:pt idx="64">
                  <c:v>-5979</c:v>
                </c:pt>
                <c:pt idx="65">
                  <c:v>-5674</c:v>
                </c:pt>
                <c:pt idx="66">
                  <c:v>-5307</c:v>
                </c:pt>
                <c:pt idx="67">
                  <c:v>-4886</c:v>
                </c:pt>
                <c:pt idx="68">
                  <c:v>-4290</c:v>
                </c:pt>
                <c:pt idx="69">
                  <c:v>-4021</c:v>
                </c:pt>
                <c:pt idx="70">
                  <c:v>-3700</c:v>
                </c:pt>
                <c:pt idx="71">
                  <c:v>-3547</c:v>
                </c:pt>
                <c:pt idx="72">
                  <c:v>-3251</c:v>
                </c:pt>
                <c:pt idx="73">
                  <c:v>-2901</c:v>
                </c:pt>
                <c:pt idx="74">
                  <c:v>-2674</c:v>
                </c:pt>
                <c:pt idx="75">
                  <c:v>-2383</c:v>
                </c:pt>
                <c:pt idx="76">
                  <c:v>-2235</c:v>
                </c:pt>
                <c:pt idx="77">
                  <c:v>-1963</c:v>
                </c:pt>
                <c:pt idx="78">
                  <c:v>-1719</c:v>
                </c:pt>
                <c:pt idx="79">
                  <c:v>-1559</c:v>
                </c:pt>
                <c:pt idx="80">
                  <c:v>-1359</c:v>
                </c:pt>
                <c:pt idx="81">
                  <c:v>-1183</c:v>
                </c:pt>
                <c:pt idx="82">
                  <c:v>-998</c:v>
                </c:pt>
                <c:pt idx="83">
                  <c:v>-922</c:v>
                </c:pt>
                <c:pt idx="84">
                  <c:v>-842</c:v>
                </c:pt>
                <c:pt idx="85">
                  <c:v>-3662</c:v>
                </c:pt>
              </c:numCache>
            </c:numRef>
          </c:val>
          <c:extLst xmlns:c16r2="http://schemas.microsoft.com/office/drawing/2015/06/chart">
            <c:ext xmlns:c16="http://schemas.microsoft.com/office/drawing/2014/chart" uri="{C3380CC4-5D6E-409C-BE32-E72D297353CC}">
              <c16:uniqueId val="{00000002-AC00-43E5-9391-5CD523DA4AA1}"/>
            </c:ext>
          </c:extLst>
        </c:ser>
        <c:ser>
          <c:idx val="3"/>
          <c:order val="3"/>
          <c:tx>
            <c:strRef>
              <c:f>Sheet1!$C$1</c:f>
              <c:strCache>
                <c:ptCount val="1"/>
                <c:pt idx="0">
                  <c:v>Male Hispanic</c:v>
                </c:pt>
              </c:strCache>
            </c:strRef>
          </c:tx>
          <c:spPr>
            <a:solidFill>
              <a:schemeClr val="accent1">
                <a:lumMod val="75000"/>
              </a:schemeClr>
            </a:solidFill>
            <a:ln>
              <a:solidFill>
                <a:schemeClr val="accent1"/>
              </a:solidFill>
            </a:ln>
          </c:spPr>
          <c:invertIfNegative val="0"/>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Sheet1!$C$2:$C$87</c:f>
              <c:numCache>
                <c:formatCode>#,##0;[Red]#,##0</c:formatCode>
                <c:ptCount val="86"/>
                <c:pt idx="0">
                  <c:v>-102815</c:v>
                </c:pt>
                <c:pt idx="1">
                  <c:v>-101469</c:v>
                </c:pt>
                <c:pt idx="2">
                  <c:v>-100207</c:v>
                </c:pt>
                <c:pt idx="3">
                  <c:v>-100924</c:v>
                </c:pt>
                <c:pt idx="4">
                  <c:v>-100084</c:v>
                </c:pt>
                <c:pt idx="5">
                  <c:v>-98314</c:v>
                </c:pt>
                <c:pt idx="6">
                  <c:v>-100226</c:v>
                </c:pt>
                <c:pt idx="7">
                  <c:v>-100789</c:v>
                </c:pt>
                <c:pt idx="8">
                  <c:v>-100158</c:v>
                </c:pt>
                <c:pt idx="9">
                  <c:v>-100721</c:v>
                </c:pt>
                <c:pt idx="10">
                  <c:v>-101261</c:v>
                </c:pt>
                <c:pt idx="11">
                  <c:v>-101927</c:v>
                </c:pt>
                <c:pt idx="12">
                  <c:v>-103396</c:v>
                </c:pt>
                <c:pt idx="13">
                  <c:v>-104763</c:v>
                </c:pt>
                <c:pt idx="14">
                  <c:v>-103980</c:v>
                </c:pt>
                <c:pt idx="15">
                  <c:v>-100936</c:v>
                </c:pt>
                <c:pt idx="16">
                  <c:v>-98704</c:v>
                </c:pt>
                <c:pt idx="17">
                  <c:v>-97290</c:v>
                </c:pt>
                <c:pt idx="18">
                  <c:v>-97204</c:v>
                </c:pt>
                <c:pt idx="19">
                  <c:v>-97499</c:v>
                </c:pt>
                <c:pt idx="20">
                  <c:v>-96933</c:v>
                </c:pt>
                <c:pt idx="21">
                  <c:v>-97546</c:v>
                </c:pt>
                <c:pt idx="22">
                  <c:v>-97668</c:v>
                </c:pt>
                <c:pt idx="23">
                  <c:v>-96170</c:v>
                </c:pt>
                <c:pt idx="24">
                  <c:v>-94363</c:v>
                </c:pt>
                <c:pt idx="25">
                  <c:v>-92178</c:v>
                </c:pt>
                <c:pt idx="26">
                  <c:v>-91791</c:v>
                </c:pt>
                <c:pt idx="27">
                  <c:v>-90964</c:v>
                </c:pt>
                <c:pt idx="28">
                  <c:v>-89512</c:v>
                </c:pt>
                <c:pt idx="29">
                  <c:v>-87617</c:v>
                </c:pt>
                <c:pt idx="30">
                  <c:v>-85743</c:v>
                </c:pt>
                <c:pt idx="31">
                  <c:v>-86433</c:v>
                </c:pt>
                <c:pt idx="32">
                  <c:v>-85813</c:v>
                </c:pt>
                <c:pt idx="33">
                  <c:v>-84959</c:v>
                </c:pt>
                <c:pt idx="34">
                  <c:v>-84457</c:v>
                </c:pt>
                <c:pt idx="35">
                  <c:v>-79056</c:v>
                </c:pt>
                <c:pt idx="36">
                  <c:v>-77868</c:v>
                </c:pt>
                <c:pt idx="37">
                  <c:v>-77157</c:v>
                </c:pt>
                <c:pt idx="38">
                  <c:v>-76865</c:v>
                </c:pt>
                <c:pt idx="39">
                  <c:v>-76847</c:v>
                </c:pt>
                <c:pt idx="40">
                  <c:v>-73771</c:v>
                </c:pt>
                <c:pt idx="41">
                  <c:v>-72822</c:v>
                </c:pt>
                <c:pt idx="42">
                  <c:v>-71851</c:v>
                </c:pt>
                <c:pt idx="43">
                  <c:v>-70563</c:v>
                </c:pt>
                <c:pt idx="44">
                  <c:v>-69949</c:v>
                </c:pt>
                <c:pt idx="45">
                  <c:v>-65892</c:v>
                </c:pt>
                <c:pt idx="46">
                  <c:v>-63302</c:v>
                </c:pt>
                <c:pt idx="47">
                  <c:v>-61545</c:v>
                </c:pt>
                <c:pt idx="48">
                  <c:v>-61294</c:v>
                </c:pt>
                <c:pt idx="49">
                  <c:v>-61263</c:v>
                </c:pt>
                <c:pt idx="50">
                  <c:v>-58894</c:v>
                </c:pt>
                <c:pt idx="51">
                  <c:v>-57050</c:v>
                </c:pt>
                <c:pt idx="52">
                  <c:v>-54855</c:v>
                </c:pt>
                <c:pt idx="53">
                  <c:v>-53175</c:v>
                </c:pt>
                <c:pt idx="54">
                  <c:v>-52539</c:v>
                </c:pt>
                <c:pt idx="55">
                  <c:v>-48533</c:v>
                </c:pt>
                <c:pt idx="56">
                  <c:v>-46286</c:v>
                </c:pt>
                <c:pt idx="57">
                  <c:v>-44026</c:v>
                </c:pt>
                <c:pt idx="58">
                  <c:v>-41972</c:v>
                </c:pt>
                <c:pt idx="59">
                  <c:v>-39722</c:v>
                </c:pt>
                <c:pt idx="60">
                  <c:v>-36550</c:v>
                </c:pt>
                <c:pt idx="61">
                  <c:v>-34238</c:v>
                </c:pt>
                <c:pt idx="62">
                  <c:v>-31698</c:v>
                </c:pt>
                <c:pt idx="63">
                  <c:v>-30494</c:v>
                </c:pt>
                <c:pt idx="64">
                  <c:v>-29127</c:v>
                </c:pt>
                <c:pt idx="65">
                  <c:v>-27160</c:v>
                </c:pt>
                <c:pt idx="66">
                  <c:v>-25657</c:v>
                </c:pt>
                <c:pt idx="67">
                  <c:v>-23972</c:v>
                </c:pt>
                <c:pt idx="68">
                  <c:v>-21198</c:v>
                </c:pt>
                <c:pt idx="69">
                  <c:v>-19698</c:v>
                </c:pt>
                <c:pt idx="70">
                  <c:v>-17885</c:v>
                </c:pt>
                <c:pt idx="71">
                  <c:v>-16107</c:v>
                </c:pt>
                <c:pt idx="72">
                  <c:v>-14478</c:v>
                </c:pt>
                <c:pt idx="73">
                  <c:v>-13421</c:v>
                </c:pt>
                <c:pt idx="74">
                  <c:v>-12680</c:v>
                </c:pt>
                <c:pt idx="75">
                  <c:v>-11361</c:v>
                </c:pt>
                <c:pt idx="76">
                  <c:v>-10593</c:v>
                </c:pt>
                <c:pt idx="77">
                  <c:v>-9769</c:v>
                </c:pt>
                <c:pt idx="78">
                  <c:v>-8992</c:v>
                </c:pt>
                <c:pt idx="79">
                  <c:v>-8511</c:v>
                </c:pt>
                <c:pt idx="80">
                  <c:v>-7521</c:v>
                </c:pt>
                <c:pt idx="81">
                  <c:v>-6540</c:v>
                </c:pt>
                <c:pt idx="82">
                  <c:v>-6128</c:v>
                </c:pt>
                <c:pt idx="83">
                  <c:v>-5625</c:v>
                </c:pt>
                <c:pt idx="84">
                  <c:v>-5125</c:v>
                </c:pt>
                <c:pt idx="85">
                  <c:v>-23124</c:v>
                </c:pt>
              </c:numCache>
            </c:numRef>
          </c:val>
          <c:extLst xmlns:c16r2="http://schemas.microsoft.com/office/drawing/2015/06/chart">
            <c:ext xmlns:c16="http://schemas.microsoft.com/office/drawing/2014/chart" uri="{C3380CC4-5D6E-409C-BE32-E72D297353CC}">
              <c16:uniqueId val="{00000003-AC00-43E5-9391-5CD523DA4AA1}"/>
            </c:ext>
          </c:extLst>
        </c:ser>
        <c:ser>
          <c:idx val="5"/>
          <c:order val="4"/>
          <c:tx>
            <c:strRef>
              <c:f>Sheet1!$F$1</c:f>
              <c:strCache>
                <c:ptCount val="1"/>
                <c:pt idx="0">
                  <c:v>Female White, Non-Hispanic</c:v>
                </c:pt>
              </c:strCache>
            </c:strRef>
          </c:tx>
          <c:spPr>
            <a:solidFill>
              <a:srgbClr val="B90725"/>
            </a:solidFill>
            <a:ln>
              <a:solidFill>
                <a:srgbClr val="FC8168"/>
              </a:solidFill>
            </a:ln>
          </c:spPr>
          <c:invertIfNegative val="0"/>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Sheet1!$F$2:$F$87</c:f>
              <c:numCache>
                <c:formatCode>#,##0</c:formatCode>
                <c:ptCount val="86"/>
                <c:pt idx="0">
                  <c:v>59697</c:v>
                </c:pt>
                <c:pt idx="1">
                  <c:v>59128</c:v>
                </c:pt>
                <c:pt idx="2">
                  <c:v>58382</c:v>
                </c:pt>
                <c:pt idx="3">
                  <c:v>58452</c:v>
                </c:pt>
                <c:pt idx="4">
                  <c:v>58556</c:v>
                </c:pt>
                <c:pt idx="5">
                  <c:v>58293</c:v>
                </c:pt>
                <c:pt idx="6">
                  <c:v>59501</c:v>
                </c:pt>
                <c:pt idx="7">
                  <c:v>60291</c:v>
                </c:pt>
                <c:pt idx="8">
                  <c:v>60412</c:v>
                </c:pt>
                <c:pt idx="9">
                  <c:v>61185</c:v>
                </c:pt>
                <c:pt idx="10">
                  <c:v>62054</c:v>
                </c:pt>
                <c:pt idx="11">
                  <c:v>62497</c:v>
                </c:pt>
                <c:pt idx="12">
                  <c:v>62581</c:v>
                </c:pt>
                <c:pt idx="13">
                  <c:v>63701</c:v>
                </c:pt>
                <c:pt idx="14">
                  <c:v>64356</c:v>
                </c:pt>
                <c:pt idx="15">
                  <c:v>64149</c:v>
                </c:pt>
                <c:pt idx="16">
                  <c:v>63486</c:v>
                </c:pt>
                <c:pt idx="17">
                  <c:v>64217</c:v>
                </c:pt>
                <c:pt idx="18">
                  <c:v>65661</c:v>
                </c:pt>
                <c:pt idx="19">
                  <c:v>66622</c:v>
                </c:pt>
                <c:pt idx="20">
                  <c:v>65655</c:v>
                </c:pt>
                <c:pt idx="21">
                  <c:v>66041</c:v>
                </c:pt>
                <c:pt idx="22">
                  <c:v>66393</c:v>
                </c:pt>
                <c:pt idx="23">
                  <c:v>66712</c:v>
                </c:pt>
                <c:pt idx="24">
                  <c:v>67473</c:v>
                </c:pt>
                <c:pt idx="25">
                  <c:v>67531</c:v>
                </c:pt>
                <c:pt idx="26">
                  <c:v>67947</c:v>
                </c:pt>
                <c:pt idx="27">
                  <c:v>70111</c:v>
                </c:pt>
                <c:pt idx="28">
                  <c:v>72268</c:v>
                </c:pt>
                <c:pt idx="29">
                  <c:v>73737</c:v>
                </c:pt>
                <c:pt idx="30">
                  <c:v>73067</c:v>
                </c:pt>
                <c:pt idx="31">
                  <c:v>74415</c:v>
                </c:pt>
                <c:pt idx="32">
                  <c:v>75137</c:v>
                </c:pt>
                <c:pt idx="33">
                  <c:v>75112</c:v>
                </c:pt>
                <c:pt idx="34">
                  <c:v>74490</c:v>
                </c:pt>
                <c:pt idx="35">
                  <c:v>70596</c:v>
                </c:pt>
                <c:pt idx="36">
                  <c:v>69496</c:v>
                </c:pt>
                <c:pt idx="37">
                  <c:v>67960</c:v>
                </c:pt>
                <c:pt idx="38">
                  <c:v>66763</c:v>
                </c:pt>
                <c:pt idx="39">
                  <c:v>68068</c:v>
                </c:pt>
                <c:pt idx="40">
                  <c:v>67268</c:v>
                </c:pt>
                <c:pt idx="41">
                  <c:v>68445</c:v>
                </c:pt>
                <c:pt idx="42">
                  <c:v>73324</c:v>
                </c:pt>
                <c:pt idx="43">
                  <c:v>79298</c:v>
                </c:pt>
                <c:pt idx="44">
                  <c:v>80058</c:v>
                </c:pt>
                <c:pt idx="45">
                  <c:v>76285</c:v>
                </c:pt>
                <c:pt idx="46">
                  <c:v>73037</c:v>
                </c:pt>
                <c:pt idx="47">
                  <c:v>72822</c:v>
                </c:pt>
                <c:pt idx="48">
                  <c:v>74600</c:v>
                </c:pt>
                <c:pt idx="49">
                  <c:v>81018</c:v>
                </c:pt>
                <c:pt idx="50">
                  <c:v>85682</c:v>
                </c:pt>
                <c:pt idx="51">
                  <c:v>88664</c:v>
                </c:pt>
                <c:pt idx="52">
                  <c:v>90285</c:v>
                </c:pt>
                <c:pt idx="53">
                  <c:v>92061</c:v>
                </c:pt>
                <c:pt idx="54">
                  <c:v>93665</c:v>
                </c:pt>
                <c:pt idx="55">
                  <c:v>91756</c:v>
                </c:pt>
                <c:pt idx="56">
                  <c:v>92509</c:v>
                </c:pt>
                <c:pt idx="57">
                  <c:v>91478</c:v>
                </c:pt>
                <c:pt idx="58">
                  <c:v>89620</c:v>
                </c:pt>
                <c:pt idx="59">
                  <c:v>89105</c:v>
                </c:pt>
                <c:pt idx="60">
                  <c:v>86649</c:v>
                </c:pt>
                <c:pt idx="61">
                  <c:v>84213</c:v>
                </c:pt>
                <c:pt idx="62">
                  <c:v>81254</c:v>
                </c:pt>
                <c:pt idx="63">
                  <c:v>77124</c:v>
                </c:pt>
                <c:pt idx="64">
                  <c:v>76145</c:v>
                </c:pt>
                <c:pt idx="65">
                  <c:v>74823</c:v>
                </c:pt>
                <c:pt idx="66">
                  <c:v>76442</c:v>
                </c:pt>
                <c:pt idx="67">
                  <c:v>76491</c:v>
                </c:pt>
                <c:pt idx="68">
                  <c:v>61331</c:v>
                </c:pt>
                <c:pt idx="69">
                  <c:v>58371</c:v>
                </c:pt>
                <c:pt idx="70">
                  <c:v>58954</c:v>
                </c:pt>
                <c:pt idx="71">
                  <c:v>57017</c:v>
                </c:pt>
                <c:pt idx="72">
                  <c:v>51634</c:v>
                </c:pt>
                <c:pt idx="73">
                  <c:v>47798</c:v>
                </c:pt>
                <c:pt idx="74">
                  <c:v>44360</c:v>
                </c:pt>
                <c:pt idx="75">
                  <c:v>41878</c:v>
                </c:pt>
                <c:pt idx="76">
                  <c:v>39979</c:v>
                </c:pt>
                <c:pt idx="77">
                  <c:v>37125</c:v>
                </c:pt>
                <c:pt idx="78">
                  <c:v>35748</c:v>
                </c:pt>
                <c:pt idx="79">
                  <c:v>34760</c:v>
                </c:pt>
                <c:pt idx="80">
                  <c:v>31844</c:v>
                </c:pt>
                <c:pt idx="81">
                  <c:v>30223</c:v>
                </c:pt>
                <c:pt idx="82">
                  <c:v>28677</c:v>
                </c:pt>
                <c:pt idx="83">
                  <c:v>27382</c:v>
                </c:pt>
                <c:pt idx="84">
                  <c:v>25991</c:v>
                </c:pt>
                <c:pt idx="85">
                  <c:v>157138</c:v>
                </c:pt>
              </c:numCache>
            </c:numRef>
          </c:val>
          <c:extLst xmlns:c16r2="http://schemas.microsoft.com/office/drawing/2015/06/chart">
            <c:ext xmlns:c16="http://schemas.microsoft.com/office/drawing/2014/chart" uri="{C3380CC4-5D6E-409C-BE32-E72D297353CC}">
              <c16:uniqueId val="{00000004-AC00-43E5-9391-5CD523DA4AA1}"/>
            </c:ext>
          </c:extLst>
        </c:ser>
        <c:ser>
          <c:idx val="6"/>
          <c:order val="5"/>
          <c:tx>
            <c:strRef>
              <c:f>Sheet1!$H$1</c:f>
              <c:strCache>
                <c:ptCount val="1"/>
                <c:pt idx="0">
                  <c:v>Female Black, Non Hispanic</c:v>
                </c:pt>
              </c:strCache>
            </c:strRef>
          </c:tx>
          <c:spPr>
            <a:solidFill>
              <a:srgbClr val="F84260"/>
            </a:solidFill>
            <a:ln>
              <a:solidFill>
                <a:srgbClr val="FC8168"/>
              </a:solidFill>
            </a:ln>
          </c:spPr>
          <c:invertIfNegative val="0"/>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Sheet1!$H$2:$H$87</c:f>
              <c:numCache>
                <c:formatCode>#,##0</c:formatCode>
                <c:ptCount val="86"/>
                <c:pt idx="0">
                  <c:v>22202</c:v>
                </c:pt>
                <c:pt idx="1">
                  <c:v>21521</c:v>
                </c:pt>
                <c:pt idx="2">
                  <c:v>20934</c:v>
                </c:pt>
                <c:pt idx="3">
                  <c:v>20919</c:v>
                </c:pt>
                <c:pt idx="4">
                  <c:v>21326</c:v>
                </c:pt>
                <c:pt idx="5">
                  <c:v>21272</c:v>
                </c:pt>
                <c:pt idx="6">
                  <c:v>21728</c:v>
                </c:pt>
                <c:pt idx="7">
                  <c:v>21858</c:v>
                </c:pt>
                <c:pt idx="8">
                  <c:v>22025</c:v>
                </c:pt>
                <c:pt idx="9">
                  <c:v>21913</c:v>
                </c:pt>
                <c:pt idx="10">
                  <c:v>22200</c:v>
                </c:pt>
                <c:pt idx="11">
                  <c:v>22549</c:v>
                </c:pt>
                <c:pt idx="12">
                  <c:v>23089</c:v>
                </c:pt>
                <c:pt idx="13">
                  <c:v>23768</c:v>
                </c:pt>
                <c:pt idx="14">
                  <c:v>24233</c:v>
                </c:pt>
                <c:pt idx="15">
                  <c:v>23797</c:v>
                </c:pt>
                <c:pt idx="16">
                  <c:v>23721</c:v>
                </c:pt>
                <c:pt idx="17">
                  <c:v>23850</c:v>
                </c:pt>
                <c:pt idx="18">
                  <c:v>23979</c:v>
                </c:pt>
                <c:pt idx="19">
                  <c:v>24670</c:v>
                </c:pt>
                <c:pt idx="20">
                  <c:v>24762</c:v>
                </c:pt>
                <c:pt idx="21">
                  <c:v>25352</c:v>
                </c:pt>
                <c:pt idx="22">
                  <c:v>25162</c:v>
                </c:pt>
                <c:pt idx="23">
                  <c:v>25059</c:v>
                </c:pt>
                <c:pt idx="24">
                  <c:v>24415</c:v>
                </c:pt>
                <c:pt idx="25">
                  <c:v>23120</c:v>
                </c:pt>
                <c:pt idx="26">
                  <c:v>22341</c:v>
                </c:pt>
                <c:pt idx="27">
                  <c:v>22020</c:v>
                </c:pt>
                <c:pt idx="28">
                  <c:v>22200</c:v>
                </c:pt>
                <c:pt idx="29">
                  <c:v>22023</c:v>
                </c:pt>
                <c:pt idx="30">
                  <c:v>21963</c:v>
                </c:pt>
                <c:pt idx="31">
                  <c:v>22728</c:v>
                </c:pt>
                <c:pt idx="32">
                  <c:v>23314</c:v>
                </c:pt>
                <c:pt idx="33">
                  <c:v>24407</c:v>
                </c:pt>
                <c:pt idx="34">
                  <c:v>25346</c:v>
                </c:pt>
                <c:pt idx="35">
                  <c:v>24279</c:v>
                </c:pt>
                <c:pt idx="36">
                  <c:v>23275</c:v>
                </c:pt>
                <c:pt idx="37">
                  <c:v>22757</c:v>
                </c:pt>
                <c:pt idx="38">
                  <c:v>22556</c:v>
                </c:pt>
                <c:pt idx="39">
                  <c:v>22368</c:v>
                </c:pt>
                <c:pt idx="40">
                  <c:v>22407</c:v>
                </c:pt>
                <c:pt idx="41">
                  <c:v>22992</c:v>
                </c:pt>
                <c:pt idx="42">
                  <c:v>23405</c:v>
                </c:pt>
                <c:pt idx="43">
                  <c:v>24156</c:v>
                </c:pt>
                <c:pt idx="44">
                  <c:v>23497</c:v>
                </c:pt>
                <c:pt idx="45">
                  <c:v>21808</c:v>
                </c:pt>
                <c:pt idx="46">
                  <c:v>21610</c:v>
                </c:pt>
                <c:pt idx="47">
                  <c:v>21645</c:v>
                </c:pt>
                <c:pt idx="48">
                  <c:v>22260</c:v>
                </c:pt>
                <c:pt idx="49">
                  <c:v>23391</c:v>
                </c:pt>
                <c:pt idx="50">
                  <c:v>23087</c:v>
                </c:pt>
                <c:pt idx="51">
                  <c:v>22810</c:v>
                </c:pt>
                <c:pt idx="52">
                  <c:v>22583</c:v>
                </c:pt>
                <c:pt idx="53">
                  <c:v>22769</c:v>
                </c:pt>
                <c:pt idx="54">
                  <c:v>22561</c:v>
                </c:pt>
                <c:pt idx="55">
                  <c:v>21916</c:v>
                </c:pt>
                <c:pt idx="56">
                  <c:v>21398</c:v>
                </c:pt>
                <c:pt idx="57">
                  <c:v>20836</c:v>
                </c:pt>
                <c:pt idx="58">
                  <c:v>20077</c:v>
                </c:pt>
                <c:pt idx="59">
                  <c:v>19400</c:v>
                </c:pt>
                <c:pt idx="60">
                  <c:v>17910</c:v>
                </c:pt>
                <c:pt idx="61">
                  <c:v>16946</c:v>
                </c:pt>
                <c:pt idx="62">
                  <c:v>16265</c:v>
                </c:pt>
                <c:pt idx="63">
                  <c:v>15679</c:v>
                </c:pt>
                <c:pt idx="64">
                  <c:v>14895</c:v>
                </c:pt>
                <c:pt idx="65">
                  <c:v>13941</c:v>
                </c:pt>
                <c:pt idx="66">
                  <c:v>12891</c:v>
                </c:pt>
                <c:pt idx="67">
                  <c:v>11657</c:v>
                </c:pt>
                <c:pt idx="68">
                  <c:v>10027</c:v>
                </c:pt>
                <c:pt idx="69">
                  <c:v>9545</c:v>
                </c:pt>
                <c:pt idx="70">
                  <c:v>8902</c:v>
                </c:pt>
                <c:pt idx="71">
                  <c:v>8303</c:v>
                </c:pt>
                <c:pt idx="72">
                  <c:v>7565</c:v>
                </c:pt>
                <c:pt idx="73">
                  <c:v>7129</c:v>
                </c:pt>
                <c:pt idx="74">
                  <c:v>6602</c:v>
                </c:pt>
                <c:pt idx="75">
                  <c:v>5823</c:v>
                </c:pt>
                <c:pt idx="76">
                  <c:v>5531</c:v>
                </c:pt>
                <c:pt idx="77">
                  <c:v>5281</c:v>
                </c:pt>
                <c:pt idx="78">
                  <c:v>4968</c:v>
                </c:pt>
                <c:pt idx="79">
                  <c:v>4783</c:v>
                </c:pt>
                <c:pt idx="80">
                  <c:v>4344</c:v>
                </c:pt>
                <c:pt idx="81">
                  <c:v>4117</c:v>
                </c:pt>
                <c:pt idx="82">
                  <c:v>3632</c:v>
                </c:pt>
                <c:pt idx="83">
                  <c:v>3321</c:v>
                </c:pt>
                <c:pt idx="84">
                  <c:v>3195</c:v>
                </c:pt>
                <c:pt idx="85">
                  <c:v>17951</c:v>
                </c:pt>
              </c:numCache>
            </c:numRef>
          </c:val>
          <c:extLst xmlns:c16r2="http://schemas.microsoft.com/office/drawing/2015/06/chart">
            <c:ext xmlns:c16="http://schemas.microsoft.com/office/drawing/2014/chart" uri="{C3380CC4-5D6E-409C-BE32-E72D297353CC}">
              <c16:uniqueId val="{00000005-AC00-43E5-9391-5CD523DA4AA1}"/>
            </c:ext>
          </c:extLst>
        </c:ser>
        <c:ser>
          <c:idx val="8"/>
          <c:order val="6"/>
          <c:tx>
            <c:strRef>
              <c:f>Sheet1!$I$1</c:f>
              <c:strCache>
                <c:ptCount val="1"/>
                <c:pt idx="0">
                  <c:v>Female Other, Non Hispanic</c:v>
                </c:pt>
              </c:strCache>
            </c:strRef>
          </c:tx>
          <c:spPr>
            <a:solidFill>
              <a:srgbClr val="FCBAC5"/>
            </a:solidFill>
            <a:ln>
              <a:solidFill>
                <a:srgbClr val="FC8168"/>
              </a:solidFill>
            </a:ln>
          </c:spPr>
          <c:invertIfNegative val="0"/>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Sheet1!$I$2:$I$87</c:f>
              <c:numCache>
                <c:formatCode>#,##0</c:formatCode>
                <c:ptCount val="86"/>
                <c:pt idx="0">
                  <c:v>15611</c:v>
                </c:pt>
                <c:pt idx="1">
                  <c:v>15079</c:v>
                </c:pt>
                <c:pt idx="2">
                  <c:v>14507</c:v>
                </c:pt>
                <c:pt idx="3">
                  <c:v>14591</c:v>
                </c:pt>
                <c:pt idx="4">
                  <c:v>13959</c:v>
                </c:pt>
                <c:pt idx="5">
                  <c:v>13996</c:v>
                </c:pt>
                <c:pt idx="6">
                  <c:v>14585</c:v>
                </c:pt>
                <c:pt idx="7">
                  <c:v>14596</c:v>
                </c:pt>
                <c:pt idx="8">
                  <c:v>14501</c:v>
                </c:pt>
                <c:pt idx="9">
                  <c:v>14451</c:v>
                </c:pt>
                <c:pt idx="10">
                  <c:v>14271</c:v>
                </c:pt>
                <c:pt idx="11">
                  <c:v>13813</c:v>
                </c:pt>
                <c:pt idx="12">
                  <c:v>13196</c:v>
                </c:pt>
                <c:pt idx="13">
                  <c:v>13152</c:v>
                </c:pt>
                <c:pt idx="14">
                  <c:v>12744</c:v>
                </c:pt>
                <c:pt idx="15">
                  <c:v>12214</c:v>
                </c:pt>
                <c:pt idx="16">
                  <c:v>12211</c:v>
                </c:pt>
                <c:pt idx="17">
                  <c:v>12218</c:v>
                </c:pt>
                <c:pt idx="18">
                  <c:v>12044</c:v>
                </c:pt>
                <c:pt idx="19">
                  <c:v>11817</c:v>
                </c:pt>
                <c:pt idx="20">
                  <c:v>11618</c:v>
                </c:pt>
                <c:pt idx="21">
                  <c:v>11524</c:v>
                </c:pt>
                <c:pt idx="22">
                  <c:v>11430</c:v>
                </c:pt>
                <c:pt idx="23">
                  <c:v>11422</c:v>
                </c:pt>
                <c:pt idx="24">
                  <c:v>11616</c:v>
                </c:pt>
                <c:pt idx="25">
                  <c:v>11782</c:v>
                </c:pt>
                <c:pt idx="26">
                  <c:v>12045</c:v>
                </c:pt>
                <c:pt idx="27">
                  <c:v>12428</c:v>
                </c:pt>
                <c:pt idx="28">
                  <c:v>12858</c:v>
                </c:pt>
                <c:pt idx="29">
                  <c:v>13288</c:v>
                </c:pt>
                <c:pt idx="30">
                  <c:v>13946</c:v>
                </c:pt>
                <c:pt idx="31">
                  <c:v>14458</c:v>
                </c:pt>
                <c:pt idx="32">
                  <c:v>14679</c:v>
                </c:pt>
                <c:pt idx="33">
                  <c:v>14606</c:v>
                </c:pt>
                <c:pt idx="34">
                  <c:v>14638</c:v>
                </c:pt>
                <c:pt idx="35">
                  <c:v>14348</c:v>
                </c:pt>
                <c:pt idx="36">
                  <c:v>14131</c:v>
                </c:pt>
                <c:pt idx="37">
                  <c:v>14118</c:v>
                </c:pt>
                <c:pt idx="38">
                  <c:v>14525</c:v>
                </c:pt>
                <c:pt idx="39">
                  <c:v>14759</c:v>
                </c:pt>
                <c:pt idx="40">
                  <c:v>14641</c:v>
                </c:pt>
                <c:pt idx="41">
                  <c:v>14550</c:v>
                </c:pt>
                <c:pt idx="42">
                  <c:v>14410</c:v>
                </c:pt>
                <c:pt idx="43">
                  <c:v>14142</c:v>
                </c:pt>
                <c:pt idx="44">
                  <c:v>13683</c:v>
                </c:pt>
                <c:pt idx="45">
                  <c:v>12630</c:v>
                </c:pt>
                <c:pt idx="46">
                  <c:v>11715</c:v>
                </c:pt>
                <c:pt idx="47">
                  <c:v>10990</c:v>
                </c:pt>
                <c:pt idx="48">
                  <c:v>10796</c:v>
                </c:pt>
                <c:pt idx="49">
                  <c:v>10925</c:v>
                </c:pt>
                <c:pt idx="50">
                  <c:v>10926</c:v>
                </c:pt>
                <c:pt idx="51">
                  <c:v>10747</c:v>
                </c:pt>
                <c:pt idx="52">
                  <c:v>10058</c:v>
                </c:pt>
                <c:pt idx="53">
                  <c:v>10021</c:v>
                </c:pt>
                <c:pt idx="54">
                  <c:v>9833</c:v>
                </c:pt>
                <c:pt idx="55">
                  <c:v>9433</c:v>
                </c:pt>
                <c:pt idx="56">
                  <c:v>9217</c:v>
                </c:pt>
                <c:pt idx="57">
                  <c:v>9153</c:v>
                </c:pt>
                <c:pt idx="58">
                  <c:v>8846</c:v>
                </c:pt>
                <c:pt idx="59">
                  <c:v>8535</c:v>
                </c:pt>
                <c:pt idx="60">
                  <c:v>7962</c:v>
                </c:pt>
                <c:pt idx="61">
                  <c:v>7878</c:v>
                </c:pt>
                <c:pt idx="62">
                  <c:v>7370</c:v>
                </c:pt>
                <c:pt idx="63">
                  <c:v>7243</c:v>
                </c:pt>
                <c:pt idx="64">
                  <c:v>7133</c:v>
                </c:pt>
                <c:pt idx="65">
                  <c:v>6643</c:v>
                </c:pt>
                <c:pt idx="66">
                  <c:v>6238</c:v>
                </c:pt>
                <c:pt idx="67">
                  <c:v>5761</c:v>
                </c:pt>
                <c:pt idx="68">
                  <c:v>4867</c:v>
                </c:pt>
                <c:pt idx="69">
                  <c:v>4571</c:v>
                </c:pt>
                <c:pt idx="70">
                  <c:v>4190</c:v>
                </c:pt>
                <c:pt idx="71">
                  <c:v>3929</c:v>
                </c:pt>
                <c:pt idx="72">
                  <c:v>3564</c:v>
                </c:pt>
                <c:pt idx="73">
                  <c:v>3268</c:v>
                </c:pt>
                <c:pt idx="74">
                  <c:v>3034</c:v>
                </c:pt>
                <c:pt idx="75">
                  <c:v>2728</c:v>
                </c:pt>
                <c:pt idx="76">
                  <c:v>2477</c:v>
                </c:pt>
                <c:pt idx="77">
                  <c:v>2290</c:v>
                </c:pt>
                <c:pt idx="78">
                  <c:v>2149</c:v>
                </c:pt>
                <c:pt idx="79">
                  <c:v>1864</c:v>
                </c:pt>
                <c:pt idx="80">
                  <c:v>1691</c:v>
                </c:pt>
                <c:pt idx="81">
                  <c:v>1582</c:v>
                </c:pt>
                <c:pt idx="82">
                  <c:v>1411</c:v>
                </c:pt>
                <c:pt idx="83">
                  <c:v>1364</c:v>
                </c:pt>
                <c:pt idx="84">
                  <c:v>1250</c:v>
                </c:pt>
                <c:pt idx="85">
                  <c:v>6237</c:v>
                </c:pt>
              </c:numCache>
            </c:numRef>
          </c:val>
          <c:extLst xmlns:c16r2="http://schemas.microsoft.com/office/drawing/2015/06/chart">
            <c:ext xmlns:c16="http://schemas.microsoft.com/office/drawing/2014/chart" uri="{C3380CC4-5D6E-409C-BE32-E72D297353CC}">
              <c16:uniqueId val="{00000006-AC00-43E5-9391-5CD523DA4AA1}"/>
            </c:ext>
          </c:extLst>
        </c:ser>
        <c:ser>
          <c:idx val="7"/>
          <c:order val="7"/>
          <c:tx>
            <c:strRef>
              <c:f>Sheet1!$G$1</c:f>
              <c:strCache>
                <c:ptCount val="1"/>
                <c:pt idx="0">
                  <c:v>Female, Hispanic</c:v>
                </c:pt>
              </c:strCache>
            </c:strRef>
          </c:tx>
          <c:spPr>
            <a:solidFill>
              <a:srgbClr val="E1092D"/>
            </a:solidFill>
            <a:ln>
              <a:solidFill>
                <a:srgbClr val="FC8168"/>
              </a:solidFill>
            </a:ln>
          </c:spPr>
          <c:invertIfNegative val="0"/>
          <c:dPt>
            <c:idx val="24"/>
            <c:invertIfNegative val="0"/>
            <c:bubble3D val="0"/>
            <c:extLst xmlns:c16r2="http://schemas.microsoft.com/office/drawing/2015/06/chart">
              <c:ext xmlns:c16="http://schemas.microsoft.com/office/drawing/2014/chart" uri="{C3380CC4-5D6E-409C-BE32-E72D297353CC}">
                <c16:uniqueId val="{00000007-AC00-43E5-9391-5CD523DA4AA1}"/>
              </c:ext>
            </c:extLst>
          </c:dPt>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Sheet1!$G$2:$G$87</c:f>
              <c:numCache>
                <c:formatCode>#,##0</c:formatCode>
                <c:ptCount val="86"/>
                <c:pt idx="0">
                  <c:v>98458</c:v>
                </c:pt>
                <c:pt idx="1">
                  <c:v>97133</c:v>
                </c:pt>
                <c:pt idx="2">
                  <c:v>96183</c:v>
                </c:pt>
                <c:pt idx="3">
                  <c:v>97060</c:v>
                </c:pt>
                <c:pt idx="4">
                  <c:v>97225</c:v>
                </c:pt>
                <c:pt idx="5">
                  <c:v>94766</c:v>
                </c:pt>
                <c:pt idx="6">
                  <c:v>96225</c:v>
                </c:pt>
                <c:pt idx="7">
                  <c:v>96922</c:v>
                </c:pt>
                <c:pt idx="8">
                  <c:v>96171</c:v>
                </c:pt>
                <c:pt idx="9">
                  <c:v>96209</c:v>
                </c:pt>
                <c:pt idx="10">
                  <c:v>96751</c:v>
                </c:pt>
                <c:pt idx="11">
                  <c:v>97582</c:v>
                </c:pt>
                <c:pt idx="12">
                  <c:v>98201</c:v>
                </c:pt>
                <c:pt idx="13">
                  <c:v>99811</c:v>
                </c:pt>
                <c:pt idx="14">
                  <c:v>98687</c:v>
                </c:pt>
                <c:pt idx="15">
                  <c:v>95505</c:v>
                </c:pt>
                <c:pt idx="16">
                  <c:v>92990</c:v>
                </c:pt>
                <c:pt idx="17">
                  <c:v>91273</c:v>
                </c:pt>
                <c:pt idx="18">
                  <c:v>90734</c:v>
                </c:pt>
                <c:pt idx="19">
                  <c:v>90202</c:v>
                </c:pt>
                <c:pt idx="20">
                  <c:v>88659</c:v>
                </c:pt>
                <c:pt idx="21">
                  <c:v>88605</c:v>
                </c:pt>
                <c:pt idx="22">
                  <c:v>87871</c:v>
                </c:pt>
                <c:pt idx="23">
                  <c:v>85930</c:v>
                </c:pt>
                <c:pt idx="24">
                  <c:v>83246</c:v>
                </c:pt>
                <c:pt idx="25">
                  <c:v>80343</c:v>
                </c:pt>
                <c:pt idx="26">
                  <c:v>79292</c:v>
                </c:pt>
                <c:pt idx="27">
                  <c:v>79601</c:v>
                </c:pt>
                <c:pt idx="28">
                  <c:v>80130</c:v>
                </c:pt>
                <c:pt idx="29">
                  <c:v>80615</c:v>
                </c:pt>
                <c:pt idx="30">
                  <c:v>80147</c:v>
                </c:pt>
                <c:pt idx="31">
                  <c:v>81591</c:v>
                </c:pt>
                <c:pt idx="32">
                  <c:v>82115</c:v>
                </c:pt>
                <c:pt idx="33">
                  <c:v>82744</c:v>
                </c:pt>
                <c:pt idx="34">
                  <c:v>81213</c:v>
                </c:pt>
                <c:pt idx="35">
                  <c:v>76711</c:v>
                </c:pt>
                <c:pt idx="36">
                  <c:v>76119</c:v>
                </c:pt>
                <c:pt idx="37">
                  <c:v>75387</c:v>
                </c:pt>
                <c:pt idx="38">
                  <c:v>76426</c:v>
                </c:pt>
                <c:pt idx="39">
                  <c:v>76834</c:v>
                </c:pt>
                <c:pt idx="40">
                  <c:v>74996</c:v>
                </c:pt>
                <c:pt idx="41">
                  <c:v>74995</c:v>
                </c:pt>
                <c:pt idx="42">
                  <c:v>74613</c:v>
                </c:pt>
                <c:pt idx="43">
                  <c:v>73011</c:v>
                </c:pt>
                <c:pt idx="44">
                  <c:v>71267</c:v>
                </c:pt>
                <c:pt idx="45">
                  <c:v>66611</c:v>
                </c:pt>
                <c:pt idx="46">
                  <c:v>64255</c:v>
                </c:pt>
                <c:pt idx="47">
                  <c:v>61927</c:v>
                </c:pt>
                <c:pt idx="48">
                  <c:v>60663</c:v>
                </c:pt>
                <c:pt idx="49">
                  <c:v>60912</c:v>
                </c:pt>
                <c:pt idx="50">
                  <c:v>58719</c:v>
                </c:pt>
                <c:pt idx="51">
                  <c:v>57184</c:v>
                </c:pt>
                <c:pt idx="52">
                  <c:v>54955</c:v>
                </c:pt>
                <c:pt idx="53">
                  <c:v>53864</c:v>
                </c:pt>
                <c:pt idx="54">
                  <c:v>52634</c:v>
                </c:pt>
                <c:pt idx="55">
                  <c:v>49362</c:v>
                </c:pt>
                <c:pt idx="56">
                  <c:v>47854</c:v>
                </c:pt>
                <c:pt idx="57">
                  <c:v>46127</c:v>
                </c:pt>
                <c:pt idx="58">
                  <c:v>44266</c:v>
                </c:pt>
                <c:pt idx="59">
                  <c:v>42383</c:v>
                </c:pt>
                <c:pt idx="60">
                  <c:v>39431</c:v>
                </c:pt>
                <c:pt idx="61">
                  <c:v>37180</c:v>
                </c:pt>
                <c:pt idx="62">
                  <c:v>34624</c:v>
                </c:pt>
                <c:pt idx="63">
                  <c:v>33582</c:v>
                </c:pt>
                <c:pt idx="64">
                  <c:v>32586</c:v>
                </c:pt>
                <c:pt idx="65">
                  <c:v>30518</c:v>
                </c:pt>
                <c:pt idx="66">
                  <c:v>29140</c:v>
                </c:pt>
                <c:pt idx="67">
                  <c:v>27569</c:v>
                </c:pt>
                <c:pt idx="68">
                  <c:v>24788</c:v>
                </c:pt>
                <c:pt idx="69">
                  <c:v>23040</c:v>
                </c:pt>
                <c:pt idx="70">
                  <c:v>21356</c:v>
                </c:pt>
                <c:pt idx="71">
                  <c:v>19826</c:v>
                </c:pt>
                <c:pt idx="72">
                  <c:v>18019</c:v>
                </c:pt>
                <c:pt idx="73">
                  <c:v>16897</c:v>
                </c:pt>
                <c:pt idx="74">
                  <c:v>15834</c:v>
                </c:pt>
                <c:pt idx="75">
                  <c:v>14736</c:v>
                </c:pt>
                <c:pt idx="76">
                  <c:v>14105</c:v>
                </c:pt>
                <c:pt idx="77">
                  <c:v>13210</c:v>
                </c:pt>
                <c:pt idx="78">
                  <c:v>12670</c:v>
                </c:pt>
                <c:pt idx="79">
                  <c:v>11972</c:v>
                </c:pt>
                <c:pt idx="80">
                  <c:v>10686</c:v>
                </c:pt>
                <c:pt idx="81">
                  <c:v>9656</c:v>
                </c:pt>
                <c:pt idx="82">
                  <c:v>9139</c:v>
                </c:pt>
                <c:pt idx="83">
                  <c:v>8590</c:v>
                </c:pt>
                <c:pt idx="84">
                  <c:v>8140</c:v>
                </c:pt>
                <c:pt idx="85">
                  <c:v>41292</c:v>
                </c:pt>
              </c:numCache>
            </c:numRef>
          </c:val>
          <c:extLst xmlns:c16r2="http://schemas.microsoft.com/office/drawing/2015/06/chart">
            <c:ext xmlns:c16="http://schemas.microsoft.com/office/drawing/2014/chart" uri="{C3380CC4-5D6E-409C-BE32-E72D297353CC}">
              <c16:uniqueId val="{00000008-AC00-43E5-9391-5CD523DA4AA1}"/>
            </c:ext>
          </c:extLst>
        </c:ser>
        <c:dLbls>
          <c:showLegendKey val="0"/>
          <c:showVal val="0"/>
          <c:showCatName val="0"/>
          <c:showSerName val="0"/>
          <c:showPercent val="0"/>
          <c:showBubbleSize val="0"/>
        </c:dLbls>
        <c:gapWidth val="0"/>
        <c:overlap val="100"/>
        <c:axId val="207890168"/>
        <c:axId val="210184544"/>
      </c:barChart>
      <c:catAx>
        <c:axId val="207890168"/>
        <c:scaling>
          <c:orientation val="minMax"/>
        </c:scaling>
        <c:delete val="0"/>
        <c:axPos val="l"/>
        <c:numFmt formatCode="General" sourceLinked="0"/>
        <c:majorTickMark val="out"/>
        <c:minorTickMark val="none"/>
        <c:tickLblPos val="low"/>
        <c:txPr>
          <a:bodyPr/>
          <a:lstStyle/>
          <a:p>
            <a:pPr>
              <a:defRPr sz="1050" baseline="0"/>
            </a:pPr>
            <a:endParaRPr lang="en-US"/>
          </a:p>
        </c:txPr>
        <c:crossAx val="210184544"/>
        <c:crosses val="autoZero"/>
        <c:auto val="1"/>
        <c:lblAlgn val="ctr"/>
        <c:lblOffset val="100"/>
        <c:tickLblSkip val="5"/>
        <c:noMultiLvlLbl val="0"/>
      </c:catAx>
      <c:valAx>
        <c:axId val="210184544"/>
        <c:scaling>
          <c:orientation val="minMax"/>
          <c:max val="250000"/>
          <c:min val="-250000"/>
        </c:scaling>
        <c:delete val="0"/>
        <c:axPos val="b"/>
        <c:majorGridlines/>
        <c:numFmt formatCode="#,##0;[Red]#,##0" sourceLinked="1"/>
        <c:majorTickMark val="out"/>
        <c:minorTickMark val="none"/>
        <c:tickLblPos val="nextTo"/>
        <c:txPr>
          <a:bodyPr/>
          <a:lstStyle/>
          <a:p>
            <a:pPr>
              <a:defRPr sz="1400"/>
            </a:pPr>
            <a:endParaRPr lang="en-US"/>
          </a:p>
        </c:txPr>
        <c:crossAx val="207890168"/>
        <c:crosses val="autoZero"/>
        <c:crossBetween val="between"/>
      </c:valAx>
    </c:plotArea>
    <c:legend>
      <c:legendPos val="t"/>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82458442694663"/>
          <c:y val="6.1375146359402534E-2"/>
          <c:w val="0.77674249052201805"/>
          <c:h val="0.78936150388584614"/>
        </c:manualLayout>
      </c:layout>
      <c:lineChart>
        <c:grouping val="standard"/>
        <c:varyColors val="0"/>
        <c:ser>
          <c:idx val="1"/>
          <c:order val="0"/>
          <c:tx>
            <c:strRef>
              <c:f>Sheet!$B$1</c:f>
              <c:strCache>
                <c:ptCount val="1"/>
                <c:pt idx="0">
                  <c:v>Zero Migration</c:v>
                </c:pt>
              </c:strCache>
            </c:strRef>
          </c:tx>
          <c:spPr>
            <a:ln w="50800" cmpd="sng">
              <a:solidFill>
                <a:schemeClr val="accent1"/>
              </a:solidFill>
              <a:prstDash val="sysDash"/>
            </a:ln>
          </c:spPr>
          <c:marker>
            <c:symbol val="none"/>
          </c:marker>
          <c:cat>
            <c:numRef>
              <c:f>Sheet!$A$3:$A$11</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Sheet!$B$3:$B$11</c:f>
              <c:numCache>
                <c:formatCode>#,##0</c:formatCode>
                <c:ptCount val="9"/>
                <c:pt idx="0">
                  <c:v>25145561</c:v>
                </c:pt>
                <c:pt idx="1">
                  <c:v>26230098</c:v>
                </c:pt>
                <c:pt idx="2">
                  <c:v>27238610</c:v>
                </c:pt>
                <c:pt idx="3">
                  <c:v>28165689</c:v>
                </c:pt>
                <c:pt idx="4">
                  <c:v>28994210</c:v>
                </c:pt>
                <c:pt idx="5">
                  <c:v>29705207</c:v>
                </c:pt>
                <c:pt idx="6">
                  <c:v>30305304</c:v>
                </c:pt>
                <c:pt idx="7">
                  <c:v>30808219</c:v>
                </c:pt>
                <c:pt idx="8">
                  <c:v>31246355</c:v>
                </c:pt>
              </c:numCache>
            </c:numRef>
          </c:val>
          <c:smooth val="0"/>
        </c:ser>
        <c:ser>
          <c:idx val="2"/>
          <c:order val="1"/>
          <c:tx>
            <c:strRef>
              <c:f>Sheet!$C$1</c:f>
              <c:strCache>
                <c:ptCount val="1"/>
                <c:pt idx="0">
                  <c:v>0.5 of 2000-2010 Migration</c:v>
                </c:pt>
              </c:strCache>
            </c:strRef>
          </c:tx>
          <c:spPr>
            <a:ln w="50800" cmpd="sng">
              <a:solidFill>
                <a:srgbClr val="996600"/>
              </a:solidFill>
            </a:ln>
          </c:spPr>
          <c:marker>
            <c:symbol val="none"/>
          </c:marker>
          <c:cat>
            <c:numRef>
              <c:f>Sheet!$A$3:$A$11</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Sheet!$C$3:$C$11</c:f>
              <c:numCache>
                <c:formatCode>#,##0</c:formatCode>
                <c:ptCount val="9"/>
                <c:pt idx="0">
                  <c:v>25145561</c:v>
                </c:pt>
                <c:pt idx="1">
                  <c:v>26947116</c:v>
                </c:pt>
                <c:pt idx="2">
                  <c:v>28813282</c:v>
                </c:pt>
                <c:pt idx="3">
                  <c:v>30734321</c:v>
                </c:pt>
                <c:pt idx="4">
                  <c:v>32680217</c:v>
                </c:pt>
                <c:pt idx="5">
                  <c:v>34616890</c:v>
                </c:pt>
                <c:pt idx="6">
                  <c:v>36550595</c:v>
                </c:pt>
                <c:pt idx="7">
                  <c:v>38499538</c:v>
                </c:pt>
                <c:pt idx="8">
                  <c:v>40502749</c:v>
                </c:pt>
              </c:numCache>
            </c:numRef>
          </c:val>
          <c:smooth val="0"/>
        </c:ser>
        <c:ser>
          <c:idx val="3"/>
          <c:order val="2"/>
          <c:tx>
            <c:strRef>
              <c:f>Sheet!$D$1</c:f>
              <c:strCache>
                <c:ptCount val="1"/>
                <c:pt idx="0">
                  <c:v>2000-2010 Migration</c:v>
                </c:pt>
              </c:strCache>
            </c:strRef>
          </c:tx>
          <c:spPr>
            <a:ln w="57150" cmpd="dbl">
              <a:solidFill>
                <a:srgbClr val="002060"/>
              </a:solidFill>
            </a:ln>
          </c:spPr>
          <c:marker>
            <c:symbol val="none"/>
          </c:marker>
          <c:cat>
            <c:numRef>
              <c:f>Sheet!$A$3:$A$11</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Sheet!$D$3:$D$11</c:f>
              <c:numCache>
                <c:formatCode>#,##0</c:formatCode>
                <c:ptCount val="9"/>
                <c:pt idx="0">
                  <c:v>25145561</c:v>
                </c:pt>
                <c:pt idx="1">
                  <c:v>27695284</c:v>
                </c:pt>
                <c:pt idx="2">
                  <c:v>30541978</c:v>
                </c:pt>
                <c:pt idx="3">
                  <c:v>33699307</c:v>
                </c:pt>
                <c:pt idx="4">
                  <c:v>37155084</c:v>
                </c:pt>
                <c:pt idx="5">
                  <c:v>40892255</c:v>
                </c:pt>
                <c:pt idx="6">
                  <c:v>44955896</c:v>
                </c:pt>
                <c:pt idx="7">
                  <c:v>49416165</c:v>
                </c:pt>
                <c:pt idx="8">
                  <c:v>54369297</c:v>
                </c:pt>
              </c:numCache>
            </c:numRef>
          </c:val>
          <c:smooth val="0"/>
        </c:ser>
        <c:dLbls>
          <c:showLegendKey val="0"/>
          <c:showVal val="0"/>
          <c:showCatName val="0"/>
          <c:showSerName val="0"/>
          <c:showPercent val="0"/>
          <c:showBubbleSize val="0"/>
        </c:dLbls>
        <c:smooth val="0"/>
        <c:axId val="210189248"/>
        <c:axId val="211361496"/>
      </c:lineChart>
      <c:catAx>
        <c:axId val="210189248"/>
        <c:scaling>
          <c:orientation val="minMax"/>
        </c:scaling>
        <c:delete val="0"/>
        <c:axPos val="b"/>
        <c:numFmt formatCode="General" sourceLinked="1"/>
        <c:majorTickMark val="out"/>
        <c:minorTickMark val="none"/>
        <c:tickLblPos val="nextTo"/>
        <c:txPr>
          <a:bodyPr rot="2700000"/>
          <a:lstStyle/>
          <a:p>
            <a:pPr>
              <a:defRPr/>
            </a:pPr>
            <a:endParaRPr lang="en-US"/>
          </a:p>
        </c:txPr>
        <c:crossAx val="211361496"/>
        <c:crosses val="autoZero"/>
        <c:auto val="1"/>
        <c:lblAlgn val="ctr"/>
        <c:lblOffset val="0"/>
        <c:noMultiLvlLbl val="0"/>
      </c:catAx>
      <c:valAx>
        <c:axId val="211361496"/>
        <c:scaling>
          <c:orientation val="minMax"/>
          <c:max val="55000000"/>
          <c:min val="20000000"/>
        </c:scaling>
        <c:delete val="0"/>
        <c:axPos val="l"/>
        <c:majorGridlines/>
        <c:numFmt formatCode="0" sourceLinked="0"/>
        <c:majorTickMark val="out"/>
        <c:minorTickMark val="none"/>
        <c:tickLblPos val="nextTo"/>
        <c:crossAx val="210189248"/>
        <c:crosses val="autoZero"/>
        <c:crossBetween val="midCat"/>
        <c:dispUnits>
          <c:builtInUnit val="millions"/>
          <c:dispUnitsLbl>
            <c:layout>
              <c:manualLayout>
                <c:xMode val="edge"/>
                <c:yMode val="edge"/>
                <c:x val="1.0248096148122224E-2"/>
                <c:y val="0.42053301333645032"/>
              </c:manualLayout>
            </c:layout>
          </c:dispUnitsLbl>
        </c:dispUnits>
      </c:valAx>
    </c:plotArea>
    <c:legend>
      <c:legendPos val="l"/>
      <c:layout>
        <c:manualLayout>
          <c:xMode val="edge"/>
          <c:yMode val="edge"/>
          <c:x val="0.13875692621755614"/>
          <c:y val="0.1117884020045586"/>
          <c:w val="0.34136033343054339"/>
          <c:h val="0.28892749975129156"/>
        </c:manualLayout>
      </c:layout>
      <c:overlay val="1"/>
      <c:spPr>
        <a:solidFill>
          <a:schemeClr val="bg1"/>
        </a:solidFill>
        <a:ln>
          <a:solidFill>
            <a:schemeClr val="bg1">
              <a:lumMod val="65000"/>
            </a:schemeClr>
          </a:solidFill>
        </a:ln>
        <a:effectLst>
          <a:outerShdw blurRad="50800" dist="38100" dir="2700000" algn="tl" rotWithShape="0">
            <a:prstClr val="black">
              <a:alpha val="40000"/>
            </a:prstClr>
          </a:outerShdw>
        </a:effectLst>
      </c:spPr>
      <c:txPr>
        <a:bodyPr/>
        <a:lstStyle/>
        <a:p>
          <a:pPr>
            <a:defRPr sz="1600"/>
          </a:pPr>
          <a:endParaRPr lang="en-US"/>
        </a:p>
      </c:txPr>
    </c:legend>
    <c:plotVisOnly val="1"/>
    <c:dispBlanksAs val="gap"/>
    <c:showDLblsOverMax val="0"/>
  </c:chart>
  <c:txPr>
    <a:bodyPr/>
    <a:lstStyle/>
    <a:p>
      <a:pPr>
        <a:defRPr sz="2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0.64442</cdr:x>
      <cdr:y>0.1852</cdr:y>
    </cdr:from>
    <cdr:to>
      <cdr:x>0.64442</cdr:x>
      <cdr:y>0.89232</cdr:y>
    </cdr:to>
    <cdr:cxnSp macro="">
      <cdr:nvCxnSpPr>
        <cdr:cNvPr id="3" name="Straight Connector 2"/>
        <cdr:cNvCxnSpPr/>
      </cdr:nvCxnSpPr>
      <cdr:spPr>
        <a:xfrm xmlns:a="http://schemas.openxmlformats.org/drawingml/2006/main" flipV="1">
          <a:off x="5303293" y="838200"/>
          <a:ext cx="0" cy="3200400"/>
        </a:xfrm>
        <a:prstGeom xmlns:a="http://schemas.openxmlformats.org/drawingml/2006/main" prst="line">
          <a:avLst/>
        </a:prstGeom>
        <a:ln xmlns:a="http://schemas.openxmlformats.org/drawingml/2006/main" w="19050">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0.68145</cdr:x>
      <cdr:y>0.1852</cdr:y>
    </cdr:from>
    <cdr:to>
      <cdr:x>0.68145</cdr:x>
      <cdr:y>0.89232</cdr:y>
    </cdr:to>
    <cdr:cxnSp macro="">
      <cdr:nvCxnSpPr>
        <cdr:cNvPr id="4" name="Straight Connector 3"/>
        <cdr:cNvCxnSpPr/>
      </cdr:nvCxnSpPr>
      <cdr:spPr>
        <a:xfrm xmlns:a="http://schemas.openxmlformats.org/drawingml/2006/main" flipV="1">
          <a:off x="5608093" y="838200"/>
          <a:ext cx="0" cy="3200400"/>
        </a:xfrm>
        <a:prstGeom xmlns:a="http://schemas.openxmlformats.org/drawingml/2006/main" prst="line">
          <a:avLst/>
        </a:prstGeom>
        <a:ln xmlns:a="http://schemas.openxmlformats.org/drawingml/2006/main" w="19050">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0.25553</cdr:x>
      <cdr:y>0.11785</cdr:y>
    </cdr:from>
    <cdr:to>
      <cdr:x>0.86664</cdr:x>
      <cdr:y>0.20203</cdr:y>
    </cdr:to>
    <cdr:sp macro="" textlink="">
      <cdr:nvSpPr>
        <cdr:cNvPr id="5" name="TextBox 4"/>
        <cdr:cNvSpPr txBox="1"/>
      </cdr:nvSpPr>
      <cdr:spPr>
        <a:xfrm xmlns:a="http://schemas.openxmlformats.org/drawingml/2006/main">
          <a:off x="2102893" y="533400"/>
          <a:ext cx="5029200" cy="381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smtClean="0"/>
            <a:t>                      Censuses                                   Estimates               Projections               </a:t>
          </a:r>
          <a:endParaRPr lang="en-US" sz="1400" dirty="0"/>
        </a:p>
      </cdr:txBody>
    </cdr:sp>
  </cdr:relSizeAnchor>
</c:userShapes>
</file>

<file path=ppt/drawings/drawing2.xml><?xml version="1.0" encoding="utf-8"?>
<c:userShapes xmlns:c="http://schemas.openxmlformats.org/drawingml/2006/chart">
  <cdr:relSizeAnchor xmlns:cdr="http://schemas.openxmlformats.org/drawingml/2006/chartDrawing">
    <cdr:from>
      <cdr:x>0.12007</cdr:x>
      <cdr:y>0.10465</cdr:y>
    </cdr:from>
    <cdr:to>
      <cdr:x>0.22642</cdr:x>
      <cdr:y>0.19186</cdr:y>
    </cdr:to>
    <cdr:sp macro="" textlink="">
      <cdr:nvSpPr>
        <cdr:cNvPr id="2" name="TextBox 1"/>
        <cdr:cNvSpPr txBox="1"/>
      </cdr:nvSpPr>
      <cdr:spPr>
        <a:xfrm xmlns:a="http://schemas.openxmlformats.org/drawingml/2006/main">
          <a:off x="666751" y="342900"/>
          <a:ext cx="59055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0.10978</cdr:x>
      <cdr:y>0.10174</cdr:y>
    </cdr:from>
    <cdr:to>
      <cdr:x>0.19383</cdr:x>
      <cdr:y>0.18605</cdr:y>
    </cdr:to>
    <cdr:sp macro="" textlink="">
      <cdr:nvSpPr>
        <cdr:cNvPr id="3" name="TextBox 2"/>
        <cdr:cNvSpPr txBox="1"/>
      </cdr:nvSpPr>
      <cdr:spPr>
        <a:xfrm xmlns:a="http://schemas.openxmlformats.org/drawingml/2006/main">
          <a:off x="609601" y="333375"/>
          <a:ext cx="466725" cy="2762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0.58891</cdr:x>
      <cdr:y>0.12888</cdr:y>
    </cdr:from>
    <cdr:to>
      <cdr:x>0.67982</cdr:x>
      <cdr:y>0.18992</cdr:y>
    </cdr:to>
    <cdr:sp macro="" textlink="">
      <cdr:nvSpPr>
        <cdr:cNvPr id="7" name="TextBox 1"/>
        <cdr:cNvSpPr txBox="1"/>
      </cdr:nvSpPr>
      <cdr:spPr>
        <a:xfrm xmlns:a="http://schemas.openxmlformats.org/drawingml/2006/main">
          <a:off x="3270250" y="422275"/>
          <a:ext cx="504825" cy="2000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100"/>
        </a:p>
      </cdr:txBody>
    </cdr:sp>
  </cdr:relSizeAnchor>
</c:userShapes>
</file>

<file path=ppt/drawings/drawing3.xml><?xml version="1.0" encoding="utf-8"?>
<c:userShapes xmlns:c="http://schemas.openxmlformats.org/drawingml/2006/chart">
  <cdr:relSizeAnchor xmlns:cdr="http://schemas.openxmlformats.org/drawingml/2006/chartDrawing">
    <cdr:from>
      <cdr:x>0.12007</cdr:x>
      <cdr:y>0.10465</cdr:y>
    </cdr:from>
    <cdr:to>
      <cdr:x>0.22642</cdr:x>
      <cdr:y>0.19186</cdr:y>
    </cdr:to>
    <cdr:sp macro="" textlink="">
      <cdr:nvSpPr>
        <cdr:cNvPr id="2" name="TextBox 1"/>
        <cdr:cNvSpPr txBox="1"/>
      </cdr:nvSpPr>
      <cdr:spPr>
        <a:xfrm xmlns:a="http://schemas.openxmlformats.org/drawingml/2006/main">
          <a:off x="666751" y="342900"/>
          <a:ext cx="59055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0.10978</cdr:x>
      <cdr:y>0.10174</cdr:y>
    </cdr:from>
    <cdr:to>
      <cdr:x>0.19383</cdr:x>
      <cdr:y>0.18605</cdr:y>
    </cdr:to>
    <cdr:sp macro="" textlink="">
      <cdr:nvSpPr>
        <cdr:cNvPr id="3" name="TextBox 2"/>
        <cdr:cNvSpPr txBox="1"/>
      </cdr:nvSpPr>
      <cdr:spPr>
        <a:xfrm xmlns:a="http://schemas.openxmlformats.org/drawingml/2006/main">
          <a:off x="609601" y="333375"/>
          <a:ext cx="466725" cy="2762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0.58891</cdr:x>
      <cdr:y>0.12888</cdr:y>
    </cdr:from>
    <cdr:to>
      <cdr:x>0.67982</cdr:x>
      <cdr:y>0.18992</cdr:y>
    </cdr:to>
    <cdr:sp macro="" textlink="">
      <cdr:nvSpPr>
        <cdr:cNvPr id="7" name="TextBox 1"/>
        <cdr:cNvSpPr txBox="1"/>
      </cdr:nvSpPr>
      <cdr:spPr>
        <a:xfrm xmlns:a="http://schemas.openxmlformats.org/drawingml/2006/main">
          <a:off x="3270250" y="422275"/>
          <a:ext cx="504825" cy="2000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100"/>
        </a:p>
      </cdr:txBody>
    </cdr:sp>
  </cdr:relSizeAnchor>
</c:userShapes>
</file>

<file path=ppt/drawings/drawing4.xml><?xml version="1.0" encoding="utf-8"?>
<c:userShapes xmlns:c="http://schemas.openxmlformats.org/drawingml/2006/chart">
  <cdr:relSizeAnchor xmlns:cdr="http://schemas.openxmlformats.org/drawingml/2006/chartDrawing">
    <cdr:from>
      <cdr:x>0.51325</cdr:x>
      <cdr:y>0.71377</cdr:y>
    </cdr:from>
    <cdr:to>
      <cdr:x>0.54055</cdr:x>
      <cdr:y>0.75725</cdr:y>
    </cdr:to>
    <cdr:sp macro="" textlink="">
      <cdr:nvSpPr>
        <cdr:cNvPr id="2" name="TextBox 1"/>
        <cdr:cNvSpPr txBox="1"/>
      </cdr:nvSpPr>
      <cdr:spPr>
        <a:xfrm xmlns:a="http://schemas.openxmlformats.org/drawingml/2006/main">
          <a:off x="17194650" y="150114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29075" cy="350838"/>
          </a:xfrm>
          <a:prstGeom prst="rect">
            <a:avLst/>
          </a:prstGeom>
        </p:spPr>
        <p:txBody>
          <a:bodyPr vert="horz" lIns="91413" tIns="45706" rIns="91413" bIns="45706" rtlCol="0"/>
          <a:lstStyle>
            <a:lvl1pPr algn="l">
              <a:defRPr sz="1200"/>
            </a:lvl1pPr>
          </a:lstStyle>
          <a:p>
            <a:endParaRPr lang="en-US" dirty="0"/>
          </a:p>
        </p:txBody>
      </p:sp>
      <p:sp>
        <p:nvSpPr>
          <p:cNvPr id="3" name="Date Placeholder 2"/>
          <p:cNvSpPr>
            <a:spLocks noGrp="1"/>
          </p:cNvSpPr>
          <p:nvPr>
            <p:ph type="dt" sz="quarter" idx="1"/>
          </p:nvPr>
        </p:nvSpPr>
        <p:spPr>
          <a:xfrm>
            <a:off x="5265743" y="0"/>
            <a:ext cx="4029075" cy="350838"/>
          </a:xfrm>
          <a:prstGeom prst="rect">
            <a:avLst/>
          </a:prstGeom>
        </p:spPr>
        <p:txBody>
          <a:bodyPr vert="horz" lIns="91413" tIns="45706" rIns="91413" bIns="45706" rtlCol="0"/>
          <a:lstStyle>
            <a:lvl1pPr algn="r">
              <a:defRPr sz="1200"/>
            </a:lvl1pPr>
          </a:lstStyle>
          <a:p>
            <a:fld id="{6F86D4F7-26D3-47E1-8796-8EA85FE6EA14}" type="datetimeFigureOut">
              <a:rPr lang="en-US" smtClean="0"/>
              <a:pPr/>
              <a:t>11/21/2016</a:t>
            </a:fld>
            <a:endParaRPr lang="en-US" dirty="0"/>
          </a:p>
        </p:txBody>
      </p:sp>
      <p:sp>
        <p:nvSpPr>
          <p:cNvPr id="4" name="Footer Placeholder 3"/>
          <p:cNvSpPr>
            <a:spLocks noGrp="1"/>
          </p:cNvSpPr>
          <p:nvPr>
            <p:ph type="ftr" sz="quarter" idx="2"/>
          </p:nvPr>
        </p:nvSpPr>
        <p:spPr>
          <a:xfrm>
            <a:off x="2" y="6657975"/>
            <a:ext cx="4029075" cy="350838"/>
          </a:xfrm>
          <a:prstGeom prst="rect">
            <a:avLst/>
          </a:prstGeom>
        </p:spPr>
        <p:txBody>
          <a:bodyPr vert="horz" lIns="91413" tIns="45706" rIns="91413" bIns="45706"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743" y="6657975"/>
            <a:ext cx="4029075" cy="350838"/>
          </a:xfrm>
          <a:prstGeom prst="rect">
            <a:avLst/>
          </a:prstGeom>
        </p:spPr>
        <p:txBody>
          <a:bodyPr vert="horz" lIns="91413" tIns="45706" rIns="91413" bIns="45706" rtlCol="0" anchor="b"/>
          <a:lstStyle>
            <a:lvl1pPr algn="r">
              <a:defRPr sz="1200"/>
            </a:lvl1pPr>
          </a:lstStyle>
          <a:p>
            <a:fld id="{0B015AEA-5DB0-4693-9BD1-9C380D852E61}" type="slidenum">
              <a:rPr lang="en-US" smtClean="0"/>
              <a:pPr/>
              <a:t>‹#›</a:t>
            </a:fld>
            <a:endParaRPr lang="en-US" dirty="0"/>
          </a:p>
        </p:txBody>
      </p:sp>
    </p:spTree>
    <p:extLst>
      <p:ext uri="{BB962C8B-B14F-4D97-AF65-F5344CB8AC3E}">
        <p14:creationId xmlns:p14="http://schemas.microsoft.com/office/powerpoint/2010/main" val="2013572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4028440" cy="350520"/>
          </a:xfrm>
          <a:prstGeom prst="rect">
            <a:avLst/>
          </a:prstGeom>
          <a:noFill/>
          <a:ln w="9525">
            <a:noFill/>
            <a:miter lim="800000"/>
            <a:headEnd/>
            <a:tailEnd/>
          </a:ln>
        </p:spPr>
        <p:txBody>
          <a:bodyPr vert="horz" wrap="square" lIns="93150" tIns="46576" rIns="93150" bIns="46576" numCol="1" anchor="t" anchorCtr="0" compatLnSpc="1">
            <a:prstTxWarp prst="textNoShape">
              <a:avLst/>
            </a:prstTxWarp>
          </a:bodyPr>
          <a:lstStyle>
            <a:lvl1pPr>
              <a:defRPr sz="1200" smtClean="0"/>
            </a:lvl1pPr>
          </a:lstStyle>
          <a:p>
            <a:pPr>
              <a:defRPr/>
            </a:pPr>
            <a:endParaRPr lang="en-US" dirty="0"/>
          </a:p>
        </p:txBody>
      </p:sp>
      <p:sp>
        <p:nvSpPr>
          <p:cNvPr id="5123" name="Rectangle 3"/>
          <p:cNvSpPr>
            <a:spLocks noGrp="1" noChangeArrowheads="1"/>
          </p:cNvSpPr>
          <p:nvPr>
            <p:ph type="dt" idx="1"/>
          </p:nvPr>
        </p:nvSpPr>
        <p:spPr bwMode="auto">
          <a:xfrm>
            <a:off x="5267961" y="0"/>
            <a:ext cx="4028440" cy="350520"/>
          </a:xfrm>
          <a:prstGeom prst="rect">
            <a:avLst/>
          </a:prstGeom>
          <a:noFill/>
          <a:ln w="9525">
            <a:noFill/>
            <a:miter lim="800000"/>
            <a:headEnd/>
            <a:tailEnd/>
          </a:ln>
        </p:spPr>
        <p:txBody>
          <a:bodyPr vert="horz" wrap="square" lIns="93150" tIns="46576" rIns="93150" bIns="46576" numCol="1" anchor="t" anchorCtr="0" compatLnSpc="1">
            <a:prstTxWarp prst="textNoShape">
              <a:avLst/>
            </a:prstTxWarp>
          </a:bodyPr>
          <a:lstStyle>
            <a:lvl1pPr algn="r">
              <a:defRPr sz="1200" smtClean="0"/>
            </a:lvl1pPr>
          </a:lstStyle>
          <a:p>
            <a:pPr>
              <a:defRPr/>
            </a:pPr>
            <a:endParaRPr lang="en-US" dirty="0"/>
          </a:p>
        </p:txBody>
      </p:sp>
      <p:sp>
        <p:nvSpPr>
          <p:cNvPr id="4100" name="Rectangle 4"/>
          <p:cNvSpPr>
            <a:spLocks noGrp="1" noRot="1" noChangeAspect="1" noChangeArrowheads="1" noTextEdit="1"/>
          </p:cNvSpPr>
          <p:nvPr>
            <p:ph type="sldImg" idx="2"/>
          </p:nvPr>
        </p:nvSpPr>
        <p:spPr bwMode="auto">
          <a:xfrm>
            <a:off x="1370013" y="152400"/>
            <a:ext cx="6716712" cy="5037138"/>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62000" y="5562600"/>
            <a:ext cx="8001000" cy="1143000"/>
          </a:xfrm>
          <a:prstGeom prst="rect">
            <a:avLst/>
          </a:prstGeom>
          <a:noFill/>
          <a:ln w="9525">
            <a:noFill/>
            <a:miter lim="800000"/>
            <a:headEnd/>
            <a:tailEnd/>
          </a:ln>
        </p:spPr>
        <p:txBody>
          <a:bodyPr vert="horz" wrap="square" lIns="93150" tIns="46576" rIns="93150" bIns="46576"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5126" name="Rectangle 6"/>
          <p:cNvSpPr>
            <a:spLocks noGrp="1" noChangeArrowheads="1"/>
          </p:cNvSpPr>
          <p:nvPr>
            <p:ph type="ftr" sz="quarter" idx="4"/>
          </p:nvPr>
        </p:nvSpPr>
        <p:spPr bwMode="auto">
          <a:xfrm>
            <a:off x="0" y="6659880"/>
            <a:ext cx="4028440" cy="350520"/>
          </a:xfrm>
          <a:prstGeom prst="rect">
            <a:avLst/>
          </a:prstGeom>
          <a:noFill/>
          <a:ln w="9525">
            <a:noFill/>
            <a:miter lim="800000"/>
            <a:headEnd/>
            <a:tailEnd/>
          </a:ln>
        </p:spPr>
        <p:txBody>
          <a:bodyPr vert="horz" wrap="square" lIns="93150" tIns="46576" rIns="93150" bIns="46576" numCol="1" anchor="b" anchorCtr="0" compatLnSpc="1">
            <a:prstTxWarp prst="textNoShape">
              <a:avLst/>
            </a:prstTxWarp>
          </a:bodyPr>
          <a:lstStyle>
            <a:lvl1pPr>
              <a:defRPr sz="1200" smtClean="0"/>
            </a:lvl1pPr>
          </a:lstStyle>
          <a:p>
            <a:pPr>
              <a:defRPr/>
            </a:pPr>
            <a:endParaRPr lang="en-US" dirty="0"/>
          </a:p>
        </p:txBody>
      </p:sp>
      <p:sp>
        <p:nvSpPr>
          <p:cNvPr id="5127" name="Rectangle 7"/>
          <p:cNvSpPr>
            <a:spLocks noGrp="1" noChangeArrowheads="1"/>
          </p:cNvSpPr>
          <p:nvPr>
            <p:ph type="sldNum" sz="quarter" idx="5"/>
          </p:nvPr>
        </p:nvSpPr>
        <p:spPr bwMode="auto">
          <a:xfrm>
            <a:off x="5267961" y="6659880"/>
            <a:ext cx="4028440" cy="350520"/>
          </a:xfrm>
          <a:prstGeom prst="rect">
            <a:avLst/>
          </a:prstGeom>
          <a:noFill/>
          <a:ln w="9525">
            <a:noFill/>
            <a:miter lim="800000"/>
            <a:headEnd/>
            <a:tailEnd/>
          </a:ln>
        </p:spPr>
        <p:txBody>
          <a:bodyPr vert="horz" wrap="square" lIns="93150" tIns="46576" rIns="93150" bIns="46576" numCol="1" anchor="b" anchorCtr="0" compatLnSpc="1">
            <a:prstTxWarp prst="textNoShape">
              <a:avLst/>
            </a:prstTxWarp>
          </a:bodyPr>
          <a:lstStyle>
            <a:lvl1pPr algn="r">
              <a:defRPr sz="1200" smtClean="0"/>
            </a:lvl1pPr>
          </a:lstStyle>
          <a:p>
            <a:pPr>
              <a:defRPr/>
            </a:pPr>
            <a:fld id="{47192831-88FD-46AC-A3A6-55A2B3E79D84}" type="slidenum">
              <a:rPr lang="en-US"/>
              <a:pPr>
                <a:defRPr/>
              </a:pPr>
              <a:t>‹#›</a:t>
            </a:fld>
            <a:endParaRPr lang="en-US" dirty="0"/>
          </a:p>
        </p:txBody>
      </p:sp>
    </p:spTree>
    <p:extLst>
      <p:ext uri="{BB962C8B-B14F-4D97-AF65-F5344CB8AC3E}">
        <p14:creationId xmlns:p14="http://schemas.microsoft.com/office/powerpoint/2010/main" val="33008567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D68655FB-92C5-4911-BAAF-537F2EC37D5C}" type="slidenum">
              <a:rPr lang="en-US"/>
              <a:pPr/>
              <a:t>1</a:t>
            </a:fld>
            <a:endParaRPr lang="en-US" dirty="0"/>
          </a:p>
        </p:txBody>
      </p:sp>
      <p:sp>
        <p:nvSpPr>
          <p:cNvPr id="5123" name="Rectangle 2"/>
          <p:cNvSpPr>
            <a:spLocks noGrp="1" noRot="1" noChangeAspect="1" noChangeArrowheads="1" noTextEdit="1"/>
          </p:cNvSpPr>
          <p:nvPr>
            <p:ph type="sldImg"/>
          </p:nvPr>
        </p:nvSpPr>
        <p:spPr>
          <a:xfrm>
            <a:off x="1524000" y="533400"/>
            <a:ext cx="6056313" cy="4541838"/>
          </a:xfrm>
          <a:ln/>
        </p:spPr>
      </p:sp>
      <p:sp>
        <p:nvSpPr>
          <p:cNvPr id="5124" name="Rectangle 3"/>
          <p:cNvSpPr>
            <a:spLocks noGrp="1" noChangeArrowheads="1"/>
          </p:cNvSpPr>
          <p:nvPr>
            <p:ph type="body" idx="1"/>
          </p:nvPr>
        </p:nvSpPr>
        <p:spPr>
          <a:xfrm>
            <a:off x="762000" y="5257800"/>
            <a:ext cx="8001000" cy="1143000"/>
          </a:xfrm>
          <a:noFill/>
          <a:ln/>
        </p:spPr>
        <p:txBody>
          <a:bodyPr/>
          <a:lstStyle/>
          <a:p>
            <a:pPr defTabSz="914132" eaLnBrk="1" hangingPunct="1">
              <a:defRPr/>
            </a:pPr>
            <a:r>
              <a:rPr lang="en-US" dirty="0" smtClean="0"/>
              <a:t>Lloyd Potter is the Texas</a:t>
            </a:r>
            <a:r>
              <a:rPr lang="en-US" baseline="0" dirty="0" smtClean="0"/>
              <a:t> State Demographer and the </a:t>
            </a:r>
            <a:r>
              <a:rPr lang="en-US" dirty="0" smtClean="0"/>
              <a:t>Director of the Texas State Data Center based at the University of Texas at San Antonio.  </a:t>
            </a:r>
          </a:p>
        </p:txBody>
      </p:sp>
    </p:spTree>
    <p:extLst>
      <p:ext uri="{BB962C8B-B14F-4D97-AF65-F5344CB8AC3E}">
        <p14:creationId xmlns:p14="http://schemas.microsoft.com/office/powerpoint/2010/main" val="477935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population pyramid represents the age, sex, race and</a:t>
            </a:r>
            <a:r>
              <a:rPr lang="en-US" baseline="0" dirty="0"/>
              <a:t> ethnic composition of the Texas population. Blue represents males, red females, rows are single years of age, and shades represent specified race/ethnic groups as indicated in the legend.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16</a:t>
            </a:fld>
            <a:endParaRPr lang="en-US" dirty="0"/>
          </a:p>
        </p:txBody>
      </p:sp>
    </p:spTree>
    <p:extLst>
      <p:ext uri="{BB962C8B-B14F-4D97-AF65-F5344CB8AC3E}">
        <p14:creationId xmlns:p14="http://schemas.microsoft.com/office/powerpoint/2010/main" val="3154170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population pyramid represents the age, sex, race and</a:t>
            </a:r>
            <a:r>
              <a:rPr lang="en-US" baseline="0" dirty="0"/>
              <a:t> ethnic composition of the Texas population. Blue represents males, red females, rows are single years of age, and shades represent specified race/ethnic groups as indicated in the legend.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17</a:t>
            </a:fld>
            <a:endParaRPr lang="en-US" dirty="0"/>
          </a:p>
        </p:txBody>
      </p:sp>
    </p:spTree>
    <p:extLst>
      <p:ext uri="{BB962C8B-B14F-4D97-AF65-F5344CB8AC3E}">
        <p14:creationId xmlns:p14="http://schemas.microsoft.com/office/powerpoint/2010/main" val="19881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population pyramid represents the age, sex, race and</a:t>
            </a:r>
            <a:r>
              <a:rPr lang="en-US" baseline="0" dirty="0"/>
              <a:t> ethnic composition of the Texas population. Blue represents males, red females, rows are single years of age, and shades represent specified race/ethnic groups as indicated in the legend.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18</a:t>
            </a:fld>
            <a:endParaRPr lang="en-US" dirty="0"/>
          </a:p>
        </p:txBody>
      </p:sp>
    </p:spTree>
    <p:extLst>
      <p:ext uri="{BB962C8B-B14F-4D97-AF65-F5344CB8AC3E}">
        <p14:creationId xmlns:p14="http://schemas.microsoft.com/office/powerpoint/2010/main" val="117231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19</a:t>
            </a:fld>
            <a:endParaRPr lang="en-US" dirty="0"/>
          </a:p>
        </p:txBody>
      </p:sp>
    </p:spTree>
    <p:extLst>
      <p:ext uri="{BB962C8B-B14F-4D97-AF65-F5344CB8AC3E}">
        <p14:creationId xmlns:p14="http://schemas.microsoft.com/office/powerpoint/2010/main" val="2351404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median age of Texas’ population is young</a:t>
            </a:r>
            <a:r>
              <a:rPr lang="en-US" baseline="0" dirty="0" smtClean="0"/>
              <a:t> compared to most states.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22</a:t>
            </a:fld>
            <a:endParaRPr lang="en-US" dirty="0"/>
          </a:p>
        </p:txBody>
      </p:sp>
    </p:spTree>
    <p:extLst>
      <p:ext uri="{BB962C8B-B14F-4D97-AF65-F5344CB8AC3E}">
        <p14:creationId xmlns:p14="http://schemas.microsoft.com/office/powerpoint/2010/main" val="175376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23</a:t>
            </a:fld>
            <a:endParaRPr lang="en-US" dirty="0"/>
          </a:p>
        </p:txBody>
      </p:sp>
    </p:spTree>
    <p:extLst>
      <p:ext uri="{BB962C8B-B14F-4D97-AF65-F5344CB8AC3E}">
        <p14:creationId xmlns:p14="http://schemas.microsoft.com/office/powerpoint/2010/main" val="24346339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9738" y="158750"/>
            <a:ext cx="6829425" cy="5122863"/>
          </a:xfrm>
        </p:spPr>
      </p:sp>
      <p:sp>
        <p:nvSpPr>
          <p:cNvPr id="3" name="Notes Placeholder 2"/>
          <p:cNvSpPr>
            <a:spLocks noGrp="1"/>
          </p:cNvSpPr>
          <p:nvPr>
            <p:ph type="body" idx="1"/>
          </p:nvPr>
        </p:nvSpPr>
        <p:spPr/>
        <p:txBody>
          <a:bodyPr/>
          <a:lstStyle/>
          <a:p>
            <a:r>
              <a:rPr lang="en-US" sz="900" dirty="0"/>
              <a:t>The projected population of Texas is produced using three different migration scenarios. The blue line represents the assumption that there is no in or out migration for Texas. The result is a population that is growing only from natural increase (births-deaths). Under this unlikely scenario, Texas will maintain a health pace of population growth. The other two scenarios assume that 1) the migration rate will be the same as we observed between 2000 and 2010 and 2) the migration rate will be half of what we observed between 2000 and 2010. Under the first assumption Texas will add another 5 million persons this decade, another 7 million the following, 8 or 9 million between 2030 and 2040 and almost 10 million between 2040 and 2050. The half migration scenario also projects significant growth but more modest than the assumption of full migration. </a:t>
            </a:r>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26</a:t>
            </a:fld>
            <a:endParaRPr lang="en-US" dirty="0"/>
          </a:p>
        </p:txBody>
      </p:sp>
    </p:spTree>
    <p:extLst>
      <p:ext uri="{BB962C8B-B14F-4D97-AF65-F5344CB8AC3E}">
        <p14:creationId xmlns:p14="http://schemas.microsoft.com/office/powerpoint/2010/main" val="10660414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9738" y="158750"/>
            <a:ext cx="6829425" cy="5122863"/>
          </a:xfrm>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27</a:t>
            </a:fld>
            <a:endParaRPr lang="en-US" dirty="0"/>
          </a:p>
        </p:txBody>
      </p:sp>
    </p:spTree>
    <p:extLst>
      <p:ext uri="{BB962C8B-B14F-4D97-AF65-F5344CB8AC3E}">
        <p14:creationId xmlns:p14="http://schemas.microsoft.com/office/powerpoint/2010/main" val="767783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9738" y="158750"/>
            <a:ext cx="6829425" cy="5122863"/>
          </a:xfrm>
        </p:spPr>
      </p:sp>
      <p:sp>
        <p:nvSpPr>
          <p:cNvPr id="3" name="Notes Placeholder 2"/>
          <p:cNvSpPr>
            <a:spLocks noGrp="1"/>
          </p:cNvSpPr>
          <p:nvPr>
            <p:ph type="body" idx="1"/>
          </p:nvPr>
        </p:nvSpPr>
        <p:spPr/>
        <p:txBody>
          <a:bodyPr/>
          <a:lstStyle/>
          <a:p>
            <a:r>
              <a:rPr lang="en-US" sz="900" dirty="0"/>
              <a:t>The projected population of Texas is produced using three different migration scenarios. The blue line represents the assumption that there is no in or out migration for Texas. The result is a population that is growing only from natural increase (births-deaths). Under this unlikely scenario, Texas will maintain a health pace of population growth. The other two scenarios assume that 1) the migration rate will be the same as we observed between 2000 and 2010 and 2) the migration rate will be half of what we observed between 2000 and 2010. Under the first assumption Texas will add another 5 million persons this decade, another 7 million the following, 8 or 9 million between 2030 and 2040 and almost 10 million between 2040 and 2050. The half migration scenario also projects significant growth but more modest than the assumption of full migration. </a:t>
            </a:r>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28</a:t>
            </a:fld>
            <a:endParaRPr lang="en-US" dirty="0"/>
          </a:p>
        </p:txBody>
      </p:sp>
    </p:spTree>
    <p:extLst>
      <p:ext uri="{BB962C8B-B14F-4D97-AF65-F5344CB8AC3E}">
        <p14:creationId xmlns:p14="http://schemas.microsoft.com/office/powerpoint/2010/main" val="3036312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image</a:t>
            </a:r>
            <a:r>
              <a:rPr lang="en-US" baseline="0" dirty="0" smtClean="0"/>
              <a:t> represents population pyramids for Texas in 2010 and then our projected population in 2030. Population pyramids provide a visual representation of the age structure of a population. In comparing 2010 and 2030 in terms of the impact on our education system, look at the lighter shaded areas from 15 years and above to 25-29. Some proportion of this increased population in these ages will be going to college in Texas. The lighter shaded areas below 15 suggest what’s coming in the future. </a:t>
            </a:r>
            <a:endParaRPr lang="en-US" dirty="0"/>
          </a:p>
        </p:txBody>
      </p:sp>
      <p:sp>
        <p:nvSpPr>
          <p:cNvPr id="4" name="Slide Number Placeholder 3"/>
          <p:cNvSpPr>
            <a:spLocks noGrp="1"/>
          </p:cNvSpPr>
          <p:nvPr>
            <p:ph type="sldNum" sz="quarter" idx="10"/>
          </p:nvPr>
        </p:nvSpPr>
        <p:spPr/>
        <p:txBody>
          <a:bodyPr/>
          <a:lstStyle/>
          <a:p>
            <a:fld id="{98163AE5-516B-4829-B0EE-0DD680D1BF5A}" type="slidenum">
              <a:rPr lang="en-US" smtClean="0"/>
              <a:t>31</a:t>
            </a:fld>
            <a:endParaRPr lang="en-US"/>
          </a:p>
        </p:txBody>
      </p:sp>
    </p:spTree>
    <p:extLst>
      <p:ext uri="{BB962C8B-B14F-4D97-AF65-F5344CB8AC3E}">
        <p14:creationId xmlns:p14="http://schemas.microsoft.com/office/powerpoint/2010/main" val="695513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552450"/>
            <a:ext cx="6680200" cy="5010150"/>
          </a:xfrm>
        </p:spPr>
      </p:sp>
      <p:sp>
        <p:nvSpPr>
          <p:cNvPr id="3" name="Notes Placeholder 2"/>
          <p:cNvSpPr>
            <a:spLocks noGrp="1"/>
          </p:cNvSpPr>
          <p:nvPr>
            <p:ph type="body" idx="1"/>
          </p:nvPr>
        </p:nvSpPr>
        <p:spPr/>
        <p:txBody>
          <a:bodyPr>
            <a:normAutofit/>
          </a:bodyPr>
          <a:lstStyle/>
          <a:p>
            <a:r>
              <a:rPr lang="en-US" dirty="0"/>
              <a:t>Texas is the second largest</a:t>
            </a:r>
            <a:r>
              <a:rPr lang="en-US" baseline="0" dirty="0"/>
              <a:t> state in terms of population (2</a:t>
            </a:r>
            <a:r>
              <a:rPr lang="en-US" baseline="30000" dirty="0"/>
              <a:t>nd</a:t>
            </a:r>
            <a:r>
              <a:rPr lang="en-US" baseline="0" dirty="0"/>
              <a:t> to CA) and area (2</a:t>
            </a:r>
            <a:r>
              <a:rPr lang="en-US" baseline="30000" dirty="0"/>
              <a:t>nd</a:t>
            </a:r>
            <a:r>
              <a:rPr lang="en-US" baseline="0" dirty="0"/>
              <a:t> to AK). In terms of </a:t>
            </a:r>
            <a:r>
              <a:rPr lang="en-US" b="1" baseline="0" dirty="0"/>
              <a:t>number of people, </a:t>
            </a:r>
            <a:r>
              <a:rPr lang="en-US" baseline="0" dirty="0"/>
              <a:t>Texas’ growth exceeds that of all other </a:t>
            </a:r>
            <a:r>
              <a:rPr lang="en-US" baseline="0"/>
              <a:t>states between 2010 and 2015.</a:t>
            </a:r>
            <a:endParaRPr lang="en-US" dirty="0"/>
          </a:p>
        </p:txBody>
      </p:sp>
      <p:sp>
        <p:nvSpPr>
          <p:cNvPr id="4" name="Slide Number Placeholder 3"/>
          <p:cNvSpPr>
            <a:spLocks noGrp="1"/>
          </p:cNvSpPr>
          <p:nvPr>
            <p:ph type="sldNum" sz="quarter" idx="10"/>
          </p:nvPr>
        </p:nvSpPr>
        <p:spPr/>
        <p:txBody>
          <a:bodyPr/>
          <a:lstStyle/>
          <a:p>
            <a:fld id="{76F32840-EA76-4A40-B83F-F31ACE11B3A9}" type="slidenum">
              <a:rPr lang="en-US" smtClean="0"/>
              <a:pPr/>
              <a:t>2</a:t>
            </a:fld>
            <a:endParaRPr lang="en-US" dirty="0"/>
          </a:p>
        </p:txBody>
      </p:sp>
    </p:spTree>
    <p:extLst>
      <p:ext uri="{BB962C8B-B14F-4D97-AF65-F5344CB8AC3E}">
        <p14:creationId xmlns:p14="http://schemas.microsoft.com/office/powerpoint/2010/main" val="4748734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projected population of Texas by race/ethnicity suggests that the Hispanic population will be a major driver in the population growth of the state. The non-Hispanic white population will grow very slowly and then start to decline as the Baby-Boom generation ages into high mortality years. The non-Hispanic other group is largely composed of persons of Asian descent and this group is projected to exceed the non-Hispanic black population by 2038. This graph assumes migration patterns observed between 2000 and 2010.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32</a:t>
            </a:fld>
            <a:endParaRPr lang="en-US" dirty="0"/>
          </a:p>
        </p:txBody>
      </p:sp>
    </p:spTree>
    <p:extLst>
      <p:ext uri="{BB962C8B-B14F-4D97-AF65-F5344CB8AC3E}">
        <p14:creationId xmlns:p14="http://schemas.microsoft.com/office/powerpoint/2010/main" val="33234240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37</a:t>
            </a:fld>
            <a:endParaRPr lang="en-US" dirty="0"/>
          </a:p>
        </p:txBody>
      </p:sp>
    </p:spTree>
    <p:extLst>
      <p:ext uri="{BB962C8B-B14F-4D97-AF65-F5344CB8AC3E}">
        <p14:creationId xmlns:p14="http://schemas.microsoft.com/office/powerpoint/2010/main" val="13754627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Data</a:t>
            </a:r>
            <a:r>
              <a:rPr lang="en-US" baseline="0" dirty="0" smtClean="0"/>
              <a:t> on this map about physicians licensed to practice in Texas are from the Texas Medical Board. </a:t>
            </a:r>
            <a:r>
              <a:rPr lang="en-US" dirty="0" smtClean="0"/>
              <a:t>Some</a:t>
            </a:r>
            <a:r>
              <a:rPr lang="en-US" baseline="0" dirty="0" smtClean="0"/>
              <a:t> rural counties do not have any practicing physicians. The more urban counties appear to have relatively high ratios of physicians to population aged 65+. This map does not provide information about the type/specialty of physicians.</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38</a:t>
            </a:fld>
            <a:endParaRPr lang="en-US" dirty="0"/>
          </a:p>
        </p:txBody>
      </p:sp>
    </p:spTree>
    <p:extLst>
      <p:ext uri="{BB962C8B-B14F-4D97-AF65-F5344CB8AC3E}">
        <p14:creationId xmlns:p14="http://schemas.microsoft.com/office/powerpoint/2010/main" val="15030208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ADBBED-0EAD-46A0-BA01-E3F1EF802D6B}" type="slidenum">
              <a:rPr lang="en-US" smtClean="0"/>
              <a:pPr/>
              <a:t>40</a:t>
            </a:fld>
            <a:endParaRPr lang="en-US"/>
          </a:p>
        </p:txBody>
      </p:sp>
    </p:spTree>
    <p:extLst>
      <p:ext uri="{BB962C8B-B14F-4D97-AF65-F5344CB8AC3E}">
        <p14:creationId xmlns:p14="http://schemas.microsoft.com/office/powerpoint/2010/main" val="4955587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220788" y="228600"/>
            <a:ext cx="6894512" cy="5170488"/>
          </a:xfrm>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The Office of the State Demographer and the Texas State Data Center are committed to supporting your work through providing you with the best, most accurate, and objective information we can identify about our greatest asset, the people of Texas. </a:t>
            </a:r>
          </a:p>
          <a:p>
            <a:pPr eaLnBrk="1" hangingPunct="1">
              <a:spcBef>
                <a:spcPct val="0"/>
              </a:spcBef>
            </a:pPr>
            <a:endParaRPr lang="en-US" dirty="0" smtClean="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507754-BBD3-4A44-82F4-43614AC6E0B7}" type="slidenum">
              <a:rPr lang="en-US" smtClean="0"/>
              <a:pPr fontAlgn="base">
                <a:spcBef>
                  <a:spcPct val="0"/>
                </a:spcBef>
                <a:spcAft>
                  <a:spcPct val="0"/>
                </a:spcAft>
                <a:defRPr/>
              </a:pPr>
              <a:t>44</a:t>
            </a:fld>
            <a:endParaRPr lang="en-US" dirty="0" smtClean="0"/>
          </a:p>
        </p:txBody>
      </p:sp>
    </p:spTree>
    <p:extLst>
      <p:ext uri="{BB962C8B-B14F-4D97-AF65-F5344CB8AC3E}">
        <p14:creationId xmlns:p14="http://schemas.microsoft.com/office/powerpoint/2010/main" val="1271674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3</a:t>
            </a:fld>
            <a:endParaRPr lang="en-US" dirty="0"/>
          </a:p>
        </p:txBody>
      </p:sp>
    </p:spTree>
    <p:extLst>
      <p:ext uri="{BB962C8B-B14F-4D97-AF65-F5344CB8AC3E}">
        <p14:creationId xmlns:p14="http://schemas.microsoft.com/office/powerpoint/2010/main" val="2574141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understand a couple of very</a:t>
            </a:r>
            <a:r>
              <a:rPr lang="en-US" baseline="0" dirty="0"/>
              <a:t> basic element of population change to think about how growing population may impact our transportation system. Population changes from two factors, one is natural increase which is simply births minus deaths over time. Essentially population added from natural increase are babies who are unlikely to be driving their own vehicle on our roads before age 16.  Combine this with the fact that as people die, there are fewer drivers on the road. So the effect of population growth from natural increase on our transportation infrastructure is both lightening, from people dying, and delayed until babies reach the age where they can drive. The second way population changes is from net-migration, which is simply in-minus out migrants. In Texas, the balance has been for us to have more in than out migrants. Migrants, are usually adults who are drivers (though yes, some do have non-driving children) and the may be compounded by the fact that many of the in-migrants may also take a job that requires them to drive.  Essentially, migrants immediately contribute to adding stress to the transportation infrastructure.</a:t>
            </a:r>
          </a:p>
          <a:p>
            <a:endParaRPr lang="en-US" baseline="0" dirty="0"/>
          </a:p>
          <a:p>
            <a:r>
              <a:rPr lang="en-US" baseline="0" dirty="0"/>
              <a:t>When we look at population change in Texas, from 1950 to present we can see that before 1970, most of our growth was from natural increase. Starting in the 1970s a much larger percent of our growth is attributed to net migration and this continues to today where approaching half of our population change is from migration.</a:t>
            </a:r>
          </a:p>
          <a:p>
            <a:endParaRPr lang="en-US" dirty="0"/>
          </a:p>
        </p:txBody>
      </p:sp>
    </p:spTree>
    <p:extLst>
      <p:ext uri="{BB962C8B-B14F-4D97-AF65-F5344CB8AC3E}">
        <p14:creationId xmlns:p14="http://schemas.microsoft.com/office/powerpoint/2010/main" val="3341926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158750"/>
            <a:ext cx="7631113" cy="5724525"/>
          </a:xfrm>
        </p:spPr>
      </p:sp>
      <p:sp>
        <p:nvSpPr>
          <p:cNvPr id="3" name="Notes Placeholder 2"/>
          <p:cNvSpPr>
            <a:spLocks noGrp="1"/>
          </p:cNvSpPr>
          <p:nvPr>
            <p:ph type="body" idx="1"/>
          </p:nvPr>
        </p:nvSpPr>
        <p:spPr/>
        <p:txBody>
          <a:bodyPr/>
          <a:lstStyle/>
          <a:p>
            <a:pPr defTabSz="948090">
              <a:defRPr/>
            </a:pPr>
            <a:endParaRPr lang="en-US" sz="900" dirty="0"/>
          </a:p>
          <a:p>
            <a:pPr defTabSz="948090">
              <a:defRPr/>
            </a:pPr>
            <a:r>
              <a:rPr lang="en-US" sz="800" dirty="0"/>
              <a:t>When we look at the geographic distribution of the population of Texas over time we see continually increasing population in the counties along the I-35 corridor, the Houston area, and the lower Rio Grand Valley. Urbanized areas out west have grown but most counties west have experienced limited growth and some population decline. Approximately 86% of the population is along I-35 and east.  This area with the 3 major metropolitan areas at the points is often described as the Texas population triangle.</a:t>
            </a:r>
          </a:p>
          <a:p>
            <a:pPr defTabSz="948090">
              <a:defRPr/>
            </a:pPr>
            <a:r>
              <a:rPr lang="en-US" sz="800" dirty="0"/>
              <a:t>The counties of Harris, Dallas, Tarrant, Bexar, and Travis make up the points of the “population triangle” in Texas and are the most populated in the State. Collin, Denton, Fort Bend, Hidalgo, and El Paso counties also have significant population concentrations. Many counties west of Interstate 35 are more sparsely populated. </a:t>
            </a:r>
          </a:p>
        </p:txBody>
      </p:sp>
      <p:sp>
        <p:nvSpPr>
          <p:cNvPr id="4" name="Slide Number Placeholder 3"/>
          <p:cNvSpPr>
            <a:spLocks noGrp="1"/>
          </p:cNvSpPr>
          <p:nvPr>
            <p:ph type="sldNum" sz="quarter" idx="10"/>
          </p:nvPr>
        </p:nvSpPr>
        <p:spPr>
          <a:xfrm>
            <a:off x="5440681" y="6949440"/>
            <a:ext cx="4160520" cy="365760"/>
          </a:xfrm>
          <a:prstGeom prst="rect">
            <a:avLst/>
          </a:prstGeom>
        </p:spPr>
        <p:txBody>
          <a:bodyPr/>
          <a:lstStyle/>
          <a:p>
            <a:pPr>
              <a:defRPr/>
            </a:pPr>
            <a:fld id="{47192831-88FD-46AC-A3A6-55A2B3E79D84}" type="slidenum">
              <a:rPr lang="en-US" smtClean="0"/>
              <a:pPr>
                <a:defRPr/>
              </a:pPr>
              <a:t>5</a:t>
            </a:fld>
            <a:endParaRPr lang="en-US" dirty="0"/>
          </a:p>
        </p:txBody>
      </p:sp>
    </p:spTree>
    <p:extLst>
      <p:ext uri="{BB962C8B-B14F-4D97-AF65-F5344CB8AC3E}">
        <p14:creationId xmlns:p14="http://schemas.microsoft.com/office/powerpoint/2010/main" val="3254834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498475"/>
            <a:ext cx="7862888" cy="5897563"/>
          </a:xfrm>
        </p:spPr>
      </p:sp>
      <p:sp>
        <p:nvSpPr>
          <p:cNvPr id="3" name="Notes Placeholder 2"/>
          <p:cNvSpPr>
            <a:spLocks noGrp="1"/>
          </p:cNvSpPr>
          <p:nvPr>
            <p:ph type="body" idx="1"/>
          </p:nvPr>
        </p:nvSpPr>
        <p:spPr>
          <a:xfrm>
            <a:off x="568951" y="6222761"/>
            <a:ext cx="8971613" cy="1894485"/>
          </a:xfrm>
          <a:prstGeom prst="rect">
            <a:avLst/>
          </a:prstGeom>
        </p:spPr>
        <p:txBody>
          <a:bodyPr/>
          <a:lstStyle/>
          <a:p>
            <a:pPr defTabSz="983454">
              <a:defRPr/>
            </a:pPr>
            <a:endParaRPr lang="en-US" dirty="0"/>
          </a:p>
          <a:p>
            <a:pPr defTabSz="983454">
              <a:defRPr/>
            </a:pPr>
            <a:r>
              <a:rPr lang="en-US" dirty="0"/>
              <a:t>Population</a:t>
            </a:r>
            <a:r>
              <a:rPr lang="en-US" baseline="0" dirty="0"/>
              <a:t> change over the decade has been greatest in the urban and suburban population triangle counties. Counties in the lower Rio Grande Valley also had significant growth as did El Paso . Overall, </a:t>
            </a:r>
            <a:r>
              <a:rPr lang="en-US" dirty="0"/>
              <a:t>155</a:t>
            </a:r>
            <a:r>
              <a:rPr lang="en-US" baseline="0" dirty="0"/>
              <a:t> </a:t>
            </a:r>
            <a:r>
              <a:rPr lang="en-US" dirty="0"/>
              <a:t>counties</a:t>
            </a:r>
            <a:r>
              <a:rPr lang="en-US" baseline="0" dirty="0"/>
              <a:t> gained population while 99 (39%) lost population over the decade.</a:t>
            </a:r>
          </a:p>
          <a:p>
            <a:pPr defTabSz="983454">
              <a:defRPr/>
            </a:pPr>
            <a:endParaRPr lang="en-US" dirty="0"/>
          </a:p>
        </p:txBody>
      </p:sp>
      <p:sp>
        <p:nvSpPr>
          <p:cNvPr id="4" name="Slide Number Placeholder 3"/>
          <p:cNvSpPr>
            <a:spLocks noGrp="1"/>
          </p:cNvSpPr>
          <p:nvPr>
            <p:ph type="sldNum" sz="quarter" idx="10"/>
          </p:nvPr>
        </p:nvSpPr>
        <p:spPr>
          <a:xfrm>
            <a:off x="5619064" y="7251589"/>
            <a:ext cx="4296930" cy="381663"/>
          </a:xfrm>
          <a:prstGeom prst="rect">
            <a:avLst/>
          </a:prstGeom>
        </p:spPr>
        <p:txBody>
          <a:bodyPr/>
          <a:lstStyle/>
          <a:p>
            <a:pPr>
              <a:defRPr/>
            </a:pPr>
            <a:fld id="{47192831-88FD-46AC-A3A6-55A2B3E79D84}" type="slidenum">
              <a:rPr lang="en-US" smtClean="0"/>
              <a:pPr>
                <a:defRPr/>
              </a:pPr>
              <a:t>6</a:t>
            </a:fld>
            <a:endParaRPr lang="en-US" dirty="0"/>
          </a:p>
        </p:txBody>
      </p:sp>
    </p:spTree>
    <p:extLst>
      <p:ext uri="{BB962C8B-B14F-4D97-AF65-F5344CB8AC3E}">
        <p14:creationId xmlns:p14="http://schemas.microsoft.com/office/powerpoint/2010/main" val="1292885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4725" y="331788"/>
            <a:ext cx="7864475" cy="5899150"/>
          </a:xfrm>
        </p:spPr>
      </p:sp>
      <p:sp>
        <p:nvSpPr>
          <p:cNvPr id="3" name="Notes Placeholder 2"/>
          <p:cNvSpPr>
            <a:spLocks noGrp="1"/>
          </p:cNvSpPr>
          <p:nvPr>
            <p:ph type="body" idx="1"/>
          </p:nvPr>
        </p:nvSpPr>
        <p:spPr>
          <a:xfrm>
            <a:off x="568951" y="6056819"/>
            <a:ext cx="8971613" cy="1894485"/>
          </a:xfrm>
          <a:prstGeom prst="rect">
            <a:avLst/>
          </a:prstGeom>
        </p:spPr>
        <p:txBody>
          <a:bodyPr/>
          <a:lstStyle/>
          <a:p>
            <a:pPr defTabSz="983454">
              <a:defRPr/>
            </a:pPr>
            <a:endParaRPr lang="en-US" dirty="0"/>
          </a:p>
          <a:p>
            <a:pPr defTabSz="983454">
              <a:defRPr/>
            </a:pPr>
            <a:r>
              <a:rPr lang="en-US" dirty="0"/>
              <a:t>Percent change is an indicator of the speed of population change</a:t>
            </a:r>
            <a:r>
              <a:rPr lang="en-US" baseline="0" dirty="0"/>
              <a:t> void of information about the volume of population change. Percent change in the population over the past few years has been greatest in the urban and suburban population triangle counties. Notably counties in the Eagle Ford Shale area (south east of San Antonio) and the Cline Shale area (Midland and Odessa area), have been growing quickly. </a:t>
            </a:r>
          </a:p>
          <a:p>
            <a:pPr defTabSz="983454">
              <a:defRPr/>
            </a:pPr>
            <a:endParaRPr lang="en-US" dirty="0"/>
          </a:p>
        </p:txBody>
      </p:sp>
      <p:sp>
        <p:nvSpPr>
          <p:cNvPr id="4" name="Slide Number Placeholder 3"/>
          <p:cNvSpPr>
            <a:spLocks noGrp="1"/>
          </p:cNvSpPr>
          <p:nvPr>
            <p:ph type="sldNum" sz="quarter" idx="10"/>
          </p:nvPr>
        </p:nvSpPr>
        <p:spPr>
          <a:xfrm>
            <a:off x="5619064" y="7251589"/>
            <a:ext cx="4296930" cy="381663"/>
          </a:xfrm>
          <a:prstGeom prst="rect">
            <a:avLst/>
          </a:prstGeom>
        </p:spPr>
        <p:txBody>
          <a:bodyPr/>
          <a:lstStyle/>
          <a:p>
            <a:pPr>
              <a:defRPr/>
            </a:pPr>
            <a:fld id="{47192831-88FD-46AC-A3A6-55A2B3E79D84}" type="slidenum">
              <a:rPr lang="en-US" smtClean="0"/>
              <a:pPr>
                <a:defRPr/>
              </a:pPr>
              <a:t>9</a:t>
            </a:fld>
            <a:endParaRPr lang="en-US" dirty="0"/>
          </a:p>
        </p:txBody>
      </p:sp>
    </p:spTree>
    <p:extLst>
      <p:ext uri="{BB962C8B-B14F-4D97-AF65-F5344CB8AC3E}">
        <p14:creationId xmlns:p14="http://schemas.microsoft.com/office/powerpoint/2010/main" val="2992054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13</a:t>
            </a:fld>
            <a:endParaRPr lang="en-US" dirty="0"/>
          </a:p>
        </p:txBody>
      </p:sp>
    </p:spTree>
    <p:extLst>
      <p:ext uri="{BB962C8B-B14F-4D97-AF65-F5344CB8AC3E}">
        <p14:creationId xmlns:p14="http://schemas.microsoft.com/office/powerpoint/2010/main" val="182935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401763" y="528638"/>
            <a:ext cx="6357937" cy="4767262"/>
          </a:xfrm>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As</a:t>
            </a:r>
            <a:r>
              <a:rPr lang="en-US" baseline="0" dirty="0"/>
              <a:t> of the 2000 Census, about 53% of Texas’ population was non-Hispanic Anglo, about 32% where of Hispanic descent, about 11% where non-Hispanic African American, and about 4% were non-Hispanic Other. </a:t>
            </a:r>
            <a:endParaRPr lang="en-US" dirty="0"/>
          </a:p>
          <a:p>
            <a:r>
              <a:rPr lang="en-US" dirty="0"/>
              <a:t>In</a:t>
            </a:r>
            <a:r>
              <a:rPr lang="en-US" baseline="0" dirty="0"/>
              <a:t> 2010, it is estimated that about 45% of the Texas population was non-Hispanic Anglo, 38% of Hispanic descent, 11% were non-Hispanic African American, and about 6% were non-Hispanic Other (largely of Asian descent). </a:t>
            </a:r>
            <a:endParaRPr lang="en-US" dirty="0"/>
          </a:p>
        </p:txBody>
      </p:sp>
      <p:sp>
        <p:nvSpPr>
          <p:cNvPr id="4" name="Slide Number Placeholder 3"/>
          <p:cNvSpPr>
            <a:spLocks noGrp="1"/>
          </p:cNvSpPr>
          <p:nvPr>
            <p:ph type="sldNum" sz="quarter" idx="5"/>
          </p:nvPr>
        </p:nvSpPr>
        <p:spPr/>
        <p:txBody>
          <a:bodyPr/>
          <a:lstStyle/>
          <a:p>
            <a:pPr>
              <a:defRPr/>
            </a:pPr>
            <a:fld id="{3D9BDED3-744B-4161-B247-055080F26F46}" type="slidenum">
              <a:rPr lang="en-US" smtClean="0"/>
              <a:pPr>
                <a:defRPr/>
              </a:pPr>
              <a:t>15</a:t>
            </a:fld>
            <a:endParaRPr lang="en-US" dirty="0"/>
          </a:p>
        </p:txBody>
      </p:sp>
    </p:spTree>
    <p:extLst>
      <p:ext uri="{BB962C8B-B14F-4D97-AF65-F5344CB8AC3E}">
        <p14:creationId xmlns:p14="http://schemas.microsoft.com/office/powerpoint/2010/main" val="39088710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00500" y="120015"/>
            <a:ext cx="5046344" cy="908684"/>
          </a:xfrm>
        </p:spPr>
        <p:txBody>
          <a:bodyPr anchor="t" anchorCtr="0">
            <a:noAutofit/>
          </a:bodyPr>
          <a:lstStyle>
            <a:lvl1pPr algn="r">
              <a:defRPr sz="32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412231" y="1754505"/>
            <a:ext cx="2634614" cy="2874645"/>
          </a:xfrm>
        </p:spPr>
        <p:txBody>
          <a:bodyPr>
            <a:noAutofit/>
          </a:bodyPr>
          <a:lstStyle>
            <a:lvl1pPr marL="0" indent="0" algn="r">
              <a:lnSpc>
                <a:spcPct val="100000"/>
              </a:lnSpc>
              <a:buNone/>
              <a:defRPr sz="2400">
                <a:solidFill>
                  <a:srgbClr val="25327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grpSp>
        <p:nvGrpSpPr>
          <p:cNvPr id="5" name="Group 4"/>
          <p:cNvGrpSpPr/>
          <p:nvPr/>
        </p:nvGrpSpPr>
        <p:grpSpPr>
          <a:xfrm>
            <a:off x="6019800" y="6256840"/>
            <a:ext cx="2895599" cy="400110"/>
            <a:chOff x="6229737" y="6256840"/>
            <a:chExt cx="2895599" cy="40011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29737" y="6256840"/>
              <a:ext cx="399663" cy="399663"/>
            </a:xfrm>
            <a:prstGeom prst="rect">
              <a:avLst/>
            </a:prstGeom>
          </p:spPr>
        </p:pic>
        <p:sp>
          <p:nvSpPr>
            <p:cNvPr id="16" name="TextBox 15"/>
            <p:cNvSpPr txBox="1"/>
            <p:nvPr userDrawn="1"/>
          </p:nvSpPr>
          <p:spPr>
            <a:xfrm>
              <a:off x="6629399" y="6256840"/>
              <a:ext cx="2495937" cy="400110"/>
            </a:xfrm>
            <a:prstGeom prst="rect">
              <a:avLst/>
            </a:prstGeom>
            <a:noFill/>
          </p:spPr>
          <p:txBody>
            <a:bodyPr wrap="square" rtlCol="0">
              <a:normAutofit fontScale="92500"/>
            </a:bodyPr>
            <a:lstStyle/>
            <a:p>
              <a:r>
                <a:rPr lang="en-US" sz="2000" dirty="0" smtClean="0">
                  <a:solidFill>
                    <a:schemeClr val="tx2"/>
                  </a:solidFill>
                </a:rPr>
                <a:t>@TexasDemography</a:t>
              </a:r>
              <a:endParaRPr lang="en-US" sz="2000" dirty="0">
                <a:solidFill>
                  <a:schemeClr val="tx2"/>
                </a:solidFill>
              </a:endParaRPr>
            </a:p>
          </p:txBody>
        </p:sp>
      </p:gr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9315" y="5112828"/>
            <a:ext cx="3080384" cy="1011198"/>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9777" t="1" r="-8" b="-765"/>
          <a:stretch/>
        </p:blipFill>
        <p:spPr>
          <a:xfrm>
            <a:off x="0" y="0"/>
            <a:ext cx="6675120" cy="6766560"/>
          </a:xfrm>
          <a:prstGeom prst="rect">
            <a:avLst/>
          </a:prstGeom>
        </p:spPr>
      </p:pic>
    </p:spTree>
    <p:extLst>
      <p:ext uri="{BB962C8B-B14F-4D97-AF65-F5344CB8AC3E}">
        <p14:creationId xmlns:p14="http://schemas.microsoft.com/office/powerpoint/2010/main" val="17349161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0" y="132683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0" y="2150744"/>
            <a:ext cx="3887391" cy="41014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34E50B-2F52-4821-A80F-AEA68124EBC8}" type="datetime1">
              <a:rPr lang="en-US" smtClean="0"/>
              <a:t>11/21/2016</a:t>
            </a:fld>
            <a:endParaRPr lang="en-US" dirty="0"/>
          </a:p>
        </p:txBody>
      </p:sp>
      <p:sp>
        <p:nvSpPr>
          <p:cNvPr id="8" name="Footer Placeholder 7"/>
          <p:cNvSpPr>
            <a:spLocks noGrp="1"/>
          </p:cNvSpPr>
          <p:nvPr>
            <p:ph type="ftr" sz="quarter" idx="11"/>
          </p:nvPr>
        </p:nvSpPr>
        <p:spPr/>
        <p:txBody>
          <a:bodyPr/>
          <a:lstStyle/>
          <a:p>
            <a:r>
              <a:rPr lang="en-US"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54508949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49"/>
            <a:ext cx="2949178" cy="48748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6E1CF5-A70B-4390-BA91-1EB097C99F0D}" type="datetime1">
              <a:rPr lang="en-US" smtClean="0"/>
              <a:t>11/21/2016</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6743523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4"/>
            <a:ext cx="4629150" cy="501205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1297305"/>
            <a:ext cx="2949178" cy="50120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DF19AD-229C-4ABE-A25C-718C0D054BAE}" type="datetime1">
              <a:rPr lang="en-US" smtClean="0"/>
              <a:t>11/21/2016</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42838306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3926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t>11/21/2016</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0483326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26251"/>
            <a:ext cx="7886700" cy="2852737"/>
          </a:xfrm>
        </p:spPr>
        <p:txBody>
          <a:bodyPr anchor="b"/>
          <a:lstStyle>
            <a:lvl1pPr>
              <a:defRPr sz="6000">
                <a:solidFill>
                  <a:srgbClr val="25327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37195DDB-3A78-4C6D-97A9-BF4491D2246E}" type="datetime1">
              <a:rPr lang="en-US" smtClean="0"/>
              <a:t>11/21/2016</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13280222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45795" y="1563016"/>
            <a:ext cx="3886200" cy="467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6295" y="1563016"/>
            <a:ext cx="3886200" cy="467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C28A85-6220-4C1A-AFF4-87E88D120771}" type="datetime1">
              <a:rPr lang="en-US" smtClean="0"/>
              <a:t>11/21/2016</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179375839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0" y="132683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0" y="2150744"/>
            <a:ext cx="3887391" cy="41014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24345A-3D20-49E5-8A05-7DD2A06E0781}" type="datetime1">
              <a:rPr lang="en-US" smtClean="0"/>
              <a:t>11/21/2016</a:t>
            </a:fld>
            <a:endParaRPr lang="en-US" dirty="0"/>
          </a:p>
        </p:txBody>
      </p:sp>
      <p:sp>
        <p:nvSpPr>
          <p:cNvPr id="8" name="Footer Placeholder 7"/>
          <p:cNvSpPr>
            <a:spLocks noGrp="1"/>
          </p:cNvSpPr>
          <p:nvPr>
            <p:ph type="ftr" sz="quarter" idx="11"/>
          </p:nvPr>
        </p:nvSpPr>
        <p:spPr/>
        <p:txBody>
          <a:bodyPr/>
          <a:lstStyle/>
          <a:p>
            <a:r>
              <a:rPr lang="en-US"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02578019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CC9E70-FB3D-4BDB-BC8B-791C280B0EC6}" type="datetime1">
              <a:rPr lang="en-US" smtClean="0"/>
              <a:t>11/21/2016</a:t>
            </a:fld>
            <a:endParaRPr lang="en-US" dirty="0"/>
          </a:p>
        </p:txBody>
      </p:sp>
      <p:sp>
        <p:nvSpPr>
          <p:cNvPr id="4" name="Footer Placeholder 3"/>
          <p:cNvSpPr>
            <a:spLocks noGrp="1"/>
          </p:cNvSpPr>
          <p:nvPr>
            <p:ph type="ftr" sz="quarter" idx="11"/>
          </p:nvPr>
        </p:nvSpPr>
        <p:spPr/>
        <p:txBody>
          <a:bodyPr/>
          <a:lstStyle/>
          <a:p>
            <a:r>
              <a:rPr lang="en-US"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66614799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74B86-8FF8-444A-ADFB-7DCF305616B1}" type="datetime1">
              <a:rPr lang="en-US" smtClean="0"/>
              <a:t>11/21/2016</a:t>
            </a:fld>
            <a:endParaRPr lang="en-US" dirty="0"/>
          </a:p>
        </p:txBody>
      </p:sp>
      <p:sp>
        <p:nvSpPr>
          <p:cNvPr id="3" name="Footer Placeholder 2"/>
          <p:cNvSpPr>
            <a:spLocks noGrp="1"/>
          </p:cNvSpPr>
          <p:nvPr>
            <p:ph type="ftr" sz="quarter" idx="11"/>
          </p:nvPr>
        </p:nvSpPr>
        <p:spPr/>
        <p:txBody>
          <a:bodyPr/>
          <a:lstStyle/>
          <a:p>
            <a:r>
              <a:rPr lang="en-US" smtClean="0"/>
              <a:t>DRAFT 5-25-10</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39759984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49"/>
            <a:ext cx="2949178" cy="48748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48AC94-746D-4D1E-A90E-AED3C5E97251}" type="datetime1">
              <a:rPr lang="en-US" smtClean="0"/>
              <a:t>11/21/2016</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7425736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4"/>
            <a:ext cx="4629150" cy="501205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1297305"/>
            <a:ext cx="2949178" cy="50120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9D2612-89F1-4C39-A4E6-E99566F934F7}" type="datetime1">
              <a:rPr lang="en-US" smtClean="0"/>
              <a:t>11/21/2016</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5040947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7190" y="1511216"/>
            <a:ext cx="8458200" cy="46634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DABCF4BF-2998-4258-A5A8-4925EC584ECF}" type="datetime1">
              <a:rPr lang="en-US" smtClean="0"/>
              <a:t>11/21/2016</a:t>
            </a:fld>
            <a:endParaRPr lang="en-US" dirty="0"/>
          </a:p>
        </p:txBody>
      </p:sp>
      <p:sp>
        <p:nvSpPr>
          <p:cNvPr id="5"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smtClean="0"/>
              <a:t>DRAFT 5-25-10</a:t>
            </a:r>
            <a:endParaRPr lang="en-US" dirty="0"/>
          </a:p>
        </p:txBody>
      </p:sp>
      <p:sp>
        <p:nvSpPr>
          <p:cNvPr id="6"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
        <p:nvSpPr>
          <p:cNvPr id="7" name="Rectangle 6"/>
          <p:cNvSpPr/>
          <p:nvPr/>
        </p:nvSpPr>
        <p:spPr>
          <a:xfrm>
            <a:off x="0" y="6721476"/>
            <a:ext cx="9144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15" cstate="print">
            <a:extLst>
              <a:ext uri="{28A0092B-C50C-407E-A947-70E740481C1C}">
                <a14:useLocalDpi xmlns:a14="http://schemas.microsoft.com/office/drawing/2010/main" val="0"/>
              </a:ext>
            </a:extLst>
          </a:blip>
          <a:srcRect l="15228" r="-1522"/>
          <a:stretch/>
        </p:blipFill>
        <p:spPr>
          <a:xfrm>
            <a:off x="0" y="0"/>
            <a:ext cx="1554480" cy="1453899"/>
          </a:xfrm>
          <a:prstGeom prst="rect">
            <a:avLst/>
          </a:prstGeom>
        </p:spPr>
      </p:pic>
    </p:spTree>
    <p:extLst>
      <p:ext uri="{BB962C8B-B14F-4D97-AF65-F5344CB8AC3E}">
        <p14:creationId xmlns:p14="http://schemas.microsoft.com/office/powerpoint/2010/main" val="122495075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timing>
    <p:tnLst>
      <p:par>
        <p:cTn id="1" dur="indefinite" restart="never" nodeType="tmRoot"/>
      </p:par>
    </p:tnLst>
  </p:timing>
  <p:hf hdr="0" ftr="0" dt="0"/>
  <p:txStyles>
    <p:titleStyle>
      <a:lvl1pPr algn="ctr" defTabSz="914400"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s>
</file>

<file path=ppt/slides/_rels/slide2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2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1.emf"/></Relationships>
</file>

<file path=ppt/slides/_rels/slide3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3.emf"/></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mailto:Lloyd.Potter@"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8"/>
          <p:cNvSpPr txBox="1">
            <a:spLocks noChangeArrowheads="1"/>
          </p:cNvSpPr>
          <p:nvPr/>
        </p:nvSpPr>
        <p:spPr bwMode="auto">
          <a:xfrm>
            <a:off x="3657600" y="533402"/>
            <a:ext cx="5105400" cy="461665"/>
          </a:xfrm>
          <a:prstGeom prst="rect">
            <a:avLst/>
          </a:prstGeom>
          <a:noFill/>
          <a:ln w="9525">
            <a:noFill/>
            <a:miter lim="800000"/>
            <a:headEnd/>
            <a:tailEnd/>
          </a:ln>
        </p:spPr>
        <p:txBody>
          <a:bodyPr>
            <a:spAutoFit/>
          </a:bodyPr>
          <a:lstStyle/>
          <a:p>
            <a:pPr>
              <a:spcBef>
                <a:spcPct val="50000"/>
              </a:spcBef>
            </a:pPr>
            <a:endParaRPr lang="en-US" dirty="0"/>
          </a:p>
        </p:txBody>
      </p:sp>
      <p:sp>
        <p:nvSpPr>
          <p:cNvPr id="1028" name="Text Box 9"/>
          <p:cNvSpPr txBox="1">
            <a:spLocks noChangeArrowheads="1"/>
          </p:cNvSpPr>
          <p:nvPr/>
        </p:nvSpPr>
        <p:spPr bwMode="auto">
          <a:xfrm>
            <a:off x="3810000" y="241362"/>
            <a:ext cx="5061535" cy="523220"/>
          </a:xfrm>
          <a:prstGeom prst="rect">
            <a:avLst/>
          </a:prstGeom>
          <a:noFill/>
          <a:ln w="9525">
            <a:noFill/>
            <a:miter lim="800000"/>
            <a:headEnd/>
            <a:tailEnd/>
          </a:ln>
        </p:spPr>
        <p:txBody>
          <a:bodyPr wrap="square">
            <a:spAutoFit/>
          </a:bodyPr>
          <a:lstStyle/>
          <a:p>
            <a:pPr algn="ctr">
              <a:spcBef>
                <a:spcPct val="50000"/>
              </a:spcBef>
            </a:pPr>
            <a:r>
              <a:rPr lang="en-US" sz="2800" dirty="0" smtClean="0">
                <a:solidFill>
                  <a:schemeClr val="bg1"/>
                </a:solidFill>
              </a:rPr>
              <a:t>The Aging Population in Texas</a:t>
            </a:r>
            <a:endParaRPr lang="en-US" sz="2800" dirty="0">
              <a:solidFill>
                <a:schemeClr val="bg1"/>
              </a:solidFill>
            </a:endParaRPr>
          </a:p>
        </p:txBody>
      </p:sp>
      <p:sp>
        <p:nvSpPr>
          <p:cNvPr id="5" name="Rectangle 4"/>
          <p:cNvSpPr/>
          <p:nvPr/>
        </p:nvSpPr>
        <p:spPr>
          <a:xfrm>
            <a:off x="6519346" y="2819400"/>
            <a:ext cx="2667000" cy="1938992"/>
          </a:xfrm>
          <a:prstGeom prst="rect">
            <a:avLst/>
          </a:prstGeom>
        </p:spPr>
        <p:txBody>
          <a:bodyPr wrap="square">
            <a:spAutoFit/>
          </a:bodyPr>
          <a:lstStyle/>
          <a:p>
            <a:pPr algn="ctr"/>
            <a:endParaRPr lang="en-US" sz="2000" dirty="0" smtClean="0">
              <a:solidFill>
                <a:srgbClr val="1B1E7A"/>
              </a:solidFill>
            </a:endParaRPr>
          </a:p>
          <a:p>
            <a:pPr algn="ctr"/>
            <a:r>
              <a:rPr lang="en-US" sz="2000" dirty="0" smtClean="0">
                <a:solidFill>
                  <a:srgbClr val="1B1E7A"/>
                </a:solidFill>
              </a:rPr>
              <a:t>AARP Volunteer Recognition</a:t>
            </a:r>
          </a:p>
          <a:p>
            <a:pPr algn="ctr"/>
            <a:endParaRPr lang="en-US" sz="2000" dirty="0" smtClean="0">
              <a:solidFill>
                <a:srgbClr val="1B1E7A"/>
              </a:solidFill>
            </a:endParaRPr>
          </a:p>
          <a:p>
            <a:pPr algn="ctr"/>
            <a:r>
              <a:rPr lang="en-US" sz="2000" dirty="0" smtClean="0">
                <a:solidFill>
                  <a:srgbClr val="1B1E7A"/>
                </a:solidFill>
              </a:rPr>
              <a:t>November 15, 2016</a:t>
            </a:r>
          </a:p>
          <a:p>
            <a:pPr algn="ctr"/>
            <a:r>
              <a:rPr lang="en-US" sz="2000" dirty="0" smtClean="0">
                <a:solidFill>
                  <a:srgbClr val="1B1E7A"/>
                </a:solidFill>
              </a:rPr>
              <a:t>Austin, Texas</a:t>
            </a:r>
          </a:p>
        </p:txBody>
      </p:sp>
      <p:sp>
        <p:nvSpPr>
          <p:cNvPr id="6" name="TextBox 5"/>
          <p:cNvSpPr txBox="1"/>
          <p:nvPr/>
        </p:nvSpPr>
        <p:spPr>
          <a:xfrm>
            <a:off x="4800604" y="2286002"/>
            <a:ext cx="184731" cy="46166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3324227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Estimated Net-Domestic Migrants by County, Texas, 2014-2015</a:t>
            </a:r>
          </a:p>
        </p:txBody>
      </p:sp>
      <p:sp>
        <p:nvSpPr>
          <p:cNvPr id="4" name="Slide Number Placeholder 3"/>
          <p:cNvSpPr>
            <a:spLocks noGrp="1"/>
          </p:cNvSpPr>
          <p:nvPr>
            <p:ph type="sldNum" sz="quarter" idx="4294967295"/>
          </p:nvPr>
        </p:nvSpPr>
        <p:spPr>
          <a:xfrm>
            <a:off x="8137525" y="6407150"/>
            <a:ext cx="817563" cy="314325"/>
          </a:xfrm>
          <a:prstGeom prst="rect">
            <a:avLst/>
          </a:prstGeom>
        </p:spPr>
        <p:txBody>
          <a:bodyPr/>
          <a:lstStyle/>
          <a:p>
            <a:pPr>
              <a:defRPr/>
            </a:pPr>
            <a:fld id="{E90DB382-30B2-441A-B693-ACD9572C097F}" type="slidenum">
              <a:rPr lang="en-US" smtClean="0"/>
              <a:pPr>
                <a:defRPr/>
              </a:pPr>
              <a:t>10</a:t>
            </a:fld>
            <a:endParaRPr lang="en-US" dirty="0"/>
          </a:p>
        </p:txBody>
      </p:sp>
      <p:pic>
        <p:nvPicPr>
          <p:cNvPr id="8" name="Picture 7"/>
          <p:cNvPicPr>
            <a:picLocks noChangeAspect="1"/>
          </p:cNvPicPr>
          <p:nvPr/>
        </p:nvPicPr>
        <p:blipFill rotWithShape="1">
          <a:blip r:embed="rId2"/>
          <a:srcRect l="4238" t="11136" r="4490" b="10036"/>
          <a:stretch/>
        </p:blipFill>
        <p:spPr>
          <a:xfrm>
            <a:off x="1796256" y="1066800"/>
            <a:ext cx="6778625" cy="5931297"/>
          </a:xfrm>
          <a:prstGeom prst="rect">
            <a:avLst/>
          </a:prstGeom>
        </p:spPr>
      </p:pic>
      <p:pic>
        <p:nvPicPr>
          <p:cNvPr id="10" name="Picture 9"/>
          <p:cNvPicPr>
            <a:picLocks noChangeAspect="1"/>
          </p:cNvPicPr>
          <p:nvPr/>
        </p:nvPicPr>
        <p:blipFill rotWithShape="1">
          <a:blip r:embed="rId3"/>
          <a:srcRect t="27851" r="14300"/>
          <a:stretch/>
        </p:blipFill>
        <p:spPr>
          <a:xfrm>
            <a:off x="990600" y="1524000"/>
            <a:ext cx="2286000" cy="1884273"/>
          </a:xfrm>
          <a:prstGeom prst="rect">
            <a:avLst/>
          </a:prstGeom>
        </p:spPr>
      </p:pic>
      <p:sp>
        <p:nvSpPr>
          <p:cNvPr id="11" name="TextBox 10"/>
          <p:cNvSpPr txBox="1"/>
          <p:nvPr/>
        </p:nvSpPr>
        <p:spPr>
          <a:xfrm>
            <a:off x="0" y="6538913"/>
            <a:ext cx="4014788" cy="246062"/>
          </a:xfrm>
          <a:prstGeom prst="rect">
            <a:avLst/>
          </a:prstGeom>
          <a:noFill/>
        </p:spPr>
        <p:txBody>
          <a:bodyPr wrap="none">
            <a:spAutoFit/>
          </a:bodyPr>
          <a:lstStyle/>
          <a:p>
            <a:pPr>
              <a:defRPr/>
            </a:pPr>
            <a:r>
              <a:rPr lang="en-US" sz="1000" dirty="0">
                <a:solidFill>
                  <a:schemeClr val="tx1">
                    <a:lumMod val="50000"/>
                    <a:lumOff val="50000"/>
                  </a:schemeClr>
                </a:solidFill>
                <a:latin typeface="Arial" charset="0"/>
                <a:ea typeface="ＭＳ Ｐゴシック" pitchFamily="-16" charset="-128"/>
              </a:rPr>
              <a:t>Source: U.S. Census Bureau Population Estimates, 2015 Vintage. </a:t>
            </a:r>
          </a:p>
        </p:txBody>
      </p:sp>
    </p:spTree>
    <p:extLst>
      <p:ext uri="{BB962C8B-B14F-4D97-AF65-F5344CB8AC3E}">
        <p14:creationId xmlns:p14="http://schemas.microsoft.com/office/powerpoint/2010/main" val="1450726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Estimated Net-International Migrants by County, Texas, 2014-2015</a:t>
            </a:r>
          </a:p>
        </p:txBody>
      </p:sp>
      <p:sp>
        <p:nvSpPr>
          <p:cNvPr id="4" name="Slide Number Placeholder 3"/>
          <p:cNvSpPr>
            <a:spLocks noGrp="1"/>
          </p:cNvSpPr>
          <p:nvPr>
            <p:ph type="sldNum" sz="quarter" idx="4294967295"/>
          </p:nvPr>
        </p:nvSpPr>
        <p:spPr>
          <a:xfrm>
            <a:off x="8137525" y="6407150"/>
            <a:ext cx="817563" cy="314325"/>
          </a:xfrm>
          <a:prstGeom prst="rect">
            <a:avLst/>
          </a:prstGeom>
        </p:spPr>
        <p:txBody>
          <a:bodyPr/>
          <a:lstStyle/>
          <a:p>
            <a:pPr>
              <a:defRPr/>
            </a:pPr>
            <a:fld id="{E90DB382-30B2-441A-B693-ACD9572C097F}" type="slidenum">
              <a:rPr lang="en-US" smtClean="0"/>
              <a:pPr>
                <a:defRPr/>
              </a:pPr>
              <a:t>11</a:t>
            </a:fld>
            <a:endParaRPr lang="en-US" dirty="0"/>
          </a:p>
        </p:txBody>
      </p:sp>
      <p:sp>
        <p:nvSpPr>
          <p:cNvPr id="11" name="TextBox 10"/>
          <p:cNvSpPr txBox="1"/>
          <p:nvPr/>
        </p:nvSpPr>
        <p:spPr>
          <a:xfrm>
            <a:off x="0" y="6538913"/>
            <a:ext cx="4014788" cy="246062"/>
          </a:xfrm>
          <a:prstGeom prst="rect">
            <a:avLst/>
          </a:prstGeom>
          <a:noFill/>
        </p:spPr>
        <p:txBody>
          <a:bodyPr wrap="none">
            <a:spAutoFit/>
          </a:bodyPr>
          <a:lstStyle/>
          <a:p>
            <a:pPr>
              <a:defRPr/>
            </a:pPr>
            <a:r>
              <a:rPr lang="en-US" sz="1000" dirty="0">
                <a:solidFill>
                  <a:schemeClr val="tx1">
                    <a:lumMod val="50000"/>
                    <a:lumOff val="50000"/>
                  </a:schemeClr>
                </a:solidFill>
                <a:latin typeface="Arial" charset="0"/>
                <a:ea typeface="ＭＳ Ｐゴシック" pitchFamily="-16" charset="-128"/>
              </a:rPr>
              <a:t>Source: U.S. Census Bureau Population Estimates, 2015 Vintage. </a:t>
            </a:r>
          </a:p>
        </p:txBody>
      </p:sp>
      <p:pic>
        <p:nvPicPr>
          <p:cNvPr id="3" name="Picture 2"/>
          <p:cNvPicPr>
            <a:picLocks noChangeAspect="1"/>
          </p:cNvPicPr>
          <p:nvPr/>
        </p:nvPicPr>
        <p:blipFill rotWithShape="1">
          <a:blip r:embed="rId2"/>
          <a:srcRect l="4364" t="11212" r="3096" b="9960"/>
          <a:stretch/>
        </p:blipFill>
        <p:spPr>
          <a:xfrm>
            <a:off x="1828800" y="1066800"/>
            <a:ext cx="6710438" cy="5791200"/>
          </a:xfrm>
          <a:prstGeom prst="rect">
            <a:avLst/>
          </a:prstGeom>
        </p:spPr>
      </p:pic>
      <p:pic>
        <p:nvPicPr>
          <p:cNvPr id="5" name="Picture 4"/>
          <p:cNvPicPr>
            <a:picLocks noChangeAspect="1"/>
          </p:cNvPicPr>
          <p:nvPr/>
        </p:nvPicPr>
        <p:blipFill rotWithShape="1">
          <a:blip r:embed="rId3"/>
          <a:srcRect t="27851" r="24075"/>
          <a:stretch/>
        </p:blipFill>
        <p:spPr>
          <a:xfrm>
            <a:off x="1412950" y="1600200"/>
            <a:ext cx="1676400" cy="1381800"/>
          </a:xfrm>
          <a:prstGeom prst="rect">
            <a:avLst/>
          </a:prstGeom>
        </p:spPr>
      </p:pic>
    </p:spTree>
    <p:extLst>
      <p:ext uri="{BB962C8B-B14F-4D97-AF65-F5344CB8AC3E}">
        <p14:creationId xmlns:p14="http://schemas.microsoft.com/office/powerpoint/2010/main" val="2416928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Estimated Net-Migrants by County, Texas, 2014-2015</a:t>
            </a:r>
          </a:p>
        </p:txBody>
      </p:sp>
      <p:sp>
        <p:nvSpPr>
          <p:cNvPr id="4" name="Slide Number Placeholder 3"/>
          <p:cNvSpPr>
            <a:spLocks noGrp="1"/>
          </p:cNvSpPr>
          <p:nvPr>
            <p:ph type="sldNum" sz="quarter" idx="4294967295"/>
          </p:nvPr>
        </p:nvSpPr>
        <p:spPr>
          <a:xfrm>
            <a:off x="8137525" y="6407150"/>
            <a:ext cx="817563" cy="314325"/>
          </a:xfrm>
          <a:prstGeom prst="rect">
            <a:avLst/>
          </a:prstGeom>
        </p:spPr>
        <p:txBody>
          <a:bodyPr/>
          <a:lstStyle/>
          <a:p>
            <a:pPr>
              <a:defRPr/>
            </a:pPr>
            <a:fld id="{E90DB382-30B2-441A-B693-ACD9572C097F}" type="slidenum">
              <a:rPr lang="en-US" smtClean="0"/>
              <a:pPr>
                <a:defRPr/>
              </a:pPr>
              <a:t>12</a:t>
            </a:fld>
            <a:endParaRPr lang="en-US" dirty="0"/>
          </a:p>
        </p:txBody>
      </p:sp>
      <p:sp>
        <p:nvSpPr>
          <p:cNvPr id="11" name="TextBox 10"/>
          <p:cNvSpPr txBox="1"/>
          <p:nvPr/>
        </p:nvSpPr>
        <p:spPr>
          <a:xfrm>
            <a:off x="0" y="6538913"/>
            <a:ext cx="4014788" cy="246062"/>
          </a:xfrm>
          <a:prstGeom prst="rect">
            <a:avLst/>
          </a:prstGeom>
          <a:noFill/>
        </p:spPr>
        <p:txBody>
          <a:bodyPr wrap="none">
            <a:spAutoFit/>
          </a:bodyPr>
          <a:lstStyle/>
          <a:p>
            <a:pPr>
              <a:defRPr/>
            </a:pPr>
            <a:r>
              <a:rPr lang="en-US" sz="1000" dirty="0">
                <a:solidFill>
                  <a:schemeClr val="tx1">
                    <a:lumMod val="50000"/>
                    <a:lumOff val="50000"/>
                  </a:schemeClr>
                </a:solidFill>
                <a:latin typeface="Arial" charset="0"/>
                <a:ea typeface="ＭＳ Ｐゴシック" pitchFamily="-16" charset="-128"/>
              </a:rPr>
              <a:t>Source: U.S. Census Bureau Population Estimates, 2015 Vintage. </a:t>
            </a:r>
          </a:p>
        </p:txBody>
      </p:sp>
      <p:pic>
        <p:nvPicPr>
          <p:cNvPr id="6" name="Picture 5"/>
          <p:cNvPicPr>
            <a:picLocks noChangeAspect="1"/>
          </p:cNvPicPr>
          <p:nvPr/>
        </p:nvPicPr>
        <p:blipFill rotWithShape="1">
          <a:blip r:embed="rId2"/>
          <a:srcRect l="3137" t="13118" r="5591" b="9306"/>
          <a:stretch/>
        </p:blipFill>
        <p:spPr>
          <a:xfrm>
            <a:off x="1554480" y="1066800"/>
            <a:ext cx="6934200" cy="5971117"/>
          </a:xfrm>
          <a:prstGeom prst="rect">
            <a:avLst/>
          </a:prstGeom>
        </p:spPr>
      </p:pic>
      <p:pic>
        <p:nvPicPr>
          <p:cNvPr id="7" name="Picture 6"/>
          <p:cNvPicPr>
            <a:picLocks noChangeAspect="1"/>
          </p:cNvPicPr>
          <p:nvPr/>
        </p:nvPicPr>
        <p:blipFill rotWithShape="1">
          <a:blip r:embed="rId3"/>
          <a:srcRect t="29676" r="7580"/>
          <a:stretch/>
        </p:blipFill>
        <p:spPr>
          <a:xfrm>
            <a:off x="1676400" y="1905000"/>
            <a:ext cx="1807845" cy="1346835"/>
          </a:xfrm>
          <a:prstGeom prst="rect">
            <a:avLst/>
          </a:prstGeom>
        </p:spPr>
      </p:pic>
    </p:spTree>
    <p:extLst>
      <p:ext uri="{BB962C8B-B14F-4D97-AF65-F5344CB8AC3E}">
        <p14:creationId xmlns:p14="http://schemas.microsoft.com/office/powerpoint/2010/main" val="3862798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609600" y="1600200"/>
          <a:ext cx="7924800" cy="4758111"/>
        </p:xfrm>
        <a:graphic>
          <a:graphicData uri="http://schemas.openxmlformats.org/drawingml/2006/table">
            <a:tbl>
              <a:tblPr firstRow="1" firstCol="1" bandRow="1">
                <a:tableStyleId>{5C22544A-7EE6-4342-B048-85BDC9FD1C3A}</a:tableStyleId>
              </a:tblPr>
              <a:tblGrid>
                <a:gridCol w="1905000">
                  <a:extLst>
                    <a:ext uri="{9D8B030D-6E8A-4147-A177-3AD203B41FA5}">
                      <a16:colId xmlns:a16="http://schemas.microsoft.com/office/drawing/2014/main" xmlns="" val="20000"/>
                    </a:ext>
                  </a:extLst>
                </a:gridCol>
                <a:gridCol w="1143000">
                  <a:extLst>
                    <a:ext uri="{9D8B030D-6E8A-4147-A177-3AD203B41FA5}">
                      <a16:colId xmlns:a16="http://schemas.microsoft.com/office/drawing/2014/main" xmlns="" val="20001"/>
                    </a:ext>
                  </a:extLst>
                </a:gridCol>
                <a:gridCol w="1321240">
                  <a:extLst>
                    <a:ext uri="{9D8B030D-6E8A-4147-A177-3AD203B41FA5}">
                      <a16:colId xmlns:a16="http://schemas.microsoft.com/office/drawing/2014/main" xmlns="" val="20002"/>
                    </a:ext>
                  </a:extLst>
                </a:gridCol>
                <a:gridCol w="1284577">
                  <a:extLst>
                    <a:ext uri="{9D8B030D-6E8A-4147-A177-3AD203B41FA5}">
                      <a16:colId xmlns:a16="http://schemas.microsoft.com/office/drawing/2014/main" xmlns="" val="20003"/>
                    </a:ext>
                  </a:extLst>
                </a:gridCol>
                <a:gridCol w="968293">
                  <a:extLst>
                    <a:ext uri="{9D8B030D-6E8A-4147-A177-3AD203B41FA5}">
                      <a16:colId xmlns:a16="http://schemas.microsoft.com/office/drawing/2014/main" xmlns="" val="20004"/>
                    </a:ext>
                  </a:extLst>
                </a:gridCol>
                <a:gridCol w="1302690">
                  <a:extLst>
                    <a:ext uri="{9D8B030D-6E8A-4147-A177-3AD203B41FA5}">
                      <a16:colId xmlns:a16="http://schemas.microsoft.com/office/drawing/2014/main" xmlns="" val="20005"/>
                    </a:ext>
                  </a:extLst>
                </a:gridCol>
              </a:tblGrid>
              <a:tr h="846516">
                <a:tc>
                  <a:txBody>
                    <a:bodyPr/>
                    <a:lstStyle/>
                    <a:p>
                      <a:pPr algn="ctr">
                        <a:lnSpc>
                          <a:spcPct val="107000"/>
                        </a:lnSpc>
                      </a:pPr>
                      <a:r>
                        <a:rPr lang="en-US" sz="1600" b="1" dirty="0">
                          <a:effectLst/>
                          <a:latin typeface="Calibri" panose="020F0502020204030204" pitchFamily="34" charset="0"/>
                        </a:rPr>
                        <a:t>County</a:t>
                      </a:r>
                    </a:p>
                    <a:p>
                      <a:pPr algn="ctr">
                        <a:lnSpc>
                          <a:spcPct val="107000"/>
                        </a:lnSpc>
                      </a:pPr>
                      <a:endParaRPr lang="en-US" sz="1600" b="1" dirty="0">
                        <a:effectLst/>
                        <a:latin typeface="Calibri" panose="020F0502020204030204" pitchFamily="34" charset="0"/>
                      </a:endParaRPr>
                    </a:p>
                  </a:txBody>
                  <a:tcPr marL="61254" marR="61254" marT="0" marB="0" anchor="b"/>
                </a:tc>
                <a:tc>
                  <a:txBody>
                    <a:bodyPr/>
                    <a:lstStyle/>
                    <a:p>
                      <a:pPr marL="0" marR="0" algn="ctr">
                        <a:lnSpc>
                          <a:spcPct val="107000"/>
                        </a:lnSpc>
                        <a:spcBef>
                          <a:spcPts val="0"/>
                        </a:spcBef>
                        <a:spcAft>
                          <a:spcPts val="0"/>
                        </a:spcAft>
                      </a:pPr>
                      <a:r>
                        <a:rPr lang="en-US" sz="1600" b="1" dirty="0">
                          <a:effectLst/>
                        </a:rPr>
                        <a:t>U.S. Rank Population Change</a:t>
                      </a:r>
                    </a:p>
                  </a:txBody>
                  <a:tcPr marL="61254" marR="61254" marT="0" marB="0" anchor="b"/>
                </a:tc>
                <a:tc>
                  <a:txBody>
                    <a:bodyPr/>
                    <a:lstStyle/>
                    <a:p>
                      <a:pPr marL="0" marR="0" algn="ctr">
                        <a:lnSpc>
                          <a:spcPct val="107000"/>
                        </a:lnSpc>
                        <a:spcBef>
                          <a:spcPts val="0"/>
                        </a:spcBef>
                        <a:spcAft>
                          <a:spcPts val="0"/>
                        </a:spcAft>
                      </a:pPr>
                      <a:r>
                        <a:rPr lang="en-US" sz="1600" b="1" dirty="0">
                          <a:effectLst/>
                        </a:rPr>
                        <a:t>Population Change</a:t>
                      </a:r>
                    </a:p>
                    <a:p>
                      <a:pPr marL="0" marR="0" algn="ctr">
                        <a:lnSpc>
                          <a:spcPct val="107000"/>
                        </a:lnSpc>
                        <a:spcBef>
                          <a:spcPts val="0"/>
                        </a:spcBef>
                        <a:spcAft>
                          <a:spcPts val="0"/>
                        </a:spcAft>
                      </a:pP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ctr">
                        <a:lnSpc>
                          <a:spcPct val="107000"/>
                        </a:lnSpc>
                        <a:spcBef>
                          <a:spcPts val="0"/>
                        </a:spcBef>
                        <a:spcAft>
                          <a:spcPts val="0"/>
                        </a:spcAft>
                      </a:pPr>
                      <a:r>
                        <a:rPr lang="en-US" sz="1600" b="1" dirty="0">
                          <a:effectLst/>
                        </a:rPr>
                        <a:t>Percent of Change from Natural Increase</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ctr">
                        <a:lnSpc>
                          <a:spcPct val="107000"/>
                        </a:lnSpc>
                        <a:spcBef>
                          <a:spcPts val="0"/>
                        </a:spcBef>
                        <a:spcAft>
                          <a:spcPts val="0"/>
                        </a:spcAft>
                      </a:pPr>
                      <a:r>
                        <a:rPr lang="en-US" sz="1600" b="1" dirty="0">
                          <a:effectLst/>
                        </a:rPr>
                        <a:t>Percent Change</a:t>
                      </a:r>
                      <a:r>
                        <a:rPr lang="en-US" sz="1600" b="1" baseline="0" dirty="0">
                          <a:effectLst/>
                        </a:rPr>
                        <a:t> </a:t>
                      </a:r>
                      <a:r>
                        <a:rPr lang="en-US" sz="1600" b="1" dirty="0">
                          <a:effectLst/>
                        </a:rPr>
                        <a:t>from Migration</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ctr">
                        <a:lnSpc>
                          <a:spcPct val="107000"/>
                        </a:lnSpc>
                        <a:spcBef>
                          <a:spcPts val="0"/>
                        </a:spcBef>
                        <a:spcAft>
                          <a:spcPts val="0"/>
                        </a:spcAft>
                      </a:pPr>
                      <a:r>
                        <a:rPr lang="en-US" sz="1600" b="1" dirty="0">
                          <a:effectLst/>
                        </a:rPr>
                        <a:t>Percent Change from International Migration</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extLst>
                  <a:ext uri="{0D108BD9-81ED-4DB2-BD59-A6C34878D82A}">
                    <a16:rowId xmlns:a16="http://schemas.microsoft.com/office/drawing/2014/main" xmlns="" val="10000"/>
                  </a:ext>
                </a:extLst>
              </a:tr>
              <a:tr h="335680">
                <a:tc>
                  <a:txBody>
                    <a:bodyPr/>
                    <a:lstStyle/>
                    <a:p>
                      <a:pPr algn="ctr" fontAlgn="b"/>
                      <a:r>
                        <a:rPr lang="en-US" sz="1800" b="1" i="0" u="none" strike="noStrike" dirty="0">
                          <a:solidFill>
                            <a:schemeClr val="bg1"/>
                          </a:solidFill>
                          <a:effectLst/>
                          <a:latin typeface="Calibri" panose="020F0502020204030204" pitchFamily="34" charset="0"/>
                        </a:rPr>
                        <a:t>Harris</a:t>
                      </a:r>
                    </a:p>
                  </a:txBody>
                  <a:tcPr marL="9525" marR="9525" marT="9525" marB="0" anchor="b"/>
                </a:tc>
                <a:tc>
                  <a:txBody>
                    <a:bodyPr/>
                    <a:lstStyle/>
                    <a:p>
                      <a:pPr algn="r" fontAlgn="b"/>
                      <a:r>
                        <a:rPr lang="en-US" sz="1600" b="0" i="0" u="none" strike="noStrike" dirty="0">
                          <a:solidFill>
                            <a:schemeClr val="accent1">
                              <a:lumMod val="50000"/>
                            </a:schemeClr>
                          </a:solidFill>
                          <a:effectLst/>
                          <a:latin typeface="Calibri" panose="020F0502020204030204" pitchFamily="34" charset="0"/>
                        </a:rPr>
                        <a:t>1</a:t>
                      </a:r>
                    </a:p>
                  </a:txBody>
                  <a:tcPr marL="9525" marR="9525" marT="9525" marB="0" anchor="b"/>
                </a:tc>
                <a:tc>
                  <a:txBody>
                    <a:bodyPr/>
                    <a:lstStyle/>
                    <a:p>
                      <a:pPr algn="l" fontAlgn="b"/>
                      <a:r>
                        <a:rPr lang="en-US" sz="1600" b="0" i="0" u="none" strike="noStrike" dirty="0">
                          <a:solidFill>
                            <a:schemeClr val="accent1">
                              <a:lumMod val="50000"/>
                            </a:schemeClr>
                          </a:solidFill>
                          <a:effectLst/>
                          <a:latin typeface="Calibri" panose="020F0502020204030204" pitchFamily="34" charset="0"/>
                        </a:rPr>
                        <a:t>               90,451 </a:t>
                      </a:r>
                    </a:p>
                  </a:txBody>
                  <a:tcPr marL="9525" marR="9525" marT="9525" marB="0" anchor="b"/>
                </a:tc>
                <a:tc>
                  <a:txBody>
                    <a:bodyPr/>
                    <a:lstStyle/>
                    <a:p>
                      <a:pPr algn="r" fontAlgn="b"/>
                      <a:r>
                        <a:rPr lang="en-US" sz="1600" b="0" i="0" u="none" strike="noStrike" dirty="0">
                          <a:solidFill>
                            <a:schemeClr val="accent1">
                              <a:lumMod val="50000"/>
                            </a:schemeClr>
                          </a:solidFill>
                          <a:effectLst/>
                          <a:latin typeface="Calibri" panose="020F0502020204030204" pitchFamily="34" charset="0"/>
                        </a:rPr>
                        <a:t>49.3%</a:t>
                      </a:r>
                    </a:p>
                  </a:txBody>
                  <a:tcPr marL="9525" marR="9525" marT="9525" marB="0" anchor="b"/>
                </a:tc>
                <a:tc>
                  <a:txBody>
                    <a:bodyPr/>
                    <a:lstStyle/>
                    <a:p>
                      <a:pPr algn="r" fontAlgn="b"/>
                      <a:r>
                        <a:rPr lang="en-US" sz="1600" b="0" i="0" u="none" strike="noStrike" dirty="0">
                          <a:solidFill>
                            <a:schemeClr val="accent1">
                              <a:lumMod val="50000"/>
                            </a:schemeClr>
                          </a:solidFill>
                          <a:effectLst/>
                          <a:latin typeface="Calibri" panose="020F0502020204030204" pitchFamily="34" charset="0"/>
                        </a:rPr>
                        <a:t>50.7%</a:t>
                      </a:r>
                    </a:p>
                  </a:txBody>
                  <a:tcPr marL="9525" marR="9525" marT="9525" marB="0" anchor="b"/>
                </a:tc>
                <a:tc>
                  <a:txBody>
                    <a:bodyPr/>
                    <a:lstStyle/>
                    <a:p>
                      <a:pPr algn="r" fontAlgn="b"/>
                      <a:r>
                        <a:rPr lang="en-US" sz="1600" b="0" i="0" u="none" strike="noStrike" dirty="0">
                          <a:solidFill>
                            <a:schemeClr val="accent1">
                              <a:lumMod val="50000"/>
                            </a:schemeClr>
                          </a:solidFill>
                          <a:effectLst/>
                          <a:latin typeface="Calibri" panose="020F0502020204030204" pitchFamily="34" charset="0"/>
                        </a:rPr>
                        <a:t>32.0%</a:t>
                      </a:r>
                    </a:p>
                  </a:txBody>
                  <a:tcPr marL="9525" marR="9525" marT="9525" marB="0" anchor="b"/>
                </a:tc>
                <a:extLst>
                  <a:ext uri="{0D108BD9-81ED-4DB2-BD59-A6C34878D82A}">
                    <a16:rowId xmlns:a16="http://schemas.microsoft.com/office/drawing/2014/main" xmlns="" val="10001"/>
                  </a:ext>
                </a:extLst>
              </a:tr>
              <a:tr h="335680">
                <a:tc>
                  <a:txBody>
                    <a:bodyPr/>
                    <a:lstStyle/>
                    <a:p>
                      <a:pPr algn="ctr" fontAlgn="b"/>
                      <a:r>
                        <a:rPr lang="en-US" sz="1800" b="1" i="0" u="none" strike="noStrike" dirty="0">
                          <a:solidFill>
                            <a:schemeClr val="bg1"/>
                          </a:solidFill>
                          <a:effectLst/>
                          <a:latin typeface="Calibri" panose="020F0502020204030204" pitchFamily="34" charset="0"/>
                        </a:rPr>
                        <a:t>Bexar</a:t>
                      </a:r>
                    </a:p>
                  </a:txBody>
                  <a:tcPr marL="9525" marR="9525" marT="9525" marB="0" anchor="b">
                    <a:solidFill>
                      <a:schemeClr val="accent1"/>
                    </a:solidFill>
                  </a:tcPr>
                </a:tc>
                <a:tc>
                  <a:txBody>
                    <a:bodyPr/>
                    <a:lstStyle/>
                    <a:p>
                      <a:pPr algn="r" fontAlgn="b"/>
                      <a:r>
                        <a:rPr lang="en-US" sz="1600" b="0" i="0" u="none" strike="noStrike">
                          <a:solidFill>
                            <a:schemeClr val="accent1">
                              <a:lumMod val="50000"/>
                            </a:schemeClr>
                          </a:solidFill>
                          <a:effectLst/>
                          <a:latin typeface="Calibri" panose="020F0502020204030204" pitchFamily="34" charset="0"/>
                        </a:rPr>
                        <a:t>5</a:t>
                      </a:r>
                    </a:p>
                  </a:txBody>
                  <a:tcPr marL="9525" marR="9525" marT="9525" marB="0" anchor="b">
                    <a:solidFill>
                      <a:schemeClr val="bg1">
                        <a:lumMod val="95000"/>
                      </a:schemeClr>
                    </a:solidFill>
                  </a:tcPr>
                </a:tc>
                <a:tc>
                  <a:txBody>
                    <a:bodyPr/>
                    <a:lstStyle/>
                    <a:p>
                      <a:pPr algn="l" fontAlgn="b"/>
                      <a:r>
                        <a:rPr lang="en-US" sz="1600" b="0" i="0" u="none" strike="noStrike" dirty="0">
                          <a:solidFill>
                            <a:schemeClr val="accent1">
                              <a:lumMod val="50000"/>
                            </a:schemeClr>
                          </a:solidFill>
                          <a:effectLst/>
                          <a:latin typeface="Calibri" panose="020F0502020204030204" pitchFamily="34" charset="0"/>
                        </a:rPr>
                        <a:t>               37,479 </a:t>
                      </a:r>
                    </a:p>
                  </a:txBody>
                  <a:tcPr marL="9525" marR="9525" marT="9525" marB="0" anchor="b">
                    <a:solidFill>
                      <a:schemeClr val="bg1">
                        <a:lumMod val="95000"/>
                      </a:schemeClr>
                    </a:solidFill>
                  </a:tcPr>
                </a:tc>
                <a:tc>
                  <a:txBody>
                    <a:bodyPr/>
                    <a:lstStyle/>
                    <a:p>
                      <a:pPr algn="r" fontAlgn="b"/>
                      <a:r>
                        <a:rPr lang="en-US" sz="1600" b="0" i="0" u="none" strike="noStrike">
                          <a:solidFill>
                            <a:schemeClr val="accent1">
                              <a:lumMod val="50000"/>
                            </a:schemeClr>
                          </a:solidFill>
                          <a:effectLst/>
                          <a:latin typeface="Calibri" panose="020F0502020204030204" pitchFamily="34" charset="0"/>
                        </a:rPr>
                        <a:t>41.2%</a:t>
                      </a:r>
                    </a:p>
                  </a:txBody>
                  <a:tcPr marL="9525" marR="9525" marT="9525" marB="0" anchor="b">
                    <a:solidFill>
                      <a:schemeClr val="bg1">
                        <a:lumMod val="95000"/>
                      </a:schemeClr>
                    </a:solidFill>
                  </a:tcPr>
                </a:tc>
                <a:tc>
                  <a:txBody>
                    <a:bodyPr/>
                    <a:lstStyle/>
                    <a:p>
                      <a:pPr algn="r" fontAlgn="b"/>
                      <a:r>
                        <a:rPr lang="en-US" sz="1600" b="0" i="0" u="none" strike="noStrike" dirty="0">
                          <a:solidFill>
                            <a:schemeClr val="accent1">
                              <a:lumMod val="50000"/>
                            </a:schemeClr>
                          </a:solidFill>
                          <a:effectLst/>
                          <a:latin typeface="Calibri" panose="020F0502020204030204" pitchFamily="34" charset="0"/>
                        </a:rPr>
                        <a:t>58.8%</a:t>
                      </a:r>
                    </a:p>
                  </a:txBody>
                  <a:tcPr marL="9525" marR="9525" marT="9525" marB="0" anchor="b">
                    <a:solidFill>
                      <a:schemeClr val="bg1">
                        <a:lumMod val="95000"/>
                      </a:schemeClr>
                    </a:solidFill>
                  </a:tcPr>
                </a:tc>
                <a:tc>
                  <a:txBody>
                    <a:bodyPr/>
                    <a:lstStyle/>
                    <a:p>
                      <a:pPr algn="r" fontAlgn="b"/>
                      <a:r>
                        <a:rPr lang="en-US" sz="1600" b="0" i="0" u="none" strike="noStrike">
                          <a:solidFill>
                            <a:schemeClr val="accent1">
                              <a:lumMod val="50000"/>
                            </a:schemeClr>
                          </a:solidFill>
                          <a:effectLst/>
                          <a:latin typeface="Calibri" panose="020F0502020204030204" pitchFamily="34" charset="0"/>
                        </a:rPr>
                        <a:t>17.0%</a:t>
                      </a:r>
                    </a:p>
                  </a:txBody>
                  <a:tcPr marL="9525" marR="9525" marT="9525" marB="0" anchor="b">
                    <a:solidFill>
                      <a:schemeClr val="bg1">
                        <a:lumMod val="95000"/>
                      </a:schemeClr>
                    </a:solidFill>
                  </a:tcPr>
                </a:tc>
                <a:extLst>
                  <a:ext uri="{0D108BD9-81ED-4DB2-BD59-A6C34878D82A}">
                    <a16:rowId xmlns:a16="http://schemas.microsoft.com/office/drawing/2014/main" xmlns="" val="10002"/>
                  </a:ext>
                </a:extLst>
              </a:tr>
              <a:tr h="335680">
                <a:tc>
                  <a:txBody>
                    <a:bodyPr/>
                    <a:lstStyle/>
                    <a:p>
                      <a:pPr algn="ctr" fontAlgn="b"/>
                      <a:r>
                        <a:rPr lang="en-US" sz="1800" b="1" i="0" u="none" strike="noStrike" dirty="0">
                          <a:solidFill>
                            <a:schemeClr val="bg1"/>
                          </a:solidFill>
                          <a:effectLst/>
                          <a:latin typeface="Calibri" panose="020F0502020204030204" pitchFamily="34" charset="0"/>
                        </a:rPr>
                        <a:t>Tarrant</a:t>
                      </a:r>
                    </a:p>
                  </a:txBody>
                  <a:tcPr marL="9525" marR="9525" marT="9525" marB="0" anchor="b"/>
                </a:tc>
                <a:tc>
                  <a:txBody>
                    <a:bodyPr/>
                    <a:lstStyle/>
                    <a:p>
                      <a:pPr algn="r" fontAlgn="b"/>
                      <a:r>
                        <a:rPr lang="en-US" sz="1600" b="0" i="0" u="none" strike="noStrike" dirty="0">
                          <a:solidFill>
                            <a:schemeClr val="accent1">
                              <a:lumMod val="50000"/>
                            </a:schemeClr>
                          </a:solidFill>
                          <a:effectLst/>
                          <a:latin typeface="Calibri" panose="020F0502020204030204" pitchFamily="34" charset="0"/>
                        </a:rPr>
                        <a:t>6</a:t>
                      </a:r>
                    </a:p>
                  </a:txBody>
                  <a:tcPr marL="9525" marR="9525" marT="9525" marB="0" anchor="b"/>
                </a:tc>
                <a:tc>
                  <a:txBody>
                    <a:bodyPr/>
                    <a:lstStyle/>
                    <a:p>
                      <a:pPr algn="l" fontAlgn="b"/>
                      <a:r>
                        <a:rPr lang="en-US" sz="1600" b="0" i="0" u="none" strike="noStrike" dirty="0">
                          <a:solidFill>
                            <a:schemeClr val="accent1">
                              <a:lumMod val="50000"/>
                            </a:schemeClr>
                          </a:solidFill>
                          <a:effectLst/>
                          <a:latin typeface="Calibri" panose="020F0502020204030204" pitchFamily="34" charset="0"/>
                        </a:rPr>
                        <a:t>               36,152 </a:t>
                      </a:r>
                    </a:p>
                  </a:txBody>
                  <a:tcPr marL="9525" marR="9525" marT="9525" marB="0" anchor="b"/>
                </a:tc>
                <a:tc>
                  <a:txBody>
                    <a:bodyPr/>
                    <a:lstStyle/>
                    <a:p>
                      <a:pPr algn="r" fontAlgn="b"/>
                      <a:r>
                        <a:rPr lang="en-US" sz="1600" b="0" i="0" u="none" strike="noStrike">
                          <a:solidFill>
                            <a:schemeClr val="accent1">
                              <a:lumMod val="50000"/>
                            </a:schemeClr>
                          </a:solidFill>
                          <a:effectLst/>
                          <a:latin typeface="Calibri" panose="020F0502020204030204" pitchFamily="34" charset="0"/>
                        </a:rPr>
                        <a:t>46.3%</a:t>
                      </a:r>
                    </a:p>
                  </a:txBody>
                  <a:tcPr marL="9525" marR="9525" marT="9525" marB="0" anchor="b"/>
                </a:tc>
                <a:tc>
                  <a:txBody>
                    <a:bodyPr/>
                    <a:lstStyle/>
                    <a:p>
                      <a:pPr algn="r" fontAlgn="b"/>
                      <a:r>
                        <a:rPr lang="en-US" sz="1600" b="0" i="0" u="none" strike="noStrike">
                          <a:solidFill>
                            <a:schemeClr val="accent1">
                              <a:lumMod val="50000"/>
                            </a:schemeClr>
                          </a:solidFill>
                          <a:effectLst/>
                          <a:latin typeface="Calibri" panose="020F0502020204030204" pitchFamily="34" charset="0"/>
                        </a:rPr>
                        <a:t>53.7%</a:t>
                      </a:r>
                    </a:p>
                  </a:txBody>
                  <a:tcPr marL="9525" marR="9525" marT="9525" marB="0" anchor="b"/>
                </a:tc>
                <a:tc>
                  <a:txBody>
                    <a:bodyPr/>
                    <a:lstStyle/>
                    <a:p>
                      <a:pPr algn="r" fontAlgn="b"/>
                      <a:r>
                        <a:rPr lang="en-US" sz="1600" b="0" i="0" u="none" strike="noStrike">
                          <a:solidFill>
                            <a:schemeClr val="accent1">
                              <a:lumMod val="50000"/>
                            </a:schemeClr>
                          </a:solidFill>
                          <a:effectLst/>
                          <a:latin typeface="Calibri" panose="020F0502020204030204" pitchFamily="34" charset="0"/>
                        </a:rPr>
                        <a:t>20.2%</a:t>
                      </a:r>
                    </a:p>
                  </a:txBody>
                  <a:tcPr marL="9525" marR="9525" marT="9525" marB="0" anchor="b"/>
                </a:tc>
                <a:extLst>
                  <a:ext uri="{0D108BD9-81ED-4DB2-BD59-A6C34878D82A}">
                    <a16:rowId xmlns:a16="http://schemas.microsoft.com/office/drawing/2014/main" xmlns="" val="10003"/>
                  </a:ext>
                </a:extLst>
              </a:tr>
              <a:tr h="335680">
                <a:tc>
                  <a:txBody>
                    <a:bodyPr/>
                    <a:lstStyle/>
                    <a:p>
                      <a:pPr algn="ctr" fontAlgn="b"/>
                      <a:r>
                        <a:rPr lang="en-US" sz="1800" b="1" i="0" u="none" strike="noStrike" dirty="0">
                          <a:solidFill>
                            <a:schemeClr val="bg1"/>
                          </a:solidFill>
                          <a:effectLst/>
                          <a:latin typeface="Calibri" panose="020F0502020204030204" pitchFamily="34" charset="0"/>
                        </a:rPr>
                        <a:t>Dallas</a:t>
                      </a:r>
                    </a:p>
                  </a:txBody>
                  <a:tcPr marL="9525" marR="9525" marT="9525" marB="0" anchor="b"/>
                </a:tc>
                <a:tc>
                  <a:txBody>
                    <a:bodyPr/>
                    <a:lstStyle/>
                    <a:p>
                      <a:pPr algn="r" fontAlgn="b"/>
                      <a:r>
                        <a:rPr lang="en-US" sz="1600" b="0" i="0" u="none" strike="noStrike">
                          <a:solidFill>
                            <a:schemeClr val="accent1">
                              <a:lumMod val="50000"/>
                            </a:schemeClr>
                          </a:solidFill>
                          <a:effectLst/>
                          <a:latin typeface="Calibri" panose="020F0502020204030204" pitchFamily="34" charset="0"/>
                        </a:rPr>
                        <a:t>9</a:t>
                      </a:r>
                    </a:p>
                  </a:txBody>
                  <a:tcPr marL="9525" marR="9525" marT="9525" marB="0" anchor="b"/>
                </a:tc>
                <a:tc>
                  <a:txBody>
                    <a:bodyPr/>
                    <a:lstStyle/>
                    <a:p>
                      <a:pPr algn="l" fontAlgn="b"/>
                      <a:r>
                        <a:rPr lang="en-US" sz="1600" b="0" i="0" u="none" strike="noStrike" dirty="0">
                          <a:solidFill>
                            <a:schemeClr val="accent1">
                              <a:lumMod val="50000"/>
                            </a:schemeClr>
                          </a:solidFill>
                          <a:effectLst/>
                          <a:latin typeface="Calibri" panose="020F0502020204030204" pitchFamily="34" charset="0"/>
                        </a:rPr>
                        <a:t>               33,760 </a:t>
                      </a:r>
                    </a:p>
                  </a:txBody>
                  <a:tcPr marL="9525" marR="9525" marT="9525" marB="0" anchor="b"/>
                </a:tc>
                <a:tc>
                  <a:txBody>
                    <a:bodyPr/>
                    <a:lstStyle/>
                    <a:p>
                      <a:pPr algn="r" fontAlgn="b"/>
                      <a:r>
                        <a:rPr lang="en-US" sz="1600" b="0" i="0" u="none" strike="noStrike" dirty="0">
                          <a:solidFill>
                            <a:schemeClr val="accent1">
                              <a:lumMod val="50000"/>
                            </a:schemeClr>
                          </a:solidFill>
                          <a:effectLst/>
                          <a:latin typeface="Calibri" panose="020F0502020204030204" pitchFamily="34" charset="0"/>
                        </a:rPr>
                        <a:t>68.1%</a:t>
                      </a:r>
                    </a:p>
                  </a:txBody>
                  <a:tcPr marL="9525" marR="9525" marT="9525" marB="0" anchor="b"/>
                </a:tc>
                <a:tc>
                  <a:txBody>
                    <a:bodyPr/>
                    <a:lstStyle/>
                    <a:p>
                      <a:pPr algn="r" fontAlgn="b"/>
                      <a:r>
                        <a:rPr lang="en-US" sz="1600" b="0" i="0" u="none" strike="noStrike">
                          <a:solidFill>
                            <a:schemeClr val="accent1">
                              <a:lumMod val="50000"/>
                            </a:schemeClr>
                          </a:solidFill>
                          <a:effectLst/>
                          <a:latin typeface="Calibri" panose="020F0502020204030204" pitchFamily="34" charset="0"/>
                        </a:rPr>
                        <a:t>31.9%</a:t>
                      </a:r>
                    </a:p>
                  </a:txBody>
                  <a:tcPr marL="9525" marR="9525" marT="9525" marB="0" anchor="b"/>
                </a:tc>
                <a:tc>
                  <a:txBody>
                    <a:bodyPr/>
                    <a:lstStyle/>
                    <a:p>
                      <a:pPr algn="r" fontAlgn="b"/>
                      <a:r>
                        <a:rPr lang="en-US" sz="1600" b="0" i="0" u="none" strike="noStrike">
                          <a:solidFill>
                            <a:schemeClr val="accent1">
                              <a:lumMod val="50000"/>
                            </a:schemeClr>
                          </a:solidFill>
                          <a:effectLst/>
                          <a:latin typeface="Calibri" panose="020F0502020204030204" pitchFamily="34" charset="0"/>
                        </a:rPr>
                        <a:t>39.0%</a:t>
                      </a:r>
                    </a:p>
                  </a:txBody>
                  <a:tcPr marL="9525" marR="9525" marT="9525" marB="0" anchor="b"/>
                </a:tc>
                <a:extLst>
                  <a:ext uri="{0D108BD9-81ED-4DB2-BD59-A6C34878D82A}">
                    <a16:rowId xmlns:a16="http://schemas.microsoft.com/office/drawing/2014/main" xmlns="" val="10004"/>
                  </a:ext>
                </a:extLst>
              </a:tr>
              <a:tr h="335680">
                <a:tc>
                  <a:txBody>
                    <a:bodyPr/>
                    <a:lstStyle/>
                    <a:p>
                      <a:pPr algn="ctr" fontAlgn="b"/>
                      <a:r>
                        <a:rPr lang="en-US" sz="1800" b="1" i="0" u="none" strike="noStrike" dirty="0">
                          <a:solidFill>
                            <a:schemeClr val="bg1"/>
                          </a:solidFill>
                          <a:effectLst/>
                          <a:latin typeface="Calibri" panose="020F0502020204030204" pitchFamily="34" charset="0"/>
                        </a:rPr>
                        <a:t>Fort Bend</a:t>
                      </a:r>
                    </a:p>
                  </a:txBody>
                  <a:tcPr marL="9525" marR="9525" marT="9525" marB="0" anchor="b"/>
                </a:tc>
                <a:tc>
                  <a:txBody>
                    <a:bodyPr/>
                    <a:lstStyle/>
                    <a:p>
                      <a:pPr algn="r" fontAlgn="b"/>
                      <a:r>
                        <a:rPr lang="en-US" sz="1600" b="0" i="0" u="none" strike="noStrike">
                          <a:solidFill>
                            <a:schemeClr val="accent1">
                              <a:lumMod val="50000"/>
                            </a:schemeClr>
                          </a:solidFill>
                          <a:effectLst/>
                          <a:latin typeface="Calibri" panose="020F0502020204030204" pitchFamily="34" charset="0"/>
                        </a:rPr>
                        <a:t>13</a:t>
                      </a:r>
                    </a:p>
                  </a:txBody>
                  <a:tcPr marL="9525" marR="9525" marT="9525" marB="0" anchor="b"/>
                </a:tc>
                <a:tc>
                  <a:txBody>
                    <a:bodyPr/>
                    <a:lstStyle/>
                    <a:p>
                      <a:pPr algn="l" fontAlgn="b"/>
                      <a:r>
                        <a:rPr lang="en-US" sz="1600" b="0" i="0" u="none" strike="noStrike">
                          <a:solidFill>
                            <a:schemeClr val="accent1">
                              <a:lumMod val="50000"/>
                            </a:schemeClr>
                          </a:solidFill>
                          <a:effectLst/>
                          <a:latin typeface="Calibri" panose="020F0502020204030204" pitchFamily="34" charset="0"/>
                        </a:rPr>
                        <a:t>               29,437 </a:t>
                      </a:r>
                    </a:p>
                  </a:txBody>
                  <a:tcPr marL="9525" marR="9525" marT="9525" marB="0" anchor="b"/>
                </a:tc>
                <a:tc>
                  <a:txBody>
                    <a:bodyPr/>
                    <a:lstStyle/>
                    <a:p>
                      <a:pPr algn="r" fontAlgn="b"/>
                      <a:r>
                        <a:rPr lang="en-US" sz="1600" b="0" i="0" u="none" strike="noStrike" dirty="0">
                          <a:solidFill>
                            <a:schemeClr val="accent1">
                              <a:lumMod val="50000"/>
                            </a:schemeClr>
                          </a:solidFill>
                          <a:effectLst/>
                          <a:latin typeface="Calibri" panose="020F0502020204030204" pitchFamily="34" charset="0"/>
                        </a:rPr>
                        <a:t>20.7%</a:t>
                      </a:r>
                    </a:p>
                  </a:txBody>
                  <a:tcPr marL="9525" marR="9525" marT="9525" marB="0" anchor="b"/>
                </a:tc>
                <a:tc>
                  <a:txBody>
                    <a:bodyPr/>
                    <a:lstStyle/>
                    <a:p>
                      <a:pPr algn="r" fontAlgn="b"/>
                      <a:r>
                        <a:rPr lang="en-US" sz="1600" b="0" i="0" u="none" strike="noStrike">
                          <a:solidFill>
                            <a:schemeClr val="accent1">
                              <a:lumMod val="50000"/>
                            </a:schemeClr>
                          </a:solidFill>
                          <a:effectLst/>
                          <a:latin typeface="Calibri" panose="020F0502020204030204" pitchFamily="34" charset="0"/>
                        </a:rPr>
                        <a:t>79.3%</a:t>
                      </a:r>
                    </a:p>
                  </a:txBody>
                  <a:tcPr marL="9525" marR="9525" marT="9525" marB="0" anchor="b"/>
                </a:tc>
                <a:tc>
                  <a:txBody>
                    <a:bodyPr/>
                    <a:lstStyle/>
                    <a:p>
                      <a:pPr algn="r" fontAlgn="b"/>
                      <a:r>
                        <a:rPr lang="en-US" sz="1600" b="0" i="0" u="none" strike="noStrike">
                          <a:solidFill>
                            <a:schemeClr val="accent1">
                              <a:lumMod val="50000"/>
                            </a:schemeClr>
                          </a:solidFill>
                          <a:effectLst/>
                          <a:latin typeface="Calibri" panose="020F0502020204030204" pitchFamily="34" charset="0"/>
                        </a:rPr>
                        <a:t>16.5%</a:t>
                      </a:r>
                    </a:p>
                  </a:txBody>
                  <a:tcPr marL="9525" marR="9525" marT="9525" marB="0" anchor="b"/>
                </a:tc>
                <a:extLst>
                  <a:ext uri="{0D108BD9-81ED-4DB2-BD59-A6C34878D82A}">
                    <a16:rowId xmlns:a16="http://schemas.microsoft.com/office/drawing/2014/main" xmlns="" val="10005"/>
                  </a:ext>
                </a:extLst>
              </a:tr>
              <a:tr h="335680">
                <a:tc>
                  <a:txBody>
                    <a:bodyPr/>
                    <a:lstStyle/>
                    <a:p>
                      <a:pPr algn="ctr" fontAlgn="b"/>
                      <a:r>
                        <a:rPr lang="en-US" sz="1800" b="1" i="0" u="none" strike="noStrike" dirty="0">
                          <a:solidFill>
                            <a:schemeClr val="bg1"/>
                          </a:solidFill>
                          <a:effectLst/>
                          <a:latin typeface="Calibri" panose="020F0502020204030204" pitchFamily="34" charset="0"/>
                        </a:rPr>
                        <a:t>Collin</a:t>
                      </a:r>
                    </a:p>
                  </a:txBody>
                  <a:tcPr marL="9525" marR="9525" marT="9525" marB="0" anchor="b"/>
                </a:tc>
                <a:tc>
                  <a:txBody>
                    <a:bodyPr/>
                    <a:lstStyle/>
                    <a:p>
                      <a:pPr algn="r" fontAlgn="b"/>
                      <a:r>
                        <a:rPr lang="en-US" sz="1600" b="0" i="0" u="none" strike="noStrike">
                          <a:solidFill>
                            <a:schemeClr val="accent1">
                              <a:lumMod val="50000"/>
                            </a:schemeClr>
                          </a:solidFill>
                          <a:effectLst/>
                          <a:latin typeface="Calibri" panose="020F0502020204030204" pitchFamily="34" charset="0"/>
                        </a:rPr>
                        <a:t>14</a:t>
                      </a:r>
                    </a:p>
                  </a:txBody>
                  <a:tcPr marL="9525" marR="9525" marT="9525" marB="0" anchor="b"/>
                </a:tc>
                <a:tc>
                  <a:txBody>
                    <a:bodyPr/>
                    <a:lstStyle/>
                    <a:p>
                      <a:pPr algn="l" fontAlgn="b"/>
                      <a:r>
                        <a:rPr lang="en-US" sz="1600" b="0" i="0" u="none" strike="noStrike">
                          <a:solidFill>
                            <a:schemeClr val="accent1">
                              <a:lumMod val="50000"/>
                            </a:schemeClr>
                          </a:solidFill>
                          <a:effectLst/>
                          <a:latin typeface="Calibri" panose="020F0502020204030204" pitchFamily="34" charset="0"/>
                        </a:rPr>
                        <a:t>               28,075 </a:t>
                      </a:r>
                    </a:p>
                  </a:txBody>
                  <a:tcPr marL="9525" marR="9525" marT="9525" marB="0" anchor="b"/>
                </a:tc>
                <a:tc>
                  <a:txBody>
                    <a:bodyPr/>
                    <a:lstStyle/>
                    <a:p>
                      <a:pPr algn="r" fontAlgn="b"/>
                      <a:r>
                        <a:rPr lang="en-US" sz="1600" b="0" i="0" u="none" strike="noStrike" dirty="0">
                          <a:solidFill>
                            <a:schemeClr val="accent1">
                              <a:lumMod val="50000"/>
                            </a:schemeClr>
                          </a:solidFill>
                          <a:effectLst/>
                          <a:latin typeface="Calibri" panose="020F0502020204030204" pitchFamily="34" charset="0"/>
                        </a:rPr>
                        <a:t>24.8%</a:t>
                      </a:r>
                    </a:p>
                  </a:txBody>
                  <a:tcPr marL="9525" marR="9525" marT="9525" marB="0" anchor="b"/>
                </a:tc>
                <a:tc>
                  <a:txBody>
                    <a:bodyPr/>
                    <a:lstStyle/>
                    <a:p>
                      <a:pPr algn="r" fontAlgn="b"/>
                      <a:r>
                        <a:rPr lang="en-US" sz="1600" b="0" i="0" u="none" strike="noStrike" dirty="0">
                          <a:solidFill>
                            <a:schemeClr val="accent1">
                              <a:lumMod val="50000"/>
                            </a:schemeClr>
                          </a:solidFill>
                          <a:effectLst/>
                          <a:latin typeface="Calibri" panose="020F0502020204030204" pitchFamily="34" charset="0"/>
                        </a:rPr>
                        <a:t>75.2%</a:t>
                      </a:r>
                    </a:p>
                  </a:txBody>
                  <a:tcPr marL="9525" marR="9525" marT="9525" marB="0" anchor="b"/>
                </a:tc>
                <a:tc>
                  <a:txBody>
                    <a:bodyPr/>
                    <a:lstStyle/>
                    <a:p>
                      <a:pPr algn="r" fontAlgn="b"/>
                      <a:r>
                        <a:rPr lang="en-US" sz="1600" b="0" i="0" u="none" strike="noStrike">
                          <a:solidFill>
                            <a:schemeClr val="accent1">
                              <a:lumMod val="50000"/>
                            </a:schemeClr>
                          </a:solidFill>
                          <a:effectLst/>
                          <a:latin typeface="Calibri" panose="020F0502020204030204" pitchFamily="34" charset="0"/>
                        </a:rPr>
                        <a:t>15.8%</a:t>
                      </a:r>
                    </a:p>
                  </a:txBody>
                  <a:tcPr marL="9525" marR="9525" marT="9525" marB="0" anchor="b"/>
                </a:tc>
                <a:extLst>
                  <a:ext uri="{0D108BD9-81ED-4DB2-BD59-A6C34878D82A}">
                    <a16:rowId xmlns:a16="http://schemas.microsoft.com/office/drawing/2014/main" xmlns="" val="10006"/>
                  </a:ext>
                </a:extLst>
              </a:tr>
              <a:tr h="335680">
                <a:tc>
                  <a:txBody>
                    <a:bodyPr/>
                    <a:lstStyle/>
                    <a:p>
                      <a:pPr algn="ctr" fontAlgn="b"/>
                      <a:r>
                        <a:rPr lang="en-US" sz="1800" b="1" i="0" u="none" strike="noStrike" dirty="0">
                          <a:solidFill>
                            <a:schemeClr val="bg1"/>
                          </a:solidFill>
                          <a:effectLst/>
                          <a:latin typeface="Calibri" panose="020F0502020204030204" pitchFamily="34" charset="0"/>
                        </a:rPr>
                        <a:t>Denton</a:t>
                      </a:r>
                    </a:p>
                  </a:txBody>
                  <a:tcPr marL="9525" marR="9525" marT="9525" marB="0" anchor="b"/>
                </a:tc>
                <a:tc>
                  <a:txBody>
                    <a:bodyPr/>
                    <a:lstStyle/>
                    <a:p>
                      <a:pPr algn="r" fontAlgn="b"/>
                      <a:r>
                        <a:rPr lang="en-US" sz="1600" b="0" i="0" u="none" strike="noStrike">
                          <a:solidFill>
                            <a:schemeClr val="accent1">
                              <a:lumMod val="50000"/>
                            </a:schemeClr>
                          </a:solidFill>
                          <a:effectLst/>
                          <a:latin typeface="Calibri" panose="020F0502020204030204" pitchFamily="34" charset="0"/>
                        </a:rPr>
                        <a:t>16</a:t>
                      </a:r>
                    </a:p>
                  </a:txBody>
                  <a:tcPr marL="9525" marR="9525" marT="9525" marB="0" anchor="b"/>
                </a:tc>
                <a:tc>
                  <a:txBody>
                    <a:bodyPr/>
                    <a:lstStyle/>
                    <a:p>
                      <a:pPr algn="l" fontAlgn="b"/>
                      <a:r>
                        <a:rPr lang="en-US" sz="1600" b="0" i="0" u="none" strike="noStrike">
                          <a:solidFill>
                            <a:schemeClr val="accent1">
                              <a:lumMod val="50000"/>
                            </a:schemeClr>
                          </a:solidFill>
                          <a:effectLst/>
                          <a:latin typeface="Calibri" panose="020F0502020204030204" pitchFamily="34" charset="0"/>
                        </a:rPr>
                        <a:t>               25,820 </a:t>
                      </a:r>
                    </a:p>
                  </a:txBody>
                  <a:tcPr marL="9525" marR="9525" marT="9525" marB="0" anchor="b"/>
                </a:tc>
                <a:tc>
                  <a:txBody>
                    <a:bodyPr/>
                    <a:lstStyle/>
                    <a:p>
                      <a:pPr algn="r" fontAlgn="b"/>
                      <a:r>
                        <a:rPr lang="en-US" sz="1600" b="0" i="0" u="none" strike="noStrike">
                          <a:solidFill>
                            <a:schemeClr val="accent1">
                              <a:lumMod val="50000"/>
                            </a:schemeClr>
                          </a:solidFill>
                          <a:effectLst/>
                          <a:latin typeface="Calibri" panose="020F0502020204030204" pitchFamily="34" charset="0"/>
                        </a:rPr>
                        <a:t>25.5%</a:t>
                      </a:r>
                    </a:p>
                  </a:txBody>
                  <a:tcPr marL="9525" marR="9525" marT="9525" marB="0" anchor="b"/>
                </a:tc>
                <a:tc>
                  <a:txBody>
                    <a:bodyPr/>
                    <a:lstStyle/>
                    <a:p>
                      <a:pPr algn="r" fontAlgn="b"/>
                      <a:r>
                        <a:rPr lang="en-US" sz="1600" b="0" i="0" u="none" strike="noStrike" dirty="0">
                          <a:solidFill>
                            <a:schemeClr val="accent1">
                              <a:lumMod val="50000"/>
                            </a:schemeClr>
                          </a:solidFill>
                          <a:effectLst/>
                          <a:latin typeface="Calibri" panose="020F0502020204030204" pitchFamily="34" charset="0"/>
                        </a:rPr>
                        <a:t>74.5%</a:t>
                      </a:r>
                    </a:p>
                  </a:txBody>
                  <a:tcPr marL="9525" marR="9525" marT="9525" marB="0" anchor="b"/>
                </a:tc>
                <a:tc>
                  <a:txBody>
                    <a:bodyPr/>
                    <a:lstStyle/>
                    <a:p>
                      <a:pPr algn="r" fontAlgn="b"/>
                      <a:r>
                        <a:rPr lang="en-US" sz="1600" b="0" i="0" u="none" strike="noStrike" dirty="0">
                          <a:solidFill>
                            <a:schemeClr val="accent1">
                              <a:lumMod val="50000"/>
                            </a:schemeClr>
                          </a:solidFill>
                          <a:effectLst/>
                          <a:latin typeface="Calibri" panose="020F0502020204030204" pitchFamily="34" charset="0"/>
                        </a:rPr>
                        <a:t>11.7%</a:t>
                      </a:r>
                    </a:p>
                  </a:txBody>
                  <a:tcPr marL="9525" marR="9525" marT="9525" marB="0" anchor="b"/>
                </a:tc>
                <a:extLst>
                  <a:ext uri="{0D108BD9-81ED-4DB2-BD59-A6C34878D82A}">
                    <a16:rowId xmlns:a16="http://schemas.microsoft.com/office/drawing/2014/main" xmlns="" val="10007"/>
                  </a:ext>
                </a:extLst>
              </a:tr>
              <a:tr h="335680">
                <a:tc>
                  <a:txBody>
                    <a:bodyPr/>
                    <a:lstStyle/>
                    <a:p>
                      <a:pPr algn="ctr" fontAlgn="b"/>
                      <a:r>
                        <a:rPr lang="en-US" sz="1800" b="1" i="0" u="none" strike="noStrike" dirty="0">
                          <a:solidFill>
                            <a:schemeClr val="bg1"/>
                          </a:solidFill>
                          <a:effectLst/>
                          <a:latin typeface="Calibri" panose="020F0502020204030204" pitchFamily="34" charset="0"/>
                        </a:rPr>
                        <a:t>Travis</a:t>
                      </a:r>
                    </a:p>
                  </a:txBody>
                  <a:tcPr marL="9525" marR="9525" marT="9525" marB="0" anchor="b"/>
                </a:tc>
                <a:tc>
                  <a:txBody>
                    <a:bodyPr/>
                    <a:lstStyle/>
                    <a:p>
                      <a:pPr algn="r" fontAlgn="b"/>
                      <a:r>
                        <a:rPr lang="en-US" sz="1600" b="0" i="0" u="none" strike="noStrike">
                          <a:solidFill>
                            <a:schemeClr val="accent1">
                              <a:lumMod val="50000"/>
                            </a:schemeClr>
                          </a:solidFill>
                          <a:effectLst/>
                          <a:latin typeface="Calibri" panose="020F0502020204030204" pitchFamily="34" charset="0"/>
                        </a:rPr>
                        <a:t>17</a:t>
                      </a:r>
                    </a:p>
                  </a:txBody>
                  <a:tcPr marL="9525" marR="9525" marT="9525" marB="0" anchor="b"/>
                </a:tc>
                <a:tc>
                  <a:txBody>
                    <a:bodyPr/>
                    <a:lstStyle/>
                    <a:p>
                      <a:pPr algn="l" fontAlgn="b"/>
                      <a:r>
                        <a:rPr lang="en-US" sz="1600" b="0" i="0" u="none" strike="noStrike">
                          <a:solidFill>
                            <a:schemeClr val="accent1">
                              <a:lumMod val="50000"/>
                            </a:schemeClr>
                          </a:solidFill>
                          <a:effectLst/>
                          <a:latin typeface="Calibri" panose="020F0502020204030204" pitchFamily="34" charset="0"/>
                        </a:rPr>
                        <a:t>               25,562 </a:t>
                      </a:r>
                    </a:p>
                  </a:txBody>
                  <a:tcPr marL="9525" marR="9525" marT="9525" marB="0" anchor="b"/>
                </a:tc>
                <a:tc>
                  <a:txBody>
                    <a:bodyPr/>
                    <a:lstStyle/>
                    <a:p>
                      <a:pPr algn="r" fontAlgn="b"/>
                      <a:r>
                        <a:rPr lang="en-US" sz="1600" b="0" i="0" u="none" strike="noStrike">
                          <a:solidFill>
                            <a:schemeClr val="accent1">
                              <a:lumMod val="50000"/>
                            </a:schemeClr>
                          </a:solidFill>
                          <a:effectLst/>
                          <a:latin typeface="Calibri" panose="020F0502020204030204" pitchFamily="34" charset="0"/>
                        </a:rPr>
                        <a:t>42.5%</a:t>
                      </a:r>
                    </a:p>
                  </a:txBody>
                  <a:tcPr marL="9525" marR="9525" marT="9525" marB="0" anchor="b"/>
                </a:tc>
                <a:tc>
                  <a:txBody>
                    <a:bodyPr/>
                    <a:lstStyle/>
                    <a:p>
                      <a:pPr algn="r" fontAlgn="b"/>
                      <a:r>
                        <a:rPr lang="en-US" sz="1600" b="0" i="0" u="none" strike="noStrike">
                          <a:solidFill>
                            <a:schemeClr val="accent1">
                              <a:lumMod val="50000"/>
                            </a:schemeClr>
                          </a:solidFill>
                          <a:effectLst/>
                          <a:latin typeface="Calibri" panose="020F0502020204030204" pitchFamily="34" charset="0"/>
                        </a:rPr>
                        <a:t>57.5%</a:t>
                      </a:r>
                    </a:p>
                  </a:txBody>
                  <a:tcPr marL="9525" marR="9525" marT="9525" marB="0" anchor="b"/>
                </a:tc>
                <a:tc>
                  <a:txBody>
                    <a:bodyPr/>
                    <a:lstStyle/>
                    <a:p>
                      <a:pPr algn="r" fontAlgn="b"/>
                      <a:r>
                        <a:rPr lang="en-US" sz="1600" b="0" i="0" u="none" strike="noStrike" dirty="0">
                          <a:solidFill>
                            <a:schemeClr val="accent1">
                              <a:lumMod val="50000"/>
                            </a:schemeClr>
                          </a:solidFill>
                          <a:effectLst/>
                          <a:latin typeface="Calibri" panose="020F0502020204030204" pitchFamily="34" charset="0"/>
                        </a:rPr>
                        <a:t>22.9%</a:t>
                      </a:r>
                    </a:p>
                  </a:txBody>
                  <a:tcPr marL="9525" marR="9525" marT="9525" marB="0" anchor="b"/>
                </a:tc>
                <a:extLst>
                  <a:ext uri="{0D108BD9-81ED-4DB2-BD59-A6C34878D82A}">
                    <a16:rowId xmlns:a16="http://schemas.microsoft.com/office/drawing/2014/main" xmlns="" val="10008"/>
                  </a:ext>
                </a:extLst>
              </a:tr>
              <a:tr h="335680">
                <a:tc>
                  <a:txBody>
                    <a:bodyPr/>
                    <a:lstStyle/>
                    <a:p>
                      <a:pPr algn="ctr" fontAlgn="b"/>
                      <a:r>
                        <a:rPr lang="en-US" sz="1800" b="1" i="0" u="none" strike="noStrike" dirty="0">
                          <a:solidFill>
                            <a:schemeClr val="bg1"/>
                          </a:solidFill>
                          <a:effectLst/>
                          <a:latin typeface="Calibri" panose="020F0502020204030204" pitchFamily="34" charset="0"/>
                        </a:rPr>
                        <a:t>Williamson</a:t>
                      </a:r>
                    </a:p>
                  </a:txBody>
                  <a:tcPr marL="9525" marR="9525" marT="9525" marB="0" anchor="b"/>
                </a:tc>
                <a:tc>
                  <a:txBody>
                    <a:bodyPr/>
                    <a:lstStyle/>
                    <a:p>
                      <a:pPr algn="r" fontAlgn="b"/>
                      <a:r>
                        <a:rPr lang="en-US" sz="1600" b="0" i="0" u="none" strike="noStrike">
                          <a:solidFill>
                            <a:schemeClr val="accent1">
                              <a:lumMod val="50000"/>
                            </a:schemeClr>
                          </a:solidFill>
                          <a:effectLst/>
                          <a:latin typeface="Calibri" panose="020F0502020204030204" pitchFamily="34" charset="0"/>
                        </a:rPr>
                        <a:t>27</a:t>
                      </a:r>
                    </a:p>
                  </a:txBody>
                  <a:tcPr marL="9525" marR="9525" marT="9525" marB="0" anchor="b"/>
                </a:tc>
                <a:tc>
                  <a:txBody>
                    <a:bodyPr/>
                    <a:lstStyle/>
                    <a:p>
                      <a:pPr algn="l" fontAlgn="b"/>
                      <a:r>
                        <a:rPr lang="en-US" sz="1600" b="0" i="0" u="none" strike="noStrike">
                          <a:solidFill>
                            <a:schemeClr val="accent1">
                              <a:lumMod val="50000"/>
                            </a:schemeClr>
                          </a:solidFill>
                          <a:effectLst/>
                          <a:latin typeface="Calibri" panose="020F0502020204030204" pitchFamily="34" charset="0"/>
                        </a:rPr>
                        <a:t>               19,086 </a:t>
                      </a:r>
                    </a:p>
                  </a:txBody>
                  <a:tcPr marL="9525" marR="9525" marT="9525" marB="0" anchor="b"/>
                </a:tc>
                <a:tc>
                  <a:txBody>
                    <a:bodyPr/>
                    <a:lstStyle/>
                    <a:p>
                      <a:pPr algn="r" fontAlgn="b"/>
                      <a:r>
                        <a:rPr lang="en-US" sz="1600" b="0" i="0" u="none" strike="noStrike">
                          <a:solidFill>
                            <a:schemeClr val="accent1">
                              <a:lumMod val="50000"/>
                            </a:schemeClr>
                          </a:solidFill>
                          <a:effectLst/>
                          <a:latin typeface="Calibri" panose="020F0502020204030204" pitchFamily="34" charset="0"/>
                        </a:rPr>
                        <a:t>20.9%</a:t>
                      </a:r>
                    </a:p>
                  </a:txBody>
                  <a:tcPr marL="9525" marR="9525" marT="9525" marB="0" anchor="b"/>
                </a:tc>
                <a:tc>
                  <a:txBody>
                    <a:bodyPr/>
                    <a:lstStyle/>
                    <a:p>
                      <a:pPr algn="r" fontAlgn="b"/>
                      <a:r>
                        <a:rPr lang="en-US" sz="1600" b="0" i="0" u="none" strike="noStrike">
                          <a:solidFill>
                            <a:schemeClr val="accent1">
                              <a:lumMod val="50000"/>
                            </a:schemeClr>
                          </a:solidFill>
                          <a:effectLst/>
                          <a:latin typeface="Calibri" panose="020F0502020204030204" pitchFamily="34" charset="0"/>
                        </a:rPr>
                        <a:t>79.1%</a:t>
                      </a:r>
                    </a:p>
                  </a:txBody>
                  <a:tcPr marL="9525" marR="9525" marT="9525" marB="0" anchor="b"/>
                </a:tc>
                <a:tc>
                  <a:txBody>
                    <a:bodyPr/>
                    <a:lstStyle/>
                    <a:p>
                      <a:pPr algn="r" fontAlgn="b"/>
                      <a:r>
                        <a:rPr lang="en-US" sz="1600" b="0" i="0" u="none" strike="noStrike" dirty="0">
                          <a:solidFill>
                            <a:schemeClr val="accent1">
                              <a:lumMod val="50000"/>
                            </a:schemeClr>
                          </a:solidFill>
                          <a:effectLst/>
                          <a:latin typeface="Calibri" panose="020F0502020204030204" pitchFamily="34" charset="0"/>
                        </a:rPr>
                        <a:t>6.7%</a:t>
                      </a:r>
                    </a:p>
                  </a:txBody>
                  <a:tcPr marL="9525" marR="9525" marT="9525" marB="0" anchor="b"/>
                </a:tc>
                <a:extLst>
                  <a:ext uri="{0D108BD9-81ED-4DB2-BD59-A6C34878D82A}">
                    <a16:rowId xmlns:a16="http://schemas.microsoft.com/office/drawing/2014/main" xmlns="" val="10009"/>
                  </a:ext>
                </a:extLst>
              </a:tr>
              <a:tr h="335680">
                <a:tc>
                  <a:txBody>
                    <a:bodyPr/>
                    <a:lstStyle/>
                    <a:p>
                      <a:pPr algn="ctr" fontAlgn="b"/>
                      <a:r>
                        <a:rPr lang="en-US" sz="1800" b="1" i="0" u="none" strike="noStrike" dirty="0">
                          <a:solidFill>
                            <a:schemeClr val="bg1"/>
                          </a:solidFill>
                          <a:effectLst/>
                          <a:latin typeface="Calibri" panose="020F0502020204030204" pitchFamily="34" charset="0"/>
                        </a:rPr>
                        <a:t>Montgomery</a:t>
                      </a:r>
                    </a:p>
                  </a:txBody>
                  <a:tcPr marL="9525" marR="9525" marT="9525" marB="0" anchor="b"/>
                </a:tc>
                <a:tc>
                  <a:txBody>
                    <a:bodyPr/>
                    <a:lstStyle/>
                    <a:p>
                      <a:pPr algn="r" fontAlgn="b"/>
                      <a:r>
                        <a:rPr lang="en-US" sz="1600" b="0" i="0" u="none" strike="noStrike" dirty="0">
                          <a:solidFill>
                            <a:schemeClr val="accent1">
                              <a:lumMod val="50000"/>
                            </a:schemeClr>
                          </a:solidFill>
                          <a:effectLst/>
                          <a:latin typeface="Calibri" panose="020F0502020204030204" pitchFamily="34" charset="0"/>
                        </a:rPr>
                        <a:t>29</a:t>
                      </a:r>
                    </a:p>
                  </a:txBody>
                  <a:tcPr marL="9525" marR="9525" marT="9525" marB="0" anchor="b"/>
                </a:tc>
                <a:tc>
                  <a:txBody>
                    <a:bodyPr/>
                    <a:lstStyle/>
                    <a:p>
                      <a:pPr algn="l" fontAlgn="b"/>
                      <a:r>
                        <a:rPr lang="en-US" sz="1600" b="0" i="0" u="none" strike="noStrike" dirty="0">
                          <a:solidFill>
                            <a:schemeClr val="accent1">
                              <a:lumMod val="50000"/>
                            </a:schemeClr>
                          </a:solidFill>
                          <a:effectLst/>
                          <a:latin typeface="Calibri" panose="020F0502020204030204" pitchFamily="34" charset="0"/>
                        </a:rPr>
                        <a:t>               18,505 </a:t>
                      </a:r>
                    </a:p>
                  </a:txBody>
                  <a:tcPr marL="9525" marR="9525" marT="9525" marB="0" anchor="b"/>
                </a:tc>
                <a:tc>
                  <a:txBody>
                    <a:bodyPr/>
                    <a:lstStyle/>
                    <a:p>
                      <a:pPr algn="r" fontAlgn="b"/>
                      <a:r>
                        <a:rPr lang="en-US" sz="1600" b="0" i="0" u="none" strike="noStrike" dirty="0">
                          <a:solidFill>
                            <a:schemeClr val="accent1">
                              <a:lumMod val="50000"/>
                            </a:schemeClr>
                          </a:solidFill>
                          <a:effectLst/>
                          <a:latin typeface="Calibri" panose="020F0502020204030204" pitchFamily="34" charset="0"/>
                        </a:rPr>
                        <a:t>19.2%</a:t>
                      </a:r>
                    </a:p>
                  </a:txBody>
                  <a:tcPr marL="9525" marR="9525" marT="9525" marB="0" anchor="b"/>
                </a:tc>
                <a:tc>
                  <a:txBody>
                    <a:bodyPr/>
                    <a:lstStyle/>
                    <a:p>
                      <a:pPr algn="r" fontAlgn="b"/>
                      <a:r>
                        <a:rPr lang="en-US" sz="1600" b="0" i="0" u="none" strike="noStrike" dirty="0">
                          <a:solidFill>
                            <a:schemeClr val="accent1">
                              <a:lumMod val="50000"/>
                            </a:schemeClr>
                          </a:solidFill>
                          <a:effectLst/>
                          <a:latin typeface="Calibri" panose="020F0502020204030204" pitchFamily="34" charset="0"/>
                        </a:rPr>
                        <a:t>80.8%</a:t>
                      </a:r>
                    </a:p>
                  </a:txBody>
                  <a:tcPr marL="9525" marR="9525" marT="9525" marB="0" anchor="b"/>
                </a:tc>
                <a:tc>
                  <a:txBody>
                    <a:bodyPr/>
                    <a:lstStyle/>
                    <a:p>
                      <a:pPr algn="r" fontAlgn="b"/>
                      <a:r>
                        <a:rPr lang="en-US" sz="1600" b="0" i="0" u="none" strike="noStrike" dirty="0">
                          <a:solidFill>
                            <a:schemeClr val="accent1">
                              <a:lumMod val="50000"/>
                            </a:schemeClr>
                          </a:solidFill>
                          <a:effectLst/>
                          <a:latin typeface="Calibri" panose="020F0502020204030204" pitchFamily="34" charset="0"/>
                        </a:rPr>
                        <a:t>9.9%</a:t>
                      </a:r>
                    </a:p>
                  </a:txBody>
                  <a:tcPr marL="9525" marR="9525" marT="9525" marB="0" anchor="b"/>
                </a:tc>
                <a:extLst>
                  <a:ext uri="{0D108BD9-81ED-4DB2-BD59-A6C34878D82A}">
                    <a16:rowId xmlns:a16="http://schemas.microsoft.com/office/drawing/2014/main" xmlns="" val="10010"/>
                  </a:ext>
                </a:extLst>
              </a:tr>
              <a:tr h="178237">
                <a:tc gridSpan="6">
                  <a:txBody>
                    <a:bodyPr/>
                    <a:lstStyle/>
                    <a:p>
                      <a:pPr marL="0" marR="0">
                        <a:lnSpc>
                          <a:spcPct val="107000"/>
                        </a:lnSpc>
                        <a:spcBef>
                          <a:spcPts val="0"/>
                        </a:spcBef>
                        <a:spcAft>
                          <a:spcPts val="0"/>
                        </a:spcAft>
                      </a:pPr>
                      <a:r>
                        <a:rPr lang="en-US" sz="1100" dirty="0">
                          <a:effectLst/>
                        </a:rPr>
                        <a:t>*Dallas had net out domestic migration over this period.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11"/>
                  </a:ext>
                </a:extLst>
              </a:tr>
              <a:tr h="178237">
                <a:tc gridSpan="6">
                  <a:txBody>
                    <a:bodyPr/>
                    <a:lstStyle/>
                    <a:p>
                      <a:pPr marL="0" marR="0">
                        <a:lnSpc>
                          <a:spcPct val="107000"/>
                        </a:lnSpc>
                        <a:spcBef>
                          <a:spcPts val="0"/>
                        </a:spcBef>
                        <a:spcAft>
                          <a:spcPts val="0"/>
                        </a:spcAft>
                      </a:pPr>
                      <a:r>
                        <a:rPr lang="en-US" sz="1050" dirty="0">
                          <a:effectLst/>
                        </a:rPr>
                        <a:t>Source: U.S. Census  Bureau, 2015 Vintage Population Estimates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12"/>
                  </a:ext>
                </a:extLst>
              </a:tr>
            </a:tbl>
          </a:graphicData>
        </a:graphic>
      </p:graphicFrame>
      <p:sp>
        <p:nvSpPr>
          <p:cNvPr id="3" name="Rectangle 2"/>
          <p:cNvSpPr/>
          <p:nvPr/>
        </p:nvSpPr>
        <p:spPr>
          <a:xfrm>
            <a:off x="2743200" y="76200"/>
            <a:ext cx="4572000" cy="830997"/>
          </a:xfrm>
          <a:prstGeom prst="rect">
            <a:avLst/>
          </a:prstGeom>
        </p:spPr>
        <p:txBody>
          <a:bodyPr>
            <a:spAutoFit/>
          </a:bodyPr>
          <a:lstStyle/>
          <a:p>
            <a:r>
              <a:rPr lang="en-US" dirty="0">
                <a:solidFill>
                  <a:schemeClr val="bg1"/>
                </a:solidFill>
              </a:rPr>
              <a:t>Top Counties for Numeric Growth in Texas, 2014-2015</a:t>
            </a:r>
          </a:p>
        </p:txBody>
      </p:sp>
      <p:sp>
        <p:nvSpPr>
          <p:cNvPr id="4" name="Rectangle 3"/>
          <p:cNvSpPr/>
          <p:nvPr/>
        </p:nvSpPr>
        <p:spPr>
          <a:xfrm>
            <a:off x="6284842" y="2667000"/>
            <a:ext cx="954157" cy="304800"/>
          </a:xfrm>
          <a:prstGeom prst="rect">
            <a:avLst/>
          </a:prstGeom>
          <a:noFill/>
          <a:ln w="22225">
            <a:solidFill>
              <a:srgbClr val="C00000"/>
            </a:solidFill>
          </a:ln>
        </p:spPr>
        <p:style>
          <a:lnRef idx="2">
            <a:schemeClr val="accent2"/>
          </a:lnRef>
          <a:fillRef idx="1">
            <a:schemeClr val="lt1"/>
          </a:fillRef>
          <a:effectRef idx="0">
            <a:schemeClr val="accent2"/>
          </a:effectRef>
          <a:fontRef idx="minor">
            <a:schemeClr val="dk1"/>
          </a:fontRef>
        </p:style>
        <p:txBody>
          <a:bodyPr rtlCol="0" anchor="ctr">
            <a:spAutoFit/>
          </a:bodyPr>
          <a:lstStyle/>
          <a:p>
            <a:pPr algn="ctr"/>
            <a:endParaRPr lang="en-US" dirty="0">
              <a:solidFill>
                <a:schemeClr val="tx2"/>
              </a:solidFill>
            </a:endParaRPr>
          </a:p>
        </p:txBody>
      </p:sp>
      <p:sp>
        <p:nvSpPr>
          <p:cNvPr id="5" name="Rectangle 4"/>
          <p:cNvSpPr/>
          <p:nvPr/>
        </p:nvSpPr>
        <p:spPr>
          <a:xfrm>
            <a:off x="5065643" y="2667000"/>
            <a:ext cx="1219200" cy="304800"/>
          </a:xfrm>
          <a:prstGeom prst="rect">
            <a:avLst/>
          </a:prstGeom>
          <a:noFill/>
          <a:ln w="22225">
            <a:solidFill>
              <a:srgbClr val="C00000"/>
            </a:solidFill>
          </a:ln>
        </p:spPr>
        <p:style>
          <a:lnRef idx="2">
            <a:schemeClr val="accent2"/>
          </a:lnRef>
          <a:fillRef idx="1">
            <a:schemeClr val="lt1"/>
          </a:fillRef>
          <a:effectRef idx="0">
            <a:schemeClr val="accent2"/>
          </a:effectRef>
          <a:fontRef idx="minor">
            <a:schemeClr val="dk1"/>
          </a:fontRef>
        </p:style>
        <p:txBody>
          <a:bodyPr rtlCol="0" anchor="ctr">
            <a:spAutoFit/>
          </a:bodyPr>
          <a:lstStyle/>
          <a:p>
            <a:pPr algn="ctr"/>
            <a:endParaRPr lang="en-US" dirty="0">
              <a:solidFill>
                <a:schemeClr val="tx2"/>
              </a:solidFill>
            </a:endParaRPr>
          </a:p>
        </p:txBody>
      </p:sp>
      <p:sp>
        <p:nvSpPr>
          <p:cNvPr id="6" name="Rectangle 5"/>
          <p:cNvSpPr/>
          <p:nvPr/>
        </p:nvSpPr>
        <p:spPr>
          <a:xfrm>
            <a:off x="7265502" y="2667000"/>
            <a:ext cx="1268897" cy="304800"/>
          </a:xfrm>
          <a:prstGeom prst="rect">
            <a:avLst/>
          </a:prstGeom>
          <a:noFill/>
          <a:ln w="22225">
            <a:solidFill>
              <a:srgbClr val="C00000"/>
            </a:solidFill>
          </a:ln>
        </p:spPr>
        <p:style>
          <a:lnRef idx="2">
            <a:schemeClr val="accent2"/>
          </a:lnRef>
          <a:fillRef idx="1">
            <a:schemeClr val="lt1"/>
          </a:fillRef>
          <a:effectRef idx="0">
            <a:schemeClr val="accent2"/>
          </a:effectRef>
          <a:fontRef idx="minor">
            <a:schemeClr val="dk1"/>
          </a:fontRef>
        </p:style>
        <p:txBody>
          <a:bodyPr rtlCol="0" anchor="ctr">
            <a:spAutoFit/>
          </a:bodyPr>
          <a:lstStyle/>
          <a:p>
            <a:pPr algn="ctr"/>
            <a:endParaRPr lang="en-US" dirty="0">
              <a:solidFill>
                <a:schemeClr val="tx2"/>
              </a:solidFill>
            </a:endParaRPr>
          </a:p>
        </p:txBody>
      </p:sp>
      <p:sp>
        <p:nvSpPr>
          <p:cNvPr id="7" name="Rectangle 6"/>
          <p:cNvSpPr/>
          <p:nvPr/>
        </p:nvSpPr>
        <p:spPr>
          <a:xfrm>
            <a:off x="5029200" y="4343400"/>
            <a:ext cx="1219200" cy="304800"/>
          </a:xfrm>
          <a:prstGeom prst="rect">
            <a:avLst/>
          </a:prstGeom>
          <a:noFill/>
          <a:ln w="22225">
            <a:solidFill>
              <a:srgbClr val="C00000"/>
            </a:solidFill>
          </a:ln>
        </p:spPr>
        <p:style>
          <a:lnRef idx="2">
            <a:schemeClr val="accent2"/>
          </a:lnRef>
          <a:fillRef idx="1">
            <a:schemeClr val="lt1"/>
          </a:fillRef>
          <a:effectRef idx="0">
            <a:schemeClr val="accent2"/>
          </a:effectRef>
          <a:fontRef idx="minor">
            <a:schemeClr val="dk1"/>
          </a:fontRef>
        </p:style>
        <p:txBody>
          <a:bodyPr rtlCol="0" anchor="ctr">
            <a:spAutoFit/>
          </a:bodyPr>
          <a:lstStyle/>
          <a:p>
            <a:pPr algn="ctr"/>
            <a:endParaRPr lang="en-US" dirty="0">
              <a:solidFill>
                <a:schemeClr val="tx2"/>
              </a:solidFill>
            </a:endParaRPr>
          </a:p>
        </p:txBody>
      </p:sp>
      <p:sp>
        <p:nvSpPr>
          <p:cNvPr id="8" name="Rectangle 7"/>
          <p:cNvSpPr/>
          <p:nvPr/>
        </p:nvSpPr>
        <p:spPr>
          <a:xfrm>
            <a:off x="6248400" y="4343400"/>
            <a:ext cx="990599" cy="304800"/>
          </a:xfrm>
          <a:prstGeom prst="rect">
            <a:avLst/>
          </a:prstGeom>
          <a:noFill/>
          <a:ln w="22225">
            <a:solidFill>
              <a:srgbClr val="C00000"/>
            </a:solidFill>
          </a:ln>
        </p:spPr>
        <p:style>
          <a:lnRef idx="2">
            <a:schemeClr val="accent2"/>
          </a:lnRef>
          <a:fillRef idx="1">
            <a:schemeClr val="lt1"/>
          </a:fillRef>
          <a:effectRef idx="0">
            <a:schemeClr val="accent2"/>
          </a:effectRef>
          <a:fontRef idx="minor">
            <a:schemeClr val="dk1"/>
          </a:fontRef>
        </p:style>
        <p:txBody>
          <a:bodyPr rtlCol="0" anchor="ctr">
            <a:spAutoFit/>
          </a:bodyPr>
          <a:lstStyle/>
          <a:p>
            <a:pPr algn="ctr"/>
            <a:endParaRPr lang="en-US" dirty="0">
              <a:solidFill>
                <a:schemeClr val="tx2"/>
              </a:solidFill>
            </a:endParaRPr>
          </a:p>
        </p:txBody>
      </p:sp>
      <p:sp>
        <p:nvSpPr>
          <p:cNvPr id="9" name="Rectangle 8"/>
          <p:cNvSpPr/>
          <p:nvPr/>
        </p:nvSpPr>
        <p:spPr>
          <a:xfrm>
            <a:off x="7238999" y="4343399"/>
            <a:ext cx="1295400" cy="304801"/>
          </a:xfrm>
          <a:prstGeom prst="rect">
            <a:avLst/>
          </a:prstGeom>
          <a:noFill/>
          <a:ln w="22225">
            <a:solidFill>
              <a:srgbClr val="C00000"/>
            </a:solidFill>
          </a:ln>
        </p:spPr>
        <p:style>
          <a:lnRef idx="2">
            <a:schemeClr val="accent2"/>
          </a:lnRef>
          <a:fillRef idx="1">
            <a:schemeClr val="lt1"/>
          </a:fillRef>
          <a:effectRef idx="0">
            <a:schemeClr val="accent2"/>
          </a:effectRef>
          <a:fontRef idx="minor">
            <a:schemeClr val="dk1"/>
          </a:fontRef>
        </p:style>
        <p:txBody>
          <a:bodyPr rtlCol="0" anchor="ctr">
            <a:spAutoFit/>
          </a:bodyPr>
          <a:lstStyle/>
          <a:p>
            <a:pPr algn="ctr"/>
            <a:endParaRPr lang="en-US" dirty="0">
              <a:solidFill>
                <a:schemeClr val="tx2"/>
              </a:solidFill>
            </a:endParaRPr>
          </a:p>
        </p:txBody>
      </p:sp>
    </p:spTree>
    <p:extLst>
      <p:ext uri="{BB962C8B-B14F-4D97-AF65-F5344CB8AC3E}">
        <p14:creationId xmlns:p14="http://schemas.microsoft.com/office/powerpoint/2010/main" val="398308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cTn>
                              </p:par>
                              <p:par>
                                <p:cTn id="36" presetID="10"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8"/>
                                        </p:tgtEl>
                                      </p:cBhvr>
                                    </p:animEffect>
                                    <p:set>
                                      <p:cBhvr>
                                        <p:cTn id="43" dur="1" fill="hold">
                                          <p:stCondLst>
                                            <p:cond delay="499"/>
                                          </p:stCondLst>
                                        </p:cTn>
                                        <p:tgtEl>
                                          <p:spTgt spid="8"/>
                                        </p:tgtEl>
                                        <p:attrNameLst>
                                          <p:attrName>style.visibility</p:attrName>
                                        </p:attrNameLst>
                                      </p:cBhvr>
                                      <p:to>
                                        <p:strVal val="hidden"/>
                                      </p:to>
                                    </p:set>
                                  </p:childTnLst>
                                </p:cTn>
                              </p:par>
                              <p:par>
                                <p:cTn id="44" presetID="10"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9"/>
                                        </p:tgtEl>
                                      </p:cBhvr>
                                    </p:animEffect>
                                    <p:set>
                                      <p:cBhvr>
                                        <p:cTn id="51"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43200" y="76200"/>
            <a:ext cx="4572000" cy="830997"/>
          </a:xfrm>
          <a:prstGeom prst="rect">
            <a:avLst/>
          </a:prstGeom>
        </p:spPr>
        <p:txBody>
          <a:bodyPr>
            <a:spAutoFit/>
          </a:bodyPr>
          <a:lstStyle/>
          <a:p>
            <a:pPr algn="ctr"/>
            <a:r>
              <a:rPr lang="en-US" dirty="0">
                <a:solidFill>
                  <a:schemeClr val="bg1"/>
                </a:solidFill>
              </a:rPr>
              <a:t>Top Counties for Percent Growth* in Texas, 2014-2015</a:t>
            </a:r>
          </a:p>
        </p:txBody>
      </p:sp>
      <p:graphicFrame>
        <p:nvGraphicFramePr>
          <p:cNvPr id="4" name="Table 3"/>
          <p:cNvGraphicFramePr>
            <a:graphicFrameLocks noGrp="1"/>
          </p:cNvGraphicFramePr>
          <p:nvPr>
            <p:extLst/>
          </p:nvPr>
        </p:nvGraphicFramePr>
        <p:xfrm>
          <a:off x="1600200" y="1219200"/>
          <a:ext cx="6153468" cy="5017516"/>
        </p:xfrm>
        <a:graphic>
          <a:graphicData uri="http://schemas.openxmlformats.org/drawingml/2006/table">
            <a:tbl>
              <a:tblPr firstRow="1" firstCol="1" bandRow="1">
                <a:tableStyleId>{5C22544A-7EE6-4342-B048-85BDC9FD1C3A}</a:tableStyleId>
              </a:tblPr>
              <a:tblGrid>
                <a:gridCol w="1981200">
                  <a:extLst>
                    <a:ext uri="{9D8B030D-6E8A-4147-A177-3AD203B41FA5}">
                      <a16:colId xmlns:a16="http://schemas.microsoft.com/office/drawing/2014/main" xmlns="" val="20000"/>
                    </a:ext>
                  </a:extLst>
                </a:gridCol>
                <a:gridCol w="609600">
                  <a:extLst>
                    <a:ext uri="{9D8B030D-6E8A-4147-A177-3AD203B41FA5}">
                      <a16:colId xmlns:a16="http://schemas.microsoft.com/office/drawing/2014/main" xmlns="" val="20001"/>
                    </a:ext>
                  </a:extLst>
                </a:gridCol>
                <a:gridCol w="1066800">
                  <a:extLst>
                    <a:ext uri="{9D8B030D-6E8A-4147-A177-3AD203B41FA5}">
                      <a16:colId xmlns:a16="http://schemas.microsoft.com/office/drawing/2014/main" xmlns="" val="20002"/>
                    </a:ext>
                  </a:extLst>
                </a:gridCol>
                <a:gridCol w="1066800">
                  <a:extLst>
                    <a:ext uri="{9D8B030D-6E8A-4147-A177-3AD203B41FA5}">
                      <a16:colId xmlns:a16="http://schemas.microsoft.com/office/drawing/2014/main" xmlns="" val="20003"/>
                    </a:ext>
                  </a:extLst>
                </a:gridCol>
                <a:gridCol w="1429068">
                  <a:extLst>
                    <a:ext uri="{9D8B030D-6E8A-4147-A177-3AD203B41FA5}">
                      <a16:colId xmlns:a16="http://schemas.microsoft.com/office/drawing/2014/main" xmlns="" val="20004"/>
                    </a:ext>
                  </a:extLst>
                </a:gridCol>
              </a:tblGrid>
              <a:tr h="963267">
                <a:tc>
                  <a:txBody>
                    <a:bodyPr/>
                    <a:lstStyle/>
                    <a:p>
                      <a:pPr algn="ctr">
                        <a:lnSpc>
                          <a:spcPct val="107000"/>
                        </a:lnSpc>
                      </a:pPr>
                      <a:r>
                        <a:rPr lang="en-US" sz="1600" dirty="0">
                          <a:effectLst/>
                          <a:latin typeface="Calibri" panose="020F0502020204030204" pitchFamily="34" charset="0"/>
                        </a:rPr>
                        <a:t>County</a:t>
                      </a:r>
                    </a:p>
                    <a:p>
                      <a:pPr algn="ctr">
                        <a:lnSpc>
                          <a:spcPct val="107000"/>
                        </a:lnSpc>
                      </a:pPr>
                      <a:endParaRPr lang="en-US" sz="1600" dirty="0">
                        <a:effectLst/>
                        <a:latin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U.S. Rank</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2014-2015 Percent Population Change</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Percent Change</a:t>
                      </a:r>
                      <a:r>
                        <a:rPr lang="en-US" sz="1600" baseline="0" dirty="0">
                          <a:effectLst/>
                        </a:rPr>
                        <a:t> </a:t>
                      </a:r>
                      <a:r>
                        <a:rPr lang="en-US" sz="1600" dirty="0">
                          <a:effectLst/>
                        </a:rPr>
                        <a:t>from Migration</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Percent  Change from International</a:t>
                      </a:r>
                    </a:p>
                    <a:p>
                      <a:pPr marL="0" marR="0" algn="ctr">
                        <a:lnSpc>
                          <a:spcPct val="107000"/>
                        </a:lnSpc>
                        <a:spcBef>
                          <a:spcPts val="0"/>
                        </a:spcBef>
                        <a:spcAft>
                          <a:spcPts val="0"/>
                        </a:spcAft>
                      </a:pPr>
                      <a:r>
                        <a:rPr lang="en-US" sz="1600" dirty="0">
                          <a:effectLst/>
                        </a:rPr>
                        <a:t>Migration </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0000"/>
                  </a:ext>
                </a:extLst>
              </a:tr>
              <a:tr h="196404">
                <a:tc>
                  <a:txBody>
                    <a:bodyPr/>
                    <a:lstStyle/>
                    <a:p>
                      <a:pPr algn="ctr" fontAlgn="b"/>
                      <a:r>
                        <a:rPr lang="en-US" sz="1800" b="1" i="0" u="none" strike="noStrike" dirty="0">
                          <a:solidFill>
                            <a:schemeClr val="bg1"/>
                          </a:solidFill>
                          <a:effectLst/>
                          <a:latin typeface="Calibri" panose="020F0502020204030204" pitchFamily="34" charset="0"/>
                        </a:rPr>
                        <a:t>Hays </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1</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5.2%</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85.5%</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1.9%</a:t>
                      </a:r>
                    </a:p>
                  </a:txBody>
                  <a:tcPr marL="9525" marR="9525" marT="9525" marB="0" anchor="b"/>
                </a:tc>
                <a:extLst>
                  <a:ext uri="{0D108BD9-81ED-4DB2-BD59-A6C34878D82A}">
                    <a16:rowId xmlns:a16="http://schemas.microsoft.com/office/drawing/2014/main" xmlns="" val="10001"/>
                  </a:ext>
                </a:extLst>
              </a:tr>
              <a:tr h="196404">
                <a:tc>
                  <a:txBody>
                    <a:bodyPr/>
                    <a:lstStyle/>
                    <a:p>
                      <a:pPr algn="ctr" fontAlgn="b"/>
                      <a:r>
                        <a:rPr lang="en-US" sz="1800" b="1" i="0" u="none" strike="noStrike" dirty="0">
                          <a:solidFill>
                            <a:schemeClr val="bg1"/>
                          </a:solidFill>
                          <a:effectLst/>
                          <a:latin typeface="Calibri" panose="020F0502020204030204" pitchFamily="34" charset="0"/>
                        </a:rPr>
                        <a:t>Comal </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2</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4.5%</a:t>
                      </a: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90.7%</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2.1%</a:t>
                      </a:r>
                    </a:p>
                  </a:txBody>
                  <a:tcPr marL="9525" marR="9525" marT="9525" marB="0" anchor="b"/>
                </a:tc>
                <a:extLst>
                  <a:ext uri="{0D108BD9-81ED-4DB2-BD59-A6C34878D82A}">
                    <a16:rowId xmlns:a16="http://schemas.microsoft.com/office/drawing/2014/main" xmlns="" val="10002"/>
                  </a:ext>
                </a:extLst>
              </a:tr>
              <a:tr h="196404">
                <a:tc>
                  <a:txBody>
                    <a:bodyPr/>
                    <a:lstStyle/>
                    <a:p>
                      <a:pPr algn="ctr" fontAlgn="b"/>
                      <a:r>
                        <a:rPr lang="en-US" sz="1800" b="1" i="0" u="none" strike="noStrike" dirty="0">
                          <a:solidFill>
                            <a:schemeClr val="bg1"/>
                          </a:solidFill>
                          <a:effectLst/>
                          <a:latin typeface="Calibri" panose="020F0502020204030204" pitchFamily="34" charset="0"/>
                        </a:rPr>
                        <a:t>Fort Bend </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4</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4.3%</a:t>
                      </a: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79.3%</a:t>
                      </a: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16.5%</a:t>
                      </a:r>
                    </a:p>
                  </a:txBody>
                  <a:tcPr marL="9525" marR="9525" marT="9525" marB="0" anchor="b"/>
                </a:tc>
                <a:extLst>
                  <a:ext uri="{0D108BD9-81ED-4DB2-BD59-A6C34878D82A}">
                    <a16:rowId xmlns:a16="http://schemas.microsoft.com/office/drawing/2014/main" xmlns="" val="10003"/>
                  </a:ext>
                </a:extLst>
              </a:tr>
              <a:tr h="196404">
                <a:tc>
                  <a:txBody>
                    <a:bodyPr/>
                    <a:lstStyle/>
                    <a:p>
                      <a:pPr algn="ctr" fontAlgn="b"/>
                      <a:r>
                        <a:rPr lang="en-US" sz="1800" b="1" i="0" u="none" strike="noStrike" dirty="0">
                          <a:solidFill>
                            <a:schemeClr val="bg1"/>
                          </a:solidFill>
                          <a:effectLst/>
                          <a:latin typeface="Calibri" panose="020F0502020204030204" pitchFamily="34" charset="0"/>
                        </a:rPr>
                        <a:t>Williamson </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7</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3.9%</a:t>
                      </a: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79.1%</a:t>
                      </a: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6.7%</a:t>
                      </a:r>
                    </a:p>
                  </a:txBody>
                  <a:tcPr marL="9525" marR="9525" marT="9525" marB="0" anchor="b"/>
                </a:tc>
                <a:extLst>
                  <a:ext uri="{0D108BD9-81ED-4DB2-BD59-A6C34878D82A}">
                    <a16:rowId xmlns:a16="http://schemas.microsoft.com/office/drawing/2014/main" xmlns="" val="10004"/>
                  </a:ext>
                </a:extLst>
              </a:tr>
              <a:tr h="196404">
                <a:tc>
                  <a:txBody>
                    <a:bodyPr/>
                    <a:lstStyle/>
                    <a:p>
                      <a:pPr algn="ctr" fontAlgn="b"/>
                      <a:r>
                        <a:rPr lang="en-US" sz="1800" b="1" i="0" u="none" strike="noStrike" dirty="0">
                          <a:solidFill>
                            <a:schemeClr val="bg1"/>
                          </a:solidFill>
                          <a:effectLst/>
                          <a:latin typeface="Calibri" panose="020F0502020204030204" pitchFamily="34" charset="0"/>
                        </a:rPr>
                        <a:t>Montgomery </a:t>
                      </a: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10</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3.6%</a:t>
                      </a: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80.8%</a:t>
                      </a: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9.9%</a:t>
                      </a:r>
                    </a:p>
                  </a:txBody>
                  <a:tcPr marL="9525" marR="9525" marT="9525" marB="0" anchor="b"/>
                </a:tc>
                <a:extLst>
                  <a:ext uri="{0D108BD9-81ED-4DB2-BD59-A6C34878D82A}">
                    <a16:rowId xmlns:a16="http://schemas.microsoft.com/office/drawing/2014/main" xmlns="" val="10005"/>
                  </a:ext>
                </a:extLst>
              </a:tr>
              <a:tr h="196404">
                <a:tc>
                  <a:txBody>
                    <a:bodyPr/>
                    <a:lstStyle/>
                    <a:p>
                      <a:pPr algn="ctr" fontAlgn="b"/>
                      <a:r>
                        <a:rPr lang="en-US" sz="1800" b="1" i="0" u="none" strike="noStrike" dirty="0">
                          <a:solidFill>
                            <a:schemeClr val="bg1"/>
                          </a:solidFill>
                          <a:effectLst/>
                          <a:latin typeface="Calibri" panose="020F0502020204030204" pitchFamily="34" charset="0"/>
                        </a:rPr>
                        <a:t>Denton </a:t>
                      </a: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12</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3.4%</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74.5%</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11.7%</a:t>
                      </a:r>
                    </a:p>
                  </a:txBody>
                  <a:tcPr marL="9525" marR="9525" marT="9525" marB="0" anchor="b"/>
                </a:tc>
                <a:extLst>
                  <a:ext uri="{0D108BD9-81ED-4DB2-BD59-A6C34878D82A}">
                    <a16:rowId xmlns:a16="http://schemas.microsoft.com/office/drawing/2014/main" xmlns="" val="10006"/>
                  </a:ext>
                </a:extLst>
              </a:tr>
              <a:tr h="196404">
                <a:tc>
                  <a:txBody>
                    <a:bodyPr/>
                    <a:lstStyle/>
                    <a:p>
                      <a:pPr algn="ctr" fontAlgn="b"/>
                      <a:r>
                        <a:rPr lang="en-US" sz="1800" b="1" i="0" u="none" strike="noStrike" dirty="0">
                          <a:solidFill>
                            <a:schemeClr val="bg1"/>
                          </a:solidFill>
                          <a:effectLst/>
                          <a:latin typeface="Calibri" panose="020F0502020204030204" pitchFamily="34" charset="0"/>
                        </a:rPr>
                        <a:t>Ector </a:t>
                      </a: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18</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3.3%</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63.1%</a:t>
                      </a: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3.1%</a:t>
                      </a:r>
                    </a:p>
                  </a:txBody>
                  <a:tcPr marL="9525" marR="9525" marT="9525" marB="0" anchor="b"/>
                </a:tc>
                <a:extLst>
                  <a:ext uri="{0D108BD9-81ED-4DB2-BD59-A6C34878D82A}">
                    <a16:rowId xmlns:a16="http://schemas.microsoft.com/office/drawing/2014/main" xmlns="" val="10007"/>
                  </a:ext>
                </a:extLst>
              </a:tr>
              <a:tr h="196404">
                <a:tc>
                  <a:txBody>
                    <a:bodyPr/>
                    <a:lstStyle/>
                    <a:p>
                      <a:pPr algn="ctr" fontAlgn="b"/>
                      <a:r>
                        <a:rPr lang="en-US" sz="1800" b="1" i="0" u="none" strike="noStrike" dirty="0">
                          <a:solidFill>
                            <a:schemeClr val="bg1"/>
                          </a:solidFill>
                          <a:effectLst/>
                          <a:latin typeface="Calibri" panose="020F0502020204030204" pitchFamily="34" charset="0"/>
                        </a:rPr>
                        <a:t>Midland </a:t>
                      </a: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19</a:t>
                      </a: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3.3%</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66.2%</a:t>
                      </a: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3.2%</a:t>
                      </a:r>
                    </a:p>
                  </a:txBody>
                  <a:tcPr marL="9525" marR="9525" marT="9525" marB="0" anchor="b"/>
                </a:tc>
                <a:extLst>
                  <a:ext uri="{0D108BD9-81ED-4DB2-BD59-A6C34878D82A}">
                    <a16:rowId xmlns:a16="http://schemas.microsoft.com/office/drawing/2014/main" xmlns="" val="10008"/>
                  </a:ext>
                </a:extLst>
              </a:tr>
              <a:tr h="196404">
                <a:tc>
                  <a:txBody>
                    <a:bodyPr/>
                    <a:lstStyle/>
                    <a:p>
                      <a:pPr algn="ctr" fontAlgn="b"/>
                      <a:r>
                        <a:rPr lang="en-US" sz="1800" b="1" i="0" u="none" strike="noStrike" dirty="0">
                          <a:solidFill>
                            <a:schemeClr val="bg1"/>
                          </a:solidFill>
                          <a:effectLst/>
                          <a:latin typeface="Calibri" panose="020F0502020204030204" pitchFamily="34" charset="0"/>
                        </a:rPr>
                        <a:t>Collin </a:t>
                      </a: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23</a:t>
                      </a: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3.2%</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75.2%</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15.8%</a:t>
                      </a:r>
                    </a:p>
                  </a:txBody>
                  <a:tcPr marL="9525" marR="9525" marT="9525" marB="0" anchor="b"/>
                </a:tc>
                <a:extLst>
                  <a:ext uri="{0D108BD9-81ED-4DB2-BD59-A6C34878D82A}">
                    <a16:rowId xmlns:a16="http://schemas.microsoft.com/office/drawing/2014/main" xmlns="" val="10009"/>
                  </a:ext>
                </a:extLst>
              </a:tr>
              <a:tr h="196404">
                <a:tc>
                  <a:txBody>
                    <a:bodyPr/>
                    <a:lstStyle/>
                    <a:p>
                      <a:pPr algn="ctr" fontAlgn="b"/>
                      <a:r>
                        <a:rPr lang="en-US" sz="1800" b="1" i="0" u="none" strike="noStrike" dirty="0">
                          <a:solidFill>
                            <a:schemeClr val="bg1"/>
                          </a:solidFill>
                          <a:effectLst/>
                          <a:latin typeface="Calibri" panose="020F0502020204030204" pitchFamily="34" charset="0"/>
                        </a:rPr>
                        <a:t>Kaufman </a:t>
                      </a: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25</a:t>
                      </a: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3.1%</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79.8%</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3.2%</a:t>
                      </a:r>
                    </a:p>
                  </a:txBody>
                  <a:tcPr marL="9525" marR="9525" marT="9525" marB="0" anchor="b"/>
                </a:tc>
                <a:extLst>
                  <a:ext uri="{0D108BD9-81ED-4DB2-BD59-A6C34878D82A}">
                    <a16:rowId xmlns:a16="http://schemas.microsoft.com/office/drawing/2014/main" xmlns="" val="10010"/>
                  </a:ext>
                </a:extLst>
              </a:tr>
              <a:tr h="196404">
                <a:tc>
                  <a:txBody>
                    <a:bodyPr/>
                    <a:lstStyle/>
                    <a:p>
                      <a:pPr algn="ctr" fontAlgn="b"/>
                      <a:r>
                        <a:rPr lang="en-US" sz="1800" b="1" i="0" u="none" strike="noStrike" dirty="0">
                          <a:solidFill>
                            <a:schemeClr val="bg1"/>
                          </a:solidFill>
                          <a:effectLst/>
                          <a:latin typeface="Calibri" panose="020F0502020204030204" pitchFamily="34" charset="0"/>
                        </a:rPr>
                        <a:t>Parker </a:t>
                      </a: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29</a:t>
                      </a: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2.8%</a:t>
                      </a: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89.8%</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2.2%</a:t>
                      </a:r>
                    </a:p>
                  </a:txBody>
                  <a:tcPr marL="9525" marR="9525" marT="9525" marB="0" anchor="b"/>
                </a:tc>
                <a:extLst>
                  <a:ext uri="{0D108BD9-81ED-4DB2-BD59-A6C34878D82A}">
                    <a16:rowId xmlns:a16="http://schemas.microsoft.com/office/drawing/2014/main" xmlns="" val="10011"/>
                  </a:ext>
                </a:extLst>
              </a:tr>
              <a:tr h="196404">
                <a:tc>
                  <a:txBody>
                    <a:bodyPr/>
                    <a:lstStyle/>
                    <a:p>
                      <a:pPr algn="ctr" fontAlgn="b"/>
                      <a:r>
                        <a:rPr lang="en-US" sz="1800" b="1" i="0" u="none" strike="noStrike" dirty="0">
                          <a:solidFill>
                            <a:schemeClr val="bg1"/>
                          </a:solidFill>
                          <a:effectLst/>
                          <a:latin typeface="Calibri" panose="020F0502020204030204" pitchFamily="34" charset="0"/>
                        </a:rPr>
                        <a:t>Brazos </a:t>
                      </a: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32</a:t>
                      </a: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2.8%</a:t>
                      </a: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69.2%</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27.4%</a:t>
                      </a:r>
                    </a:p>
                  </a:txBody>
                  <a:tcPr marL="9525" marR="9525" marT="9525" marB="0" anchor="b"/>
                </a:tc>
                <a:extLst>
                  <a:ext uri="{0D108BD9-81ED-4DB2-BD59-A6C34878D82A}">
                    <a16:rowId xmlns:a16="http://schemas.microsoft.com/office/drawing/2014/main" xmlns="" val="10012"/>
                  </a:ext>
                </a:extLst>
              </a:tr>
              <a:tr h="196404">
                <a:tc>
                  <a:txBody>
                    <a:bodyPr/>
                    <a:lstStyle/>
                    <a:p>
                      <a:pPr algn="ctr" fontAlgn="b"/>
                      <a:r>
                        <a:rPr lang="en-US" sz="1800" b="1" i="0" u="none" strike="noStrike" dirty="0">
                          <a:solidFill>
                            <a:schemeClr val="bg1"/>
                          </a:solidFill>
                          <a:effectLst/>
                          <a:latin typeface="Calibri" panose="020F0502020204030204" pitchFamily="34" charset="0"/>
                        </a:rPr>
                        <a:t>Guadalupe </a:t>
                      </a: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38</a:t>
                      </a: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2.7%</a:t>
                      </a: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78.8%</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4.6%</a:t>
                      </a:r>
                    </a:p>
                  </a:txBody>
                  <a:tcPr marL="9525" marR="9525" marT="9525" marB="0" anchor="b"/>
                </a:tc>
                <a:extLst>
                  <a:ext uri="{0D108BD9-81ED-4DB2-BD59-A6C34878D82A}">
                    <a16:rowId xmlns:a16="http://schemas.microsoft.com/office/drawing/2014/main" xmlns="" val="10013"/>
                  </a:ext>
                </a:extLst>
              </a:tr>
              <a:tr h="196404">
                <a:tc>
                  <a:txBody>
                    <a:bodyPr/>
                    <a:lstStyle/>
                    <a:p>
                      <a:pPr algn="ctr" fontAlgn="b"/>
                      <a:r>
                        <a:rPr lang="en-US" sz="1800" b="1" i="0" u="none" strike="noStrike" dirty="0">
                          <a:solidFill>
                            <a:schemeClr val="bg1"/>
                          </a:solidFill>
                          <a:effectLst/>
                          <a:latin typeface="Calibri" panose="020F0502020204030204" pitchFamily="34" charset="0"/>
                        </a:rPr>
                        <a:t>Ellis </a:t>
                      </a: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39</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2.7%</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77.2%</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2.7%</a:t>
                      </a:r>
                    </a:p>
                  </a:txBody>
                  <a:tcPr marL="9525" marR="9525" marT="9525" marB="0" anchor="b"/>
                </a:tc>
                <a:extLst>
                  <a:ext uri="{0D108BD9-81ED-4DB2-BD59-A6C34878D82A}">
                    <a16:rowId xmlns:a16="http://schemas.microsoft.com/office/drawing/2014/main" xmlns="" val="10014"/>
                  </a:ext>
                </a:extLst>
              </a:tr>
            </a:tbl>
          </a:graphicData>
        </a:graphic>
      </p:graphicFrame>
      <p:sp>
        <p:nvSpPr>
          <p:cNvPr id="5" name="Rectangle 4"/>
          <p:cNvSpPr/>
          <p:nvPr/>
        </p:nvSpPr>
        <p:spPr>
          <a:xfrm>
            <a:off x="104934" y="6236716"/>
            <a:ext cx="4572000" cy="635751"/>
          </a:xfrm>
          <a:prstGeom prst="rect">
            <a:avLst/>
          </a:prstGeom>
        </p:spPr>
        <p:txBody>
          <a:bodyPr>
            <a:spAutoFit/>
          </a:bodyPr>
          <a:lstStyle/>
          <a:p>
            <a:pPr marL="0" marR="0">
              <a:lnSpc>
                <a:spcPct val="107000"/>
              </a:lnSpc>
              <a:spcBef>
                <a:spcPts val="0"/>
              </a:spcBef>
              <a:spcAft>
                <a:spcPts val="0"/>
              </a:spcAft>
            </a:pPr>
            <a:r>
              <a:rPr lang="en-US" sz="1100" dirty="0">
                <a:solidFill>
                  <a:schemeClr val="bg1">
                    <a:lumMod val="75000"/>
                  </a:schemeClr>
                </a:solidFill>
              </a:rPr>
              <a:t>*Among Counties with 10,000 or more population in 2014</a:t>
            </a:r>
          </a:p>
          <a:p>
            <a:pPr marL="0" marR="0">
              <a:lnSpc>
                <a:spcPct val="107000"/>
              </a:lnSpc>
              <a:spcBef>
                <a:spcPts val="0"/>
              </a:spcBef>
              <a:spcAft>
                <a:spcPts val="0"/>
              </a:spcAft>
            </a:pPr>
            <a:r>
              <a:rPr lang="fr-FR" sz="1100" dirty="0">
                <a:solidFill>
                  <a:schemeClr val="bg1">
                    <a:lumMod val="75000"/>
                  </a:schemeClr>
                </a:solidFill>
                <a:latin typeface="Calibri" panose="020F0502020204030204" pitchFamily="34" charset="0"/>
                <a:ea typeface="Calibri" panose="020F0502020204030204" pitchFamily="34" charset="0"/>
                <a:cs typeface="Times New Roman" panose="02020603050405020304" pitchFamily="18" charset="0"/>
              </a:rPr>
              <a:t>Source: U.S. Census  Bureau, 2015 Vintage Population </a:t>
            </a:r>
            <a:r>
              <a:rPr lang="fr-FR" sz="1100" dirty="0" err="1">
                <a:solidFill>
                  <a:schemeClr val="bg1">
                    <a:lumMod val="75000"/>
                  </a:schemeClr>
                </a:solidFill>
                <a:latin typeface="Calibri" panose="020F0502020204030204" pitchFamily="34" charset="0"/>
                <a:ea typeface="Calibri" panose="020F0502020204030204" pitchFamily="34" charset="0"/>
                <a:cs typeface="Times New Roman" panose="02020603050405020304" pitchFamily="18" charset="0"/>
              </a:rPr>
              <a:t>Estimates</a:t>
            </a:r>
            <a:endParaRPr lang="fr-FR" sz="1100" dirty="0">
              <a:solidFill>
                <a:schemeClr val="bg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solidFill>
                <a:schemeClr val="bg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5257800" y="1219200"/>
            <a:ext cx="1066800" cy="5017516"/>
          </a:xfrm>
          <a:prstGeom prst="rect">
            <a:avLst/>
          </a:prstGeom>
          <a:noFill/>
          <a:ln w="22225">
            <a:solidFill>
              <a:srgbClr val="C00000"/>
            </a:solidFill>
          </a:ln>
        </p:spPr>
        <p:style>
          <a:lnRef idx="2">
            <a:schemeClr val="accent2"/>
          </a:lnRef>
          <a:fillRef idx="1">
            <a:schemeClr val="lt1"/>
          </a:fillRef>
          <a:effectRef idx="0">
            <a:schemeClr val="accent2"/>
          </a:effectRef>
          <a:fontRef idx="minor">
            <a:schemeClr val="dk1"/>
          </a:fontRef>
        </p:style>
        <p:txBody>
          <a:bodyPr rtlCol="0" anchor="ctr">
            <a:spAutoFit/>
          </a:bodyPr>
          <a:lstStyle/>
          <a:p>
            <a:pPr algn="ctr"/>
            <a:endParaRPr lang="en-US" dirty="0">
              <a:solidFill>
                <a:schemeClr val="tx2"/>
              </a:solidFill>
            </a:endParaRPr>
          </a:p>
        </p:txBody>
      </p:sp>
    </p:spTree>
    <p:extLst>
      <p:ext uri="{BB962C8B-B14F-4D97-AF65-F5344CB8AC3E}">
        <p14:creationId xmlns:p14="http://schemas.microsoft.com/office/powerpoint/2010/main" val="1650325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600200" y="137656"/>
            <a:ext cx="7391400" cy="990600"/>
          </a:xfrm>
          <a:prstGeom prst="rect">
            <a:avLst/>
          </a:prstGeom>
        </p:spPr>
        <p:txBody>
          <a:bodyPr/>
          <a:lstStyle/>
          <a:p>
            <a:pPr lvl="0" algn="ctr" eaLnBrk="1" hangingPunct="1">
              <a:defRPr/>
            </a:pPr>
            <a:r>
              <a:rPr lang="en-US" sz="2400" kern="0" dirty="0">
                <a:solidFill>
                  <a:schemeClr val="bg1"/>
                </a:solidFill>
                <a:latin typeface="+mj-lt"/>
                <a:ea typeface="+mj-ea"/>
                <a:cs typeface="+mj-cs"/>
              </a:rPr>
              <a:t>Texas Racial and Ethnic Composition, </a:t>
            </a:r>
          </a:p>
          <a:p>
            <a:pPr lvl="0" algn="ctr" eaLnBrk="1" hangingPunct="1">
              <a:defRPr/>
            </a:pPr>
            <a:r>
              <a:rPr lang="en-US" sz="2400" kern="0" dirty="0">
                <a:solidFill>
                  <a:schemeClr val="bg1"/>
                </a:solidFill>
                <a:latin typeface="+mj-lt"/>
                <a:ea typeface="+mj-ea"/>
                <a:cs typeface="+mj-cs"/>
              </a:rPr>
              <a:t>2000, 2010, and 2015</a:t>
            </a:r>
          </a:p>
        </p:txBody>
      </p:sp>
      <p:sp>
        <p:nvSpPr>
          <p:cNvPr id="9" name="Rectangle 8"/>
          <p:cNvSpPr/>
          <p:nvPr/>
        </p:nvSpPr>
        <p:spPr>
          <a:xfrm>
            <a:off x="0" y="6472543"/>
            <a:ext cx="8001000" cy="430887"/>
          </a:xfrm>
          <a:prstGeom prst="rect">
            <a:avLst/>
          </a:prstGeom>
        </p:spPr>
        <p:txBody>
          <a:bodyPr wrap="square">
            <a:spAutoFit/>
          </a:bodyPr>
          <a:lstStyle/>
          <a:p>
            <a:r>
              <a:rPr lang="en-US" sz="1100" dirty="0">
                <a:solidFill>
                  <a:schemeClr val="tx1">
                    <a:lumMod val="50000"/>
                    <a:lumOff val="50000"/>
                  </a:schemeClr>
                </a:solidFill>
              </a:rPr>
              <a:t>Source: U.S. Census Bureau. 2000, 2010 Decennial Census and 2015 Population Estimates					</a:t>
            </a:r>
          </a:p>
        </p:txBody>
      </p:sp>
      <p:sp>
        <p:nvSpPr>
          <p:cNvPr id="7" name="Slide Number Placeholder 3"/>
          <p:cNvSpPr txBox="1">
            <a:spLocks/>
          </p:cNvSpPr>
          <p:nvPr/>
        </p:nvSpPr>
        <p:spPr>
          <a:xfrm>
            <a:off x="6553200" y="6356355"/>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a:t>11</a:t>
            </a:r>
          </a:p>
        </p:txBody>
      </p:sp>
      <p:graphicFrame>
        <p:nvGraphicFramePr>
          <p:cNvPr id="11" name="Chart 10"/>
          <p:cNvGraphicFramePr>
            <a:graphicFrameLocks noGrp="1"/>
          </p:cNvGraphicFramePr>
          <p:nvPr>
            <p:extLst/>
          </p:nvPr>
        </p:nvGraphicFramePr>
        <p:xfrm>
          <a:off x="-721708" y="1112122"/>
          <a:ext cx="4966253" cy="37205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noGrp="1"/>
          </p:cNvGraphicFramePr>
          <p:nvPr>
            <p:extLst/>
          </p:nvPr>
        </p:nvGraphicFramePr>
        <p:xfrm>
          <a:off x="4710051" y="2581260"/>
          <a:ext cx="5089228" cy="371700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noGrp="1"/>
          </p:cNvGraphicFramePr>
          <p:nvPr>
            <p:extLst/>
          </p:nvPr>
        </p:nvGraphicFramePr>
        <p:xfrm>
          <a:off x="2336457" y="1819277"/>
          <a:ext cx="4415027" cy="372987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79978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594360" y="1323012"/>
          <a:ext cx="8458200"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16</a:t>
            </a:fld>
            <a:endParaRPr lang="en-US" dirty="0"/>
          </a:p>
        </p:txBody>
      </p:sp>
      <p:sp>
        <p:nvSpPr>
          <p:cNvPr id="6" name="Title 1"/>
          <p:cNvSpPr>
            <a:spLocks noGrp="1"/>
          </p:cNvSpPr>
          <p:nvPr>
            <p:ph type="title"/>
          </p:nvPr>
        </p:nvSpPr>
        <p:spPr/>
        <p:txBody>
          <a:bodyPr>
            <a:noAutofit/>
          </a:bodyPr>
          <a:lstStyle/>
          <a:p>
            <a:r>
              <a:rPr lang="en-US" sz="2400" dirty="0"/>
              <a:t>Texas Population Pyramid by Race/Ethnicity, 2014</a:t>
            </a:r>
          </a:p>
        </p:txBody>
      </p:sp>
      <p:sp>
        <p:nvSpPr>
          <p:cNvPr id="7" name="TextBox 6"/>
          <p:cNvSpPr txBox="1"/>
          <p:nvPr/>
        </p:nvSpPr>
        <p:spPr>
          <a:xfrm>
            <a:off x="0" y="6506033"/>
            <a:ext cx="3116559" cy="215444"/>
          </a:xfrm>
          <a:prstGeom prst="rect">
            <a:avLst/>
          </a:prstGeom>
          <a:noFill/>
        </p:spPr>
        <p:txBody>
          <a:bodyPr wrap="none" rtlCol="0">
            <a:spAutoFit/>
          </a:bodyPr>
          <a:lstStyle/>
          <a:p>
            <a:r>
              <a:rPr lang="en-US" sz="800" dirty="0">
                <a:solidFill>
                  <a:schemeClr val="tx1">
                    <a:lumMod val="50000"/>
                    <a:lumOff val="50000"/>
                  </a:schemeClr>
                </a:solidFill>
              </a:rPr>
              <a:t>Source: Texas Demographic Center, 2014 Population Estimates</a:t>
            </a:r>
          </a:p>
        </p:txBody>
      </p:sp>
    </p:spTree>
    <p:extLst>
      <p:ext uri="{BB962C8B-B14F-4D97-AF65-F5344CB8AC3E}">
        <p14:creationId xmlns:p14="http://schemas.microsoft.com/office/powerpoint/2010/main" val="2241208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594360" y="1323012"/>
          <a:ext cx="8458200"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17</a:t>
            </a:fld>
            <a:endParaRPr lang="en-US" dirty="0"/>
          </a:p>
        </p:txBody>
      </p:sp>
      <p:sp>
        <p:nvSpPr>
          <p:cNvPr id="6" name="Title 1"/>
          <p:cNvSpPr>
            <a:spLocks noGrp="1"/>
          </p:cNvSpPr>
          <p:nvPr>
            <p:ph type="title"/>
          </p:nvPr>
        </p:nvSpPr>
        <p:spPr/>
        <p:txBody>
          <a:bodyPr>
            <a:noAutofit/>
          </a:bodyPr>
          <a:lstStyle/>
          <a:p>
            <a:r>
              <a:rPr lang="en-US" sz="2400" dirty="0"/>
              <a:t>Texas Population Pyramid by Race/Ethnicity, 2014</a:t>
            </a:r>
          </a:p>
        </p:txBody>
      </p:sp>
      <p:sp>
        <p:nvSpPr>
          <p:cNvPr id="7" name="TextBox 6"/>
          <p:cNvSpPr txBox="1"/>
          <p:nvPr/>
        </p:nvSpPr>
        <p:spPr>
          <a:xfrm>
            <a:off x="0" y="6506033"/>
            <a:ext cx="3116559" cy="215444"/>
          </a:xfrm>
          <a:prstGeom prst="rect">
            <a:avLst/>
          </a:prstGeom>
          <a:noFill/>
        </p:spPr>
        <p:txBody>
          <a:bodyPr wrap="none" rtlCol="0">
            <a:spAutoFit/>
          </a:bodyPr>
          <a:lstStyle/>
          <a:p>
            <a:r>
              <a:rPr lang="en-US" sz="800" dirty="0">
                <a:solidFill>
                  <a:schemeClr val="tx1">
                    <a:lumMod val="50000"/>
                    <a:lumOff val="50000"/>
                  </a:schemeClr>
                </a:solidFill>
              </a:rPr>
              <a:t>Source: Texas Demographic Center, 2014 Population Estimates</a:t>
            </a:r>
          </a:p>
        </p:txBody>
      </p:sp>
    </p:spTree>
    <p:extLst>
      <p:ext uri="{BB962C8B-B14F-4D97-AF65-F5344CB8AC3E}">
        <p14:creationId xmlns:p14="http://schemas.microsoft.com/office/powerpoint/2010/main" val="3375261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594360" y="1323012"/>
          <a:ext cx="8458200"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18</a:t>
            </a:fld>
            <a:endParaRPr lang="en-US" dirty="0"/>
          </a:p>
        </p:txBody>
      </p:sp>
      <p:sp>
        <p:nvSpPr>
          <p:cNvPr id="6" name="Title 1"/>
          <p:cNvSpPr>
            <a:spLocks noGrp="1"/>
          </p:cNvSpPr>
          <p:nvPr>
            <p:ph type="title"/>
          </p:nvPr>
        </p:nvSpPr>
        <p:spPr/>
        <p:txBody>
          <a:bodyPr>
            <a:noAutofit/>
          </a:bodyPr>
          <a:lstStyle/>
          <a:p>
            <a:r>
              <a:rPr lang="en-US" sz="2400" dirty="0"/>
              <a:t>Texas Population Pyramid by Race/Ethnicity, 2014</a:t>
            </a:r>
          </a:p>
        </p:txBody>
      </p:sp>
      <p:sp>
        <p:nvSpPr>
          <p:cNvPr id="7" name="TextBox 6"/>
          <p:cNvSpPr txBox="1"/>
          <p:nvPr/>
        </p:nvSpPr>
        <p:spPr>
          <a:xfrm>
            <a:off x="0" y="6506033"/>
            <a:ext cx="3116559" cy="215444"/>
          </a:xfrm>
          <a:prstGeom prst="rect">
            <a:avLst/>
          </a:prstGeom>
          <a:noFill/>
        </p:spPr>
        <p:txBody>
          <a:bodyPr wrap="none" rtlCol="0">
            <a:spAutoFit/>
          </a:bodyPr>
          <a:lstStyle/>
          <a:p>
            <a:r>
              <a:rPr lang="en-US" sz="800" dirty="0">
                <a:solidFill>
                  <a:schemeClr val="tx1">
                    <a:lumMod val="50000"/>
                    <a:lumOff val="50000"/>
                  </a:schemeClr>
                </a:solidFill>
              </a:rPr>
              <a:t>Source: Texas Demographic Center, 2014 Population Estimates</a:t>
            </a:r>
          </a:p>
        </p:txBody>
      </p:sp>
    </p:spTree>
    <p:extLst>
      <p:ext uri="{BB962C8B-B14F-4D97-AF65-F5344CB8AC3E}">
        <p14:creationId xmlns:p14="http://schemas.microsoft.com/office/powerpoint/2010/main" val="1104200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Percent of the Population Aged 65 Years and Older by State, 2010-2014</a:t>
            </a:r>
            <a:endParaRPr lang="en-US" sz="2800" dirty="0"/>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19</a:t>
            </a:fld>
            <a:endParaRPr lang="en-US" dirty="0"/>
          </a:p>
        </p:txBody>
      </p:sp>
      <p:sp>
        <p:nvSpPr>
          <p:cNvPr id="8" name="TextBox 7"/>
          <p:cNvSpPr txBox="1"/>
          <p:nvPr/>
        </p:nvSpPr>
        <p:spPr>
          <a:xfrm>
            <a:off x="76200" y="6475256"/>
            <a:ext cx="6096000" cy="246221"/>
          </a:xfrm>
          <a:prstGeom prst="rect">
            <a:avLst/>
          </a:prstGeom>
          <a:noFill/>
        </p:spPr>
        <p:txBody>
          <a:bodyPr wrap="square" rtlCol="0">
            <a:spAutoFit/>
          </a:bodyPr>
          <a:lstStyle/>
          <a:p>
            <a:r>
              <a:rPr lang="en-US" sz="1000" dirty="0" smtClean="0">
                <a:solidFill>
                  <a:schemeClr val="bg1">
                    <a:lumMod val="50000"/>
                  </a:schemeClr>
                </a:solidFill>
              </a:rPr>
              <a:t>Source: U.S. Census Bureau, American Community Survey, 5 Year Sample 2010-2014</a:t>
            </a:r>
            <a:endParaRPr lang="en-US" sz="1000" dirty="0">
              <a:solidFill>
                <a:schemeClr val="bg1">
                  <a:lumMod val="50000"/>
                </a:schemeClr>
              </a:solidFill>
            </a:endParaRPr>
          </a:p>
        </p:txBody>
      </p:sp>
      <p:pic>
        <p:nvPicPr>
          <p:cNvPr id="11" name="Picture 10"/>
          <p:cNvPicPr>
            <a:picLocks noChangeAspect="1"/>
          </p:cNvPicPr>
          <p:nvPr/>
        </p:nvPicPr>
        <p:blipFill>
          <a:blip r:embed="rId3"/>
          <a:stretch>
            <a:fillRect/>
          </a:stretch>
        </p:blipFill>
        <p:spPr>
          <a:xfrm>
            <a:off x="-990600" y="723900"/>
            <a:ext cx="3638921" cy="2808846"/>
          </a:xfrm>
          <a:prstGeom prst="rect">
            <a:avLst/>
          </a:prstGeom>
        </p:spPr>
      </p:pic>
      <p:pic>
        <p:nvPicPr>
          <p:cNvPr id="12" name="Picture 11"/>
          <p:cNvPicPr>
            <a:picLocks noChangeAspect="1"/>
          </p:cNvPicPr>
          <p:nvPr/>
        </p:nvPicPr>
        <p:blipFill rotWithShape="1">
          <a:blip r:embed="rId4"/>
          <a:srcRect l="33850" t="19933" r="41532" b="10964"/>
          <a:stretch/>
        </p:blipFill>
        <p:spPr>
          <a:xfrm>
            <a:off x="914400" y="2743200"/>
            <a:ext cx="1348154" cy="2921001"/>
          </a:xfrm>
          <a:prstGeom prst="rect">
            <a:avLst/>
          </a:prstGeom>
        </p:spPr>
      </p:pic>
      <p:pic>
        <p:nvPicPr>
          <p:cNvPr id="16" name="Content Placeholder 15"/>
          <p:cNvPicPr>
            <a:picLocks noGrp="1" noChangeAspect="1"/>
          </p:cNvPicPr>
          <p:nvPr>
            <p:ph idx="1"/>
          </p:nvPr>
        </p:nvPicPr>
        <p:blipFill rotWithShape="1">
          <a:blip r:embed="rId5"/>
          <a:srcRect t="19535"/>
          <a:stretch/>
        </p:blipFill>
        <p:spPr>
          <a:xfrm>
            <a:off x="304800" y="1752600"/>
            <a:ext cx="8763000" cy="5442674"/>
          </a:xfrm>
          <a:prstGeom prst="rect">
            <a:avLst/>
          </a:prstGeom>
        </p:spPr>
      </p:pic>
      <p:pic>
        <p:nvPicPr>
          <p:cNvPr id="3" name="Picture 2"/>
          <p:cNvPicPr>
            <a:picLocks noChangeAspect="1"/>
          </p:cNvPicPr>
          <p:nvPr/>
        </p:nvPicPr>
        <p:blipFill>
          <a:blip r:embed="rId6"/>
          <a:stretch>
            <a:fillRect/>
          </a:stretch>
        </p:blipFill>
        <p:spPr>
          <a:xfrm>
            <a:off x="6648670" y="1295400"/>
            <a:ext cx="1790480" cy="1231900"/>
          </a:xfrm>
          <a:prstGeom prst="rect">
            <a:avLst/>
          </a:prstGeom>
        </p:spPr>
      </p:pic>
    </p:spTree>
    <p:extLst>
      <p:ext uri="{BB962C8B-B14F-4D97-AF65-F5344CB8AC3E}">
        <p14:creationId xmlns:p14="http://schemas.microsoft.com/office/powerpoint/2010/main" val="3420313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43000" y="304800"/>
            <a:ext cx="7391400" cy="685800"/>
          </a:xfrm>
        </p:spPr>
        <p:txBody>
          <a:bodyPr>
            <a:normAutofit/>
          </a:bodyPr>
          <a:lstStyle/>
          <a:p>
            <a:r>
              <a:rPr lang="en-US" sz="2800" dirty="0"/>
              <a:t>Growing States, 2000-2015</a:t>
            </a:r>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2</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78150831"/>
              </p:ext>
            </p:extLst>
          </p:nvPr>
        </p:nvGraphicFramePr>
        <p:xfrm>
          <a:off x="838200" y="1233694"/>
          <a:ext cx="7802882" cy="5722523"/>
        </p:xfrm>
        <a:graphic>
          <a:graphicData uri="http://schemas.openxmlformats.org/drawingml/2006/table">
            <a:tbl>
              <a:tblPr firstRow="1" bandRow="1">
                <a:tableStyleId>{073A0DAA-6AF3-43AB-8588-CEC1D06C72B9}</a:tableStyleId>
              </a:tblPr>
              <a:tblGrid>
                <a:gridCol w="1645920">
                  <a:extLst>
                    <a:ext uri="{9D8B030D-6E8A-4147-A177-3AD203B41FA5}">
                      <a16:colId xmlns:a16="http://schemas.microsoft.com/office/drawing/2014/main" xmlns="" val="20000"/>
                    </a:ext>
                  </a:extLst>
                </a:gridCol>
                <a:gridCol w="1341121">
                  <a:extLst>
                    <a:ext uri="{9D8B030D-6E8A-4147-A177-3AD203B41FA5}">
                      <a16:colId xmlns:a16="http://schemas.microsoft.com/office/drawing/2014/main" xmlns="" val="20001"/>
                    </a:ext>
                  </a:extLst>
                </a:gridCol>
                <a:gridCol w="1341121">
                  <a:extLst>
                    <a:ext uri="{9D8B030D-6E8A-4147-A177-3AD203B41FA5}">
                      <a16:colId xmlns:a16="http://schemas.microsoft.com/office/drawing/2014/main" xmlns="" val="20002"/>
                    </a:ext>
                  </a:extLst>
                </a:gridCol>
                <a:gridCol w="1219200">
                  <a:extLst>
                    <a:ext uri="{9D8B030D-6E8A-4147-A177-3AD203B41FA5}">
                      <a16:colId xmlns:a16="http://schemas.microsoft.com/office/drawing/2014/main" xmlns="" val="20003"/>
                    </a:ext>
                  </a:extLst>
                </a:gridCol>
                <a:gridCol w="1219200">
                  <a:extLst>
                    <a:ext uri="{9D8B030D-6E8A-4147-A177-3AD203B41FA5}">
                      <a16:colId xmlns:a16="http://schemas.microsoft.com/office/drawing/2014/main" xmlns="" val="20004"/>
                    </a:ext>
                  </a:extLst>
                </a:gridCol>
                <a:gridCol w="1036320">
                  <a:extLst>
                    <a:ext uri="{9D8B030D-6E8A-4147-A177-3AD203B41FA5}">
                      <a16:colId xmlns:a16="http://schemas.microsoft.com/office/drawing/2014/main" xmlns="" val="20005"/>
                    </a:ext>
                  </a:extLst>
                </a:gridCol>
              </a:tblGrid>
              <a:tr h="633927">
                <a:tc>
                  <a:txBody>
                    <a:bodyPr/>
                    <a:lstStyle/>
                    <a:p>
                      <a:pPr marL="117475" indent="0" algn="l"/>
                      <a:endParaRPr lang="en-US" sz="1600" b="1" dirty="0">
                        <a:solidFill>
                          <a:srgbClr val="1B1E7A"/>
                        </a:solidFill>
                        <a:latin typeface="Arial" pitchFamily="34" charset="0"/>
                        <a:cs typeface="Arial" pitchFamily="34" charset="0"/>
                      </a:endParaRPr>
                    </a:p>
                  </a:txBody>
                  <a:tcPr anchor="b">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marL="233363" indent="0" algn="ctr"/>
                      <a:r>
                        <a:rPr lang="en-US" sz="1100" b="1" dirty="0">
                          <a:solidFill>
                            <a:srgbClr val="1B1E7A"/>
                          </a:solidFill>
                          <a:latin typeface="Arial" pitchFamily="34" charset="0"/>
                          <a:cs typeface="Arial" pitchFamily="34" charset="0"/>
                        </a:rPr>
                        <a:t>2000</a:t>
                      </a:r>
                    </a:p>
                    <a:p>
                      <a:pPr marL="233363" indent="0" algn="ctr"/>
                      <a:r>
                        <a:rPr lang="en-US" sz="1100" b="1" dirty="0">
                          <a:solidFill>
                            <a:srgbClr val="1B1E7A"/>
                          </a:solidFill>
                          <a:latin typeface="Arial" pitchFamily="34" charset="0"/>
                          <a:cs typeface="Arial" pitchFamily="34" charset="0"/>
                        </a:rPr>
                        <a:t>Population</a:t>
                      </a:r>
                    </a:p>
                  </a:txBody>
                  <a:tcPr anchor="b">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marL="233363" indent="0" algn="ctr" defTabSz="914400" rtl="0" eaLnBrk="1" latinLnBrk="0" hangingPunct="1"/>
                      <a:r>
                        <a:rPr lang="en-US" sz="1100" b="1" kern="1200" dirty="0">
                          <a:solidFill>
                            <a:srgbClr val="1B1E7A"/>
                          </a:solidFill>
                          <a:latin typeface="Arial" pitchFamily="34" charset="0"/>
                          <a:ea typeface="+mn-ea"/>
                          <a:cs typeface="Arial" pitchFamily="34" charset="0"/>
                        </a:rPr>
                        <a:t>2010</a:t>
                      </a:r>
                    </a:p>
                    <a:p>
                      <a:pPr marL="233363" indent="0" algn="ctr" defTabSz="914400" rtl="0" eaLnBrk="1" latinLnBrk="0" hangingPunct="1"/>
                      <a:r>
                        <a:rPr lang="en-US" sz="1100" b="1" kern="1200" dirty="0">
                          <a:solidFill>
                            <a:srgbClr val="1B1E7A"/>
                          </a:solidFill>
                          <a:latin typeface="Arial" pitchFamily="34" charset="0"/>
                          <a:ea typeface="+mn-ea"/>
                          <a:cs typeface="Arial" pitchFamily="34" charset="0"/>
                        </a:rPr>
                        <a:t>Population</a:t>
                      </a:r>
                    </a:p>
                  </a:txBody>
                  <a:tcPr anchor="b">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marL="233363" indent="0" algn="ctr" defTabSz="914400" rtl="0" eaLnBrk="1" latinLnBrk="0" hangingPunct="1"/>
                      <a:r>
                        <a:rPr lang="en-US" sz="1100" b="1" kern="1200" dirty="0">
                          <a:solidFill>
                            <a:srgbClr val="1B1E7A"/>
                          </a:solidFill>
                          <a:latin typeface="Arial" pitchFamily="34" charset="0"/>
                          <a:ea typeface="+mn-ea"/>
                          <a:cs typeface="Arial" pitchFamily="34" charset="0"/>
                        </a:rPr>
                        <a:t>2015 Population</a:t>
                      </a:r>
                    </a:p>
                  </a:txBody>
                  <a:tcPr anchor="b">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marL="233363" indent="0" algn="ctr" defTabSz="914400" rtl="0" eaLnBrk="1" latinLnBrk="0" hangingPunct="1"/>
                      <a:r>
                        <a:rPr lang="en-US" sz="1100" b="1" kern="1200" dirty="0">
                          <a:solidFill>
                            <a:srgbClr val="1B1E7A"/>
                          </a:solidFill>
                          <a:latin typeface="Arial" pitchFamily="34" charset="0"/>
                          <a:ea typeface="+mn-ea"/>
                          <a:cs typeface="Arial" pitchFamily="34" charset="0"/>
                        </a:rPr>
                        <a:t>Numeric</a:t>
                      </a:r>
                    </a:p>
                    <a:p>
                      <a:pPr marL="233363" indent="0" algn="ctr" defTabSz="914400" rtl="0" eaLnBrk="1" latinLnBrk="0" hangingPunct="1"/>
                      <a:r>
                        <a:rPr lang="en-US" sz="1100" b="1" kern="1200" dirty="0">
                          <a:solidFill>
                            <a:srgbClr val="1B1E7A"/>
                          </a:solidFill>
                          <a:latin typeface="Arial" pitchFamily="34" charset="0"/>
                          <a:ea typeface="+mn-ea"/>
                          <a:cs typeface="Arial" pitchFamily="34" charset="0"/>
                        </a:rPr>
                        <a:t>Change</a:t>
                      </a:r>
                    </a:p>
                    <a:p>
                      <a:pPr marL="233363" indent="0" algn="ctr" defTabSz="914400" rtl="0" eaLnBrk="1" latinLnBrk="0" hangingPunct="1"/>
                      <a:r>
                        <a:rPr lang="en-US" sz="1100" b="1" kern="1200" dirty="0">
                          <a:solidFill>
                            <a:srgbClr val="1B1E7A"/>
                          </a:solidFill>
                          <a:latin typeface="Arial" pitchFamily="34" charset="0"/>
                          <a:ea typeface="+mn-ea"/>
                          <a:cs typeface="Arial" pitchFamily="34" charset="0"/>
                        </a:rPr>
                        <a:t>2010-2015</a:t>
                      </a:r>
                    </a:p>
                  </a:txBody>
                  <a:tcPr anchor="b">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marL="58738" indent="0" algn="ctr"/>
                      <a:r>
                        <a:rPr lang="en-US" sz="1100" b="1" dirty="0">
                          <a:solidFill>
                            <a:srgbClr val="1B1E7A"/>
                          </a:solidFill>
                          <a:latin typeface="Arial" pitchFamily="34" charset="0"/>
                          <a:cs typeface="Arial" pitchFamily="34" charset="0"/>
                        </a:rPr>
                        <a:t>Percent</a:t>
                      </a:r>
                    </a:p>
                    <a:p>
                      <a:pPr marL="58738" indent="0" algn="ctr"/>
                      <a:r>
                        <a:rPr lang="en-US" sz="1100" b="1" dirty="0">
                          <a:solidFill>
                            <a:srgbClr val="1B1E7A"/>
                          </a:solidFill>
                          <a:latin typeface="Arial" pitchFamily="34" charset="0"/>
                          <a:cs typeface="Arial" pitchFamily="34" charset="0"/>
                        </a:rPr>
                        <a:t>Change</a:t>
                      </a:r>
                    </a:p>
                    <a:p>
                      <a:pPr marL="58738" indent="0" algn="ctr"/>
                      <a:r>
                        <a:rPr lang="en-US" sz="1100" b="1" smtClean="0">
                          <a:solidFill>
                            <a:srgbClr val="1B1E7A"/>
                          </a:solidFill>
                          <a:latin typeface="Arial" pitchFamily="34" charset="0"/>
                          <a:cs typeface="Arial" pitchFamily="34" charset="0"/>
                        </a:rPr>
                        <a:t>2010-2015</a:t>
                      </a:r>
                      <a:endParaRPr lang="en-US" sz="1100" b="1" dirty="0">
                        <a:solidFill>
                          <a:srgbClr val="1B1E7A"/>
                        </a:solidFill>
                        <a:latin typeface="Arial" pitchFamily="34" charset="0"/>
                        <a:cs typeface="Arial" pitchFamily="34" charset="0"/>
                      </a:endParaRPr>
                    </a:p>
                  </a:txBody>
                  <a:tcPr anchor="b">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extLst>
                  <a:ext uri="{0D108BD9-81ED-4DB2-BD59-A6C34878D82A}">
                    <a16:rowId xmlns:a16="http://schemas.microsoft.com/office/drawing/2014/main" xmlns="" val="10000"/>
                  </a:ext>
                </a:extLst>
              </a:tr>
              <a:tr h="335280">
                <a:tc>
                  <a:txBody>
                    <a:bodyPr/>
                    <a:lstStyle/>
                    <a:p>
                      <a:pPr algn="l" rtl="0" fontAlgn="ctr"/>
                      <a:r>
                        <a:rPr lang="en-US" sz="1800" b="0" i="0" u="none" strike="noStrike" dirty="0">
                          <a:solidFill>
                            <a:srgbClr val="1B1E7A"/>
                          </a:solidFill>
                          <a:effectLst/>
                          <a:latin typeface="Calibri"/>
                        </a:rPr>
                        <a:t>United States</a:t>
                      </a:r>
                    </a:p>
                  </a:txBody>
                  <a:tcPr marL="9525" marR="9525" marT="9525" marB="0" anchor="ctr">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r" defTabSz="914400" rtl="0" eaLnBrk="1" fontAlgn="b" latinLnBrk="0" hangingPunct="1">
                        <a:tabLst>
                          <a:tab pos="1312863" algn="dec"/>
                        </a:tabLst>
                      </a:pPr>
                      <a:r>
                        <a:rPr lang="en-US" sz="1800" u="none" strike="noStrike" kern="1200" dirty="0">
                          <a:solidFill>
                            <a:srgbClr val="1B1E7A"/>
                          </a:solidFill>
                          <a:effectLst/>
                          <a:latin typeface="+mn-lt"/>
                          <a:ea typeface="+mn-ea"/>
                          <a:cs typeface="+mn-cs"/>
                        </a:rPr>
                        <a:t>         281,421,906</a:t>
                      </a:r>
                    </a:p>
                  </a:txBody>
                  <a:tcPr marL="9525" marR="9525" marT="9525" marB="0" anchor="b">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tab pos="1312863" algn="dec"/>
                        </a:tabLst>
                        <a:defRPr/>
                      </a:pPr>
                      <a:r>
                        <a:rPr lang="en-US" sz="1800" u="none" strike="noStrike" kern="1200" dirty="0">
                          <a:solidFill>
                            <a:srgbClr val="1B1E7A"/>
                          </a:solidFill>
                          <a:effectLst/>
                          <a:latin typeface="+mn-lt"/>
                          <a:ea typeface="+mn-ea"/>
                          <a:cs typeface="+mn-cs"/>
                        </a:rPr>
                        <a:t>308,745,538</a:t>
                      </a:r>
                    </a:p>
                  </a:txBody>
                  <a:tcPr marL="9525" marR="9525" marT="9525" marB="0" anchor="b">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r" defTabSz="914400" rtl="0" eaLnBrk="1" fontAlgn="b" latinLnBrk="0" hangingPunct="1">
                        <a:tabLst>
                          <a:tab pos="1312863" algn="dec"/>
                        </a:tabLst>
                      </a:pPr>
                      <a:r>
                        <a:rPr lang="en-US" sz="1800" u="none" strike="noStrike" kern="1200" dirty="0">
                          <a:solidFill>
                            <a:srgbClr val="1B1E7A"/>
                          </a:solidFill>
                          <a:effectLst/>
                          <a:latin typeface="+mn-lt"/>
                          <a:ea typeface="+mn-ea"/>
                          <a:cs typeface="+mn-cs"/>
                        </a:rPr>
                        <a:t>321,418,820 </a:t>
                      </a:r>
                    </a:p>
                  </a:txBody>
                  <a:tcPr marL="9525" marR="9525" marT="9525" marB="0" anchor="b">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800" b="0" i="0" u="none" strike="noStrike" dirty="0">
                          <a:solidFill>
                            <a:srgbClr val="1B1E7A"/>
                          </a:solidFill>
                          <a:effectLst/>
                          <a:latin typeface="+mn-lt"/>
                        </a:rPr>
                        <a:t>12,673,282</a:t>
                      </a:r>
                    </a:p>
                  </a:txBody>
                  <a:tcPr marL="9525" marR="9525" marT="9525" marB="0" anchor="b">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800" b="0" i="0" u="none" strike="noStrike">
                          <a:solidFill>
                            <a:srgbClr val="1B1E7A"/>
                          </a:solidFill>
                          <a:effectLst/>
                          <a:latin typeface="+mn-lt"/>
                        </a:rPr>
                        <a:t>4.1%</a:t>
                      </a:r>
                    </a:p>
                  </a:txBody>
                  <a:tcPr marL="9525" marR="9525" marT="9525" marB="0" anchor="b">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xmlns="" val="10001"/>
                  </a:ext>
                </a:extLst>
              </a:tr>
              <a:tr h="402701">
                <a:tc>
                  <a:txBody>
                    <a:bodyPr/>
                    <a:lstStyle/>
                    <a:p>
                      <a:pPr algn="l" rtl="0" fontAlgn="ctr"/>
                      <a:r>
                        <a:rPr lang="en-US" sz="1800" b="1" i="0" u="none" strike="noStrike" dirty="0">
                          <a:solidFill>
                            <a:srgbClr val="1B1E7A"/>
                          </a:solidFill>
                          <a:effectLst/>
                          <a:latin typeface="Calibri"/>
                        </a:rPr>
                        <a:t>Texas</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0"/>
                      </a:schemeClr>
                    </a:solidFill>
                  </a:tcPr>
                </a:tc>
                <a:tc>
                  <a:txBody>
                    <a:bodyPr/>
                    <a:lstStyle/>
                    <a:p>
                      <a:pPr marL="0" indent="0" algn="r" defTabSz="914400" rtl="0" eaLnBrk="1" fontAlgn="b" latinLnBrk="0" hangingPunct="1">
                        <a:tabLst>
                          <a:tab pos="1312863" algn="dec"/>
                        </a:tabLst>
                      </a:pPr>
                      <a:r>
                        <a:rPr lang="en-US" sz="1800" u="none" strike="noStrike" kern="1200" dirty="0">
                          <a:solidFill>
                            <a:srgbClr val="1B1E7A"/>
                          </a:solidFill>
                          <a:effectLst/>
                          <a:latin typeface="+mn-lt"/>
                          <a:ea typeface="+mn-ea"/>
                          <a:cs typeface="+mn-cs"/>
                        </a:rPr>
                        <a:t>	</a:t>
                      </a:r>
                      <a:r>
                        <a:rPr lang="en-US" sz="1800" b="1" u="none" strike="noStrike" kern="1200" dirty="0">
                          <a:solidFill>
                            <a:srgbClr val="1B1E7A"/>
                          </a:solidFill>
                          <a:effectLst/>
                          <a:latin typeface="+mn-lt"/>
                          <a:ea typeface="+mn-ea"/>
                          <a:cs typeface="+mn-cs"/>
                        </a:rPr>
                        <a:t>20,851,820</a:t>
                      </a:r>
                    </a:p>
                  </a:txBody>
                  <a:tcPr marL="9525" marR="9525" marT="9525" marB="0"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0"/>
                      </a:schemeClr>
                    </a:solidFill>
                  </a:tcPr>
                </a:tc>
                <a:tc>
                  <a:txBody>
                    <a:bodyPr/>
                    <a:lstStyle/>
                    <a:p>
                      <a:pPr marL="0" indent="0" algn="r" defTabSz="914400" rtl="0" eaLnBrk="1" fontAlgn="b" latinLnBrk="0" hangingPunct="1">
                        <a:tabLst>
                          <a:tab pos="1312863" algn="dec"/>
                        </a:tabLst>
                      </a:pPr>
                      <a:r>
                        <a:rPr lang="en-US" sz="1800" b="1" u="none" strike="noStrike" kern="1200" dirty="0">
                          <a:solidFill>
                            <a:srgbClr val="1B1E7A"/>
                          </a:solidFill>
                          <a:effectLst/>
                          <a:latin typeface="+mn-lt"/>
                          <a:ea typeface="+mn-ea"/>
                          <a:cs typeface="+mn-cs"/>
                        </a:rPr>
                        <a:t>25,145,561</a:t>
                      </a:r>
                    </a:p>
                  </a:txBody>
                  <a:tcPr marL="9525" marR="9525" marT="9525" marB="0"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fontAlgn="b"/>
                      <a:r>
                        <a:rPr lang="en-US" sz="1800" b="1" u="none" strike="noStrike" kern="1200" dirty="0">
                          <a:solidFill>
                            <a:srgbClr val="1B1E7A"/>
                          </a:solidFill>
                          <a:effectLst/>
                          <a:latin typeface="+mn-lt"/>
                          <a:ea typeface="+mn-ea"/>
                          <a:cs typeface="+mn-cs"/>
                        </a:rPr>
                        <a:t> 27,469,114</a:t>
                      </a:r>
                    </a:p>
                  </a:txBody>
                  <a:tcPr marL="9525" marR="9525" marT="9525" marB="0"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fontAlgn="b"/>
                      <a:r>
                        <a:rPr lang="en-US" sz="1800" b="1" i="0" u="none" strike="noStrike" dirty="0">
                          <a:solidFill>
                            <a:srgbClr val="1B1E7A"/>
                          </a:solidFill>
                          <a:effectLst/>
                          <a:latin typeface="+mn-lt"/>
                        </a:rPr>
                        <a:t>2,323,553</a:t>
                      </a:r>
                    </a:p>
                  </a:txBody>
                  <a:tcPr marL="9525" marR="9525" marT="9525" marB="0"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fontAlgn="b"/>
                      <a:r>
                        <a:rPr lang="en-US" sz="1800" b="1" i="0" u="none" strike="noStrike" dirty="0">
                          <a:solidFill>
                            <a:srgbClr val="1B1E7A"/>
                          </a:solidFill>
                          <a:effectLst/>
                          <a:latin typeface="+mn-lt"/>
                        </a:rPr>
                        <a:t>9.2%</a:t>
                      </a:r>
                    </a:p>
                  </a:txBody>
                  <a:tcPr marL="9525" marR="9525" marT="9525" marB="0"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0"/>
                      </a:schemeClr>
                    </a:solidFill>
                  </a:tcPr>
                </a:tc>
                <a:extLst>
                  <a:ext uri="{0D108BD9-81ED-4DB2-BD59-A6C34878D82A}">
                    <a16:rowId xmlns:a16="http://schemas.microsoft.com/office/drawing/2014/main" xmlns="" val="10002"/>
                  </a:ext>
                </a:extLst>
              </a:tr>
              <a:tr h="524621">
                <a:tc>
                  <a:txBody>
                    <a:bodyPr/>
                    <a:lstStyle/>
                    <a:p>
                      <a:pPr algn="l" rtl="0" fontAlgn="ctr"/>
                      <a:r>
                        <a:rPr lang="en-US" sz="1800" b="0" i="0" u="none" strike="noStrike" dirty="0">
                          <a:solidFill>
                            <a:srgbClr val="1B1E7A"/>
                          </a:solidFill>
                          <a:effectLst/>
                          <a:latin typeface="Calibri"/>
                        </a:rPr>
                        <a:t>California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r" defTabSz="914400" rtl="0" eaLnBrk="1" fontAlgn="b" latinLnBrk="0" hangingPunct="1">
                        <a:tabLst>
                          <a:tab pos="1312863" algn="dec"/>
                        </a:tabLst>
                      </a:pPr>
                      <a:r>
                        <a:rPr lang="en-US" sz="1800" u="none" strike="noStrike" kern="1200" dirty="0">
                          <a:solidFill>
                            <a:srgbClr val="1B1E7A"/>
                          </a:solidFill>
                          <a:effectLst/>
                          <a:latin typeface="+mn-lt"/>
                          <a:ea typeface="+mn-ea"/>
                          <a:cs typeface="+mn-cs"/>
                        </a:rPr>
                        <a:t>	33,871,648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800" u="none" strike="noStrike" kern="1200" dirty="0">
                          <a:solidFill>
                            <a:srgbClr val="1B1E7A"/>
                          </a:solidFill>
                          <a:effectLst/>
                          <a:latin typeface="+mn-lt"/>
                          <a:ea typeface="+mn-ea"/>
                          <a:cs typeface="+mn-cs"/>
                        </a:rPr>
                        <a:t>37,253,956</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800" u="none" strike="noStrike" kern="1200" dirty="0">
                          <a:solidFill>
                            <a:srgbClr val="1B1E7A"/>
                          </a:solidFill>
                          <a:effectLst/>
                          <a:latin typeface="+mn-lt"/>
                          <a:ea typeface="+mn-ea"/>
                          <a:cs typeface="+mn-cs"/>
                        </a:rPr>
                        <a:t>39,144,818 </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800" b="0" i="0" u="none" strike="noStrike" dirty="0">
                          <a:solidFill>
                            <a:srgbClr val="1B1E7A"/>
                          </a:solidFill>
                          <a:effectLst/>
                          <a:latin typeface="+mn-lt"/>
                        </a:rPr>
                        <a:t>1,890,862</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800" b="0" i="0" u="none" strike="noStrike">
                          <a:solidFill>
                            <a:srgbClr val="1B1E7A"/>
                          </a:solidFill>
                          <a:effectLst/>
                          <a:latin typeface="+mn-lt"/>
                        </a:rPr>
                        <a:t>5.1%</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xmlns="" val="10003"/>
                  </a:ext>
                </a:extLst>
              </a:tr>
              <a:tr h="427570">
                <a:tc>
                  <a:txBody>
                    <a:bodyPr/>
                    <a:lstStyle/>
                    <a:p>
                      <a:pPr algn="l" rtl="0" fontAlgn="ctr"/>
                      <a:r>
                        <a:rPr lang="en-US" sz="1800" b="0" i="0" u="none" strike="noStrike" dirty="0">
                          <a:solidFill>
                            <a:srgbClr val="1B1E7A"/>
                          </a:solidFill>
                          <a:effectLst/>
                          <a:latin typeface="Calibri"/>
                        </a:rPr>
                        <a:t>Florida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marL="0" indent="0" algn="r" defTabSz="914400" rtl="0" eaLnBrk="1" fontAlgn="b" latinLnBrk="0" hangingPunct="1">
                        <a:tabLst>
                          <a:tab pos="1312863" algn="dec"/>
                        </a:tabLst>
                      </a:pPr>
                      <a:r>
                        <a:rPr lang="en-US" sz="1800" u="none" strike="noStrike" kern="1200" dirty="0">
                          <a:solidFill>
                            <a:srgbClr val="1B1E7A"/>
                          </a:solidFill>
                          <a:effectLst/>
                          <a:latin typeface="+mn-lt"/>
                          <a:ea typeface="+mn-ea"/>
                          <a:cs typeface="+mn-cs"/>
                        </a:rPr>
                        <a:t>	15,982,378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fontAlgn="b"/>
                      <a:r>
                        <a:rPr lang="en-US" sz="1800" u="none" strike="noStrike" kern="1200" dirty="0">
                          <a:solidFill>
                            <a:srgbClr val="1B1E7A"/>
                          </a:solidFill>
                          <a:effectLst/>
                          <a:latin typeface="+mn-lt"/>
                          <a:ea typeface="+mn-ea"/>
                          <a:cs typeface="+mn-cs"/>
                        </a:rPr>
                        <a:t>18,801,310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fontAlgn="b"/>
                      <a:r>
                        <a:rPr lang="en-US" sz="1800" u="none" strike="noStrike" kern="1200" dirty="0">
                          <a:solidFill>
                            <a:srgbClr val="1B1E7A"/>
                          </a:solidFill>
                          <a:effectLst/>
                          <a:latin typeface="+mn-lt"/>
                          <a:ea typeface="+mn-ea"/>
                          <a:cs typeface="+mn-cs"/>
                        </a:rPr>
                        <a:t> 20,271,272</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fontAlgn="b"/>
                      <a:r>
                        <a:rPr lang="en-US" sz="1800" b="0" i="0" u="none" strike="noStrike" dirty="0">
                          <a:solidFill>
                            <a:srgbClr val="1B1E7A"/>
                          </a:solidFill>
                          <a:effectLst/>
                          <a:latin typeface="+mn-lt"/>
                        </a:rPr>
                        <a:t>1,469,962</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fontAlgn="b"/>
                      <a:r>
                        <a:rPr lang="en-US" sz="1800" b="0" i="0" u="none" strike="noStrike" dirty="0">
                          <a:solidFill>
                            <a:srgbClr val="1B1E7A"/>
                          </a:solidFill>
                          <a:effectLst/>
                          <a:latin typeface="+mn-lt"/>
                        </a:rPr>
                        <a:t>7.8%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extLst>
                  <a:ext uri="{0D108BD9-81ED-4DB2-BD59-A6C34878D82A}">
                    <a16:rowId xmlns:a16="http://schemas.microsoft.com/office/drawing/2014/main" xmlns="" val="10004"/>
                  </a:ext>
                </a:extLst>
              </a:tr>
              <a:tr h="486522">
                <a:tc>
                  <a:txBody>
                    <a:bodyPr/>
                    <a:lstStyle/>
                    <a:p>
                      <a:pPr algn="l" rtl="0" fontAlgn="ctr"/>
                      <a:r>
                        <a:rPr lang="en-US" sz="1800" b="0" i="0" u="none" strike="noStrike" dirty="0">
                          <a:solidFill>
                            <a:srgbClr val="1B1E7A"/>
                          </a:solidFill>
                          <a:effectLst/>
                          <a:latin typeface="Calibri"/>
                        </a:rPr>
                        <a:t>Georgia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r" defTabSz="914400" rtl="0" eaLnBrk="1" fontAlgn="b" latinLnBrk="0" hangingPunct="1">
                        <a:tabLst>
                          <a:tab pos="1312863" algn="dec"/>
                        </a:tabLst>
                      </a:pPr>
                      <a:r>
                        <a:rPr lang="en-US" sz="1800" u="none" strike="noStrike" kern="1200" dirty="0">
                          <a:solidFill>
                            <a:srgbClr val="1B1E7A"/>
                          </a:solidFill>
                          <a:effectLst/>
                          <a:latin typeface="+mn-lt"/>
                          <a:ea typeface="+mn-ea"/>
                          <a:cs typeface="+mn-cs"/>
                        </a:rPr>
                        <a:t>	8,186,453</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800" u="none" strike="noStrike" kern="1200" dirty="0">
                          <a:solidFill>
                            <a:srgbClr val="1B1E7A"/>
                          </a:solidFill>
                          <a:effectLst/>
                          <a:latin typeface="+mn-lt"/>
                          <a:ea typeface="+mn-ea"/>
                          <a:cs typeface="+mn-cs"/>
                        </a:rPr>
                        <a:t>9,687,653</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800" u="none" strike="noStrike" kern="1200" dirty="0">
                          <a:solidFill>
                            <a:srgbClr val="1B1E7A"/>
                          </a:solidFill>
                          <a:effectLst/>
                          <a:latin typeface="+mn-lt"/>
                          <a:ea typeface="+mn-ea"/>
                          <a:cs typeface="+mn-cs"/>
                        </a:rPr>
                        <a:t>10,214,860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800" b="0" i="0" u="none" strike="noStrike" dirty="0">
                          <a:solidFill>
                            <a:srgbClr val="1B1E7A"/>
                          </a:solidFill>
                          <a:effectLst/>
                          <a:latin typeface="+mn-lt"/>
                        </a:rPr>
                        <a:t>527,207</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800" b="0" i="0" u="none" strike="noStrike" dirty="0">
                          <a:solidFill>
                            <a:srgbClr val="1B1E7A"/>
                          </a:solidFill>
                          <a:effectLst/>
                          <a:latin typeface="+mn-lt"/>
                        </a:rPr>
                        <a:t>5.4%</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xmlns="" val="10005"/>
                  </a:ext>
                </a:extLst>
              </a:tr>
              <a:tr h="384603">
                <a:tc>
                  <a:txBody>
                    <a:bodyPr/>
                    <a:lstStyle/>
                    <a:p>
                      <a:pPr algn="l" rtl="0" fontAlgn="b"/>
                      <a:r>
                        <a:rPr lang="en-US" sz="1800" b="0" i="0" u="none" strike="noStrike" dirty="0">
                          <a:solidFill>
                            <a:srgbClr val="1B1E7A"/>
                          </a:solidFill>
                          <a:effectLst/>
                          <a:latin typeface="Calibri"/>
                        </a:rPr>
                        <a:t>North Carolina</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fontAlgn="b"/>
                      <a:r>
                        <a:rPr lang="en-US" sz="1800" u="none" strike="noStrike" kern="1200" dirty="0">
                          <a:solidFill>
                            <a:srgbClr val="1B1E7A"/>
                          </a:solidFill>
                          <a:effectLst/>
                          <a:latin typeface="+mn-lt"/>
                          <a:ea typeface="+mn-ea"/>
                          <a:cs typeface="+mn-cs"/>
                        </a:rPr>
                        <a:t>           8,049,313 </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fontAlgn="b"/>
                      <a:r>
                        <a:rPr lang="en-US" sz="1800" u="none" strike="noStrike" kern="1200" dirty="0">
                          <a:solidFill>
                            <a:srgbClr val="1B1E7A"/>
                          </a:solidFill>
                          <a:effectLst/>
                          <a:latin typeface="+mn-lt"/>
                          <a:ea typeface="+mn-ea"/>
                          <a:cs typeface="+mn-cs"/>
                        </a:rPr>
                        <a:t>           9,535,483 </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fontAlgn="b"/>
                      <a:r>
                        <a:rPr lang="en-US" sz="1800" u="none" strike="noStrike" kern="1200" dirty="0">
                          <a:solidFill>
                            <a:srgbClr val="1B1E7A"/>
                          </a:solidFill>
                          <a:effectLst/>
                          <a:latin typeface="+mn-lt"/>
                          <a:ea typeface="+mn-ea"/>
                          <a:cs typeface="+mn-cs"/>
                        </a:rPr>
                        <a:t>10,042,802</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fontAlgn="b"/>
                      <a:r>
                        <a:rPr lang="en-US" sz="1800" b="0" i="0" u="none" strike="noStrike" dirty="0">
                          <a:solidFill>
                            <a:srgbClr val="1B1E7A"/>
                          </a:solidFill>
                          <a:effectLst/>
                          <a:latin typeface="+mn-lt"/>
                        </a:rPr>
                        <a:t>507,319</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fontAlgn="b"/>
                      <a:r>
                        <a:rPr lang="en-US" sz="1800" b="0" i="0" u="none" strike="noStrike" dirty="0">
                          <a:solidFill>
                            <a:srgbClr val="1B1E7A"/>
                          </a:solidFill>
                          <a:effectLst/>
                          <a:latin typeface="+mn-lt"/>
                        </a:rPr>
                        <a:t>5.3%</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extLst>
                  <a:ext uri="{0D108BD9-81ED-4DB2-BD59-A6C34878D82A}">
                    <a16:rowId xmlns:a16="http://schemas.microsoft.com/office/drawing/2014/main" xmlns="" val="10006"/>
                  </a:ext>
                </a:extLst>
              </a:tr>
              <a:tr h="325651">
                <a:tc>
                  <a:txBody>
                    <a:bodyPr/>
                    <a:lstStyle/>
                    <a:p>
                      <a:pPr algn="l" rtl="0" fontAlgn="b"/>
                      <a:r>
                        <a:rPr lang="en-US" sz="1800" b="0" i="0" u="none" strike="noStrike" dirty="0">
                          <a:solidFill>
                            <a:srgbClr val="1B1E7A"/>
                          </a:solidFill>
                          <a:effectLst/>
                          <a:latin typeface="Calibri"/>
                        </a:rPr>
                        <a:t>Arizona</a:t>
                      </a:r>
                    </a:p>
                  </a:txBody>
                  <a:tcPr marL="9525" marR="9525" marT="952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800" u="none" strike="noStrike" kern="1200" dirty="0">
                          <a:solidFill>
                            <a:srgbClr val="1B1E7A"/>
                          </a:solidFill>
                          <a:effectLst/>
                          <a:latin typeface="+mn-lt"/>
                          <a:ea typeface="+mn-ea"/>
                          <a:cs typeface="+mn-cs"/>
                        </a:rPr>
                        <a:t>           5,130,632 </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800" u="none" strike="noStrike" kern="1200" dirty="0">
                          <a:solidFill>
                            <a:srgbClr val="1B1E7A"/>
                          </a:solidFill>
                          <a:effectLst/>
                          <a:latin typeface="+mn-lt"/>
                          <a:ea typeface="+mn-ea"/>
                          <a:cs typeface="+mn-cs"/>
                        </a:rPr>
                        <a:t>           6,392,017 </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800" u="none" strike="noStrike" kern="1200" dirty="0">
                          <a:solidFill>
                            <a:srgbClr val="1B1E7A"/>
                          </a:solidFill>
                          <a:effectLst/>
                          <a:latin typeface="+mn-lt"/>
                          <a:ea typeface="+mn-ea"/>
                          <a:cs typeface="+mn-cs"/>
                        </a:rPr>
                        <a:t>6,828,065 </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800" b="0" i="0" u="none" strike="noStrike">
                          <a:solidFill>
                            <a:srgbClr val="1B1E7A"/>
                          </a:solidFill>
                          <a:effectLst/>
                          <a:latin typeface="+mn-lt"/>
                        </a:rPr>
                        <a:t>436,048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800" b="0" i="0" u="none" strike="noStrike" dirty="0">
                          <a:solidFill>
                            <a:srgbClr val="1B1E7A"/>
                          </a:solidFill>
                          <a:effectLst/>
                          <a:latin typeface="+mn-lt"/>
                        </a:rPr>
                        <a:t>6.8%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xmlns="" val="10007"/>
                  </a:ext>
                </a:extLst>
              </a:tr>
              <a:tr h="137160">
                <a:tc>
                  <a:txBody>
                    <a:bodyPr/>
                    <a:lstStyle/>
                    <a:p>
                      <a:pPr marL="117475" indent="0" algn="l" defTabSz="914400" rtl="0" eaLnBrk="1" latinLnBrk="0" hangingPunct="1"/>
                      <a:endParaRPr lang="en-US" sz="500" b="1" kern="1200" spc="-100" baseline="0" dirty="0">
                        <a:solidFill>
                          <a:srgbClr val="1B1E7A"/>
                        </a:solidFill>
                        <a:latin typeface="Arial Black" pitchFamily="34" charset="0"/>
                        <a:ea typeface="+mn-ea"/>
                        <a:cs typeface="+mn-cs"/>
                      </a:endParaRPr>
                    </a:p>
                  </a:txBody>
                  <a:tcPr anchor="b">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marL="0" indent="0" algn="l" defTabSz="914400" rtl="0" eaLnBrk="1" latinLnBrk="0" hangingPunct="1">
                        <a:tabLst>
                          <a:tab pos="1312863" algn="dec"/>
                        </a:tabLst>
                      </a:pPr>
                      <a:endParaRPr lang="en-US" sz="500" b="1" kern="1200" spc="-100" baseline="0" dirty="0">
                        <a:solidFill>
                          <a:srgbClr val="1B1E7A"/>
                        </a:solidFill>
                        <a:latin typeface="Arial Black" pitchFamily="34" charset="0"/>
                        <a:ea typeface="+mn-ea"/>
                        <a:cs typeface="+mn-cs"/>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marL="0" indent="0" algn="l" defTabSz="914400" rtl="0" eaLnBrk="1" latinLnBrk="0" hangingPunct="1">
                        <a:tabLst>
                          <a:tab pos="1312863" algn="dec"/>
                        </a:tabLst>
                      </a:pPr>
                      <a:endParaRPr lang="en-US" sz="2000" b="1" kern="1200" spc="-100" baseline="0" dirty="0">
                        <a:solidFill>
                          <a:srgbClr val="191C6F"/>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marL="0" indent="0" algn="l" defTabSz="914400" rtl="0" eaLnBrk="1" latinLnBrk="0" hangingPunct="1">
                        <a:tabLst>
                          <a:tab pos="1312863" algn="dec"/>
                        </a:tabLst>
                      </a:pPr>
                      <a:endParaRPr lang="en-US" sz="2000" b="1" kern="1200" spc="-100" baseline="0" dirty="0">
                        <a:solidFill>
                          <a:srgbClr val="191C6F"/>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marL="0" indent="0" algn="l" defTabSz="914400" rtl="0" eaLnBrk="1" latinLnBrk="0" hangingPunct="1">
                        <a:tabLst>
                          <a:tab pos="1312863" algn="dec"/>
                        </a:tabLst>
                      </a:pPr>
                      <a:endParaRPr lang="en-US" sz="2000" b="1" kern="1200" spc="-100" baseline="0" dirty="0">
                        <a:solidFill>
                          <a:srgbClr val="191C6F"/>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marL="0" algn="l" defTabSz="914400" rtl="0" eaLnBrk="1" latinLnBrk="0" hangingPunct="1">
                        <a:tabLst>
                          <a:tab pos="631825" algn="dec"/>
                        </a:tabLst>
                      </a:pPr>
                      <a:endParaRPr lang="en-US" sz="1800" u="none" strike="noStrike" kern="1200" dirty="0">
                        <a:solidFill>
                          <a:srgbClr val="1B1E7A"/>
                        </a:solidFill>
                        <a:effectLst/>
                        <a:latin typeface="+mn-lt"/>
                        <a:ea typeface="+mn-ea"/>
                        <a:cs typeface="+mn-cs"/>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extLst>
                  <a:ext uri="{0D108BD9-81ED-4DB2-BD59-A6C34878D82A}">
                    <a16:rowId xmlns:a16="http://schemas.microsoft.com/office/drawing/2014/main" xmlns="" val="10008"/>
                  </a:ext>
                </a:extLst>
              </a:tr>
              <a:tr h="1176447">
                <a:tc gridSpan="6">
                  <a:txBody>
                    <a:bodyPr/>
                    <a:lstStyle/>
                    <a:p>
                      <a:pPr marL="339725" indent="-339725"/>
                      <a:endParaRPr lang="en-US" sz="800" b="1" dirty="0">
                        <a:solidFill>
                          <a:srgbClr val="1B1E7A"/>
                        </a:solidFill>
                        <a:latin typeface="Arial" pitchFamily="34" charset="0"/>
                        <a:cs typeface="Arial" pitchFamily="34" charset="0"/>
                      </a:endParaRPr>
                    </a:p>
                  </a:txBody>
                  <a:tcPr anchor="b">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hMerge="1">
                  <a:txBody>
                    <a:bodyPr/>
                    <a:lstStyle/>
                    <a:p>
                      <a:pPr marL="0" indent="0" algn="l" defTabSz="914400" rtl="0" eaLnBrk="1" latinLnBrk="0" hangingPunct="1">
                        <a:tabLst>
                          <a:tab pos="1312863" algn="dec"/>
                        </a:tabLst>
                      </a:pPr>
                      <a:endParaRPr lang="en-US" sz="1450" b="1" kern="1200" spc="-100" baseline="0" dirty="0">
                        <a:solidFill>
                          <a:sysClr val="windowText" lastClr="000000"/>
                        </a:solidFill>
                        <a:latin typeface="Arial Black" pitchFamily="34" charset="0"/>
                        <a:ea typeface="+mn-ea"/>
                        <a:cs typeface="+mn-cs"/>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marL="0" indent="0" algn="l" defTabSz="914400" rtl="0" eaLnBrk="1" latinLnBrk="0" hangingPunct="1">
                        <a:tabLst>
                          <a:tab pos="1312863" algn="dec"/>
                        </a:tabLst>
                      </a:pPr>
                      <a:endParaRPr lang="en-US" sz="1450" b="1" kern="1200" spc="-100" baseline="0" dirty="0">
                        <a:solidFill>
                          <a:sysClr val="windowText" lastClr="000000"/>
                        </a:solidFill>
                        <a:latin typeface="Arial Black" pitchFamily="34" charset="0"/>
                        <a:ea typeface="+mn-ea"/>
                        <a:cs typeface="+mn-cs"/>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pPr marL="0" indent="0" algn="l" defTabSz="914400" rtl="0" eaLnBrk="1" latinLnBrk="0" hangingPunct="1">
                        <a:tabLst>
                          <a:tab pos="1312863" algn="dec"/>
                        </a:tabLst>
                      </a:pPr>
                      <a:endParaRPr lang="en-US" sz="1450" b="1" kern="1200" spc="-100" baseline="0" dirty="0">
                        <a:solidFill>
                          <a:sysClr val="windowText" lastClr="000000"/>
                        </a:solidFill>
                        <a:latin typeface="Arial Black" pitchFamily="34" charset="0"/>
                        <a:ea typeface="+mn-ea"/>
                        <a:cs typeface="+mn-cs"/>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marL="0" algn="l" defTabSz="914400" rtl="0" eaLnBrk="1" latinLnBrk="0" hangingPunct="1">
                        <a:tabLst>
                          <a:tab pos="631825" algn="dec"/>
                        </a:tabLst>
                      </a:pPr>
                      <a:endParaRPr lang="en-US" sz="1450" b="1" kern="1200" spc="-100" baseline="0" dirty="0">
                        <a:solidFill>
                          <a:sysClr val="windowText" lastClr="000000"/>
                        </a:solidFill>
                        <a:latin typeface="Arial Black" pitchFamily="34" charset="0"/>
                        <a:ea typeface="+mn-ea"/>
                        <a:cs typeface="+mn-cs"/>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9"/>
                  </a:ext>
                </a:extLst>
              </a:tr>
            </a:tbl>
          </a:graphicData>
        </a:graphic>
      </p:graphicFrame>
      <p:sp>
        <p:nvSpPr>
          <p:cNvPr id="9" name="Rectangle 8"/>
          <p:cNvSpPr/>
          <p:nvPr/>
        </p:nvSpPr>
        <p:spPr>
          <a:xfrm>
            <a:off x="0" y="6396335"/>
            <a:ext cx="8001000" cy="461665"/>
          </a:xfrm>
          <a:prstGeom prst="rect">
            <a:avLst/>
          </a:prstGeom>
        </p:spPr>
        <p:txBody>
          <a:bodyPr wrap="square">
            <a:spAutoFit/>
          </a:bodyPr>
          <a:lstStyle/>
          <a:p>
            <a:r>
              <a:rPr lang="en-US" sz="1200" dirty="0">
                <a:solidFill>
                  <a:schemeClr val="tx1">
                    <a:lumMod val="50000"/>
                    <a:lumOff val="50000"/>
                  </a:schemeClr>
                </a:solidFill>
              </a:rPr>
              <a:t>Source: U.S. Census Bureau. 2000 and 2010 Census Count, 2015 Population Estimates.					</a:t>
            </a:r>
          </a:p>
        </p:txBody>
      </p:sp>
    </p:spTree>
    <p:extLst>
      <p:ext uri="{BB962C8B-B14F-4D97-AF65-F5344CB8AC3E}">
        <p14:creationId xmlns:p14="http://schemas.microsoft.com/office/powerpoint/2010/main" val="4264155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Estimated number of persons aged 65 years and older, Texas Counties, 2010-2014</a:t>
            </a:r>
            <a:endParaRPr lang="en-US" sz="2400" dirty="0"/>
          </a:p>
        </p:txBody>
      </p:sp>
      <p:pic>
        <p:nvPicPr>
          <p:cNvPr id="5" name="Content Placeholder 4"/>
          <p:cNvPicPr>
            <a:picLocks noGrp="1" noChangeAspect="1"/>
          </p:cNvPicPr>
          <p:nvPr>
            <p:ph idx="1"/>
          </p:nvPr>
        </p:nvPicPr>
        <p:blipFill rotWithShape="1">
          <a:blip r:embed="rId2"/>
          <a:srcRect l="1486" t="5582" b="6438"/>
          <a:stretch/>
        </p:blipFill>
        <p:spPr>
          <a:xfrm>
            <a:off x="1981200" y="1074554"/>
            <a:ext cx="6477000" cy="5860399"/>
          </a:xfrm>
          <a:prstGeom prst="rect">
            <a:avLst/>
          </a:prstGeom>
        </p:spPr>
      </p:pic>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pPr algn="r"/>
            <a:fld id="{2BC1FA3B-F0C1-4F58-90BE-DCC7501F4B28}" type="slidenum">
              <a:rPr lang="en-US" sz="1600" smtClean="0">
                <a:solidFill>
                  <a:schemeClr val="accent1">
                    <a:lumMod val="40000"/>
                    <a:lumOff val="60000"/>
                  </a:schemeClr>
                </a:solidFill>
              </a:rPr>
              <a:pPr algn="r"/>
              <a:t>20</a:t>
            </a:fld>
            <a:endParaRPr lang="en-US" sz="1600" dirty="0">
              <a:solidFill>
                <a:schemeClr val="accent1">
                  <a:lumMod val="40000"/>
                  <a:lumOff val="60000"/>
                </a:schemeClr>
              </a:solidFill>
            </a:endParaRPr>
          </a:p>
        </p:txBody>
      </p:sp>
      <p:pic>
        <p:nvPicPr>
          <p:cNvPr id="6" name="Picture 5"/>
          <p:cNvPicPr>
            <a:picLocks noChangeAspect="1"/>
          </p:cNvPicPr>
          <p:nvPr/>
        </p:nvPicPr>
        <p:blipFill rotWithShape="1">
          <a:blip r:embed="rId3"/>
          <a:srcRect t="27851" r="13930"/>
          <a:stretch/>
        </p:blipFill>
        <p:spPr>
          <a:xfrm>
            <a:off x="1295400" y="1524000"/>
            <a:ext cx="1676400" cy="1381800"/>
          </a:xfrm>
          <a:prstGeom prst="rect">
            <a:avLst/>
          </a:prstGeom>
        </p:spPr>
      </p:pic>
      <p:sp>
        <p:nvSpPr>
          <p:cNvPr id="7" name="Rectangle 6"/>
          <p:cNvSpPr/>
          <p:nvPr/>
        </p:nvSpPr>
        <p:spPr>
          <a:xfrm>
            <a:off x="228600" y="6477000"/>
            <a:ext cx="6400800" cy="240515"/>
          </a:xfrm>
          <a:prstGeom prst="rect">
            <a:avLst/>
          </a:prstGeom>
        </p:spPr>
        <p:txBody>
          <a:bodyPr wrap="square">
            <a:spAutoFit/>
          </a:bodyPr>
          <a:lstStyle/>
          <a:p>
            <a:pPr marL="0" marR="0">
              <a:lnSpc>
                <a:spcPct val="107000"/>
              </a:lnSpc>
              <a:spcBef>
                <a:spcPts val="0"/>
              </a:spcBef>
              <a:spcAft>
                <a:spcPts val="0"/>
              </a:spcAft>
            </a:pPr>
            <a:r>
              <a:rPr lang="en-US" sz="900" dirty="0">
                <a:solidFill>
                  <a:schemeClr val="bg1">
                    <a:lumMod val="50000"/>
                  </a:schemeClr>
                </a:solidFill>
              </a:rPr>
              <a:t>Source: U.S. Census  Bureau, </a:t>
            </a:r>
            <a:r>
              <a:rPr lang="en-US" sz="900" dirty="0" smtClean="0">
                <a:solidFill>
                  <a:schemeClr val="bg1">
                    <a:lumMod val="50000"/>
                  </a:schemeClr>
                </a:solidFill>
              </a:rPr>
              <a:t>American Community Survey, 2010-2014 5 Year Sample</a:t>
            </a:r>
            <a:endParaRPr lang="en-US" sz="9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76339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Percent of the population aged 75 years and older, Texas Counties, 2009-2013</a:t>
            </a:r>
            <a:endParaRPr lang="en-US" sz="2800" dirty="0"/>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21</a:t>
            </a:fld>
            <a:endParaRPr lang="en-US" dirty="0"/>
          </a:p>
        </p:txBody>
      </p:sp>
      <p:pic>
        <p:nvPicPr>
          <p:cNvPr id="7" name="Content Placeholder 6"/>
          <p:cNvPicPr>
            <a:picLocks noGrp="1" noChangeAspect="1"/>
          </p:cNvPicPr>
          <p:nvPr>
            <p:ph idx="1"/>
          </p:nvPr>
        </p:nvPicPr>
        <p:blipFill rotWithShape="1">
          <a:blip r:embed="rId2"/>
          <a:srcRect l="2239" t="6734"/>
          <a:stretch/>
        </p:blipFill>
        <p:spPr>
          <a:xfrm>
            <a:off x="1524000" y="990600"/>
            <a:ext cx="6705600" cy="6481305"/>
          </a:xfrm>
          <a:prstGeom prst="rect">
            <a:avLst/>
          </a:prstGeom>
        </p:spPr>
      </p:pic>
      <p:pic>
        <p:nvPicPr>
          <p:cNvPr id="8" name="Picture 7"/>
          <p:cNvPicPr>
            <a:picLocks noChangeAspect="1"/>
          </p:cNvPicPr>
          <p:nvPr/>
        </p:nvPicPr>
        <p:blipFill rotWithShape="1">
          <a:blip r:embed="rId3"/>
          <a:srcRect t="26168"/>
          <a:stretch/>
        </p:blipFill>
        <p:spPr>
          <a:xfrm>
            <a:off x="914400" y="1676400"/>
            <a:ext cx="1788202" cy="1290000"/>
          </a:xfrm>
          <a:prstGeom prst="rect">
            <a:avLst/>
          </a:prstGeom>
        </p:spPr>
      </p:pic>
      <p:sp>
        <p:nvSpPr>
          <p:cNvPr id="9" name="Rectangle 8"/>
          <p:cNvSpPr/>
          <p:nvPr/>
        </p:nvSpPr>
        <p:spPr>
          <a:xfrm>
            <a:off x="228600" y="6477000"/>
            <a:ext cx="6400800" cy="233077"/>
          </a:xfrm>
          <a:prstGeom prst="rect">
            <a:avLst/>
          </a:prstGeom>
        </p:spPr>
        <p:txBody>
          <a:bodyPr wrap="square">
            <a:spAutoFit/>
          </a:bodyPr>
          <a:lstStyle/>
          <a:p>
            <a:pPr marL="0" marR="0">
              <a:lnSpc>
                <a:spcPct val="107000"/>
              </a:lnSpc>
              <a:spcBef>
                <a:spcPts val="0"/>
              </a:spcBef>
              <a:spcAft>
                <a:spcPts val="0"/>
              </a:spcAft>
            </a:pPr>
            <a:r>
              <a:rPr lang="en-US" sz="900" dirty="0">
                <a:solidFill>
                  <a:schemeClr val="bg1">
                    <a:lumMod val="50000"/>
                  </a:schemeClr>
                </a:solidFill>
              </a:rPr>
              <a:t>Source: U.S. Census  Bureau, </a:t>
            </a:r>
            <a:r>
              <a:rPr lang="en-US" sz="900" dirty="0" smtClean="0">
                <a:solidFill>
                  <a:schemeClr val="bg1">
                    <a:lumMod val="50000"/>
                  </a:schemeClr>
                </a:solidFill>
              </a:rPr>
              <a:t>American Community Survey, 2009-2013 5 Year Sample</a:t>
            </a:r>
            <a:endParaRPr lang="en-US" sz="9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5800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Median Age by State, 2008-2013</a:t>
            </a:r>
            <a:endParaRPr lang="en-US" sz="3200" dirty="0"/>
          </a:p>
        </p:txBody>
      </p:sp>
      <p:pic>
        <p:nvPicPr>
          <p:cNvPr id="5" name="Content Placeholder 4"/>
          <p:cNvPicPr>
            <a:picLocks noGrp="1" noChangeAspect="1"/>
          </p:cNvPicPr>
          <p:nvPr>
            <p:ph idx="1"/>
          </p:nvPr>
        </p:nvPicPr>
        <p:blipFill rotWithShape="1">
          <a:blip r:embed="rId3"/>
          <a:srcRect l="4630" t="6978" r="3704" b="7696"/>
          <a:stretch/>
        </p:blipFill>
        <p:spPr>
          <a:xfrm>
            <a:off x="-83528" y="1993695"/>
            <a:ext cx="9189428" cy="4362657"/>
          </a:xfrm>
          <a:prstGeom prst="rect">
            <a:avLst/>
          </a:prstGeom>
        </p:spPr>
      </p:pic>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22</a:t>
            </a:fld>
            <a:endParaRPr lang="en-US" dirty="0"/>
          </a:p>
        </p:txBody>
      </p:sp>
      <p:pic>
        <p:nvPicPr>
          <p:cNvPr id="6" name="Picture 5"/>
          <p:cNvPicPr>
            <a:picLocks noChangeAspect="1"/>
          </p:cNvPicPr>
          <p:nvPr/>
        </p:nvPicPr>
        <p:blipFill rotWithShape="1">
          <a:blip r:embed="rId4"/>
          <a:srcRect l="16151" t="13415" r="4566" b="5982"/>
          <a:stretch/>
        </p:blipFill>
        <p:spPr>
          <a:xfrm>
            <a:off x="685800" y="1219200"/>
            <a:ext cx="2204358" cy="1143000"/>
          </a:xfrm>
          <a:prstGeom prst="rect">
            <a:avLst/>
          </a:prstGeom>
        </p:spPr>
      </p:pic>
      <p:pic>
        <p:nvPicPr>
          <p:cNvPr id="7" name="Picture 6"/>
          <p:cNvPicPr>
            <a:picLocks noChangeAspect="1"/>
          </p:cNvPicPr>
          <p:nvPr/>
        </p:nvPicPr>
        <p:blipFill rotWithShape="1">
          <a:blip r:embed="rId5"/>
          <a:srcRect t="38306"/>
          <a:stretch/>
        </p:blipFill>
        <p:spPr>
          <a:xfrm>
            <a:off x="6781800" y="1628570"/>
            <a:ext cx="1371600" cy="1220771"/>
          </a:xfrm>
          <a:prstGeom prst="rect">
            <a:avLst/>
          </a:prstGeom>
        </p:spPr>
      </p:pic>
      <p:pic>
        <p:nvPicPr>
          <p:cNvPr id="8" name="Picture 7"/>
          <p:cNvPicPr>
            <a:picLocks noChangeAspect="1"/>
          </p:cNvPicPr>
          <p:nvPr/>
        </p:nvPicPr>
        <p:blipFill rotWithShape="1">
          <a:blip r:embed="rId6"/>
          <a:srcRect l="5582" t="3648" r="5100" b="16089"/>
          <a:stretch/>
        </p:blipFill>
        <p:spPr>
          <a:xfrm>
            <a:off x="-304801" y="4876800"/>
            <a:ext cx="3657601" cy="1676400"/>
          </a:xfrm>
          <a:prstGeom prst="rect">
            <a:avLst/>
          </a:prstGeom>
        </p:spPr>
      </p:pic>
      <p:sp>
        <p:nvSpPr>
          <p:cNvPr id="9" name="TextBox 8"/>
          <p:cNvSpPr txBox="1"/>
          <p:nvPr/>
        </p:nvSpPr>
        <p:spPr>
          <a:xfrm>
            <a:off x="76200" y="6475256"/>
            <a:ext cx="6096000" cy="246221"/>
          </a:xfrm>
          <a:prstGeom prst="rect">
            <a:avLst/>
          </a:prstGeom>
          <a:noFill/>
        </p:spPr>
        <p:txBody>
          <a:bodyPr wrap="square" rtlCol="0">
            <a:spAutoFit/>
          </a:bodyPr>
          <a:lstStyle/>
          <a:p>
            <a:r>
              <a:rPr lang="en-US" sz="1000" dirty="0" smtClean="0">
                <a:solidFill>
                  <a:schemeClr val="bg1">
                    <a:lumMod val="50000"/>
                  </a:schemeClr>
                </a:solidFill>
              </a:rPr>
              <a:t>Source: U.S. Census Bureau, American Community Survey, 5 Year Sample 2009-2013.</a:t>
            </a:r>
            <a:endParaRPr lang="en-US" sz="1000" dirty="0">
              <a:solidFill>
                <a:schemeClr val="bg1">
                  <a:lumMod val="50000"/>
                </a:schemeClr>
              </a:solidFill>
            </a:endParaRPr>
          </a:p>
        </p:txBody>
      </p:sp>
    </p:spTree>
    <p:extLst>
      <p:ext uri="{BB962C8B-B14F-4D97-AF65-F5344CB8AC3E}">
        <p14:creationId xmlns:p14="http://schemas.microsoft.com/office/powerpoint/2010/main" val="28377411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Median Age, Texas Counties, 2010-2014</a:t>
            </a:r>
            <a:endParaRPr lang="en-US" sz="3200" dirty="0"/>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23</a:t>
            </a:fld>
            <a:endParaRPr lang="en-US" dirty="0"/>
          </a:p>
        </p:txBody>
      </p:sp>
      <p:sp>
        <p:nvSpPr>
          <p:cNvPr id="7" name="Rectangle 6"/>
          <p:cNvSpPr/>
          <p:nvPr/>
        </p:nvSpPr>
        <p:spPr>
          <a:xfrm>
            <a:off x="228600" y="6541719"/>
            <a:ext cx="6400800" cy="240515"/>
          </a:xfrm>
          <a:prstGeom prst="rect">
            <a:avLst/>
          </a:prstGeom>
        </p:spPr>
        <p:txBody>
          <a:bodyPr wrap="square">
            <a:spAutoFit/>
          </a:bodyPr>
          <a:lstStyle/>
          <a:p>
            <a:pPr marL="0" marR="0">
              <a:lnSpc>
                <a:spcPct val="107000"/>
              </a:lnSpc>
              <a:spcBef>
                <a:spcPts val="0"/>
              </a:spcBef>
              <a:spcAft>
                <a:spcPts val="0"/>
              </a:spcAft>
            </a:pPr>
            <a:r>
              <a:rPr lang="en-US" sz="900" dirty="0">
                <a:solidFill>
                  <a:schemeClr val="bg1">
                    <a:lumMod val="50000"/>
                  </a:schemeClr>
                </a:solidFill>
              </a:rPr>
              <a:t>Source: U.S. Census  Bureau, </a:t>
            </a:r>
            <a:r>
              <a:rPr lang="en-US" sz="900" dirty="0" smtClean="0">
                <a:solidFill>
                  <a:schemeClr val="bg1">
                    <a:lumMod val="50000"/>
                  </a:schemeClr>
                </a:solidFill>
              </a:rPr>
              <a:t>American Community Survey, 2010-2014 5 Year Sample</a:t>
            </a:r>
            <a:endParaRPr lang="en-US" sz="9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8" name="Content Placeholder 7"/>
          <p:cNvPicPr>
            <a:picLocks noGrp="1" noChangeAspect="1"/>
          </p:cNvPicPr>
          <p:nvPr>
            <p:ph idx="1"/>
          </p:nvPr>
        </p:nvPicPr>
        <p:blipFill rotWithShape="1">
          <a:blip r:embed="rId3"/>
          <a:srcRect l="534" t="6734" r="1" b="5717"/>
          <a:stretch/>
        </p:blipFill>
        <p:spPr>
          <a:xfrm>
            <a:off x="1524000" y="990600"/>
            <a:ext cx="6629400" cy="5911709"/>
          </a:xfrm>
          <a:prstGeom prst="rect">
            <a:avLst/>
          </a:prstGeom>
        </p:spPr>
      </p:pic>
      <p:pic>
        <p:nvPicPr>
          <p:cNvPr id="9" name="Picture 8"/>
          <p:cNvPicPr>
            <a:picLocks noChangeAspect="1"/>
          </p:cNvPicPr>
          <p:nvPr/>
        </p:nvPicPr>
        <p:blipFill rotWithShape="1">
          <a:blip r:embed="rId4"/>
          <a:srcRect t="28522" r="28496"/>
          <a:stretch/>
        </p:blipFill>
        <p:spPr>
          <a:xfrm>
            <a:off x="1189383" y="1828800"/>
            <a:ext cx="1278644" cy="1248859"/>
          </a:xfrm>
          <a:prstGeom prst="rect">
            <a:avLst/>
          </a:prstGeom>
        </p:spPr>
      </p:pic>
    </p:spTree>
    <p:extLst>
      <p:ext uri="{BB962C8B-B14F-4D97-AF65-F5344CB8AC3E}">
        <p14:creationId xmlns:p14="http://schemas.microsoft.com/office/powerpoint/2010/main" val="2825108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Change in Median Age, Texas Counties, 2000-2014</a:t>
            </a:r>
            <a:endParaRPr lang="en-US" sz="3200" dirty="0"/>
          </a:p>
        </p:txBody>
      </p:sp>
      <p:pic>
        <p:nvPicPr>
          <p:cNvPr id="5" name="Content Placeholder 4"/>
          <p:cNvPicPr>
            <a:picLocks noGrp="1" noChangeAspect="1"/>
          </p:cNvPicPr>
          <p:nvPr>
            <p:ph idx="1"/>
          </p:nvPr>
        </p:nvPicPr>
        <p:blipFill>
          <a:blip r:embed="rId2"/>
          <a:stretch>
            <a:fillRect/>
          </a:stretch>
        </p:blipFill>
        <p:spPr>
          <a:xfrm>
            <a:off x="1181100" y="807691"/>
            <a:ext cx="7696199" cy="5913786"/>
          </a:xfrm>
          <a:prstGeom prst="rect">
            <a:avLst/>
          </a:prstGeom>
        </p:spPr>
      </p:pic>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24</a:t>
            </a:fld>
            <a:endParaRPr lang="en-US" dirty="0"/>
          </a:p>
        </p:txBody>
      </p:sp>
      <p:pic>
        <p:nvPicPr>
          <p:cNvPr id="6" name="Picture 5"/>
          <p:cNvPicPr>
            <a:picLocks noChangeAspect="1"/>
          </p:cNvPicPr>
          <p:nvPr/>
        </p:nvPicPr>
        <p:blipFill>
          <a:blip r:embed="rId3"/>
          <a:stretch>
            <a:fillRect/>
          </a:stretch>
        </p:blipFill>
        <p:spPr>
          <a:xfrm>
            <a:off x="457200" y="1676400"/>
            <a:ext cx="2754142" cy="1554509"/>
          </a:xfrm>
          <a:prstGeom prst="rect">
            <a:avLst/>
          </a:prstGeom>
        </p:spPr>
      </p:pic>
      <p:sp>
        <p:nvSpPr>
          <p:cNvPr id="7" name="Rectangle 6"/>
          <p:cNvSpPr/>
          <p:nvPr/>
        </p:nvSpPr>
        <p:spPr>
          <a:xfrm>
            <a:off x="76200" y="6279825"/>
            <a:ext cx="4572000" cy="430887"/>
          </a:xfrm>
          <a:prstGeom prst="rect">
            <a:avLst/>
          </a:prstGeom>
        </p:spPr>
        <p:txBody>
          <a:bodyPr>
            <a:spAutoFit/>
          </a:bodyPr>
          <a:lstStyle/>
          <a:p>
            <a:r>
              <a:rPr lang="en-US" sz="1100" dirty="0">
                <a:solidFill>
                  <a:schemeClr val="bg1">
                    <a:lumMod val="50000"/>
                  </a:schemeClr>
                </a:solidFill>
              </a:rPr>
              <a:t>Source: US Census Bureau </a:t>
            </a:r>
            <a:r>
              <a:rPr lang="en-US" sz="1100" dirty="0" smtClean="0">
                <a:solidFill>
                  <a:schemeClr val="bg1">
                    <a:lumMod val="50000"/>
                  </a:schemeClr>
                </a:solidFill>
              </a:rPr>
              <a:t>US </a:t>
            </a:r>
            <a:r>
              <a:rPr lang="en-US" sz="1100" dirty="0">
                <a:solidFill>
                  <a:schemeClr val="bg1">
                    <a:lumMod val="50000"/>
                  </a:schemeClr>
                </a:solidFill>
              </a:rPr>
              <a:t>Census Bureau, </a:t>
            </a:r>
            <a:r>
              <a:rPr lang="en-US" sz="1100" dirty="0" smtClean="0">
                <a:solidFill>
                  <a:schemeClr val="bg1">
                    <a:lumMod val="50000"/>
                  </a:schemeClr>
                </a:solidFill>
              </a:rPr>
              <a:t>2000 </a:t>
            </a:r>
            <a:br>
              <a:rPr lang="en-US" sz="1100" dirty="0" smtClean="0">
                <a:solidFill>
                  <a:schemeClr val="bg1">
                    <a:lumMod val="50000"/>
                  </a:schemeClr>
                </a:solidFill>
              </a:rPr>
            </a:br>
            <a:r>
              <a:rPr lang="en-US" sz="1100" dirty="0" smtClean="0">
                <a:solidFill>
                  <a:schemeClr val="bg1">
                    <a:lumMod val="50000"/>
                  </a:schemeClr>
                </a:solidFill>
              </a:rPr>
              <a:t>Decennial </a:t>
            </a:r>
            <a:r>
              <a:rPr lang="en-US" sz="1100" dirty="0">
                <a:solidFill>
                  <a:schemeClr val="bg1">
                    <a:lumMod val="50000"/>
                  </a:schemeClr>
                </a:solidFill>
              </a:rPr>
              <a:t>Census, </a:t>
            </a:r>
            <a:r>
              <a:rPr lang="en-US" sz="1100" dirty="0" smtClean="0">
                <a:solidFill>
                  <a:schemeClr val="bg1">
                    <a:lumMod val="50000"/>
                  </a:schemeClr>
                </a:solidFill>
              </a:rPr>
              <a:t>SF-1, Population Estimates 2014 Vintage.</a:t>
            </a:r>
            <a:endParaRPr lang="en-US" sz="1100" dirty="0">
              <a:solidFill>
                <a:schemeClr val="bg1">
                  <a:lumMod val="50000"/>
                </a:schemeClr>
              </a:solidFill>
            </a:endParaRPr>
          </a:p>
        </p:txBody>
      </p:sp>
    </p:spTree>
    <p:extLst>
      <p:ext uri="{BB962C8B-B14F-4D97-AF65-F5344CB8AC3E}">
        <p14:creationId xmlns:p14="http://schemas.microsoft.com/office/powerpoint/2010/main" val="2889749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700" y="111041"/>
            <a:ext cx="6858000" cy="990600"/>
          </a:xfrm>
        </p:spPr>
        <p:txBody>
          <a:bodyPr>
            <a:noAutofit/>
          </a:bodyPr>
          <a:lstStyle/>
          <a:p>
            <a:r>
              <a:rPr lang="en-US" sz="3200" dirty="0" smtClean="0"/>
              <a:t>Trends in Aging* by County, Texas, 2000-2014</a:t>
            </a:r>
            <a:endParaRPr lang="en-US" sz="3200"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16255" t="6655" r="18032" b="1678"/>
          <a:stretch/>
        </p:blipFill>
        <p:spPr>
          <a:xfrm>
            <a:off x="2133600" y="1260389"/>
            <a:ext cx="6019800" cy="5369012"/>
          </a:xfrm>
        </p:spPr>
      </p:pic>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25</a:t>
            </a:fld>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2615" t="60000" r="34182" b="8889"/>
          <a:stretch/>
        </p:blipFill>
        <p:spPr>
          <a:xfrm>
            <a:off x="609600" y="1285789"/>
            <a:ext cx="2819401" cy="2133600"/>
          </a:xfrm>
          <a:prstGeom prst="rect">
            <a:avLst/>
          </a:prstGeom>
        </p:spPr>
      </p:pic>
      <p:sp>
        <p:nvSpPr>
          <p:cNvPr id="7" name="Rectangle 6"/>
          <p:cNvSpPr/>
          <p:nvPr/>
        </p:nvSpPr>
        <p:spPr>
          <a:xfrm>
            <a:off x="0" y="6320134"/>
            <a:ext cx="7391400" cy="461665"/>
          </a:xfrm>
          <a:prstGeom prst="rect">
            <a:avLst/>
          </a:prstGeom>
        </p:spPr>
        <p:txBody>
          <a:bodyPr wrap="square">
            <a:spAutoFit/>
          </a:bodyPr>
          <a:lstStyle/>
          <a:p>
            <a:pPr marL="0" marR="0">
              <a:spcBef>
                <a:spcPts val="0"/>
              </a:spcBef>
              <a:spcAft>
                <a:spcPts val="0"/>
              </a:spcAft>
            </a:pPr>
            <a:r>
              <a:rPr lang="en-US" sz="1200"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*2000 </a:t>
            </a:r>
            <a:r>
              <a:rPr lang="en-US" sz="1200" dirty="0">
                <a:solidFill>
                  <a:srgbClr val="1F497D"/>
                </a:solidFill>
                <a:latin typeface="Calibri" panose="020F0502020204030204" pitchFamily="34" charset="0"/>
                <a:ea typeface="Calibri" panose="020F0502020204030204" pitchFamily="34" charset="0"/>
                <a:cs typeface="Times New Roman" panose="02020603050405020304" pitchFamily="18" charset="0"/>
              </a:rPr>
              <a:t>median age 30 and greater = old. 2000 to 2014 determines aging</a:t>
            </a:r>
            <a:r>
              <a:rPr lang="en-US" sz="1200"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a:t>
            </a:r>
          </a:p>
          <a:p>
            <a:pPr marL="0" marR="0">
              <a:spcBef>
                <a:spcPts val="0"/>
              </a:spcBef>
              <a:spcAft>
                <a:spcPts val="0"/>
              </a:spcAft>
            </a:pPr>
            <a:r>
              <a:rPr lang="en-US" sz="1200"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 Source: U.S. Census Bureau, 2000 decennial census and </a:t>
            </a:r>
            <a:r>
              <a:rPr lang="en-US" sz="1200" dirty="0">
                <a:solidFill>
                  <a:srgbClr val="1F497D"/>
                </a:solidFill>
                <a:latin typeface="Calibri" panose="020F0502020204030204" pitchFamily="34" charset="0"/>
                <a:ea typeface="Calibri" panose="020F0502020204030204" pitchFamily="34" charset="0"/>
                <a:cs typeface="Times New Roman" panose="02020603050405020304" pitchFamily="18" charset="0"/>
              </a:rPr>
              <a:t>2014 </a:t>
            </a:r>
            <a:r>
              <a:rPr lang="en-US" sz="1200"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American Community Survey 5-Yr </a:t>
            </a:r>
            <a:r>
              <a:rPr lang="en-US" sz="1200" dirty="0">
                <a:solidFill>
                  <a:srgbClr val="1F497D"/>
                </a:solidFill>
                <a:latin typeface="Calibri" panose="020F0502020204030204" pitchFamily="34" charset="0"/>
                <a:ea typeface="Calibri" panose="020F0502020204030204" pitchFamily="34" charset="0"/>
                <a:cs typeface="Times New Roman" panose="02020603050405020304" pitchFamily="18" charset="0"/>
              </a:rPr>
              <a:t>estimates.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67879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nvPr>
        </p:nvGraphicFramePr>
        <p:xfrm>
          <a:off x="457200" y="1371600"/>
          <a:ext cx="8229600" cy="4754563"/>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noGrp="1"/>
          </p:cNvSpPr>
          <p:nvPr>
            <p:ph type="title"/>
          </p:nvPr>
        </p:nvSpPr>
        <p:spPr>
          <a:xfrm>
            <a:off x="1600200" y="152400"/>
            <a:ext cx="6858000" cy="990600"/>
          </a:xfrm>
          <a:prstGeom prst="rect">
            <a:avLst/>
          </a:prstGeom>
        </p:spPr>
        <p:txBody>
          <a:bodyPr>
            <a:noAutofit/>
          </a:bodyPr>
          <a:lstStyle/>
          <a:p>
            <a:pPr lvl="0" algn="ctr"/>
            <a:r>
              <a:rPr lang="en-US" sz="2800" kern="0" dirty="0" smtClean="0">
                <a:latin typeface="+mj-lt"/>
                <a:ea typeface="+mj-ea"/>
                <a:cs typeface="+mj-cs"/>
              </a:rPr>
              <a:t>Projected Population Growth in Texas, </a:t>
            </a:r>
            <a:br>
              <a:rPr lang="en-US" sz="2800" kern="0" dirty="0" smtClean="0">
                <a:latin typeface="+mj-lt"/>
                <a:ea typeface="+mj-ea"/>
                <a:cs typeface="+mj-cs"/>
              </a:rPr>
            </a:br>
            <a:r>
              <a:rPr lang="en-US" sz="2800" kern="0" dirty="0" smtClean="0">
                <a:latin typeface="+mj-lt"/>
                <a:ea typeface="+mj-ea"/>
                <a:cs typeface="+mj-cs"/>
              </a:rPr>
              <a:t>2010-2050</a:t>
            </a:r>
            <a:endParaRPr kumimoji="0" lang="en-US" sz="2800" i="0" u="none" strike="noStrike" kern="0" cap="none" spc="0" normalizeH="0" baseline="0" noProof="0" dirty="0">
              <a:ln>
                <a:noFill/>
              </a:ln>
              <a:effectLst/>
              <a:uLnTx/>
              <a:uFillTx/>
              <a:latin typeface="+mj-lt"/>
              <a:ea typeface="+mj-ea"/>
              <a:cs typeface="+mj-cs"/>
            </a:endParaRPr>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26</a:t>
            </a:fld>
            <a:endParaRPr lang="en-US" dirty="0"/>
          </a:p>
        </p:txBody>
      </p:sp>
      <p:cxnSp>
        <p:nvCxnSpPr>
          <p:cNvPr id="8" name="Straight Connector 7"/>
          <p:cNvCxnSpPr/>
          <p:nvPr/>
        </p:nvCxnSpPr>
        <p:spPr>
          <a:xfrm flipV="1">
            <a:off x="3048000" y="4267200"/>
            <a:ext cx="0" cy="114300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6200" y="6478320"/>
            <a:ext cx="8763000" cy="276999"/>
          </a:xfrm>
          <a:prstGeom prst="rect">
            <a:avLst/>
          </a:prstGeom>
          <a:noFill/>
        </p:spPr>
        <p:txBody>
          <a:bodyPr wrap="square" rtlCol="0">
            <a:spAutoFit/>
          </a:bodyPr>
          <a:lstStyle/>
          <a:p>
            <a:pPr marL="798513" indent="-798513">
              <a:spcBef>
                <a:spcPct val="50000"/>
              </a:spcBef>
            </a:pPr>
            <a:r>
              <a:rPr lang="en-US" sz="1200" dirty="0" smtClean="0">
                <a:solidFill>
                  <a:schemeClr val="tx1">
                    <a:lumMod val="50000"/>
                    <a:lumOff val="50000"/>
                  </a:schemeClr>
                </a:solidFill>
                <a:latin typeface="Arial" pitchFamily="34" charset="0"/>
                <a:cs typeface="Arial" pitchFamily="34" charset="0"/>
              </a:rPr>
              <a:t>Source: Texas State Data Center 2014 Population Projections </a:t>
            </a:r>
          </a:p>
        </p:txBody>
      </p:sp>
      <p:cxnSp>
        <p:nvCxnSpPr>
          <p:cNvPr id="11" name="Straight Connector 10"/>
          <p:cNvCxnSpPr/>
          <p:nvPr/>
        </p:nvCxnSpPr>
        <p:spPr>
          <a:xfrm flipV="1">
            <a:off x="4648200" y="3581400"/>
            <a:ext cx="0" cy="1828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248400" y="2743200"/>
            <a:ext cx="0" cy="2667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7848600" y="1676400"/>
            <a:ext cx="0" cy="3810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10130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nvPr>
        </p:nvGraphicFramePr>
        <p:xfrm>
          <a:off x="304800" y="1447800"/>
          <a:ext cx="8229600" cy="4754563"/>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noGrp="1"/>
          </p:cNvSpPr>
          <p:nvPr>
            <p:ph type="title"/>
          </p:nvPr>
        </p:nvSpPr>
        <p:spPr>
          <a:xfrm>
            <a:off x="1600200" y="152400"/>
            <a:ext cx="6858000" cy="990600"/>
          </a:xfrm>
          <a:prstGeom prst="rect">
            <a:avLst/>
          </a:prstGeom>
        </p:spPr>
        <p:txBody>
          <a:bodyPr>
            <a:noAutofit/>
          </a:bodyPr>
          <a:lstStyle/>
          <a:p>
            <a:pPr lvl="0" algn="ctr"/>
            <a:r>
              <a:rPr lang="en-US" sz="2800" kern="0" dirty="0" smtClean="0">
                <a:latin typeface="+mj-lt"/>
                <a:ea typeface="+mj-ea"/>
                <a:cs typeface="+mj-cs"/>
              </a:rPr>
              <a:t>Projected and Estimated Population Growth in Texas, 2010-2015</a:t>
            </a:r>
            <a:endParaRPr kumimoji="0" lang="en-US" sz="2800" i="0" u="none" strike="noStrike" kern="0" cap="none" spc="0" normalizeH="0" baseline="0" noProof="0" dirty="0">
              <a:ln>
                <a:noFill/>
              </a:ln>
              <a:effectLst/>
              <a:uLnTx/>
              <a:uFillTx/>
              <a:latin typeface="+mj-lt"/>
              <a:ea typeface="+mj-ea"/>
              <a:cs typeface="+mj-cs"/>
            </a:endParaRPr>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27</a:t>
            </a:fld>
            <a:endParaRPr lang="en-US" dirty="0"/>
          </a:p>
        </p:txBody>
      </p:sp>
      <p:sp>
        <p:nvSpPr>
          <p:cNvPr id="10" name="TextBox 9"/>
          <p:cNvSpPr txBox="1"/>
          <p:nvPr/>
        </p:nvSpPr>
        <p:spPr>
          <a:xfrm>
            <a:off x="76200" y="6478320"/>
            <a:ext cx="8763000" cy="553998"/>
          </a:xfrm>
          <a:prstGeom prst="rect">
            <a:avLst/>
          </a:prstGeom>
          <a:noFill/>
        </p:spPr>
        <p:txBody>
          <a:bodyPr wrap="square" rtlCol="0">
            <a:spAutoFit/>
          </a:bodyPr>
          <a:lstStyle/>
          <a:p>
            <a:pPr marL="798513" indent="-798513">
              <a:spcBef>
                <a:spcPct val="50000"/>
              </a:spcBef>
            </a:pPr>
            <a:r>
              <a:rPr lang="en-US" sz="1200" dirty="0" smtClean="0">
                <a:solidFill>
                  <a:schemeClr val="tx1">
                    <a:lumMod val="50000"/>
                    <a:lumOff val="50000"/>
                  </a:schemeClr>
                </a:solidFill>
                <a:latin typeface="Arial" pitchFamily="34" charset="0"/>
                <a:cs typeface="Arial" pitchFamily="34" charset="0"/>
              </a:rPr>
              <a:t>Source: Texas State Data Center 2014 Population Projections and U.S. Census Bureau Population Estimates</a:t>
            </a:r>
          </a:p>
          <a:p>
            <a:pPr marL="798513" indent="-798513">
              <a:spcBef>
                <a:spcPct val="50000"/>
              </a:spcBef>
            </a:pPr>
            <a:r>
              <a:rPr lang="en-US" sz="1200" dirty="0" smtClean="0">
                <a:solidFill>
                  <a:schemeClr val="tx1">
                    <a:lumMod val="50000"/>
                    <a:lumOff val="50000"/>
                  </a:schemeClr>
                </a:solidFill>
                <a:latin typeface="Arial" pitchFamily="34" charset="0"/>
                <a:cs typeface="Arial" pitchFamily="34" charset="0"/>
              </a:rPr>
              <a:t> </a:t>
            </a:r>
          </a:p>
        </p:txBody>
      </p:sp>
      <p:cxnSp>
        <p:nvCxnSpPr>
          <p:cNvPr id="15" name="Straight Connector 14"/>
          <p:cNvCxnSpPr/>
          <p:nvPr/>
        </p:nvCxnSpPr>
        <p:spPr>
          <a:xfrm flipV="1">
            <a:off x="7848600" y="1676400"/>
            <a:ext cx="0" cy="3810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41442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nvPr>
        </p:nvGraphicFramePr>
        <p:xfrm>
          <a:off x="457200" y="1371600"/>
          <a:ext cx="8229600" cy="4754563"/>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noGrp="1"/>
          </p:cNvSpPr>
          <p:nvPr>
            <p:ph type="title"/>
          </p:nvPr>
        </p:nvSpPr>
        <p:spPr>
          <a:xfrm>
            <a:off x="1600200" y="152400"/>
            <a:ext cx="6858000" cy="990600"/>
          </a:xfrm>
          <a:prstGeom prst="rect">
            <a:avLst/>
          </a:prstGeom>
        </p:spPr>
        <p:txBody>
          <a:bodyPr>
            <a:noAutofit/>
          </a:bodyPr>
          <a:lstStyle/>
          <a:p>
            <a:pPr lvl="0" algn="ctr"/>
            <a:r>
              <a:rPr lang="en-US" sz="2400" kern="0" dirty="0" smtClean="0"/>
              <a:t>Projected Growth of Population Aged 65 Years and Older in Texas, 2010-2050</a:t>
            </a:r>
            <a:endParaRPr kumimoji="0" lang="en-US" sz="2400" i="0" u="none" strike="noStrike" kern="0" cap="none" spc="0" normalizeH="0" baseline="0" noProof="0" dirty="0">
              <a:ln>
                <a:noFill/>
              </a:ln>
              <a:effectLst/>
              <a:uLnTx/>
              <a:uFillTx/>
            </a:endParaRPr>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28</a:t>
            </a:fld>
            <a:endParaRPr lang="en-US" dirty="0"/>
          </a:p>
        </p:txBody>
      </p:sp>
      <p:cxnSp>
        <p:nvCxnSpPr>
          <p:cNvPr id="8" name="Straight Connector 7"/>
          <p:cNvCxnSpPr/>
          <p:nvPr/>
        </p:nvCxnSpPr>
        <p:spPr>
          <a:xfrm flipV="1">
            <a:off x="3048000" y="4495800"/>
            <a:ext cx="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6200" y="6478320"/>
            <a:ext cx="8763000" cy="276999"/>
          </a:xfrm>
          <a:prstGeom prst="rect">
            <a:avLst/>
          </a:prstGeom>
          <a:noFill/>
        </p:spPr>
        <p:txBody>
          <a:bodyPr wrap="square" rtlCol="0">
            <a:spAutoFit/>
          </a:bodyPr>
          <a:lstStyle/>
          <a:p>
            <a:pPr marL="798513" indent="-798513">
              <a:spcBef>
                <a:spcPct val="50000"/>
              </a:spcBef>
            </a:pPr>
            <a:r>
              <a:rPr lang="en-US" sz="1200" dirty="0" smtClean="0">
                <a:solidFill>
                  <a:schemeClr val="tx1">
                    <a:lumMod val="50000"/>
                    <a:lumOff val="50000"/>
                  </a:schemeClr>
                </a:solidFill>
                <a:latin typeface="Arial" pitchFamily="34" charset="0"/>
                <a:cs typeface="Arial" pitchFamily="34" charset="0"/>
              </a:rPr>
              <a:t>Source: Texas State Data Center 2014 Population Projections </a:t>
            </a:r>
          </a:p>
        </p:txBody>
      </p:sp>
      <p:cxnSp>
        <p:nvCxnSpPr>
          <p:cNvPr id="11" name="Straight Connector 10"/>
          <p:cNvCxnSpPr/>
          <p:nvPr/>
        </p:nvCxnSpPr>
        <p:spPr>
          <a:xfrm flipV="1">
            <a:off x="4648200" y="3581400"/>
            <a:ext cx="0" cy="1828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248400" y="2743200"/>
            <a:ext cx="0" cy="2667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7848600" y="1676400"/>
            <a:ext cx="0" cy="381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2209800" y="4876800"/>
            <a:ext cx="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29995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nvPr>
        </p:nvGraphicFramePr>
        <p:xfrm>
          <a:off x="487907" y="13716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29</a:t>
            </a:fld>
            <a:endParaRPr lang="en-US" dirty="0"/>
          </a:p>
        </p:txBody>
      </p:sp>
      <p:sp>
        <p:nvSpPr>
          <p:cNvPr id="5" name="Title 1"/>
          <p:cNvSpPr>
            <a:spLocks noGrp="1"/>
          </p:cNvSpPr>
          <p:nvPr>
            <p:ph type="title"/>
          </p:nvPr>
        </p:nvSpPr>
        <p:spPr>
          <a:xfrm>
            <a:off x="1859507" y="417511"/>
            <a:ext cx="6858000" cy="990600"/>
          </a:xfrm>
        </p:spPr>
        <p:txBody>
          <a:bodyPr>
            <a:noAutofit/>
          </a:bodyPr>
          <a:lstStyle/>
          <a:p>
            <a:r>
              <a:rPr lang="en-US" sz="3200" dirty="0" smtClean="0"/>
              <a:t>Population Change by Age Group, Texas</a:t>
            </a:r>
            <a:r>
              <a:rPr lang="en-US" sz="3200" dirty="0"/>
              <a:t>, 1950-2050</a:t>
            </a:r>
            <a:br>
              <a:rPr lang="en-US" sz="3200" dirty="0"/>
            </a:br>
            <a:endParaRPr lang="en-US" sz="3200" dirty="0"/>
          </a:p>
        </p:txBody>
      </p:sp>
      <p:sp>
        <p:nvSpPr>
          <p:cNvPr id="3" name="Rectangle 2"/>
          <p:cNvSpPr/>
          <p:nvPr/>
        </p:nvSpPr>
        <p:spPr>
          <a:xfrm>
            <a:off x="-76200" y="6144396"/>
            <a:ext cx="6934200" cy="577081"/>
          </a:xfrm>
          <a:prstGeom prst="rect">
            <a:avLst/>
          </a:prstGeom>
        </p:spPr>
        <p:txBody>
          <a:bodyPr wrap="square">
            <a:spAutoFit/>
          </a:bodyPr>
          <a:lstStyle/>
          <a:p>
            <a:pPr marL="0" marR="0" indent="0" defTabSz="914400" eaLnBrk="1" fontAlgn="auto" latinLnBrk="0" hangingPunct="1">
              <a:lnSpc>
                <a:spcPct val="100000"/>
              </a:lnSpc>
              <a:spcBef>
                <a:spcPts val="0"/>
              </a:spcBef>
              <a:spcAft>
                <a:spcPts val="0"/>
              </a:spcAft>
              <a:buClrTx/>
              <a:buSzTx/>
              <a:buFontTx/>
              <a:buNone/>
              <a:tabLst/>
              <a:defRPr/>
            </a:pPr>
            <a:r>
              <a:rPr lang="en-US" sz="1050" dirty="0"/>
              <a:t>Source: </a:t>
            </a:r>
            <a:r>
              <a:rPr lang="en-US" sz="1050" dirty="0">
                <a:solidFill>
                  <a:schemeClr val="dk1"/>
                </a:solidFill>
              </a:rPr>
              <a:t>US Census Bureau, 1950-2010 Censuses </a:t>
            </a:r>
            <a:endParaRPr lang="en-US" sz="1050" dirty="0"/>
          </a:p>
          <a:p>
            <a:r>
              <a:rPr lang="en-US" sz="1050" dirty="0"/>
              <a:t>               US Census Bureau, State Population Estimates</a:t>
            </a:r>
          </a:p>
          <a:p>
            <a:r>
              <a:rPr lang="en-US" sz="1050" dirty="0"/>
              <a:t>               Texas State Data Center, 2014 Population Projections, 1.0 Migration Scenario</a:t>
            </a:r>
          </a:p>
        </p:txBody>
      </p:sp>
    </p:spTree>
    <p:extLst>
      <p:ext uri="{BB962C8B-B14F-4D97-AF65-F5344CB8AC3E}">
        <p14:creationId xmlns:p14="http://schemas.microsoft.com/office/powerpoint/2010/main" val="58592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914400" y="15240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76200" y="6356352"/>
            <a:ext cx="9144000" cy="246221"/>
          </a:xfrm>
          <a:prstGeom prst="rect">
            <a:avLst/>
          </a:prstGeom>
        </p:spPr>
        <p:txBody>
          <a:bodyPr wrap="square">
            <a:spAutoFit/>
          </a:bodyPr>
          <a:lstStyle/>
          <a:p>
            <a:pPr marL="0" indent="0">
              <a:buFont typeface="Arial" charset="0"/>
              <a:buNone/>
            </a:pPr>
            <a:r>
              <a:rPr lang="en-US" sz="1000" dirty="0">
                <a:solidFill>
                  <a:schemeClr val="bg1">
                    <a:lumMod val="50000"/>
                  </a:schemeClr>
                </a:solidFill>
                <a:latin typeface="Arial" pitchFamily="34" charset="0"/>
                <a:cs typeface="Arial" pitchFamily="34" charset="0"/>
              </a:rPr>
              <a:t>All values for the decennial dates are for April 1</a:t>
            </a:r>
            <a:r>
              <a:rPr lang="en-US" sz="1000" baseline="30000" dirty="0">
                <a:solidFill>
                  <a:schemeClr val="bg1">
                    <a:lumMod val="50000"/>
                  </a:schemeClr>
                </a:solidFill>
                <a:latin typeface="Arial" pitchFamily="34" charset="0"/>
                <a:cs typeface="Arial" pitchFamily="34" charset="0"/>
              </a:rPr>
              <a:t>st</a:t>
            </a:r>
            <a:r>
              <a:rPr lang="en-US" sz="1000" dirty="0">
                <a:solidFill>
                  <a:schemeClr val="bg1">
                    <a:lumMod val="50000"/>
                  </a:schemeClr>
                </a:solidFill>
                <a:latin typeface="Arial" pitchFamily="34" charset="0"/>
                <a:cs typeface="Arial" pitchFamily="34" charset="0"/>
              </a:rPr>
              <a:t> of the indicated census year.  Values for 2012-2014 are for July 1 as estimated by the U.S. Census Bureau. </a:t>
            </a:r>
          </a:p>
        </p:txBody>
      </p:sp>
      <p:sp>
        <p:nvSpPr>
          <p:cNvPr id="9" name="Rectangle 2"/>
          <p:cNvSpPr txBox="1">
            <a:spLocks noGrp="1" noChangeArrowheads="1"/>
          </p:cNvSpPr>
          <p:nvPr>
            <p:ph type="title"/>
          </p:nvPr>
        </p:nvSpPr>
        <p:spPr>
          <a:prstGeom prst="rect">
            <a:avLst/>
          </a:prstGeom>
        </p:spPr>
        <p:txBody>
          <a:bodyPr>
            <a:normAutofit fontScale="900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i="0" u="none" strike="noStrike" kern="0" cap="none" spc="0" normalizeH="0" baseline="0" noProof="0" dirty="0">
                <a:ln>
                  <a:noFill/>
                </a:ln>
                <a:effectLst/>
                <a:uLnTx/>
                <a:uFillTx/>
                <a:latin typeface="+mj-lt"/>
                <a:ea typeface="+mj-ea"/>
                <a:cs typeface="+mj-cs"/>
              </a:rPr>
              <a:t>Total Population and Population Change in Texas, 1950-2014</a:t>
            </a:r>
          </a:p>
        </p:txBody>
      </p:sp>
      <p:sp>
        <p:nvSpPr>
          <p:cNvPr id="11" name="Rectangle 10"/>
          <p:cNvSpPr/>
          <p:nvPr/>
        </p:nvSpPr>
        <p:spPr>
          <a:xfrm>
            <a:off x="0" y="6538914"/>
            <a:ext cx="4572000" cy="246221"/>
          </a:xfrm>
          <a:prstGeom prst="rect">
            <a:avLst/>
          </a:prstGeom>
        </p:spPr>
        <p:txBody>
          <a:bodyPr>
            <a:spAutoFit/>
          </a:bodyPr>
          <a:lstStyle/>
          <a:p>
            <a:pPr marL="914400" indent="-914400"/>
            <a:r>
              <a:rPr lang="en-US" sz="1000" dirty="0">
                <a:solidFill>
                  <a:schemeClr val="bg1">
                    <a:lumMod val="50000"/>
                  </a:schemeClr>
                </a:solidFill>
                <a:latin typeface="Arial" pitchFamily="34" charset="0"/>
                <a:cs typeface="Arial" pitchFamily="34" charset="0"/>
              </a:rPr>
              <a:t>Source: U.S. Census Bureau, Census Counts and Population Estimates</a:t>
            </a:r>
          </a:p>
        </p:txBody>
      </p:sp>
      <p:sp>
        <p:nvSpPr>
          <p:cNvPr id="2" name="Slide Number Placeholder 1"/>
          <p:cNvSpPr>
            <a:spLocks noGrp="1"/>
          </p:cNvSpPr>
          <p:nvPr>
            <p:ph type="sldNum" sz="quarter" idx="4"/>
          </p:nvPr>
        </p:nvSpPr>
        <p:spPr/>
        <p:txBody>
          <a:bodyPr/>
          <a:lstStyle/>
          <a:p>
            <a:fld id="{2BC1FA3B-F0C1-4F58-90BE-DCC7501F4B28}" type="slidenum">
              <a:rPr lang="en-US" smtClean="0"/>
              <a:pPr/>
              <a:t>3</a:t>
            </a:fld>
            <a:endParaRPr lang="en-US" dirty="0"/>
          </a:p>
        </p:txBody>
      </p:sp>
    </p:spTree>
    <p:extLst>
      <p:ext uri="{BB962C8B-B14F-4D97-AF65-F5344CB8AC3E}">
        <p14:creationId xmlns:p14="http://schemas.microsoft.com/office/powerpoint/2010/main" val="36475380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Population Projections, Texas, 2010-2050,</a:t>
            </a:r>
            <a:br>
              <a:rPr lang="en-US" sz="2800" dirty="0" smtClean="0"/>
            </a:br>
            <a:r>
              <a:rPr lang="en-US" sz="2800" dirty="0" smtClean="0"/>
              <a:t>Percent Over and Under 65</a:t>
            </a:r>
            <a:endParaRPr lang="en-US" sz="2800" dirty="0"/>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30</a:t>
            </a:fld>
            <a:endParaRPr lang="en-US" dirty="0"/>
          </a:p>
        </p:txBody>
      </p:sp>
      <p:graphicFrame>
        <p:nvGraphicFramePr>
          <p:cNvPr id="5" name="Content Placeholder 4"/>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838200" y="6477519"/>
            <a:ext cx="8763000" cy="261610"/>
          </a:xfrm>
          <a:prstGeom prst="rect">
            <a:avLst/>
          </a:prstGeom>
          <a:noFill/>
        </p:spPr>
        <p:txBody>
          <a:bodyPr wrap="square" rtlCol="0">
            <a:spAutoFit/>
          </a:bodyPr>
          <a:lstStyle/>
          <a:p>
            <a:pPr marL="798513" indent="-798513">
              <a:spcBef>
                <a:spcPct val="50000"/>
              </a:spcBef>
            </a:pPr>
            <a:r>
              <a:rPr lang="en-US" sz="1100" dirty="0" smtClean="0">
                <a:solidFill>
                  <a:schemeClr val="tx1">
                    <a:lumMod val="50000"/>
                    <a:lumOff val="50000"/>
                  </a:schemeClr>
                </a:solidFill>
                <a:latin typeface="+mn-lt"/>
              </a:rPr>
              <a:t>Source: Texas State Data Center 2014 Population Projections , Half 2000-2010 Migration Scenario</a:t>
            </a:r>
          </a:p>
        </p:txBody>
      </p:sp>
    </p:spTree>
    <p:extLst>
      <p:ext uri="{BB962C8B-B14F-4D97-AF65-F5344CB8AC3E}">
        <p14:creationId xmlns:p14="http://schemas.microsoft.com/office/powerpoint/2010/main" val="34008122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p:cNvGraphicFramePr>
            <a:graphicFrameLocks/>
          </p:cNvGraphicFramePr>
          <p:nvPr>
            <p:extLst/>
          </p:nvPr>
        </p:nvGraphicFramePr>
        <p:xfrm>
          <a:off x="1032303" y="1954531"/>
          <a:ext cx="7022368" cy="3892826"/>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a:xfrm>
            <a:off x="1524000" y="0"/>
            <a:ext cx="7750454" cy="609600"/>
          </a:xfrm>
          <a:prstGeom prst="rect">
            <a:avLst/>
          </a:prstGeom>
        </p:spPr>
        <p:txBody>
          <a:bodyPr/>
          <a:lstStyle>
            <a:lvl1pPr algn="l" defTabSz="914400" rtl="0" eaLnBrk="1" latinLnBrk="0" hangingPunct="1">
              <a:spcBef>
                <a:spcPct val="0"/>
              </a:spcBef>
              <a:buNone/>
              <a:defRPr sz="3600" kern="1200">
                <a:solidFill>
                  <a:schemeClr val="tx1"/>
                </a:solidFill>
                <a:effectLst>
                  <a:outerShdw blurRad="38100" dist="38100" dir="2700000" algn="tl">
                    <a:srgbClr val="000000">
                      <a:alpha val="43137"/>
                    </a:srgbClr>
                  </a:outerShdw>
                </a:effectLst>
                <a:latin typeface="+mj-lt"/>
                <a:ea typeface="+mj-ea"/>
                <a:cs typeface="+mj-cs"/>
              </a:defRPr>
            </a:lvl1pPr>
          </a:lstStyle>
          <a:p>
            <a:pPr algn="ctr"/>
            <a:r>
              <a:rPr lang="en-US" dirty="0" smtClean="0">
                <a:solidFill>
                  <a:srgbClr val="1B1E7A"/>
                </a:solidFill>
                <a:effectLst/>
              </a:rPr>
              <a:t>Texas Population </a:t>
            </a:r>
            <a:r>
              <a:rPr lang="en-US" dirty="0">
                <a:solidFill>
                  <a:srgbClr val="1B1E7A"/>
                </a:solidFill>
                <a:effectLst/>
              </a:rPr>
              <a:t>Change by Age </a:t>
            </a:r>
            <a:r>
              <a:rPr lang="en-US" dirty="0" smtClean="0">
                <a:solidFill>
                  <a:srgbClr val="1B1E7A"/>
                </a:solidFill>
                <a:effectLst/>
              </a:rPr>
              <a:t>Group, 2010-2030</a:t>
            </a:r>
            <a:endParaRPr lang="en-US" dirty="0">
              <a:solidFill>
                <a:srgbClr val="1B1E7A"/>
              </a:solidFill>
              <a:effectLst/>
            </a:endParaRPr>
          </a:p>
        </p:txBody>
      </p:sp>
      <p:sp>
        <p:nvSpPr>
          <p:cNvPr id="12" name="TextBox 11"/>
          <p:cNvSpPr txBox="1"/>
          <p:nvPr/>
        </p:nvSpPr>
        <p:spPr>
          <a:xfrm>
            <a:off x="76200" y="6478320"/>
            <a:ext cx="8763000" cy="276999"/>
          </a:xfrm>
          <a:prstGeom prst="rect">
            <a:avLst/>
          </a:prstGeom>
          <a:noFill/>
        </p:spPr>
        <p:txBody>
          <a:bodyPr wrap="square" rtlCol="0">
            <a:spAutoFit/>
          </a:bodyPr>
          <a:lstStyle/>
          <a:p>
            <a:pPr marL="798513" indent="-798513">
              <a:spcBef>
                <a:spcPct val="50000"/>
              </a:spcBef>
            </a:pPr>
            <a:r>
              <a:rPr lang="en-US" sz="1200" dirty="0" smtClean="0">
                <a:solidFill>
                  <a:schemeClr val="tx1">
                    <a:lumMod val="50000"/>
                    <a:lumOff val="50000"/>
                  </a:schemeClr>
                </a:solidFill>
                <a:latin typeface="Arial" pitchFamily="34" charset="0"/>
                <a:cs typeface="Arial" pitchFamily="34" charset="0"/>
              </a:rPr>
              <a:t>Source: Texas State Data Center 2012 Population Projections </a:t>
            </a:r>
          </a:p>
        </p:txBody>
      </p:sp>
      <p:cxnSp>
        <p:nvCxnSpPr>
          <p:cNvPr id="4" name="Straight Connector 3"/>
          <p:cNvCxnSpPr/>
          <p:nvPr/>
        </p:nvCxnSpPr>
        <p:spPr>
          <a:xfrm>
            <a:off x="2438400" y="3200400"/>
            <a:ext cx="4953000" cy="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07297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162800" cy="990600"/>
          </a:xfrm>
        </p:spPr>
        <p:txBody>
          <a:bodyPr>
            <a:noAutofit/>
          </a:bodyPr>
          <a:lstStyle/>
          <a:p>
            <a:r>
              <a:rPr lang="en-US" sz="3200" kern="0" dirty="0"/>
              <a:t>Projected Racial and Ethnic Percent, Texas, </a:t>
            </a:r>
            <a:r>
              <a:rPr lang="en-US" sz="3200" kern="0" dirty="0" smtClean="0"/>
              <a:t>2010-2050</a:t>
            </a:r>
            <a:endParaRPr lang="en-US" sz="3200" dirty="0"/>
          </a:p>
        </p:txBody>
      </p:sp>
      <p:graphicFrame>
        <p:nvGraphicFramePr>
          <p:cNvPr id="5" name="Content Placeholder 4"/>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32</a:t>
            </a:fld>
            <a:endParaRPr lang="en-US" dirty="0"/>
          </a:p>
        </p:txBody>
      </p:sp>
      <p:sp>
        <p:nvSpPr>
          <p:cNvPr id="6" name="TextBox 5"/>
          <p:cNvSpPr txBox="1"/>
          <p:nvPr/>
        </p:nvSpPr>
        <p:spPr>
          <a:xfrm>
            <a:off x="838200" y="6477519"/>
            <a:ext cx="8763000" cy="261610"/>
          </a:xfrm>
          <a:prstGeom prst="rect">
            <a:avLst/>
          </a:prstGeom>
          <a:noFill/>
        </p:spPr>
        <p:txBody>
          <a:bodyPr wrap="square" rtlCol="0">
            <a:spAutoFit/>
          </a:bodyPr>
          <a:lstStyle/>
          <a:p>
            <a:pPr marL="798513" indent="-798513">
              <a:spcBef>
                <a:spcPct val="50000"/>
              </a:spcBef>
            </a:pPr>
            <a:r>
              <a:rPr lang="en-US" sz="1100" dirty="0" smtClean="0">
                <a:solidFill>
                  <a:schemeClr val="tx1">
                    <a:lumMod val="50000"/>
                    <a:lumOff val="50000"/>
                  </a:schemeClr>
                </a:solidFill>
                <a:latin typeface="+mn-lt"/>
              </a:rPr>
              <a:t>Source: Texas State Data Center 2012 Population Projections , 2000-2010 Migration Scenario</a:t>
            </a:r>
          </a:p>
        </p:txBody>
      </p:sp>
    </p:spTree>
    <p:extLst>
      <p:ext uri="{BB962C8B-B14F-4D97-AF65-F5344CB8AC3E}">
        <p14:creationId xmlns:p14="http://schemas.microsoft.com/office/powerpoint/2010/main" val="23021587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Population </a:t>
            </a:r>
            <a:r>
              <a:rPr lang="en-US" sz="2800" dirty="0"/>
              <a:t>Projections </a:t>
            </a:r>
            <a:r>
              <a:rPr lang="en-US" sz="2800" dirty="0" smtClean="0"/>
              <a:t>65 Years and Over by Race/Ethnicity, Texas, 2010-2050</a:t>
            </a:r>
            <a:endParaRPr lang="en-US" sz="2800" dirty="0"/>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33</a:t>
            </a:fld>
            <a:endParaRPr lang="en-US" dirty="0"/>
          </a:p>
        </p:txBody>
      </p:sp>
      <p:graphicFrame>
        <p:nvGraphicFramePr>
          <p:cNvPr id="5" name="Content Placeholder 4"/>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838200" y="6477519"/>
            <a:ext cx="8763000" cy="261610"/>
          </a:xfrm>
          <a:prstGeom prst="rect">
            <a:avLst/>
          </a:prstGeom>
          <a:noFill/>
        </p:spPr>
        <p:txBody>
          <a:bodyPr wrap="square" rtlCol="0">
            <a:spAutoFit/>
          </a:bodyPr>
          <a:lstStyle/>
          <a:p>
            <a:pPr marL="798513" indent="-798513">
              <a:spcBef>
                <a:spcPct val="50000"/>
              </a:spcBef>
            </a:pPr>
            <a:r>
              <a:rPr lang="en-US" sz="1100" dirty="0" smtClean="0">
                <a:solidFill>
                  <a:schemeClr val="tx1">
                    <a:lumMod val="50000"/>
                    <a:lumOff val="50000"/>
                  </a:schemeClr>
                </a:solidFill>
                <a:latin typeface="+mn-lt"/>
              </a:rPr>
              <a:t>Source: Texas State Data Center 2014 Population Projections , Half 2000-2010 Migration Scenario</a:t>
            </a:r>
          </a:p>
        </p:txBody>
      </p:sp>
    </p:spTree>
    <p:extLst>
      <p:ext uri="{BB962C8B-B14F-4D97-AF65-F5344CB8AC3E}">
        <p14:creationId xmlns:p14="http://schemas.microsoft.com/office/powerpoint/2010/main" val="10578113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2916" y="100652"/>
            <a:ext cx="6858000" cy="990600"/>
          </a:xfrm>
        </p:spPr>
        <p:txBody>
          <a:bodyPr>
            <a:noAutofit/>
          </a:bodyPr>
          <a:lstStyle/>
          <a:p>
            <a:r>
              <a:rPr lang="en-US" sz="2800" dirty="0"/>
              <a:t>Percent of Population by </a:t>
            </a:r>
            <a:r>
              <a:rPr lang="en-US" sz="2800" dirty="0" smtClean="0"/>
              <a:t>Race/Ethnicity for Age Groups, 2010 and 2050</a:t>
            </a:r>
            <a:endParaRPr lang="en-US" sz="2800" dirty="0"/>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34</a:t>
            </a:fld>
            <a:endParaRPr lang="en-US" dirty="0"/>
          </a:p>
        </p:txBody>
      </p:sp>
      <p:grpSp>
        <p:nvGrpSpPr>
          <p:cNvPr id="11" name="Group 10"/>
          <p:cNvGrpSpPr/>
          <p:nvPr/>
        </p:nvGrpSpPr>
        <p:grpSpPr>
          <a:xfrm>
            <a:off x="838200" y="1706943"/>
            <a:ext cx="4283716" cy="4428779"/>
            <a:chOff x="488621" y="95401"/>
            <a:chExt cx="6867179" cy="3958221"/>
          </a:xfrm>
        </p:grpSpPr>
        <p:graphicFrame>
          <p:nvGraphicFramePr>
            <p:cNvPr id="12" name="Chart 11"/>
            <p:cNvGraphicFramePr/>
            <p:nvPr>
              <p:extLst/>
            </p:nvPr>
          </p:nvGraphicFramePr>
          <p:xfrm>
            <a:off x="488621" y="95401"/>
            <a:ext cx="6335359" cy="3276600"/>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5"/>
            <p:cNvSpPr txBox="1"/>
            <p:nvPr/>
          </p:nvSpPr>
          <p:spPr>
            <a:xfrm>
              <a:off x="1022011" y="3396397"/>
              <a:ext cx="6333789" cy="65722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a:t>Source: US Census Bureau, State</a:t>
              </a:r>
              <a:r>
                <a:rPr lang="en-US" sz="1100" baseline="0"/>
                <a:t> Population Estimates, 2014</a:t>
              </a:r>
              <a:endParaRPr lang="en-US" sz="1100"/>
            </a:p>
          </p:txBody>
        </p:sp>
      </p:grpSp>
      <p:grpSp>
        <p:nvGrpSpPr>
          <p:cNvPr id="14" name="Group 13"/>
          <p:cNvGrpSpPr/>
          <p:nvPr/>
        </p:nvGrpSpPr>
        <p:grpSpPr>
          <a:xfrm>
            <a:off x="5029200" y="1600200"/>
            <a:ext cx="4184720" cy="4495800"/>
            <a:chOff x="0" y="0"/>
            <a:chExt cx="6462739" cy="4087184"/>
          </a:xfrm>
        </p:grpSpPr>
        <p:graphicFrame>
          <p:nvGraphicFramePr>
            <p:cNvPr id="15" name="Chart 14"/>
            <p:cNvGraphicFramePr/>
            <p:nvPr>
              <p:extLst/>
            </p:nvPr>
          </p:nvGraphicFramePr>
          <p:xfrm>
            <a:off x="0" y="0"/>
            <a:ext cx="6462739" cy="353299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9"/>
            <p:cNvSpPr txBox="1"/>
            <p:nvPr/>
          </p:nvSpPr>
          <p:spPr>
            <a:xfrm>
              <a:off x="0" y="3429959"/>
              <a:ext cx="6333789" cy="65722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dirty="0"/>
                <a:t>Source: Texas State</a:t>
              </a:r>
              <a:r>
                <a:rPr lang="en-US" sz="1100" baseline="0" dirty="0"/>
                <a:t> Data Center, 2014 Projections, 1.0 Migration Scenario</a:t>
              </a:r>
              <a:endParaRPr lang="en-US" sz="1100" dirty="0"/>
            </a:p>
          </p:txBody>
        </p:sp>
      </p:grpSp>
      <p:sp>
        <p:nvSpPr>
          <p:cNvPr id="3" name="TextBox 2"/>
          <p:cNvSpPr txBox="1"/>
          <p:nvPr/>
        </p:nvSpPr>
        <p:spPr>
          <a:xfrm>
            <a:off x="2286000" y="1447800"/>
            <a:ext cx="4835560" cy="461665"/>
          </a:xfrm>
          <a:prstGeom prst="rect">
            <a:avLst/>
          </a:prstGeom>
          <a:noFill/>
        </p:spPr>
        <p:txBody>
          <a:bodyPr wrap="square" rtlCol="0">
            <a:spAutoFit/>
          </a:bodyPr>
          <a:lstStyle/>
          <a:p>
            <a:r>
              <a:rPr lang="en-US" dirty="0" smtClean="0"/>
              <a:t>2010                                       2050</a:t>
            </a:r>
            <a:endParaRPr lang="en-US" dirty="0"/>
          </a:p>
        </p:txBody>
      </p:sp>
    </p:spTree>
    <p:extLst>
      <p:ext uri="{BB962C8B-B14F-4D97-AF65-F5344CB8AC3E}">
        <p14:creationId xmlns:p14="http://schemas.microsoft.com/office/powerpoint/2010/main" val="37255439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6858000" cy="990600"/>
          </a:xfrm>
        </p:spPr>
        <p:txBody>
          <a:bodyPr>
            <a:noAutofit/>
          </a:bodyPr>
          <a:lstStyle/>
          <a:p>
            <a:r>
              <a:rPr lang="en-US" sz="2000" dirty="0" smtClean="0"/>
              <a:t>Percent of the Population Aged 65 Years and Older without Health Insurance, Texas Counties, 2010-2014</a:t>
            </a:r>
            <a:endParaRPr lang="en-US" sz="2000" dirty="0"/>
          </a:p>
        </p:txBody>
      </p:sp>
      <p:pic>
        <p:nvPicPr>
          <p:cNvPr id="5" name="Content Placeholder 4"/>
          <p:cNvPicPr>
            <a:picLocks noGrp="1" noChangeAspect="1"/>
          </p:cNvPicPr>
          <p:nvPr>
            <p:ph idx="1"/>
          </p:nvPr>
        </p:nvPicPr>
        <p:blipFill rotWithShape="1">
          <a:blip r:embed="rId2"/>
          <a:srcRect l="1176" t="10282" r="1176" b="10727"/>
          <a:stretch/>
        </p:blipFill>
        <p:spPr>
          <a:xfrm>
            <a:off x="1371600" y="1219199"/>
            <a:ext cx="6781800" cy="5556173"/>
          </a:xfrm>
          <a:prstGeom prst="rect">
            <a:avLst/>
          </a:prstGeom>
        </p:spPr>
      </p:pic>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35</a:t>
            </a:fld>
            <a:endParaRPr lang="en-US" dirty="0"/>
          </a:p>
        </p:txBody>
      </p:sp>
      <p:pic>
        <p:nvPicPr>
          <p:cNvPr id="6" name="Picture 5"/>
          <p:cNvPicPr>
            <a:picLocks noChangeAspect="1"/>
          </p:cNvPicPr>
          <p:nvPr/>
        </p:nvPicPr>
        <p:blipFill rotWithShape="1">
          <a:blip r:embed="rId3"/>
          <a:srcRect t="25899" r="23395"/>
          <a:stretch/>
        </p:blipFill>
        <p:spPr>
          <a:xfrm>
            <a:off x="990600" y="1437696"/>
            <a:ext cx="1850994" cy="1765300"/>
          </a:xfrm>
          <a:prstGeom prst="rect">
            <a:avLst/>
          </a:prstGeom>
        </p:spPr>
      </p:pic>
    </p:spTree>
    <p:extLst>
      <p:ext uri="{BB962C8B-B14F-4D97-AF65-F5344CB8AC3E}">
        <p14:creationId xmlns:p14="http://schemas.microsoft.com/office/powerpoint/2010/main" val="24375112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Percent of the population aged 65 years and older with an independent living disability, Texas Counties, 2010-2014</a:t>
            </a:r>
            <a:endParaRPr lang="en-US" sz="2000" dirty="0"/>
          </a:p>
        </p:txBody>
      </p:sp>
      <p:pic>
        <p:nvPicPr>
          <p:cNvPr id="5" name="Content Placeholder 4"/>
          <p:cNvPicPr>
            <a:picLocks noGrp="1" noChangeAspect="1"/>
          </p:cNvPicPr>
          <p:nvPr>
            <p:ph idx="1"/>
          </p:nvPr>
        </p:nvPicPr>
        <p:blipFill rotWithShape="1">
          <a:blip r:embed="rId2"/>
          <a:srcRect l="534" t="6734" r="1"/>
          <a:stretch/>
        </p:blipFill>
        <p:spPr>
          <a:xfrm>
            <a:off x="1949726" y="1143000"/>
            <a:ext cx="6248400" cy="5935830"/>
          </a:xfrm>
          <a:prstGeom prst="rect">
            <a:avLst/>
          </a:prstGeom>
        </p:spPr>
      </p:pic>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36</a:t>
            </a:fld>
            <a:endParaRPr lang="en-US" dirty="0"/>
          </a:p>
        </p:txBody>
      </p:sp>
      <p:pic>
        <p:nvPicPr>
          <p:cNvPr id="6" name="Picture 5"/>
          <p:cNvPicPr>
            <a:picLocks noChangeAspect="1"/>
          </p:cNvPicPr>
          <p:nvPr/>
        </p:nvPicPr>
        <p:blipFill rotWithShape="1">
          <a:blip r:embed="rId3"/>
          <a:srcRect t="26168" r="26817"/>
          <a:stretch/>
        </p:blipFill>
        <p:spPr>
          <a:xfrm>
            <a:off x="1295400" y="1674811"/>
            <a:ext cx="1308652" cy="1290000"/>
          </a:xfrm>
          <a:prstGeom prst="rect">
            <a:avLst/>
          </a:prstGeom>
        </p:spPr>
      </p:pic>
      <p:sp>
        <p:nvSpPr>
          <p:cNvPr id="7" name="Rectangle 6"/>
          <p:cNvSpPr/>
          <p:nvPr/>
        </p:nvSpPr>
        <p:spPr>
          <a:xfrm>
            <a:off x="228600" y="6477000"/>
            <a:ext cx="6400800" cy="240515"/>
          </a:xfrm>
          <a:prstGeom prst="rect">
            <a:avLst/>
          </a:prstGeom>
        </p:spPr>
        <p:txBody>
          <a:bodyPr wrap="square">
            <a:spAutoFit/>
          </a:bodyPr>
          <a:lstStyle/>
          <a:p>
            <a:pPr marL="0" marR="0">
              <a:lnSpc>
                <a:spcPct val="107000"/>
              </a:lnSpc>
              <a:spcBef>
                <a:spcPts val="0"/>
              </a:spcBef>
              <a:spcAft>
                <a:spcPts val="0"/>
              </a:spcAft>
            </a:pPr>
            <a:r>
              <a:rPr lang="en-US" sz="900" dirty="0">
                <a:solidFill>
                  <a:schemeClr val="bg1">
                    <a:lumMod val="50000"/>
                  </a:schemeClr>
                </a:solidFill>
              </a:rPr>
              <a:t>Source: U.S. Census  Bureau, </a:t>
            </a:r>
            <a:r>
              <a:rPr lang="en-US" sz="900" dirty="0" smtClean="0">
                <a:solidFill>
                  <a:schemeClr val="bg1">
                    <a:lumMod val="50000"/>
                  </a:schemeClr>
                </a:solidFill>
              </a:rPr>
              <a:t>American Community Survey, 2010-2014 5 Year Sample</a:t>
            </a:r>
            <a:endParaRPr lang="en-US" sz="9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26468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RNs and LVNs Working in Nursing Homes and Extended Care Facilities per 1,000 Persons Aged 65 Years and Older, Texas Counties, 2015</a:t>
            </a:r>
            <a:endParaRPr lang="en-US" sz="2000" dirty="0"/>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37</a:t>
            </a:fld>
            <a:endParaRPr lang="en-US" dirty="0"/>
          </a:p>
        </p:txBody>
      </p:sp>
      <p:sp>
        <p:nvSpPr>
          <p:cNvPr id="7" name="Rectangle 6"/>
          <p:cNvSpPr/>
          <p:nvPr/>
        </p:nvSpPr>
        <p:spPr>
          <a:xfrm>
            <a:off x="228600" y="6541719"/>
            <a:ext cx="6400800" cy="388696"/>
          </a:xfrm>
          <a:prstGeom prst="rect">
            <a:avLst/>
          </a:prstGeom>
        </p:spPr>
        <p:txBody>
          <a:bodyPr wrap="square">
            <a:spAutoFit/>
          </a:bodyPr>
          <a:lstStyle/>
          <a:p>
            <a:pPr marL="0" marR="0">
              <a:lnSpc>
                <a:spcPct val="107000"/>
              </a:lnSpc>
              <a:spcBef>
                <a:spcPts val="0"/>
              </a:spcBef>
              <a:spcAft>
                <a:spcPts val="0"/>
              </a:spcAft>
            </a:pPr>
            <a:r>
              <a:rPr lang="en-US" sz="900" dirty="0" smtClean="0">
                <a:solidFill>
                  <a:schemeClr val="bg1">
                    <a:lumMod val="50000"/>
                  </a:schemeClr>
                </a:solidFill>
              </a:rPr>
              <a:t>Sources: Texas Board of Nursing, 2016 and U.S</a:t>
            </a:r>
            <a:r>
              <a:rPr lang="en-US" sz="900" dirty="0">
                <a:solidFill>
                  <a:schemeClr val="bg1">
                    <a:lumMod val="50000"/>
                  </a:schemeClr>
                </a:solidFill>
              </a:rPr>
              <a:t>. Census  Bureau, </a:t>
            </a:r>
            <a:r>
              <a:rPr lang="en-US" sz="900" dirty="0" smtClean="0">
                <a:solidFill>
                  <a:schemeClr val="bg1">
                    <a:lumMod val="50000"/>
                  </a:schemeClr>
                </a:solidFill>
              </a:rPr>
              <a:t>American Community Survey, 2010-2014 5 Year Sample</a:t>
            </a:r>
            <a:endParaRPr lang="en-US" sz="9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 name="Content Placeholder 4"/>
          <p:cNvPicPr>
            <a:picLocks noGrp="1" noChangeAspect="1"/>
          </p:cNvPicPr>
          <p:nvPr>
            <p:ph idx="1"/>
          </p:nvPr>
        </p:nvPicPr>
        <p:blipFill rotWithShape="1">
          <a:blip r:embed="rId3"/>
          <a:srcRect l="1004" t="4272" b="5636"/>
          <a:stretch/>
        </p:blipFill>
        <p:spPr>
          <a:xfrm>
            <a:off x="2209800" y="1138917"/>
            <a:ext cx="6211957" cy="5727514"/>
          </a:xfrm>
          <a:prstGeom prst="rect">
            <a:avLst/>
          </a:prstGeom>
        </p:spPr>
      </p:pic>
      <p:pic>
        <p:nvPicPr>
          <p:cNvPr id="6" name="Picture 5"/>
          <p:cNvPicPr>
            <a:picLocks noChangeAspect="1"/>
          </p:cNvPicPr>
          <p:nvPr/>
        </p:nvPicPr>
        <p:blipFill rotWithShape="1">
          <a:blip r:embed="rId4"/>
          <a:srcRect t="28591" r="27558"/>
          <a:stretch/>
        </p:blipFill>
        <p:spPr>
          <a:xfrm>
            <a:off x="1143000" y="1752600"/>
            <a:ext cx="1661417" cy="1600200"/>
          </a:xfrm>
          <a:prstGeom prst="rect">
            <a:avLst/>
          </a:prstGeom>
        </p:spPr>
      </p:pic>
    </p:spTree>
    <p:extLst>
      <p:ext uri="{BB962C8B-B14F-4D97-AF65-F5344CB8AC3E}">
        <p14:creationId xmlns:p14="http://schemas.microsoft.com/office/powerpoint/2010/main" val="40013899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693" y="6350"/>
            <a:ext cx="7239000" cy="990600"/>
          </a:xfrm>
        </p:spPr>
        <p:txBody>
          <a:bodyPr>
            <a:noAutofit/>
          </a:bodyPr>
          <a:lstStyle/>
          <a:p>
            <a:r>
              <a:rPr lang="en-US" sz="2400" dirty="0" smtClean="0"/>
              <a:t>Physicians per 1,000 Population Aged 65 Years and Older by County, 2011</a:t>
            </a:r>
            <a:endParaRPr lang="en-US" sz="2400" dirty="0"/>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38</a:t>
            </a:fld>
            <a:endParaRPr lang="en-US" dirty="0"/>
          </a:p>
        </p:txBody>
      </p:sp>
      <p:sp>
        <p:nvSpPr>
          <p:cNvPr id="8" name="Rectangle 7"/>
          <p:cNvSpPr/>
          <p:nvPr/>
        </p:nvSpPr>
        <p:spPr>
          <a:xfrm>
            <a:off x="0" y="6442502"/>
            <a:ext cx="8001000" cy="415498"/>
          </a:xfrm>
          <a:prstGeom prst="rect">
            <a:avLst/>
          </a:prstGeom>
        </p:spPr>
        <p:txBody>
          <a:bodyPr wrap="square">
            <a:spAutoFit/>
          </a:bodyPr>
          <a:lstStyle/>
          <a:p>
            <a:r>
              <a:rPr lang="en-US" sz="1050" dirty="0" smtClean="0">
                <a:solidFill>
                  <a:schemeClr val="tx1">
                    <a:lumMod val="50000"/>
                    <a:lumOff val="50000"/>
                  </a:schemeClr>
                </a:solidFill>
              </a:rPr>
              <a:t>Source: U.S. Census Bureau. 2010 Census and Texas Medical Board (2011 physicians).					</a:t>
            </a:r>
            <a:endParaRPr lang="en-US" sz="1050" dirty="0">
              <a:solidFill>
                <a:schemeClr val="tx1">
                  <a:lumMod val="50000"/>
                  <a:lumOff val="50000"/>
                </a:schemeClr>
              </a:solidFill>
            </a:endParaRPr>
          </a:p>
        </p:txBody>
      </p:sp>
      <p:pic>
        <p:nvPicPr>
          <p:cNvPr id="3" name="Picture 2"/>
          <p:cNvPicPr>
            <a:picLocks noChangeAspect="1"/>
          </p:cNvPicPr>
          <p:nvPr/>
        </p:nvPicPr>
        <p:blipFill rotWithShape="1">
          <a:blip r:embed="rId3"/>
          <a:srcRect l="11057" t="4302"/>
          <a:stretch/>
        </p:blipFill>
        <p:spPr>
          <a:xfrm>
            <a:off x="1186946" y="1143000"/>
            <a:ext cx="8190493" cy="5796685"/>
          </a:xfrm>
          <a:prstGeom prst="rect">
            <a:avLst/>
          </a:prstGeom>
        </p:spPr>
      </p:pic>
      <p:pic>
        <p:nvPicPr>
          <p:cNvPr id="5" name="Picture 4"/>
          <p:cNvPicPr>
            <a:picLocks noChangeAspect="1"/>
          </p:cNvPicPr>
          <p:nvPr/>
        </p:nvPicPr>
        <p:blipFill rotWithShape="1">
          <a:blip r:embed="rId4"/>
          <a:srcRect t="26734"/>
          <a:stretch/>
        </p:blipFill>
        <p:spPr>
          <a:xfrm>
            <a:off x="1600200" y="1295400"/>
            <a:ext cx="2538895" cy="1960562"/>
          </a:xfrm>
          <a:prstGeom prst="rect">
            <a:avLst/>
          </a:prstGeom>
        </p:spPr>
      </p:pic>
    </p:spTree>
    <p:extLst>
      <p:ext uri="{BB962C8B-B14F-4D97-AF65-F5344CB8AC3E}">
        <p14:creationId xmlns:p14="http://schemas.microsoft.com/office/powerpoint/2010/main" val="10050865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Adult Obesity</a:t>
            </a:r>
            <a:endParaRPr lang="en-US" dirty="0"/>
          </a:p>
        </p:txBody>
      </p:sp>
      <p:pic>
        <p:nvPicPr>
          <p:cNvPr id="5" name="Content Placeholder 4"/>
          <p:cNvPicPr>
            <a:picLocks noGrp="1" noChangeAspect="1"/>
          </p:cNvPicPr>
          <p:nvPr>
            <p:ph idx="1"/>
          </p:nvPr>
        </p:nvPicPr>
        <p:blipFill>
          <a:blip r:embed="rId2"/>
          <a:stretch>
            <a:fillRect/>
          </a:stretch>
        </p:blipFill>
        <p:spPr>
          <a:xfrm>
            <a:off x="-152400" y="1828800"/>
            <a:ext cx="4724400" cy="3624590"/>
          </a:xfrm>
          <a:prstGeom prst="rect">
            <a:avLst/>
          </a:prstGeom>
        </p:spPr>
      </p:pic>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39</a:t>
            </a:fld>
            <a:endParaRPr lang="en-US" dirty="0"/>
          </a:p>
        </p:txBody>
      </p:sp>
      <p:sp>
        <p:nvSpPr>
          <p:cNvPr id="6" name="Rectangle 5"/>
          <p:cNvSpPr/>
          <p:nvPr/>
        </p:nvSpPr>
        <p:spPr>
          <a:xfrm>
            <a:off x="152400" y="6444478"/>
            <a:ext cx="4572000" cy="276999"/>
          </a:xfrm>
          <a:prstGeom prst="rect">
            <a:avLst/>
          </a:prstGeom>
        </p:spPr>
        <p:txBody>
          <a:bodyPr>
            <a:spAutoFit/>
          </a:bodyPr>
          <a:lstStyle/>
          <a:p>
            <a:r>
              <a:rPr lang="en-US" sz="1200" dirty="0" smtClean="0">
                <a:solidFill>
                  <a:schemeClr val="bg1">
                    <a:lumMod val="50000"/>
                  </a:schemeClr>
                </a:solidFill>
              </a:rPr>
              <a:t>Source: http</a:t>
            </a:r>
            <a:r>
              <a:rPr lang="en-US" sz="1200" dirty="0">
                <a:solidFill>
                  <a:schemeClr val="bg1">
                    <a:lumMod val="50000"/>
                  </a:schemeClr>
                </a:solidFill>
              </a:rPr>
              <a:t>://stateofobesity.org/files/stateofobesity2015.pdf</a:t>
            </a:r>
          </a:p>
        </p:txBody>
      </p:sp>
      <p:pic>
        <p:nvPicPr>
          <p:cNvPr id="7" name="Picture 6"/>
          <p:cNvPicPr>
            <a:picLocks noChangeAspect="1"/>
          </p:cNvPicPr>
          <p:nvPr/>
        </p:nvPicPr>
        <p:blipFill>
          <a:blip r:embed="rId3"/>
          <a:stretch>
            <a:fillRect/>
          </a:stretch>
        </p:blipFill>
        <p:spPr>
          <a:xfrm>
            <a:off x="4495800" y="2286000"/>
            <a:ext cx="4543337" cy="2819400"/>
          </a:xfrm>
          <a:prstGeom prst="rect">
            <a:avLst/>
          </a:prstGeom>
        </p:spPr>
      </p:pic>
    </p:spTree>
    <p:extLst>
      <p:ext uri="{BB962C8B-B14F-4D97-AF65-F5344CB8AC3E}">
        <p14:creationId xmlns:p14="http://schemas.microsoft.com/office/powerpoint/2010/main" val="2447343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nvPr>
        </p:nvGraphicFramePr>
        <p:xfrm>
          <a:off x="304800" y="1447800"/>
          <a:ext cx="8865042" cy="457801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a:xfrm>
            <a:off x="1600200" y="228600"/>
            <a:ext cx="6858000" cy="990600"/>
          </a:xfrm>
          <a:prstGeom prst="rect">
            <a:avLst/>
          </a:prstGeom>
        </p:spPr>
        <p:txBody>
          <a:bodyPr>
            <a:noAutofit/>
          </a:bodyPr>
          <a:lstStyle>
            <a:lvl1pPr algn="ctr" defTabSz="914400" rtl="0" eaLnBrk="1" latinLnBrk="0" hangingPunct="1">
              <a:spcBef>
                <a:spcPct val="0"/>
              </a:spcBef>
              <a:buNone/>
              <a:defRPr sz="4400" kern="1200">
                <a:solidFill>
                  <a:srgbClr val="1B1E7A"/>
                </a:solidFill>
                <a:latin typeface="+mj-lt"/>
                <a:ea typeface="+mj-ea"/>
                <a:cs typeface="+mj-cs"/>
              </a:defRPr>
            </a:lvl1pPr>
          </a:lstStyle>
          <a:p>
            <a:pPr fontAlgn="auto">
              <a:spcAft>
                <a:spcPts val="0"/>
              </a:spcAft>
            </a:pPr>
            <a:r>
              <a:rPr lang="en-US" sz="2800" dirty="0">
                <a:solidFill>
                  <a:schemeClr val="bg1"/>
                </a:solidFill>
                <a:latin typeface="Tw Cen MT" panose="020B0602020104020603" pitchFamily="34" charset="0"/>
              </a:rPr>
              <a:t>Components of Population Change by Percent in Texas, 1950-2010</a:t>
            </a:r>
            <a:endParaRPr lang="en-US" sz="2800" dirty="0">
              <a:solidFill>
                <a:schemeClr val="bg1"/>
              </a:solidFill>
            </a:endParaRPr>
          </a:p>
        </p:txBody>
      </p:sp>
      <p:sp>
        <p:nvSpPr>
          <p:cNvPr id="6" name="Rectangle 5"/>
          <p:cNvSpPr/>
          <p:nvPr/>
        </p:nvSpPr>
        <p:spPr>
          <a:xfrm>
            <a:off x="76200" y="6431192"/>
            <a:ext cx="4572000" cy="215444"/>
          </a:xfrm>
          <a:prstGeom prst="rect">
            <a:avLst/>
          </a:prstGeom>
        </p:spPr>
        <p:txBody>
          <a:bodyPr>
            <a:spAutoFit/>
          </a:bodyPr>
          <a:lstStyle/>
          <a:p>
            <a:pPr marL="914400" indent="-914400"/>
            <a:r>
              <a:rPr lang="en-US" sz="800" dirty="0">
                <a:solidFill>
                  <a:schemeClr val="bg1">
                    <a:lumMod val="50000"/>
                  </a:schemeClr>
                </a:solidFill>
                <a:latin typeface="Arial" pitchFamily="34" charset="0"/>
                <a:cs typeface="Arial" pitchFamily="34" charset="0"/>
              </a:rPr>
              <a:t>Source: U.S. Census Bureau, Population Estimates</a:t>
            </a:r>
          </a:p>
        </p:txBody>
      </p:sp>
    </p:spTree>
    <p:extLst>
      <p:ext uri="{BB962C8B-B14F-4D97-AF65-F5344CB8AC3E}">
        <p14:creationId xmlns:p14="http://schemas.microsoft.com/office/powerpoint/2010/main" val="2403481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52400"/>
            <a:ext cx="7391400" cy="1143000"/>
          </a:xfrm>
        </p:spPr>
        <p:txBody>
          <a:bodyPr>
            <a:noAutofit/>
          </a:bodyPr>
          <a:lstStyle/>
          <a:p>
            <a:r>
              <a:rPr lang="en-US" sz="2800" b="1" dirty="0" smtClean="0"/>
              <a:t>Projected Increase in Obesity in Texas by Ethnicity, 2006 to 2040</a:t>
            </a:r>
            <a:endParaRPr lang="en-US" sz="2800" b="1" dirty="0"/>
          </a:p>
        </p:txBody>
      </p:sp>
      <p:pic>
        <p:nvPicPr>
          <p:cNvPr id="1026" name="Picture 2" descr="C:\Users\Owner\Pictures\Picture1.png"/>
          <p:cNvPicPr>
            <a:picLocks noGrp="1" noChangeAspect="1" noChangeArrowheads="1"/>
          </p:cNvPicPr>
          <p:nvPr>
            <p:ph idx="1"/>
          </p:nvPr>
        </p:nvPicPr>
        <p:blipFill>
          <a:blip r:embed="rId3" cstate="print"/>
          <a:stretch>
            <a:fillRect/>
          </a:stretch>
        </p:blipFill>
        <p:spPr bwMode="auto">
          <a:xfrm>
            <a:off x="459700" y="1600200"/>
            <a:ext cx="8224600" cy="4525963"/>
          </a:xfrm>
          <a:prstGeom prst="rect">
            <a:avLst/>
          </a:prstGeom>
          <a:noFill/>
        </p:spPr>
      </p:pic>
      <p:sp>
        <p:nvSpPr>
          <p:cNvPr id="5" name="Slide Number Placeholder 4"/>
          <p:cNvSpPr>
            <a:spLocks noGrp="1"/>
          </p:cNvSpPr>
          <p:nvPr>
            <p:ph type="sldNum" sz="quarter" idx="4294967295"/>
          </p:nvPr>
        </p:nvSpPr>
        <p:spPr>
          <a:xfrm>
            <a:off x="6553200" y="6356352"/>
            <a:ext cx="2133600" cy="365125"/>
          </a:xfrm>
          <a:prstGeom prst="rect">
            <a:avLst/>
          </a:prstGeom>
        </p:spPr>
        <p:txBody>
          <a:bodyPr/>
          <a:lstStyle/>
          <a:p>
            <a:fld id="{C5A0E2DA-1685-4FD8-8CAE-9EFF8F924A6A}" type="slidenum">
              <a:rPr lang="en-US" smtClean="0"/>
              <a:pPr/>
              <a:t>40</a:t>
            </a:fld>
            <a:endParaRPr lang="en-US" dirty="0"/>
          </a:p>
        </p:txBody>
      </p:sp>
      <p:sp>
        <p:nvSpPr>
          <p:cNvPr id="6" name="Rectangle 5"/>
          <p:cNvSpPr/>
          <p:nvPr/>
        </p:nvSpPr>
        <p:spPr>
          <a:xfrm>
            <a:off x="0" y="6537900"/>
            <a:ext cx="5867400" cy="230832"/>
          </a:xfrm>
          <a:prstGeom prst="rect">
            <a:avLst/>
          </a:prstGeom>
        </p:spPr>
        <p:txBody>
          <a:bodyPr wrap="square">
            <a:spAutoFit/>
          </a:bodyPr>
          <a:lstStyle/>
          <a:p>
            <a:r>
              <a:rPr lang="en-US" sz="900" dirty="0"/>
              <a:t>Source: Office of the State Demographer projections, using 2000-2004 migration scenario population projections </a:t>
            </a:r>
          </a:p>
        </p:txBody>
      </p:sp>
    </p:spTree>
    <p:extLst>
      <p:ext uri="{BB962C8B-B14F-4D97-AF65-F5344CB8AC3E}">
        <p14:creationId xmlns:p14="http://schemas.microsoft.com/office/powerpoint/2010/main" val="12850929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Obesity Prevalence</a:t>
            </a:r>
            <a:endParaRPr lang="en-US" dirty="0"/>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41</a:t>
            </a:fld>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6944"/>
          <a:stretch/>
        </p:blipFill>
        <p:spPr bwMode="auto">
          <a:xfrm>
            <a:off x="4689740" y="1219200"/>
            <a:ext cx="4238687"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115" y="1219200"/>
            <a:ext cx="4114761" cy="532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0" y="6550888"/>
            <a:ext cx="4572000" cy="230832"/>
          </a:xfrm>
          <a:prstGeom prst="rect">
            <a:avLst/>
          </a:prstGeom>
        </p:spPr>
        <p:txBody>
          <a:bodyPr>
            <a:spAutoFit/>
          </a:bodyPr>
          <a:lstStyle/>
          <a:p>
            <a:r>
              <a:rPr lang="en-US" sz="900" dirty="0"/>
              <a:t>% adults with </a:t>
            </a:r>
            <a:r>
              <a:rPr lang="en-US" sz="900" dirty="0" smtClean="0"/>
              <a:t>obesity: </a:t>
            </a:r>
            <a:r>
              <a:rPr lang="en-US" sz="900" dirty="0"/>
              <a:t>Office of the State Demographer, 2000-2004 Projection</a:t>
            </a:r>
          </a:p>
        </p:txBody>
      </p:sp>
    </p:spTree>
    <p:extLst>
      <p:ext uri="{BB962C8B-B14F-4D97-AF65-F5344CB8AC3E}">
        <p14:creationId xmlns:p14="http://schemas.microsoft.com/office/powerpoint/2010/main" val="14841677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Projected Number of Adults with Diabetes by Race and Ethnicity, Texas, </a:t>
            </a:r>
            <a:r>
              <a:rPr lang="en-US" sz="2400" dirty="0" smtClean="0"/>
              <a:t>2010-2040</a:t>
            </a:r>
            <a:endParaRPr lang="en-US" sz="2400" dirty="0"/>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42</a:t>
            </a:fld>
            <a:endParaRPr lang="en-US" dirty="0"/>
          </a:p>
        </p:txBody>
      </p:sp>
      <p:graphicFrame>
        <p:nvGraphicFramePr>
          <p:cNvPr id="5" name="Chart 4"/>
          <p:cNvGraphicFramePr>
            <a:graphicFrameLocks/>
          </p:cNvGraphicFramePr>
          <p:nvPr>
            <p:extLst/>
          </p:nvPr>
        </p:nvGraphicFramePr>
        <p:xfrm>
          <a:off x="228600" y="1295400"/>
          <a:ext cx="8839200" cy="5410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233279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Diabetes Prevalence	</a:t>
            </a:r>
            <a:endParaRPr lang="en-US" dirty="0"/>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43</a:t>
            </a:fld>
            <a:endParaRPr lang="en-US" dirty="0"/>
          </a:p>
        </p:txBody>
      </p:sp>
      <p:pic>
        <p:nvPicPr>
          <p:cNvPr id="5" name="Picture 4" descr="Y:\Projects\Methodist_Healthcare\HELEN\Diabetes\Reports\Map_ProjDiabetesRates2040_07-12-10.jpg"/>
          <p:cNvPicPr/>
          <p:nvPr/>
        </p:nvPicPr>
        <p:blipFill rotWithShape="1">
          <a:blip r:embed="rId2"/>
          <a:srcRect b="4604"/>
          <a:stretch/>
        </p:blipFill>
        <p:spPr bwMode="auto">
          <a:xfrm>
            <a:off x="4724400" y="1219201"/>
            <a:ext cx="4191000" cy="5105399"/>
          </a:xfrm>
          <a:prstGeom prst="rect">
            <a:avLst/>
          </a:prstGeom>
          <a:noFill/>
          <a:ln w="9525">
            <a:noFill/>
            <a:miter lim="800000"/>
            <a:headEnd/>
            <a:tailEnd/>
          </a:ln>
        </p:spPr>
      </p:pic>
      <p:pic>
        <p:nvPicPr>
          <p:cNvPr id="6" name="Picture 5" descr="Y:\Projects\Methodist_Healthcare\HELEN\Diabetes\Reports\Map_ProjDiabetesRates2010_07-12-10.jpg"/>
          <p:cNvPicPr/>
          <p:nvPr/>
        </p:nvPicPr>
        <p:blipFill>
          <a:blip r:embed="rId3"/>
          <a:srcRect/>
          <a:stretch>
            <a:fillRect/>
          </a:stretch>
        </p:blipFill>
        <p:spPr bwMode="auto">
          <a:xfrm>
            <a:off x="304800" y="1219201"/>
            <a:ext cx="4253089" cy="5347652"/>
          </a:xfrm>
          <a:prstGeom prst="rect">
            <a:avLst/>
          </a:prstGeom>
          <a:noFill/>
          <a:ln w="9525">
            <a:noFill/>
            <a:miter lim="800000"/>
            <a:headEnd/>
            <a:tailEnd/>
          </a:ln>
        </p:spPr>
      </p:pic>
      <p:sp>
        <p:nvSpPr>
          <p:cNvPr id="7" name="Rectangle 6"/>
          <p:cNvSpPr/>
          <p:nvPr/>
        </p:nvSpPr>
        <p:spPr>
          <a:xfrm>
            <a:off x="0" y="6550888"/>
            <a:ext cx="4572000" cy="230832"/>
          </a:xfrm>
          <a:prstGeom prst="rect">
            <a:avLst/>
          </a:prstGeom>
        </p:spPr>
        <p:txBody>
          <a:bodyPr>
            <a:spAutoFit/>
          </a:bodyPr>
          <a:lstStyle/>
          <a:p>
            <a:r>
              <a:rPr lang="en-US" sz="900" dirty="0"/>
              <a:t>% adults with diabetes: Office of the State Demographer, 2000-2004 Projection</a:t>
            </a:r>
          </a:p>
        </p:txBody>
      </p:sp>
    </p:spTree>
    <p:extLst>
      <p:ext uri="{BB962C8B-B14F-4D97-AF65-F5344CB8AC3E}">
        <p14:creationId xmlns:p14="http://schemas.microsoft.com/office/powerpoint/2010/main" val="28824231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Contact </a:t>
            </a:r>
            <a:endParaRPr lang="en-US" dirty="0"/>
          </a:p>
        </p:txBody>
      </p:sp>
      <p:sp>
        <p:nvSpPr>
          <p:cNvPr id="36867" name="Content Placeholder 2"/>
          <p:cNvSpPr>
            <a:spLocks noGrp="1"/>
          </p:cNvSpPr>
          <p:nvPr>
            <p:ph idx="4294967295"/>
          </p:nvPr>
        </p:nvSpPr>
        <p:spPr>
          <a:xfrm>
            <a:off x="914400" y="1676400"/>
            <a:ext cx="7924800" cy="4525963"/>
          </a:xfrm>
        </p:spPr>
        <p:txBody>
          <a:bodyPr/>
          <a:lstStyle/>
          <a:p>
            <a:pPr lvl="1" eaLnBrk="1" hangingPunct="1">
              <a:buNone/>
            </a:pPr>
            <a:endParaRPr lang="en-US" dirty="0" smtClean="0"/>
          </a:p>
          <a:p>
            <a:pPr lvl="1" eaLnBrk="1" hangingPunct="1">
              <a:buNone/>
            </a:pPr>
            <a:endParaRPr lang="en-US" dirty="0" smtClean="0"/>
          </a:p>
          <a:p>
            <a:pPr lvl="1" eaLnBrk="1" hangingPunct="1">
              <a:buNone/>
            </a:pPr>
            <a:endParaRPr lang="en-US" dirty="0" smtClean="0"/>
          </a:p>
          <a:p>
            <a:pPr lvl="1">
              <a:buNone/>
            </a:pPr>
            <a:r>
              <a:rPr lang="en-US" dirty="0" smtClean="0"/>
              <a:t>Office: (210) 458-6530</a:t>
            </a:r>
          </a:p>
          <a:p>
            <a:pPr lvl="1" eaLnBrk="1" hangingPunct="1">
              <a:buNone/>
            </a:pPr>
            <a:r>
              <a:rPr lang="en-US" dirty="0" smtClean="0"/>
              <a:t>Email: </a:t>
            </a:r>
            <a:r>
              <a:rPr lang="en-US" dirty="0" smtClean="0">
                <a:hlinkClick r:id="rId3"/>
              </a:rPr>
              <a:t>Lloyd.Potter@</a:t>
            </a:r>
            <a:r>
              <a:rPr lang="en-US" dirty="0" smtClean="0"/>
              <a:t>utsa.edu</a:t>
            </a:r>
          </a:p>
          <a:p>
            <a:pPr lvl="1">
              <a:buNone/>
            </a:pPr>
            <a:r>
              <a:rPr lang="en-US" dirty="0" smtClean="0"/>
              <a:t>Internet: demographics.texas.gov</a:t>
            </a:r>
          </a:p>
          <a:p>
            <a:pPr lvl="1">
              <a:buNone/>
            </a:pPr>
            <a:endParaRPr lang="en-US" dirty="0" smtClean="0"/>
          </a:p>
          <a:p>
            <a:pPr eaLnBrk="1" hangingPunct="1">
              <a:buNone/>
            </a:pPr>
            <a:endParaRPr lang="en-US" dirty="0" smtClean="0"/>
          </a:p>
        </p:txBody>
      </p:sp>
      <p:sp>
        <p:nvSpPr>
          <p:cNvPr id="5" name="Slide Number Placeholder 3"/>
          <p:cNvSpPr txBox="1">
            <a:spLocks/>
          </p:cNvSpPr>
          <p:nvPr/>
        </p:nvSpPr>
        <p:spPr>
          <a:xfrm>
            <a:off x="5714081" y="5190499"/>
            <a:ext cx="572243" cy="442437"/>
          </a:xfrm>
          <a:prstGeom prst="rect">
            <a:avLst/>
          </a:prstGeom>
        </p:spPr>
        <p:txBody>
          <a:bodyPr anchor="ctr"/>
          <a:lstStyle/>
          <a:p>
            <a:pPr algn="r" fontAlgn="auto">
              <a:spcBef>
                <a:spcPts val="0"/>
              </a:spcBef>
              <a:spcAft>
                <a:spcPts val="0"/>
              </a:spcAft>
              <a:defRPr/>
            </a:pPr>
            <a:endParaRPr lang="en-US" sz="2000" dirty="0">
              <a:solidFill>
                <a:schemeClr val="tx1">
                  <a:tint val="75000"/>
                </a:schemeClr>
              </a:solidFill>
              <a:latin typeface="+mn-lt"/>
              <a:cs typeface="+mn-cs"/>
            </a:endParaRPr>
          </a:p>
        </p:txBody>
      </p:sp>
      <p:sp>
        <p:nvSpPr>
          <p:cNvPr id="9" name="Rectangle 8"/>
          <p:cNvSpPr/>
          <p:nvPr/>
        </p:nvSpPr>
        <p:spPr>
          <a:xfrm>
            <a:off x="1295400" y="1905002"/>
            <a:ext cx="4369594" cy="769441"/>
          </a:xfrm>
          <a:prstGeom prst="rect">
            <a:avLst/>
          </a:prstGeom>
        </p:spPr>
        <p:txBody>
          <a:bodyPr wrap="none">
            <a:spAutoFit/>
          </a:bodyPr>
          <a:lstStyle/>
          <a:p>
            <a:pPr eaLnBrk="1" hangingPunct="1">
              <a:buNone/>
            </a:pPr>
            <a:r>
              <a:rPr lang="en-US" sz="4400" dirty="0" smtClean="0">
                <a:solidFill>
                  <a:srgbClr val="1B1E7A"/>
                </a:solidFill>
                <a:latin typeface="+mj-lt"/>
              </a:rPr>
              <a:t>Lloyd Potter, Ph.D.</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7800" y="4096809"/>
            <a:ext cx="341593" cy="341593"/>
          </a:xfrm>
          <a:prstGeom prst="rect">
            <a:avLst/>
          </a:prstGeom>
        </p:spPr>
      </p:pic>
      <p:sp>
        <p:nvSpPr>
          <p:cNvPr id="10" name="TextBox 9"/>
          <p:cNvSpPr txBox="1"/>
          <p:nvPr/>
        </p:nvSpPr>
        <p:spPr>
          <a:xfrm>
            <a:off x="1789393" y="4058170"/>
            <a:ext cx="4804906" cy="400110"/>
          </a:xfrm>
          <a:prstGeom prst="rect">
            <a:avLst/>
          </a:prstGeom>
          <a:noFill/>
        </p:spPr>
        <p:txBody>
          <a:bodyPr wrap="square" rtlCol="0">
            <a:spAutoFit/>
          </a:bodyPr>
          <a:lstStyle/>
          <a:p>
            <a:r>
              <a:rPr lang="en-US" sz="2000" dirty="0" smtClean="0">
                <a:solidFill>
                  <a:schemeClr val="tx2"/>
                </a:solidFill>
              </a:rPr>
              <a:t>@</a:t>
            </a:r>
            <a:r>
              <a:rPr lang="en-US" sz="2000" dirty="0" err="1" smtClean="0">
                <a:solidFill>
                  <a:schemeClr val="tx2"/>
                </a:solidFill>
              </a:rPr>
              <a:t>TexasDemography</a:t>
            </a:r>
            <a:endParaRPr lang="en-US" sz="2000" dirty="0">
              <a:solidFill>
                <a:schemeClr val="tx2"/>
              </a:solidFill>
            </a:endParaRPr>
          </a:p>
        </p:txBody>
      </p:sp>
      <p:sp>
        <p:nvSpPr>
          <p:cNvPr id="2" name="Slide Number Placeholder 1"/>
          <p:cNvSpPr>
            <a:spLocks noGrp="1"/>
          </p:cNvSpPr>
          <p:nvPr>
            <p:ph type="sldNum" sz="quarter" idx="12"/>
          </p:nvPr>
        </p:nvSpPr>
        <p:spPr/>
        <p:txBody>
          <a:bodyPr/>
          <a:lstStyle/>
          <a:p>
            <a:fld id="{2BC1FA3B-F0C1-4F58-90BE-DCC7501F4B28}" type="slidenum">
              <a:rPr lang="en-US" smtClean="0"/>
              <a:pPr/>
              <a:t>44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149" t="4373" r="1149" b="8269"/>
          <a:stretch/>
        </p:blipFill>
        <p:spPr>
          <a:xfrm>
            <a:off x="1524000" y="762000"/>
            <a:ext cx="6477000" cy="5867400"/>
          </a:xfrm>
          <a:prstGeom prst="rect">
            <a:avLst/>
          </a:prstGeom>
        </p:spPr>
      </p:pic>
      <p:sp>
        <p:nvSpPr>
          <p:cNvPr id="2" name="Title 1"/>
          <p:cNvSpPr>
            <a:spLocks noGrp="1"/>
          </p:cNvSpPr>
          <p:nvPr>
            <p:ph type="title"/>
          </p:nvPr>
        </p:nvSpPr>
        <p:spPr>
          <a:xfrm>
            <a:off x="1567097" y="152400"/>
            <a:ext cx="6858000" cy="990600"/>
          </a:xfrm>
        </p:spPr>
        <p:txBody>
          <a:bodyPr>
            <a:noAutofit/>
          </a:bodyPr>
          <a:lstStyle/>
          <a:p>
            <a:r>
              <a:rPr lang="en-US" sz="2800" dirty="0"/>
              <a:t>Total Estimated Population by County, Texas, 2015</a:t>
            </a:r>
          </a:p>
        </p:txBody>
      </p:sp>
      <p:sp>
        <p:nvSpPr>
          <p:cNvPr id="15" name="TextBox 14"/>
          <p:cNvSpPr txBox="1"/>
          <p:nvPr/>
        </p:nvSpPr>
        <p:spPr>
          <a:xfrm>
            <a:off x="2" y="6510040"/>
            <a:ext cx="3943708" cy="246221"/>
          </a:xfrm>
          <a:prstGeom prst="rect">
            <a:avLst/>
          </a:prstGeom>
          <a:noFill/>
        </p:spPr>
        <p:txBody>
          <a:bodyPr wrap="none" rtlCol="0">
            <a:spAutoFit/>
          </a:bodyPr>
          <a:lstStyle/>
          <a:p>
            <a:r>
              <a:rPr lang="en-US" sz="1000" dirty="0">
                <a:solidFill>
                  <a:schemeClr val="tx1">
                    <a:lumMod val="50000"/>
                    <a:lumOff val="50000"/>
                  </a:schemeClr>
                </a:solidFill>
              </a:rPr>
              <a:t>Source: U.S. Census Bureau, 2015 Vintage Population Estimates</a:t>
            </a:r>
          </a:p>
        </p:txBody>
      </p:sp>
      <p:sp>
        <p:nvSpPr>
          <p:cNvPr id="5" name="Isosceles Triangle 4"/>
          <p:cNvSpPr/>
          <p:nvPr/>
        </p:nvSpPr>
        <p:spPr>
          <a:xfrm rot="21366823">
            <a:off x="5398490" y="2901586"/>
            <a:ext cx="1782924" cy="1752600"/>
          </a:xfrm>
          <a:prstGeom prst="triangle">
            <a:avLst/>
          </a:prstGeom>
          <a:noFill/>
          <a:ln w="38100">
            <a:solidFill>
              <a:schemeClr val="accent2">
                <a:lumMod val="60000"/>
                <a:lumOff val="40000"/>
                <a:alpha val="7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5162774" y="2362200"/>
            <a:ext cx="1020216" cy="3295291"/>
          </a:xfrm>
          <a:custGeom>
            <a:avLst/>
            <a:gdLst>
              <a:gd name="connsiteX0" fmla="*/ 0 w 1020216"/>
              <a:gd name="connsiteY0" fmla="*/ 3295291 h 3295291"/>
              <a:gd name="connsiteX1" fmla="*/ 34506 w 1020216"/>
              <a:gd name="connsiteY1" fmla="*/ 3209027 h 3295291"/>
              <a:gd name="connsiteX2" fmla="*/ 69011 w 1020216"/>
              <a:gd name="connsiteY2" fmla="*/ 3157268 h 3295291"/>
              <a:gd name="connsiteX3" fmla="*/ 86264 w 1020216"/>
              <a:gd name="connsiteY3" fmla="*/ 3105510 h 3295291"/>
              <a:gd name="connsiteX4" fmla="*/ 155276 w 1020216"/>
              <a:gd name="connsiteY4" fmla="*/ 3001993 h 3295291"/>
              <a:gd name="connsiteX5" fmla="*/ 189781 w 1020216"/>
              <a:gd name="connsiteY5" fmla="*/ 2950234 h 3295291"/>
              <a:gd name="connsiteX6" fmla="*/ 224287 w 1020216"/>
              <a:gd name="connsiteY6" fmla="*/ 2898476 h 3295291"/>
              <a:gd name="connsiteX7" fmla="*/ 276045 w 1020216"/>
              <a:gd name="connsiteY7" fmla="*/ 2743200 h 3295291"/>
              <a:gd name="connsiteX8" fmla="*/ 293298 w 1020216"/>
              <a:gd name="connsiteY8" fmla="*/ 2691442 h 3295291"/>
              <a:gd name="connsiteX9" fmla="*/ 327804 w 1020216"/>
              <a:gd name="connsiteY9" fmla="*/ 2553419 h 3295291"/>
              <a:gd name="connsiteX10" fmla="*/ 345057 w 1020216"/>
              <a:gd name="connsiteY10" fmla="*/ 2501661 h 3295291"/>
              <a:gd name="connsiteX11" fmla="*/ 362310 w 1020216"/>
              <a:gd name="connsiteY11" fmla="*/ 2432649 h 3295291"/>
              <a:gd name="connsiteX12" fmla="*/ 379562 w 1020216"/>
              <a:gd name="connsiteY12" fmla="*/ 2380891 h 3295291"/>
              <a:gd name="connsiteX13" fmla="*/ 396815 w 1020216"/>
              <a:gd name="connsiteY13" fmla="*/ 2311880 h 3295291"/>
              <a:gd name="connsiteX14" fmla="*/ 483079 w 1020216"/>
              <a:gd name="connsiteY14" fmla="*/ 2242868 h 3295291"/>
              <a:gd name="connsiteX15" fmla="*/ 586596 w 1020216"/>
              <a:gd name="connsiteY15" fmla="*/ 2173857 h 3295291"/>
              <a:gd name="connsiteX16" fmla="*/ 621102 w 1020216"/>
              <a:gd name="connsiteY16" fmla="*/ 2018582 h 3295291"/>
              <a:gd name="connsiteX17" fmla="*/ 638355 w 1020216"/>
              <a:gd name="connsiteY17" fmla="*/ 1966823 h 3295291"/>
              <a:gd name="connsiteX18" fmla="*/ 672861 w 1020216"/>
              <a:gd name="connsiteY18" fmla="*/ 1828800 h 3295291"/>
              <a:gd name="connsiteX19" fmla="*/ 724619 w 1020216"/>
              <a:gd name="connsiteY19" fmla="*/ 1621766 h 3295291"/>
              <a:gd name="connsiteX20" fmla="*/ 741872 w 1020216"/>
              <a:gd name="connsiteY20" fmla="*/ 1552755 h 3295291"/>
              <a:gd name="connsiteX21" fmla="*/ 776378 w 1020216"/>
              <a:gd name="connsiteY21" fmla="*/ 1500997 h 3295291"/>
              <a:gd name="connsiteX22" fmla="*/ 793630 w 1020216"/>
              <a:gd name="connsiteY22" fmla="*/ 1449238 h 3295291"/>
              <a:gd name="connsiteX23" fmla="*/ 862642 w 1020216"/>
              <a:gd name="connsiteY23" fmla="*/ 1345721 h 3295291"/>
              <a:gd name="connsiteX24" fmla="*/ 914400 w 1020216"/>
              <a:gd name="connsiteY24" fmla="*/ 862642 h 3295291"/>
              <a:gd name="connsiteX25" fmla="*/ 983411 w 1020216"/>
              <a:gd name="connsiteY25" fmla="*/ 741872 h 3295291"/>
              <a:gd name="connsiteX26" fmla="*/ 1017917 w 1020216"/>
              <a:gd name="connsiteY26" fmla="*/ 621102 h 3295291"/>
              <a:gd name="connsiteX27" fmla="*/ 1017917 w 1020216"/>
              <a:gd name="connsiteY27" fmla="*/ 0 h 329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20216" h="3295291">
                <a:moveTo>
                  <a:pt x="0" y="3295291"/>
                </a:moveTo>
                <a:cubicBezTo>
                  <a:pt x="11502" y="3266536"/>
                  <a:pt x="20656" y="3236727"/>
                  <a:pt x="34506" y="3209027"/>
                </a:cubicBezTo>
                <a:cubicBezTo>
                  <a:pt x="43779" y="3190481"/>
                  <a:pt x="59738" y="3175814"/>
                  <a:pt x="69011" y="3157268"/>
                </a:cubicBezTo>
                <a:cubicBezTo>
                  <a:pt x="77144" y="3141002"/>
                  <a:pt x="77432" y="3121407"/>
                  <a:pt x="86264" y="3105510"/>
                </a:cubicBezTo>
                <a:cubicBezTo>
                  <a:pt x="106404" y="3069258"/>
                  <a:pt x="132272" y="3036499"/>
                  <a:pt x="155276" y="3001993"/>
                </a:cubicBezTo>
                <a:lnTo>
                  <a:pt x="189781" y="2950234"/>
                </a:lnTo>
                <a:lnTo>
                  <a:pt x="224287" y="2898476"/>
                </a:lnTo>
                <a:lnTo>
                  <a:pt x="276045" y="2743200"/>
                </a:lnTo>
                <a:cubicBezTo>
                  <a:pt x="281796" y="2725947"/>
                  <a:pt x="288887" y="2709085"/>
                  <a:pt x="293298" y="2691442"/>
                </a:cubicBezTo>
                <a:cubicBezTo>
                  <a:pt x="304800" y="2645434"/>
                  <a:pt x="312807" y="2598409"/>
                  <a:pt x="327804" y="2553419"/>
                </a:cubicBezTo>
                <a:cubicBezTo>
                  <a:pt x="333555" y="2536166"/>
                  <a:pt x="340061" y="2519147"/>
                  <a:pt x="345057" y="2501661"/>
                </a:cubicBezTo>
                <a:cubicBezTo>
                  <a:pt x="351571" y="2478861"/>
                  <a:pt x="355796" y="2455449"/>
                  <a:pt x="362310" y="2432649"/>
                </a:cubicBezTo>
                <a:cubicBezTo>
                  <a:pt x="367306" y="2415163"/>
                  <a:pt x="374566" y="2398377"/>
                  <a:pt x="379562" y="2380891"/>
                </a:cubicBezTo>
                <a:cubicBezTo>
                  <a:pt x="386076" y="2358092"/>
                  <a:pt x="387474" y="2333674"/>
                  <a:pt x="396815" y="2311880"/>
                </a:cubicBezTo>
                <a:cubicBezTo>
                  <a:pt x="430686" y="2232848"/>
                  <a:pt x="421054" y="2277326"/>
                  <a:pt x="483079" y="2242868"/>
                </a:cubicBezTo>
                <a:cubicBezTo>
                  <a:pt x="519331" y="2222728"/>
                  <a:pt x="586596" y="2173857"/>
                  <a:pt x="586596" y="2173857"/>
                </a:cubicBezTo>
                <a:cubicBezTo>
                  <a:pt x="625435" y="2057340"/>
                  <a:pt x="580616" y="2200765"/>
                  <a:pt x="621102" y="2018582"/>
                </a:cubicBezTo>
                <a:cubicBezTo>
                  <a:pt x="625047" y="2000829"/>
                  <a:pt x="633944" y="1984466"/>
                  <a:pt x="638355" y="1966823"/>
                </a:cubicBezTo>
                <a:lnTo>
                  <a:pt x="672861" y="1828800"/>
                </a:lnTo>
                <a:cubicBezTo>
                  <a:pt x="696092" y="1689406"/>
                  <a:pt x="679051" y="1758469"/>
                  <a:pt x="724619" y="1621766"/>
                </a:cubicBezTo>
                <a:cubicBezTo>
                  <a:pt x="732117" y="1599271"/>
                  <a:pt x="732531" y="1574549"/>
                  <a:pt x="741872" y="1552755"/>
                </a:cubicBezTo>
                <a:cubicBezTo>
                  <a:pt x="750040" y="1533696"/>
                  <a:pt x="764876" y="1518250"/>
                  <a:pt x="776378" y="1500997"/>
                </a:cubicBezTo>
                <a:cubicBezTo>
                  <a:pt x="782129" y="1483744"/>
                  <a:pt x="784798" y="1465136"/>
                  <a:pt x="793630" y="1449238"/>
                </a:cubicBezTo>
                <a:cubicBezTo>
                  <a:pt x="813770" y="1412986"/>
                  <a:pt x="862642" y="1345721"/>
                  <a:pt x="862642" y="1345721"/>
                </a:cubicBezTo>
                <a:cubicBezTo>
                  <a:pt x="949971" y="1083728"/>
                  <a:pt x="851013" y="1411988"/>
                  <a:pt x="914400" y="862642"/>
                </a:cubicBezTo>
                <a:cubicBezTo>
                  <a:pt x="918937" y="823326"/>
                  <a:pt x="966279" y="776137"/>
                  <a:pt x="983411" y="741872"/>
                </a:cubicBezTo>
                <a:cubicBezTo>
                  <a:pt x="991771" y="725153"/>
                  <a:pt x="1017626" y="632741"/>
                  <a:pt x="1017917" y="621102"/>
                </a:cubicBezTo>
                <a:cubicBezTo>
                  <a:pt x="1023091" y="414133"/>
                  <a:pt x="1017917" y="207034"/>
                  <a:pt x="1017917" y="0"/>
                </a:cubicBezTo>
              </a:path>
            </a:pathLst>
          </a:custGeom>
          <a:noFill/>
          <a:ln w="79375">
            <a:solidFill>
              <a:schemeClr val="bg1">
                <a:alpha val="5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4"/>
          <a:srcRect t="28661"/>
          <a:stretch/>
        </p:blipFill>
        <p:spPr>
          <a:xfrm>
            <a:off x="914400" y="1586582"/>
            <a:ext cx="1947713" cy="1366292"/>
          </a:xfrm>
          <a:prstGeom prst="rect">
            <a:avLst/>
          </a:prstGeom>
        </p:spPr>
      </p:pic>
      <p:sp>
        <p:nvSpPr>
          <p:cNvPr id="3" name="Slide Number Placeholder 2"/>
          <p:cNvSpPr>
            <a:spLocks noGrp="1"/>
          </p:cNvSpPr>
          <p:nvPr>
            <p:ph type="sldNum" sz="quarter" idx="4"/>
          </p:nvPr>
        </p:nvSpPr>
        <p:spPr/>
        <p:txBody>
          <a:bodyPr/>
          <a:lstStyle/>
          <a:p>
            <a:fld id="{2BC1FA3B-F0C1-4F58-90BE-DCC7501F4B28}" type="slidenum">
              <a:rPr lang="en-US" smtClean="0"/>
              <a:pPr/>
              <a:t>5</a:t>
            </a:fld>
            <a:endParaRPr lang="en-US" dirty="0"/>
          </a:p>
        </p:txBody>
      </p:sp>
    </p:spTree>
    <p:extLst>
      <p:ext uri="{BB962C8B-B14F-4D97-AF65-F5344CB8AC3E}">
        <p14:creationId xmlns:p14="http://schemas.microsoft.com/office/powerpoint/2010/main" val="189415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1853"/>
            <a:ext cx="7539616" cy="990600"/>
          </a:xfrm>
        </p:spPr>
        <p:txBody>
          <a:bodyPr>
            <a:noAutofit/>
          </a:bodyPr>
          <a:lstStyle/>
          <a:p>
            <a:r>
              <a:rPr lang="en-US" sz="2800" dirty="0"/>
              <a:t>Estimated Population Change, Texas Counties, 2010 to 2015</a:t>
            </a:r>
          </a:p>
        </p:txBody>
      </p:sp>
      <p:sp>
        <p:nvSpPr>
          <p:cNvPr id="15" name="TextBox 14"/>
          <p:cNvSpPr txBox="1"/>
          <p:nvPr/>
        </p:nvSpPr>
        <p:spPr>
          <a:xfrm>
            <a:off x="3" y="6501769"/>
            <a:ext cx="3653564" cy="230832"/>
          </a:xfrm>
          <a:prstGeom prst="rect">
            <a:avLst/>
          </a:prstGeom>
          <a:noFill/>
        </p:spPr>
        <p:txBody>
          <a:bodyPr wrap="none" rtlCol="0">
            <a:spAutoFit/>
          </a:bodyPr>
          <a:lstStyle/>
          <a:p>
            <a:r>
              <a:rPr lang="en-US" sz="900" dirty="0">
                <a:solidFill>
                  <a:schemeClr val="tx1">
                    <a:lumMod val="50000"/>
                    <a:lumOff val="50000"/>
                  </a:schemeClr>
                </a:solidFill>
              </a:rPr>
              <a:t>Source: U.S. Census Bureau Population Estimates, 2015 Vintage. </a:t>
            </a:r>
          </a:p>
        </p:txBody>
      </p:sp>
      <p:sp>
        <p:nvSpPr>
          <p:cNvPr id="3" name="TextBox 2"/>
          <p:cNvSpPr txBox="1"/>
          <p:nvPr/>
        </p:nvSpPr>
        <p:spPr>
          <a:xfrm>
            <a:off x="5649246" y="1447800"/>
            <a:ext cx="1981200" cy="830997"/>
          </a:xfrm>
          <a:prstGeom prst="rect">
            <a:avLst/>
          </a:prstGeom>
          <a:noFill/>
        </p:spPr>
        <p:txBody>
          <a:bodyPr wrap="square" rtlCol="0">
            <a:spAutoFit/>
          </a:bodyPr>
          <a:lstStyle/>
          <a:p>
            <a:r>
              <a:rPr lang="en-US" sz="1600" dirty="0">
                <a:solidFill>
                  <a:srgbClr val="191C6F"/>
                </a:solidFill>
              </a:rPr>
              <a:t>99 counties lost population over the five year period.</a:t>
            </a:r>
          </a:p>
        </p:txBody>
      </p:sp>
      <p:pic>
        <p:nvPicPr>
          <p:cNvPr id="8" name="Picture 7"/>
          <p:cNvPicPr>
            <a:picLocks noChangeAspect="1"/>
          </p:cNvPicPr>
          <p:nvPr/>
        </p:nvPicPr>
        <p:blipFill rotWithShape="1">
          <a:blip r:embed="rId3"/>
          <a:srcRect l="561" t="9960" r="561" b="9960"/>
          <a:stretch/>
        </p:blipFill>
        <p:spPr>
          <a:xfrm>
            <a:off x="1295400" y="1219446"/>
            <a:ext cx="6705600" cy="5502031"/>
          </a:xfrm>
          <a:prstGeom prst="rect">
            <a:avLst/>
          </a:prstGeom>
        </p:spPr>
      </p:pic>
      <p:pic>
        <p:nvPicPr>
          <p:cNvPr id="10" name="Picture 9"/>
          <p:cNvPicPr>
            <a:picLocks noChangeAspect="1"/>
          </p:cNvPicPr>
          <p:nvPr/>
        </p:nvPicPr>
        <p:blipFill rotWithShape="1">
          <a:blip r:embed="rId4"/>
          <a:srcRect t="27851" r="13058"/>
          <a:stretch/>
        </p:blipFill>
        <p:spPr>
          <a:xfrm>
            <a:off x="677310" y="1787908"/>
            <a:ext cx="1693380" cy="1381800"/>
          </a:xfrm>
          <a:prstGeom prst="rect">
            <a:avLst/>
          </a:prstGeom>
        </p:spPr>
      </p:pic>
      <p:sp>
        <p:nvSpPr>
          <p:cNvPr id="5" name="Slide Number Placeholder 4"/>
          <p:cNvSpPr>
            <a:spLocks noGrp="1"/>
          </p:cNvSpPr>
          <p:nvPr>
            <p:ph type="sldNum" sz="quarter" idx="4"/>
          </p:nvPr>
        </p:nvSpPr>
        <p:spPr/>
        <p:txBody>
          <a:bodyPr/>
          <a:lstStyle/>
          <a:p>
            <a:fld id="{2BC1FA3B-F0C1-4F58-90BE-DCC7501F4B28}" type="slidenum">
              <a:rPr lang="en-US" smtClean="0"/>
              <a:pPr/>
              <a:t>6</a:t>
            </a:fld>
            <a:endParaRPr lang="en-US" dirty="0"/>
          </a:p>
        </p:txBody>
      </p:sp>
    </p:spTree>
    <p:extLst>
      <p:ext uri="{BB962C8B-B14F-4D97-AF65-F5344CB8AC3E}">
        <p14:creationId xmlns:p14="http://schemas.microsoft.com/office/powerpoint/2010/main" val="955531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190" t="6137" r="60709" b="64057"/>
          <a:stretch/>
        </p:blipFill>
        <p:spPr>
          <a:xfrm>
            <a:off x="1676400" y="533400"/>
            <a:ext cx="7010399" cy="7448548"/>
          </a:xfrm>
          <a:prstGeom prst="rect">
            <a:avLst/>
          </a:prstGeom>
        </p:spPr>
      </p:pic>
      <p:pic>
        <p:nvPicPr>
          <p:cNvPr id="3" name="Picture 2"/>
          <p:cNvPicPr>
            <a:picLocks noChangeAspect="1"/>
          </p:cNvPicPr>
          <p:nvPr/>
        </p:nvPicPr>
        <p:blipFill rotWithShape="1">
          <a:blip r:embed="rId3"/>
          <a:srcRect l="-3741" t="13329" r="64466" b="57050"/>
          <a:stretch/>
        </p:blipFill>
        <p:spPr>
          <a:xfrm>
            <a:off x="609600" y="1248229"/>
            <a:ext cx="2209800" cy="2104571"/>
          </a:xfrm>
          <a:prstGeom prst="rect">
            <a:avLst/>
          </a:prstGeom>
        </p:spPr>
      </p:pic>
      <p:sp>
        <p:nvSpPr>
          <p:cNvPr id="4" name="Title 3"/>
          <p:cNvSpPr>
            <a:spLocks noGrp="1"/>
          </p:cNvSpPr>
          <p:nvPr>
            <p:ph type="title"/>
          </p:nvPr>
        </p:nvSpPr>
        <p:spPr>
          <a:xfrm>
            <a:off x="1993472" y="136687"/>
            <a:ext cx="6858000" cy="990600"/>
          </a:xfrm>
        </p:spPr>
        <p:txBody>
          <a:bodyPr>
            <a:noAutofit/>
          </a:bodyPr>
          <a:lstStyle/>
          <a:p>
            <a:r>
              <a:rPr lang="en-US" sz="3600" dirty="0" smtClean="0"/>
              <a:t>Fifteen Texas counties that lost the most population, 2013-2014</a:t>
            </a:r>
            <a:endParaRPr lang="en-US" sz="3600" dirty="0"/>
          </a:p>
        </p:txBody>
      </p:sp>
      <p:sp>
        <p:nvSpPr>
          <p:cNvPr id="6" name="TextBox 5"/>
          <p:cNvSpPr txBox="1"/>
          <p:nvPr/>
        </p:nvSpPr>
        <p:spPr>
          <a:xfrm>
            <a:off x="0" y="6538914"/>
            <a:ext cx="4014240" cy="246221"/>
          </a:xfrm>
          <a:prstGeom prst="rect">
            <a:avLst/>
          </a:prstGeom>
          <a:noFill/>
        </p:spPr>
        <p:txBody>
          <a:bodyPr wrap="none" rtlCol="0">
            <a:spAutoFit/>
          </a:bodyPr>
          <a:lstStyle/>
          <a:p>
            <a:r>
              <a:rPr lang="en-US" sz="1000" dirty="0" smtClean="0">
                <a:solidFill>
                  <a:schemeClr val="tx1">
                    <a:lumMod val="50000"/>
                    <a:lumOff val="50000"/>
                  </a:schemeClr>
                </a:solidFill>
              </a:rPr>
              <a:t>Source: U.S. Census Bureau Population Estimates, 2014 Vintage. </a:t>
            </a:r>
            <a:endParaRPr lang="en-US" sz="1000" dirty="0">
              <a:solidFill>
                <a:schemeClr val="tx1">
                  <a:lumMod val="50000"/>
                  <a:lumOff val="50000"/>
                </a:schemeClr>
              </a:solidFill>
            </a:endParaRPr>
          </a:p>
        </p:txBody>
      </p:sp>
    </p:spTree>
    <p:extLst>
      <p:ext uri="{BB962C8B-B14F-4D97-AF65-F5344CB8AC3E}">
        <p14:creationId xmlns:p14="http://schemas.microsoft.com/office/powerpoint/2010/main" val="1330858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470848" y="1524000"/>
          <a:ext cx="8001000" cy="4933950"/>
        </p:xfrm>
        <a:graphic>
          <a:graphicData uri="http://schemas.openxmlformats.org/drawingml/2006/table">
            <a:tbl>
              <a:tblPr firstRow="1">
                <a:tableStyleId>{3C2FFA5D-87B4-456A-9821-1D502468CF0F}</a:tableStyleId>
              </a:tblPr>
              <a:tblGrid>
                <a:gridCol w="1600200"/>
                <a:gridCol w="1600200"/>
                <a:gridCol w="1600200"/>
                <a:gridCol w="1600200"/>
                <a:gridCol w="1600200"/>
              </a:tblGrid>
              <a:tr h="603936">
                <a:tc>
                  <a:txBody>
                    <a:bodyPr/>
                    <a:lstStyle/>
                    <a:p>
                      <a:pPr algn="ctr" fontAlgn="b"/>
                      <a:r>
                        <a:rPr lang="en-US" sz="2000" u="none" strike="noStrike" dirty="0">
                          <a:effectLst/>
                        </a:rPr>
                        <a:t>County</a:t>
                      </a:r>
                      <a:endParaRPr lang="en-US" sz="2000" b="0" i="0" u="none" strike="noStrike" dirty="0">
                        <a:solidFill>
                          <a:srgbClr val="000000"/>
                        </a:solidFill>
                        <a:effectLst/>
                        <a:latin typeface="Calibri" panose="020F0502020204030204" pitchFamily="34" charset="0"/>
                      </a:endParaRPr>
                    </a:p>
                  </a:txBody>
                  <a:tcPr marL="3810" marR="3810" marT="3810" marB="0" anchor="b"/>
                </a:tc>
                <a:tc>
                  <a:txBody>
                    <a:bodyPr/>
                    <a:lstStyle/>
                    <a:p>
                      <a:pPr algn="ctr" fontAlgn="b"/>
                      <a:r>
                        <a:rPr lang="en-US" sz="2000" u="none" strike="noStrike" dirty="0">
                          <a:effectLst/>
                        </a:rPr>
                        <a:t>2014 Population</a:t>
                      </a:r>
                      <a:endParaRPr lang="en-US" sz="2000" b="0" i="0" u="none" strike="noStrike" dirty="0">
                        <a:solidFill>
                          <a:srgbClr val="000000"/>
                        </a:solidFill>
                        <a:effectLst/>
                        <a:latin typeface="Calibri" panose="020F0502020204030204" pitchFamily="34" charset="0"/>
                      </a:endParaRPr>
                    </a:p>
                  </a:txBody>
                  <a:tcPr marL="3810" marR="3810" marT="3810" marB="0" anchor="b"/>
                </a:tc>
                <a:tc>
                  <a:txBody>
                    <a:bodyPr/>
                    <a:lstStyle/>
                    <a:p>
                      <a:pPr algn="ctr" fontAlgn="b"/>
                      <a:r>
                        <a:rPr lang="en-US" sz="2000" u="none" strike="noStrike" dirty="0">
                          <a:effectLst/>
                        </a:rPr>
                        <a:t>Population change</a:t>
                      </a:r>
                      <a:endParaRPr lang="en-US" sz="2000" b="0" i="0" u="none" strike="noStrike" dirty="0">
                        <a:solidFill>
                          <a:srgbClr val="000000"/>
                        </a:solidFill>
                        <a:effectLst/>
                        <a:latin typeface="Calibri" panose="020F0502020204030204" pitchFamily="34" charset="0"/>
                      </a:endParaRPr>
                    </a:p>
                  </a:txBody>
                  <a:tcPr marL="3810" marR="3810" marT="3810" marB="0" anchor="b"/>
                </a:tc>
                <a:tc>
                  <a:txBody>
                    <a:bodyPr/>
                    <a:lstStyle/>
                    <a:p>
                      <a:pPr algn="ctr" fontAlgn="b"/>
                      <a:r>
                        <a:rPr lang="en-US" sz="2000" u="none" strike="noStrike" dirty="0">
                          <a:effectLst/>
                        </a:rPr>
                        <a:t>Natural increase</a:t>
                      </a:r>
                      <a:endParaRPr lang="en-US" sz="2000" b="0" i="0" u="none" strike="noStrike" dirty="0">
                        <a:solidFill>
                          <a:srgbClr val="000000"/>
                        </a:solidFill>
                        <a:effectLst/>
                        <a:latin typeface="Calibri" panose="020F0502020204030204" pitchFamily="34" charset="0"/>
                      </a:endParaRPr>
                    </a:p>
                  </a:txBody>
                  <a:tcPr marL="3810" marR="3810" marT="3810" marB="0" anchor="b"/>
                </a:tc>
                <a:tc>
                  <a:txBody>
                    <a:bodyPr/>
                    <a:lstStyle/>
                    <a:p>
                      <a:pPr algn="ctr" fontAlgn="b"/>
                      <a:r>
                        <a:rPr lang="en-US" sz="2000" u="none" strike="noStrike" dirty="0">
                          <a:effectLst/>
                        </a:rPr>
                        <a:t>Net </a:t>
                      </a:r>
                      <a:r>
                        <a:rPr lang="en-US" sz="2000" u="none" strike="noStrike" dirty="0" smtClean="0">
                          <a:effectLst/>
                        </a:rPr>
                        <a:t>migration</a:t>
                      </a:r>
                      <a:endParaRPr lang="en-US" sz="2000" b="0" i="0" u="none" strike="noStrike" dirty="0">
                        <a:solidFill>
                          <a:srgbClr val="000000"/>
                        </a:solidFill>
                        <a:effectLst/>
                        <a:latin typeface="Calibri" panose="020F0502020204030204" pitchFamily="34" charset="0"/>
                      </a:endParaRPr>
                    </a:p>
                  </a:txBody>
                  <a:tcPr marL="3810" marR="3810" marT="3810" marB="0" anchor="b"/>
                </a:tc>
              </a:tr>
              <a:tr h="303843">
                <a:tc>
                  <a:txBody>
                    <a:bodyPr/>
                    <a:lstStyle/>
                    <a:p>
                      <a:pPr algn="ctr" fontAlgn="b"/>
                      <a:r>
                        <a:rPr lang="en-US" sz="2000" u="none" strike="noStrike" dirty="0">
                          <a:effectLst/>
                        </a:rPr>
                        <a:t>Hale</a:t>
                      </a:r>
                      <a:endParaRPr lang="en-US" sz="2000" b="0" i="0" u="none" strike="noStrike" dirty="0">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a:effectLst/>
                        </a:rPr>
                        <a:t>34,720</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a:effectLst/>
                        </a:rPr>
                        <a:t>-1,089</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a:effectLst/>
                        </a:rPr>
                        <a:t>210</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a:effectLst/>
                        </a:rPr>
                        <a:t>-1,306</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r>
              <a:tr h="303843">
                <a:tc>
                  <a:txBody>
                    <a:bodyPr/>
                    <a:lstStyle/>
                    <a:p>
                      <a:pPr algn="ctr" fontAlgn="b"/>
                      <a:r>
                        <a:rPr lang="en-US" sz="2000" u="none" strike="noStrike" dirty="0">
                          <a:effectLst/>
                        </a:rPr>
                        <a:t>Coryell</a:t>
                      </a:r>
                      <a:endParaRPr lang="en-US" sz="2000" b="0" i="0" u="none" strike="noStrike" dirty="0">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a:effectLst/>
                        </a:rPr>
                        <a:t>75,562</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a:effectLst/>
                        </a:rPr>
                        <a:t>-909</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a:effectLst/>
                        </a:rPr>
                        <a:t>564</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a:effectLst/>
                        </a:rPr>
                        <a:t>-1,541</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r>
              <a:tr h="303843">
                <a:tc>
                  <a:txBody>
                    <a:bodyPr/>
                    <a:lstStyle/>
                    <a:p>
                      <a:pPr algn="ctr" fontAlgn="b"/>
                      <a:r>
                        <a:rPr lang="en-US" sz="2000" u="none" strike="noStrike">
                          <a:effectLst/>
                        </a:rPr>
                        <a:t>Jefferson</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dirty="0">
                          <a:effectLst/>
                        </a:rPr>
                        <a:t>252,235</a:t>
                      </a:r>
                      <a:endParaRPr lang="en-US" sz="2000" b="0" i="0" u="none" strike="noStrike" dirty="0">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a:effectLst/>
                        </a:rPr>
                        <a:t>-579</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a:effectLst/>
                        </a:rPr>
                        <a:t>970</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a:effectLst/>
                        </a:rPr>
                        <a:t>-1,518</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r>
              <a:tr h="303843">
                <a:tc>
                  <a:txBody>
                    <a:bodyPr/>
                    <a:lstStyle/>
                    <a:p>
                      <a:pPr algn="ctr" fontAlgn="b"/>
                      <a:r>
                        <a:rPr lang="en-US" sz="2000" u="none" strike="noStrike">
                          <a:effectLst/>
                        </a:rPr>
                        <a:t>Potter</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a:effectLst/>
                        </a:rPr>
                        <a:t>121,627</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a:effectLst/>
                        </a:rPr>
                        <a:t>-519</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a:effectLst/>
                        </a:rPr>
                        <a:t>891</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dirty="0">
                          <a:effectLst/>
                        </a:rPr>
                        <a:t>-1,389</a:t>
                      </a:r>
                      <a:endParaRPr lang="en-US" sz="2000" b="0" i="0" u="none" strike="noStrike" dirty="0">
                        <a:solidFill>
                          <a:srgbClr val="000000"/>
                        </a:solidFill>
                        <a:effectLst/>
                        <a:latin typeface="Calibri" panose="020F0502020204030204" pitchFamily="34" charset="0"/>
                      </a:endParaRPr>
                    </a:p>
                  </a:txBody>
                  <a:tcPr marL="3810" marR="3810" marT="3810" marB="0" anchor="b">
                    <a:solidFill>
                      <a:schemeClr val="bg1"/>
                    </a:solidFill>
                  </a:tcPr>
                </a:tc>
              </a:tr>
              <a:tr h="303843">
                <a:tc>
                  <a:txBody>
                    <a:bodyPr/>
                    <a:lstStyle/>
                    <a:p>
                      <a:pPr algn="ctr" fontAlgn="b"/>
                      <a:r>
                        <a:rPr lang="en-US" sz="2000" u="none" strike="noStrike">
                          <a:effectLst/>
                        </a:rPr>
                        <a:t>Shelby</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a:effectLst/>
                        </a:rPr>
                        <a:t>25,515</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dirty="0">
                          <a:effectLst/>
                        </a:rPr>
                        <a:t>-350</a:t>
                      </a:r>
                      <a:endParaRPr lang="en-US" sz="2000" b="0" i="0" u="none" strike="noStrike" dirty="0">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a:effectLst/>
                        </a:rPr>
                        <a:t>56</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a:effectLst/>
                        </a:rPr>
                        <a:t>-411</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r>
              <a:tr h="303843">
                <a:tc>
                  <a:txBody>
                    <a:bodyPr/>
                    <a:lstStyle/>
                    <a:p>
                      <a:pPr algn="ctr" fontAlgn="b"/>
                      <a:r>
                        <a:rPr lang="en-US" sz="2000" u="none" strike="noStrike">
                          <a:effectLst/>
                        </a:rPr>
                        <a:t>Jim Wells</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dirty="0">
                          <a:effectLst/>
                        </a:rPr>
                        <a:t>41,353</a:t>
                      </a:r>
                      <a:endParaRPr lang="en-US" sz="2000" b="0" i="0" u="none" strike="noStrike" dirty="0">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dirty="0">
                          <a:effectLst/>
                        </a:rPr>
                        <a:t>-316</a:t>
                      </a:r>
                      <a:endParaRPr lang="en-US" sz="2000" b="0" i="0" u="none" strike="noStrike" dirty="0">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a:effectLst/>
                        </a:rPr>
                        <a:t>257</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a:effectLst/>
                        </a:rPr>
                        <a:t>-592</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r>
              <a:tr h="303843">
                <a:tc>
                  <a:txBody>
                    <a:bodyPr/>
                    <a:lstStyle/>
                    <a:p>
                      <a:pPr algn="ctr" fontAlgn="b"/>
                      <a:r>
                        <a:rPr lang="en-US" sz="2000" u="none" strike="noStrike">
                          <a:effectLst/>
                        </a:rPr>
                        <a:t>Anderson</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a:effectLst/>
                        </a:rPr>
                        <a:t>57,627</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dirty="0">
                          <a:effectLst/>
                        </a:rPr>
                        <a:t>-307</a:t>
                      </a:r>
                      <a:endParaRPr lang="en-US" sz="2000" b="0" i="0" u="none" strike="noStrike" dirty="0">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a:effectLst/>
                        </a:rPr>
                        <a:t>-72</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a:effectLst/>
                        </a:rPr>
                        <a:t>-210</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r>
              <a:tr h="303843">
                <a:tc>
                  <a:txBody>
                    <a:bodyPr/>
                    <a:lstStyle/>
                    <a:p>
                      <a:pPr algn="ctr" fontAlgn="b"/>
                      <a:r>
                        <a:rPr lang="en-US" sz="2000" u="none" strike="noStrike">
                          <a:effectLst/>
                        </a:rPr>
                        <a:t>Falls</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dirty="0">
                          <a:effectLst/>
                        </a:rPr>
                        <a:t>16,989</a:t>
                      </a:r>
                      <a:endParaRPr lang="en-US" sz="2000" b="0" i="0" u="none" strike="noStrike" dirty="0">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dirty="0">
                          <a:effectLst/>
                        </a:rPr>
                        <a:t>-303</a:t>
                      </a:r>
                      <a:endParaRPr lang="en-US" sz="2000" b="0" i="0" u="none" strike="noStrike" dirty="0">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dirty="0">
                          <a:effectLst/>
                        </a:rPr>
                        <a:t>39</a:t>
                      </a:r>
                      <a:endParaRPr lang="en-US" sz="2000" b="0" i="0" u="none" strike="noStrike" dirty="0">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a:effectLst/>
                        </a:rPr>
                        <a:t>-361</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r>
              <a:tr h="303843">
                <a:tc>
                  <a:txBody>
                    <a:bodyPr/>
                    <a:lstStyle/>
                    <a:p>
                      <a:pPr algn="ctr" fontAlgn="b"/>
                      <a:r>
                        <a:rPr lang="en-US" sz="2000" u="none" strike="noStrike">
                          <a:effectLst/>
                        </a:rPr>
                        <a:t>Floyd</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a:effectLst/>
                        </a:rPr>
                        <a:t>5,949</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dirty="0">
                          <a:effectLst/>
                        </a:rPr>
                        <a:t>-290</a:t>
                      </a:r>
                      <a:endParaRPr lang="en-US" sz="2000" b="0" i="0" u="none" strike="noStrike" dirty="0">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dirty="0">
                          <a:effectLst/>
                        </a:rPr>
                        <a:t>26</a:t>
                      </a:r>
                      <a:endParaRPr lang="en-US" sz="2000" b="0" i="0" u="none" strike="noStrike" dirty="0">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a:effectLst/>
                        </a:rPr>
                        <a:t>-330</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r>
              <a:tr h="303843">
                <a:tc>
                  <a:txBody>
                    <a:bodyPr/>
                    <a:lstStyle/>
                    <a:p>
                      <a:pPr algn="ctr" fontAlgn="b"/>
                      <a:r>
                        <a:rPr lang="en-US" sz="2000" u="none" strike="noStrike">
                          <a:effectLst/>
                        </a:rPr>
                        <a:t>Presidio</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a:effectLst/>
                        </a:rPr>
                        <a:t>6,976</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dirty="0">
                          <a:effectLst/>
                        </a:rPr>
                        <a:t>-288</a:t>
                      </a:r>
                      <a:endParaRPr lang="en-US" sz="2000" b="0" i="0" u="none" strike="noStrike" dirty="0">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dirty="0">
                          <a:effectLst/>
                        </a:rPr>
                        <a:t>50</a:t>
                      </a:r>
                      <a:endParaRPr lang="en-US" sz="2000" b="0" i="0" u="none" strike="noStrike" dirty="0">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a:effectLst/>
                        </a:rPr>
                        <a:t>-353</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r>
              <a:tr h="303843">
                <a:tc>
                  <a:txBody>
                    <a:bodyPr/>
                    <a:lstStyle/>
                    <a:p>
                      <a:pPr algn="ctr" fontAlgn="b"/>
                      <a:r>
                        <a:rPr lang="en-US" sz="2000" u="none" strike="noStrike">
                          <a:effectLst/>
                        </a:rPr>
                        <a:t>Brown</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a:effectLst/>
                        </a:rPr>
                        <a:t>37,653</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a:effectLst/>
                        </a:rPr>
                        <a:t>-255</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dirty="0">
                          <a:effectLst/>
                        </a:rPr>
                        <a:t>-26</a:t>
                      </a:r>
                      <a:endParaRPr lang="en-US" sz="2000" b="0" i="0" u="none" strike="noStrike" dirty="0">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dirty="0">
                          <a:effectLst/>
                        </a:rPr>
                        <a:t>-212</a:t>
                      </a:r>
                      <a:endParaRPr lang="en-US" sz="2000" b="0" i="0" u="none" strike="noStrike" dirty="0">
                        <a:solidFill>
                          <a:srgbClr val="000000"/>
                        </a:solidFill>
                        <a:effectLst/>
                        <a:latin typeface="Calibri" panose="020F0502020204030204" pitchFamily="34" charset="0"/>
                      </a:endParaRPr>
                    </a:p>
                  </a:txBody>
                  <a:tcPr marL="3810" marR="3810" marT="3810" marB="0" anchor="b">
                    <a:solidFill>
                      <a:schemeClr val="bg1"/>
                    </a:solidFill>
                  </a:tcPr>
                </a:tc>
              </a:tr>
              <a:tr h="303843">
                <a:tc>
                  <a:txBody>
                    <a:bodyPr/>
                    <a:lstStyle/>
                    <a:p>
                      <a:pPr algn="ctr" fontAlgn="b"/>
                      <a:r>
                        <a:rPr lang="en-US" sz="2000" u="none" strike="noStrike" dirty="0">
                          <a:effectLst/>
                        </a:rPr>
                        <a:t>Castro</a:t>
                      </a:r>
                      <a:endParaRPr lang="en-US" sz="2000" b="0" i="0" u="none" strike="noStrike" dirty="0">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a:effectLst/>
                        </a:rPr>
                        <a:t>7,781</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a:effectLst/>
                        </a:rPr>
                        <a:t>-231</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dirty="0">
                          <a:effectLst/>
                        </a:rPr>
                        <a:t>79</a:t>
                      </a:r>
                      <a:endParaRPr lang="en-US" sz="2000" b="0" i="0" u="none" strike="noStrike" dirty="0">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dirty="0">
                          <a:effectLst/>
                        </a:rPr>
                        <a:t>-319</a:t>
                      </a:r>
                      <a:endParaRPr lang="en-US" sz="2000" b="0" i="0" u="none" strike="noStrike" dirty="0">
                        <a:solidFill>
                          <a:srgbClr val="000000"/>
                        </a:solidFill>
                        <a:effectLst/>
                        <a:latin typeface="Calibri" panose="020F0502020204030204" pitchFamily="34" charset="0"/>
                      </a:endParaRPr>
                    </a:p>
                  </a:txBody>
                  <a:tcPr marL="3810" marR="3810" marT="3810" marB="0" anchor="b">
                    <a:solidFill>
                      <a:schemeClr val="bg1"/>
                    </a:solidFill>
                  </a:tcPr>
                </a:tc>
              </a:tr>
              <a:tr h="303843">
                <a:tc>
                  <a:txBody>
                    <a:bodyPr/>
                    <a:lstStyle/>
                    <a:p>
                      <a:pPr algn="ctr" fontAlgn="b"/>
                      <a:r>
                        <a:rPr lang="en-US" sz="2000" u="none" strike="noStrike" dirty="0">
                          <a:effectLst/>
                        </a:rPr>
                        <a:t>Lamb</a:t>
                      </a:r>
                      <a:endParaRPr lang="en-US" sz="2000" b="0" i="0" u="none" strike="noStrike" dirty="0">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a:effectLst/>
                        </a:rPr>
                        <a:t>13,574</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dirty="0">
                          <a:effectLst/>
                        </a:rPr>
                        <a:t>-183</a:t>
                      </a:r>
                      <a:endParaRPr lang="en-US" sz="2000" b="0" i="0" u="none" strike="noStrike" dirty="0">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dirty="0">
                          <a:effectLst/>
                        </a:rPr>
                        <a:t>28</a:t>
                      </a:r>
                      <a:endParaRPr lang="en-US" sz="2000" b="0" i="0" u="none" strike="noStrike" dirty="0">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dirty="0">
                          <a:effectLst/>
                        </a:rPr>
                        <a:t>-220</a:t>
                      </a:r>
                      <a:endParaRPr lang="en-US" sz="2000" b="0" i="0" u="none" strike="noStrike" dirty="0">
                        <a:solidFill>
                          <a:srgbClr val="000000"/>
                        </a:solidFill>
                        <a:effectLst/>
                        <a:latin typeface="Calibri" panose="020F0502020204030204" pitchFamily="34" charset="0"/>
                      </a:endParaRPr>
                    </a:p>
                  </a:txBody>
                  <a:tcPr marL="3810" marR="3810" marT="3810" marB="0" anchor="b">
                    <a:solidFill>
                      <a:schemeClr val="bg1"/>
                    </a:solidFill>
                  </a:tcPr>
                </a:tc>
              </a:tr>
              <a:tr h="303843">
                <a:tc>
                  <a:txBody>
                    <a:bodyPr/>
                    <a:lstStyle/>
                    <a:p>
                      <a:pPr algn="ctr" fontAlgn="b"/>
                      <a:r>
                        <a:rPr lang="en-US" sz="2000" u="none" strike="noStrike" dirty="0">
                          <a:effectLst/>
                        </a:rPr>
                        <a:t>Wilbarger</a:t>
                      </a:r>
                      <a:endParaRPr lang="en-US" sz="2000" b="0" i="0" u="none" strike="noStrike" dirty="0">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a:effectLst/>
                        </a:rPr>
                        <a:t>12,973</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dirty="0">
                          <a:effectLst/>
                        </a:rPr>
                        <a:t>-181</a:t>
                      </a:r>
                      <a:endParaRPr lang="en-US" sz="2000" b="0" i="0" u="none" strike="noStrike" dirty="0">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a:effectLst/>
                        </a:rPr>
                        <a:t>41</a:t>
                      </a:r>
                      <a:endParaRPr lang="en-US" sz="2000" b="0" i="0" u="none" strike="noStrike">
                        <a:solidFill>
                          <a:srgbClr val="000000"/>
                        </a:solidFill>
                        <a:effectLst/>
                        <a:latin typeface="Calibri" panose="020F0502020204030204" pitchFamily="34" charset="0"/>
                      </a:endParaRPr>
                    </a:p>
                  </a:txBody>
                  <a:tcPr marL="3810" marR="3810" marT="3810" marB="0" anchor="b">
                    <a:solidFill>
                      <a:schemeClr val="bg1"/>
                    </a:solidFill>
                  </a:tcPr>
                </a:tc>
                <a:tc>
                  <a:txBody>
                    <a:bodyPr/>
                    <a:lstStyle/>
                    <a:p>
                      <a:pPr algn="r" fontAlgn="b"/>
                      <a:r>
                        <a:rPr lang="en-US" sz="2000" u="none" strike="noStrike" dirty="0">
                          <a:effectLst/>
                        </a:rPr>
                        <a:t>-218</a:t>
                      </a:r>
                      <a:endParaRPr lang="en-US" sz="2000" b="0" i="0" u="none" strike="noStrike" dirty="0">
                        <a:solidFill>
                          <a:srgbClr val="000000"/>
                        </a:solidFill>
                        <a:effectLst/>
                        <a:latin typeface="Calibri" panose="020F0502020204030204" pitchFamily="34" charset="0"/>
                      </a:endParaRPr>
                    </a:p>
                  </a:txBody>
                  <a:tcPr marL="3810" marR="3810" marT="3810" marB="0" anchor="b">
                    <a:solidFill>
                      <a:schemeClr val="bg1"/>
                    </a:solidFill>
                  </a:tcPr>
                </a:tc>
              </a:tr>
            </a:tbl>
          </a:graphicData>
        </a:graphic>
      </p:graphicFrame>
      <p:sp>
        <p:nvSpPr>
          <p:cNvPr id="5" name="TextBox 4"/>
          <p:cNvSpPr txBox="1"/>
          <p:nvPr/>
        </p:nvSpPr>
        <p:spPr>
          <a:xfrm>
            <a:off x="0" y="6538914"/>
            <a:ext cx="4014240" cy="246221"/>
          </a:xfrm>
          <a:prstGeom prst="rect">
            <a:avLst/>
          </a:prstGeom>
          <a:noFill/>
        </p:spPr>
        <p:txBody>
          <a:bodyPr wrap="none" rtlCol="0">
            <a:spAutoFit/>
          </a:bodyPr>
          <a:lstStyle/>
          <a:p>
            <a:r>
              <a:rPr lang="en-US" sz="1000" dirty="0" smtClean="0">
                <a:solidFill>
                  <a:schemeClr val="tx1">
                    <a:lumMod val="50000"/>
                    <a:lumOff val="50000"/>
                  </a:schemeClr>
                </a:solidFill>
              </a:rPr>
              <a:t>Source: U.S. Census Bureau Population Estimates, 2014 Vintage. </a:t>
            </a:r>
            <a:endParaRPr lang="en-US" sz="1000" dirty="0">
              <a:solidFill>
                <a:schemeClr val="tx1">
                  <a:lumMod val="50000"/>
                  <a:lumOff val="50000"/>
                </a:schemeClr>
              </a:solidFill>
            </a:endParaRPr>
          </a:p>
        </p:txBody>
      </p:sp>
      <p:sp>
        <p:nvSpPr>
          <p:cNvPr id="7" name="Title 6"/>
          <p:cNvSpPr>
            <a:spLocks noGrp="1"/>
          </p:cNvSpPr>
          <p:nvPr>
            <p:ph type="title"/>
          </p:nvPr>
        </p:nvSpPr>
        <p:spPr/>
        <p:txBody>
          <a:bodyPr>
            <a:noAutofit/>
          </a:bodyPr>
          <a:lstStyle/>
          <a:p>
            <a:r>
              <a:rPr lang="en-US" sz="2400" dirty="0"/>
              <a:t>Fifteen Texas counties that lost the most </a:t>
            </a:r>
            <a:r>
              <a:rPr lang="en-US" sz="2400" dirty="0" smtClean="0"/>
              <a:t>population and components of change, </a:t>
            </a:r>
            <a:r>
              <a:rPr lang="en-US" sz="2400" dirty="0"/>
              <a:t>2013-2014</a:t>
            </a:r>
          </a:p>
        </p:txBody>
      </p:sp>
    </p:spTree>
    <p:extLst>
      <p:ext uri="{BB962C8B-B14F-4D97-AF65-F5344CB8AC3E}">
        <p14:creationId xmlns:p14="http://schemas.microsoft.com/office/powerpoint/2010/main" val="2776479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384" y="228600"/>
            <a:ext cx="7539616" cy="990600"/>
          </a:xfrm>
        </p:spPr>
        <p:txBody>
          <a:bodyPr>
            <a:noAutofit/>
          </a:bodyPr>
          <a:lstStyle/>
          <a:p>
            <a:r>
              <a:rPr lang="en-US" sz="2800" dirty="0"/>
              <a:t>Estimated Percent Change of the Total Population </a:t>
            </a:r>
            <a:r>
              <a:rPr lang="en-US" sz="2800"/>
              <a:t>by County, </a:t>
            </a:r>
            <a:r>
              <a:rPr lang="en-US" sz="2800" dirty="0"/>
              <a:t>Texas, 2010 to 2015</a:t>
            </a:r>
          </a:p>
        </p:txBody>
      </p:sp>
      <p:sp>
        <p:nvSpPr>
          <p:cNvPr id="15" name="TextBox 14"/>
          <p:cNvSpPr txBox="1"/>
          <p:nvPr/>
        </p:nvSpPr>
        <p:spPr>
          <a:xfrm>
            <a:off x="0" y="6538914"/>
            <a:ext cx="4014240" cy="246221"/>
          </a:xfrm>
          <a:prstGeom prst="rect">
            <a:avLst/>
          </a:prstGeom>
          <a:noFill/>
        </p:spPr>
        <p:txBody>
          <a:bodyPr wrap="none" rtlCol="0">
            <a:spAutoFit/>
          </a:bodyPr>
          <a:lstStyle/>
          <a:p>
            <a:r>
              <a:rPr lang="en-US" sz="1000" dirty="0">
                <a:solidFill>
                  <a:schemeClr val="tx1">
                    <a:lumMod val="50000"/>
                    <a:lumOff val="50000"/>
                  </a:schemeClr>
                </a:solidFill>
              </a:rPr>
              <a:t>Source: U.S. Census Bureau Population Estimates, 2015 Vintage. </a:t>
            </a:r>
          </a:p>
        </p:txBody>
      </p:sp>
      <p:pic>
        <p:nvPicPr>
          <p:cNvPr id="3" name="Picture 2"/>
          <p:cNvPicPr>
            <a:picLocks noChangeAspect="1"/>
          </p:cNvPicPr>
          <p:nvPr/>
        </p:nvPicPr>
        <p:blipFill rotWithShape="1">
          <a:blip r:embed="rId3"/>
          <a:srcRect l="1125" t="7773" r="996" b="10052"/>
          <a:stretch/>
        </p:blipFill>
        <p:spPr>
          <a:xfrm>
            <a:off x="1905000" y="1088232"/>
            <a:ext cx="6629400" cy="5638800"/>
          </a:xfrm>
          <a:prstGeom prst="rect">
            <a:avLst/>
          </a:prstGeom>
        </p:spPr>
      </p:pic>
      <p:pic>
        <p:nvPicPr>
          <p:cNvPr id="6" name="Picture 5"/>
          <p:cNvPicPr>
            <a:picLocks noChangeAspect="1"/>
          </p:cNvPicPr>
          <p:nvPr/>
        </p:nvPicPr>
        <p:blipFill rotWithShape="1">
          <a:blip r:embed="rId4"/>
          <a:srcRect t="27851"/>
          <a:stretch/>
        </p:blipFill>
        <p:spPr>
          <a:xfrm>
            <a:off x="790361" y="1828800"/>
            <a:ext cx="1947713" cy="1381800"/>
          </a:xfrm>
          <a:prstGeom prst="rect">
            <a:avLst/>
          </a:prstGeom>
        </p:spPr>
      </p:pic>
      <p:sp>
        <p:nvSpPr>
          <p:cNvPr id="5" name="Slide Number Placeholder 4"/>
          <p:cNvSpPr>
            <a:spLocks noGrp="1"/>
          </p:cNvSpPr>
          <p:nvPr>
            <p:ph type="sldNum" sz="quarter" idx="4"/>
          </p:nvPr>
        </p:nvSpPr>
        <p:spPr/>
        <p:txBody>
          <a:bodyPr/>
          <a:lstStyle/>
          <a:p>
            <a:fld id="{2BC1FA3B-F0C1-4F58-90BE-DCC7501F4B28}" type="slidenum">
              <a:rPr lang="en-US" smtClean="0"/>
              <a:pPr/>
              <a:t>9</a:t>
            </a:fld>
            <a:endParaRPr lang="en-US" dirty="0"/>
          </a:p>
        </p:txBody>
      </p:sp>
    </p:spTree>
    <p:extLst>
      <p:ext uri="{BB962C8B-B14F-4D97-AF65-F5344CB8AC3E}">
        <p14:creationId xmlns:p14="http://schemas.microsoft.com/office/powerpoint/2010/main" val="680514171"/>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09ED1DF319F2048B3E62B9641678531" ma:contentTypeVersion="0" ma:contentTypeDescription="Create a new document." ma:contentTypeScope="" ma:versionID="4e3f5fc684d5389b1ede4e436d85ba1b">
  <xsd:schema xmlns:xsd="http://www.w3.org/2001/XMLSchema" xmlns:xs="http://www.w3.org/2001/XMLSchema" xmlns:p="http://schemas.microsoft.com/office/2006/metadata/properties" targetNamespace="http://schemas.microsoft.com/office/2006/metadata/properties" ma:root="true" ma:fieldsID="7ba2d133991974d76e777eae1aa1de2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C327827-ADB5-4A53-A1D5-C733F4954327}">
  <ds:schemaRef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4A2D153-A545-4A3E-B636-BC684C00752A}">
  <ds:schemaRefs>
    <ds:schemaRef ds:uri="http://schemas.microsoft.com/sharepoint/v3/contenttype/forms"/>
  </ds:schemaRefs>
</ds:datastoreItem>
</file>

<file path=customXml/itemProps3.xml><?xml version="1.0" encoding="utf-8"?>
<ds:datastoreItem xmlns:ds="http://schemas.openxmlformats.org/officeDocument/2006/customXml" ds:itemID="{BAC40382-C1AA-459A-ADD3-F5514567A9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19219</TotalTime>
  <Words>2957</Words>
  <Application>Microsoft Office PowerPoint</Application>
  <PresentationFormat>Letter Paper (8.5x11 in)</PresentationFormat>
  <Paragraphs>470</Paragraphs>
  <Slides>44</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ＭＳ Ｐゴシック</vt:lpstr>
      <vt:lpstr>Arial</vt:lpstr>
      <vt:lpstr>Arial Black</vt:lpstr>
      <vt:lpstr>Calibri</vt:lpstr>
      <vt:lpstr>Calibri Light</vt:lpstr>
      <vt:lpstr>Times New Roman</vt:lpstr>
      <vt:lpstr>Tw Cen MT</vt:lpstr>
      <vt:lpstr>1_Office Theme</vt:lpstr>
      <vt:lpstr>PowerPoint Presentation</vt:lpstr>
      <vt:lpstr>Growing States, 2000-2015</vt:lpstr>
      <vt:lpstr>Total Population and Population Change in Texas, 1950-2014</vt:lpstr>
      <vt:lpstr>PowerPoint Presentation</vt:lpstr>
      <vt:lpstr>Total Estimated Population by County, Texas, 2015</vt:lpstr>
      <vt:lpstr>Estimated Population Change, Texas Counties, 2010 to 2015</vt:lpstr>
      <vt:lpstr>Fifteen Texas counties that lost the most population, 2013-2014</vt:lpstr>
      <vt:lpstr>Fifteen Texas counties that lost the most population and components of change, 2013-2014</vt:lpstr>
      <vt:lpstr>Estimated Percent Change of the Total Population by County, Texas, 2010 to 2015</vt:lpstr>
      <vt:lpstr>Estimated Net-Domestic Migrants by County, Texas, 2014-2015</vt:lpstr>
      <vt:lpstr>Estimated Net-International Migrants by County, Texas, 2014-2015</vt:lpstr>
      <vt:lpstr>Estimated Net-Migrants by County, Texas, 2014-2015</vt:lpstr>
      <vt:lpstr>PowerPoint Presentation</vt:lpstr>
      <vt:lpstr>PowerPoint Presentation</vt:lpstr>
      <vt:lpstr>PowerPoint Presentation</vt:lpstr>
      <vt:lpstr>Texas Population Pyramid by Race/Ethnicity, 2014</vt:lpstr>
      <vt:lpstr>Texas Population Pyramid by Race/Ethnicity, 2014</vt:lpstr>
      <vt:lpstr>Texas Population Pyramid by Race/Ethnicity, 2014</vt:lpstr>
      <vt:lpstr>Percent of the Population Aged 65 Years and Older by State, 2010-2014</vt:lpstr>
      <vt:lpstr>Estimated number of persons aged 65 years and older, Texas Counties, 2010-2014</vt:lpstr>
      <vt:lpstr>Percent of the population aged 75 years and older, Texas Counties, 2009-2013</vt:lpstr>
      <vt:lpstr>Median Age by State, 2008-2013</vt:lpstr>
      <vt:lpstr>Median Age, Texas Counties, 2010-2014</vt:lpstr>
      <vt:lpstr>Change in Median Age, Texas Counties, 2000-2014</vt:lpstr>
      <vt:lpstr>Trends in Aging* by County, Texas, 2000-2014</vt:lpstr>
      <vt:lpstr>Projected Population Growth in Texas,  2010-2050</vt:lpstr>
      <vt:lpstr>Projected and Estimated Population Growth in Texas, 2010-2015</vt:lpstr>
      <vt:lpstr>Projected Growth of Population Aged 65 Years and Older in Texas, 2010-2050</vt:lpstr>
      <vt:lpstr>Population Change by Age Group, Texas, 1950-2050 </vt:lpstr>
      <vt:lpstr>Population Projections, Texas, 2010-2050, Percent Over and Under 65</vt:lpstr>
      <vt:lpstr>PowerPoint Presentation</vt:lpstr>
      <vt:lpstr>Projected Racial and Ethnic Percent, Texas, 2010-2050</vt:lpstr>
      <vt:lpstr>Population Projections 65 Years and Over by Race/Ethnicity, Texas, 2010-2050</vt:lpstr>
      <vt:lpstr>Percent of Population by Race/Ethnicity for Age Groups, 2010 and 2050</vt:lpstr>
      <vt:lpstr>Percent of the Population Aged 65 Years and Older without Health Insurance, Texas Counties, 2010-2014</vt:lpstr>
      <vt:lpstr>Percent of the population aged 65 years and older with an independent living disability, Texas Counties, 2010-2014</vt:lpstr>
      <vt:lpstr>RNs and LVNs Working in Nursing Homes and Extended Care Facilities per 1,000 Persons Aged 65 Years and Older, Texas Counties, 2015</vt:lpstr>
      <vt:lpstr>Physicians per 1,000 Population Aged 65 Years and Older by County, 2011</vt:lpstr>
      <vt:lpstr>Adult Obesity</vt:lpstr>
      <vt:lpstr>Projected Increase in Obesity in Texas by Ethnicity, 2006 to 2040</vt:lpstr>
      <vt:lpstr>Obesity Prevalence</vt:lpstr>
      <vt:lpstr>Projected Number of Adults with Diabetes by Race and Ethnicity, Texas, 2010-2040</vt:lpstr>
      <vt:lpstr>Diabetes Prevalence </vt:lpstr>
      <vt:lpstr>Contact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Lloyd Potter</dc:creator>
  <cp:lastModifiedBy>Lloyd Potter</cp:lastModifiedBy>
  <cp:revision>517</cp:revision>
  <cp:lastPrinted>2012-07-15T20:37:49Z</cp:lastPrinted>
  <dcterms:created xsi:type="dcterms:W3CDTF">2010-01-22T14:36:29Z</dcterms:created>
  <dcterms:modified xsi:type="dcterms:W3CDTF">2016-11-21T18:15:08Z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0x010100809ED1DF319F2048B3E62B9641678531</vt:lpwstr>
  </property>
  <property fmtid="{D5CDD505-2E9C-101B-9397-08002B2CF9AE}" pid="3" name="IsMyDocuments">
    <vt:bool>true</vt:bool>
  </property>
</Properties>
</file>