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5"/>
  </p:notesMasterIdLst>
  <p:handoutMasterIdLst>
    <p:handoutMasterId r:id="rId46"/>
  </p:handoutMasterIdLst>
  <p:sldIdLst>
    <p:sldId id="353" r:id="rId5"/>
    <p:sldId id="570" r:id="rId6"/>
    <p:sldId id="571" r:id="rId7"/>
    <p:sldId id="572" r:id="rId8"/>
    <p:sldId id="573" r:id="rId9"/>
    <p:sldId id="574" r:id="rId10"/>
    <p:sldId id="575" r:id="rId11"/>
    <p:sldId id="576" r:id="rId12"/>
    <p:sldId id="577" r:id="rId13"/>
    <p:sldId id="529" r:id="rId14"/>
    <p:sldId id="540" r:id="rId15"/>
    <p:sldId id="546" r:id="rId16"/>
    <p:sldId id="547" r:id="rId17"/>
    <p:sldId id="496" r:id="rId18"/>
    <p:sldId id="499" r:id="rId19"/>
    <p:sldId id="501" r:id="rId20"/>
    <p:sldId id="556" r:id="rId21"/>
    <p:sldId id="550" r:id="rId22"/>
    <p:sldId id="566" r:id="rId23"/>
    <p:sldId id="541" r:id="rId24"/>
    <p:sldId id="476" r:id="rId25"/>
    <p:sldId id="477" r:id="rId26"/>
    <p:sldId id="478" r:id="rId27"/>
    <p:sldId id="569" r:id="rId28"/>
    <p:sldId id="516" r:id="rId29"/>
    <p:sldId id="517" r:id="rId30"/>
    <p:sldId id="518" r:id="rId31"/>
    <p:sldId id="535" r:id="rId32"/>
    <p:sldId id="536" r:id="rId33"/>
    <p:sldId id="549" r:id="rId34"/>
    <p:sldId id="509" r:id="rId35"/>
    <p:sldId id="522" r:id="rId36"/>
    <p:sldId id="525" r:id="rId37"/>
    <p:sldId id="552" r:id="rId38"/>
    <p:sldId id="554" r:id="rId39"/>
    <p:sldId id="553" r:id="rId40"/>
    <p:sldId id="555" r:id="rId41"/>
    <p:sldId id="526" r:id="rId42"/>
    <p:sldId id="527" r:id="rId43"/>
    <p:sldId id="352" r:id="rId44"/>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70"/>
            <p14:sldId id="571"/>
            <p14:sldId id="572"/>
            <p14:sldId id="573"/>
            <p14:sldId id="574"/>
            <p14:sldId id="575"/>
            <p14:sldId id="576"/>
            <p14:sldId id="577"/>
            <p14:sldId id="529"/>
            <p14:sldId id="540"/>
            <p14:sldId id="546"/>
            <p14:sldId id="547"/>
            <p14:sldId id="496"/>
            <p14:sldId id="499"/>
            <p14:sldId id="501"/>
            <p14:sldId id="556"/>
            <p14:sldId id="550"/>
            <p14:sldId id="566"/>
            <p14:sldId id="541"/>
            <p14:sldId id="476"/>
            <p14:sldId id="477"/>
            <p14:sldId id="478"/>
            <p14:sldId id="569"/>
            <p14:sldId id="516"/>
            <p14:sldId id="517"/>
            <p14:sldId id="518"/>
            <p14:sldId id="535"/>
            <p14:sldId id="536"/>
            <p14:sldId id="549"/>
            <p14:sldId id="509"/>
            <p14:sldId id="522"/>
            <p14:sldId id="525"/>
            <p14:sldId id="552"/>
            <p14:sldId id="554"/>
            <p14:sldId id="553"/>
            <p14:sldId id="555"/>
            <p14:sldId id="526"/>
            <p14:sldId id="527"/>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87260" autoAdjust="0"/>
  </p:normalViewPr>
  <p:slideViewPr>
    <p:cSldViewPr>
      <p:cViewPr varScale="1">
        <p:scale>
          <a:sx n="72" d="100"/>
          <a:sy n="72" d="100"/>
        </p:scale>
        <p:origin x="95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16061441686875E-2"/>
          <c:y val="7.6569455062719602E-2"/>
          <c:w val="0.92311959268980304"/>
          <c:h val="0.81066084720533504"/>
        </c:manualLayout>
      </c:layout>
      <c:barChart>
        <c:barDir val="col"/>
        <c:grouping val="clustered"/>
        <c:varyColors val="0"/>
        <c:ser>
          <c:idx val="0"/>
          <c:order val="0"/>
          <c:tx>
            <c:strRef>
              <c:f>Sheet1!$B$1:$C$1</c:f>
              <c:strCache>
                <c:ptCount val="1"/>
                <c:pt idx="0">
                  <c:v>Population (Millions) Numeric Change (Millions)</c:v>
                </c:pt>
              </c:strCache>
            </c:strRef>
          </c:tx>
          <c:spPr>
            <a:solidFill>
              <a:schemeClr val="accent1"/>
            </a:solidFill>
            <a:ln>
              <a:noFill/>
            </a:ln>
            <a:effectLst/>
          </c:spPr>
          <c:invertIfNegative val="0"/>
          <c:dPt>
            <c:idx val="8"/>
            <c:invertIfNegative val="0"/>
            <c:bubble3D val="0"/>
            <c:spPr>
              <a:solidFill>
                <a:srgbClr val="00B0F0"/>
              </a:solidFill>
              <a:ln>
                <a:noFill/>
              </a:ln>
              <a:effectLst/>
            </c:spPr>
          </c:dPt>
          <c:dPt>
            <c:idx val="9"/>
            <c:invertIfNegative val="0"/>
            <c:bubble3D val="0"/>
            <c:spPr>
              <a:solidFill>
                <a:srgbClr val="00B0F0"/>
              </a:solidFill>
              <a:ln>
                <a:noFill/>
              </a:ln>
              <a:effectLst/>
            </c:spPr>
          </c:dPt>
          <c:dPt>
            <c:idx val="10"/>
            <c:invertIfNegative val="0"/>
            <c:bubble3D val="0"/>
            <c:spPr>
              <a:solidFill>
                <a:srgbClr val="00B0F0"/>
              </a:solidFill>
              <a:ln>
                <a:noFill/>
              </a:ln>
              <a:effectLst/>
            </c:spPr>
          </c:dPt>
          <c:dPt>
            <c:idx val="11"/>
            <c:invertIfNegative val="0"/>
            <c:bubble3D val="0"/>
            <c:spPr>
              <a:solidFill>
                <a:srgbClr val="00B0F0"/>
              </a:solidFill>
              <a:ln>
                <a:noFill/>
              </a:ln>
              <a:effectLst/>
            </c:spPr>
          </c:dPt>
          <c:dPt>
            <c:idx val="12"/>
            <c:invertIfNegative val="0"/>
            <c:bubble3D val="0"/>
            <c:spPr>
              <a:solidFill>
                <a:srgbClr val="00B0F0"/>
              </a:solidFill>
              <a:ln>
                <a:noFill/>
              </a:ln>
              <a:effectLst/>
            </c:spPr>
          </c:dPt>
          <c:dPt>
            <c:idx val="13"/>
            <c:invertIfNegative val="0"/>
            <c:bubble3D val="0"/>
            <c:spPr>
              <a:solidFill>
                <a:srgbClr val="00B0F0"/>
              </a:solidFill>
              <a:ln>
                <a:noFill/>
              </a:ln>
              <a:effectLst/>
            </c:spPr>
          </c:dPt>
          <c:dLbls>
            <c:spPr>
              <a:noFill/>
              <a:ln>
                <a:noFill/>
              </a:ln>
              <a:effectLst/>
            </c:spPr>
            <c:txPr>
              <a:bodyPr rot="-3360000" spcFirstLastPara="1" vertOverflow="ellipsis"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1950</c:v>
                </c:pt>
                <c:pt idx="1">
                  <c:v>1960</c:v>
                </c:pt>
                <c:pt idx="2">
                  <c:v>1970</c:v>
                </c:pt>
                <c:pt idx="3">
                  <c:v>1980</c:v>
                </c:pt>
                <c:pt idx="4">
                  <c:v>1990</c:v>
                </c:pt>
                <c:pt idx="5">
                  <c:v>2000</c:v>
                </c:pt>
                <c:pt idx="6">
                  <c:v>2010</c:v>
                </c:pt>
                <c:pt idx="8">
                  <c:v>2011</c:v>
                </c:pt>
                <c:pt idx="9">
                  <c:v>2012</c:v>
                </c:pt>
                <c:pt idx="10">
                  <c:v>2013</c:v>
                </c:pt>
                <c:pt idx="11">
                  <c:v>2014</c:v>
                </c:pt>
                <c:pt idx="12">
                  <c:v>2015</c:v>
                </c:pt>
                <c:pt idx="13">
                  <c:v>2016</c:v>
                </c:pt>
              </c:numCache>
            </c:numRef>
          </c:cat>
          <c:val>
            <c:numRef>
              <c:f>Sheet1!$B$2:$B$15</c:f>
              <c:numCache>
                <c:formatCode>0.0</c:formatCode>
                <c:ptCount val="14"/>
                <c:pt idx="0">
                  <c:v>7.7111939999999999</c:v>
                </c:pt>
                <c:pt idx="1">
                  <c:v>9.5796770000000002</c:v>
                </c:pt>
                <c:pt idx="2">
                  <c:v>11.196730000000001</c:v>
                </c:pt>
                <c:pt idx="3">
                  <c:v>14.229191</c:v>
                </c:pt>
                <c:pt idx="4">
                  <c:v>16.986509999999981</c:v>
                </c:pt>
                <c:pt idx="5">
                  <c:v>20.85182</c:v>
                </c:pt>
                <c:pt idx="6">
                  <c:v>25.145561000000001</c:v>
                </c:pt>
                <c:pt idx="8">
                  <c:v>25.65</c:v>
                </c:pt>
                <c:pt idx="9">
                  <c:v>26.060796</c:v>
                </c:pt>
                <c:pt idx="10">
                  <c:v>26.448193</c:v>
                </c:pt>
                <c:pt idx="11">
                  <c:v>26.895688</c:v>
                </c:pt>
                <c:pt idx="12">
                  <c:v>27.47</c:v>
                </c:pt>
                <c:pt idx="13">
                  <c:v>27.86</c:v>
                </c:pt>
              </c:numCache>
            </c:numRef>
          </c:val>
        </c:ser>
        <c:ser>
          <c:idx val="1"/>
          <c:order val="1"/>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Sheet1!$C$2:$C$15</c:f>
              <c:numCache>
                <c:formatCode>0.0</c:formatCode>
                <c:ptCount val="14"/>
                <c:pt idx="1">
                  <c:v>1.8684829999999999</c:v>
                </c:pt>
                <c:pt idx="2">
                  <c:v>1.6170530000000001</c:v>
                </c:pt>
                <c:pt idx="3">
                  <c:v>3.0324610000000001</c:v>
                </c:pt>
                <c:pt idx="4">
                  <c:v>2.7573189999999999</c:v>
                </c:pt>
                <c:pt idx="5">
                  <c:v>3.86531</c:v>
                </c:pt>
                <c:pt idx="6">
                  <c:v>4.2937409999999998</c:v>
                </c:pt>
                <c:pt idx="8">
                  <c:v>0.41</c:v>
                </c:pt>
                <c:pt idx="9">
                  <c:v>0.435</c:v>
                </c:pt>
                <c:pt idx="10">
                  <c:v>0.38739699999999999</c:v>
                </c:pt>
                <c:pt idx="11">
                  <c:v>0.44749499999999998</c:v>
                </c:pt>
                <c:pt idx="12">
                  <c:v>0.49</c:v>
                </c:pt>
                <c:pt idx="13">
                  <c:v>0.39000000000000101</c:v>
                </c:pt>
              </c:numCache>
            </c:numRef>
          </c:val>
        </c:ser>
        <c:dLbls>
          <c:showLegendKey val="0"/>
          <c:showVal val="0"/>
          <c:showCatName val="0"/>
          <c:showSerName val="0"/>
          <c:showPercent val="0"/>
          <c:showBubbleSize val="0"/>
        </c:dLbls>
        <c:gapWidth val="219"/>
        <c:overlap val="-27"/>
        <c:axId val="246620048"/>
        <c:axId val="246625536"/>
        <c:extLst/>
      </c:barChart>
      <c:catAx>
        <c:axId val="24662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46625536"/>
        <c:crosses val="autoZero"/>
        <c:auto val="1"/>
        <c:lblAlgn val="ctr"/>
        <c:lblOffset val="100"/>
        <c:noMultiLvlLbl val="0"/>
      </c:catAx>
      <c:valAx>
        <c:axId val="2466255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46620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274816608"/>
        <c:axId val="274814648"/>
      </c:lineChart>
      <c:catAx>
        <c:axId val="274816608"/>
        <c:scaling>
          <c:orientation val="minMax"/>
        </c:scaling>
        <c:delete val="0"/>
        <c:axPos val="b"/>
        <c:numFmt formatCode="General" sourceLinked="1"/>
        <c:majorTickMark val="out"/>
        <c:minorTickMark val="out"/>
        <c:tickLblPos val="nextTo"/>
        <c:txPr>
          <a:bodyPr rot="-2220000"/>
          <a:lstStyle/>
          <a:p>
            <a:pPr>
              <a:defRPr sz="1600"/>
            </a:pPr>
            <a:endParaRPr lang="en-US"/>
          </a:p>
        </c:txPr>
        <c:crossAx val="274814648"/>
        <c:crosses val="autoZero"/>
        <c:auto val="1"/>
        <c:lblAlgn val="ctr"/>
        <c:lblOffset val="100"/>
        <c:tickLblSkip val="5"/>
        <c:noMultiLvlLbl val="0"/>
      </c:catAx>
      <c:valAx>
        <c:axId val="274814648"/>
        <c:scaling>
          <c:orientation val="minMax"/>
        </c:scaling>
        <c:delete val="0"/>
        <c:axPos val="l"/>
        <c:majorGridlines/>
        <c:numFmt formatCode="#,##0" sourceLinked="1"/>
        <c:majorTickMark val="out"/>
        <c:minorTickMark val="none"/>
        <c:tickLblPos val="nextTo"/>
        <c:crossAx val="27481660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ser>
        <c:dLbls>
          <c:showLegendKey val="0"/>
          <c:showVal val="0"/>
          <c:showCatName val="0"/>
          <c:showSerName val="0"/>
          <c:showPercent val="0"/>
          <c:showBubbleSize val="0"/>
        </c:dLbls>
        <c:gapWidth val="219"/>
        <c:overlap val="-27"/>
        <c:axId val="274817392"/>
        <c:axId val="274811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15:ser>
            </c15:filteredBarSeries>
          </c:ext>
        </c:extLst>
      </c:barChart>
      <c:catAx>
        <c:axId val="27481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811904"/>
        <c:crosses val="autoZero"/>
        <c:auto val="1"/>
        <c:lblAlgn val="ctr"/>
        <c:lblOffset val="100"/>
        <c:noMultiLvlLbl val="0"/>
      </c:catAx>
      <c:valAx>
        <c:axId val="2748119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81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Sheet1!$A$2</c:f>
              <c:strCache>
                <c:ptCount val="1"/>
                <c:pt idx="0">
                  <c:v>Less than High School</c:v>
                </c:pt>
              </c:strCache>
            </c:strRef>
          </c:tx>
          <c:spPr>
            <a:solidFill>
              <a:schemeClr val="accent1"/>
            </a:solidFill>
            <a:ln>
              <a:noFill/>
            </a:ln>
            <a:effectLst/>
          </c:spPr>
          <c:dLbls>
            <c:dLbl>
              <c:idx val="0"/>
              <c:layout>
                <c:manualLayout>
                  <c:x val="3.1531531531531529E-2"/>
                  <c:y val="1.0891763104152484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2.4024024024024135E-2"/>
                  <c:y val="1.361470388019060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Sheet1!$B$2:$I$2</c:f>
              <c:numCache>
                <c:formatCode>0.0%</c:formatCode>
                <c:ptCount val="8"/>
                <c:pt idx="0">
                  <c:v>0.2038102073898802</c:v>
                </c:pt>
                <c:pt idx="1">
                  <c:v>0.20139013252367582</c:v>
                </c:pt>
                <c:pt idx="2">
                  <c:v>0.19327272512855276</c:v>
                </c:pt>
                <c:pt idx="3">
                  <c:v>0.1892592384992999</c:v>
                </c:pt>
                <c:pt idx="4">
                  <c:v>0.18561474386894897</c:v>
                </c:pt>
                <c:pt idx="5">
                  <c:v>0.18099191922875224</c:v>
                </c:pt>
                <c:pt idx="6">
                  <c:v>0.1782370647560424</c:v>
                </c:pt>
                <c:pt idx="7">
                  <c:v>0.17576640711558342</c:v>
                </c:pt>
              </c:numCache>
            </c:numRef>
          </c:val>
        </c:ser>
        <c:ser>
          <c:idx val="1"/>
          <c:order val="1"/>
          <c:tx>
            <c:strRef>
              <c:f>Sheet1!$A$3</c:f>
              <c:strCache>
                <c:ptCount val="1"/>
                <c:pt idx="0">
                  <c:v>High School or Equivelent</c:v>
                </c:pt>
              </c:strCache>
            </c:strRef>
          </c:tx>
          <c:spPr>
            <a:solidFill>
              <a:schemeClr val="accent2"/>
            </a:solidFill>
            <a:ln>
              <a:noFill/>
            </a:ln>
            <a:effectLst/>
          </c:spPr>
          <c:dLbls>
            <c:dLbl>
              <c:idx val="0"/>
              <c:layout>
                <c:manualLayout>
                  <c:x val="4.0540540540540543E-2"/>
                  <c:y val="2.722940776038121E-3"/>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7537537537537649E-2"/>
                  <c:y val="8.16882232811436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Sheet1!$B$3:$I$3</c:f>
              <c:numCache>
                <c:formatCode>0.0%</c:formatCode>
                <c:ptCount val="8"/>
                <c:pt idx="0">
                  <c:v>0.25441601190517904</c:v>
                </c:pt>
                <c:pt idx="1">
                  <c:v>0.25427643825427332</c:v>
                </c:pt>
                <c:pt idx="2">
                  <c:v>0.25571961718277353</c:v>
                </c:pt>
                <c:pt idx="3">
                  <c:v>0.25503417205665835</c:v>
                </c:pt>
                <c:pt idx="4">
                  <c:v>0.25164134398600546</c:v>
                </c:pt>
                <c:pt idx="5">
                  <c:v>0.25235431269542802</c:v>
                </c:pt>
                <c:pt idx="6">
                  <c:v>0.2515731610600444</c:v>
                </c:pt>
                <c:pt idx="7">
                  <c:v>0.25328731224955087</c:v>
                </c:pt>
              </c:numCache>
            </c:numRef>
          </c:val>
        </c:ser>
        <c:ser>
          <c:idx val="2"/>
          <c:order val="2"/>
          <c:tx>
            <c:strRef>
              <c:f>Sheet1!$A$4</c:f>
              <c:strCache>
                <c:ptCount val="1"/>
                <c:pt idx="0">
                  <c:v>Some College or Associate Degree</c:v>
                </c:pt>
              </c:strCache>
            </c:strRef>
          </c:tx>
          <c:spPr>
            <a:solidFill>
              <a:schemeClr val="accent3"/>
            </a:solidFill>
            <a:ln>
              <a:noFill/>
            </a:ln>
            <a:effectLst/>
          </c:spPr>
          <c:dLbls>
            <c:dLbl>
              <c:idx val="0"/>
              <c:layout>
                <c:manualLayout>
                  <c:x val="3.1531531531531529E-2"/>
                  <c:y val="-2.722940776038121E-3"/>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003003003003003E-2"/>
                  <c:y val="8.16882232811436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Sheet1!$B$4:$I$4</c:f>
              <c:numCache>
                <c:formatCode>0.0%</c:formatCode>
                <c:ptCount val="8"/>
                <c:pt idx="0">
                  <c:v>0.28840921752195031</c:v>
                </c:pt>
                <c:pt idx="1">
                  <c:v>0.28932646606069945</c:v>
                </c:pt>
                <c:pt idx="2">
                  <c:v>0.29157712576658995</c:v>
                </c:pt>
                <c:pt idx="3">
                  <c:v>0.29145527192912007</c:v>
                </c:pt>
                <c:pt idx="4">
                  <c:v>0.29526504542695442</c:v>
                </c:pt>
                <c:pt idx="5">
                  <c:v>0.29124020550741841</c:v>
                </c:pt>
                <c:pt idx="6">
                  <c:v>0.29227192968493237</c:v>
                </c:pt>
                <c:pt idx="7">
                  <c:v>0.28734223891553878</c:v>
                </c:pt>
              </c:numCache>
            </c:numRef>
          </c:val>
        </c:ser>
        <c:ser>
          <c:idx val="3"/>
          <c:order val="3"/>
          <c:tx>
            <c:strRef>
              <c:f>Sheet1!$A$5</c:f>
              <c:strCache>
                <c:ptCount val="1"/>
                <c:pt idx="0">
                  <c:v>Bachelor Degree</c:v>
                </c:pt>
              </c:strCache>
            </c:strRef>
          </c:tx>
          <c:spPr>
            <a:solidFill>
              <a:schemeClr val="accent4"/>
            </a:solidFill>
            <a:ln>
              <a:noFill/>
            </a:ln>
            <a:effectLst/>
          </c:spPr>
          <c:dLbls>
            <c:dLbl>
              <c:idx val="0"/>
              <c:layout>
                <c:manualLayout>
                  <c:x val="3.2583656112335581E-2"/>
                  <c:y val="-8.1689039284233451E-3"/>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9039039039039151E-2"/>
                  <c:y val="2.72294077603812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Sheet1!$B$5:$I$5</c:f>
              <c:numCache>
                <c:formatCode>0.0%</c:formatCode>
                <c:ptCount val="8"/>
                <c:pt idx="0">
                  <c:v>0.17077482970735702</c:v>
                </c:pt>
                <c:pt idx="1">
                  <c:v>0.17046676974215569</c:v>
                </c:pt>
                <c:pt idx="2">
                  <c:v>0.17332613835982247</c:v>
                </c:pt>
                <c:pt idx="3">
                  <c:v>0.17714518702450377</c:v>
                </c:pt>
                <c:pt idx="4">
                  <c:v>0.17713403698596597</c:v>
                </c:pt>
                <c:pt idx="5">
                  <c:v>0.18261867703160004</c:v>
                </c:pt>
                <c:pt idx="6">
                  <c:v>0.18169869793154075</c:v>
                </c:pt>
                <c:pt idx="7">
                  <c:v>0.18693366816115575</c:v>
                </c:pt>
              </c:numCache>
            </c:numRef>
          </c:val>
        </c:ser>
        <c:ser>
          <c:idx val="4"/>
          <c:order val="4"/>
          <c:tx>
            <c:strRef>
              <c:f>Sheet1!$A$6</c:f>
              <c:strCache>
                <c:ptCount val="1"/>
                <c:pt idx="0">
                  <c:v>Graduate or Professional Degree</c:v>
                </c:pt>
              </c:strCache>
            </c:strRef>
          </c:tx>
          <c:spPr>
            <a:solidFill>
              <a:schemeClr val="accent5"/>
            </a:solidFill>
            <a:ln>
              <a:noFill/>
            </a:ln>
            <a:effectLst/>
          </c:spPr>
          <c:dLbls>
            <c:dLbl>
              <c:idx val="0"/>
              <c:layout>
                <c:manualLayout>
                  <c:x val="2.7027027027027029E-2"/>
                  <c:y val="5.445881552076242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3033033033033142E-2"/>
                  <c:y val="-1.2480001053470925E-17"/>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Sheet1!$B$6:$I$6</c:f>
              <c:numCache>
                <c:formatCode>0.0%</c:formatCode>
                <c:ptCount val="8"/>
                <c:pt idx="0">
                  <c:v>8.2589733475633406E-2</c:v>
                </c:pt>
                <c:pt idx="1">
                  <c:v>8.4540193419195719E-2</c:v>
                </c:pt>
                <c:pt idx="2">
                  <c:v>8.6104393562261308E-2</c:v>
                </c:pt>
                <c:pt idx="3">
                  <c:v>8.710613049041796E-2</c:v>
                </c:pt>
                <c:pt idx="4">
                  <c:v>9.0344829732125168E-2</c:v>
                </c:pt>
                <c:pt idx="5">
                  <c:v>9.2794885536801291E-2</c:v>
                </c:pt>
                <c:pt idx="6">
                  <c:v>9.6219146567440045E-2</c:v>
                </c:pt>
                <c:pt idx="7">
                  <c:v>9.6670373558171152E-2</c:v>
                </c:pt>
              </c:numCache>
            </c:numRef>
          </c:val>
        </c:ser>
        <c:dLbls>
          <c:showLegendKey val="0"/>
          <c:showVal val="0"/>
          <c:showCatName val="0"/>
          <c:showSerName val="0"/>
          <c:showPercent val="0"/>
          <c:showBubbleSize val="0"/>
        </c:dLbls>
        <c:axId val="274817784"/>
        <c:axId val="274812296"/>
      </c:areaChart>
      <c:catAx>
        <c:axId val="2748177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812296"/>
        <c:crosses val="autoZero"/>
        <c:auto val="1"/>
        <c:lblAlgn val="ctr"/>
        <c:lblOffset val="100"/>
        <c:noMultiLvlLbl val="0"/>
      </c:catAx>
      <c:valAx>
        <c:axId val="27481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817784"/>
        <c:crosses val="autoZero"/>
        <c:crossBetween val="midCat"/>
      </c:valAx>
      <c:spPr>
        <a:noFill/>
        <a:ln>
          <a:noFill/>
        </a:ln>
        <a:effectLst/>
      </c:spPr>
    </c:plotArea>
    <c:legend>
      <c:legendPos val="r"/>
      <c:layout>
        <c:manualLayout>
          <c:xMode val="edge"/>
          <c:yMode val="edge"/>
          <c:x val="0.64877964578751979"/>
          <c:y val="3.7709942485916283E-2"/>
          <c:w val="0.32719633018845617"/>
          <c:h val="0.8837357889828101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ser>
        <c:dLbls>
          <c:showLegendKey val="0"/>
          <c:showVal val="0"/>
          <c:showCatName val="0"/>
          <c:showSerName val="0"/>
          <c:showPercent val="0"/>
          <c:showBubbleSize val="0"/>
        </c:dLbls>
        <c:gapWidth val="219"/>
        <c:overlap val="100"/>
        <c:axId val="275924728"/>
        <c:axId val="275921984"/>
      </c:barChart>
      <c:catAx>
        <c:axId val="27592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75921984"/>
        <c:crosses val="autoZero"/>
        <c:auto val="1"/>
        <c:lblAlgn val="ctr"/>
        <c:lblOffset val="100"/>
        <c:noMultiLvlLbl val="0"/>
      </c:catAx>
      <c:valAx>
        <c:axId val="275921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924728"/>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08746674436228"/>
          <c:y val="0.21994044227310341"/>
          <c:w val="0.52434810295923795"/>
          <c:h val="0.720504556017461"/>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4.8393489150024303E-2"/>
                  <c:y val="1.789775257109020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ser>
        <c:dLbls>
          <c:showLegendKey val="0"/>
          <c:showVal val="0"/>
          <c:showCatName val="0"/>
          <c:showSerName val="0"/>
          <c:showPercent val="0"/>
          <c:showBubbleSize val="0"/>
        </c:dLbls>
        <c:gapWidth val="0"/>
        <c:axId val="267447192"/>
        <c:axId val="267447584"/>
      </c:barChart>
      <c:catAx>
        <c:axId val="267447192"/>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txPr>
          <a:bodyPr rot="-3900000"/>
          <a:lstStyle/>
          <a:p>
            <a:pPr>
              <a:defRPr sz="1200"/>
            </a:pPr>
            <a:endParaRPr lang="en-US"/>
          </a:p>
        </c:txPr>
        <c:crossAx val="267447584"/>
        <c:crosses val="autoZero"/>
        <c:auto val="1"/>
        <c:lblAlgn val="ctr"/>
        <c:lblOffset val="100"/>
        <c:tickLblSkip val="5"/>
        <c:noMultiLvlLbl val="0"/>
      </c:catAx>
      <c:valAx>
        <c:axId val="267447584"/>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67447192"/>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267446408"/>
        <c:axId val="271889432"/>
      </c:barChart>
      <c:catAx>
        <c:axId val="267446408"/>
        <c:scaling>
          <c:orientation val="minMax"/>
        </c:scaling>
        <c:delete val="0"/>
        <c:axPos val="l"/>
        <c:numFmt formatCode="General" sourceLinked="0"/>
        <c:majorTickMark val="out"/>
        <c:minorTickMark val="none"/>
        <c:tickLblPos val="low"/>
        <c:txPr>
          <a:bodyPr/>
          <a:lstStyle/>
          <a:p>
            <a:pPr>
              <a:defRPr sz="1050" baseline="0"/>
            </a:pPr>
            <a:endParaRPr lang="en-US"/>
          </a:p>
        </c:txPr>
        <c:crossAx val="271889432"/>
        <c:crosses val="autoZero"/>
        <c:auto val="1"/>
        <c:lblAlgn val="ctr"/>
        <c:lblOffset val="100"/>
        <c:tickLblSkip val="5"/>
        <c:noMultiLvlLbl val="0"/>
      </c:catAx>
      <c:valAx>
        <c:axId val="2718894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6744640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gross_migration!$AL$1</c:f>
              <c:strCache>
                <c:ptCount val="1"/>
                <c:pt idx="0">
                  <c:v>In-Migrants to Texas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gross_migration!$AL$2:$AL$11</c:f>
              <c:numCache>
                <c:formatCode>_(* #,##0_);_(* \(#,##0\);_(* "-"??_);_(@_)</c:formatCode>
                <c:ptCount val="10"/>
                <c:pt idx="0">
                  <c:v>62386</c:v>
                </c:pt>
                <c:pt idx="1">
                  <c:v>28906</c:v>
                </c:pt>
                <c:pt idx="2">
                  <c:v>33321</c:v>
                </c:pt>
                <c:pt idx="3">
                  <c:v>28457</c:v>
                </c:pt>
                <c:pt idx="4">
                  <c:v>30672</c:v>
                </c:pt>
                <c:pt idx="5">
                  <c:v>19139</c:v>
                </c:pt>
                <c:pt idx="6">
                  <c:v>19451</c:v>
                </c:pt>
                <c:pt idx="7">
                  <c:v>22049</c:v>
                </c:pt>
                <c:pt idx="8">
                  <c:v>21129</c:v>
                </c:pt>
                <c:pt idx="9">
                  <c:v>18924</c:v>
                </c:pt>
              </c:numCache>
            </c:numRef>
          </c:val>
        </c:ser>
        <c:ser>
          <c:idx val="1"/>
          <c:order val="1"/>
          <c:tx>
            <c:strRef>
              <c:f>gross_migration!$AM$1</c:f>
              <c:strCache>
                <c:ptCount val="1"/>
                <c:pt idx="0">
                  <c:v>Out-Migrants From Texas</c:v>
                </c:pt>
              </c:strCache>
            </c:strRef>
          </c:tx>
          <c:spPr>
            <a:solidFill>
              <a:schemeClr val="accent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gross_migration!$AM$2:$AM$11</c:f>
              <c:numCache>
                <c:formatCode>_(* #,##0_);_(* \(#,##0\);_(* "-"??_);_(@_)</c:formatCode>
                <c:ptCount val="10"/>
                <c:pt idx="0">
                  <c:v>31499</c:v>
                </c:pt>
                <c:pt idx="1">
                  <c:v>29051</c:v>
                </c:pt>
                <c:pt idx="2">
                  <c:v>19988</c:v>
                </c:pt>
                <c:pt idx="3">
                  <c:v>22259</c:v>
                </c:pt>
                <c:pt idx="4">
                  <c:v>12719</c:v>
                </c:pt>
                <c:pt idx="5">
                  <c:v>23141</c:v>
                </c:pt>
                <c:pt idx="6">
                  <c:v>18428</c:v>
                </c:pt>
                <c:pt idx="7">
                  <c:v>15504</c:v>
                </c:pt>
                <c:pt idx="8">
                  <c:v>14803</c:v>
                </c:pt>
                <c:pt idx="9">
                  <c:v>14715</c:v>
                </c:pt>
              </c:numCache>
            </c:numRef>
          </c:val>
        </c:ser>
        <c:dLbls>
          <c:showLegendKey val="0"/>
          <c:showVal val="0"/>
          <c:showCatName val="0"/>
          <c:showSerName val="0"/>
          <c:showPercent val="0"/>
          <c:showBubbleSize val="0"/>
        </c:dLbls>
        <c:gapWidth val="50"/>
        <c:axId val="271887080"/>
        <c:axId val="271890608"/>
      </c:barChart>
      <c:catAx>
        <c:axId val="271887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71890608"/>
        <c:crosses val="autoZero"/>
        <c:auto val="1"/>
        <c:lblAlgn val="ctr"/>
        <c:lblOffset val="100"/>
        <c:noMultiLvlLbl val="0"/>
      </c:catAx>
      <c:valAx>
        <c:axId val="271890608"/>
        <c:scaling>
          <c:orientation val="minMax"/>
        </c:scaling>
        <c:delete val="1"/>
        <c:axPos val="b"/>
        <c:numFmt formatCode="_(* #,##0_);_(* \(#,##0\);_(* &quot;-&quot;??_);_(@_)" sourceLinked="1"/>
        <c:majorTickMark val="none"/>
        <c:minorTickMark val="none"/>
        <c:tickLblPos val="nextTo"/>
        <c:crossAx val="271887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094726795514"/>
          <c:y val="4.8354258602825342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271885512"/>
        <c:axId val="271885904"/>
      </c:lineChart>
      <c:catAx>
        <c:axId val="271885512"/>
        <c:scaling>
          <c:orientation val="minMax"/>
        </c:scaling>
        <c:delete val="0"/>
        <c:axPos val="b"/>
        <c:numFmt formatCode="General" sourceLinked="1"/>
        <c:majorTickMark val="out"/>
        <c:minorTickMark val="none"/>
        <c:tickLblPos val="nextTo"/>
        <c:txPr>
          <a:bodyPr rot="2700000"/>
          <a:lstStyle/>
          <a:p>
            <a:pPr>
              <a:defRPr/>
            </a:pPr>
            <a:endParaRPr lang="en-US"/>
          </a:p>
        </c:txPr>
        <c:crossAx val="271885904"/>
        <c:crosses val="autoZero"/>
        <c:auto val="1"/>
        <c:lblAlgn val="ctr"/>
        <c:lblOffset val="0"/>
        <c:noMultiLvlLbl val="0"/>
      </c:catAx>
      <c:valAx>
        <c:axId val="271885904"/>
        <c:scaling>
          <c:orientation val="minMax"/>
          <c:max val="55000000"/>
          <c:min val="20000000"/>
        </c:scaling>
        <c:delete val="0"/>
        <c:axPos val="l"/>
        <c:majorGridlines/>
        <c:numFmt formatCode="0" sourceLinked="0"/>
        <c:majorTickMark val="out"/>
        <c:minorTickMark val="none"/>
        <c:tickLblPos val="nextTo"/>
        <c:crossAx val="271885512"/>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2949766695829687"/>
          <c:y val="0"/>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Sheet!$B$2:$B$42</c:f>
              <c:numCache>
                <c:formatCode>#,##0</c:formatCode>
                <c:ptCount val="6"/>
                <c:pt idx="0">
                  <c:v>25145561</c:v>
                </c:pt>
                <c:pt idx="1">
                  <c:v>25368140</c:v>
                </c:pt>
                <c:pt idx="2">
                  <c:v>25587758</c:v>
                </c:pt>
                <c:pt idx="3">
                  <c:v>25804803</c:v>
                </c:pt>
                <c:pt idx="4">
                  <c:v>26018996</c:v>
                </c:pt>
                <c:pt idx="5">
                  <c:v>26230098</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Sheet!$C$2:$C$42</c:f>
              <c:numCache>
                <c:formatCode>#,##0</c:formatCode>
                <c:ptCount val="6"/>
                <c:pt idx="0">
                  <c:v>25145561</c:v>
                </c:pt>
                <c:pt idx="1">
                  <c:v>25499699</c:v>
                </c:pt>
                <c:pt idx="2">
                  <c:v>25857200</c:v>
                </c:pt>
                <c:pt idx="3">
                  <c:v>26217850</c:v>
                </c:pt>
                <c:pt idx="4">
                  <c:v>26581256</c:v>
                </c:pt>
                <c:pt idx="5">
                  <c:v>26947116</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Sheet!$D$2:$D$42</c:f>
              <c:numCache>
                <c:formatCode>#,##0</c:formatCode>
                <c:ptCount val="6"/>
                <c:pt idx="0">
                  <c:v>25145561</c:v>
                </c:pt>
                <c:pt idx="1">
                  <c:v>25631695</c:v>
                </c:pt>
                <c:pt idx="2">
                  <c:v>26130047</c:v>
                </c:pt>
                <c:pt idx="3">
                  <c:v>26640165</c:v>
                </c:pt>
                <c:pt idx="4">
                  <c:v>27161942</c:v>
                </c:pt>
                <c:pt idx="5">
                  <c:v>27695284</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c:numRef>
          </c:val>
          <c:smooth val="0"/>
        </c:ser>
        <c:dLbls>
          <c:showLegendKey val="0"/>
          <c:showVal val="0"/>
          <c:showCatName val="0"/>
          <c:showSerName val="0"/>
          <c:showPercent val="0"/>
          <c:showBubbleSize val="0"/>
        </c:dLbls>
        <c:smooth val="0"/>
        <c:axId val="271887472"/>
        <c:axId val="271888256"/>
      </c:lineChart>
      <c:catAx>
        <c:axId val="271887472"/>
        <c:scaling>
          <c:orientation val="minMax"/>
        </c:scaling>
        <c:delete val="0"/>
        <c:axPos val="b"/>
        <c:numFmt formatCode="General" sourceLinked="1"/>
        <c:majorTickMark val="out"/>
        <c:minorTickMark val="none"/>
        <c:tickLblPos val="nextTo"/>
        <c:txPr>
          <a:bodyPr rot="2700000"/>
          <a:lstStyle/>
          <a:p>
            <a:pPr>
              <a:defRPr/>
            </a:pPr>
            <a:endParaRPr lang="en-US"/>
          </a:p>
        </c:txPr>
        <c:crossAx val="271888256"/>
        <c:crosses val="autoZero"/>
        <c:auto val="1"/>
        <c:lblAlgn val="ctr"/>
        <c:lblOffset val="0"/>
        <c:noMultiLvlLbl val="0"/>
      </c:catAx>
      <c:valAx>
        <c:axId val="271888256"/>
        <c:scaling>
          <c:orientation val="minMax"/>
          <c:min val="24000000"/>
        </c:scaling>
        <c:delete val="0"/>
        <c:axPos val="l"/>
        <c:majorGridlines/>
        <c:numFmt formatCode="0" sourceLinked="0"/>
        <c:majorTickMark val="out"/>
        <c:minorTickMark val="none"/>
        <c:tickLblPos val="nextTo"/>
        <c:crossAx val="271887472"/>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094726795514"/>
          <c:y val="4.8354258602825342E-2"/>
          <c:w val="0.77674249052201805"/>
          <c:h val="0.78936150388584614"/>
        </c:manualLayout>
      </c:layout>
      <c:lineChart>
        <c:grouping val="standard"/>
        <c:varyColors val="0"/>
        <c:ser>
          <c:idx val="1"/>
          <c:order val="0"/>
          <c:tx>
            <c:strRef>
              <c:f>Sheet!$B$1</c:f>
              <c:strCache>
                <c:ptCount val="1"/>
                <c:pt idx="0">
                  <c:v>0.5 of 2000-2010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#,##0</c:formatCode>
                <c:ptCount val="41"/>
                <c:pt idx="0">
                  <c:v>209714</c:v>
                </c:pt>
                <c:pt idx="1">
                  <c:v>211748</c:v>
                </c:pt>
                <c:pt idx="2">
                  <c:v>213856</c:v>
                </c:pt>
                <c:pt idx="3">
                  <c:v>216108</c:v>
                </c:pt>
                <c:pt idx="4">
                  <c:v>218299</c:v>
                </c:pt>
                <c:pt idx="5">
                  <c:v>220607</c:v>
                </c:pt>
                <c:pt idx="6">
                  <c:v>222736</c:v>
                </c:pt>
                <c:pt idx="7">
                  <c:v>224967</c:v>
                </c:pt>
                <c:pt idx="8">
                  <c:v>227218</c:v>
                </c:pt>
                <c:pt idx="9">
                  <c:v>229414</c:v>
                </c:pt>
                <c:pt idx="10">
                  <c:v>231653</c:v>
                </c:pt>
                <c:pt idx="11">
                  <c:v>233934</c:v>
                </c:pt>
                <c:pt idx="12">
                  <c:v>236219</c:v>
                </c:pt>
                <c:pt idx="13">
                  <c:v>238529</c:v>
                </c:pt>
                <c:pt idx="14">
                  <c:v>240839</c:v>
                </c:pt>
                <c:pt idx="15">
                  <c:v>243123</c:v>
                </c:pt>
                <c:pt idx="16">
                  <c:v>245399</c:v>
                </c:pt>
                <c:pt idx="17">
                  <c:v>247698</c:v>
                </c:pt>
                <c:pt idx="18">
                  <c:v>249980</c:v>
                </c:pt>
                <c:pt idx="19">
                  <c:v>252247</c:v>
                </c:pt>
                <c:pt idx="20">
                  <c:v>254486</c:v>
                </c:pt>
                <c:pt idx="21">
                  <c:v>256735</c:v>
                </c:pt>
                <c:pt idx="22">
                  <c:v>258955</c:v>
                </c:pt>
                <c:pt idx="23">
                  <c:v>261126</c:v>
                </c:pt>
                <c:pt idx="24">
                  <c:v>263359</c:v>
                </c:pt>
                <c:pt idx="25">
                  <c:v>265545</c:v>
                </c:pt>
                <c:pt idx="26">
                  <c:v>267725</c:v>
                </c:pt>
                <c:pt idx="27">
                  <c:v>269903</c:v>
                </c:pt>
                <c:pt idx="28">
                  <c:v>272108</c:v>
                </c:pt>
                <c:pt idx="29">
                  <c:v>274303</c:v>
                </c:pt>
                <c:pt idx="30">
                  <c:v>276544</c:v>
                </c:pt>
                <c:pt idx="31">
                  <c:v>278784</c:v>
                </c:pt>
                <c:pt idx="32">
                  <c:v>281040</c:v>
                </c:pt>
                <c:pt idx="33">
                  <c:v>283275</c:v>
                </c:pt>
                <c:pt idx="34">
                  <c:v>285531</c:v>
                </c:pt>
                <c:pt idx="35">
                  <c:v>287844</c:v>
                </c:pt>
                <c:pt idx="36">
                  <c:v>290159</c:v>
                </c:pt>
                <c:pt idx="37">
                  <c:v>292502</c:v>
                </c:pt>
                <c:pt idx="38">
                  <c:v>294911</c:v>
                </c:pt>
                <c:pt idx="39">
                  <c:v>297329</c:v>
                </c:pt>
                <c:pt idx="40">
                  <c:v>299745</c:v>
                </c:pt>
              </c:numCache>
            </c:numRef>
          </c:val>
          <c:smooth val="0"/>
        </c:ser>
        <c:ser>
          <c:idx val="2"/>
          <c:order val="1"/>
          <c:tx>
            <c:strRef>
              <c:f>Sheet!$C$1</c:f>
              <c:strCache>
                <c:ptCount val="1"/>
                <c:pt idx="0">
                  <c:v>2000-2010 Migration</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#,##0</c:formatCode>
                <c:ptCount val="41"/>
                <c:pt idx="0">
                  <c:v>209714</c:v>
                </c:pt>
                <c:pt idx="1">
                  <c:v>212682</c:v>
                </c:pt>
                <c:pt idx="2">
                  <c:v>215837</c:v>
                </c:pt>
                <c:pt idx="3">
                  <c:v>219098</c:v>
                </c:pt>
                <c:pt idx="4">
                  <c:v>222393</c:v>
                </c:pt>
                <c:pt idx="5">
                  <c:v>225731</c:v>
                </c:pt>
                <c:pt idx="6">
                  <c:v>229067</c:v>
                </c:pt>
                <c:pt idx="7">
                  <c:v>232478</c:v>
                </c:pt>
                <c:pt idx="8">
                  <c:v>235940</c:v>
                </c:pt>
                <c:pt idx="9">
                  <c:v>239468</c:v>
                </c:pt>
                <c:pt idx="10">
                  <c:v>243064</c:v>
                </c:pt>
                <c:pt idx="11">
                  <c:v>246767</c:v>
                </c:pt>
                <c:pt idx="12">
                  <c:v>250549</c:v>
                </c:pt>
                <c:pt idx="13">
                  <c:v>254411</c:v>
                </c:pt>
                <c:pt idx="14">
                  <c:v>258392</c:v>
                </c:pt>
                <c:pt idx="15">
                  <c:v>262380</c:v>
                </c:pt>
                <c:pt idx="16">
                  <c:v>266499</c:v>
                </c:pt>
                <c:pt idx="17">
                  <c:v>270627</c:v>
                </c:pt>
                <c:pt idx="18">
                  <c:v>274826</c:v>
                </c:pt>
                <c:pt idx="19">
                  <c:v>279071</c:v>
                </c:pt>
                <c:pt idx="20">
                  <c:v>283362</c:v>
                </c:pt>
                <c:pt idx="21">
                  <c:v>287692</c:v>
                </c:pt>
                <c:pt idx="22">
                  <c:v>292106</c:v>
                </c:pt>
                <c:pt idx="23">
                  <c:v>296517</c:v>
                </c:pt>
                <c:pt idx="24">
                  <c:v>301026</c:v>
                </c:pt>
                <c:pt idx="25">
                  <c:v>305571</c:v>
                </c:pt>
                <c:pt idx="26">
                  <c:v>310169</c:v>
                </c:pt>
                <c:pt idx="27">
                  <c:v>314784</c:v>
                </c:pt>
                <c:pt idx="28">
                  <c:v>319504</c:v>
                </c:pt>
                <c:pt idx="29">
                  <c:v>324298</c:v>
                </c:pt>
                <c:pt idx="30">
                  <c:v>329198</c:v>
                </c:pt>
                <c:pt idx="31">
                  <c:v>334139</c:v>
                </c:pt>
                <c:pt idx="32">
                  <c:v>339151</c:v>
                </c:pt>
                <c:pt idx="33">
                  <c:v>344237</c:v>
                </c:pt>
                <c:pt idx="34">
                  <c:v>349425</c:v>
                </c:pt>
                <c:pt idx="35">
                  <c:v>354716</c:v>
                </c:pt>
                <c:pt idx="36">
                  <c:v>360108</c:v>
                </c:pt>
                <c:pt idx="37">
                  <c:v>365600</c:v>
                </c:pt>
                <c:pt idx="38">
                  <c:v>371232</c:v>
                </c:pt>
                <c:pt idx="39">
                  <c:v>376942</c:v>
                </c:pt>
                <c:pt idx="40">
                  <c:v>382835</c:v>
                </c:pt>
              </c:numCache>
            </c:numRef>
          </c:val>
          <c:smooth val="0"/>
        </c:ser>
        <c:ser>
          <c:idx val="0"/>
          <c:order val="2"/>
          <c:tx>
            <c:strRef>
              <c:f>Sheet!$D$1</c:f>
              <c:strCache>
                <c:ptCount val="1"/>
                <c:pt idx="0">
                  <c:v>Population Estimates</c:v>
                </c:pt>
              </c:strCache>
            </c:strRef>
          </c:tx>
          <c:spPr>
            <a:ln w="41275">
              <a:solidFill>
                <a:schemeClr val="accent2">
                  <a:lumMod val="60000"/>
                  <a:lumOff val="40000"/>
                </a:schemeClr>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Sheet!$D$2:$D$7</c:f>
              <c:numCache>
                <c:formatCode>_(* #,##0_);_(* \(#,##0\);_(* "-"??_);_(@_)</c:formatCode>
                <c:ptCount val="6"/>
                <c:pt idx="0">
                  <c:v>209714</c:v>
                </c:pt>
                <c:pt idx="1">
                  <c:v>212832</c:v>
                </c:pt>
                <c:pt idx="2">
                  <c:v>215088</c:v>
                </c:pt>
                <c:pt idx="3">
                  <c:v>216854</c:v>
                </c:pt>
                <c:pt idx="4">
                  <c:v>220050</c:v>
                </c:pt>
                <c:pt idx="5">
                  <c:v>222936</c:v>
                </c:pt>
              </c:numCache>
            </c:numRef>
          </c:val>
          <c:smooth val="0"/>
        </c:ser>
        <c:dLbls>
          <c:showLegendKey val="0"/>
          <c:showVal val="0"/>
          <c:showCatName val="0"/>
          <c:showSerName val="0"/>
          <c:showPercent val="0"/>
          <c:showBubbleSize val="0"/>
        </c:dLbls>
        <c:smooth val="0"/>
        <c:axId val="274815824"/>
        <c:axId val="274811120"/>
      </c:lineChart>
      <c:catAx>
        <c:axId val="274815824"/>
        <c:scaling>
          <c:orientation val="minMax"/>
        </c:scaling>
        <c:delete val="0"/>
        <c:axPos val="b"/>
        <c:numFmt formatCode="General" sourceLinked="1"/>
        <c:majorTickMark val="out"/>
        <c:minorTickMark val="none"/>
        <c:tickLblPos val="nextTo"/>
        <c:txPr>
          <a:bodyPr rot="2700000"/>
          <a:lstStyle/>
          <a:p>
            <a:pPr>
              <a:defRPr/>
            </a:pPr>
            <a:endParaRPr lang="en-US"/>
          </a:p>
        </c:txPr>
        <c:crossAx val="274811120"/>
        <c:crosses val="autoZero"/>
        <c:auto val="0"/>
        <c:lblAlgn val="ctr"/>
        <c:lblOffset val="0"/>
        <c:tickLblSkip val="5"/>
        <c:tickMarkSkip val="5"/>
        <c:noMultiLvlLbl val="0"/>
      </c:catAx>
      <c:valAx>
        <c:axId val="274811120"/>
        <c:scaling>
          <c:orientation val="minMax"/>
          <c:min val="150000"/>
        </c:scaling>
        <c:delete val="0"/>
        <c:axPos val="l"/>
        <c:majorGridlines/>
        <c:numFmt formatCode="#,##0" sourceLinked="0"/>
        <c:majorTickMark val="out"/>
        <c:minorTickMark val="none"/>
        <c:tickLblPos val="nextTo"/>
        <c:txPr>
          <a:bodyPr/>
          <a:lstStyle/>
          <a:p>
            <a:pPr>
              <a:defRPr sz="1600"/>
            </a:pPr>
            <a:endParaRPr lang="en-US"/>
          </a:p>
        </c:txPr>
        <c:crossAx val="274815824"/>
        <c:crosses val="autoZero"/>
        <c:crossBetween val="between"/>
      </c:valAx>
    </c:plotArea>
    <c:legend>
      <c:legendPos val="l"/>
      <c:layout>
        <c:manualLayout>
          <c:xMode val="edge"/>
          <c:yMode val="edge"/>
          <c:x val="0.12949766695829687"/>
          <c:y val="0"/>
          <c:w val="0.36965199236459079"/>
          <c:h val="0.21876029748201639"/>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0.08513</cdr:x>
      <cdr:y>0.25273</cdr:y>
    </cdr:from>
    <cdr:to>
      <cdr:x>0.48746</cdr:x>
      <cdr:y>0.7285</cdr:y>
    </cdr:to>
    <cdr:sp macro="" textlink="">
      <cdr:nvSpPr>
        <cdr:cNvPr id="4" name="Freeform 3"/>
        <cdr:cNvSpPr/>
      </cdr:nvSpPr>
      <cdr:spPr>
        <a:xfrm xmlns:a="http://schemas.openxmlformats.org/drawingml/2006/main">
          <a:off x="700548" y="1233947"/>
          <a:ext cx="3311013" cy="2322871"/>
        </a:xfrm>
        <a:custGeom xmlns:a="http://schemas.openxmlformats.org/drawingml/2006/main">
          <a:avLst/>
          <a:gdLst>
            <a:gd name="connsiteX0" fmla="*/ 0 w 3311013"/>
            <a:gd name="connsiteY0" fmla="*/ 2322871 h 2322871"/>
            <a:gd name="connsiteX1" fmla="*/ 1172497 w 3311013"/>
            <a:gd name="connsiteY1" fmla="*/ 1865671 h 2322871"/>
            <a:gd name="connsiteX2" fmla="*/ 2190136 w 3311013"/>
            <a:gd name="connsiteY2" fmla="*/ 1113504 h 2322871"/>
            <a:gd name="connsiteX3" fmla="*/ 2750575 w 3311013"/>
            <a:gd name="connsiteY3" fmla="*/ 604684 h 2322871"/>
            <a:gd name="connsiteX4" fmla="*/ 3311013 w 3311013"/>
            <a:gd name="connsiteY4" fmla="*/ 0 h 232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013" h="2322871">
              <a:moveTo>
                <a:pt x="0" y="2322871"/>
              </a:moveTo>
              <a:cubicBezTo>
                <a:pt x="403737" y="2195051"/>
                <a:pt x="807474" y="2067232"/>
                <a:pt x="1172497" y="1865671"/>
              </a:cubicBezTo>
              <a:cubicBezTo>
                <a:pt x="1537520" y="1664110"/>
                <a:pt x="1927123" y="1323668"/>
                <a:pt x="2190136" y="1113504"/>
              </a:cubicBezTo>
              <a:cubicBezTo>
                <a:pt x="2453149" y="903340"/>
                <a:pt x="2563762" y="790268"/>
                <a:pt x="2750575" y="604684"/>
              </a:cubicBezTo>
              <a:cubicBezTo>
                <a:pt x="2937388" y="419100"/>
                <a:pt x="3124200" y="209550"/>
                <a:pt x="3311013" y="0"/>
              </a:cubicBezTo>
            </a:path>
          </a:pathLst>
        </a:custGeom>
        <a:noFill xmlns:a="http://schemas.openxmlformats.org/drawingml/2006/main"/>
      </cdr:spPr>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0.08602</cdr:x>
      <cdr:y>0.24578</cdr:y>
    </cdr:from>
    <cdr:to>
      <cdr:x>0.48827</cdr:x>
      <cdr:y>0.72699</cdr:y>
    </cdr:to>
    <cdr:sp macro="" textlink="">
      <cdr:nvSpPr>
        <cdr:cNvPr id="5" name="Freeform 4"/>
        <cdr:cNvSpPr/>
      </cdr:nvSpPr>
      <cdr:spPr>
        <a:xfrm xmlns:a="http://schemas.openxmlformats.org/drawingml/2006/main">
          <a:off x="707923" y="1200002"/>
          <a:ext cx="3310320" cy="2349442"/>
        </a:xfrm>
        <a:custGeom xmlns:a="http://schemas.openxmlformats.org/drawingml/2006/main">
          <a:avLst/>
          <a:gdLst>
            <a:gd name="connsiteX0" fmla="*/ 0 w 3310320"/>
            <a:gd name="connsiteY0" fmla="*/ 2349442 h 2349442"/>
            <a:gd name="connsiteX1" fmla="*/ 589935 w 3310320"/>
            <a:gd name="connsiteY1" fmla="*/ 2098720 h 2349442"/>
            <a:gd name="connsiteX2" fmla="*/ 1135625 w 3310320"/>
            <a:gd name="connsiteY2" fmla="*/ 1877494 h 2349442"/>
            <a:gd name="connsiteX3" fmla="*/ 1659193 w 3310320"/>
            <a:gd name="connsiteY3" fmla="*/ 1486662 h 2349442"/>
            <a:gd name="connsiteX4" fmla="*/ 2190135 w 3310320"/>
            <a:gd name="connsiteY4" fmla="*/ 1132700 h 2349442"/>
            <a:gd name="connsiteX5" fmla="*/ 2750574 w 3310320"/>
            <a:gd name="connsiteY5" fmla="*/ 631255 h 2349442"/>
            <a:gd name="connsiteX6" fmla="*/ 3266767 w 3310320"/>
            <a:gd name="connsiteY6" fmla="*/ 41320 h 2349442"/>
            <a:gd name="connsiteX7" fmla="*/ 3281516 w 3310320"/>
            <a:gd name="connsiteY7" fmla="*/ 48694 h 234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320" h="2349442">
              <a:moveTo>
                <a:pt x="0" y="2349442"/>
              </a:moveTo>
              <a:lnTo>
                <a:pt x="589935" y="2098720"/>
              </a:lnTo>
              <a:cubicBezTo>
                <a:pt x="779206" y="2020062"/>
                <a:pt x="957415" y="1979504"/>
                <a:pt x="1135625" y="1877494"/>
              </a:cubicBezTo>
              <a:cubicBezTo>
                <a:pt x="1313835" y="1775484"/>
                <a:pt x="1483441" y="1610794"/>
                <a:pt x="1659193" y="1486662"/>
              </a:cubicBezTo>
              <a:cubicBezTo>
                <a:pt x="1834945" y="1362530"/>
                <a:pt x="2008238" y="1275268"/>
                <a:pt x="2190135" y="1132700"/>
              </a:cubicBezTo>
              <a:cubicBezTo>
                <a:pt x="2372032" y="990132"/>
                <a:pt x="2571135" y="813152"/>
                <a:pt x="2750574" y="631255"/>
              </a:cubicBezTo>
              <a:cubicBezTo>
                <a:pt x="2930013" y="449358"/>
                <a:pt x="3178277" y="138414"/>
                <a:pt x="3266767" y="41320"/>
              </a:cubicBezTo>
              <a:cubicBezTo>
                <a:pt x="3355257" y="-55774"/>
                <a:pt x="3281516" y="48694"/>
                <a:pt x="3281516" y="48694"/>
              </a:cubicBezTo>
            </a:path>
          </a:pathLst>
        </a:custGeom>
        <a:noFill xmlns:a="http://schemas.openxmlformats.org/drawingml/2006/main"/>
      </cdr:spPr>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4/6/2017</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227323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20</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674808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101396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199298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209360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3028812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3754453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40</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205.</a:t>
            </a:r>
            <a:endParaRPr lang="en-US" dirty="0"/>
          </a:p>
        </p:txBody>
      </p:sp>
    </p:spTree>
    <p:extLst>
      <p:ext uri="{BB962C8B-B14F-4D97-AF65-F5344CB8AC3E}">
        <p14:creationId xmlns:p14="http://schemas.microsoft.com/office/powerpoint/2010/main" val="213205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182563"/>
            <a:ext cx="7475538" cy="5607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2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99629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3205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263170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51055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14463" y="550863"/>
            <a:ext cx="6632575" cy="4975225"/>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10</a:t>
            </a:fld>
            <a:endParaRPr lang="en-US" dirty="0"/>
          </a:p>
        </p:txBody>
      </p:sp>
    </p:spTree>
    <p:extLst>
      <p:ext uri="{BB962C8B-B14F-4D97-AF65-F5344CB8AC3E}">
        <p14:creationId xmlns:p14="http://schemas.microsoft.com/office/powerpoint/2010/main" val="54407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886">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420049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4/6/2017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4/6/2017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4/6/2017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4/6/2017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4/6/2017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4/6/2017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4/6/2017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4/6/2017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4/6/2017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4/6/2017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4/6/2017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4/6/2017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75071"/>
            <a:ext cx="5317435" cy="1196529"/>
          </a:xfrm>
        </p:spPr>
        <p:txBody>
          <a:bodyPr>
            <a:normAutofit/>
          </a:bodyPr>
          <a:lstStyle/>
          <a:p>
            <a:pPr algn="ctr"/>
            <a:r>
              <a:rPr lang="en-US" sz="2800" dirty="0" smtClean="0"/>
              <a:t>Demographics of </a:t>
            </a:r>
            <a:r>
              <a:rPr lang="en-US" sz="2800" dirty="0"/>
              <a:t>the </a:t>
            </a:r>
            <a:r>
              <a:rPr lang="en-US" sz="2800" dirty="0" smtClean="0"/>
              <a:t>Texas and the Tyler Region</a:t>
            </a:r>
            <a:endParaRPr lang="en-US" sz="2800" dirty="0"/>
          </a:p>
        </p:txBody>
      </p:sp>
      <p:sp>
        <p:nvSpPr>
          <p:cNvPr id="4" name="Subtitle 3"/>
          <p:cNvSpPr>
            <a:spLocks noGrp="1"/>
          </p:cNvSpPr>
          <p:nvPr>
            <p:ph type="subTitle" idx="1"/>
          </p:nvPr>
        </p:nvSpPr>
        <p:spPr>
          <a:xfrm>
            <a:off x="6019800" y="2590800"/>
            <a:ext cx="2895600" cy="1981200"/>
          </a:xfrm>
        </p:spPr>
        <p:txBody>
          <a:bodyPr>
            <a:normAutofit fontScale="92500" lnSpcReduction="20000"/>
          </a:bodyPr>
          <a:lstStyle/>
          <a:p>
            <a:pPr algn="ctr"/>
            <a:r>
              <a:rPr lang="en-US" dirty="0"/>
              <a:t> Tyler Economic Development </a:t>
            </a:r>
            <a:r>
              <a:rPr lang="en-US" dirty="0" smtClean="0"/>
              <a:t>Corporation Annual </a:t>
            </a:r>
            <a:r>
              <a:rPr lang="en-US" dirty="0" smtClean="0"/>
              <a:t>Luncheon</a:t>
            </a:r>
          </a:p>
          <a:p>
            <a:pPr algn="ctr"/>
            <a:r>
              <a:rPr lang="en-US" sz="2000" dirty="0" smtClean="0"/>
              <a:t>Tyler, Texas</a:t>
            </a:r>
          </a:p>
          <a:p>
            <a:pPr algn="ctr"/>
            <a:r>
              <a:rPr lang="en-US" sz="2000" dirty="0" smtClean="0"/>
              <a:t>April 6, 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800" kern="0" dirty="0" smtClean="0">
                <a:solidFill>
                  <a:schemeClr val="bg1"/>
                </a:solidFill>
                <a:latin typeface="+mj-lt"/>
                <a:ea typeface="+mj-ea"/>
                <a:cs typeface="+mj-cs"/>
              </a:rPr>
              <a:t>Texas Racial and Ethnic Composition, </a:t>
            </a:r>
          </a:p>
          <a:p>
            <a:pPr lvl="0" algn="ctr" eaLnBrk="1" hangingPunct="1">
              <a:defRPr/>
            </a:pPr>
            <a:r>
              <a:rPr lang="en-US" sz="2800" kern="0" dirty="0" smtClean="0">
                <a:solidFill>
                  <a:schemeClr val="bg1"/>
                </a:solidFill>
                <a:latin typeface="+mj-lt"/>
                <a:ea typeface="+mj-ea"/>
                <a:cs typeface="+mj-cs"/>
              </a:rPr>
              <a:t>2000 and 2015</a:t>
            </a:r>
            <a:endParaRPr kumimoji="0" lang="en-US" sz="2800" i="0" u="none" strike="noStrike" kern="0" cap="none" spc="0" normalizeH="0" baseline="0" noProof="0" dirty="0" smtClean="0">
              <a:ln>
                <a:noFill/>
              </a:ln>
              <a:solidFill>
                <a:schemeClr val="bg1"/>
              </a:solidFill>
              <a:effectLst/>
              <a:uLnTx/>
              <a:uFillTx/>
              <a:latin typeface="+mj-lt"/>
              <a:ea typeface="+mj-ea"/>
              <a:cs typeface="+mj-cs"/>
            </a:endParaRPr>
          </a:p>
        </p:txBody>
      </p:sp>
      <p:sp>
        <p:nvSpPr>
          <p:cNvPr id="9" name="Rectangle 8"/>
          <p:cNvSpPr/>
          <p:nvPr/>
        </p:nvSpPr>
        <p:spPr>
          <a:xfrm>
            <a:off x="0" y="6472535"/>
            <a:ext cx="8001000" cy="430887"/>
          </a:xfrm>
          <a:prstGeom prst="rect">
            <a:avLst/>
          </a:prstGeom>
        </p:spPr>
        <p:txBody>
          <a:bodyPr wrap="square">
            <a:spAutoFit/>
          </a:bodyPr>
          <a:lstStyle/>
          <a:p>
            <a:r>
              <a:rPr lang="en-US" sz="1100" dirty="0" smtClean="0">
                <a:solidFill>
                  <a:schemeClr val="tx1">
                    <a:lumMod val="50000"/>
                    <a:lumOff val="50000"/>
                  </a:schemeClr>
                </a:solidFill>
              </a:rPr>
              <a:t>Source: U.S. Census Bureau. 2000, 2010 Decennial Census and 2015 Population Estimates					</a:t>
            </a:r>
            <a:endParaRPr lang="en-US" sz="1100" dirty="0">
              <a:solidFill>
                <a:schemeClr val="tx1">
                  <a:lumMod val="50000"/>
                  <a:lumOff val="50000"/>
                </a:schemeClr>
              </a:solidFill>
            </a:endParaRPr>
          </a:p>
        </p:txBody>
      </p:sp>
      <p:sp>
        <p:nvSpPr>
          <p:cNvPr id="7" name="Slide Number Placeholder 3"/>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smtClean="0"/>
              <a:t>11</a:t>
            </a:r>
            <a:endParaRPr lang="en-US" dirty="0"/>
          </a:p>
        </p:txBody>
      </p:sp>
      <p:graphicFrame>
        <p:nvGraphicFramePr>
          <p:cNvPr id="11" name="Chart 10"/>
          <p:cNvGraphicFramePr>
            <a:graphicFrameLocks noGrp="1"/>
          </p:cNvGraphicFramePr>
          <p:nvPr>
            <p:extLst>
              <p:ext uri="{D42A27DB-BD31-4B8C-83A1-F6EECF244321}">
                <p14:modId xmlns:p14="http://schemas.microsoft.com/office/powerpoint/2010/main" val="3571581216"/>
              </p:ext>
            </p:extLst>
          </p:nvPr>
        </p:nvGraphicFramePr>
        <p:xfrm>
          <a:off x="152400" y="1447800"/>
          <a:ext cx="5334000" cy="394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ext uri="{D42A27DB-BD31-4B8C-83A1-F6EECF244321}">
                <p14:modId xmlns:p14="http://schemas.microsoft.com/office/powerpoint/2010/main" val="143977621"/>
              </p:ext>
            </p:extLst>
          </p:nvPr>
        </p:nvGraphicFramePr>
        <p:xfrm>
          <a:off x="4054772" y="1244440"/>
          <a:ext cx="5546428" cy="4036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7000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Race and Ethnic Percent for Texas, Cherokee, Smith, and Tyler Texas, 2010 and 2015</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20506035"/>
              </p:ext>
            </p:extLst>
          </p:nvPr>
        </p:nvGraphicFramePr>
        <p:xfrm>
          <a:off x="228601" y="1676400"/>
          <a:ext cx="8686799" cy="3657600"/>
        </p:xfrm>
        <a:graphic>
          <a:graphicData uri="http://schemas.openxmlformats.org/drawingml/2006/table">
            <a:tbl>
              <a:tblPr>
                <a:tableStyleId>{5C22544A-7EE6-4342-B048-85BDC9FD1C3A}</a:tableStyleId>
              </a:tblPr>
              <a:tblGrid>
                <a:gridCol w="4876799"/>
                <a:gridCol w="872445"/>
                <a:gridCol w="1188465"/>
                <a:gridCol w="976078"/>
                <a:gridCol w="773012"/>
              </a:tblGrid>
              <a:tr h="304800">
                <a:tc>
                  <a:txBody>
                    <a:bodyPr/>
                    <a:lstStyle/>
                    <a:p>
                      <a:pPr algn="l"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chemeClr val="tx2"/>
                          </a:solidFill>
                          <a:effectLst/>
                          <a:latin typeface="Calibri" panose="020F0502020204030204" pitchFamily="34" charset="0"/>
                        </a:rPr>
                        <a:t>Texas</a:t>
                      </a:r>
                    </a:p>
                  </a:txBody>
                  <a:tcPr marL="9525" marR="9525" marT="9525" marB="0" anchor="b"/>
                </a:tc>
                <a:tc>
                  <a:txBody>
                    <a:bodyPr/>
                    <a:lstStyle/>
                    <a:p>
                      <a:pPr algn="ctr" fontAlgn="b"/>
                      <a:r>
                        <a:rPr lang="en-US" sz="1600" b="0" i="0" u="none" strike="noStrike" dirty="0" smtClean="0">
                          <a:solidFill>
                            <a:schemeClr val="tx2"/>
                          </a:solidFill>
                          <a:effectLst/>
                          <a:latin typeface="Calibri" panose="020F0502020204030204" pitchFamily="34" charset="0"/>
                        </a:rPr>
                        <a:t>Cherokee</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smtClean="0">
                          <a:solidFill>
                            <a:schemeClr val="tx2"/>
                          </a:solidFill>
                          <a:effectLst/>
                          <a:latin typeface="Calibri" panose="020F0502020204030204" pitchFamily="34" charset="0"/>
                        </a:rPr>
                        <a:t>Smith</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smtClean="0">
                          <a:solidFill>
                            <a:schemeClr val="tx2"/>
                          </a:solidFill>
                          <a:effectLst/>
                          <a:latin typeface="Calibri" panose="020F0502020204030204" pitchFamily="34" charset="0"/>
                        </a:rPr>
                        <a:t>Tyler city</a:t>
                      </a:r>
                      <a:endParaRPr lang="en-US" sz="1600" b="0" i="0" u="none" strike="noStrike" dirty="0">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Hispanic or Latino, percent, July 1, </a:t>
                      </a:r>
                      <a:r>
                        <a:rPr lang="en-US" sz="1600" u="none" strike="noStrike" dirty="0" smtClean="0">
                          <a:solidFill>
                            <a:schemeClr val="tx2"/>
                          </a:solidFill>
                          <a:effectLst/>
                        </a:rPr>
                        <a:t>2015</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38.8</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22.6</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19.1</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Hispanic or Latino, percent, April 1, </a:t>
                      </a:r>
                      <a:r>
                        <a:rPr lang="en-US" sz="1600" u="none" strike="noStrike" dirty="0" smtClean="0">
                          <a:solidFill>
                            <a:schemeClr val="tx2"/>
                          </a:solidFill>
                          <a:effectLst/>
                        </a:rPr>
                        <a:t>2010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37.6</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20.6</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17.2</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21.2</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White alone, not Hispanic or Latino, percent, July 1, </a:t>
                      </a:r>
                      <a:r>
                        <a:rPr lang="en-US" sz="1600" u="none" strike="noStrike" dirty="0" smtClean="0">
                          <a:solidFill>
                            <a:schemeClr val="tx2"/>
                          </a:solidFill>
                          <a:effectLst/>
                        </a:rPr>
                        <a:t>2015</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smtClean="0">
                          <a:solidFill>
                            <a:schemeClr val="tx2"/>
                          </a:solidFill>
                          <a:effectLst/>
                        </a:rPr>
                        <a:t>43.0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smtClean="0">
                          <a:solidFill>
                            <a:schemeClr val="tx2"/>
                          </a:solidFill>
                          <a:effectLst/>
                        </a:rPr>
                        <a:t>61.0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60.3</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a:t>
                      </a:r>
                      <a:endParaRPr lang="en-US" sz="1600" b="0" i="0" u="none" strike="noStrike" dirty="0">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White alone, not Hispanic or Latino, percent, April 1, 2010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45.3</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62.7</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62.1</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50.8</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Black or African American alone, percent, July 1, </a:t>
                      </a:r>
                      <a:r>
                        <a:rPr lang="en-US" sz="1600" u="none" strike="noStrike" dirty="0" smtClean="0">
                          <a:solidFill>
                            <a:schemeClr val="tx2"/>
                          </a:solidFill>
                          <a:effectLst/>
                        </a:rPr>
                        <a:t>2015</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12.5</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14.8</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17.9</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Black or African American alone, percent, April 1, </a:t>
                      </a:r>
                      <a:r>
                        <a:rPr lang="en-US" sz="1600" u="none" strike="noStrike" dirty="0" smtClean="0">
                          <a:solidFill>
                            <a:schemeClr val="tx2"/>
                          </a:solidFill>
                          <a:effectLst/>
                        </a:rPr>
                        <a:t>2010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11.8</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14.7</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17.9</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24.8</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endParaRPr lang="en-US" sz="1600" b="0" i="0" u="none" strike="noStrike" dirty="0">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Other, percent, July 1, 2015</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7.7</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4.2</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4.1</a:t>
                      </a:r>
                      <a:endParaRPr lang="en-US" sz="16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tx2"/>
                          </a:solidFill>
                          <a:effectLst/>
                        </a:rPr>
                        <a:t>-</a:t>
                      </a:r>
                      <a:endParaRPr lang="en-US" sz="1600" b="0" i="0" u="none" strike="noStrike">
                        <a:solidFill>
                          <a:schemeClr val="tx2"/>
                        </a:solidFill>
                        <a:effectLst/>
                        <a:latin typeface="Calibri" panose="020F0502020204030204" pitchFamily="34" charset="0"/>
                      </a:endParaRPr>
                    </a:p>
                  </a:txBody>
                  <a:tcPr marL="9525" marR="9525" marT="9525" marB="0" anchor="b"/>
                </a:tc>
              </a:tr>
              <a:tr h="304800">
                <a:tc>
                  <a:txBody>
                    <a:bodyPr/>
                    <a:lstStyle/>
                    <a:p>
                      <a:pPr algn="l" fontAlgn="b"/>
                      <a:r>
                        <a:rPr lang="en-US" sz="1600" u="none" strike="noStrike" dirty="0">
                          <a:solidFill>
                            <a:schemeClr val="tx2"/>
                          </a:solidFill>
                          <a:effectLst/>
                        </a:rPr>
                        <a:t>Other, percent, April 1, 2010</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7.3</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3.4</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3.7</a:t>
                      </a:r>
                      <a:endParaRPr lang="en-US" sz="16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tx2"/>
                          </a:solidFill>
                          <a:effectLst/>
                        </a:rPr>
                        <a:t>4.4</a:t>
                      </a:r>
                      <a:endParaRPr lang="en-US" sz="1600" b="0" i="0" u="none" strike="noStrike" dirty="0">
                        <a:solidFill>
                          <a:schemeClr val="tx2"/>
                        </a:solidFill>
                        <a:effectLst/>
                        <a:latin typeface="Calibri" panose="020F0502020204030204" pitchFamily="34" charset="0"/>
                      </a:endParaRPr>
                    </a:p>
                  </a:txBody>
                  <a:tcPr marL="9525" marR="9525" marT="9525" marB="0" anchor="b"/>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11</a:t>
            </a:fld>
            <a:endParaRPr lang="en-US" dirty="0"/>
          </a:p>
        </p:txBody>
      </p:sp>
      <p:sp>
        <p:nvSpPr>
          <p:cNvPr id="6"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Decennial Census and the American Community Survey, 2010-2015 5-Year </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Decennial Census and the American Community Survey, 2010-2015 5-Year </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089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Persons Who are Black/African-American, Census Tracts,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12</a:t>
            </a:fld>
            <a:endParaRPr lang="en-US" dirty="0"/>
          </a:p>
        </p:txBody>
      </p:sp>
      <p:pic>
        <p:nvPicPr>
          <p:cNvPr id="4" name="Content Placeholder 3"/>
          <p:cNvPicPr>
            <a:picLocks noGrp="1" noChangeAspect="1"/>
          </p:cNvPicPr>
          <p:nvPr>
            <p:ph idx="1"/>
          </p:nvPr>
        </p:nvPicPr>
        <p:blipFill>
          <a:blip r:embed="rId2"/>
          <a:stretch>
            <a:fillRect/>
          </a:stretch>
        </p:blipFill>
        <p:spPr>
          <a:xfrm>
            <a:off x="3429000" y="1180083"/>
            <a:ext cx="5117781" cy="5226293"/>
          </a:xfrm>
          <a:prstGeom prst="rect">
            <a:avLst/>
          </a:prstGeom>
        </p:spPr>
      </p:pic>
      <p:pic>
        <p:nvPicPr>
          <p:cNvPr id="5" name="Picture 4"/>
          <p:cNvPicPr>
            <a:picLocks noChangeAspect="1"/>
          </p:cNvPicPr>
          <p:nvPr/>
        </p:nvPicPr>
        <p:blipFill rotWithShape="1">
          <a:blip r:embed="rId3"/>
          <a:srcRect t="19202" r="30629" b="20297"/>
          <a:stretch/>
        </p:blipFill>
        <p:spPr>
          <a:xfrm>
            <a:off x="685800" y="2209800"/>
            <a:ext cx="2413000" cy="2286000"/>
          </a:xfrm>
          <a:prstGeom prst="rect">
            <a:avLst/>
          </a:prstGeom>
        </p:spPr>
      </p:pic>
    </p:spTree>
    <p:extLst>
      <p:ext uri="{BB962C8B-B14F-4D97-AF65-F5344CB8AC3E}">
        <p14:creationId xmlns:p14="http://schemas.microsoft.com/office/powerpoint/2010/main" val="365179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Persons Who are Hispanic, Census Tracts,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13</a:t>
            </a:fld>
            <a:endParaRPr lang="en-US" dirty="0"/>
          </a:p>
        </p:txBody>
      </p:sp>
      <p:pic>
        <p:nvPicPr>
          <p:cNvPr id="3" name="Picture 2"/>
          <p:cNvPicPr>
            <a:picLocks noChangeAspect="1"/>
          </p:cNvPicPr>
          <p:nvPr/>
        </p:nvPicPr>
        <p:blipFill rotWithShape="1">
          <a:blip r:embed="rId2"/>
          <a:srcRect t="40510"/>
          <a:stretch/>
        </p:blipFill>
        <p:spPr>
          <a:xfrm>
            <a:off x="1219200" y="3200400"/>
            <a:ext cx="1587600" cy="1230900"/>
          </a:xfrm>
          <a:prstGeom prst="rect">
            <a:avLst/>
          </a:prstGeom>
        </p:spPr>
      </p:pic>
      <p:pic>
        <p:nvPicPr>
          <p:cNvPr id="9" name="Content Placeholder 8"/>
          <p:cNvPicPr>
            <a:picLocks noGrp="1" noChangeAspect="1"/>
          </p:cNvPicPr>
          <p:nvPr>
            <p:ph idx="1"/>
          </p:nvPr>
        </p:nvPicPr>
        <p:blipFill>
          <a:blip r:embed="rId3"/>
          <a:stretch>
            <a:fillRect/>
          </a:stretch>
        </p:blipFill>
        <p:spPr>
          <a:xfrm>
            <a:off x="2971799" y="1217112"/>
            <a:ext cx="5166359" cy="5275901"/>
          </a:xfrm>
          <a:prstGeom prst="rect">
            <a:avLst/>
          </a:prstGeom>
        </p:spPr>
      </p:pic>
    </p:spTree>
    <p:extLst>
      <p:ext uri="{BB962C8B-B14F-4D97-AF65-F5344CB8AC3E}">
        <p14:creationId xmlns:p14="http://schemas.microsoft.com/office/powerpoint/2010/main" val="1567201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269395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850737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Top 10 Gross Migration States for Domestic Migration to Texas, 2013</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a:t>
            </a:r>
            <a:r>
              <a:rPr lang="en-US" sz="1200" i="1" dirty="0" smtClean="0">
                <a:solidFill>
                  <a:schemeClr val="bg1">
                    <a:lumMod val="50000"/>
                  </a:schemeClr>
                </a:solidFill>
                <a:latin typeface="Arial" panose="020B0604020202020204" pitchFamily="34" charset="0"/>
                <a:ea typeface="Calibri" panose="020F0502020204030204" pitchFamily="34" charset="0"/>
              </a:rPr>
              <a:t>1-Year PUMS,2013</a:t>
            </a:r>
            <a:endParaRPr lang="en-US" sz="1200" dirty="0">
              <a:solidFill>
                <a:schemeClr val="bg1">
                  <a:lumMod val="50000"/>
                </a:schemeClr>
              </a:solidFill>
            </a:endParaRPr>
          </a:p>
        </p:txBody>
      </p:sp>
    </p:spTree>
    <p:extLst>
      <p:ext uri="{BB962C8B-B14F-4D97-AF65-F5344CB8AC3E}">
        <p14:creationId xmlns:p14="http://schemas.microsoft.com/office/powerpoint/2010/main" val="2335273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People and Housing, Tyler Area, 2011-2015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7729030"/>
              </p:ext>
            </p:extLst>
          </p:nvPr>
        </p:nvGraphicFramePr>
        <p:xfrm>
          <a:off x="244997" y="1731495"/>
          <a:ext cx="8686800" cy="3927155"/>
        </p:xfrm>
        <a:graphic>
          <a:graphicData uri="http://schemas.openxmlformats.org/drawingml/2006/table">
            <a:tbl>
              <a:tblPr>
                <a:tableStyleId>{5C22544A-7EE6-4342-B048-85BDC9FD1C3A}</a:tableStyleId>
              </a:tblPr>
              <a:tblGrid>
                <a:gridCol w="3059982"/>
                <a:gridCol w="573031"/>
                <a:gridCol w="1297333"/>
                <a:gridCol w="1281304"/>
                <a:gridCol w="1066480"/>
                <a:gridCol w="1408670"/>
              </a:tblGrid>
              <a:tr h="635030">
                <a:tc>
                  <a:txBody>
                    <a:bodyPr/>
                    <a:lstStyle/>
                    <a:p>
                      <a:pPr algn="l" fontAlgn="b"/>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l" fontAlgn="b"/>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Texas</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a:solidFill>
                            <a:schemeClr val="tx2">
                              <a:lumMod val="75000"/>
                            </a:schemeClr>
                          </a:solidFill>
                          <a:effectLst/>
                        </a:rPr>
                        <a:t>Cherokee County</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a:solidFill>
                            <a:schemeClr val="tx2">
                              <a:lumMod val="75000"/>
                            </a:schemeClr>
                          </a:solidFill>
                          <a:effectLst/>
                        </a:rPr>
                        <a:t>Smith County</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Tyler</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r>
              <a:tr h="635030">
                <a:tc gridSpan="2">
                  <a:txBody>
                    <a:bodyPr/>
                    <a:lstStyle/>
                    <a:p>
                      <a:pPr algn="l" fontAlgn="b"/>
                      <a:r>
                        <a:rPr lang="en-US" sz="2000" u="none" strike="noStrike" dirty="0">
                          <a:solidFill>
                            <a:schemeClr val="tx2">
                              <a:lumMod val="75000"/>
                            </a:schemeClr>
                          </a:solidFill>
                          <a:effectLst/>
                        </a:rPr>
                        <a:t>Foreign born persons, </a:t>
                      </a:r>
                      <a:r>
                        <a:rPr lang="en-US" sz="2000" u="none" strike="noStrike" dirty="0" smtClean="0">
                          <a:solidFill>
                            <a:schemeClr val="tx2">
                              <a:lumMod val="75000"/>
                            </a:schemeClr>
                          </a:solidFill>
                          <a:effectLst/>
                        </a:rPr>
                        <a:t>percent</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hMerge="1">
                  <a:txBody>
                    <a:bodyPr/>
                    <a:lstStyle/>
                    <a:p>
                      <a:pPr algn="l" fontAlgn="b"/>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16.6</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9.1</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8.2</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11.1</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r>
              <a:tr h="787339">
                <a:tc gridSpan="2">
                  <a:txBody>
                    <a:bodyPr/>
                    <a:lstStyle/>
                    <a:p>
                      <a:pPr algn="l" fontAlgn="b"/>
                      <a:r>
                        <a:rPr lang="en-US" sz="2000" u="none" strike="noStrike" dirty="0">
                          <a:solidFill>
                            <a:schemeClr val="tx2">
                              <a:lumMod val="75000"/>
                            </a:schemeClr>
                          </a:solidFill>
                          <a:effectLst/>
                        </a:rPr>
                        <a:t>Living in same house 1 year ago, percent of persons age 1 year</a:t>
                      </a:r>
                      <a:r>
                        <a:rPr lang="en-US" sz="2000" u="none" strike="noStrike" dirty="0" smtClean="0">
                          <a:solidFill>
                            <a:schemeClr val="tx2">
                              <a:lumMod val="75000"/>
                            </a:schemeClr>
                          </a:solidFill>
                          <a:effectLst/>
                        </a:rPr>
                        <a:t>+</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hMerge="1">
                  <a:txBody>
                    <a:bodyPr/>
                    <a:lstStyle/>
                    <a:p>
                      <a:endParaRPr lang="en-US"/>
                    </a:p>
                  </a:txBody>
                  <a:tcPr/>
                </a:tc>
                <a:tc>
                  <a:txBody>
                    <a:bodyPr/>
                    <a:lstStyle/>
                    <a:p>
                      <a:pPr algn="ctr" fontAlgn="b"/>
                      <a:r>
                        <a:rPr lang="en-US" sz="2000" u="none" strike="noStrike">
                          <a:solidFill>
                            <a:schemeClr val="tx2">
                              <a:lumMod val="75000"/>
                            </a:schemeClr>
                          </a:solidFill>
                          <a:effectLst/>
                        </a:rPr>
                        <a:t>83.3</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a:solidFill>
                            <a:schemeClr val="tx2">
                              <a:lumMod val="75000"/>
                            </a:schemeClr>
                          </a:solidFill>
                          <a:effectLst/>
                        </a:rPr>
                        <a:t>86.7</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a:solidFill>
                            <a:schemeClr val="tx2">
                              <a:lumMod val="75000"/>
                            </a:schemeClr>
                          </a:solidFill>
                          <a:effectLst/>
                        </a:rPr>
                        <a:t>82.4</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77.7</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r>
              <a:tr h="1069395">
                <a:tc gridSpan="2">
                  <a:txBody>
                    <a:bodyPr/>
                    <a:lstStyle/>
                    <a:p>
                      <a:pPr algn="l" fontAlgn="b"/>
                      <a:r>
                        <a:rPr lang="en-US" sz="2000" u="none" strike="noStrike" dirty="0">
                          <a:solidFill>
                            <a:schemeClr val="tx2">
                              <a:lumMod val="75000"/>
                            </a:schemeClr>
                          </a:solidFill>
                          <a:effectLst/>
                        </a:rPr>
                        <a:t>Language other than English spoken at home, percent of persons age 5 </a:t>
                      </a:r>
                      <a:r>
                        <a:rPr lang="en-US" sz="2000" u="none" strike="noStrike" dirty="0" smtClean="0">
                          <a:solidFill>
                            <a:schemeClr val="tx2">
                              <a:lumMod val="75000"/>
                            </a:schemeClr>
                          </a:solidFill>
                          <a:effectLst/>
                        </a:rPr>
                        <a:t>years+</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hMerge="1">
                  <a:txBody>
                    <a:bodyPr/>
                    <a:lstStyle/>
                    <a:p>
                      <a:endParaRPr lang="en-US"/>
                    </a:p>
                  </a:txBody>
                  <a:tcPr/>
                </a:tc>
                <a:tc>
                  <a:txBody>
                    <a:bodyPr/>
                    <a:lstStyle/>
                    <a:p>
                      <a:pPr algn="ctr" fontAlgn="b"/>
                      <a:r>
                        <a:rPr lang="en-US" sz="2000" u="none" strike="noStrike">
                          <a:solidFill>
                            <a:schemeClr val="tx2">
                              <a:lumMod val="75000"/>
                            </a:schemeClr>
                          </a:solidFill>
                          <a:effectLst/>
                        </a:rPr>
                        <a:t>35.0</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a:solidFill>
                            <a:schemeClr val="tx2">
                              <a:lumMod val="75000"/>
                            </a:schemeClr>
                          </a:solidFill>
                          <a:effectLst/>
                        </a:rPr>
                        <a:t>19.6</a:t>
                      </a:r>
                      <a:endParaRPr lang="en-US" sz="2000" b="0" i="0" u="none" strike="noStrike">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17.4</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22.7</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r>
              <a:tr h="800361">
                <a:tc gridSpan="2">
                  <a:txBody>
                    <a:bodyPr/>
                    <a:lstStyle/>
                    <a:p>
                      <a:pPr algn="l" fontAlgn="b"/>
                      <a:r>
                        <a:rPr lang="en-US" sz="2000" u="none" strike="noStrike" dirty="0">
                          <a:solidFill>
                            <a:schemeClr val="tx2">
                              <a:lumMod val="75000"/>
                            </a:schemeClr>
                          </a:solidFill>
                          <a:effectLst/>
                        </a:rPr>
                        <a:t>Median value of owner-occupied housing </a:t>
                      </a:r>
                      <a:r>
                        <a:rPr lang="en-US" sz="2000" u="none" strike="noStrike" dirty="0" smtClean="0">
                          <a:solidFill>
                            <a:schemeClr val="tx2">
                              <a:lumMod val="75000"/>
                            </a:schemeClr>
                          </a:solidFill>
                          <a:effectLst/>
                        </a:rPr>
                        <a:t>units</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hMerge="1">
                  <a:txBody>
                    <a:bodyPr/>
                    <a:lstStyle/>
                    <a:p>
                      <a:pPr algn="l" fontAlgn="b"/>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$136,000</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$84,500</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$130,600</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c>
                  <a:txBody>
                    <a:bodyPr/>
                    <a:lstStyle/>
                    <a:p>
                      <a:pPr algn="ctr" fontAlgn="b"/>
                      <a:r>
                        <a:rPr lang="en-US" sz="2000" u="none" strike="noStrike" dirty="0">
                          <a:solidFill>
                            <a:schemeClr val="tx2">
                              <a:lumMod val="75000"/>
                            </a:schemeClr>
                          </a:solidFill>
                          <a:effectLst/>
                        </a:rPr>
                        <a:t>$134,500</a:t>
                      </a:r>
                      <a:endParaRPr lang="en-US" sz="2000" b="0" i="0" u="none" strike="noStrike" dirty="0">
                        <a:solidFill>
                          <a:schemeClr val="tx2">
                            <a:lumMod val="75000"/>
                          </a:schemeClr>
                        </a:solidFill>
                        <a:effectLst/>
                        <a:latin typeface="Calibri" panose="020F0502020204030204" pitchFamily="34" charset="0"/>
                      </a:endParaRPr>
                    </a:p>
                  </a:txBody>
                  <a:tcPr marL="3232" marR="3232" marT="3232" marB="0" anchor="b"/>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17</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807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1015663"/>
          </a:xfrm>
          <a:prstGeom prst="rect">
            <a:avLst/>
          </a:prstGeom>
          <a:noFill/>
        </p:spPr>
        <p:txBody>
          <a:bodyPr wrap="square" rtlCol="0">
            <a:spAutoFit/>
          </a:bodyPr>
          <a:lstStyle/>
          <a:p>
            <a:pPr algn="ctr"/>
            <a:r>
              <a:rPr lang="en-US" sz="2000" dirty="0" smtClean="0">
                <a:solidFill>
                  <a:schemeClr val="bg1"/>
                </a:solidFill>
              </a:rPr>
              <a:t>Percent of Persons Aged 5 Years and Older Who Speak a Language Other than English at Home, </a:t>
            </a:r>
            <a:r>
              <a:rPr lang="en-US" sz="2000" dirty="0">
                <a:solidFill>
                  <a:schemeClr val="bg1"/>
                </a:solidFill>
              </a:rPr>
              <a:t>Census Tracts,</a:t>
            </a:r>
            <a:r>
              <a:rPr lang="en-US" sz="2000" dirty="0" smtClean="0">
                <a:solidFill>
                  <a:schemeClr val="bg1"/>
                </a:solidFill>
              </a:rPr>
              <a:t>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18</a:t>
            </a:fld>
            <a:endParaRPr lang="en-US" dirty="0"/>
          </a:p>
        </p:txBody>
      </p:sp>
      <p:pic>
        <p:nvPicPr>
          <p:cNvPr id="3" name="Picture 2"/>
          <p:cNvPicPr>
            <a:picLocks noChangeAspect="1"/>
          </p:cNvPicPr>
          <p:nvPr/>
        </p:nvPicPr>
        <p:blipFill rotWithShape="1">
          <a:blip r:embed="rId2"/>
          <a:srcRect t="40510" r="29437"/>
          <a:stretch/>
        </p:blipFill>
        <p:spPr>
          <a:xfrm>
            <a:off x="457201" y="2590800"/>
            <a:ext cx="2362200" cy="1916700"/>
          </a:xfrm>
          <a:prstGeom prst="rect">
            <a:avLst/>
          </a:prstGeom>
        </p:spPr>
      </p:pic>
      <p:pic>
        <p:nvPicPr>
          <p:cNvPr id="6" name="Content Placeholder 5"/>
          <p:cNvPicPr>
            <a:picLocks noGrp="1" noChangeAspect="1"/>
          </p:cNvPicPr>
          <p:nvPr>
            <p:ph idx="1"/>
          </p:nvPr>
        </p:nvPicPr>
        <p:blipFill>
          <a:blip r:embed="rId3"/>
          <a:stretch>
            <a:fillRect/>
          </a:stretch>
        </p:blipFill>
        <p:spPr>
          <a:xfrm>
            <a:off x="2971799" y="1231261"/>
            <a:ext cx="5166359" cy="5275902"/>
          </a:xfrm>
          <a:prstGeom prst="rect">
            <a:avLst/>
          </a:prstGeom>
        </p:spPr>
      </p:pic>
    </p:spTree>
    <p:extLst>
      <p:ext uri="{BB962C8B-B14F-4D97-AF65-F5344CB8AC3E}">
        <p14:creationId xmlns:p14="http://schemas.microsoft.com/office/powerpoint/2010/main" val="1340536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400110"/>
          </a:xfrm>
          <a:prstGeom prst="rect">
            <a:avLst/>
          </a:prstGeom>
          <a:noFill/>
        </p:spPr>
        <p:txBody>
          <a:bodyPr wrap="square" rtlCol="0">
            <a:spAutoFit/>
          </a:bodyPr>
          <a:lstStyle/>
          <a:p>
            <a:pPr algn="ctr"/>
            <a:r>
              <a:rPr lang="en-US" sz="2000" dirty="0" smtClean="0">
                <a:solidFill>
                  <a:schemeClr val="bg1"/>
                </a:solidFill>
              </a:rPr>
              <a:t>Median Age, Census Tracts,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19</a:t>
            </a:fld>
            <a:endParaRPr lang="en-US" dirty="0"/>
          </a:p>
        </p:txBody>
      </p:sp>
      <p:pic>
        <p:nvPicPr>
          <p:cNvPr id="11" name="Content Placeholder 10"/>
          <p:cNvPicPr>
            <a:picLocks noGrp="1" noChangeAspect="1"/>
          </p:cNvPicPr>
          <p:nvPr>
            <p:ph idx="1"/>
          </p:nvPr>
        </p:nvPicPr>
        <p:blipFill>
          <a:blip r:embed="rId2"/>
          <a:stretch>
            <a:fillRect/>
          </a:stretch>
        </p:blipFill>
        <p:spPr>
          <a:xfrm>
            <a:off x="2819400" y="1219200"/>
            <a:ext cx="5181600" cy="5291465"/>
          </a:xfrm>
          <a:prstGeom prst="rect">
            <a:avLst/>
          </a:prstGeom>
        </p:spPr>
      </p:pic>
      <p:pic>
        <p:nvPicPr>
          <p:cNvPr id="12" name="Picture 11"/>
          <p:cNvPicPr>
            <a:picLocks noChangeAspect="1"/>
          </p:cNvPicPr>
          <p:nvPr/>
        </p:nvPicPr>
        <p:blipFill rotWithShape="1">
          <a:blip r:embed="rId3"/>
          <a:srcRect t="39468" r="29474"/>
          <a:stretch/>
        </p:blipFill>
        <p:spPr>
          <a:xfrm>
            <a:off x="304800" y="2362200"/>
            <a:ext cx="2420011" cy="2209800"/>
          </a:xfrm>
          <a:prstGeom prst="rect">
            <a:avLst/>
          </a:prstGeom>
        </p:spPr>
      </p:pic>
    </p:spTree>
    <p:extLst>
      <p:ext uri="{BB962C8B-B14F-4D97-AF65-F5344CB8AC3E}">
        <p14:creationId xmlns:p14="http://schemas.microsoft.com/office/powerpoint/2010/main" val="3703348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2000-2016</a:t>
            </a:r>
          </a:p>
        </p:txBody>
      </p:sp>
      <p:graphicFrame>
        <p:nvGraphicFramePr>
          <p:cNvPr id="6" name="Table 5"/>
          <p:cNvGraphicFramePr>
            <a:graphicFrameLocks noGrp="1"/>
          </p:cNvGraphicFramePr>
          <p:nvPr>
            <p:extLst/>
          </p:nvPr>
        </p:nvGraphicFramePr>
        <p:xfrm>
          <a:off x="381001" y="1600200"/>
          <a:ext cx="8229600" cy="4876799"/>
        </p:xfrm>
        <a:graphic>
          <a:graphicData uri="http://schemas.openxmlformats.org/drawingml/2006/table">
            <a:tbl>
              <a:tblPr firstRow="1" bandRow="1">
                <a:tableStyleId>{073A0DAA-6AF3-43AB-8588-CEC1D06C72B9}</a:tableStyleId>
              </a:tblPr>
              <a:tblGrid>
                <a:gridCol w="1531089"/>
                <a:gridCol w="1339702"/>
                <a:gridCol w="1594884"/>
                <a:gridCol w="1212112"/>
                <a:gridCol w="1212112"/>
                <a:gridCol w="1339701"/>
              </a:tblGrid>
              <a:tr h="947801">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200" b="1" dirty="0" smtClean="0">
                          <a:solidFill>
                            <a:srgbClr val="1B1E7A"/>
                          </a:solidFill>
                          <a:latin typeface="Arial" pitchFamily="34" charset="0"/>
                          <a:cs typeface="Arial" pitchFamily="34" charset="0"/>
                        </a:rPr>
                        <a:t>2000</a:t>
                      </a:r>
                    </a:p>
                    <a:p>
                      <a:pPr marL="233363" indent="0" algn="ctr"/>
                      <a:r>
                        <a:rPr lang="en-US" sz="1200" b="1" dirty="0" smtClean="0">
                          <a:solidFill>
                            <a:srgbClr val="1B1E7A"/>
                          </a:solidFill>
                          <a:latin typeface="Arial" pitchFamily="34" charset="0"/>
                          <a:cs typeface="Arial" pitchFamily="34" charset="0"/>
                        </a:rPr>
                        <a:t>Population</a:t>
                      </a:r>
                    </a:p>
                    <a:p>
                      <a:pPr marL="233363" indent="0" algn="ctr"/>
                      <a:r>
                        <a:rPr lang="en-US" sz="1200" b="1" kern="1200" dirty="0" smtClean="0">
                          <a:solidFill>
                            <a:srgbClr val="1B1E7A"/>
                          </a:solidFill>
                          <a:latin typeface="Arial" pitchFamily="34" charset="0"/>
                          <a:ea typeface="+mn-ea"/>
                          <a:cs typeface="Arial" pitchFamily="34" charset="0"/>
                        </a:rPr>
                        <a:t>(millions)</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Population</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2016 Population (millions)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2010-2016 </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smtClean="0">
                          <a:solidFill>
                            <a:srgbClr val="1B1E7A"/>
                          </a:solidFill>
                          <a:latin typeface="Arial" pitchFamily="34" charset="0"/>
                          <a:cs typeface="Arial" pitchFamily="34" charset="0"/>
                        </a:rPr>
                        <a:t>Percent</a:t>
                      </a:r>
                    </a:p>
                    <a:p>
                      <a:pPr marL="58738" indent="0" algn="ctr"/>
                      <a:r>
                        <a:rPr lang="en-US" sz="1200" b="1" dirty="0" smtClean="0">
                          <a:solidFill>
                            <a:srgbClr val="1B1E7A"/>
                          </a:solidFill>
                          <a:latin typeface="Arial" pitchFamily="34" charset="0"/>
                          <a:cs typeface="Arial" pitchFamily="34" charset="0"/>
                        </a:rPr>
                        <a:t>Change</a:t>
                      </a:r>
                    </a:p>
                    <a:p>
                      <a:pPr marL="58738" indent="0" algn="ctr"/>
                      <a:r>
                        <a:rPr lang="en-US" sz="1200" b="1" dirty="0" smtClean="0">
                          <a:solidFill>
                            <a:srgbClr val="1B1E7A"/>
                          </a:solidFill>
                          <a:latin typeface="Arial" pitchFamily="34" charset="0"/>
                          <a:cs typeface="Arial" pitchFamily="34" charset="0"/>
                        </a:rPr>
                        <a:t>2010-2016</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466381">
                <a:tc>
                  <a:txBody>
                    <a:bodyPr/>
                    <a:lstStyle/>
                    <a:p>
                      <a:pPr algn="l" rtl="0" fontAlgn="ctr"/>
                      <a:r>
                        <a:rPr lang="en-US" sz="1800" b="0" i="0" u="none" strike="noStrike" dirty="0">
                          <a:solidFill>
                            <a:srgbClr val="1B1E7A"/>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281.4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308.7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323.1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14.3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4.7%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ctr"/>
                      <a:r>
                        <a:rPr lang="en-US" sz="1800" b="1" i="0" u="none" strike="noStrike">
                          <a:solidFill>
                            <a:srgbClr val="1B1E7A"/>
                          </a:solidFill>
                          <a:effectLst/>
                          <a:latin typeface="Calibri" panose="020F0502020204030204" pitchFamily="34" charset="0"/>
                        </a:rPr>
                        <a:t>Texas</a:t>
                      </a:r>
                    </a:p>
                  </a:txBody>
                  <a:tcPr marL="5358" marR="5358" marT="5358"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25.1</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10.8%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422954">
                <a:tc>
                  <a:txBody>
                    <a:bodyPr/>
                    <a:lstStyle/>
                    <a:p>
                      <a:pPr algn="l" rtl="0" fontAlgn="ctr"/>
                      <a:r>
                        <a:rPr lang="en-US" sz="1800" b="0" i="0" u="none" strike="noStrike" dirty="0">
                          <a:solidFill>
                            <a:srgbClr val="1B1E7A"/>
                          </a:solidFill>
                          <a:effectLst/>
                          <a:latin typeface="Calibri" panose="020F0502020204030204" pitchFamily="34" charset="0"/>
                        </a:rPr>
                        <a:t>California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33.8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37.2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39.2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44713">
                <a:tc>
                  <a:txBody>
                    <a:bodyPr/>
                    <a:lstStyle/>
                    <a:p>
                      <a:pPr algn="l" rtl="0" fontAlgn="ctr"/>
                      <a:r>
                        <a:rPr lang="en-US" sz="1800" b="0" i="0" u="none" strike="noStrike" dirty="0">
                          <a:solidFill>
                            <a:srgbClr val="1B1E7A"/>
                          </a:solidFill>
                          <a:effectLst/>
                          <a:latin typeface="Calibri" panose="020F0502020204030204" pitchFamily="34" charset="0"/>
                        </a:rPr>
                        <a:t>Florida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15.9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20.6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92240">
                <a:tc>
                  <a:txBody>
                    <a:bodyPr/>
                    <a:lstStyle/>
                    <a:p>
                      <a:pPr algn="l" rtl="0" fontAlgn="ctr"/>
                      <a:r>
                        <a:rPr lang="en-US" sz="1800" b="0" i="0" u="none" strike="noStrike">
                          <a:solidFill>
                            <a:srgbClr val="1B1E7A"/>
                          </a:solidFill>
                          <a:effectLst/>
                          <a:latin typeface="Calibri" panose="020F0502020204030204" pitchFamily="34" charset="0"/>
                        </a:rPr>
                        <a:t>Georgia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North Carolina</a:t>
                      </a: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8.0</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38562">
                <a:tc>
                  <a:txBody>
                    <a:bodyPr/>
                    <a:lstStyle/>
                    <a:p>
                      <a:pPr algn="l" rtl="0" fontAlgn="b"/>
                      <a:r>
                        <a:rPr lang="en-US" sz="1800" b="0" i="0" u="none" strike="noStrike">
                          <a:solidFill>
                            <a:srgbClr val="1B1E7A"/>
                          </a:solidFill>
                          <a:effectLst/>
                          <a:latin typeface="Calibri" panose="020F0502020204030204" pitchFamily="34" charset="0"/>
                        </a:rPr>
                        <a:t>Washington</a:t>
                      </a:r>
                    </a:p>
                  </a:txBody>
                  <a:tcPr marL="5358" marR="5358" marT="5358"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7.3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Arizona</a:t>
                      </a:r>
                    </a:p>
                  </a:txBody>
                  <a:tcPr marL="5358" marR="5358" marT="5358"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94846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51435" marR="51435" marT="25718" marB="25718"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1371600" y="5657850"/>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2016 Population Estimates.					</a:t>
            </a:r>
          </a:p>
        </p:txBody>
      </p:sp>
      <p:sp>
        <p:nvSpPr>
          <p:cNvPr id="2" name="Rectangle 1"/>
          <p:cNvSpPr/>
          <p:nvPr/>
        </p:nvSpPr>
        <p:spPr>
          <a:xfrm>
            <a:off x="6858000" y="3057525"/>
            <a:ext cx="45720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7" name="Rectangle 6"/>
          <p:cNvSpPr/>
          <p:nvPr/>
        </p:nvSpPr>
        <p:spPr>
          <a:xfrm>
            <a:off x="7981952" y="3048000"/>
            <a:ext cx="628649"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8" name="Rectangle 7"/>
          <p:cNvSpPr/>
          <p:nvPr/>
        </p:nvSpPr>
        <p:spPr>
          <a:xfrm>
            <a:off x="5562600" y="3057525"/>
            <a:ext cx="51435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Tree>
    <p:extLst>
      <p:ext uri="{BB962C8B-B14F-4D97-AF65-F5344CB8AC3E}">
        <p14:creationId xmlns:p14="http://schemas.microsoft.com/office/powerpoint/2010/main" val="5718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smtClean="0">
                <a:solidFill>
                  <a:schemeClr val="tx2"/>
                </a:solidFill>
                <a:effectLst/>
              </a:rPr>
              <a:t>Population</a:t>
            </a:r>
            <a:endParaRPr lang="en-US" sz="1400" dirty="0">
              <a:solidFill>
                <a:schemeClr val="tx2"/>
              </a:solidFill>
              <a:effectLst/>
            </a:endParaRPr>
          </a:p>
        </p:txBody>
      </p:sp>
      <p:sp>
        <p:nvSpPr>
          <p:cNvPr id="29" name="TextBox 28"/>
          <p:cNvSpPr txBox="1"/>
          <p:nvPr/>
        </p:nvSpPr>
        <p:spPr>
          <a:xfrm>
            <a:off x="1411710" y="1042179"/>
            <a:ext cx="914400"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447373" y="1053436"/>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93289" y="1074218"/>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smtClean="0">
                <a:solidFill>
                  <a:schemeClr val="bg1"/>
                </a:solidFill>
                <a:effectLst/>
              </a:rPr>
              <a:t>Population </a:t>
            </a:r>
            <a:r>
              <a:rPr lang="en-US" sz="2800" dirty="0">
                <a:solidFill>
                  <a:schemeClr val="bg1"/>
                </a:solidFill>
                <a:effectLst/>
              </a:rPr>
              <a:t>by Census Tract</a:t>
            </a:r>
            <a:r>
              <a:rPr lang="en-US" sz="2800" dirty="0" smtClean="0">
                <a:solidFill>
                  <a:schemeClr val="bg1"/>
                </a:solidFill>
                <a:effectLst/>
              </a:rPr>
              <a:t>, Tyler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
        <p:nvSpPr>
          <p:cNvPr id="32" name="TextBox 31"/>
          <p:cNvSpPr txBox="1"/>
          <p:nvPr/>
        </p:nvSpPr>
        <p:spPr>
          <a:xfrm>
            <a:off x="2449984" y="3763425"/>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6130826" y="3787919"/>
            <a:ext cx="756809"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pic>
        <p:nvPicPr>
          <p:cNvPr id="2" name="Picture 1"/>
          <p:cNvPicPr>
            <a:picLocks noChangeAspect="1"/>
          </p:cNvPicPr>
          <p:nvPr/>
        </p:nvPicPr>
        <p:blipFill>
          <a:blip r:embed="rId3"/>
          <a:stretch>
            <a:fillRect/>
          </a:stretch>
        </p:blipFill>
        <p:spPr>
          <a:xfrm>
            <a:off x="474371" y="1390266"/>
            <a:ext cx="2583464" cy="2411552"/>
          </a:xfrm>
          <a:prstGeom prst="rect">
            <a:avLst/>
          </a:prstGeom>
        </p:spPr>
      </p:pic>
      <p:pic>
        <p:nvPicPr>
          <p:cNvPr id="3" name="Picture 2"/>
          <p:cNvPicPr>
            <a:picLocks noChangeAspect="1"/>
          </p:cNvPicPr>
          <p:nvPr/>
        </p:nvPicPr>
        <p:blipFill>
          <a:blip r:embed="rId4"/>
          <a:stretch>
            <a:fillRect/>
          </a:stretch>
        </p:blipFill>
        <p:spPr>
          <a:xfrm>
            <a:off x="3330185" y="1420026"/>
            <a:ext cx="2573215" cy="2401985"/>
          </a:xfrm>
          <a:prstGeom prst="rect">
            <a:avLst/>
          </a:prstGeom>
        </p:spPr>
      </p:pic>
      <p:pic>
        <p:nvPicPr>
          <p:cNvPr id="4" name="Picture 3"/>
          <p:cNvPicPr>
            <a:picLocks noChangeAspect="1"/>
          </p:cNvPicPr>
          <p:nvPr/>
        </p:nvPicPr>
        <p:blipFill>
          <a:blip r:embed="rId5"/>
          <a:stretch>
            <a:fillRect/>
          </a:stretch>
        </p:blipFill>
        <p:spPr>
          <a:xfrm>
            <a:off x="6105748" y="1408997"/>
            <a:ext cx="2605096" cy="2431745"/>
          </a:xfrm>
          <a:prstGeom prst="rect">
            <a:avLst/>
          </a:prstGeom>
        </p:spPr>
      </p:pic>
      <p:pic>
        <p:nvPicPr>
          <p:cNvPr id="5" name="Picture 4"/>
          <p:cNvPicPr>
            <a:picLocks noChangeAspect="1"/>
          </p:cNvPicPr>
          <p:nvPr/>
        </p:nvPicPr>
        <p:blipFill>
          <a:blip r:embed="rId6"/>
          <a:stretch>
            <a:fillRect/>
          </a:stretch>
        </p:blipFill>
        <p:spPr>
          <a:xfrm>
            <a:off x="1526635" y="4043469"/>
            <a:ext cx="2606442" cy="2433002"/>
          </a:xfrm>
          <a:prstGeom prst="rect">
            <a:avLst/>
          </a:prstGeom>
        </p:spPr>
      </p:pic>
      <p:pic>
        <p:nvPicPr>
          <p:cNvPr id="6" name="Picture 5"/>
          <p:cNvPicPr>
            <a:picLocks noChangeAspect="1"/>
          </p:cNvPicPr>
          <p:nvPr/>
        </p:nvPicPr>
        <p:blipFill>
          <a:blip r:embed="rId7"/>
          <a:stretch>
            <a:fillRect/>
          </a:stretch>
        </p:blipFill>
        <p:spPr>
          <a:xfrm>
            <a:off x="5029200" y="4064585"/>
            <a:ext cx="2639752" cy="2464095"/>
          </a:xfrm>
          <a:prstGeom prst="rect">
            <a:avLst/>
          </a:prstGeom>
        </p:spPr>
      </p:pic>
      <p:pic>
        <p:nvPicPr>
          <p:cNvPr id="11" name="Picture 10"/>
          <p:cNvPicPr>
            <a:picLocks noChangeAspect="1"/>
          </p:cNvPicPr>
          <p:nvPr/>
        </p:nvPicPr>
        <p:blipFill rotWithShape="1">
          <a:blip r:embed="rId8"/>
          <a:srcRect t="38878"/>
          <a:stretch/>
        </p:blipFill>
        <p:spPr>
          <a:xfrm>
            <a:off x="107495" y="4381333"/>
            <a:ext cx="1586714" cy="1268170"/>
          </a:xfrm>
          <a:prstGeom prst="rect">
            <a:avLst/>
          </a:prstGeom>
        </p:spPr>
      </p:pic>
    </p:spTree>
    <p:extLst>
      <p:ext uri="{BB962C8B-B14F-4D97-AF65-F5344CB8AC3E}">
        <p14:creationId xmlns:p14="http://schemas.microsoft.com/office/powerpoint/2010/main" val="331409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smtClean="0">
                <a:solidFill>
                  <a:schemeClr val="bg1"/>
                </a:solidFill>
              </a:rPr>
              <a:t>Tyler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21</a:t>
            </a:fld>
            <a:endParaRPr lang="en-US" dirty="0"/>
          </a:p>
        </p:txBody>
      </p:sp>
      <p:pic>
        <p:nvPicPr>
          <p:cNvPr id="6" name="Content Placeholder 5"/>
          <p:cNvPicPr>
            <a:picLocks noGrp="1" noChangeAspect="1"/>
          </p:cNvPicPr>
          <p:nvPr>
            <p:ph idx="1"/>
          </p:nvPr>
        </p:nvPicPr>
        <p:blipFill>
          <a:blip r:embed="rId3"/>
          <a:stretch>
            <a:fillRect/>
          </a:stretch>
        </p:blipFill>
        <p:spPr>
          <a:xfrm>
            <a:off x="2519122" y="1357564"/>
            <a:ext cx="6027659" cy="5046883"/>
          </a:xfrm>
          <a:prstGeom prst="rect">
            <a:avLst/>
          </a:prstGeom>
        </p:spPr>
      </p:pic>
    </p:spTree>
    <p:extLst>
      <p:ext uri="{BB962C8B-B14F-4D97-AF65-F5344CB8AC3E}">
        <p14:creationId xmlns:p14="http://schemas.microsoft.com/office/powerpoint/2010/main" val="1485850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Tyler Area</a:t>
            </a:r>
            <a:r>
              <a:rPr lang="en-US" sz="2000" dirty="0">
                <a:solidFill>
                  <a:schemeClr val="bg1"/>
                </a:solidFill>
              </a:rPr>
              <a:t>,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22</a:t>
            </a:fld>
            <a:endParaRPr lang="en-US" dirty="0"/>
          </a:p>
        </p:txBody>
      </p:sp>
      <p:pic>
        <p:nvPicPr>
          <p:cNvPr id="5" name="Content Placeholder 4"/>
          <p:cNvPicPr>
            <a:picLocks noGrp="1" noChangeAspect="1"/>
          </p:cNvPicPr>
          <p:nvPr>
            <p:ph idx="1"/>
          </p:nvPr>
        </p:nvPicPr>
        <p:blipFill>
          <a:blip r:embed="rId3"/>
          <a:stretch>
            <a:fillRect/>
          </a:stretch>
        </p:blipFill>
        <p:spPr>
          <a:xfrm>
            <a:off x="2667000" y="1229792"/>
            <a:ext cx="6103859" cy="5110684"/>
          </a:xfrm>
          <a:prstGeom prst="rect">
            <a:avLst/>
          </a:prstGeom>
        </p:spPr>
      </p:pic>
    </p:spTree>
    <p:extLst>
      <p:ext uri="{BB962C8B-B14F-4D97-AF65-F5344CB8AC3E}">
        <p14:creationId xmlns:p14="http://schemas.microsoft.com/office/powerpoint/2010/main" val="915224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smtClean="0">
                <a:solidFill>
                  <a:schemeClr val="bg1"/>
                </a:solidFill>
              </a:rPr>
              <a:t>Tyler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23</a:t>
            </a:fld>
            <a:endParaRPr lang="en-US" dirty="0"/>
          </a:p>
        </p:txBody>
      </p:sp>
      <p:pic>
        <p:nvPicPr>
          <p:cNvPr id="10" name="Content Placeholder 9"/>
          <p:cNvPicPr>
            <a:picLocks noGrp="1" noChangeAspect="1"/>
          </p:cNvPicPr>
          <p:nvPr>
            <p:ph idx="1"/>
          </p:nvPr>
        </p:nvPicPr>
        <p:blipFill>
          <a:blip r:embed="rId3"/>
          <a:stretch>
            <a:fillRect/>
          </a:stretch>
        </p:blipFill>
        <p:spPr>
          <a:xfrm>
            <a:off x="2667000" y="1165990"/>
            <a:ext cx="6180059" cy="5174485"/>
          </a:xfrm>
          <a:prstGeom prst="rect">
            <a:avLst/>
          </a:prstGeom>
        </p:spPr>
      </p:pic>
    </p:spTree>
    <p:extLst>
      <p:ext uri="{BB962C8B-B14F-4D97-AF65-F5344CB8AC3E}">
        <p14:creationId xmlns:p14="http://schemas.microsoft.com/office/powerpoint/2010/main" val="2924798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Average Commute Time in Minutes, Census Tracts,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24</a:t>
            </a:fld>
            <a:endParaRPr lang="en-US" dirty="0"/>
          </a:p>
        </p:txBody>
      </p:sp>
      <p:pic>
        <p:nvPicPr>
          <p:cNvPr id="5" name="Content Placeholder 4"/>
          <p:cNvPicPr>
            <a:picLocks noGrp="1" noChangeAspect="1"/>
          </p:cNvPicPr>
          <p:nvPr>
            <p:ph idx="1"/>
          </p:nvPr>
        </p:nvPicPr>
        <p:blipFill>
          <a:blip r:embed="rId2"/>
          <a:stretch>
            <a:fillRect/>
          </a:stretch>
        </p:blipFill>
        <p:spPr>
          <a:xfrm>
            <a:off x="2906798" y="1219200"/>
            <a:ext cx="5028724" cy="5130531"/>
          </a:xfrm>
          <a:prstGeom prst="rect">
            <a:avLst/>
          </a:prstGeom>
        </p:spPr>
      </p:pic>
      <p:pic>
        <p:nvPicPr>
          <p:cNvPr id="6" name="Picture 5"/>
          <p:cNvPicPr>
            <a:picLocks noChangeAspect="1"/>
          </p:cNvPicPr>
          <p:nvPr/>
        </p:nvPicPr>
        <p:blipFill rotWithShape="1">
          <a:blip r:embed="rId3"/>
          <a:srcRect t="40510" r="41435"/>
          <a:stretch/>
        </p:blipFill>
        <p:spPr>
          <a:xfrm>
            <a:off x="489015" y="2514600"/>
            <a:ext cx="2204906" cy="1916700"/>
          </a:xfrm>
          <a:prstGeom prst="rect">
            <a:avLst/>
          </a:prstGeom>
        </p:spPr>
      </p:pic>
    </p:spTree>
    <p:extLst>
      <p:ext uri="{BB962C8B-B14F-4D97-AF65-F5344CB8AC3E}">
        <p14:creationId xmlns:p14="http://schemas.microsoft.com/office/powerpoint/2010/main" val="2622186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Counties, Texas, 2020-2050</a:t>
            </a:r>
            <a:endParaRPr lang="en-US" dirty="0"/>
          </a:p>
        </p:txBody>
      </p:sp>
      <p:pic>
        <p:nvPicPr>
          <p:cNvPr id="5" name="Content Placeholder 4"/>
          <p:cNvPicPr>
            <a:picLocks noGrp="1" noChangeAspect="1"/>
          </p:cNvPicPr>
          <p:nvPr>
            <p:ph idx="1"/>
          </p:nvPr>
        </p:nvPicPr>
        <p:blipFill rotWithShape="1">
          <a:blip r:embed="rId2"/>
          <a:srcRect l="2631" t="6061" r="5263" b="3039"/>
          <a:stretch/>
        </p:blipFill>
        <p:spPr>
          <a:xfrm>
            <a:off x="1371600" y="1524000"/>
            <a:ext cx="2667000" cy="22860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25</a:t>
            </a:fld>
            <a:endParaRPr lang="en-US" dirty="0"/>
          </a:p>
        </p:txBody>
      </p:sp>
      <p:pic>
        <p:nvPicPr>
          <p:cNvPr id="6" name="Picture 5"/>
          <p:cNvPicPr>
            <a:picLocks noChangeAspect="1"/>
          </p:cNvPicPr>
          <p:nvPr/>
        </p:nvPicPr>
        <p:blipFill rotWithShape="1">
          <a:blip r:embed="rId3"/>
          <a:srcRect l="2631" t="6059" r="5272" b="3047"/>
          <a:stretch/>
        </p:blipFill>
        <p:spPr>
          <a:xfrm>
            <a:off x="5715000" y="1524001"/>
            <a:ext cx="2667000" cy="2286000"/>
          </a:xfrm>
          <a:prstGeom prst="rect">
            <a:avLst/>
          </a:prstGeom>
        </p:spPr>
      </p:pic>
      <p:pic>
        <p:nvPicPr>
          <p:cNvPr id="7" name="Picture 6"/>
          <p:cNvPicPr>
            <a:picLocks noChangeAspect="1"/>
          </p:cNvPicPr>
          <p:nvPr/>
        </p:nvPicPr>
        <p:blipFill rotWithShape="1">
          <a:blip r:embed="rId4"/>
          <a:srcRect l="2631" t="12059" r="5263" b="3101"/>
          <a:stretch/>
        </p:blipFill>
        <p:spPr>
          <a:xfrm>
            <a:off x="1371600" y="4419599"/>
            <a:ext cx="2667000" cy="2133601"/>
          </a:xfrm>
          <a:prstGeom prst="rect">
            <a:avLst/>
          </a:prstGeom>
        </p:spPr>
      </p:pic>
      <p:pic>
        <p:nvPicPr>
          <p:cNvPr id="8" name="Picture 7"/>
          <p:cNvPicPr>
            <a:picLocks noChangeAspect="1"/>
          </p:cNvPicPr>
          <p:nvPr/>
        </p:nvPicPr>
        <p:blipFill rotWithShape="1">
          <a:blip r:embed="rId5"/>
          <a:srcRect l="2637" t="9028" r="5059" b="3109"/>
          <a:stretch/>
        </p:blipFill>
        <p:spPr>
          <a:xfrm>
            <a:off x="5715000" y="4343401"/>
            <a:ext cx="2667000" cy="2209800"/>
          </a:xfrm>
          <a:prstGeom prst="rect">
            <a:avLst/>
          </a:prstGeom>
        </p:spPr>
      </p:pic>
      <p:pic>
        <p:nvPicPr>
          <p:cNvPr id="9" name="Picture 8"/>
          <p:cNvPicPr>
            <a:picLocks noChangeAspect="1"/>
          </p:cNvPicPr>
          <p:nvPr/>
        </p:nvPicPr>
        <p:blipFill rotWithShape="1">
          <a:blip r:embed="rId6"/>
          <a:srcRect t="37592"/>
          <a:stretch/>
        </p:blipFill>
        <p:spPr>
          <a:xfrm>
            <a:off x="110753" y="3345965"/>
            <a:ext cx="1527803" cy="1080909"/>
          </a:xfrm>
          <a:prstGeom prst="rect">
            <a:avLst/>
          </a:prstGeom>
        </p:spPr>
      </p:pic>
      <p:sp>
        <p:nvSpPr>
          <p:cNvPr id="10" name="TextBox 9"/>
          <p:cNvSpPr txBox="1"/>
          <p:nvPr/>
        </p:nvSpPr>
        <p:spPr>
          <a:xfrm>
            <a:off x="2895600" y="1600200"/>
            <a:ext cx="870751" cy="461665"/>
          </a:xfrm>
          <a:prstGeom prst="rect">
            <a:avLst/>
          </a:prstGeom>
          <a:noFill/>
        </p:spPr>
        <p:txBody>
          <a:bodyPr wrap="none" rtlCol="0">
            <a:spAutoFit/>
          </a:bodyPr>
          <a:lstStyle/>
          <a:p>
            <a:r>
              <a:rPr lang="en-US" dirty="0" smtClean="0"/>
              <a:t>2020</a:t>
            </a:r>
            <a:endParaRPr lang="en-US" dirty="0"/>
          </a:p>
        </p:txBody>
      </p:sp>
      <p:sp>
        <p:nvSpPr>
          <p:cNvPr id="11" name="TextBox 10"/>
          <p:cNvSpPr txBox="1"/>
          <p:nvPr/>
        </p:nvSpPr>
        <p:spPr>
          <a:xfrm>
            <a:off x="7134937" y="1611086"/>
            <a:ext cx="870751" cy="461665"/>
          </a:xfrm>
          <a:prstGeom prst="rect">
            <a:avLst/>
          </a:prstGeom>
          <a:noFill/>
        </p:spPr>
        <p:txBody>
          <a:bodyPr wrap="none" rtlCol="0">
            <a:spAutoFit/>
          </a:bodyPr>
          <a:lstStyle/>
          <a:p>
            <a:r>
              <a:rPr lang="en-US" dirty="0" smtClean="0"/>
              <a:t>2030</a:t>
            </a:r>
            <a:endParaRPr lang="en-US" dirty="0"/>
          </a:p>
        </p:txBody>
      </p:sp>
      <p:sp>
        <p:nvSpPr>
          <p:cNvPr id="12" name="TextBox 11"/>
          <p:cNvSpPr txBox="1"/>
          <p:nvPr/>
        </p:nvSpPr>
        <p:spPr>
          <a:xfrm>
            <a:off x="2753308" y="4378143"/>
            <a:ext cx="870751"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7282853" y="4343400"/>
            <a:ext cx="870751" cy="461665"/>
          </a:xfrm>
          <a:prstGeom prst="rect">
            <a:avLst/>
          </a:prstGeom>
          <a:noFill/>
        </p:spPr>
        <p:txBody>
          <a:bodyPr wrap="none" rtlCol="0">
            <a:spAutoFit/>
          </a:bodyPr>
          <a:lstStyle/>
          <a:p>
            <a:r>
              <a:rPr lang="en-US" dirty="0" smtClean="0"/>
              <a:t>2050</a:t>
            </a:r>
            <a:endParaRPr lang="en-US" dirty="0"/>
          </a:p>
        </p:txBody>
      </p:sp>
      <p:sp>
        <p:nvSpPr>
          <p:cNvPr id="14" name="TextBox 13"/>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3074094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Counties, Texas, 2020-2050</a:t>
            </a:r>
            <a:endParaRPr lang="en-US" dirty="0"/>
          </a:p>
        </p:txBody>
      </p:sp>
      <p:pic>
        <p:nvPicPr>
          <p:cNvPr id="5" name="Content Placeholder 4"/>
          <p:cNvPicPr>
            <a:picLocks noGrp="1" noChangeAspect="1"/>
          </p:cNvPicPr>
          <p:nvPr>
            <p:ph idx="1"/>
          </p:nvPr>
        </p:nvPicPr>
        <p:blipFill rotWithShape="1">
          <a:blip r:embed="rId2"/>
          <a:srcRect l="2631" t="6061" r="1992"/>
          <a:stretch/>
        </p:blipFill>
        <p:spPr>
          <a:xfrm>
            <a:off x="1432559" y="945197"/>
            <a:ext cx="6568441" cy="5618729"/>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pic>
        <p:nvPicPr>
          <p:cNvPr id="6" name="Picture 5"/>
          <p:cNvPicPr>
            <a:picLocks noChangeAspect="1"/>
          </p:cNvPicPr>
          <p:nvPr/>
        </p:nvPicPr>
        <p:blipFill rotWithShape="1">
          <a:blip r:embed="rId3"/>
          <a:srcRect l="2631" t="6059" r="2317"/>
          <a:stretch/>
        </p:blipFill>
        <p:spPr>
          <a:xfrm>
            <a:off x="1392644" y="889029"/>
            <a:ext cx="6676936" cy="5731063"/>
          </a:xfrm>
          <a:prstGeom prst="rect">
            <a:avLst/>
          </a:prstGeom>
        </p:spPr>
      </p:pic>
      <p:pic>
        <p:nvPicPr>
          <p:cNvPr id="7" name="Picture 6"/>
          <p:cNvPicPr>
            <a:picLocks noChangeAspect="1"/>
          </p:cNvPicPr>
          <p:nvPr/>
        </p:nvPicPr>
        <p:blipFill rotWithShape="1">
          <a:blip r:embed="rId4"/>
          <a:srcRect l="2631" t="12059" r="3877"/>
          <a:stretch/>
        </p:blipFill>
        <p:spPr>
          <a:xfrm>
            <a:off x="1378648" y="1248504"/>
            <a:ext cx="6609621" cy="5399671"/>
          </a:xfrm>
          <a:prstGeom prst="rect">
            <a:avLst/>
          </a:prstGeom>
        </p:spPr>
      </p:pic>
      <p:pic>
        <p:nvPicPr>
          <p:cNvPr id="8" name="Picture 7"/>
          <p:cNvPicPr>
            <a:picLocks noChangeAspect="1"/>
          </p:cNvPicPr>
          <p:nvPr/>
        </p:nvPicPr>
        <p:blipFill rotWithShape="1">
          <a:blip r:embed="rId5"/>
          <a:srcRect l="2631" t="9028" r="1428"/>
          <a:stretch/>
        </p:blipFill>
        <p:spPr>
          <a:xfrm>
            <a:off x="1369127" y="1065301"/>
            <a:ext cx="6783028" cy="5585984"/>
          </a:xfrm>
          <a:prstGeom prst="rect">
            <a:avLst/>
          </a:prstGeom>
        </p:spPr>
      </p:pic>
      <p:pic>
        <p:nvPicPr>
          <p:cNvPr id="9" name="Picture 8"/>
          <p:cNvPicPr>
            <a:picLocks noChangeAspect="1"/>
          </p:cNvPicPr>
          <p:nvPr/>
        </p:nvPicPr>
        <p:blipFill rotWithShape="1">
          <a:blip r:embed="rId6"/>
          <a:srcRect t="37592"/>
          <a:stretch/>
        </p:blipFill>
        <p:spPr>
          <a:xfrm>
            <a:off x="762000" y="4953000"/>
            <a:ext cx="1958620" cy="1385709"/>
          </a:xfrm>
          <a:prstGeom prst="rect">
            <a:avLst/>
          </a:prstGeom>
        </p:spPr>
      </p:pic>
      <p:sp>
        <p:nvSpPr>
          <p:cNvPr id="10" name="TextBox 9"/>
          <p:cNvSpPr txBox="1"/>
          <p:nvPr/>
        </p:nvSpPr>
        <p:spPr>
          <a:xfrm>
            <a:off x="1905000" y="1981200"/>
            <a:ext cx="870751" cy="461665"/>
          </a:xfrm>
          <a:prstGeom prst="rect">
            <a:avLst/>
          </a:prstGeom>
          <a:noFill/>
        </p:spPr>
        <p:txBody>
          <a:bodyPr wrap="none" rtlCol="0">
            <a:spAutoFit/>
          </a:bodyPr>
          <a:lstStyle/>
          <a:p>
            <a:r>
              <a:rPr lang="en-US" dirty="0" smtClean="0"/>
              <a:t>2020</a:t>
            </a:r>
            <a:endParaRPr lang="en-US" dirty="0"/>
          </a:p>
        </p:txBody>
      </p:sp>
      <p:sp>
        <p:nvSpPr>
          <p:cNvPr id="11" name="TextBox 10"/>
          <p:cNvSpPr txBox="1"/>
          <p:nvPr/>
        </p:nvSpPr>
        <p:spPr>
          <a:xfrm>
            <a:off x="1904999" y="1981200"/>
            <a:ext cx="870751" cy="461665"/>
          </a:xfrm>
          <a:prstGeom prst="rect">
            <a:avLst/>
          </a:prstGeom>
          <a:noFill/>
        </p:spPr>
        <p:txBody>
          <a:bodyPr wrap="square" rtlCol="0">
            <a:spAutoFit/>
          </a:bodyPr>
          <a:lstStyle/>
          <a:p>
            <a:r>
              <a:rPr lang="en-US" dirty="0" smtClean="0"/>
              <a:t>2030</a:t>
            </a:r>
            <a:endParaRPr lang="en-US" dirty="0"/>
          </a:p>
        </p:txBody>
      </p:sp>
      <p:sp>
        <p:nvSpPr>
          <p:cNvPr id="12" name="TextBox 11"/>
          <p:cNvSpPr txBox="1"/>
          <p:nvPr/>
        </p:nvSpPr>
        <p:spPr>
          <a:xfrm>
            <a:off x="1904998" y="1981200"/>
            <a:ext cx="870751"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1895859" y="1981200"/>
            <a:ext cx="870751" cy="461665"/>
          </a:xfrm>
          <a:prstGeom prst="rect">
            <a:avLst/>
          </a:prstGeom>
          <a:noFill/>
        </p:spPr>
        <p:txBody>
          <a:bodyPr wrap="none" rtlCol="0">
            <a:spAutoFit/>
          </a:bodyPr>
          <a:lstStyle/>
          <a:p>
            <a:r>
              <a:rPr lang="en-US" dirty="0" smtClean="0"/>
              <a:t>2050</a:t>
            </a:r>
            <a:endParaRPr lang="en-US" dirty="0"/>
          </a:p>
        </p:txBody>
      </p:sp>
      <p:sp>
        <p:nvSpPr>
          <p:cNvPr id="14" name="TextBox 13"/>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4524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Percent Change in Population 2010-2050</a:t>
            </a:r>
            <a:endParaRPr lang="en-US" dirty="0"/>
          </a:p>
        </p:txBody>
      </p:sp>
      <p:pic>
        <p:nvPicPr>
          <p:cNvPr id="5" name="Content Placeholder 4"/>
          <p:cNvPicPr>
            <a:picLocks noGrp="1" noChangeAspect="1"/>
          </p:cNvPicPr>
          <p:nvPr>
            <p:ph idx="1"/>
          </p:nvPr>
        </p:nvPicPr>
        <p:blipFill rotWithShape="1">
          <a:blip r:embed="rId3"/>
          <a:srcRect l="2757" t="12075" r="5808" b="3471"/>
          <a:stretch/>
        </p:blipFill>
        <p:spPr>
          <a:xfrm>
            <a:off x="1447800" y="1066800"/>
            <a:ext cx="6934200" cy="55626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pic>
        <p:nvPicPr>
          <p:cNvPr id="6" name="Picture 5"/>
          <p:cNvPicPr>
            <a:picLocks noChangeAspect="1"/>
          </p:cNvPicPr>
          <p:nvPr/>
        </p:nvPicPr>
        <p:blipFill rotWithShape="1">
          <a:blip r:embed="rId4"/>
          <a:srcRect t="36644"/>
          <a:stretch/>
        </p:blipFill>
        <p:spPr>
          <a:xfrm>
            <a:off x="1295400" y="1800798"/>
            <a:ext cx="1360041" cy="1314508"/>
          </a:xfrm>
          <a:prstGeom prst="rect">
            <a:avLst/>
          </a:prstGeom>
        </p:spPr>
      </p:pic>
      <p:sp>
        <p:nvSpPr>
          <p:cNvPr id="7" name="TextBox 6"/>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4715828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154476216"/>
              </p:ext>
            </p:extLst>
          </p:nvPr>
        </p:nvGraphicFramePr>
        <p:xfrm>
          <a:off x="228600" y="1371600"/>
          <a:ext cx="8382000" cy="487679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2438400" y="288646"/>
            <a:ext cx="5143500" cy="742950"/>
          </a:xfrm>
          <a:prstGeom prst="rect">
            <a:avLst/>
          </a:prstGeom>
        </p:spPr>
        <p:txBody>
          <a:bodyPr>
            <a:noAutofit/>
          </a:bodyPr>
          <a:lstStyle/>
          <a:p>
            <a:pPr lvl="0" algn="ctr"/>
            <a:r>
              <a:rPr lang="en-US" sz="2100" kern="0" dirty="0">
                <a:latin typeface="+mj-lt"/>
              </a:rPr>
              <a:t>Projected Population Growth in Texas, </a:t>
            </a:r>
            <a:br>
              <a:rPr lang="en-US" sz="2100" kern="0" dirty="0">
                <a:latin typeface="+mj-lt"/>
              </a:rPr>
            </a:br>
            <a:r>
              <a:rPr lang="en-US" sz="2100" kern="0" dirty="0">
                <a:latin typeface="+mj-lt"/>
              </a:rPr>
              <a:t>2010-2050</a:t>
            </a:r>
            <a:endParaRPr lang="en-US" sz="2100" kern="0" dirty="0">
              <a:effectLst/>
              <a:latin typeface="+mj-lt"/>
            </a:endParaRPr>
          </a:p>
        </p:txBody>
      </p:sp>
      <p:sp>
        <p:nvSpPr>
          <p:cNvPr id="4" name="Slide Number Placeholder 3"/>
          <p:cNvSpPr>
            <a:spLocks noGrp="1"/>
          </p:cNvSpPr>
          <p:nvPr>
            <p:ph type="sldNum" sz="quarter" idx="4294967295"/>
          </p:nvPr>
        </p:nvSpPr>
        <p:spPr>
          <a:xfrm>
            <a:off x="6057900" y="5624515"/>
            <a:ext cx="1600200" cy="273844"/>
          </a:xfrm>
          <a:prstGeom prst="rect">
            <a:avLst/>
          </a:prstGeom>
        </p:spPr>
        <p:txBody>
          <a:bodyPr/>
          <a:lstStyle/>
          <a:p>
            <a:fld id="{2BC1FA3B-F0C1-4F58-90BE-DCC7501F4B28}" type="slidenum">
              <a:rPr lang="en-US" smtClean="0"/>
              <a:pPr/>
              <a:t>28</a:t>
            </a:fld>
            <a:endParaRPr lang="en-US" dirty="0"/>
          </a:p>
        </p:txBody>
      </p:sp>
      <p:cxnSp>
        <p:nvCxnSpPr>
          <p:cNvPr id="8" name="Straight Connector 7"/>
          <p:cNvCxnSpPr/>
          <p:nvPr/>
        </p:nvCxnSpPr>
        <p:spPr>
          <a:xfrm flipV="1">
            <a:off x="2819400" y="4343400"/>
            <a:ext cx="0" cy="1066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6480572"/>
            <a:ext cx="6572250" cy="23083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465659" y="3590925"/>
            <a:ext cx="10851" cy="1895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96000" y="2743200"/>
            <a:ext cx="7620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86600" y="2209800"/>
            <a:ext cx="0" cy="3276600"/>
          </a:xfrm>
          <a:prstGeom prst="line">
            <a:avLst/>
          </a:prstGeom>
          <a:ln w="34925" cmpd="dbl">
            <a:solidFill>
              <a:schemeClr val="tx2"/>
            </a:solidFill>
            <a:prstDash val="sysDash"/>
            <a:tailEnd type="arrow"/>
          </a:ln>
        </p:spPr>
        <p:style>
          <a:lnRef idx="3">
            <a:schemeClr val="accent5"/>
          </a:lnRef>
          <a:fillRef idx="0">
            <a:schemeClr val="accent5"/>
          </a:fillRef>
          <a:effectRef idx="2">
            <a:schemeClr val="accent5"/>
          </a:effectRef>
          <a:fontRef idx="minor">
            <a:schemeClr val="tx1"/>
          </a:fontRef>
        </p:style>
      </p:cxnSp>
      <p:sp>
        <p:nvSpPr>
          <p:cNvPr id="2" name="Line Callout 1 1"/>
          <p:cNvSpPr/>
          <p:nvPr/>
        </p:nvSpPr>
        <p:spPr>
          <a:xfrm>
            <a:off x="7772400" y="3659135"/>
            <a:ext cx="685800" cy="403957"/>
          </a:xfrm>
          <a:prstGeom prst="borderCallout1">
            <a:avLst>
              <a:gd name="adj1" fmla="val 18750"/>
              <a:gd name="adj2" fmla="val -8333"/>
              <a:gd name="adj3" fmla="val 72306"/>
              <a:gd name="adj4" fmla="val -94767"/>
            </a:avLst>
          </a:prstGeom>
          <a:ln>
            <a:solidFill>
              <a:schemeClr val="tx2"/>
            </a:solidFill>
          </a:ln>
        </p:spPr>
        <p:txBody>
          <a:bodyPr rtlCol="0" anchor="ctr">
            <a:spAutoFit/>
          </a:bodyPr>
          <a:lstStyle/>
          <a:p>
            <a:pPr algn="ctr"/>
            <a:r>
              <a:rPr lang="en-US" sz="675" dirty="0">
                <a:solidFill>
                  <a:schemeClr val="tx2"/>
                </a:solidFill>
                <a:latin typeface="+mn-lt"/>
              </a:rPr>
              <a:t>Projected doubling date from 2010</a:t>
            </a:r>
          </a:p>
        </p:txBody>
      </p:sp>
    </p:spTree>
    <p:extLst>
      <p:ext uri="{BB962C8B-B14F-4D97-AF65-F5344CB8AC3E}">
        <p14:creationId xmlns:p14="http://schemas.microsoft.com/office/powerpoint/2010/main" val="1267381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1371600" y="1943101"/>
          <a:ext cx="6172200" cy="356592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2286000" y="228600"/>
            <a:ext cx="5143500" cy="742950"/>
          </a:xfrm>
          <a:prstGeom prst="rect">
            <a:avLst/>
          </a:prstGeom>
        </p:spPr>
        <p:txBody>
          <a:bodyPr>
            <a:noAutofit/>
          </a:bodyPr>
          <a:lstStyle/>
          <a:p>
            <a:pPr lvl="0" algn="ctr"/>
            <a:r>
              <a:rPr lang="en-US" sz="2100" kern="0" dirty="0">
                <a:latin typeface="+mj-lt"/>
              </a:rPr>
              <a:t>Projected and Estimated Population Growth in Texas, 2010-2015</a:t>
            </a:r>
            <a:endParaRPr lang="en-US" sz="2100" kern="0" dirty="0">
              <a:effectLst/>
              <a:latin typeface="+mj-lt"/>
            </a:endParaRPr>
          </a:p>
        </p:txBody>
      </p:sp>
      <p:sp>
        <p:nvSpPr>
          <p:cNvPr id="4" name="Slide Number Placeholder 3"/>
          <p:cNvSpPr>
            <a:spLocks noGrp="1"/>
          </p:cNvSpPr>
          <p:nvPr>
            <p:ph type="sldNum" sz="quarter" idx="4294967295"/>
          </p:nvPr>
        </p:nvSpPr>
        <p:spPr>
          <a:xfrm>
            <a:off x="6057900" y="5624515"/>
            <a:ext cx="1600200" cy="273844"/>
          </a:xfrm>
          <a:prstGeom prst="rect">
            <a:avLst/>
          </a:prstGeom>
        </p:spPr>
        <p:txBody>
          <a:bodyPr/>
          <a:lstStyle/>
          <a:p>
            <a:fld id="{2BC1FA3B-F0C1-4F58-90BE-DCC7501F4B28}" type="slidenum">
              <a:rPr lang="en-US" smtClean="0"/>
              <a:pPr/>
              <a:t>29</a:t>
            </a:fld>
            <a:endParaRPr lang="en-US" dirty="0"/>
          </a:p>
        </p:txBody>
      </p:sp>
      <p:sp>
        <p:nvSpPr>
          <p:cNvPr id="10" name="TextBox 9"/>
          <p:cNvSpPr txBox="1"/>
          <p:nvPr/>
        </p:nvSpPr>
        <p:spPr>
          <a:xfrm>
            <a:off x="1200150" y="5715990"/>
            <a:ext cx="6572250" cy="43858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598885" indent="-598885">
              <a:spcBef>
                <a:spcPct val="50000"/>
              </a:spcBef>
            </a:pPr>
            <a:r>
              <a:rPr lang="en-US" sz="900" dirty="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1194531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14300" y="1160437"/>
          <a:ext cx="9029700" cy="450481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12394" y="5987619"/>
            <a:ext cx="5143500" cy="338554"/>
          </a:xfrm>
          <a:prstGeom prst="rect">
            <a:avLst/>
          </a:prstGeom>
        </p:spPr>
        <p:txBody>
          <a:bodyPr wrap="square">
            <a:spAutoFit/>
          </a:bodyPr>
          <a:lstStyle/>
          <a:p>
            <a:r>
              <a:rPr lang="en-US" sz="800" dirty="0">
                <a:solidFill>
                  <a:schemeClr val="bg1">
                    <a:lumMod val="50000"/>
                  </a:schemeClr>
                </a:solidFill>
                <a:latin typeface="Arial" pitchFamily="34" charset="0"/>
                <a:cs typeface="Arial" pitchFamily="34" charset="0"/>
              </a:rPr>
              <a:t>All values for the decennial dates are for April 1</a:t>
            </a:r>
            <a:r>
              <a:rPr lang="en-US" sz="800" baseline="30000" dirty="0">
                <a:solidFill>
                  <a:schemeClr val="bg1">
                    <a:lumMod val="50000"/>
                  </a:schemeClr>
                </a:solidFill>
                <a:latin typeface="Arial" pitchFamily="34" charset="0"/>
                <a:cs typeface="Arial" pitchFamily="34" charset="0"/>
              </a:rPr>
              <a:t>st</a:t>
            </a:r>
            <a:r>
              <a:rPr lang="en-US" sz="800" dirty="0">
                <a:solidFill>
                  <a:schemeClr val="bg1">
                    <a:lumMod val="50000"/>
                  </a:schemeClr>
                </a:solidFill>
                <a:latin typeface="Arial" pitchFamily="34" charset="0"/>
                <a:cs typeface="Arial" pitchFamily="34" charset="0"/>
              </a:rPr>
              <a:t> of the indicated census year.  Values for 2012-2016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a:bodyPr>
          <a:lstStyle/>
          <a:p>
            <a:pPr fontAlgn="base">
              <a:lnSpc>
                <a:spcPct val="100000"/>
              </a:lnSpc>
              <a:spcAft>
                <a:spcPct val="0"/>
              </a:spcAft>
              <a:defRPr/>
            </a:pPr>
            <a:r>
              <a:rPr lang="en-US" sz="2400" b="1" kern="0" dirty="0">
                <a:effectLst/>
                <a:latin typeface="+mj-lt"/>
              </a:rPr>
              <a:t>Total Population in Texas, 1950-2016 (millions)</a:t>
            </a:r>
          </a:p>
        </p:txBody>
      </p:sp>
      <p:sp>
        <p:nvSpPr>
          <p:cNvPr id="11" name="Rectangle 10"/>
          <p:cNvSpPr/>
          <p:nvPr/>
        </p:nvSpPr>
        <p:spPr>
          <a:xfrm>
            <a:off x="533400" y="6400800"/>
            <a:ext cx="3695700" cy="215444"/>
          </a:xfrm>
          <a:prstGeom prst="rect">
            <a:avLst/>
          </a:prstGeom>
        </p:spPr>
        <p:txBody>
          <a:bodyPr wrap="square">
            <a:spAutoFit/>
          </a:bodyPr>
          <a:lstStyle/>
          <a:p>
            <a:pPr marL="514350" indent="-514350"/>
            <a:r>
              <a:rPr lang="en-US" sz="800" dirty="0">
                <a:solidFill>
                  <a:schemeClr val="bg1">
                    <a:lumMod val="50000"/>
                  </a:schemeClr>
                </a:solidFill>
                <a:latin typeface="Arial" pitchFamily="34" charset="0"/>
                <a:cs typeface="Arial" pitchFamily="34" charset="0"/>
              </a:rPr>
              <a:t>Source: U.S. Census Bureau, Census Counts and Population Estimates</a:t>
            </a:r>
          </a:p>
        </p:txBody>
      </p:sp>
      <p:sp>
        <p:nvSpPr>
          <p:cNvPr id="15" name="Freeform 14"/>
          <p:cNvSpPr/>
          <p:nvPr/>
        </p:nvSpPr>
        <p:spPr>
          <a:xfrm>
            <a:off x="685800" y="2057401"/>
            <a:ext cx="3657600" cy="2209799"/>
          </a:xfrm>
          <a:custGeom>
            <a:avLst/>
            <a:gdLst>
              <a:gd name="connsiteX0" fmla="*/ 0 w 3259393"/>
              <a:gd name="connsiteY0" fmla="*/ 2293374 h 2293374"/>
              <a:gd name="connsiteX1" fmla="*/ 545690 w 3259393"/>
              <a:gd name="connsiteY1" fmla="*/ 2064774 h 2293374"/>
              <a:gd name="connsiteX2" fmla="*/ 1084006 w 3259393"/>
              <a:gd name="connsiteY2" fmla="*/ 1858297 h 2293374"/>
              <a:gd name="connsiteX3" fmla="*/ 1622322 w 3259393"/>
              <a:gd name="connsiteY3" fmla="*/ 1437968 h 2293374"/>
              <a:gd name="connsiteX4" fmla="*/ 2160639 w 3259393"/>
              <a:gd name="connsiteY4" fmla="*/ 1098755 h 2293374"/>
              <a:gd name="connsiteX5" fmla="*/ 2691581 w 3259393"/>
              <a:gd name="connsiteY5" fmla="*/ 567813 h 2293374"/>
              <a:gd name="connsiteX6" fmla="*/ 3259393 w 3259393"/>
              <a:gd name="connsiteY6" fmla="*/ 0 h 2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9393" h="2293374">
                <a:moveTo>
                  <a:pt x="0" y="2293374"/>
                </a:moveTo>
                <a:lnTo>
                  <a:pt x="545690" y="2064774"/>
                </a:lnTo>
                <a:cubicBezTo>
                  <a:pt x="726358" y="1992261"/>
                  <a:pt x="904567" y="1962765"/>
                  <a:pt x="1084006" y="1858297"/>
                </a:cubicBezTo>
                <a:cubicBezTo>
                  <a:pt x="1263445" y="1753829"/>
                  <a:pt x="1442883" y="1564558"/>
                  <a:pt x="1622322" y="1437968"/>
                </a:cubicBezTo>
                <a:cubicBezTo>
                  <a:pt x="1801761" y="1311378"/>
                  <a:pt x="1982429" y="1243781"/>
                  <a:pt x="2160639" y="1098755"/>
                </a:cubicBezTo>
                <a:cubicBezTo>
                  <a:pt x="2338849" y="953729"/>
                  <a:pt x="2691581" y="567813"/>
                  <a:pt x="2691581" y="567813"/>
                </a:cubicBezTo>
                <a:cubicBezTo>
                  <a:pt x="2874707" y="384687"/>
                  <a:pt x="3167216" y="84803"/>
                  <a:pt x="3259393" y="0"/>
                </a:cubicBezTo>
              </a:path>
            </a:pathLst>
          </a:custGeom>
          <a:noFill/>
          <a:ln w="19050">
            <a:solidFill>
              <a:schemeClr val="accent1"/>
            </a:solidFill>
            <a:prstDash val="sysDash"/>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25"/>
          </a:p>
        </p:txBody>
      </p:sp>
    </p:spTree>
    <p:extLst>
      <p:ext uri="{BB962C8B-B14F-4D97-AF65-F5344CB8AC3E}">
        <p14:creationId xmlns:p14="http://schemas.microsoft.com/office/powerpoint/2010/main" val="21131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45549318"/>
              </p:ext>
            </p:extLst>
          </p:nvPr>
        </p:nvGraphicFramePr>
        <p:xfrm>
          <a:off x="228600" y="1371600"/>
          <a:ext cx="8382000" cy="487679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2438400" y="288646"/>
            <a:ext cx="5143500" cy="742950"/>
          </a:xfrm>
          <a:prstGeom prst="rect">
            <a:avLst/>
          </a:prstGeom>
        </p:spPr>
        <p:txBody>
          <a:bodyPr>
            <a:noAutofit/>
          </a:bodyPr>
          <a:lstStyle/>
          <a:p>
            <a:pPr lvl="0" algn="ctr"/>
            <a:r>
              <a:rPr lang="en-US" sz="2100" kern="0" dirty="0">
                <a:latin typeface="+mj-lt"/>
              </a:rPr>
              <a:t>Projected Population Growth in </a:t>
            </a:r>
            <a:r>
              <a:rPr lang="en-US" sz="2100" kern="0" dirty="0" smtClean="0">
                <a:latin typeface="+mj-lt"/>
              </a:rPr>
              <a:t>Smith County, Texas, 2010-2050</a:t>
            </a:r>
            <a:endParaRPr lang="en-US" sz="2100" kern="0" dirty="0">
              <a:effectLst/>
              <a:latin typeface="+mj-lt"/>
            </a:endParaRPr>
          </a:p>
        </p:txBody>
      </p:sp>
      <p:sp>
        <p:nvSpPr>
          <p:cNvPr id="4" name="Slide Number Placeholder 3"/>
          <p:cNvSpPr>
            <a:spLocks noGrp="1"/>
          </p:cNvSpPr>
          <p:nvPr>
            <p:ph type="sldNum" sz="quarter" idx="4294967295"/>
          </p:nvPr>
        </p:nvSpPr>
        <p:spPr>
          <a:xfrm>
            <a:off x="6057900" y="5624515"/>
            <a:ext cx="1600200" cy="273844"/>
          </a:xfrm>
          <a:prstGeom prst="rect">
            <a:avLst/>
          </a:prstGeom>
        </p:spPr>
        <p:txBody>
          <a:bodyPr/>
          <a:lstStyle/>
          <a:p>
            <a:fld id="{2BC1FA3B-F0C1-4F58-90BE-DCC7501F4B28}" type="slidenum">
              <a:rPr lang="en-US" smtClean="0"/>
              <a:pPr/>
              <a:t>30</a:t>
            </a:fld>
            <a:endParaRPr lang="en-US" dirty="0"/>
          </a:p>
        </p:txBody>
      </p:sp>
      <p:cxnSp>
        <p:nvCxnSpPr>
          <p:cNvPr id="8" name="Straight Connector 7"/>
          <p:cNvCxnSpPr/>
          <p:nvPr/>
        </p:nvCxnSpPr>
        <p:spPr>
          <a:xfrm flipV="1">
            <a:off x="2819400" y="4038600"/>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6480572"/>
            <a:ext cx="6572250" cy="23083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419600" y="3429000"/>
            <a:ext cx="0" cy="191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08948" y="2743200"/>
            <a:ext cx="0" cy="26289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939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9816689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1606948"/>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933096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Aged 25 Years and Older with a Bachelor’s Degree or Higher, Texas Counties, 2014</a:t>
            </a:r>
            <a:endParaRPr lang="en-US" sz="2400" dirty="0"/>
          </a:p>
        </p:txBody>
      </p:sp>
      <p:pic>
        <p:nvPicPr>
          <p:cNvPr id="5" name="Content Placeholder 4"/>
          <p:cNvPicPr>
            <a:picLocks noGrp="1" noChangeAspect="1"/>
          </p:cNvPicPr>
          <p:nvPr>
            <p:ph idx="1"/>
          </p:nvPr>
        </p:nvPicPr>
        <p:blipFill rotWithShape="1">
          <a:blip r:embed="rId2"/>
          <a:srcRect l="2895" t="11709" r="4412" b="9871"/>
          <a:stretch/>
        </p:blipFill>
        <p:spPr>
          <a:xfrm>
            <a:off x="1981200" y="1143000"/>
            <a:ext cx="6858000" cy="587828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pic>
        <p:nvPicPr>
          <p:cNvPr id="6" name="Picture 5"/>
          <p:cNvPicPr>
            <a:picLocks noChangeAspect="1"/>
          </p:cNvPicPr>
          <p:nvPr/>
        </p:nvPicPr>
        <p:blipFill rotWithShape="1">
          <a:blip r:embed="rId3"/>
          <a:srcRect t="28366" r="18195"/>
          <a:stretch/>
        </p:blipFill>
        <p:spPr>
          <a:xfrm>
            <a:off x="1064896" y="1828800"/>
            <a:ext cx="1600200" cy="1371937"/>
          </a:xfrm>
          <a:prstGeom prst="rect">
            <a:avLst/>
          </a:prstGeom>
        </p:spPr>
      </p:pic>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2014</a:t>
            </a:r>
            <a:endParaRPr lang="en-US" sz="1000" dirty="0">
              <a:solidFill>
                <a:schemeClr val="bg1">
                  <a:lumMod val="50000"/>
                </a:schemeClr>
              </a:solidFill>
            </a:endParaRPr>
          </a:p>
        </p:txBody>
      </p:sp>
    </p:spTree>
    <p:extLst>
      <p:ext uri="{BB962C8B-B14F-4D97-AF65-F5344CB8AC3E}">
        <p14:creationId xmlns:p14="http://schemas.microsoft.com/office/powerpoint/2010/main" val="14794296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646331"/>
          </a:xfrm>
          <a:prstGeom prst="rect">
            <a:avLst/>
          </a:prstGeom>
          <a:noFill/>
        </p:spPr>
        <p:txBody>
          <a:bodyPr wrap="square" rtlCol="0">
            <a:spAutoFit/>
          </a:bodyPr>
          <a:lstStyle/>
          <a:p>
            <a:pPr algn="ctr"/>
            <a:r>
              <a:rPr lang="en-US" sz="1800" dirty="0" smtClean="0">
                <a:solidFill>
                  <a:schemeClr val="bg1"/>
                </a:solidFill>
              </a:rPr>
              <a:t>Percent of Persons Aged 25 Years and Older with a Less than High School Education, </a:t>
            </a:r>
            <a:r>
              <a:rPr lang="en-US" sz="1800" dirty="0">
                <a:solidFill>
                  <a:schemeClr val="bg1"/>
                </a:solidFill>
              </a:rPr>
              <a:t>Census Tracts,</a:t>
            </a:r>
            <a:r>
              <a:rPr lang="en-US" sz="1800" dirty="0" smtClean="0">
                <a:solidFill>
                  <a:schemeClr val="bg1"/>
                </a:solidFill>
              </a:rPr>
              <a:t> Tyler, Texas Area 2009-2013</a:t>
            </a:r>
            <a:endParaRPr lang="en-US" sz="18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34</a:t>
            </a:fld>
            <a:endParaRPr lang="en-US" dirty="0"/>
          </a:p>
        </p:txBody>
      </p:sp>
      <p:pic>
        <p:nvPicPr>
          <p:cNvPr id="5" name="Content Placeholder 4"/>
          <p:cNvPicPr>
            <a:picLocks noGrp="1" noChangeAspect="1"/>
          </p:cNvPicPr>
          <p:nvPr>
            <p:ph idx="1"/>
          </p:nvPr>
        </p:nvPicPr>
        <p:blipFill>
          <a:blip r:embed="rId2"/>
          <a:stretch>
            <a:fillRect/>
          </a:stretch>
        </p:blipFill>
        <p:spPr>
          <a:xfrm>
            <a:off x="3352800" y="1179718"/>
            <a:ext cx="5202841" cy="5313157"/>
          </a:xfrm>
          <a:prstGeom prst="rect">
            <a:avLst/>
          </a:prstGeom>
        </p:spPr>
      </p:pic>
      <p:pic>
        <p:nvPicPr>
          <p:cNvPr id="6" name="Picture 5"/>
          <p:cNvPicPr>
            <a:picLocks noChangeAspect="1"/>
          </p:cNvPicPr>
          <p:nvPr/>
        </p:nvPicPr>
        <p:blipFill rotWithShape="1">
          <a:blip r:embed="rId3"/>
          <a:srcRect t="40510" r="18405"/>
          <a:stretch/>
        </p:blipFill>
        <p:spPr>
          <a:xfrm>
            <a:off x="782341" y="2895600"/>
            <a:ext cx="1886237" cy="1792318"/>
          </a:xfrm>
          <a:prstGeom prst="rect">
            <a:avLst/>
          </a:prstGeom>
        </p:spPr>
      </p:pic>
    </p:spTree>
    <p:extLst>
      <p:ext uri="{BB962C8B-B14F-4D97-AF65-F5344CB8AC3E}">
        <p14:creationId xmlns:p14="http://schemas.microsoft.com/office/powerpoint/2010/main" val="1327397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Persons Living Below Poverty, Census Tracts,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35</a:t>
            </a:fld>
            <a:endParaRPr lang="en-US" dirty="0"/>
          </a:p>
        </p:txBody>
      </p:sp>
      <p:pic>
        <p:nvPicPr>
          <p:cNvPr id="6" name="Content Placeholder 5"/>
          <p:cNvPicPr>
            <a:picLocks noGrp="1" noChangeAspect="1"/>
          </p:cNvPicPr>
          <p:nvPr>
            <p:ph idx="1"/>
          </p:nvPr>
        </p:nvPicPr>
        <p:blipFill>
          <a:blip r:embed="rId2"/>
          <a:stretch>
            <a:fillRect/>
          </a:stretch>
        </p:blipFill>
        <p:spPr>
          <a:xfrm>
            <a:off x="2993866" y="1313160"/>
            <a:ext cx="5144293" cy="5253368"/>
          </a:xfrm>
          <a:prstGeom prst="rect">
            <a:avLst/>
          </a:prstGeom>
        </p:spPr>
      </p:pic>
      <p:pic>
        <p:nvPicPr>
          <p:cNvPr id="9" name="Picture 8"/>
          <p:cNvPicPr>
            <a:picLocks noChangeAspect="1"/>
          </p:cNvPicPr>
          <p:nvPr/>
        </p:nvPicPr>
        <p:blipFill rotWithShape="1">
          <a:blip r:embed="rId3"/>
          <a:srcRect t="40510" r="59514"/>
          <a:stretch/>
        </p:blipFill>
        <p:spPr>
          <a:xfrm>
            <a:off x="464777" y="2743200"/>
            <a:ext cx="2278423" cy="1752600"/>
          </a:xfrm>
          <a:prstGeom prst="rect">
            <a:avLst/>
          </a:prstGeom>
        </p:spPr>
      </p:pic>
    </p:spTree>
    <p:extLst>
      <p:ext uri="{BB962C8B-B14F-4D97-AF65-F5344CB8AC3E}">
        <p14:creationId xmlns:p14="http://schemas.microsoft.com/office/powerpoint/2010/main" val="39475195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Persons Aged 25 Years and Older with a Bachelor’s Degree or Higher, </a:t>
            </a:r>
            <a:r>
              <a:rPr lang="en-US" sz="2000" dirty="0">
                <a:solidFill>
                  <a:schemeClr val="bg1"/>
                </a:solidFill>
              </a:rPr>
              <a:t>Census Tracts,</a:t>
            </a:r>
            <a:r>
              <a:rPr lang="en-US" sz="2000" dirty="0" smtClean="0">
                <a:solidFill>
                  <a:schemeClr val="bg1"/>
                </a:solidFill>
              </a:rPr>
              <a:t>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36</a:t>
            </a:fld>
            <a:endParaRPr lang="en-US" dirty="0"/>
          </a:p>
        </p:txBody>
      </p:sp>
      <p:pic>
        <p:nvPicPr>
          <p:cNvPr id="4" name="Content Placeholder 3"/>
          <p:cNvPicPr>
            <a:picLocks noGrp="1" noChangeAspect="1"/>
          </p:cNvPicPr>
          <p:nvPr>
            <p:ph idx="1"/>
          </p:nvPr>
        </p:nvPicPr>
        <p:blipFill>
          <a:blip r:embed="rId2"/>
          <a:stretch>
            <a:fillRect/>
          </a:stretch>
        </p:blipFill>
        <p:spPr>
          <a:xfrm>
            <a:off x="2810913" y="1210535"/>
            <a:ext cx="5220494" cy="5331184"/>
          </a:xfrm>
          <a:prstGeom prst="rect">
            <a:avLst/>
          </a:prstGeom>
        </p:spPr>
      </p:pic>
      <p:pic>
        <p:nvPicPr>
          <p:cNvPr id="9" name="Picture 8"/>
          <p:cNvPicPr>
            <a:picLocks noChangeAspect="1"/>
          </p:cNvPicPr>
          <p:nvPr/>
        </p:nvPicPr>
        <p:blipFill rotWithShape="1">
          <a:blip r:embed="rId3"/>
          <a:srcRect t="20584" r="26659" b="18916"/>
          <a:stretch/>
        </p:blipFill>
        <p:spPr>
          <a:xfrm>
            <a:off x="533400" y="2743200"/>
            <a:ext cx="1955829" cy="1752601"/>
          </a:xfrm>
          <a:prstGeom prst="rect">
            <a:avLst/>
          </a:prstGeom>
        </p:spPr>
      </p:pic>
    </p:spTree>
    <p:extLst>
      <p:ext uri="{BB962C8B-B14F-4D97-AF65-F5344CB8AC3E}">
        <p14:creationId xmlns:p14="http://schemas.microsoft.com/office/powerpoint/2010/main" val="6741418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159604"/>
            <a:ext cx="7391400" cy="707886"/>
          </a:xfrm>
          <a:prstGeom prst="rect">
            <a:avLst/>
          </a:prstGeom>
          <a:noFill/>
        </p:spPr>
        <p:txBody>
          <a:bodyPr wrap="square" rtlCol="0">
            <a:spAutoFit/>
          </a:bodyPr>
          <a:lstStyle/>
          <a:p>
            <a:pPr algn="ctr"/>
            <a:r>
              <a:rPr lang="en-US" sz="2000" dirty="0" smtClean="0">
                <a:solidFill>
                  <a:schemeClr val="bg1"/>
                </a:solidFill>
              </a:rPr>
              <a:t>Percent of Persons Aged 16 Years and Older Earning $ 75,000 or more annually, </a:t>
            </a:r>
            <a:r>
              <a:rPr lang="en-US" sz="2000" dirty="0">
                <a:solidFill>
                  <a:schemeClr val="bg1"/>
                </a:solidFill>
              </a:rPr>
              <a:t>Census Tracts,</a:t>
            </a:r>
            <a:r>
              <a:rPr lang="en-US" sz="2000" dirty="0" smtClean="0">
                <a:solidFill>
                  <a:schemeClr val="bg1"/>
                </a:solidFill>
              </a:rPr>
              <a:t> Tyler, Texas Area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37</a:t>
            </a:fld>
            <a:endParaRPr lang="en-US" dirty="0"/>
          </a:p>
        </p:txBody>
      </p:sp>
      <p:pic>
        <p:nvPicPr>
          <p:cNvPr id="6" name="Content Placeholder 5"/>
          <p:cNvPicPr>
            <a:picLocks noGrp="1" noChangeAspect="1"/>
          </p:cNvPicPr>
          <p:nvPr>
            <p:ph idx="1"/>
          </p:nvPr>
        </p:nvPicPr>
        <p:blipFill>
          <a:blip r:embed="rId2"/>
          <a:stretch>
            <a:fillRect/>
          </a:stretch>
        </p:blipFill>
        <p:spPr>
          <a:xfrm>
            <a:off x="2841466" y="1154927"/>
            <a:ext cx="5296693" cy="5408999"/>
          </a:xfrm>
          <a:prstGeom prst="rect">
            <a:avLst/>
          </a:prstGeom>
        </p:spPr>
      </p:pic>
      <p:sp>
        <p:nvSpPr>
          <p:cNvPr id="5" name="5-Point Star 4"/>
          <p:cNvSpPr/>
          <p:nvPr/>
        </p:nvSpPr>
        <p:spPr>
          <a:xfrm>
            <a:off x="7879081" y="335281"/>
            <a:ext cx="45719" cy="45719"/>
          </a:xfrm>
          <a:prstGeom prst="star5">
            <a:avLst/>
          </a:prstGeom>
        </p:spPr>
        <p:txBody>
          <a:bodyPr rtlCol="0" anchor="ctr">
            <a:spAutoFit/>
          </a:bodyPr>
          <a:lstStyle/>
          <a:p>
            <a:pPr algn="ctr"/>
            <a:endParaRPr lang="en-US" dirty="0" smtClean="0">
              <a:solidFill>
                <a:schemeClr val="tx2"/>
              </a:solidFill>
            </a:endParaRPr>
          </a:p>
        </p:txBody>
      </p:sp>
      <p:pic>
        <p:nvPicPr>
          <p:cNvPr id="10" name="Picture 9"/>
          <p:cNvPicPr>
            <a:picLocks noChangeAspect="1"/>
          </p:cNvPicPr>
          <p:nvPr/>
        </p:nvPicPr>
        <p:blipFill rotWithShape="1">
          <a:blip r:embed="rId3"/>
          <a:srcRect t="40510" r="21129"/>
          <a:stretch/>
        </p:blipFill>
        <p:spPr>
          <a:xfrm>
            <a:off x="457200" y="2529441"/>
            <a:ext cx="2133601" cy="1813959"/>
          </a:xfrm>
          <a:prstGeom prst="rect">
            <a:avLst/>
          </a:prstGeom>
        </p:spPr>
      </p:pic>
    </p:spTree>
    <p:extLst>
      <p:ext uri="{BB962C8B-B14F-4D97-AF65-F5344CB8AC3E}">
        <p14:creationId xmlns:p14="http://schemas.microsoft.com/office/powerpoint/2010/main" val="2048137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Percent Distribution of Educational Attainment of Persons Aged 25 Years and Older, Texas, 2008-2015</a:t>
            </a:r>
            <a:endParaRPr lang="en-US" sz="2800" dirty="0"/>
          </a:p>
        </p:txBody>
      </p:sp>
      <p:graphicFrame>
        <p:nvGraphicFramePr>
          <p:cNvPr id="7" name="Content Placeholder 6"/>
          <p:cNvGraphicFramePr>
            <a:graphicFrameLocks noGrp="1"/>
          </p:cNvGraphicFramePr>
          <p:nvPr>
            <p:ph idx="1"/>
            <p:extLst/>
          </p:nvPr>
        </p:nvGraphicFramePr>
        <p:xfrm>
          <a:off x="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38</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Tree>
    <p:extLst>
      <p:ext uri="{BB962C8B-B14F-4D97-AF65-F5344CB8AC3E}">
        <p14:creationId xmlns:p14="http://schemas.microsoft.com/office/powerpoint/2010/main" val="1213873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39</a:t>
            </a:fld>
            <a:endParaRPr lang="en-US" dirty="0"/>
          </a:p>
        </p:txBody>
      </p:sp>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99669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2286000" y="1428750"/>
            <a:ext cx="4857750" cy="4400550"/>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2015</a:t>
            </a:r>
          </a:p>
        </p:txBody>
      </p:sp>
      <p:sp>
        <p:nvSpPr>
          <p:cNvPr id="15" name="TextBox 14"/>
          <p:cNvSpPr txBox="1"/>
          <p:nvPr/>
        </p:nvSpPr>
        <p:spPr>
          <a:xfrm>
            <a:off x="57150" y="5736967"/>
            <a:ext cx="2959465" cy="207749"/>
          </a:xfrm>
          <a:prstGeom prst="rect">
            <a:avLst/>
          </a:prstGeom>
          <a:noFill/>
        </p:spPr>
        <p:txBody>
          <a:bodyPr wrap="none" rtlCol="0">
            <a:spAutoFit/>
          </a:bodyPr>
          <a:lstStyle/>
          <a:p>
            <a:r>
              <a:rPr lang="en-US" sz="750" dirty="0">
                <a:solidFill>
                  <a:schemeClr val="tx1">
                    <a:lumMod val="50000"/>
                    <a:lumOff val="50000"/>
                  </a:schemeClr>
                </a:solidFill>
              </a:rPr>
              <a:t>Source: U.S. Census Bureau, 2015 Vintage Population Estimates</a:t>
            </a:r>
          </a:p>
        </p:txBody>
      </p:sp>
      <p:sp>
        <p:nvSpPr>
          <p:cNvPr id="5" name="Isosceles Triangle 4"/>
          <p:cNvSpPr/>
          <p:nvPr/>
        </p:nvSpPr>
        <p:spPr>
          <a:xfrm rot="21366823">
            <a:off x="5191868" y="3033440"/>
            <a:ext cx="1337193" cy="1314450"/>
          </a:xfrm>
          <a:prstGeom prst="triangle">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972050" y="2628901"/>
            <a:ext cx="808193" cy="2514599"/>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rotWithShape="1">
          <a:blip r:embed="rId4"/>
          <a:srcRect t="28661"/>
          <a:stretch/>
        </p:blipFill>
        <p:spPr>
          <a:xfrm>
            <a:off x="1828801" y="2047187"/>
            <a:ext cx="1460785" cy="1024719"/>
          </a:xfrm>
          <a:prstGeom prst="rect">
            <a:avLst/>
          </a:prstGeom>
        </p:spPr>
      </p:pic>
      <p:pic>
        <p:nvPicPr>
          <p:cNvPr id="1028" name="Picture 4" descr="Interstate 35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090" y="2407415"/>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755570" y="3366330"/>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7769311" y="3486150"/>
            <a:ext cx="800100" cy="461665"/>
          </a:xfrm>
          <a:prstGeom prst="rect">
            <a:avLst/>
          </a:prstGeom>
          <a:noFill/>
        </p:spPr>
        <p:txBody>
          <a:bodyPr wrap="square" rtlCol="0">
            <a:spAutoFit/>
          </a:bodyPr>
          <a:lstStyle/>
          <a:p>
            <a:r>
              <a:rPr lang="en-US" dirty="0">
                <a:solidFill>
                  <a:schemeClr val="accent2"/>
                </a:solidFill>
              </a:rPr>
              <a:t>86%</a:t>
            </a:r>
          </a:p>
        </p:txBody>
      </p:sp>
      <p:sp>
        <p:nvSpPr>
          <p:cNvPr id="6" name="TextBox 5"/>
          <p:cNvSpPr txBox="1"/>
          <p:nvPr/>
        </p:nvSpPr>
        <p:spPr>
          <a:xfrm>
            <a:off x="7877134" y="3402124"/>
            <a:ext cx="742950" cy="600164"/>
          </a:xfrm>
          <a:prstGeom prst="rect">
            <a:avLst/>
          </a:prstGeom>
          <a:noFill/>
        </p:spPr>
        <p:txBody>
          <a:bodyPr wrap="square" rtlCol="0">
            <a:spAutoFit/>
          </a:bodyPr>
          <a:lstStyle/>
          <a:p>
            <a:r>
              <a:rPr lang="en-US" sz="3300" dirty="0">
                <a:solidFill>
                  <a:schemeClr val="accent2"/>
                </a:solidFill>
              </a:rPr>
              <a:t>?</a:t>
            </a:r>
          </a:p>
        </p:txBody>
      </p:sp>
    </p:spTree>
    <p:extLst>
      <p:ext uri="{BB962C8B-B14F-4D97-AF65-F5344CB8AC3E}">
        <p14:creationId xmlns:p14="http://schemas.microsoft.com/office/powerpoint/2010/main" val="41657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40</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Tree>
    <p:extLst>
      <p:ext uri="{BB962C8B-B14F-4D97-AF65-F5344CB8AC3E}">
        <p14:creationId xmlns:p14="http://schemas.microsoft.com/office/powerpoint/2010/main" val="2381440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by County, Texas,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Tree>
    <p:extLst>
      <p:ext uri="{BB962C8B-B14F-4D97-AF65-F5344CB8AC3E}">
        <p14:creationId xmlns:p14="http://schemas.microsoft.com/office/powerpoint/2010/main" val="543313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Estimated Net-Migrants by County, Texas, 2014-2015</a:t>
            </a:r>
            <a:endParaRPr lang="en-US" dirty="0"/>
          </a:p>
        </p:txBody>
      </p:sp>
      <p:sp>
        <p:nvSpPr>
          <p:cNvPr id="4" name="Slide Number Placeholder 3"/>
          <p:cNvSpPr>
            <a:spLocks noGrp="1"/>
          </p:cNvSpPr>
          <p:nvPr>
            <p:ph type="sldNum" sz="quarter" idx="4294967295"/>
          </p:nvPr>
        </p:nvSpPr>
        <p:spPr>
          <a:xfrm>
            <a:off x="8137525" y="6407150"/>
            <a:ext cx="817563" cy="314325"/>
          </a:xfrm>
          <a:prstGeom prst="rect">
            <a:avLst/>
          </a:prstGeom>
        </p:spPr>
        <p:txBody>
          <a:bodyPr/>
          <a:lstStyle/>
          <a:p>
            <a:pPr>
              <a:defRPr/>
            </a:pPr>
            <a:fld id="{E90DB382-30B2-441A-B693-ACD9572C097F}" type="slidenum">
              <a:rPr lang="en-US" smtClean="0"/>
              <a:pPr>
                <a:defRPr/>
              </a:pPr>
              <a:t>7</a:t>
            </a:fld>
            <a:endParaRPr lang="en-US" dirty="0"/>
          </a:p>
        </p:txBody>
      </p:sp>
      <p:sp>
        <p:nvSpPr>
          <p:cNvPr id="11" name="TextBox 10"/>
          <p:cNvSpPr txBox="1"/>
          <p:nvPr/>
        </p:nvSpPr>
        <p:spPr>
          <a:xfrm>
            <a:off x="0" y="6538913"/>
            <a:ext cx="4014788"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Population Estimates, 2015 Vintage. </a:t>
            </a:r>
          </a:p>
        </p:txBody>
      </p:sp>
      <p:pic>
        <p:nvPicPr>
          <p:cNvPr id="6" name="Picture 5"/>
          <p:cNvPicPr>
            <a:picLocks noChangeAspect="1"/>
          </p:cNvPicPr>
          <p:nvPr/>
        </p:nvPicPr>
        <p:blipFill rotWithShape="1">
          <a:blip r:embed="rId2"/>
          <a:srcRect l="3137" t="13118" r="5591" b="9306"/>
          <a:stretch/>
        </p:blipFill>
        <p:spPr>
          <a:xfrm>
            <a:off x="1554480" y="1066800"/>
            <a:ext cx="6934200" cy="5971117"/>
          </a:xfrm>
          <a:prstGeom prst="rect">
            <a:avLst/>
          </a:prstGeom>
        </p:spPr>
      </p:pic>
      <p:pic>
        <p:nvPicPr>
          <p:cNvPr id="7" name="Picture 6"/>
          <p:cNvPicPr>
            <a:picLocks noChangeAspect="1"/>
          </p:cNvPicPr>
          <p:nvPr/>
        </p:nvPicPr>
        <p:blipFill rotWithShape="1">
          <a:blip r:embed="rId3"/>
          <a:srcRect t="29676" r="7580"/>
          <a:stretch/>
        </p:blipFill>
        <p:spPr>
          <a:xfrm>
            <a:off x="1676400" y="1905000"/>
            <a:ext cx="1807845" cy="1346835"/>
          </a:xfrm>
          <a:prstGeom prst="rect">
            <a:avLst/>
          </a:prstGeom>
        </p:spPr>
      </p:pic>
    </p:spTree>
    <p:extLst>
      <p:ext uri="{BB962C8B-B14F-4D97-AF65-F5344CB8AC3E}">
        <p14:creationId xmlns:p14="http://schemas.microsoft.com/office/powerpoint/2010/main" val="3344393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15680393"/>
              </p:ext>
            </p:extLst>
          </p:nvPr>
        </p:nvGraphicFramePr>
        <p:xfrm>
          <a:off x="457200" y="1447800"/>
          <a:ext cx="8534400" cy="5233722"/>
        </p:xfrm>
        <a:graphic>
          <a:graphicData uri="http://schemas.openxmlformats.org/drawingml/2006/table">
            <a:tbl>
              <a:tblPr firstRow="1" firstCol="1" bandRow="1">
                <a:tableStyleId>{5C22544A-7EE6-4342-B048-85BDC9FD1C3A}</a:tableStyleId>
              </a:tblPr>
              <a:tblGrid>
                <a:gridCol w="1752599"/>
                <a:gridCol w="1066800"/>
                <a:gridCol w="1219200"/>
                <a:gridCol w="1447800"/>
                <a:gridCol w="1447800"/>
                <a:gridCol w="1600201"/>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17.9%</a:t>
                      </a:r>
                    </a:p>
                  </a:txBody>
                  <a:tcPr marL="3810" marR="3810" marT="3810" marB="0" anchor="b">
                    <a:solidFill>
                      <a:schemeClr val="bg1">
                        <a:lumMod val="95000"/>
                      </a:schemeClr>
                    </a:solidFill>
                  </a:tcPr>
                </a:tc>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16.1%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41.0%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9.0%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tr>
              <a:tr h="320373">
                <a:tc>
                  <a:txBody>
                    <a:bodyPr/>
                    <a:lstStyle/>
                    <a:p>
                      <a:pPr algn="ctr" fontAlgn="b"/>
                      <a:r>
                        <a:rPr lang="en-US" sz="1800" b="1" i="0" u="none" strike="noStrike" dirty="0" smtClean="0">
                          <a:solidFill>
                            <a:schemeClr val="bg1"/>
                          </a:solidFill>
                          <a:effectLst/>
                          <a:latin typeface="Calibri" panose="020F0502020204030204" pitchFamily="34" charset="0"/>
                        </a:rPr>
                        <a:t>Smith</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endParaRPr lang="en-US" sz="18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smtClean="0">
                          <a:solidFill>
                            <a:schemeClr val="tx2"/>
                          </a:solidFill>
                          <a:effectLst/>
                          <a:latin typeface="Calibri" panose="020F0502020204030204" pitchFamily="34" charset="0"/>
                        </a:rPr>
                        <a:t>2,812</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38.0%</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dirty="0" smtClean="0">
                          <a:solidFill>
                            <a:schemeClr val="tx2"/>
                          </a:solidFill>
                          <a:effectLst/>
                          <a:latin typeface="Calibri" panose="020F0502020204030204" pitchFamily="34" charset="0"/>
                        </a:rPr>
                        <a:t>50.2%</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dirty="0" smtClean="0">
                          <a:solidFill>
                            <a:schemeClr val="tx2"/>
                          </a:solidFill>
                          <a:effectLst/>
                          <a:latin typeface="Calibri" panose="020F0502020204030204" pitchFamily="34" charset="0"/>
                        </a:rPr>
                        <a:t>11.7%</a:t>
                      </a:r>
                      <a:endParaRPr lang="en-US" sz="1800" b="0" i="0" u="none" strike="noStrike" dirty="0">
                        <a:solidFill>
                          <a:schemeClr val="tx2"/>
                        </a:solidFill>
                        <a:effectLst/>
                        <a:latin typeface="Calibri" panose="020F0502020204030204" pitchFamily="34" charset="0"/>
                      </a:endParaRPr>
                    </a:p>
                  </a:txBody>
                  <a:tcPr marL="3810" marR="3810" marT="3810" marB="0" anchor="b"/>
                </a:tc>
              </a:tr>
              <a:tr h="171208">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a:t>
                      </a:r>
                      <a:r>
                        <a:rPr lang="en-US" sz="1200" baseline="0" smtClean="0">
                          <a:effectLst/>
                          <a:latin typeface="Calibri" panose="020F0502020204030204" pitchFamily="34" charset="0"/>
                          <a:ea typeface="Calibri" panose="020F0502020204030204" pitchFamily="34" charset="0"/>
                          <a:cs typeface="Times New Roman" panose="02020603050405020304" pitchFamily="18" charset="0"/>
                        </a:rPr>
                        <a:t>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77702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gridCol w="638287"/>
                <a:gridCol w="1436146"/>
                <a:gridCol w="1276574"/>
                <a:gridCol w="1356360"/>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5.6%</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23481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3.xml><?xml version="1.0" encoding="utf-8"?>
<ds:datastoreItem xmlns:ds="http://schemas.openxmlformats.org/officeDocument/2006/customXml" ds:itemID="{0C327827-ADB5-4A53-A1D5-C733F4954327}">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23384</TotalTime>
  <Words>2627</Words>
  <Application>Microsoft Office PowerPoint</Application>
  <PresentationFormat>Letter Paper (8.5x11 in)</PresentationFormat>
  <Paragraphs>451</Paragraphs>
  <Slides>40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Arial</vt:lpstr>
      <vt:lpstr>Calibri</vt:lpstr>
      <vt:lpstr>Calibri Light</vt:lpstr>
      <vt:lpstr>Times New Roman</vt:lpstr>
      <vt:lpstr>1_Office Theme</vt:lpstr>
      <vt:lpstr>Demographics of the Texas and the Tyler Region</vt:lpstr>
      <vt:lpstr>Growing States, 2000-2016</vt:lpstr>
      <vt:lpstr>Total Population in Texas, 1950-2016 (millions)</vt:lpstr>
      <vt:lpstr>Total Estimated Population by County, Texas, 2015</vt:lpstr>
      <vt:lpstr>Estimated Population Change, Texas Counties, 2010 to 2015</vt:lpstr>
      <vt:lpstr>Estimated Percent Change of the Total Population by County, Texas, 2010 to 2015</vt:lpstr>
      <vt:lpstr>Estimated Net-Migrants by County, Texas, 2014-2015</vt:lpstr>
      <vt:lpstr>PowerPoint Presentation</vt:lpstr>
      <vt:lpstr>PowerPoint Presentation</vt:lpstr>
      <vt:lpstr>PowerPoint Presentation</vt:lpstr>
      <vt:lpstr>Race and Ethnic Percent for Texas, Cherokee, Smith, and Tyler Texas, 2010 and 2015</vt:lpstr>
      <vt:lpstr>PowerPoint Presentation</vt:lpstr>
      <vt:lpstr>PowerPoint Presentation</vt:lpstr>
      <vt:lpstr>Texas White (non-Hispanic) and Hispanic Populations by Age, 2014</vt:lpstr>
      <vt:lpstr>Texas Population Pyramid by Race/Ethnicity, 2014</vt:lpstr>
      <vt:lpstr>Top 10 Gross Migration States for Domestic Migration to Texas, 2013</vt:lpstr>
      <vt:lpstr>Characteristics of People and Housing, Tyler Area, 2011-2015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Population, Counties, Texas, 2020-2050</vt:lpstr>
      <vt:lpstr>Projected Population, Counties, Texas, 2020-2050</vt:lpstr>
      <vt:lpstr>Projected Percent Change in Population 2010-2050</vt:lpstr>
      <vt:lpstr>Projected Population Growth in Texas,  2010-2050</vt:lpstr>
      <vt:lpstr>Projected and Estimated Population Growth in Texas, 2010-2015</vt:lpstr>
      <vt:lpstr>Projected Population Growth in Smith County, Texas, 2010-2050</vt:lpstr>
      <vt:lpstr>Projected Racial and Ethnic Percent, Texas, 2010-2050</vt:lpstr>
      <vt:lpstr>Percent of Civilian Labor Force by Occupation, Texas, 2008, 2014 and 2014-2008 Difference</vt:lpstr>
      <vt:lpstr>Percent of the Population Aged 25 Years and Older with a Bachelor’s Degree or Higher, Texas Counties, 2014</vt:lpstr>
      <vt:lpstr>PowerPoint Presentation</vt:lpstr>
      <vt:lpstr>PowerPoint Presentation</vt:lpstr>
      <vt:lpstr>PowerPoint Presentation</vt:lpstr>
      <vt:lpstr>PowerPoint Presentation</vt:lpstr>
      <vt:lpstr>Percent Distribution of Educational Attainment of Persons Aged 25 Years and Older, Texas, 2008-2015</vt:lpstr>
      <vt:lpstr>Educational Attainment of Persons Age 25 Years and Older by Race/Ethnicity, Texas, 2015</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611</cp:revision>
  <cp:lastPrinted>2017-04-07T02:11:50Z</cp:lastPrinted>
  <dcterms:created xsi:type="dcterms:W3CDTF">2010-01-22T14:36:29Z</dcterms:created>
  <dcterms:modified xsi:type="dcterms:W3CDTF">2017-04-07T02:55:20Z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