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notesSlides/notesSlide29.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Lst>
  <p:notesMasterIdLst>
    <p:notesMasterId r:id="rId46"/>
  </p:notesMasterIdLst>
  <p:sldIdLst>
    <p:sldId id="256" r:id="rId5"/>
    <p:sldId id="306" r:id="rId6"/>
    <p:sldId id="351" r:id="rId7"/>
    <p:sldId id="324" r:id="rId8"/>
    <p:sldId id="325" r:id="rId9"/>
    <p:sldId id="326" r:id="rId10"/>
    <p:sldId id="327" r:id="rId11"/>
    <p:sldId id="328" r:id="rId12"/>
    <p:sldId id="330" r:id="rId13"/>
    <p:sldId id="331" r:id="rId14"/>
    <p:sldId id="350" r:id="rId15"/>
    <p:sldId id="270" r:id="rId16"/>
    <p:sldId id="329" r:id="rId17"/>
    <p:sldId id="316" r:id="rId18"/>
    <p:sldId id="346" r:id="rId19"/>
    <p:sldId id="347" r:id="rId20"/>
    <p:sldId id="348" r:id="rId21"/>
    <p:sldId id="349" r:id="rId22"/>
    <p:sldId id="377" r:id="rId23"/>
    <p:sldId id="378" r:id="rId24"/>
    <p:sldId id="332" r:id="rId25"/>
    <p:sldId id="333" r:id="rId26"/>
    <p:sldId id="359" r:id="rId27"/>
    <p:sldId id="360" r:id="rId28"/>
    <p:sldId id="352" r:id="rId29"/>
    <p:sldId id="369" r:id="rId30"/>
    <p:sldId id="370" r:id="rId31"/>
    <p:sldId id="371" r:id="rId32"/>
    <p:sldId id="372" r:id="rId33"/>
    <p:sldId id="373" r:id="rId34"/>
    <p:sldId id="374" r:id="rId35"/>
    <p:sldId id="363" r:id="rId36"/>
    <p:sldId id="368" r:id="rId37"/>
    <p:sldId id="366" r:id="rId38"/>
    <p:sldId id="367" r:id="rId39"/>
    <p:sldId id="376" r:id="rId40"/>
    <p:sldId id="380" r:id="rId41"/>
    <p:sldId id="381" r:id="rId42"/>
    <p:sldId id="311" r:id="rId43"/>
    <p:sldId id="379" r:id="rId44"/>
    <p:sldId id="25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87013" autoAdjust="0"/>
  </p:normalViewPr>
  <p:slideViewPr>
    <p:cSldViewPr snapToGrid="0">
      <p:cViewPr varScale="1">
        <p:scale>
          <a:sx n="99" d="100"/>
          <a:sy n="99" d="100"/>
        </p:scale>
        <p:origin x="9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9049285505981E-2"/>
          <c:y val="0.12281717725045477"/>
          <c:w val="0.9231195926898027"/>
          <c:h val="0.81066084720533504"/>
        </c:manualLayout>
      </c:layout>
      <c:barChart>
        <c:barDir val="col"/>
        <c:grouping val="clustered"/>
        <c:varyColors val="0"/>
        <c:ser>
          <c:idx val="1"/>
          <c:order val="0"/>
          <c:tx>
            <c:strRef>
              <c:f>Sheet1!$C$1</c:f>
              <c:strCache>
                <c:ptCount val="1"/>
                <c:pt idx="0">
                  <c:v>Numeric Change (Millions)</c:v>
                </c:pt>
              </c:strCache>
            </c:strRef>
          </c:tx>
          <c:spPr>
            <a:solidFill>
              <a:schemeClr val="accent2"/>
            </a:solidFill>
            <a:ln>
              <a:noFill/>
            </a:ln>
            <a:effectLst/>
          </c:spPr>
          <c:invertIfNegative val="0"/>
          <c:dLbls>
            <c:spPr>
              <a:noFill/>
              <a:ln>
                <a:noFill/>
              </a:ln>
              <a:effectLst/>
            </c:spPr>
            <c:txPr>
              <a:bodyPr rot="-528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f>Sheet1!$C$2:$C$14</c:f>
              <c:numCache>
                <c:formatCode>0.00</c:formatCode>
                <c:ptCount val="13"/>
                <c:pt idx="1">
                  <c:v>1.8684829999999999</c:v>
                </c:pt>
                <c:pt idx="2">
                  <c:v>1.6170530000000001</c:v>
                </c:pt>
                <c:pt idx="3">
                  <c:v>3.0324610000000001</c:v>
                </c:pt>
                <c:pt idx="4">
                  <c:v>2.7573189999999999</c:v>
                </c:pt>
                <c:pt idx="5">
                  <c:v>3.86531</c:v>
                </c:pt>
                <c:pt idx="6">
                  <c:v>4.2937409999999998</c:v>
                </c:pt>
                <c:pt idx="7">
                  <c:v>0.41</c:v>
                </c:pt>
                <c:pt idx="8">
                  <c:v>0.435</c:v>
                </c:pt>
                <c:pt idx="9">
                  <c:v>0.38739699999999999</c:v>
                </c:pt>
                <c:pt idx="10">
                  <c:v>0.44749499999999998</c:v>
                </c:pt>
                <c:pt idx="11">
                  <c:v>0.49</c:v>
                </c:pt>
                <c:pt idx="12">
                  <c:v>0.39</c:v>
                </c:pt>
              </c:numCache>
            </c:numRef>
          </c:val>
          <c:extLst>
            <c:ext xmlns:c16="http://schemas.microsoft.com/office/drawing/2014/chart" uri="{C3380CC4-5D6E-409C-BE32-E72D297353CC}">
              <c16:uniqueId val="{00000000-AC9C-40A0-9586-CCDF0BF54D70}"/>
            </c:ext>
          </c:extLst>
        </c:ser>
        <c:ser>
          <c:idx val="0"/>
          <c:order val="1"/>
          <c:tx>
            <c:strRef>
              <c:f>Sheet1!$B$1</c:f>
              <c:strCache>
                <c:ptCount val="1"/>
                <c:pt idx="0">
                  <c:v>Population (Millions)</c:v>
                </c:pt>
              </c:strCache>
            </c:strRef>
          </c:tx>
          <c:spPr>
            <a:solidFill>
              <a:schemeClr val="accent1"/>
            </a:solidFill>
            <a:ln>
              <a:noFill/>
            </a:ln>
            <a:effectLst/>
          </c:spPr>
          <c:invertIfNegative val="0"/>
          <c:dLbls>
            <c:spPr>
              <a:noFill/>
              <a:ln>
                <a:noFill/>
              </a:ln>
              <a:effectLst/>
            </c:spPr>
            <c:txPr>
              <a:bodyPr rot="-336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f>Sheet1!$B$2:$B$14</c:f>
              <c:numCache>
                <c:formatCode>0.00</c:formatCode>
                <c:ptCount val="13"/>
                <c:pt idx="0">
                  <c:v>7.7111939999999999</c:v>
                </c:pt>
                <c:pt idx="1">
                  <c:v>9.5796770000000002</c:v>
                </c:pt>
                <c:pt idx="2">
                  <c:v>11.196730000000001</c:v>
                </c:pt>
                <c:pt idx="3">
                  <c:v>14.229191</c:v>
                </c:pt>
                <c:pt idx="4">
                  <c:v>16.986509999999999</c:v>
                </c:pt>
                <c:pt idx="5">
                  <c:v>20.85182</c:v>
                </c:pt>
                <c:pt idx="6">
                  <c:v>25.145561000000001</c:v>
                </c:pt>
                <c:pt idx="7">
                  <c:v>25.65</c:v>
                </c:pt>
                <c:pt idx="8">
                  <c:v>26.060796</c:v>
                </c:pt>
                <c:pt idx="9">
                  <c:v>26.448193</c:v>
                </c:pt>
                <c:pt idx="10">
                  <c:v>26.895688</c:v>
                </c:pt>
                <c:pt idx="11">
                  <c:v>27.47</c:v>
                </c:pt>
                <c:pt idx="12">
                  <c:v>27.86</c:v>
                </c:pt>
              </c:numCache>
            </c:numRef>
          </c:val>
          <c:extLst>
            <c:ext xmlns:c16="http://schemas.microsoft.com/office/drawing/2014/chart" uri="{C3380CC4-5D6E-409C-BE32-E72D297353CC}">
              <c16:uniqueId val="{00000001-AC9C-40A0-9586-CCDF0BF54D70}"/>
            </c:ext>
          </c:extLst>
        </c:ser>
        <c:dLbls>
          <c:showLegendKey val="0"/>
          <c:showVal val="0"/>
          <c:showCatName val="0"/>
          <c:showSerName val="0"/>
          <c:showPercent val="0"/>
          <c:showBubbleSize val="0"/>
        </c:dLbls>
        <c:gapWidth val="219"/>
        <c:overlap val="-27"/>
        <c:axId val="238922432"/>
        <c:axId val="238924392"/>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Annual Percent Change</c:v>
                      </c:pt>
                    </c:strCache>
                  </c:strRef>
                </c:tx>
                <c:spPr>
                  <a:solidFill>
                    <a:schemeClr val="accent3"/>
                  </a:solidFill>
                  <a:ln>
                    <a:noFill/>
                  </a:ln>
                  <a:effectLst/>
                </c:spPr>
                <c:invertIfNegative val="0"/>
                <c:cat>
                  <c:numRef>
                    <c:extLst>
                      <c:ext uri="{02D57815-91ED-43cb-92C2-25804820EDAC}">
                        <c15:formulaRef>
                          <c15:sqref>Sheet1!$A$2:$A$14</c15:sqref>
                        </c15:formulaRef>
                      </c:ext>
                    </c:extLst>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extLst>
                      <c:ext uri="{02D57815-91ED-43cb-92C2-25804820EDAC}">
                        <c15:formulaRef>
                          <c15:sqref>Sheet1!$D$2:$D$14</c15:sqref>
                        </c15:formulaRef>
                      </c:ext>
                    </c:extLst>
                    <c:numCache>
                      <c:formatCode>General</c:formatCode>
                      <c:ptCount val="13"/>
                      <c:pt idx="0">
                        <c:v>0</c:v>
                      </c:pt>
                      <c:pt idx="1">
                        <c:v>2.4</c:v>
                      </c:pt>
                      <c:pt idx="2">
                        <c:v>1.7</c:v>
                      </c:pt>
                      <c:pt idx="3">
                        <c:v>2.7</c:v>
                      </c:pt>
                      <c:pt idx="4">
                        <c:v>2</c:v>
                      </c:pt>
                      <c:pt idx="5">
                        <c:v>2.2999999999999998</c:v>
                      </c:pt>
                      <c:pt idx="6">
                        <c:v>2.1</c:v>
                      </c:pt>
                      <c:pt idx="8">
                        <c:v>1.8</c:v>
                      </c:pt>
                      <c:pt idx="9">
                        <c:v>1.4</c:v>
                      </c:pt>
                      <c:pt idx="10">
                        <c:v>1.7</c:v>
                      </c:pt>
                    </c:numCache>
                  </c:numRef>
                </c:val>
                <c:extLst>
                  <c:ext xmlns:c16="http://schemas.microsoft.com/office/drawing/2014/chart" uri="{C3380CC4-5D6E-409C-BE32-E72D297353CC}">
                    <c16:uniqueId val="{00000002-AC9C-40A0-9586-CCDF0BF54D70}"/>
                  </c:ext>
                </c:extLst>
              </c15:ser>
            </c15:filteredBarSeries>
          </c:ext>
        </c:extLst>
      </c:barChart>
      <c:catAx>
        <c:axId val="23892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924392"/>
        <c:crosses val="autoZero"/>
        <c:auto val="1"/>
        <c:lblAlgn val="ctr"/>
        <c:lblOffset val="100"/>
        <c:noMultiLvlLbl val="0"/>
      </c:catAx>
      <c:valAx>
        <c:axId val="2389243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922432"/>
        <c:crosses val="autoZero"/>
        <c:crossBetween val="between"/>
      </c:valAx>
      <c:spPr>
        <a:noFill/>
        <a:ln>
          <a:noFill/>
        </a:ln>
        <a:effectLst/>
      </c:spPr>
    </c:plotArea>
    <c:legend>
      <c:legendPos val="b"/>
      <c:layout>
        <c:manualLayout>
          <c:xMode val="edge"/>
          <c:yMode val="edge"/>
          <c:x val="0.17904721979197041"/>
          <c:y val="2.5565829857645771E-3"/>
          <c:w val="0.6352584572761738"/>
          <c:h val="7.10898432002205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BD-4C9D-9F54-A642BDA8DD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BD-4C9D-9F54-A642BDA8DDA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BD-4C9D-9F54-A642BDA8DDA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BD-4C9D-9F54-A642BDA8DDA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BD-4C9D-9F54-A642BDA8DDA2}"/>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07BD-4C9D-9F54-A642BDA8DDA2}"/>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07BD-4C9D-9F54-A642BDA8DDA2}"/>
                </c:ext>
              </c:extLst>
            </c:dLbl>
            <c:dLbl>
              <c:idx val="2"/>
              <c:layout>
                <c:manualLayout>
                  <c:x val="0.13252667554391612"/>
                  <c:y val="0.12464776391231754"/>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025170888394127"/>
                      <c:h val="0.11486444353417644"/>
                    </c:manualLayout>
                  </c15:layout>
                </c:ext>
                <c:ext xmlns:c16="http://schemas.microsoft.com/office/drawing/2014/chart" uri="{C3380CC4-5D6E-409C-BE32-E72D297353CC}">
                  <c16:uniqueId val="{00000005-07BD-4C9D-9F54-A642BDA8DDA2}"/>
                </c:ext>
              </c:extLst>
            </c:dLbl>
            <c:dLbl>
              <c:idx val="3"/>
              <c:layout>
                <c:manualLayout>
                  <c:x val="4.1984671340747237E-2"/>
                  <c:y val="5.588740916582538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755390029464868"/>
                      <c:h val="0.15241299862707217"/>
                    </c:manualLayout>
                  </c15:layout>
                </c:ext>
                <c:ext xmlns:c16="http://schemas.microsoft.com/office/drawing/2014/chart" uri="{C3380CC4-5D6E-409C-BE32-E72D297353CC}">
                  <c16:uniqueId val="{00000007-07BD-4C9D-9F54-A642BDA8DDA2}"/>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07BD-4C9D-9F54-A642BDA8DD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extLst>
            <c:ext xmlns:c16="http://schemas.microsoft.com/office/drawing/2014/chart" uri="{C3380CC4-5D6E-409C-BE32-E72D297353CC}">
              <c16:uniqueId val="{0000000A-07BD-4C9D-9F54-A642BDA8DDA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2015</a:t>
            </a:r>
          </a:p>
        </c:rich>
      </c:tx>
      <c:layout>
        <c:manualLayout>
          <c:xMode val="edge"/>
          <c:yMode val="edge"/>
          <c:x val="0.44198039466889671"/>
          <c:y val="0.1025019350266868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60-4A82-A0E1-1D49E281F8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60-4A82-A0E1-1D49E281F84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460-4A82-A0E1-1D49E281F84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460-4A82-A0E1-1D49E281F84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460-4A82-A0E1-1D49E281F840}"/>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6460-4A82-A0E1-1D49E281F840}"/>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6460-4A82-A0E1-1D49E281F840}"/>
                </c:ext>
              </c:extLst>
            </c:dLbl>
            <c:dLbl>
              <c:idx val="2"/>
              <c:layout>
                <c:manualLayout>
                  <c:x val="9.3999620374642281E-2"/>
                  <c:y val="3.9021491239043929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460-4A82-A0E1-1D49E281F840}"/>
                </c:ext>
              </c:extLst>
            </c:dLbl>
            <c:dLbl>
              <c:idx val="3"/>
              <c:layout>
                <c:manualLayout>
                  <c:x val="4.8393489150024303E-2"/>
                  <c:y val="1.7897752571090202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460-4A82-A0E1-1D49E281F840}"/>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6460-4A82-A0E1-1D49E281F84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Sheet1!$B$7:$F$7</c:f>
              <c:numCache>
                <c:formatCode>0%</c:formatCode>
                <c:ptCount val="5"/>
                <c:pt idx="0">
                  <c:v>0.43037249035407549</c:v>
                </c:pt>
                <c:pt idx="1">
                  <c:v>0.11768675902688379</c:v>
                </c:pt>
                <c:pt idx="2">
                  <c:v>4.5569798865736991E-2</c:v>
                </c:pt>
                <c:pt idx="3">
                  <c:v>1.7931011535355673E-2</c:v>
                </c:pt>
                <c:pt idx="4">
                  <c:v>0.38843994021794803</c:v>
                </c:pt>
              </c:numCache>
            </c:numRef>
          </c:val>
          <c:extLst>
            <c:ext xmlns:c16="http://schemas.microsoft.com/office/drawing/2014/chart" uri="{C3380CC4-5D6E-409C-BE32-E72D297353CC}">
              <c16:uniqueId val="{0000000A-6460-4A82-A0E1-1D49E281F84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3599697940623672"/>
          <c:y val="9.533839230944117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waob_TS!$A$10</c:f>
              <c:strCache>
                <c:ptCount val="1"/>
                <c:pt idx="0">
                  <c:v>Latin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waob_TS!$B$10:$L$10</c:f>
              <c:numCache>
                <c:formatCode>0.0%</c:formatCode>
                <c:ptCount val="11"/>
                <c:pt idx="0">
                  <c:v>0.69406961682871249</c:v>
                </c:pt>
                <c:pt idx="1">
                  <c:v>0.66797042763359715</c:v>
                </c:pt>
                <c:pt idx="2">
                  <c:v>0.61012005227943533</c:v>
                </c:pt>
                <c:pt idx="3">
                  <c:v>0.56977050670302209</c:v>
                </c:pt>
                <c:pt idx="4">
                  <c:v>0.59037707536666828</c:v>
                </c:pt>
                <c:pt idx="5">
                  <c:v>0.5058690565888091</c:v>
                </c:pt>
                <c:pt idx="6">
                  <c:v>0.5742194298444081</c:v>
                </c:pt>
                <c:pt idx="7">
                  <c:v>0.50859820267717692</c:v>
                </c:pt>
                <c:pt idx="8">
                  <c:v>0.42856690168739603</c:v>
                </c:pt>
                <c:pt idx="9">
                  <c:v>0.48606348781141173</c:v>
                </c:pt>
                <c:pt idx="10">
                  <c:v>0.44067179557631542</c:v>
                </c:pt>
              </c:numCache>
            </c:numRef>
          </c:val>
          <c:extLst>
            <c:ext xmlns:c16="http://schemas.microsoft.com/office/drawing/2014/chart" uri="{C3380CC4-5D6E-409C-BE32-E72D297353CC}">
              <c16:uniqueId val="{00000000-2E55-459B-9FDE-C6389FA45675}"/>
            </c:ext>
          </c:extLst>
        </c:ser>
        <c:ser>
          <c:idx val="1"/>
          <c:order val="1"/>
          <c:tx>
            <c:strRef>
              <c:f>waob_TS!$A$11</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waob_TS!$B$11:$L$11</c:f>
              <c:numCache>
                <c:formatCode>0.0%</c:formatCode>
                <c:ptCount val="11"/>
                <c:pt idx="0">
                  <c:v>0.1729107573248512</c:v>
                </c:pt>
                <c:pt idx="1">
                  <c:v>0.1990382845573348</c:v>
                </c:pt>
                <c:pt idx="2">
                  <c:v>0.22405719577956082</c:v>
                </c:pt>
                <c:pt idx="3">
                  <c:v>0.28194501249715975</c:v>
                </c:pt>
                <c:pt idx="4">
                  <c:v>0.26776707488261775</c:v>
                </c:pt>
                <c:pt idx="5">
                  <c:v>0.33027322837768175</c:v>
                </c:pt>
                <c:pt idx="6">
                  <c:v>0.25473389258240803</c:v>
                </c:pt>
                <c:pt idx="7">
                  <c:v>0.34265248215351657</c:v>
                </c:pt>
                <c:pt idx="8">
                  <c:v>0.4037788164461697</c:v>
                </c:pt>
                <c:pt idx="9">
                  <c:v>0.33622421644789713</c:v>
                </c:pt>
                <c:pt idx="10">
                  <c:v>0.35754911388927052</c:v>
                </c:pt>
              </c:numCache>
            </c:numRef>
          </c:val>
          <c:extLst>
            <c:ext xmlns:c16="http://schemas.microsoft.com/office/drawing/2014/chart" uri="{C3380CC4-5D6E-409C-BE32-E72D297353CC}">
              <c16:uniqueId val="{00000001-2E55-459B-9FDE-C6389FA45675}"/>
            </c:ext>
          </c:extLst>
        </c:ser>
        <c:ser>
          <c:idx val="2"/>
          <c:order val="2"/>
          <c:tx>
            <c:strRef>
              <c:f>waob_TS!$A$12</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waob_TS!$B$12:$L$12</c:f>
              <c:numCache>
                <c:formatCode>0.0%</c:formatCode>
                <c:ptCount val="11"/>
                <c:pt idx="0">
                  <c:v>7.8290239543539211E-2</c:v>
                </c:pt>
                <c:pt idx="1">
                  <c:v>5.7449843548683967E-2</c:v>
                </c:pt>
                <c:pt idx="2">
                  <c:v>6.2302545593034026E-2</c:v>
                </c:pt>
                <c:pt idx="3">
                  <c:v>7.8309475119291067E-2</c:v>
                </c:pt>
                <c:pt idx="4">
                  <c:v>7.6818819884795969E-2</c:v>
                </c:pt>
                <c:pt idx="5">
                  <c:v>7.2520521870166957E-2</c:v>
                </c:pt>
                <c:pt idx="6">
                  <c:v>9.8759093598802597E-2</c:v>
                </c:pt>
                <c:pt idx="7">
                  <c:v>7.0780829646831786E-2</c:v>
                </c:pt>
                <c:pt idx="8">
                  <c:v>9.004990889645885E-2</c:v>
                </c:pt>
                <c:pt idx="9">
                  <c:v>8.2788641843021704E-2</c:v>
                </c:pt>
                <c:pt idx="10">
                  <c:v>7.1074323396070893E-2</c:v>
                </c:pt>
              </c:numCache>
            </c:numRef>
          </c:val>
          <c:extLst>
            <c:ext xmlns:c16="http://schemas.microsoft.com/office/drawing/2014/chart" uri="{C3380CC4-5D6E-409C-BE32-E72D297353CC}">
              <c16:uniqueId val="{00000002-2E55-459B-9FDE-C6389FA45675}"/>
            </c:ext>
          </c:extLst>
        </c:ser>
        <c:ser>
          <c:idx val="3"/>
          <c:order val="3"/>
          <c:tx>
            <c:strRef>
              <c:f>waob_TS!$A$13</c:f>
              <c:strCache>
                <c:ptCount val="1"/>
                <c:pt idx="0">
                  <c:v>Africa and 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waob_TS!$B$13:$L$13</c:f>
              <c:numCache>
                <c:formatCode>0.0%</c:formatCode>
                <c:ptCount val="11"/>
                <c:pt idx="0">
                  <c:v>5.472938630289715E-2</c:v>
                </c:pt>
                <c:pt idx="1">
                  <c:v>7.5541444260384075E-2</c:v>
                </c:pt>
                <c:pt idx="2">
                  <c:v>0.10352020634796985</c:v>
                </c:pt>
                <c:pt idx="3">
                  <c:v>6.9975005680527155E-2</c:v>
                </c:pt>
                <c:pt idx="4">
                  <c:v>6.5037029865918E-2</c:v>
                </c:pt>
                <c:pt idx="5">
                  <c:v>9.1337193163342184E-2</c:v>
                </c:pt>
                <c:pt idx="6">
                  <c:v>7.2287583974381286E-2</c:v>
                </c:pt>
                <c:pt idx="7">
                  <c:v>7.7968485522474706E-2</c:v>
                </c:pt>
                <c:pt idx="8">
                  <c:v>7.7604372969975438E-2</c:v>
                </c:pt>
                <c:pt idx="9">
                  <c:v>9.4923653897669436E-2</c:v>
                </c:pt>
                <c:pt idx="10">
                  <c:v>0.13070476713834317</c:v>
                </c:pt>
              </c:numCache>
            </c:numRef>
          </c:val>
          <c:extLst>
            <c:ext xmlns:c16="http://schemas.microsoft.com/office/drawing/2014/chart" uri="{C3380CC4-5D6E-409C-BE32-E72D297353CC}">
              <c16:uniqueId val="{00000003-2E55-459B-9FDE-C6389FA45675}"/>
            </c:ext>
          </c:extLst>
        </c:ser>
        <c:dLbls>
          <c:showLegendKey val="0"/>
          <c:showVal val="0"/>
          <c:showCatName val="0"/>
          <c:showSerName val="0"/>
          <c:showPercent val="0"/>
          <c:showBubbleSize val="0"/>
        </c:dLbls>
        <c:gapWidth val="50"/>
        <c:overlap val="100"/>
        <c:axId val="242761848"/>
        <c:axId val="242762240"/>
      </c:barChart>
      <c:catAx>
        <c:axId val="242761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2762240"/>
        <c:crosses val="autoZero"/>
        <c:auto val="1"/>
        <c:lblAlgn val="ctr"/>
        <c:lblOffset val="100"/>
        <c:noMultiLvlLbl val="0"/>
      </c:catAx>
      <c:valAx>
        <c:axId val="242762240"/>
        <c:scaling>
          <c:orientation val="minMax"/>
          <c:max val="1.1000000000000001"/>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242761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Projected Population in Texas, </a:t>
            </a:r>
            <a:endParaRPr lang="en-US" sz="1600" dirty="0" smtClean="0"/>
          </a:p>
          <a:p>
            <a:pPr>
              <a:defRPr sz="1600"/>
            </a:pPr>
            <a:r>
              <a:rPr lang="en-US" sz="1600" dirty="0" smtClean="0"/>
              <a:t>2010 </a:t>
            </a:r>
            <a:r>
              <a:rPr lang="en-US" sz="1600" dirty="0"/>
              <a:t>to 2050</a:t>
            </a:r>
          </a:p>
        </c:rich>
      </c:tx>
      <c:layout/>
      <c:overlay val="0"/>
    </c:title>
    <c:autoTitleDeleted val="0"/>
    <c:plotArea>
      <c:layout>
        <c:manualLayout>
          <c:layoutTarget val="inner"/>
          <c:xMode val="edge"/>
          <c:yMode val="edge"/>
          <c:x val="0.12854062416175666"/>
          <c:y val="0.11212630239401893"/>
          <c:w val="0.77519932848038642"/>
          <c:h val="0.77066377858433055"/>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Sheet!$B$3:$B$11</c:f>
              <c:numCache>
                <c:formatCode>#,##0</c:formatCode>
                <c:ptCount val="9"/>
                <c:pt idx="0">
                  <c:v>25145561</c:v>
                </c:pt>
                <c:pt idx="1">
                  <c:v>26230098</c:v>
                </c:pt>
                <c:pt idx="2">
                  <c:v>27238610</c:v>
                </c:pt>
                <c:pt idx="3">
                  <c:v>28165689</c:v>
                </c:pt>
                <c:pt idx="4">
                  <c:v>28994210</c:v>
                </c:pt>
                <c:pt idx="5">
                  <c:v>29705207</c:v>
                </c:pt>
                <c:pt idx="6">
                  <c:v>30305304</c:v>
                </c:pt>
                <c:pt idx="7">
                  <c:v>30808219</c:v>
                </c:pt>
                <c:pt idx="8">
                  <c:v>31246355</c:v>
                </c:pt>
              </c:numCache>
            </c:numRef>
          </c:val>
          <c:smooth val="0"/>
          <c:extLst>
            <c:ext xmlns:c16="http://schemas.microsoft.com/office/drawing/2014/chart" uri="{C3380CC4-5D6E-409C-BE32-E72D297353CC}">
              <c16:uniqueId val="{00000000-6666-458A-9827-B4117E1B2FF6}"/>
            </c:ext>
          </c:extLst>
        </c:ser>
        <c:ser>
          <c:idx val="2"/>
          <c:order val="1"/>
          <c:tx>
            <c:strRef>
              <c:f>Sheet!$C$1</c:f>
              <c:strCache>
                <c:ptCount val="1"/>
                <c:pt idx="0">
                  <c:v>0.5 Migration</c:v>
                </c:pt>
              </c:strCache>
            </c:strRef>
          </c:tx>
          <c:spPr>
            <a:ln w="50800" cmpd="sng">
              <a:solidFill>
                <a:srgbClr val="99660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Sheet!$C$3:$C$11</c:f>
              <c:numCache>
                <c:formatCode>#,##0</c:formatCode>
                <c:ptCount val="9"/>
                <c:pt idx="0">
                  <c:v>25145561</c:v>
                </c:pt>
                <c:pt idx="1">
                  <c:v>26947116</c:v>
                </c:pt>
                <c:pt idx="2">
                  <c:v>28813282</c:v>
                </c:pt>
                <c:pt idx="3">
                  <c:v>30734321</c:v>
                </c:pt>
                <c:pt idx="4">
                  <c:v>32680217</c:v>
                </c:pt>
                <c:pt idx="5">
                  <c:v>34616890</c:v>
                </c:pt>
                <c:pt idx="6">
                  <c:v>36550595</c:v>
                </c:pt>
                <c:pt idx="7">
                  <c:v>38499538</c:v>
                </c:pt>
                <c:pt idx="8">
                  <c:v>40502749</c:v>
                </c:pt>
              </c:numCache>
            </c:numRef>
          </c:val>
          <c:smooth val="0"/>
          <c:extLst>
            <c:ext xmlns:c16="http://schemas.microsoft.com/office/drawing/2014/chart" uri="{C3380CC4-5D6E-409C-BE32-E72D297353CC}">
              <c16:uniqueId val="{00000001-6666-458A-9827-B4117E1B2FF6}"/>
            </c:ext>
          </c:extLst>
        </c:ser>
        <c:ser>
          <c:idx val="3"/>
          <c:order val="2"/>
          <c:tx>
            <c:strRef>
              <c:f>Sheet!$D$1</c:f>
              <c:strCache>
                <c:ptCount val="1"/>
                <c:pt idx="0">
                  <c:v>1.0 Migration</c:v>
                </c:pt>
              </c:strCache>
            </c:strRef>
          </c:tx>
          <c:spPr>
            <a:ln w="57150" cmpd="dbl">
              <a:solidFill>
                <a:srgbClr val="00206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Sheet!$D$3:$D$11</c:f>
              <c:numCache>
                <c:formatCode>#,##0</c:formatCode>
                <c:ptCount val="9"/>
                <c:pt idx="0">
                  <c:v>25145561</c:v>
                </c:pt>
                <c:pt idx="1">
                  <c:v>27695284</c:v>
                </c:pt>
                <c:pt idx="2">
                  <c:v>30541978</c:v>
                </c:pt>
                <c:pt idx="3">
                  <c:v>33699307</c:v>
                </c:pt>
                <c:pt idx="4">
                  <c:v>37155084</c:v>
                </c:pt>
                <c:pt idx="5">
                  <c:v>40892255</c:v>
                </c:pt>
                <c:pt idx="6">
                  <c:v>44955896</c:v>
                </c:pt>
                <c:pt idx="7">
                  <c:v>49416165</c:v>
                </c:pt>
                <c:pt idx="8">
                  <c:v>54369297</c:v>
                </c:pt>
              </c:numCache>
            </c:numRef>
          </c:val>
          <c:smooth val="0"/>
          <c:extLst>
            <c:ext xmlns:c16="http://schemas.microsoft.com/office/drawing/2014/chart" uri="{C3380CC4-5D6E-409C-BE32-E72D297353CC}">
              <c16:uniqueId val="{00000002-6666-458A-9827-B4117E1B2FF6}"/>
            </c:ext>
          </c:extLst>
        </c:ser>
        <c:dLbls>
          <c:showLegendKey val="0"/>
          <c:showVal val="0"/>
          <c:showCatName val="0"/>
          <c:showSerName val="0"/>
          <c:showPercent val="0"/>
          <c:showBubbleSize val="0"/>
        </c:dLbls>
        <c:smooth val="0"/>
        <c:axId val="241728072"/>
        <c:axId val="241728464"/>
      </c:lineChart>
      <c:catAx>
        <c:axId val="241728072"/>
        <c:scaling>
          <c:orientation val="minMax"/>
        </c:scaling>
        <c:delete val="0"/>
        <c:axPos val="b"/>
        <c:numFmt formatCode="General" sourceLinked="1"/>
        <c:majorTickMark val="out"/>
        <c:minorTickMark val="none"/>
        <c:tickLblPos val="nextTo"/>
        <c:txPr>
          <a:bodyPr rot="2700000"/>
          <a:lstStyle/>
          <a:p>
            <a:pPr>
              <a:defRPr/>
            </a:pPr>
            <a:endParaRPr lang="en-US"/>
          </a:p>
        </c:txPr>
        <c:crossAx val="241728464"/>
        <c:crosses val="autoZero"/>
        <c:auto val="1"/>
        <c:lblAlgn val="ctr"/>
        <c:lblOffset val="0"/>
        <c:noMultiLvlLbl val="0"/>
      </c:catAx>
      <c:valAx>
        <c:axId val="241728464"/>
        <c:scaling>
          <c:orientation val="minMax"/>
          <c:max val="55000000"/>
          <c:min val="20000000"/>
        </c:scaling>
        <c:delete val="0"/>
        <c:axPos val="l"/>
        <c:majorGridlines/>
        <c:numFmt formatCode="0" sourceLinked="0"/>
        <c:majorTickMark val="out"/>
        <c:minorTickMark val="none"/>
        <c:tickLblPos val="nextTo"/>
        <c:txPr>
          <a:bodyPr/>
          <a:lstStyle/>
          <a:p>
            <a:pPr>
              <a:defRPr sz="1400"/>
            </a:pPr>
            <a:endParaRPr lang="en-US"/>
          </a:p>
        </c:txPr>
        <c:crossAx val="241728072"/>
        <c:crosses val="autoZero"/>
        <c:crossBetween val="midCat"/>
        <c:dispUnits>
          <c:builtInUnit val="millions"/>
          <c:dispUnitsLbl>
            <c:layout>
              <c:manualLayout>
                <c:xMode val="edge"/>
                <c:yMode val="edge"/>
                <c:x val="1.6272965879265101E-3"/>
                <c:y val="0.41786280169346984"/>
              </c:manualLayout>
            </c:layout>
          </c:dispUnitsLbl>
        </c:dispUnits>
      </c:valAx>
    </c:plotArea>
    <c:legend>
      <c:legendPos val="l"/>
      <c:layout>
        <c:manualLayout>
          <c:xMode val="edge"/>
          <c:yMode val="edge"/>
          <c:x val="0.13658000724047425"/>
          <c:y val="0.12529764378578448"/>
          <c:w val="0.36838695809575528"/>
          <c:h val="0.17427013098771288"/>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400"/>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789888106092"/>
          <c:y val="0.12096635647816753"/>
          <c:w val="0.79998848828107016"/>
          <c:h val="0.77393501948620058"/>
        </c:manualLayout>
      </c:layout>
      <c:lineChart>
        <c:grouping val="standard"/>
        <c:varyColors val="0"/>
        <c:ser>
          <c:idx val="0"/>
          <c:order val="0"/>
          <c:tx>
            <c:strRef>
              <c:f>Sheet!$C$25</c:f>
              <c:strCache>
                <c:ptCount val="1"/>
                <c:pt idx="0">
                  <c:v>NH White</c:v>
                </c:pt>
              </c:strCache>
            </c:strRef>
          </c:tx>
          <c:spPr>
            <a:ln w="50800">
              <a:solidFill>
                <a:srgbClr val="002060"/>
              </a:solidFill>
              <a:prstDash val="sysDot"/>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Sheet!$C$26:$C$34</c:f>
              <c:numCache>
                <c:formatCode>#,##0</c:formatCode>
                <c:ptCount val="9"/>
                <c:pt idx="0">
                  <c:v>11397345</c:v>
                </c:pt>
                <c:pt idx="1">
                  <c:v>11585146</c:v>
                </c:pt>
                <c:pt idx="2">
                  <c:v>11723184</c:v>
                </c:pt>
                <c:pt idx="3">
                  <c:v>11796414</c:v>
                </c:pt>
                <c:pt idx="4">
                  <c:v>11792588</c:v>
                </c:pt>
                <c:pt idx="5">
                  <c:v>11717771</c:v>
                </c:pt>
                <c:pt idx="6">
                  <c:v>11593202</c:v>
                </c:pt>
                <c:pt idx="7">
                  <c:v>11434587</c:v>
                </c:pt>
                <c:pt idx="8">
                  <c:v>11265371</c:v>
                </c:pt>
              </c:numCache>
            </c:numRef>
          </c:val>
          <c:smooth val="0"/>
          <c:extLst>
            <c:ext xmlns:c16="http://schemas.microsoft.com/office/drawing/2014/chart" uri="{C3380CC4-5D6E-409C-BE32-E72D297353CC}">
              <c16:uniqueId val="{00000000-4CF4-4D64-9430-808FB55BCAB7}"/>
            </c:ext>
          </c:extLst>
        </c:ser>
        <c:ser>
          <c:idx val="1"/>
          <c:order val="1"/>
          <c:tx>
            <c:strRef>
              <c:f>Sheet!$D$25</c:f>
              <c:strCache>
                <c:ptCount val="1"/>
                <c:pt idx="0">
                  <c:v>NH Black</c:v>
                </c:pt>
              </c:strCache>
            </c:strRef>
          </c:tx>
          <c:spPr>
            <a:ln w="57150" cmpd="dbl">
              <a:solidFill>
                <a:schemeClr val="accent6">
                  <a:lumMod val="75000"/>
                </a:schemeClr>
              </a:solidFill>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Sheet!$D$26:$D$34</c:f>
              <c:numCache>
                <c:formatCode>#,##0</c:formatCode>
                <c:ptCount val="9"/>
                <c:pt idx="0">
                  <c:v>2886825</c:v>
                </c:pt>
                <c:pt idx="1">
                  <c:v>3083970</c:v>
                </c:pt>
                <c:pt idx="2">
                  <c:v>3274738</c:v>
                </c:pt>
                <c:pt idx="3">
                  <c:v>3454116</c:v>
                </c:pt>
                <c:pt idx="4">
                  <c:v>3616745</c:v>
                </c:pt>
                <c:pt idx="5">
                  <c:v>3757614</c:v>
                </c:pt>
                <c:pt idx="6">
                  <c:v>3876830</c:v>
                </c:pt>
                <c:pt idx="7">
                  <c:v>3977772</c:v>
                </c:pt>
                <c:pt idx="8">
                  <c:v>4065757</c:v>
                </c:pt>
              </c:numCache>
            </c:numRef>
          </c:val>
          <c:smooth val="0"/>
          <c:extLst>
            <c:ext xmlns:c16="http://schemas.microsoft.com/office/drawing/2014/chart" uri="{C3380CC4-5D6E-409C-BE32-E72D297353CC}">
              <c16:uniqueId val="{00000001-4CF4-4D64-9430-808FB55BCAB7}"/>
            </c:ext>
          </c:extLst>
        </c:ser>
        <c:ser>
          <c:idx val="2"/>
          <c:order val="2"/>
          <c:tx>
            <c:strRef>
              <c:f>Sheet!$E$24</c:f>
              <c:strCache>
                <c:ptCount val="1"/>
                <c:pt idx="0">
                  <c:v>Hispanic</c:v>
                </c:pt>
              </c:strCache>
            </c:strRef>
          </c:tx>
          <c:spPr>
            <a:ln w="50800">
              <a:solidFill>
                <a:srgbClr val="917B4C"/>
              </a:solidFill>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Sheet!$E$25:$E$33</c:f>
              <c:numCache>
                <c:formatCode>#,##0</c:formatCode>
                <c:ptCount val="9"/>
                <c:pt idx="0">
                  <c:v>9460921</c:v>
                </c:pt>
                <c:pt idx="1">
                  <c:v>10659352</c:v>
                </c:pt>
                <c:pt idx="2">
                  <c:v>11963951</c:v>
                </c:pt>
                <c:pt idx="3">
                  <c:v>13384050</c:v>
                </c:pt>
                <c:pt idx="4">
                  <c:v>14900906</c:v>
                </c:pt>
                <c:pt idx="5">
                  <c:v>16475644</c:v>
                </c:pt>
                <c:pt idx="6">
                  <c:v>18095574</c:v>
                </c:pt>
                <c:pt idx="7">
                  <c:v>19769879</c:v>
                </c:pt>
                <c:pt idx="8">
                  <c:v>21516362</c:v>
                </c:pt>
              </c:numCache>
            </c:numRef>
          </c:val>
          <c:smooth val="0"/>
          <c:extLst>
            <c:ext xmlns:c16="http://schemas.microsoft.com/office/drawing/2014/chart" uri="{C3380CC4-5D6E-409C-BE32-E72D297353CC}">
              <c16:uniqueId val="{00000002-4CF4-4D64-9430-808FB55BCAB7}"/>
            </c:ext>
          </c:extLst>
        </c:ser>
        <c:ser>
          <c:idx val="3"/>
          <c:order val="3"/>
          <c:tx>
            <c:strRef>
              <c:f>Sheet!$F$24</c:f>
              <c:strCache>
                <c:ptCount val="1"/>
                <c:pt idx="0">
                  <c:v>NH Other</c:v>
                </c:pt>
              </c:strCache>
            </c:strRef>
          </c:tx>
          <c:spPr>
            <a:ln w="50800">
              <a:solidFill>
                <a:schemeClr val="accent1"/>
              </a:solidFill>
              <a:prstDash val="sysDash"/>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Sheet!$F$25:$F$33</c:f>
              <c:numCache>
                <c:formatCode>#,##0</c:formatCode>
                <c:ptCount val="9"/>
                <c:pt idx="0">
                  <c:v>1400470</c:v>
                </c:pt>
                <c:pt idx="1">
                  <c:v>1618648</c:v>
                </c:pt>
                <c:pt idx="2">
                  <c:v>1851409</c:v>
                </c:pt>
                <c:pt idx="3">
                  <c:v>2099741</c:v>
                </c:pt>
                <c:pt idx="4">
                  <c:v>2369978</c:v>
                </c:pt>
                <c:pt idx="5">
                  <c:v>2665861</c:v>
                </c:pt>
                <c:pt idx="6">
                  <c:v>2984989</c:v>
                </c:pt>
                <c:pt idx="7">
                  <c:v>3317300</c:v>
                </c:pt>
                <c:pt idx="8">
                  <c:v>3655259</c:v>
                </c:pt>
              </c:numCache>
            </c:numRef>
          </c:val>
          <c:smooth val="0"/>
          <c:extLst>
            <c:ext xmlns:c16="http://schemas.microsoft.com/office/drawing/2014/chart" uri="{C3380CC4-5D6E-409C-BE32-E72D297353CC}">
              <c16:uniqueId val="{00000003-4CF4-4D64-9430-808FB55BCAB7}"/>
            </c:ext>
          </c:extLst>
        </c:ser>
        <c:dLbls>
          <c:showLegendKey val="0"/>
          <c:showVal val="0"/>
          <c:showCatName val="0"/>
          <c:showSerName val="0"/>
          <c:showPercent val="0"/>
          <c:showBubbleSize val="0"/>
        </c:dLbls>
        <c:smooth val="0"/>
        <c:axId val="244600536"/>
        <c:axId val="244600928"/>
      </c:lineChart>
      <c:catAx>
        <c:axId val="244600536"/>
        <c:scaling>
          <c:orientation val="minMax"/>
        </c:scaling>
        <c:delete val="0"/>
        <c:axPos val="b"/>
        <c:numFmt formatCode="General" sourceLinked="1"/>
        <c:majorTickMark val="out"/>
        <c:minorTickMark val="none"/>
        <c:tickLblPos val="nextTo"/>
        <c:txPr>
          <a:bodyPr rot="2700000"/>
          <a:lstStyle/>
          <a:p>
            <a:pPr>
              <a:defRPr/>
            </a:pPr>
            <a:endParaRPr lang="en-US"/>
          </a:p>
        </c:txPr>
        <c:crossAx val="244600928"/>
        <c:crosses val="autoZero"/>
        <c:auto val="1"/>
        <c:lblAlgn val="ctr"/>
        <c:lblOffset val="0"/>
        <c:noMultiLvlLbl val="0"/>
      </c:catAx>
      <c:valAx>
        <c:axId val="244600928"/>
        <c:scaling>
          <c:orientation val="minMax"/>
        </c:scaling>
        <c:delete val="0"/>
        <c:axPos val="l"/>
        <c:majorGridlines/>
        <c:numFmt formatCode="#,##0" sourceLinked="1"/>
        <c:majorTickMark val="out"/>
        <c:minorTickMark val="none"/>
        <c:tickLblPos val="nextTo"/>
        <c:crossAx val="244600536"/>
        <c:crosses val="autoZero"/>
        <c:crossBetween val="midCat"/>
        <c:majorUnit val="4000000"/>
        <c:dispUnits>
          <c:builtInUnit val="millions"/>
          <c:dispUnitsLbl>
            <c:layout>
              <c:manualLayout>
                <c:xMode val="edge"/>
                <c:yMode val="edge"/>
                <c:x val="0"/>
                <c:y val="0.45651892945200034"/>
              </c:manualLayout>
            </c:layout>
          </c:dispUnitsLbl>
        </c:dispUnits>
      </c:valAx>
    </c:plotArea>
    <c:legend>
      <c:legendPos val="l"/>
      <c:layout>
        <c:manualLayout>
          <c:xMode val="edge"/>
          <c:yMode val="edge"/>
          <c:x val="0.15107113765951669"/>
          <c:y val="0.13830271216097989"/>
          <c:w val="0.34491085166078378"/>
          <c:h val="0.17542949176807446"/>
        </c:manualLayout>
      </c:layout>
      <c:overlay val="1"/>
      <c:spPr>
        <a:solidFill>
          <a:schemeClr val="bg1"/>
        </a:solidFill>
        <a:ln>
          <a:solidFill>
            <a:schemeClr val="bg1">
              <a:lumMod val="50000"/>
            </a:schemeClr>
          </a:solidFill>
        </a:ln>
        <a:effectLst>
          <a:outerShdw blurRad="50800" dist="38100" dir="2700000" algn="tl" rotWithShape="0">
            <a:prstClr val="black">
              <a:alpha val="40000"/>
            </a:prstClr>
          </a:outerShdw>
        </a:effectLst>
      </c:spPr>
    </c:legend>
    <c:plotVisOnly val="1"/>
    <c:dispBlanksAs val="gap"/>
    <c:showDLblsOverMax val="0"/>
  </c:chart>
  <c:txPr>
    <a:bodyPr/>
    <a:lstStyle/>
    <a:p>
      <a:pPr>
        <a:defRPr sz="14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Total</c:v>
                </c:pt>
              </c:strCache>
            </c:strRef>
          </c:tx>
          <c:spPr>
            <a:solidFill>
              <a:schemeClr val="accent1">
                <a:lumMod val="40000"/>
                <a:lumOff val="60000"/>
              </a:schemeClr>
            </a:solidFill>
            <a:ln>
              <a:noFill/>
            </a:ln>
            <a:effectLst/>
          </c:spPr>
          <c:invertIfNegative val="0"/>
          <c:dPt>
            <c:idx val="7"/>
            <c:invertIfNegative val="0"/>
            <c:bubble3D val="0"/>
            <c:spPr>
              <a:solidFill>
                <a:schemeClr val="accent1"/>
              </a:solidFill>
              <a:ln>
                <a:noFill/>
              </a:ln>
              <a:effectLst/>
            </c:spPr>
            <c:extLst>
              <c:ext xmlns:c16="http://schemas.microsoft.com/office/drawing/2014/chart" uri="{C3380CC4-5D6E-409C-BE32-E72D297353CC}">
                <c16:uniqueId val="{00000001-10FF-4C04-9EA0-1B39CEE7C6EF}"/>
              </c:ext>
            </c:extLst>
          </c:dPt>
          <c:dPt>
            <c:idx val="8"/>
            <c:invertIfNegative val="0"/>
            <c:bubble3D val="0"/>
            <c:spPr>
              <a:solidFill>
                <a:schemeClr val="accent5">
                  <a:lumMod val="75000"/>
                </a:schemeClr>
              </a:solidFill>
              <a:ln>
                <a:noFill/>
              </a:ln>
              <a:effectLst/>
            </c:spPr>
            <c:extLst>
              <c:ext xmlns:c16="http://schemas.microsoft.com/office/drawing/2014/chart" uri="{C3380CC4-5D6E-409C-BE32-E72D297353CC}">
                <c16:uniqueId val="{00000003-10FF-4C04-9EA0-1B39CEE7C6EF}"/>
              </c:ext>
            </c:extLst>
          </c:dPt>
          <c:dPt>
            <c:idx val="9"/>
            <c:invertIfNegative val="0"/>
            <c:bubble3D val="0"/>
            <c:spPr>
              <a:solidFill>
                <a:schemeClr val="accent5">
                  <a:lumMod val="75000"/>
                </a:schemeClr>
              </a:solidFill>
              <a:ln>
                <a:noFill/>
              </a:ln>
              <a:effectLst/>
            </c:spPr>
            <c:extLst>
              <c:ext xmlns:c16="http://schemas.microsoft.com/office/drawing/2014/chart" uri="{C3380CC4-5D6E-409C-BE32-E72D297353CC}">
                <c16:uniqueId val="{00000005-10FF-4C04-9EA0-1B39CEE7C6EF}"/>
              </c:ext>
            </c:extLst>
          </c:dPt>
          <c:dPt>
            <c:idx val="10"/>
            <c:invertIfNegative val="0"/>
            <c:bubble3D val="0"/>
            <c:spPr>
              <a:solidFill>
                <a:schemeClr val="accent5">
                  <a:lumMod val="75000"/>
                </a:schemeClr>
              </a:solidFill>
              <a:ln>
                <a:noFill/>
              </a:ln>
              <a:effectLst/>
            </c:spPr>
            <c:extLst>
              <c:ext xmlns:c16="http://schemas.microsoft.com/office/drawing/2014/chart" uri="{C3380CC4-5D6E-409C-BE32-E72D297353CC}">
                <c16:uniqueId val="{00000007-10FF-4C04-9EA0-1B39CEE7C6EF}"/>
              </c:ext>
            </c:extLst>
          </c:dPt>
          <c:dPt>
            <c:idx val="11"/>
            <c:invertIfNegative val="0"/>
            <c:bubble3D val="0"/>
            <c:spPr>
              <a:solidFill>
                <a:schemeClr val="accent5">
                  <a:lumMod val="75000"/>
                </a:schemeClr>
              </a:solidFill>
              <a:ln>
                <a:noFill/>
              </a:ln>
              <a:effectLst/>
            </c:spPr>
            <c:extLst>
              <c:ext xmlns:c16="http://schemas.microsoft.com/office/drawing/2014/chart" uri="{C3380CC4-5D6E-409C-BE32-E72D297353CC}">
                <c16:uniqueId val="{00000009-10FF-4C04-9EA0-1B39CEE7C6EF}"/>
              </c:ext>
            </c:extLst>
          </c:dPt>
          <c:cat>
            <c:numRef>
              <c:f>Sheet1!$B$1:$M$1</c:f>
              <c:numCache>
                <c:formatCode>General</c:formatCode>
                <c:ptCount val="12"/>
                <c:pt idx="0">
                  <c:v>1950</c:v>
                </c:pt>
                <c:pt idx="1">
                  <c:v>1960</c:v>
                </c:pt>
                <c:pt idx="2">
                  <c:v>1970</c:v>
                </c:pt>
                <c:pt idx="3">
                  <c:v>1980</c:v>
                </c:pt>
                <c:pt idx="4">
                  <c:v>1990</c:v>
                </c:pt>
                <c:pt idx="5">
                  <c:v>2000</c:v>
                </c:pt>
                <c:pt idx="6">
                  <c:v>2010</c:v>
                </c:pt>
                <c:pt idx="7">
                  <c:v>2015</c:v>
                </c:pt>
                <c:pt idx="8">
                  <c:v>2020</c:v>
                </c:pt>
                <c:pt idx="9">
                  <c:v>2030</c:v>
                </c:pt>
                <c:pt idx="10">
                  <c:v>2040</c:v>
                </c:pt>
                <c:pt idx="11">
                  <c:v>2050</c:v>
                </c:pt>
              </c:numCache>
            </c:numRef>
          </c:cat>
          <c:val>
            <c:numRef>
              <c:f>Sheet1!$B$2:$M$2</c:f>
              <c:numCache>
                <c:formatCode>#,##0</c:formatCode>
                <c:ptCount val="12"/>
                <c:pt idx="0">
                  <c:v>7711194</c:v>
                </c:pt>
                <c:pt idx="1">
                  <c:v>9579677</c:v>
                </c:pt>
                <c:pt idx="2">
                  <c:v>11196730</c:v>
                </c:pt>
                <c:pt idx="3">
                  <c:v>14229191</c:v>
                </c:pt>
                <c:pt idx="4">
                  <c:v>16986510</c:v>
                </c:pt>
                <c:pt idx="5">
                  <c:v>20851820</c:v>
                </c:pt>
                <c:pt idx="6">
                  <c:v>25145561</c:v>
                </c:pt>
                <c:pt idx="7">
                  <c:v>27469114</c:v>
                </c:pt>
                <c:pt idx="8">
                  <c:v>28813282</c:v>
                </c:pt>
                <c:pt idx="9">
                  <c:v>32680217</c:v>
                </c:pt>
                <c:pt idx="10">
                  <c:v>36550595</c:v>
                </c:pt>
                <c:pt idx="11">
                  <c:v>40502749</c:v>
                </c:pt>
              </c:numCache>
            </c:numRef>
          </c:val>
          <c:extLst>
            <c:ext xmlns:c16="http://schemas.microsoft.com/office/drawing/2014/chart" uri="{C3380CC4-5D6E-409C-BE32-E72D297353CC}">
              <c16:uniqueId val="{0000000A-10FF-4C04-9EA0-1B39CEE7C6EF}"/>
            </c:ext>
          </c:extLst>
        </c:ser>
        <c:dLbls>
          <c:showLegendKey val="0"/>
          <c:showVal val="0"/>
          <c:showCatName val="0"/>
          <c:showSerName val="0"/>
          <c:showPercent val="0"/>
          <c:showBubbleSize val="0"/>
        </c:dLbls>
        <c:gapWidth val="70"/>
        <c:axId val="739871032"/>
        <c:axId val="739870704"/>
      </c:barChart>
      <c:lineChart>
        <c:grouping val="standard"/>
        <c:varyColors val="0"/>
        <c:ser>
          <c:idx val="1"/>
          <c:order val="1"/>
          <c:tx>
            <c:strRef>
              <c:f>Sheet1!$A$3</c:f>
              <c:strCache>
                <c:ptCount val="1"/>
                <c:pt idx="0">
                  <c:v>Percent under 18</c:v>
                </c:pt>
              </c:strCache>
            </c:strRef>
          </c:tx>
          <c:spPr>
            <a:ln w="50800" cap="rnd">
              <a:solidFill>
                <a:schemeClr val="accent6"/>
              </a:solidFill>
              <a:round/>
            </a:ln>
            <a:effectLst/>
          </c:spPr>
          <c:marker>
            <c:symbol val="circle"/>
            <c:size val="5"/>
            <c:spPr>
              <a:solidFill>
                <a:schemeClr val="accent6"/>
              </a:solidFill>
              <a:ln w="9525">
                <a:solidFill>
                  <a:schemeClr val="accent6"/>
                </a:solidFill>
              </a:ln>
              <a:effectLst/>
            </c:spPr>
          </c:marker>
          <c:cat>
            <c:numRef>
              <c:f>Sheet1!$B$1:$M$1</c:f>
              <c:numCache>
                <c:formatCode>General</c:formatCode>
                <c:ptCount val="12"/>
                <c:pt idx="0">
                  <c:v>1950</c:v>
                </c:pt>
                <c:pt idx="1">
                  <c:v>1960</c:v>
                </c:pt>
                <c:pt idx="2">
                  <c:v>1970</c:v>
                </c:pt>
                <c:pt idx="3">
                  <c:v>1980</c:v>
                </c:pt>
                <c:pt idx="4">
                  <c:v>1990</c:v>
                </c:pt>
                <c:pt idx="5">
                  <c:v>2000</c:v>
                </c:pt>
                <c:pt idx="6">
                  <c:v>2010</c:v>
                </c:pt>
                <c:pt idx="7">
                  <c:v>2015</c:v>
                </c:pt>
                <c:pt idx="8">
                  <c:v>2020</c:v>
                </c:pt>
                <c:pt idx="9">
                  <c:v>2030</c:v>
                </c:pt>
                <c:pt idx="10">
                  <c:v>2040</c:v>
                </c:pt>
                <c:pt idx="11">
                  <c:v>2050</c:v>
                </c:pt>
              </c:numCache>
            </c:numRef>
          </c:cat>
          <c:val>
            <c:numRef>
              <c:f>Sheet1!$B$3:$M$3</c:f>
              <c:numCache>
                <c:formatCode>0.0%</c:formatCode>
                <c:ptCount val="12"/>
                <c:pt idx="0">
                  <c:v>0.33700000000000002</c:v>
                </c:pt>
                <c:pt idx="1">
                  <c:v>0.38</c:v>
                </c:pt>
                <c:pt idx="2">
                  <c:v>0.35699999999999998</c:v>
                </c:pt>
                <c:pt idx="3">
                  <c:v>0.30299999999999999</c:v>
                </c:pt>
                <c:pt idx="4">
                  <c:v>0.28499999999999998</c:v>
                </c:pt>
                <c:pt idx="5">
                  <c:v>0.28199999999999997</c:v>
                </c:pt>
                <c:pt idx="6">
                  <c:v>0.27300000000000002</c:v>
                </c:pt>
                <c:pt idx="7">
                  <c:v>0.26300000000000001</c:v>
                </c:pt>
                <c:pt idx="8">
                  <c:v>0.254</c:v>
                </c:pt>
                <c:pt idx="9">
                  <c:v>0.24099999999999999</c:v>
                </c:pt>
                <c:pt idx="10">
                  <c:v>0.23400000000000001</c:v>
                </c:pt>
                <c:pt idx="11">
                  <c:v>0.22700000000000001</c:v>
                </c:pt>
              </c:numCache>
            </c:numRef>
          </c:val>
          <c:smooth val="0"/>
          <c:extLst>
            <c:ext xmlns:c16="http://schemas.microsoft.com/office/drawing/2014/chart" uri="{C3380CC4-5D6E-409C-BE32-E72D297353CC}">
              <c16:uniqueId val="{0000000B-10FF-4C04-9EA0-1B39CEE7C6EF}"/>
            </c:ext>
          </c:extLst>
        </c:ser>
        <c:ser>
          <c:idx val="2"/>
          <c:order val="2"/>
          <c:tx>
            <c:strRef>
              <c:f>Sheet1!$A$4</c:f>
              <c:strCache>
                <c:ptCount val="1"/>
                <c:pt idx="0">
                  <c:v>Percent 65 and over</c:v>
                </c:pt>
              </c:strCache>
            </c:strRef>
          </c:tx>
          <c:spPr>
            <a:ln w="50800"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cat>
            <c:numRef>
              <c:f>Sheet1!$B$1:$M$1</c:f>
              <c:numCache>
                <c:formatCode>General</c:formatCode>
                <c:ptCount val="12"/>
                <c:pt idx="0">
                  <c:v>1950</c:v>
                </c:pt>
                <c:pt idx="1">
                  <c:v>1960</c:v>
                </c:pt>
                <c:pt idx="2">
                  <c:v>1970</c:v>
                </c:pt>
                <c:pt idx="3">
                  <c:v>1980</c:v>
                </c:pt>
                <c:pt idx="4">
                  <c:v>1990</c:v>
                </c:pt>
                <c:pt idx="5">
                  <c:v>2000</c:v>
                </c:pt>
                <c:pt idx="6">
                  <c:v>2010</c:v>
                </c:pt>
                <c:pt idx="7">
                  <c:v>2015</c:v>
                </c:pt>
                <c:pt idx="8">
                  <c:v>2020</c:v>
                </c:pt>
                <c:pt idx="9">
                  <c:v>2030</c:v>
                </c:pt>
                <c:pt idx="10">
                  <c:v>2040</c:v>
                </c:pt>
                <c:pt idx="11">
                  <c:v>2050</c:v>
                </c:pt>
              </c:numCache>
            </c:numRef>
          </c:cat>
          <c:val>
            <c:numRef>
              <c:f>Sheet1!$B$4:$M$4</c:f>
              <c:numCache>
                <c:formatCode>0.0%</c:formatCode>
                <c:ptCount val="12"/>
                <c:pt idx="0">
                  <c:v>6.7000000000000004E-2</c:v>
                </c:pt>
                <c:pt idx="1">
                  <c:v>7.8E-2</c:v>
                </c:pt>
                <c:pt idx="2">
                  <c:v>8.8999999999999996E-2</c:v>
                </c:pt>
                <c:pt idx="3">
                  <c:v>9.6000000000000002E-2</c:v>
                </c:pt>
                <c:pt idx="4">
                  <c:v>0.10100000000000001</c:v>
                </c:pt>
                <c:pt idx="5">
                  <c:v>9.9000000000000005E-2</c:v>
                </c:pt>
                <c:pt idx="6">
                  <c:v>0.10299999999999999</c:v>
                </c:pt>
                <c:pt idx="7">
                  <c:v>0.11700000000000001</c:v>
                </c:pt>
                <c:pt idx="8">
                  <c:v>0.13500000000000001</c:v>
                </c:pt>
                <c:pt idx="9">
                  <c:v>0.17</c:v>
                </c:pt>
                <c:pt idx="10">
                  <c:v>0.185</c:v>
                </c:pt>
                <c:pt idx="11">
                  <c:v>0.19400000000000001</c:v>
                </c:pt>
              </c:numCache>
            </c:numRef>
          </c:val>
          <c:smooth val="0"/>
          <c:extLst>
            <c:ext xmlns:c16="http://schemas.microsoft.com/office/drawing/2014/chart" uri="{C3380CC4-5D6E-409C-BE32-E72D297353CC}">
              <c16:uniqueId val="{0000000C-10FF-4C04-9EA0-1B39CEE7C6EF}"/>
            </c:ext>
          </c:extLst>
        </c:ser>
        <c:dLbls>
          <c:showLegendKey val="0"/>
          <c:showVal val="0"/>
          <c:showCatName val="0"/>
          <c:showSerName val="0"/>
          <c:showPercent val="0"/>
          <c:showBubbleSize val="0"/>
        </c:dLbls>
        <c:marker val="1"/>
        <c:smooth val="0"/>
        <c:axId val="648397296"/>
        <c:axId val="648399592"/>
      </c:lineChart>
      <c:catAx>
        <c:axId val="73987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9870704"/>
        <c:crosses val="autoZero"/>
        <c:auto val="1"/>
        <c:lblAlgn val="ctr"/>
        <c:lblOffset val="100"/>
        <c:noMultiLvlLbl val="0"/>
      </c:catAx>
      <c:valAx>
        <c:axId val="739870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in Millions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9871032"/>
        <c:crosses val="autoZero"/>
        <c:crossBetween val="between"/>
        <c:dispUnits>
          <c:builtInUnit val="millions"/>
        </c:dispUnits>
      </c:valAx>
      <c:valAx>
        <c:axId val="648399592"/>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Percent of Total Population</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48397296"/>
        <c:crosses val="max"/>
        <c:crossBetween val="between"/>
      </c:valAx>
      <c:catAx>
        <c:axId val="648397296"/>
        <c:scaling>
          <c:orientation val="minMax"/>
        </c:scaling>
        <c:delete val="1"/>
        <c:axPos val="b"/>
        <c:numFmt formatCode="General" sourceLinked="1"/>
        <c:majorTickMark val="out"/>
        <c:minorTickMark val="none"/>
        <c:tickLblPos val="nextTo"/>
        <c:crossAx val="64839959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0.04245</cdr:x>
      <cdr:y>0.01515</cdr:y>
    </cdr:from>
    <cdr:to>
      <cdr:x>0.98276</cdr:x>
      <cdr:y>0.15322</cdr:y>
    </cdr:to>
    <cdr:sp macro="" textlink="">
      <cdr:nvSpPr>
        <cdr:cNvPr id="2" name="TextBox 1"/>
        <cdr:cNvSpPr txBox="1"/>
      </cdr:nvSpPr>
      <cdr:spPr>
        <a:xfrm xmlns:a="http://schemas.openxmlformats.org/drawingml/2006/main">
          <a:off x="187606" y="76200"/>
          <a:ext cx="4155794" cy="694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1600" b="1" i="0" baseline="0" dirty="0">
              <a:effectLst/>
              <a:latin typeface="+mn-lt"/>
              <a:ea typeface="+mn-ea"/>
              <a:cs typeface="+mn-cs"/>
            </a:rPr>
            <a:t>Projected Texas Population by Race/Ethnicity, </a:t>
          </a:r>
          <a:endParaRPr lang="en-US" sz="1600" b="1" i="0" baseline="0" dirty="0" smtClean="0">
            <a:effectLst/>
            <a:latin typeface="+mn-lt"/>
            <a:ea typeface="+mn-ea"/>
            <a:cs typeface="+mn-cs"/>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1600" b="1" i="0" baseline="0" dirty="0" smtClean="0">
              <a:effectLst/>
              <a:latin typeface="+mn-lt"/>
              <a:ea typeface="+mn-ea"/>
              <a:cs typeface="+mn-cs"/>
            </a:rPr>
            <a:t>2010 </a:t>
          </a:r>
          <a:r>
            <a:rPr lang="en-US" sz="1600" b="1" i="0" baseline="0" dirty="0">
              <a:effectLst/>
              <a:latin typeface="+mn-lt"/>
              <a:ea typeface="+mn-ea"/>
              <a:cs typeface="+mn-cs"/>
            </a:rPr>
            <a:t>to 2050</a:t>
          </a:r>
          <a:br>
            <a:rPr lang="en-US" sz="1600" b="1" i="0" baseline="0" dirty="0">
              <a:effectLst/>
              <a:latin typeface="+mn-lt"/>
              <a:ea typeface="+mn-ea"/>
              <a:cs typeface="+mn-cs"/>
            </a:rPr>
          </a:br>
          <a:r>
            <a:rPr lang="en-US" sz="1600" b="1" i="0" baseline="0" dirty="0">
              <a:effectLst/>
              <a:latin typeface="+mn-lt"/>
              <a:ea typeface="+mn-ea"/>
              <a:cs typeface="+mn-cs"/>
            </a:rPr>
            <a:t>0.5 Migration Scenario</a:t>
          </a:r>
          <a:endParaRPr lang="en-US" sz="1600" dirty="0">
            <a:effectLst/>
          </a:endParaRPr>
        </a:p>
        <a:p xmlns:a="http://schemas.openxmlformats.org/drawingml/2006/main">
          <a:endParaRPr lang="en-US" sz="9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BA6F8-D932-4BC6-B450-A920176CDAFB}" type="datetimeFigureOut">
              <a:rPr lang="en-US" smtClean="0"/>
              <a:t>4/24/2017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dallasfed.org/research/swe/2017/swe1701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282493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01763" y="528638"/>
            <a:ext cx="6357937" cy="4767262"/>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12</a:t>
            </a:fld>
            <a:endParaRPr lang="en-US" dirty="0"/>
          </a:p>
        </p:txBody>
      </p:sp>
    </p:spTree>
    <p:extLst>
      <p:ext uri="{BB962C8B-B14F-4D97-AF65-F5344CB8AC3E}">
        <p14:creationId xmlns:p14="http://schemas.microsoft.com/office/powerpoint/2010/main" val="1584778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1662351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273615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357188"/>
            <a:ext cx="7011988"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21</a:t>
            </a:fld>
            <a:endParaRPr lang="en-US" dirty="0"/>
          </a:p>
        </p:txBody>
      </p:sp>
    </p:spTree>
    <p:extLst>
      <p:ext uri="{BB962C8B-B14F-4D97-AF65-F5344CB8AC3E}">
        <p14:creationId xmlns:p14="http://schemas.microsoft.com/office/powerpoint/2010/main" val="325781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357188"/>
            <a:ext cx="7011988"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22</a:t>
            </a:fld>
            <a:endParaRPr lang="en-US" dirty="0"/>
          </a:p>
        </p:txBody>
      </p:sp>
    </p:spTree>
    <p:extLst>
      <p:ext uri="{BB962C8B-B14F-4D97-AF65-F5344CB8AC3E}">
        <p14:creationId xmlns:p14="http://schemas.microsoft.com/office/powerpoint/2010/main" val="111320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Dallas Fed, </a:t>
            </a:r>
            <a:r>
              <a:rPr lang="en-US" sz="1200" b="0" i="0" kern="1200" dirty="0" smtClean="0">
                <a:solidFill>
                  <a:schemeClr val="tx1"/>
                </a:solidFill>
                <a:effectLst/>
                <a:latin typeface="+mn-lt"/>
                <a:ea typeface="+mn-ea"/>
                <a:cs typeface="+mn-cs"/>
              </a:rPr>
              <a:t>Texas’ employment growth rate of 4.9 percent in January was the highest since October 2014. The expansion was broad based, covering every sector except information.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23</a:t>
            </a:fld>
            <a:endParaRPr lang="en-US" dirty="0"/>
          </a:p>
        </p:txBody>
      </p:sp>
    </p:spTree>
    <p:extLst>
      <p:ext uri="{BB962C8B-B14F-4D97-AF65-F5344CB8AC3E}">
        <p14:creationId xmlns:p14="http://schemas.microsoft.com/office/powerpoint/2010/main" val="1251133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a:rPr>
              <a:t>Housing affordability</a:t>
            </a:r>
            <a:r>
              <a:rPr lang="en-US" sz="1200" b="0" i="0" kern="1200" dirty="0" smtClean="0">
                <a:solidFill>
                  <a:schemeClr val="tx1"/>
                </a:solidFill>
                <a:effectLst/>
                <a:latin typeface="+mn-lt"/>
                <a:ea typeface="+mn-ea"/>
                <a:cs typeface="+mn-cs"/>
              </a:rPr>
              <a:t>—the share of homes sold that were affordable to a median-income family in the area—has fallen in most major Texas metros. Houston is an exception, the result of the oil bust slowing home appreciation. Apartment demand and occupancy rates generally remain high.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24</a:t>
            </a:fld>
            <a:endParaRPr lang="en-US" dirty="0"/>
          </a:p>
        </p:txBody>
      </p:sp>
    </p:spTree>
    <p:extLst>
      <p:ext uri="{BB962C8B-B14F-4D97-AF65-F5344CB8AC3E}">
        <p14:creationId xmlns:p14="http://schemas.microsoft.com/office/powerpoint/2010/main" val="3449407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25</a:t>
            </a:fld>
            <a:endParaRPr lang="en-US" dirty="0"/>
          </a:p>
        </p:txBody>
      </p:sp>
    </p:spTree>
    <p:extLst>
      <p:ext uri="{BB962C8B-B14F-4D97-AF65-F5344CB8AC3E}">
        <p14:creationId xmlns:p14="http://schemas.microsoft.com/office/powerpoint/2010/main" val="3955472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2012 estimate for the number of farms in the U.S. was 2.1 million. </a:t>
            </a:r>
            <a:r>
              <a:rPr lang="en-US" dirty="0" smtClean="0"/>
              <a:t>The</a:t>
            </a:r>
            <a:r>
              <a:rPr lang="en-US" baseline="0" dirty="0" smtClean="0"/>
              <a:t> </a:t>
            </a:r>
            <a:r>
              <a:rPr lang="en-US" baseline="0" dirty="0" smtClean="0"/>
              <a:t>eastern half of the U.S. has the greatest concentration of farms. </a:t>
            </a:r>
            <a:r>
              <a:rPr lang="en-US" baseline="0" dirty="0" smtClean="0"/>
              <a:t>In 2016, Texas is estimated to have around 241k farm operations. Texas farms are most concentrated in parts of East </a:t>
            </a:r>
            <a:r>
              <a:rPr lang="en-US" baseline="0" dirty="0" smtClean="0"/>
              <a:t>Texas. We also see a high concentration of farms in parts of the Panhandle and along the southern border.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26</a:t>
            </a:fld>
            <a:endParaRPr lang="en-US" dirty="0"/>
          </a:p>
        </p:txBody>
      </p:sp>
    </p:spTree>
    <p:extLst>
      <p:ext uri="{BB962C8B-B14F-4D97-AF65-F5344CB8AC3E}">
        <p14:creationId xmlns:p14="http://schemas.microsoft.com/office/powerpoint/2010/main" val="606949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Dot distribution map showing the change in the number of farms from 2007 to 2012. Each dot represents 20 farms. Red dots indicate a decrease in farms. Blue dots indicate an increase in farms. There was an overall decrease of 95,489 farms from 2007 to 2012</a:t>
            </a:r>
            <a:r>
              <a:rPr lang="en-US" sz="1200" b="0" i="0" kern="1200" dirty="0" smtClean="0">
                <a:solidFill>
                  <a:schemeClr val="tx1"/>
                </a:solidFill>
                <a:effectLst/>
                <a:latin typeface="+mn-lt"/>
                <a:ea typeface="+mn-ea"/>
                <a:cs typeface="+mn-cs"/>
              </a:rPr>
              <a:t>. In Texas, there was</a:t>
            </a:r>
            <a:r>
              <a:rPr lang="en-US" sz="1200" b="0" i="0" kern="1200" baseline="0" dirty="0" smtClean="0">
                <a:solidFill>
                  <a:schemeClr val="tx1"/>
                </a:solidFill>
                <a:effectLst/>
                <a:latin typeface="+mn-lt"/>
                <a:ea typeface="+mn-ea"/>
                <a:cs typeface="+mn-cs"/>
              </a:rPr>
              <a:t> an overall increase of 1,372 farms between 2007 and 2012.</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27</a:t>
            </a:fld>
            <a:endParaRPr lang="en-US" dirty="0"/>
          </a:p>
        </p:txBody>
      </p:sp>
    </p:spTree>
    <p:extLst>
      <p:ext uri="{BB962C8B-B14F-4D97-AF65-F5344CB8AC3E}">
        <p14:creationId xmlns:p14="http://schemas.microsoft.com/office/powerpoint/2010/main" val="2669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2016.</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4</a:t>
            </a:fld>
            <a:endParaRPr lang="en-US" dirty="0"/>
          </a:p>
        </p:txBody>
      </p:sp>
    </p:spTree>
    <p:extLst>
      <p:ext uri="{BB962C8B-B14F-4D97-AF65-F5344CB8AC3E}">
        <p14:creationId xmlns:p14="http://schemas.microsoft.com/office/powerpoint/2010/main" val="295502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Texas is on par with other</a:t>
            </a:r>
            <a:r>
              <a:rPr lang="en-US" sz="1200" b="0" i="0" kern="1200" baseline="0" dirty="0" smtClean="0">
                <a:solidFill>
                  <a:schemeClr val="tx1"/>
                </a:solidFill>
                <a:effectLst/>
                <a:latin typeface="+mn-lt"/>
                <a:ea typeface="+mn-ea"/>
                <a:cs typeface="+mn-cs"/>
              </a:rPr>
              <a:t> US farmers in terms of internet access, with 68% reporting internet access in Texas. </a:t>
            </a:r>
            <a:r>
              <a:rPr lang="en-US" sz="1200" b="0" i="0" kern="1200" dirty="0" smtClean="0">
                <a:solidFill>
                  <a:schemeClr val="tx1"/>
                </a:solidFill>
                <a:effectLst/>
                <a:latin typeface="+mn-lt"/>
                <a:ea typeface="+mn-ea"/>
                <a:cs typeface="+mn-cs"/>
              </a:rPr>
              <a:t>Darker </a:t>
            </a:r>
            <a:r>
              <a:rPr lang="en-US" sz="1200" b="0" i="0" kern="1200" dirty="0" smtClean="0">
                <a:solidFill>
                  <a:schemeClr val="tx1"/>
                </a:solidFill>
                <a:effectLst/>
                <a:latin typeface="+mn-lt"/>
                <a:ea typeface="+mn-ea"/>
                <a:cs typeface="+mn-cs"/>
              </a:rPr>
              <a:t>colors indicate a higher percentage of farms with internet access. Internet access is higher in the northern and western regions of the US. We see lower rates of internet access along the southern border</a:t>
            </a:r>
            <a:r>
              <a:rPr lang="en-US" sz="1200" b="0" i="0" kern="1200" baseline="0" dirty="0" smtClean="0">
                <a:solidFill>
                  <a:schemeClr val="tx1"/>
                </a:solidFill>
                <a:effectLst/>
                <a:latin typeface="+mn-lt"/>
                <a:ea typeface="+mn-ea"/>
                <a:cs typeface="+mn-cs"/>
              </a:rPr>
              <a:t> of Texas.</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28</a:t>
            </a:fld>
            <a:endParaRPr lang="en-US" dirty="0"/>
          </a:p>
        </p:txBody>
      </p:sp>
    </p:spTree>
    <p:extLst>
      <p:ext uri="{BB962C8B-B14F-4D97-AF65-F5344CB8AC3E}">
        <p14:creationId xmlns:p14="http://schemas.microsoft.com/office/powerpoint/2010/main" val="141358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Average size of farms in Texas is 523 acres, larger than the size for the U.S., at 434 acres. </a:t>
            </a:r>
            <a:r>
              <a:rPr lang="en-US" sz="1200" b="0" i="0" kern="1200" dirty="0" smtClean="0">
                <a:solidFill>
                  <a:schemeClr val="tx1"/>
                </a:solidFill>
                <a:effectLst/>
                <a:latin typeface="+mn-lt"/>
                <a:ea typeface="+mn-ea"/>
                <a:cs typeface="+mn-cs"/>
              </a:rPr>
              <a:t>Darker colors indicate larger farms. Larger farms are more common in the west central regions of the US. The same is true</a:t>
            </a:r>
            <a:r>
              <a:rPr lang="en-US" sz="1200" b="0" i="0" kern="1200" baseline="0" dirty="0" smtClean="0">
                <a:solidFill>
                  <a:schemeClr val="tx1"/>
                </a:solidFill>
                <a:effectLst/>
                <a:latin typeface="+mn-lt"/>
                <a:ea typeface="+mn-ea"/>
                <a:cs typeface="+mn-cs"/>
              </a:rPr>
              <a:t> for Texas.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29</a:t>
            </a:fld>
            <a:endParaRPr lang="en-US" dirty="0"/>
          </a:p>
        </p:txBody>
      </p:sp>
    </p:spTree>
    <p:extLst>
      <p:ext uri="{BB962C8B-B14F-4D97-AF65-F5344CB8AC3E}">
        <p14:creationId xmlns:p14="http://schemas.microsoft.com/office/powerpoint/2010/main" val="2305823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Texas</a:t>
            </a:r>
            <a:r>
              <a:rPr lang="en-US" sz="1200" b="0" i="0" kern="1200" baseline="0" dirty="0" smtClean="0">
                <a:solidFill>
                  <a:schemeClr val="tx1"/>
                </a:solidFill>
                <a:effectLst/>
                <a:latin typeface="+mn-lt"/>
                <a:ea typeface="+mn-ea"/>
                <a:cs typeface="+mn-cs"/>
              </a:rPr>
              <a:t> has a higher percentage (89.5%) of family operated farms than the U.S. </a:t>
            </a:r>
            <a:r>
              <a:rPr lang="en-US" sz="1200" b="0" i="0" kern="1200" dirty="0" smtClean="0">
                <a:solidFill>
                  <a:schemeClr val="tx1"/>
                </a:solidFill>
                <a:effectLst/>
                <a:latin typeface="+mn-lt"/>
                <a:ea typeface="+mn-ea"/>
                <a:cs typeface="+mn-cs"/>
              </a:rPr>
              <a:t>Darker </a:t>
            </a:r>
            <a:r>
              <a:rPr lang="en-US" sz="1200" b="0" i="0" kern="1200" dirty="0" smtClean="0">
                <a:solidFill>
                  <a:schemeClr val="tx1"/>
                </a:solidFill>
                <a:effectLst/>
                <a:latin typeface="+mn-lt"/>
                <a:ea typeface="+mn-ea"/>
                <a:cs typeface="+mn-cs"/>
              </a:rPr>
              <a:t>colors indicate a greater percentage of family or individual operating arrangement. We find higher</a:t>
            </a:r>
            <a:r>
              <a:rPr lang="en-US" sz="1200" b="0" i="0" kern="1200" baseline="0" dirty="0" smtClean="0">
                <a:solidFill>
                  <a:schemeClr val="tx1"/>
                </a:solidFill>
                <a:effectLst/>
                <a:latin typeface="+mn-lt"/>
                <a:ea typeface="+mn-ea"/>
                <a:cs typeface="+mn-cs"/>
              </a:rPr>
              <a:t> rates in parts of East Texas.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30</a:t>
            </a:fld>
            <a:endParaRPr lang="en-US" dirty="0"/>
          </a:p>
        </p:txBody>
      </p:sp>
    </p:spTree>
    <p:extLst>
      <p:ext uri="{BB962C8B-B14F-4D97-AF65-F5344CB8AC3E}">
        <p14:creationId xmlns:p14="http://schemas.microsoft.com/office/powerpoint/2010/main" val="4101971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Just under 3 percent of Texas</a:t>
            </a:r>
            <a:r>
              <a:rPr lang="en-US" sz="1200" b="0" i="0" kern="1200" baseline="0" dirty="0" smtClean="0">
                <a:solidFill>
                  <a:schemeClr val="tx1"/>
                </a:solidFill>
                <a:effectLst/>
                <a:latin typeface="+mn-lt"/>
                <a:ea typeface="+mn-ea"/>
                <a:cs typeface="+mn-cs"/>
              </a:rPr>
              <a:t> farms are corporation operated. </a:t>
            </a:r>
            <a:r>
              <a:rPr lang="en-US" sz="1200" b="0" i="0" kern="1200" dirty="0" smtClean="0">
                <a:solidFill>
                  <a:schemeClr val="tx1"/>
                </a:solidFill>
                <a:effectLst/>
                <a:latin typeface="+mn-lt"/>
                <a:ea typeface="+mn-ea"/>
                <a:cs typeface="+mn-cs"/>
              </a:rPr>
              <a:t>Darker </a:t>
            </a:r>
            <a:r>
              <a:rPr lang="en-US" sz="1200" b="0" i="0" kern="1200" dirty="0" smtClean="0">
                <a:solidFill>
                  <a:schemeClr val="tx1"/>
                </a:solidFill>
                <a:effectLst/>
                <a:latin typeface="+mn-lt"/>
                <a:ea typeface="+mn-ea"/>
                <a:cs typeface="+mn-cs"/>
              </a:rPr>
              <a:t>colors indicate a greater percentage of corporations. Areas with the greatest concentration are in Florida and Montana. Texas</a:t>
            </a:r>
            <a:r>
              <a:rPr lang="en-US" sz="1200" b="0" i="0" kern="1200" baseline="0" dirty="0" smtClean="0">
                <a:solidFill>
                  <a:schemeClr val="tx1"/>
                </a:solidFill>
                <a:effectLst/>
                <a:latin typeface="+mn-lt"/>
                <a:ea typeface="+mn-ea"/>
                <a:cs typeface="+mn-cs"/>
              </a:rPr>
              <a:t> has a relatively higher rate of corporate owned farms in parts of West Texas.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31</a:t>
            </a:fld>
            <a:endParaRPr lang="en-US" dirty="0"/>
          </a:p>
        </p:txBody>
      </p:sp>
    </p:spTree>
    <p:extLst>
      <p:ext uri="{BB962C8B-B14F-4D97-AF65-F5344CB8AC3E}">
        <p14:creationId xmlns:p14="http://schemas.microsoft.com/office/powerpoint/2010/main" val="3143837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Counties </a:t>
            </a:r>
            <a:r>
              <a:rPr lang="en-US" sz="1200" b="0" i="0" kern="1200" dirty="0" smtClean="0">
                <a:solidFill>
                  <a:schemeClr val="tx1"/>
                </a:solidFill>
                <a:effectLst/>
                <a:latin typeface="+mn-lt"/>
                <a:ea typeface="+mn-ea"/>
                <a:cs typeface="+mn-cs"/>
              </a:rPr>
              <a:t>with higher percentages of principal operators 65 years and older are in the South. In Texas,</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the average age of principal operators is 60.1 years of age. Higher </a:t>
            </a:r>
            <a:r>
              <a:rPr lang="en-US" sz="1200" b="0" i="0" kern="1200" baseline="0" dirty="0" smtClean="0">
                <a:solidFill>
                  <a:schemeClr val="tx1"/>
                </a:solidFill>
                <a:effectLst/>
                <a:latin typeface="+mn-lt"/>
                <a:ea typeface="+mn-ea"/>
                <a:cs typeface="+mn-cs"/>
              </a:rPr>
              <a:t>percentages of older farm operators can be found in parts of the Panhandle, the Hill Country, and south Texas.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32</a:t>
            </a:fld>
            <a:endParaRPr lang="en-US" dirty="0"/>
          </a:p>
        </p:txBody>
      </p:sp>
    </p:spTree>
    <p:extLst>
      <p:ext uri="{BB962C8B-B14F-4D97-AF65-F5344CB8AC3E}">
        <p14:creationId xmlns:p14="http://schemas.microsoft.com/office/powerpoint/2010/main" val="2365597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Counties with higher percentages of female principal operators are in New England and Arizona. In Texas,</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there are 120,758 female operators (32.5%) and 38,452 principal operators (15.5%). Higher </a:t>
            </a:r>
            <a:r>
              <a:rPr lang="en-US" sz="1200" b="0" i="0" kern="1200" baseline="0" dirty="0" smtClean="0">
                <a:solidFill>
                  <a:schemeClr val="tx1"/>
                </a:solidFill>
                <a:effectLst/>
                <a:latin typeface="+mn-lt"/>
                <a:ea typeface="+mn-ea"/>
                <a:cs typeface="+mn-cs"/>
              </a:rPr>
              <a:t>percentages of female principal operators can be found in the Panhandle, parts of West Texas, and areas of the population triangle</a:t>
            </a:r>
            <a:r>
              <a:rPr lang="en-US" sz="1200" b="0" i="0" kern="1200" baseline="0" dirty="0" smtClean="0">
                <a:solidFill>
                  <a:schemeClr val="tx1"/>
                </a:solidFill>
                <a:effectLst/>
                <a:latin typeface="+mn-lt"/>
                <a:ea typeface="+mn-ea"/>
                <a:cs typeface="+mn-cs"/>
              </a:rPr>
              <a:t>. Female operators have a younger average age when compared to male operators. However, female principal operators have an average age of 62.2 years.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33</a:t>
            </a:fld>
            <a:endParaRPr lang="en-US" dirty="0"/>
          </a:p>
        </p:txBody>
      </p:sp>
    </p:spTree>
    <p:extLst>
      <p:ext uri="{BB962C8B-B14F-4D97-AF65-F5344CB8AC3E}">
        <p14:creationId xmlns:p14="http://schemas.microsoft.com/office/powerpoint/2010/main" val="368079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largest concentrations of dots are in the California, New Mexico and Texas</a:t>
            </a:r>
            <a:r>
              <a:rPr lang="en-US" sz="1200" b="0" i="0" kern="1200" dirty="0" smtClean="0">
                <a:solidFill>
                  <a:schemeClr val="tx1"/>
                </a:solidFill>
                <a:effectLst/>
                <a:latin typeface="+mn-lt"/>
                <a:ea typeface="+mn-ea"/>
                <a:cs typeface="+mn-cs"/>
              </a:rPr>
              <a:t>. In Texas, there</a:t>
            </a:r>
            <a:r>
              <a:rPr lang="en-US" sz="1200" b="0" i="0" kern="1200" baseline="0" dirty="0" smtClean="0">
                <a:solidFill>
                  <a:schemeClr val="tx1"/>
                </a:solidFill>
                <a:effectLst/>
                <a:latin typeface="+mn-lt"/>
                <a:ea typeface="+mn-ea"/>
                <a:cs typeface="+mn-cs"/>
              </a:rPr>
              <a:t> are 34,264 Hispanic farm operators (9.2%) and 23,689 Hispanic principal operators (9.5%). Average age of Hispanic operators is much younger than Texas average, at 54.8 years of age. Average age for principal operators is slightly higher, at 56.9 years of age.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34</a:t>
            </a:fld>
            <a:endParaRPr lang="en-US" dirty="0"/>
          </a:p>
        </p:txBody>
      </p:sp>
    </p:spTree>
    <p:extLst>
      <p:ext uri="{BB962C8B-B14F-4D97-AF65-F5344CB8AC3E}">
        <p14:creationId xmlns:p14="http://schemas.microsoft.com/office/powerpoint/2010/main" val="1207503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a:t>
            </a:r>
            <a:r>
              <a:rPr lang="en-US" sz="1200" b="0" i="0" kern="1200" dirty="0" smtClean="0">
                <a:solidFill>
                  <a:schemeClr val="tx1"/>
                </a:solidFill>
                <a:effectLst/>
                <a:latin typeface="+mn-lt"/>
                <a:ea typeface="+mn-ea"/>
                <a:cs typeface="+mn-cs"/>
              </a:rPr>
              <a:t>Texas, </a:t>
            </a:r>
            <a:r>
              <a:rPr lang="en-US" sz="1200" b="0" i="0" kern="1200" dirty="0" smtClean="0">
                <a:solidFill>
                  <a:schemeClr val="tx1"/>
                </a:solidFill>
                <a:effectLst/>
                <a:latin typeface="+mn-lt"/>
                <a:ea typeface="+mn-ea"/>
                <a:cs typeface="+mn-cs"/>
              </a:rPr>
              <a:t>there are 8,551</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African</a:t>
            </a:r>
            <a:r>
              <a:rPr lang="en-US" sz="1200" b="0" i="0" kern="1200" baseline="0" dirty="0" smtClean="0">
                <a:solidFill>
                  <a:schemeClr val="tx1"/>
                </a:solidFill>
                <a:effectLst/>
                <a:latin typeface="+mn-lt"/>
                <a:ea typeface="+mn-ea"/>
                <a:cs typeface="+mn-cs"/>
              </a:rPr>
              <a:t> American principal operators, or 3.4%. </a:t>
            </a:r>
            <a:r>
              <a:rPr lang="en-US" sz="1200" b="0" i="0" kern="1200" dirty="0" smtClean="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rPr>
              <a:t>largest concentrations of African American</a:t>
            </a:r>
            <a:r>
              <a:rPr lang="en-US" sz="1200" b="0" i="0" kern="1200" baseline="0" dirty="0" smtClean="0">
                <a:solidFill>
                  <a:schemeClr val="tx1"/>
                </a:solidFill>
                <a:effectLst/>
                <a:latin typeface="+mn-lt"/>
                <a:ea typeface="+mn-ea"/>
                <a:cs typeface="+mn-cs"/>
              </a:rPr>
              <a:t> farm operators can be found in East Texas.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35</a:t>
            </a:fld>
            <a:endParaRPr lang="en-US" dirty="0"/>
          </a:p>
        </p:txBody>
      </p:sp>
    </p:spTree>
    <p:extLst>
      <p:ext uri="{BB962C8B-B14F-4D97-AF65-F5344CB8AC3E}">
        <p14:creationId xmlns:p14="http://schemas.microsoft.com/office/powerpoint/2010/main" val="2057656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per farm sales in Texas was $101,988, yielding a total of $25.4</a:t>
            </a:r>
            <a:r>
              <a:rPr lang="en-US" baseline="0" dirty="0" smtClean="0"/>
              <a:t> billion in sales in 2012.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36</a:t>
            </a:fld>
            <a:endParaRPr lang="en-US" dirty="0"/>
          </a:p>
        </p:txBody>
      </p:sp>
    </p:spTree>
    <p:extLst>
      <p:ext uri="{BB962C8B-B14F-4D97-AF65-F5344CB8AC3E}">
        <p14:creationId xmlns:p14="http://schemas.microsoft.com/office/powerpoint/2010/main" val="376904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a:t>
            </a:r>
            <a:r>
              <a:rPr lang="en-US" baseline="0" dirty="0" smtClean="0"/>
              <a:t> older population of Texas is growing at an even faster rate than the state as a whole. Over 1 million of the people added to the Texas population between 2000 and 2015 were people aged 65 years and older. This significant increase is driven by the aging of the Baby Boom generation. In 2011, the oldest Baby Boomers turned 65. The older population in Texas is projected to continue its rapid growth, peaking in 2030 when the bulk of the Baby Boomers age into the elder population and leveling off as they age into higher mortality years. By 2050, the elder population and the youth population are projected to make up similar proportions of the state population, projected to be over 40 million.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40</a:t>
            </a:fld>
            <a:endParaRPr lang="en-US" dirty="0"/>
          </a:p>
        </p:txBody>
      </p:sp>
    </p:spTree>
    <p:extLst>
      <p:ext uri="{BB962C8B-B14F-4D97-AF65-F5344CB8AC3E}">
        <p14:creationId xmlns:p14="http://schemas.microsoft.com/office/powerpoint/2010/main" val="330303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2000 and 2010 Texas added over 4 million residents. In 6 short years, it is estimated Texas has added</a:t>
            </a:r>
            <a:r>
              <a:rPr lang="en-US" baseline="0" dirty="0" smtClean="0"/>
              <a:t> over </a:t>
            </a:r>
            <a:r>
              <a:rPr lang="en-US" dirty="0" smtClean="0"/>
              <a:t>2 million more,</a:t>
            </a:r>
            <a:r>
              <a:rPr lang="en-US" baseline="0" dirty="0" smtClean="0"/>
              <a:t> placing Texas population at 27.9 million, on pace to meet or surpass our gains since the last census. </a:t>
            </a:r>
            <a:r>
              <a:rPr lang="en-US" dirty="0" smtClean="0"/>
              <a:t>Population</a:t>
            </a:r>
            <a:r>
              <a:rPr lang="en-US" baseline="0" dirty="0" smtClean="0"/>
              <a:t> growth in Texas has been geometric or compounding in nature. Over the past six decades there have been three periods where the numeric growth has increased relative to previous years. We have no indication that the population growth in Texas will slow dramatically in coming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5</a:t>
            </a:fld>
            <a:endParaRPr lang="en-US" dirty="0"/>
          </a:p>
        </p:txBody>
      </p:sp>
    </p:spTree>
    <p:extLst>
      <p:ext uri="{BB962C8B-B14F-4D97-AF65-F5344CB8AC3E}">
        <p14:creationId xmlns:p14="http://schemas.microsoft.com/office/powerpoint/2010/main" val="3932418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41</a:t>
            </a:fld>
            <a:endParaRPr lang="en-US" dirty="0"/>
          </a:p>
        </p:txBody>
      </p:sp>
    </p:spTree>
    <p:extLst>
      <p:ext uri="{BB962C8B-B14F-4D97-AF65-F5344CB8AC3E}">
        <p14:creationId xmlns:p14="http://schemas.microsoft.com/office/powerpoint/2010/main" val="40466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158750"/>
            <a:ext cx="7634287" cy="5724525"/>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247273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498475"/>
            <a:ext cx="7862888" cy="5897563"/>
          </a:xfrm>
        </p:spPr>
      </p:sp>
      <p:sp>
        <p:nvSpPr>
          <p:cNvPr id="3" name="Notes Placeholder 2"/>
          <p:cNvSpPr>
            <a:spLocks noGrp="1"/>
          </p:cNvSpPr>
          <p:nvPr>
            <p:ph type="body" idx="1"/>
          </p:nvPr>
        </p:nvSpPr>
        <p:spPr>
          <a:xfrm>
            <a:off x="568951" y="6222761"/>
            <a:ext cx="8971613" cy="1894485"/>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158</a:t>
            </a:r>
            <a:r>
              <a:rPr lang="en-US" baseline="0" dirty="0" smtClean="0"/>
              <a:t> </a:t>
            </a:r>
            <a:r>
              <a:rPr lang="en-US" dirty="0" smtClean="0"/>
              <a:t>counties</a:t>
            </a:r>
            <a:r>
              <a:rPr lang="en-US" baseline="0" dirty="0" smtClean="0"/>
              <a:t> gained population while 96 (38%)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429203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331788"/>
            <a:ext cx="7864475" cy="5899150"/>
          </a:xfrm>
        </p:spPr>
      </p:sp>
      <p:sp>
        <p:nvSpPr>
          <p:cNvPr id="3" name="Notes Placeholder 2"/>
          <p:cNvSpPr>
            <a:spLocks noGrp="1"/>
          </p:cNvSpPr>
          <p:nvPr>
            <p:ph type="body" idx="1"/>
          </p:nvPr>
        </p:nvSpPr>
        <p:spPr>
          <a:xfrm>
            <a:off x="568951" y="6056819"/>
            <a:ext cx="8971613" cy="1894485"/>
          </a:xfrm>
          <a:prstGeom prst="rect">
            <a:avLst/>
          </a:prstGeom>
        </p:spPr>
        <p:txBody>
          <a:bodyPr/>
          <a:lstStyle/>
          <a:p>
            <a:pPr defTabSz="983454">
              <a:defRPr/>
            </a:pPr>
            <a:endParaRPr lang="en-US" dirty="0" smtClean="0"/>
          </a:p>
          <a:p>
            <a:pPr defTabSz="983454">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and the Cline Shale area (Midland and Odessa area), had been growing quickly. This is no longer the case. </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329060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73161">
              <a:defRPr/>
            </a:pPr>
            <a:r>
              <a:rPr lang="en-US" baseline="0" dirty="0" smtClean="0"/>
              <a:t>Ten percent of the 50 fastest growing counties in the United States from 2015 to 2016 were in Texas. Some of the fastest growing counties in the country continue to be suburban ring counties, such as Kendall, Hays, and Comal counties. Growth among the fastest growing counties in the country stems more from migration than natural increase.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9</a:t>
            </a:fld>
            <a:endParaRPr lang="en-US" dirty="0"/>
          </a:p>
        </p:txBody>
      </p:sp>
    </p:spTree>
    <p:extLst>
      <p:ext uri="{BB962C8B-B14F-4D97-AF65-F5344CB8AC3E}">
        <p14:creationId xmlns:p14="http://schemas.microsoft.com/office/powerpoint/2010/main" val="1188565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73161">
              <a:defRPr/>
            </a:pPr>
            <a:r>
              <a:rPr lang="en-US" baseline="0" dirty="0" smtClean="0"/>
              <a:t>Ten of the top 25 counties in the United States that were growing the most numerically between 2015 and 2016 were in Texas. These counties are the larger ones in the State and are all counties that have experienced continued growth. However, the components attributing to their population change varies. For instance, natural increase and international migration are playing a key role in population growth in Dallas County. Harris and Tarrant counties are growing about evenly from migration and natural increase. Whereas in the suburban ring counties migration (mostly domestic) is driving population growth. 2016 marked the first year in a few years that Harris County did not add the most people of any other county in the U.S. This drop can most likely be attributed to a decline in oil and gas industry in this region.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1715258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2446010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4/24/2017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4/24/2017</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4/24/2017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4/24/2017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4/24/2017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4/24/2017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4/24/2017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4/24/2017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4/24/2017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4/24/2017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4/24/2017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4/24/2017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4/24/2017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4/24/2017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4/24/2017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4/24/2017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4/24/2017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4/24/2017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4/24/2017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4/24/2017</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4/24/2017</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4/24/2017</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4/24/2017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4.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4/24/2017</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4/24/2017</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4/24/2017</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4/24/2017</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mailto:Lila.Valencia@utsa.edu" TargetMode="External"/><Relationship Id="rId7"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9.jpeg"/><Relationship Id="rId4" Type="http://schemas.openxmlformats.org/officeDocument/2006/relationships/hyperlink" Target="http://www.texasdemographics.gov/"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3973" y="163638"/>
            <a:ext cx="5650029" cy="1323703"/>
          </a:xfrm>
        </p:spPr>
        <p:txBody>
          <a:bodyPr>
            <a:noAutofit/>
          </a:bodyPr>
          <a:lstStyle/>
          <a:p>
            <a:r>
              <a:rPr lang="en-US" sz="2400" dirty="0" smtClean="0"/>
              <a:t>Population </a:t>
            </a:r>
            <a:r>
              <a:rPr lang="en-US" sz="2400" dirty="0"/>
              <a:t>Trends and </a:t>
            </a:r>
            <a:r>
              <a:rPr lang="en-US" sz="2400" dirty="0" smtClean="0"/>
              <a:t>Projections for Texas</a:t>
            </a:r>
            <a:endParaRPr lang="en-US" sz="2400" dirty="0"/>
          </a:p>
        </p:txBody>
      </p:sp>
      <p:sp>
        <p:nvSpPr>
          <p:cNvPr id="3" name="Subtitle 2"/>
          <p:cNvSpPr>
            <a:spLocks noGrp="1"/>
          </p:cNvSpPr>
          <p:nvPr>
            <p:ph type="subTitle" idx="1"/>
          </p:nvPr>
        </p:nvSpPr>
        <p:spPr>
          <a:xfrm>
            <a:off x="4841311" y="2423869"/>
            <a:ext cx="4408570" cy="2755787"/>
          </a:xfrm>
        </p:spPr>
        <p:txBody>
          <a:bodyPr>
            <a:normAutofit/>
          </a:bodyPr>
          <a:lstStyle/>
          <a:p>
            <a:endParaRPr lang="en-US" sz="1800" dirty="0">
              <a:latin typeface="+mj-lt"/>
            </a:endParaRPr>
          </a:p>
          <a:p>
            <a:pPr>
              <a:lnSpc>
                <a:spcPct val="120000"/>
              </a:lnSpc>
              <a:spcBef>
                <a:spcPts val="0"/>
              </a:spcBef>
            </a:pPr>
            <a:r>
              <a:rPr lang="en-US" sz="1800" dirty="0" smtClean="0">
                <a:latin typeface="+mj-lt"/>
              </a:rPr>
              <a:t>Texas Farm Bureau </a:t>
            </a:r>
          </a:p>
          <a:p>
            <a:pPr>
              <a:lnSpc>
                <a:spcPct val="120000"/>
              </a:lnSpc>
              <a:spcBef>
                <a:spcPts val="0"/>
              </a:spcBef>
            </a:pPr>
            <a:r>
              <a:rPr lang="en-US" sz="1800" dirty="0" err="1" smtClean="0">
                <a:latin typeface="+mj-lt"/>
              </a:rPr>
              <a:t>AgLead</a:t>
            </a:r>
            <a:r>
              <a:rPr lang="en-US" sz="1800" dirty="0" smtClean="0">
                <a:latin typeface="+mj-lt"/>
              </a:rPr>
              <a:t> XIII and </a:t>
            </a:r>
            <a:r>
              <a:rPr lang="en-US" sz="1800" dirty="0" err="1" smtClean="0">
                <a:latin typeface="+mj-lt"/>
              </a:rPr>
              <a:t>FarmLead</a:t>
            </a:r>
            <a:r>
              <a:rPr lang="en-US" sz="1800" dirty="0" smtClean="0">
                <a:latin typeface="+mj-lt"/>
              </a:rPr>
              <a:t> VI Leadership Classes</a:t>
            </a:r>
            <a:endParaRPr lang="en-US" sz="1800" dirty="0">
              <a:latin typeface="+mj-lt"/>
            </a:endParaRPr>
          </a:p>
          <a:p>
            <a:pPr>
              <a:lnSpc>
                <a:spcPct val="120000"/>
              </a:lnSpc>
              <a:spcBef>
                <a:spcPts val="0"/>
              </a:spcBef>
            </a:pPr>
            <a:r>
              <a:rPr lang="en-US" sz="1800" dirty="0">
                <a:latin typeface="+mj-lt"/>
              </a:rPr>
              <a:t>Austin, TX</a:t>
            </a:r>
          </a:p>
          <a:p>
            <a:pPr>
              <a:lnSpc>
                <a:spcPct val="120000"/>
              </a:lnSpc>
              <a:spcBef>
                <a:spcPts val="0"/>
              </a:spcBef>
            </a:pPr>
            <a:r>
              <a:rPr lang="en-US" sz="1800" dirty="0" smtClean="0">
                <a:latin typeface="+mj-lt"/>
              </a:rPr>
              <a:t>April 24, 2017</a:t>
            </a:r>
            <a:endParaRPr lang="en-US" sz="18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7" y="6506686"/>
            <a:ext cx="341697" cy="341697"/>
          </a:xfrm>
          <a:prstGeom prst="rect">
            <a:avLst/>
          </a:prstGeom>
        </p:spPr>
      </p:pic>
      <p:sp>
        <p:nvSpPr>
          <p:cNvPr id="5" name="TextBox 4"/>
          <p:cNvSpPr txBox="1"/>
          <p:nvPr/>
        </p:nvSpPr>
        <p:spPr>
          <a:xfrm>
            <a:off x="424722" y="6477476"/>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1299752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86251563"/>
              </p:ext>
            </p:extLst>
          </p:nvPr>
        </p:nvGraphicFramePr>
        <p:xfrm>
          <a:off x="533400" y="1490298"/>
          <a:ext cx="7924801" cy="4759347"/>
        </p:xfrm>
        <a:graphic>
          <a:graphicData uri="http://schemas.openxmlformats.org/drawingml/2006/table">
            <a:tbl>
              <a:tblPr firstRow="1" firstCol="1" bandRow="1">
                <a:tableStyleId>{5C22544A-7EE6-4342-B048-85BDC9FD1C3A}</a:tableStyleId>
              </a:tblPr>
              <a:tblGrid>
                <a:gridCol w="1905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321240">
                  <a:extLst>
                    <a:ext uri="{9D8B030D-6E8A-4147-A177-3AD203B41FA5}">
                      <a16:colId xmlns:a16="http://schemas.microsoft.com/office/drawing/2014/main" val="20002"/>
                    </a:ext>
                  </a:extLst>
                </a:gridCol>
                <a:gridCol w="1284577">
                  <a:extLst>
                    <a:ext uri="{9D8B030D-6E8A-4147-A177-3AD203B41FA5}">
                      <a16:colId xmlns:a16="http://schemas.microsoft.com/office/drawing/2014/main" val="20003"/>
                    </a:ext>
                  </a:extLst>
                </a:gridCol>
                <a:gridCol w="968293">
                  <a:extLst>
                    <a:ext uri="{9D8B030D-6E8A-4147-A177-3AD203B41FA5}">
                      <a16:colId xmlns:a16="http://schemas.microsoft.com/office/drawing/2014/main" val="20004"/>
                    </a:ext>
                  </a:extLst>
                </a:gridCol>
                <a:gridCol w="1302691">
                  <a:extLst>
                    <a:ext uri="{9D8B030D-6E8A-4147-A177-3AD203B41FA5}">
                      <a16:colId xmlns:a16="http://schemas.microsoft.com/office/drawing/2014/main" val="20005"/>
                    </a:ext>
                  </a:extLst>
                </a:gridCol>
              </a:tblGrid>
              <a:tr h="1043771">
                <a:tc>
                  <a:txBody>
                    <a:bodyPr/>
                    <a:lstStyle/>
                    <a:p>
                      <a:pPr>
                        <a:lnSpc>
                          <a:spcPct val="107000"/>
                        </a:lnSpc>
                      </a:pPr>
                      <a:endParaRPr lang="en-US" sz="1600" b="0" dirty="0">
                        <a:effectLst/>
                        <a:latin typeface="Calibri" panose="020F0502020204030204" pitchFamily="34" charset="0"/>
                      </a:endParaRPr>
                    </a:p>
                  </a:txBody>
                  <a:tcPr marL="61255" marR="61255" marT="0" marB="0" anchor="b"/>
                </a:tc>
                <a:tc>
                  <a:txBody>
                    <a:bodyPr/>
                    <a:lstStyle/>
                    <a:p>
                      <a:pPr marL="0" marR="0" algn="ctr">
                        <a:lnSpc>
                          <a:spcPct val="107000"/>
                        </a:lnSpc>
                        <a:spcBef>
                          <a:spcPts val="0"/>
                        </a:spcBef>
                        <a:spcAft>
                          <a:spcPts val="0"/>
                        </a:spcAft>
                      </a:pPr>
                      <a:r>
                        <a:rPr lang="en-US" sz="1600" b="0" dirty="0">
                          <a:effectLst/>
                        </a:rPr>
                        <a:t>U.S. Rank </a:t>
                      </a:r>
                      <a:r>
                        <a:rPr lang="en-US" sz="1600" b="0" dirty="0" smtClean="0">
                          <a:effectLst/>
                        </a:rPr>
                        <a:t>Population </a:t>
                      </a:r>
                      <a:r>
                        <a:rPr lang="en-US" sz="1600" b="0" dirty="0">
                          <a:effectLst/>
                        </a:rPr>
                        <a:t>Change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ctr">
                        <a:lnSpc>
                          <a:spcPct val="107000"/>
                        </a:lnSpc>
                        <a:spcBef>
                          <a:spcPts val="0"/>
                        </a:spcBef>
                        <a:spcAft>
                          <a:spcPts val="0"/>
                        </a:spcAft>
                      </a:pPr>
                      <a:r>
                        <a:rPr lang="en-US" sz="1600" b="0" dirty="0" smtClean="0">
                          <a:effectLst/>
                        </a:rPr>
                        <a:t>Population </a:t>
                      </a:r>
                      <a:r>
                        <a:rPr lang="en-US" sz="1600" b="0" dirty="0">
                          <a:effectLst/>
                        </a:rPr>
                        <a:t>Change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ctr">
                        <a:lnSpc>
                          <a:spcPct val="107000"/>
                        </a:lnSpc>
                        <a:spcBef>
                          <a:spcPts val="0"/>
                        </a:spcBef>
                        <a:spcAft>
                          <a:spcPts val="0"/>
                        </a:spcAft>
                      </a:pPr>
                      <a:r>
                        <a:rPr lang="en-US" sz="1600" b="0" dirty="0" smtClean="0">
                          <a:effectLst/>
                        </a:rPr>
                        <a:t>Percent of Change from Natural </a:t>
                      </a:r>
                      <a:r>
                        <a:rPr lang="en-US" sz="1600" b="0" dirty="0">
                          <a:effectLst/>
                        </a:rPr>
                        <a:t>Increase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a:t>
                      </a:r>
                      <a:r>
                        <a:rPr lang="en-US" sz="1600" b="0" dirty="0">
                          <a:effectLst/>
                        </a:rPr>
                        <a:t>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ctr">
                        <a:lnSpc>
                          <a:spcPct val="107000"/>
                        </a:lnSpc>
                        <a:spcBef>
                          <a:spcPts val="0"/>
                        </a:spcBef>
                        <a:spcAft>
                          <a:spcPts val="0"/>
                        </a:spcAft>
                      </a:pPr>
                      <a:r>
                        <a:rPr lang="en-US" sz="1600" b="0" dirty="0">
                          <a:effectLst/>
                        </a:rPr>
                        <a:t>Percent of </a:t>
                      </a:r>
                      <a:r>
                        <a:rPr lang="en-US" sz="1600" b="0" dirty="0" smtClean="0">
                          <a:effectLst/>
                        </a:rPr>
                        <a:t>Migration </a:t>
                      </a:r>
                      <a:r>
                        <a:rPr lang="en-US" sz="1600" b="0" dirty="0">
                          <a:effectLst/>
                        </a:rPr>
                        <a:t>that is international</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extLst>
                  <a:ext uri="{0D108BD9-81ED-4DB2-BD59-A6C34878D82A}">
                    <a16:rowId xmlns:a16="http://schemas.microsoft.com/office/drawing/2014/main" val="10000"/>
                  </a:ext>
                </a:extLst>
              </a:tr>
              <a:tr h="335680">
                <a:tc>
                  <a:txBody>
                    <a:bodyPr/>
                    <a:lstStyle/>
                    <a:p>
                      <a:pPr marL="0" marR="0">
                        <a:lnSpc>
                          <a:spcPct val="107000"/>
                        </a:lnSpc>
                        <a:spcBef>
                          <a:spcPts val="0"/>
                        </a:spcBef>
                        <a:spcAft>
                          <a:spcPts val="0"/>
                        </a:spcAft>
                      </a:pPr>
                      <a:r>
                        <a:rPr lang="en-US" sz="1600" b="0" dirty="0">
                          <a:effectLst/>
                        </a:rPr>
                        <a:t>Harris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56,587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82.0%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20.7%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b="0" dirty="0" smtClean="0">
                          <a:solidFill>
                            <a:schemeClr val="tx2"/>
                          </a:solidFill>
                          <a:effectLst/>
                        </a:rPr>
                        <a:t>238.7%*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extLst>
                  <a:ext uri="{0D108BD9-81ED-4DB2-BD59-A6C34878D82A}">
                    <a16:rowId xmlns:a16="http://schemas.microsoft.com/office/drawing/2014/main" val="10001"/>
                  </a:ext>
                </a:extLst>
              </a:tr>
              <a:tr h="335680">
                <a:tc>
                  <a:txBody>
                    <a:bodyPr/>
                    <a:lstStyle/>
                    <a:p>
                      <a:pPr marL="0" marR="0">
                        <a:lnSpc>
                          <a:spcPct val="107000"/>
                        </a:lnSpc>
                        <a:spcBef>
                          <a:spcPts val="0"/>
                        </a:spcBef>
                        <a:spcAft>
                          <a:spcPts val="0"/>
                        </a:spcAft>
                      </a:pPr>
                      <a:r>
                        <a:rPr lang="en-US" sz="1600" b="0" dirty="0">
                          <a:effectLst/>
                        </a:rPr>
                        <a:t>Tarrant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35,462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44.5%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55.7%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32.1%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extLst>
                  <a:ext uri="{0D108BD9-81ED-4DB2-BD59-A6C34878D82A}">
                    <a16:rowId xmlns:a16="http://schemas.microsoft.com/office/drawing/2014/main" val="84674932"/>
                  </a:ext>
                </a:extLst>
              </a:tr>
              <a:tr h="335680">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Bexar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33,198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44.7%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55.5%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b="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29.1%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extLst>
                  <a:ext uri="{0D108BD9-81ED-4DB2-BD59-A6C34878D82A}">
                    <a16:rowId xmlns:a16="http://schemas.microsoft.com/office/drawing/2014/main" val="10002"/>
                  </a:ext>
                </a:extLst>
              </a:tr>
              <a:tr h="335680">
                <a:tc>
                  <a:txBody>
                    <a:bodyPr/>
                    <a:lstStyle/>
                    <a:p>
                      <a:pPr marL="0" marR="0">
                        <a:lnSpc>
                          <a:spcPct val="107000"/>
                        </a:lnSpc>
                        <a:spcBef>
                          <a:spcPts val="0"/>
                        </a:spcBef>
                        <a:spcAft>
                          <a:spcPts val="0"/>
                        </a:spcAft>
                      </a:pPr>
                      <a:r>
                        <a:rPr lang="en-US" sz="1600" b="0" dirty="0">
                          <a:effectLst/>
                        </a:rPr>
                        <a:t>Dallas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 </a:t>
                      </a:r>
                      <a:r>
                        <a:rPr lang="en-US" sz="1600" dirty="0">
                          <a:solidFill>
                            <a:schemeClr val="tx2"/>
                          </a:solidFill>
                          <a:effectLst/>
                        </a:rPr>
                        <a:t>  </a:t>
                      </a:r>
                      <a:r>
                        <a:rPr lang="en-US" sz="1600" dirty="0" smtClean="0">
                          <a:solidFill>
                            <a:schemeClr val="tx2"/>
                          </a:solidFill>
                          <a:effectLst/>
                        </a:rPr>
                        <a:t>29,209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81.0%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20.3%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b="0" dirty="0" smtClean="0">
                          <a:solidFill>
                            <a:schemeClr val="tx2"/>
                          </a:solidFill>
                          <a:effectLst/>
                        </a:rPr>
                        <a:t>204.3%*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extLst>
                  <a:ext uri="{0D108BD9-81ED-4DB2-BD59-A6C34878D82A}">
                    <a16:rowId xmlns:a16="http://schemas.microsoft.com/office/drawing/2014/main" val="10004"/>
                  </a:ext>
                </a:extLst>
              </a:tr>
              <a:tr h="335680">
                <a:tc>
                  <a:txBody>
                    <a:bodyPr/>
                    <a:lstStyle/>
                    <a:p>
                      <a:pPr marL="0" marR="0">
                        <a:lnSpc>
                          <a:spcPct val="107000"/>
                        </a:lnSpc>
                        <a:spcBef>
                          <a:spcPts val="0"/>
                        </a:spcBef>
                        <a:spcAft>
                          <a:spcPts val="0"/>
                        </a:spcAft>
                      </a:pPr>
                      <a:r>
                        <a:rPr lang="en-US" sz="1600" b="0" dirty="0">
                          <a:effectLst/>
                        </a:rPr>
                        <a:t>Denton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11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27,689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23.3%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74.3%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11.9%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extLst>
                  <a:ext uri="{0D108BD9-81ED-4DB2-BD59-A6C34878D82A}">
                    <a16:rowId xmlns:a16="http://schemas.microsoft.com/office/drawing/2014/main" val="360861689"/>
                  </a:ext>
                </a:extLst>
              </a:tr>
              <a:tr h="335680">
                <a:tc>
                  <a:txBody>
                    <a:bodyPr/>
                    <a:lstStyle/>
                    <a:p>
                      <a:pPr marL="0" marR="0">
                        <a:lnSpc>
                          <a:spcPct val="107000"/>
                        </a:lnSpc>
                        <a:spcBef>
                          <a:spcPts val="0"/>
                        </a:spcBef>
                        <a:spcAft>
                          <a:spcPts val="0"/>
                        </a:spcAft>
                      </a:pPr>
                      <a:r>
                        <a:rPr lang="en-US" sz="1600" b="0" dirty="0">
                          <a:effectLst/>
                        </a:rPr>
                        <a:t>Fort Bend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13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27,388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23.9%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72.7%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21.0%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extLst>
                  <a:ext uri="{0D108BD9-81ED-4DB2-BD59-A6C34878D82A}">
                    <a16:rowId xmlns:a16="http://schemas.microsoft.com/office/drawing/2014/main" val="10005"/>
                  </a:ext>
                </a:extLst>
              </a:tr>
              <a:tr h="335680">
                <a:tc>
                  <a:txBody>
                    <a:bodyPr/>
                    <a:lstStyle/>
                    <a:p>
                      <a:pPr marL="0" marR="0">
                        <a:lnSpc>
                          <a:spcPct val="107000"/>
                        </a:lnSpc>
                        <a:spcBef>
                          <a:spcPts val="0"/>
                        </a:spcBef>
                        <a:spcAft>
                          <a:spcPts val="0"/>
                        </a:spcAft>
                      </a:pPr>
                      <a:r>
                        <a:rPr lang="en-US" sz="1600" b="0" dirty="0">
                          <a:effectLst/>
                        </a:rPr>
                        <a:t>Collin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a:solidFill>
                            <a:schemeClr val="tx2"/>
                          </a:solidFill>
                          <a:effectLst/>
                        </a:rPr>
                        <a:t>14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26,506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25.3%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72.9%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20.9%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extLst>
                  <a:ext uri="{0D108BD9-81ED-4DB2-BD59-A6C34878D82A}">
                    <a16:rowId xmlns:a16="http://schemas.microsoft.com/office/drawing/2014/main" val="10006"/>
                  </a:ext>
                </a:extLst>
              </a:tr>
              <a:tr h="335680">
                <a:tc>
                  <a:txBody>
                    <a:bodyPr/>
                    <a:lstStyle/>
                    <a:p>
                      <a:pPr marL="0" marR="0">
                        <a:lnSpc>
                          <a:spcPct val="107000"/>
                        </a:lnSpc>
                        <a:spcBef>
                          <a:spcPts val="0"/>
                        </a:spcBef>
                        <a:spcAft>
                          <a:spcPts val="0"/>
                        </a:spcAft>
                      </a:pPr>
                      <a:r>
                        <a:rPr lang="en-US" sz="1600" b="0" dirty="0">
                          <a:effectLst/>
                        </a:rPr>
                        <a:t>Travis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b="0" dirty="0" smtClean="0">
                          <a:solidFill>
                            <a:schemeClr val="tx2"/>
                          </a:solidFill>
                          <a:effectLst/>
                        </a:rPr>
                        <a:t>17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nSpc>
                          <a:spcPct val="107000"/>
                        </a:lnSpc>
                        <a:spcBef>
                          <a:spcPts val="0"/>
                        </a:spcBef>
                        <a:spcAft>
                          <a:spcPts val="0"/>
                        </a:spcAft>
                      </a:pPr>
                      <a:r>
                        <a:rPr lang="en-US" sz="1600" b="0" dirty="0">
                          <a:solidFill>
                            <a:schemeClr val="tx2"/>
                          </a:solidFill>
                          <a:effectLst/>
                        </a:rPr>
                        <a:t>             </a:t>
                      </a:r>
                      <a:r>
                        <a:rPr lang="en-US" sz="1600" b="0" dirty="0" smtClean="0">
                          <a:solidFill>
                            <a:schemeClr val="tx2"/>
                          </a:solidFill>
                          <a:effectLst/>
                        </a:rPr>
                        <a:t>24,505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b="0" dirty="0" smtClean="0">
                          <a:solidFill>
                            <a:schemeClr val="tx2"/>
                          </a:solidFill>
                          <a:effectLst/>
                        </a:rPr>
                        <a:t>44.5%</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b="0" dirty="0" smtClean="0">
                          <a:solidFill>
                            <a:schemeClr val="tx2"/>
                          </a:solidFill>
                          <a:effectLst/>
                        </a:rPr>
                        <a:t>56.3%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b="0" dirty="0" smtClean="0">
                          <a:solidFill>
                            <a:schemeClr val="tx2"/>
                          </a:solidFill>
                          <a:effectLst/>
                        </a:rPr>
                        <a:t>40.3%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extLst>
                  <a:ext uri="{0D108BD9-81ED-4DB2-BD59-A6C34878D82A}">
                    <a16:rowId xmlns:a16="http://schemas.microsoft.com/office/drawing/2014/main" val="10008"/>
                  </a:ext>
                </a:extLst>
              </a:tr>
              <a:tr h="335680">
                <a:tc>
                  <a:txBody>
                    <a:bodyPr/>
                    <a:lstStyle/>
                    <a:p>
                      <a:pPr marL="0" marR="0">
                        <a:lnSpc>
                          <a:spcPct val="107000"/>
                        </a:lnSpc>
                        <a:spcBef>
                          <a:spcPts val="0"/>
                        </a:spcBef>
                        <a:spcAft>
                          <a:spcPts val="0"/>
                        </a:spcAft>
                      </a:pPr>
                      <a:r>
                        <a:rPr lang="en-US" sz="1600" b="0" dirty="0">
                          <a:effectLst/>
                        </a:rPr>
                        <a:t>Williamson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b="0" dirty="0" smtClean="0">
                          <a:solidFill>
                            <a:schemeClr val="tx2"/>
                          </a:solidFill>
                          <a:effectLst/>
                        </a:rPr>
                        <a:t>22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nSpc>
                          <a:spcPct val="107000"/>
                        </a:lnSpc>
                        <a:spcBef>
                          <a:spcPts val="0"/>
                        </a:spcBef>
                        <a:spcAft>
                          <a:spcPts val="0"/>
                        </a:spcAft>
                      </a:pPr>
                      <a:r>
                        <a:rPr lang="en-US" sz="1600" b="0" dirty="0">
                          <a:solidFill>
                            <a:schemeClr val="tx2"/>
                          </a:solidFill>
                          <a:effectLst/>
                        </a:rPr>
                        <a:t>             </a:t>
                      </a:r>
                      <a:r>
                        <a:rPr lang="en-US" sz="1600" b="0" dirty="0" smtClean="0">
                          <a:solidFill>
                            <a:schemeClr val="tx2"/>
                          </a:solidFill>
                          <a:effectLst/>
                        </a:rPr>
                        <a:t>20,659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b="0" dirty="0" smtClean="0">
                          <a:solidFill>
                            <a:schemeClr val="tx2"/>
                          </a:solidFill>
                          <a:effectLst/>
                        </a:rPr>
                        <a:t>19.4%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b="0" dirty="0" smtClean="0">
                          <a:solidFill>
                            <a:schemeClr val="tx2"/>
                          </a:solidFill>
                          <a:effectLst/>
                        </a:rPr>
                        <a:t>76.4%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b="0" dirty="0" smtClean="0">
                          <a:solidFill>
                            <a:schemeClr val="tx2"/>
                          </a:solidFill>
                          <a:effectLst/>
                        </a:rPr>
                        <a:t>7.1%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extLst>
                  <a:ext uri="{0D108BD9-81ED-4DB2-BD59-A6C34878D82A}">
                    <a16:rowId xmlns:a16="http://schemas.microsoft.com/office/drawing/2014/main" val="10009"/>
                  </a:ext>
                </a:extLst>
              </a:tr>
              <a:tr h="335680">
                <a:tc>
                  <a:txBody>
                    <a:bodyPr/>
                    <a:lstStyle/>
                    <a:p>
                      <a:pPr marL="0" marR="0">
                        <a:lnSpc>
                          <a:spcPct val="107000"/>
                        </a:lnSpc>
                        <a:spcBef>
                          <a:spcPts val="0"/>
                        </a:spcBef>
                        <a:spcAft>
                          <a:spcPts val="0"/>
                        </a:spcAft>
                      </a:pPr>
                      <a:r>
                        <a:rPr lang="en-US" sz="1600" b="0" dirty="0">
                          <a:effectLst/>
                        </a:rPr>
                        <a:t>Montgomery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24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19,769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18.0%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79.2%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a:txBody>
                    <a:bodyPr/>
                    <a:lstStyle/>
                    <a:p>
                      <a:pPr marL="0" marR="0" algn="r">
                        <a:lnSpc>
                          <a:spcPct val="107000"/>
                        </a:lnSpc>
                        <a:spcBef>
                          <a:spcPts val="0"/>
                        </a:spcBef>
                        <a:spcAft>
                          <a:spcPts val="0"/>
                        </a:spcAft>
                      </a:pPr>
                      <a:r>
                        <a:rPr lang="en-US" sz="1600" dirty="0" smtClean="0">
                          <a:solidFill>
                            <a:schemeClr val="tx2"/>
                          </a:solidFill>
                          <a:effectLst/>
                        </a:rPr>
                        <a:t>9.9%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extLst>
                  <a:ext uri="{0D108BD9-81ED-4DB2-BD59-A6C34878D82A}">
                    <a16:rowId xmlns:a16="http://schemas.microsoft.com/office/drawing/2014/main" val="10010"/>
                  </a:ext>
                </a:extLst>
              </a:tr>
              <a:tr h="179388">
                <a:tc gridSpan="6">
                  <a:txBody>
                    <a:bodyPr/>
                    <a:lstStyle/>
                    <a:p>
                      <a:pPr marL="0" marR="0">
                        <a:lnSpc>
                          <a:spcPct val="107000"/>
                        </a:lnSpc>
                        <a:spcBef>
                          <a:spcPts val="0"/>
                        </a:spcBef>
                        <a:spcAft>
                          <a:spcPts val="0"/>
                        </a:spcAft>
                      </a:pPr>
                      <a:r>
                        <a:rPr lang="en-US" sz="1100" b="0" dirty="0" smtClean="0">
                          <a:effectLst/>
                        </a:rPr>
                        <a:t>*Harris and Dallas counties had </a:t>
                      </a:r>
                      <a:r>
                        <a:rPr lang="en-US" sz="1100" b="0" dirty="0">
                          <a:effectLst/>
                        </a:rPr>
                        <a:t>net out domestic migration over this period.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178237">
                <a:tc gridSpan="6">
                  <a:txBody>
                    <a:bodyPr/>
                    <a:lstStyle/>
                    <a:p>
                      <a:pPr marL="457200" marR="0" lvl="1">
                        <a:lnSpc>
                          <a:spcPct val="107000"/>
                        </a:lnSpc>
                        <a:spcBef>
                          <a:spcPts val="0"/>
                        </a:spcBef>
                        <a:spcAft>
                          <a:spcPts val="0"/>
                        </a:spcAft>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5" marR="61255"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3" name="Rectangle 2"/>
          <p:cNvSpPr/>
          <p:nvPr/>
        </p:nvSpPr>
        <p:spPr>
          <a:xfrm>
            <a:off x="1752600" y="76203"/>
            <a:ext cx="6324600" cy="830997"/>
          </a:xfrm>
          <a:prstGeom prst="rect">
            <a:avLst/>
          </a:prstGeom>
        </p:spPr>
        <p:txBody>
          <a:bodyPr wrap="square">
            <a:spAutoFit/>
          </a:bodyPr>
          <a:lstStyle/>
          <a:p>
            <a:pPr algn="ctr"/>
            <a:r>
              <a:rPr lang="en-US" sz="2400" dirty="0">
                <a:solidFill>
                  <a:schemeClr val="bg1"/>
                </a:solidFill>
                <a:latin typeface="+mj-lt"/>
              </a:rPr>
              <a:t>Top Counties for Numeric Growth in Texas, </a:t>
            </a:r>
            <a:endParaRPr lang="en-US" sz="2400" dirty="0" smtClean="0">
              <a:solidFill>
                <a:schemeClr val="bg1"/>
              </a:solidFill>
              <a:latin typeface="+mj-lt"/>
            </a:endParaRPr>
          </a:p>
          <a:p>
            <a:pPr algn="ctr"/>
            <a:r>
              <a:rPr lang="en-US" sz="2400" dirty="0" smtClean="0">
                <a:solidFill>
                  <a:schemeClr val="bg1"/>
                </a:solidFill>
                <a:latin typeface="+mj-lt"/>
              </a:rPr>
              <a:t>2015-2016</a:t>
            </a:r>
            <a:endParaRPr lang="en-US" sz="2400" dirty="0">
              <a:solidFill>
                <a:schemeClr val="bg1"/>
              </a:solidFill>
              <a:latin typeface="+mj-lt"/>
            </a:endParaRPr>
          </a:p>
        </p:txBody>
      </p:sp>
      <p:sp>
        <p:nvSpPr>
          <p:cNvPr id="5"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9</a:t>
            </a:r>
          </a:p>
        </p:txBody>
      </p:sp>
      <p:sp>
        <p:nvSpPr>
          <p:cNvPr id="7" name="TextBox 6"/>
          <p:cNvSpPr txBox="1"/>
          <p:nvPr/>
        </p:nvSpPr>
        <p:spPr>
          <a:xfrm>
            <a:off x="10" y="6501775"/>
            <a:ext cx="3876382"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t>
            </a:r>
            <a:r>
              <a:rPr lang="en-US" sz="1100" dirty="0">
                <a:solidFill>
                  <a:schemeClr val="tx1">
                    <a:lumMod val="50000"/>
                    <a:lumOff val="50000"/>
                  </a:schemeClr>
                </a:solidFill>
              </a:rPr>
              <a:t>Vintage Population Estimates. </a:t>
            </a:r>
          </a:p>
        </p:txBody>
      </p:sp>
    </p:spTree>
    <p:extLst>
      <p:ext uri="{BB962C8B-B14F-4D97-AF65-F5344CB8AC3E}">
        <p14:creationId xmlns:p14="http://schemas.microsoft.com/office/powerpoint/2010/main" val="4283980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7794" y="5486400"/>
            <a:ext cx="7012806"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continues to racially/ethnically diversify.</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3153561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latin typeface="+mj-lt"/>
                <a:ea typeface="+mj-ea"/>
                <a:cs typeface="+mj-cs"/>
              </a:rPr>
              <a:t>Texas Racial and Ethnic Composition, </a:t>
            </a:r>
          </a:p>
          <a:p>
            <a:pPr lvl="0" algn="ctr" eaLnBrk="1" hangingPunct="1">
              <a:defRPr/>
            </a:pPr>
            <a:r>
              <a:rPr lang="en-US" sz="2400" kern="0" dirty="0">
                <a:solidFill>
                  <a:schemeClr val="bg1"/>
                </a:solidFill>
                <a:latin typeface="+mj-lt"/>
                <a:ea typeface="+mj-ea"/>
                <a:cs typeface="+mj-cs"/>
              </a:rPr>
              <a:t>2000, 2010, and 2015</a:t>
            </a:r>
          </a:p>
        </p:txBody>
      </p:sp>
      <p:sp>
        <p:nvSpPr>
          <p:cNvPr id="9" name="Rectangle 8"/>
          <p:cNvSpPr/>
          <p:nvPr/>
        </p:nvSpPr>
        <p:spPr>
          <a:xfrm>
            <a:off x="0" y="6472543"/>
            <a:ext cx="8001000" cy="430887"/>
          </a:xfrm>
          <a:prstGeom prst="rect">
            <a:avLst/>
          </a:prstGeom>
        </p:spPr>
        <p:txBody>
          <a:bodyPr wrap="square">
            <a:spAutoFit/>
          </a:bodyPr>
          <a:lstStyle/>
          <a:p>
            <a:r>
              <a:rPr lang="en-US" sz="1100" dirty="0">
                <a:solidFill>
                  <a:schemeClr val="tx1">
                    <a:lumMod val="50000"/>
                    <a:lumOff val="50000"/>
                  </a:schemeClr>
                </a:solidFill>
              </a:rPr>
              <a:t>Source: U.S. Census Bureau. 2000, 2010 Decennial Census and 2015 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1" name="Chart 10"/>
          <p:cNvGraphicFramePr>
            <a:graphicFrameLocks noGrp="1"/>
          </p:cNvGraphicFramePr>
          <p:nvPr>
            <p:extLst>
              <p:ext uri="{D42A27DB-BD31-4B8C-83A1-F6EECF244321}">
                <p14:modId xmlns:p14="http://schemas.microsoft.com/office/powerpoint/2010/main" val="2379568403"/>
              </p:ext>
            </p:extLst>
          </p:nvPr>
        </p:nvGraphicFramePr>
        <p:xfrm>
          <a:off x="-721708" y="1112122"/>
          <a:ext cx="4966253" cy="3720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Grp="1"/>
          </p:cNvGraphicFramePr>
          <p:nvPr>
            <p:extLst>
              <p:ext uri="{D42A27DB-BD31-4B8C-83A1-F6EECF244321}">
                <p14:modId xmlns:p14="http://schemas.microsoft.com/office/powerpoint/2010/main" val="4235522810"/>
              </p:ext>
            </p:extLst>
          </p:nvPr>
        </p:nvGraphicFramePr>
        <p:xfrm>
          <a:off x="4710051" y="2581260"/>
          <a:ext cx="5089228" cy="3717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ext uri="{D42A27DB-BD31-4B8C-83A1-F6EECF244321}">
                <p14:modId xmlns:p14="http://schemas.microsoft.com/office/powerpoint/2010/main" val="2750723510"/>
              </p:ext>
            </p:extLst>
          </p:nvPr>
        </p:nvGraphicFramePr>
        <p:xfrm>
          <a:off x="2336457" y="1819277"/>
          <a:ext cx="4415027" cy="37298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7301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Racial and Ethnic Composition of Texas and Top 10 Most Populous Counties, </a:t>
            </a:r>
            <a:r>
              <a:rPr lang="en-US" sz="2400" dirty="0" smtClean="0"/>
              <a:t>2015</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3978364"/>
              </p:ext>
            </p:extLst>
          </p:nvPr>
        </p:nvGraphicFramePr>
        <p:xfrm>
          <a:off x="609598" y="1447801"/>
          <a:ext cx="7735504" cy="4690896"/>
        </p:xfrm>
        <a:graphic>
          <a:graphicData uri="http://schemas.openxmlformats.org/drawingml/2006/table">
            <a:tbl>
              <a:tblPr firstRow="1" firstCol="1" bandRow="1">
                <a:tableStyleId>{5C22544A-7EE6-4342-B048-85BDC9FD1C3A}</a:tableStyleId>
              </a:tblPr>
              <a:tblGrid>
                <a:gridCol w="2119099">
                  <a:extLst>
                    <a:ext uri="{9D8B030D-6E8A-4147-A177-3AD203B41FA5}">
                      <a16:colId xmlns:a16="http://schemas.microsoft.com/office/drawing/2014/main" val="20000"/>
                    </a:ext>
                  </a:extLst>
                </a:gridCol>
                <a:gridCol w="1271459">
                  <a:extLst>
                    <a:ext uri="{9D8B030D-6E8A-4147-A177-3AD203B41FA5}">
                      <a16:colId xmlns:a16="http://schemas.microsoft.com/office/drawing/2014/main" val="20002"/>
                    </a:ext>
                  </a:extLst>
                </a:gridCol>
                <a:gridCol w="1099382">
                  <a:extLst>
                    <a:ext uri="{9D8B030D-6E8A-4147-A177-3AD203B41FA5}">
                      <a16:colId xmlns:a16="http://schemas.microsoft.com/office/drawing/2014/main" val="20003"/>
                    </a:ext>
                  </a:extLst>
                </a:gridCol>
                <a:gridCol w="1070701">
                  <a:extLst>
                    <a:ext uri="{9D8B030D-6E8A-4147-A177-3AD203B41FA5}">
                      <a16:colId xmlns:a16="http://schemas.microsoft.com/office/drawing/2014/main" val="1330857827"/>
                    </a:ext>
                  </a:extLst>
                </a:gridCol>
                <a:gridCol w="1058334">
                  <a:extLst>
                    <a:ext uri="{9D8B030D-6E8A-4147-A177-3AD203B41FA5}">
                      <a16:colId xmlns:a16="http://schemas.microsoft.com/office/drawing/2014/main" val="20004"/>
                    </a:ext>
                  </a:extLst>
                </a:gridCol>
                <a:gridCol w="1116529">
                  <a:extLst>
                    <a:ext uri="{9D8B030D-6E8A-4147-A177-3AD203B41FA5}">
                      <a16:colId xmlns:a16="http://schemas.microsoft.com/office/drawing/2014/main" val="20005"/>
                    </a:ext>
                  </a:extLst>
                </a:gridCol>
              </a:tblGrid>
              <a:tr h="595079">
                <a:tc>
                  <a:txBody>
                    <a:bodyPr/>
                    <a:lstStyle/>
                    <a:p>
                      <a:pPr marL="91440" algn="l" fontAlgn="b">
                        <a:spcBef>
                          <a:spcPts val="600"/>
                        </a:spcBef>
                      </a:pP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NH White</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NH </a:t>
                      </a:r>
                      <a:r>
                        <a:rPr lang="en-US" sz="1900" b="0" u="none" strike="noStrike" dirty="0">
                          <a:effectLst/>
                        </a:rPr>
                        <a:t>Black</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Hispanic</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NH </a:t>
                      </a:r>
                      <a:r>
                        <a:rPr lang="en-US" sz="1900" b="0" u="none" strike="noStrike" dirty="0">
                          <a:effectLst/>
                        </a:rPr>
                        <a:t>Asian</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NH </a:t>
                      </a:r>
                      <a:r>
                        <a:rPr lang="en-US" sz="1900" b="0" u="none" strike="noStrike" dirty="0">
                          <a:effectLst/>
                        </a:rPr>
                        <a:t>Other</a:t>
                      </a:r>
                      <a:endParaRPr lang="en-US" sz="1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72347">
                <a:tc>
                  <a:txBody>
                    <a:bodyPr/>
                    <a:lstStyle/>
                    <a:p>
                      <a:pPr marL="91440" algn="l" fontAlgn="b">
                        <a:spcBef>
                          <a:spcPts val="600"/>
                        </a:spcBef>
                      </a:pPr>
                      <a:r>
                        <a:rPr lang="en-US" sz="1900" b="0" u="none" strike="noStrike" dirty="0">
                          <a:effectLst/>
                        </a:rPr>
                        <a:t>TEXAS</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900" u="none" strike="noStrike" dirty="0" smtClean="0">
                          <a:solidFill>
                            <a:schemeClr val="accent1">
                              <a:lumMod val="50000"/>
                            </a:schemeClr>
                          </a:solidFill>
                          <a:effectLst/>
                        </a:rPr>
                        <a:t>43.0%</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11.8%</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38.8%</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4.6%</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1.8%</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extLst>
                  <a:ext uri="{0D108BD9-81ED-4DB2-BD59-A6C34878D82A}">
                    <a16:rowId xmlns:a16="http://schemas.microsoft.com/office/drawing/2014/main" val="10001"/>
                  </a:ext>
                </a:extLst>
              </a:tr>
              <a:tr h="372347">
                <a:tc>
                  <a:txBody>
                    <a:bodyPr/>
                    <a:lstStyle/>
                    <a:p>
                      <a:pPr marL="91440" algn="l" fontAlgn="b">
                        <a:spcBef>
                          <a:spcPts val="600"/>
                        </a:spcBef>
                      </a:pPr>
                      <a:r>
                        <a:rPr lang="en-US" sz="1900" b="0" u="none" strike="noStrike" dirty="0">
                          <a:effectLst/>
                        </a:rPr>
                        <a:t>Denton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60.9%</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9.3%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19.2%</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8.0%</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2.6%</a:t>
                      </a:r>
                    </a:p>
                  </a:txBody>
                  <a:tcPr marL="9525" marR="9525" marT="9525" marB="0" anchor="b"/>
                </a:tc>
                <a:extLst>
                  <a:ext uri="{0D108BD9-81ED-4DB2-BD59-A6C34878D82A}">
                    <a16:rowId xmlns:a16="http://schemas.microsoft.com/office/drawing/2014/main" val="10002"/>
                  </a:ext>
                </a:extLst>
              </a:tr>
              <a:tr h="372347">
                <a:tc>
                  <a:txBody>
                    <a:bodyPr/>
                    <a:lstStyle/>
                    <a:p>
                      <a:pPr marL="91440" algn="l" fontAlgn="b">
                        <a:spcBef>
                          <a:spcPts val="600"/>
                        </a:spcBef>
                      </a:pPr>
                      <a:r>
                        <a:rPr lang="en-US" sz="1900" b="0" u="none" strike="noStrike" dirty="0">
                          <a:effectLst/>
                        </a:rPr>
                        <a:t>Collin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59.4%</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9.4%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15.2%</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13.4%</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2.7%</a:t>
                      </a:r>
                    </a:p>
                  </a:txBody>
                  <a:tcPr marL="9525" marR="9525" marT="9525" marB="0" anchor="b"/>
                </a:tc>
                <a:extLst>
                  <a:ext uri="{0D108BD9-81ED-4DB2-BD59-A6C34878D82A}">
                    <a16:rowId xmlns:a16="http://schemas.microsoft.com/office/drawing/2014/main" val="10003"/>
                  </a:ext>
                </a:extLst>
              </a:tr>
              <a:tr h="372347">
                <a:tc>
                  <a:txBody>
                    <a:bodyPr/>
                    <a:lstStyle/>
                    <a:p>
                      <a:pPr marL="91440" algn="l" fontAlgn="b">
                        <a:spcBef>
                          <a:spcPts val="600"/>
                        </a:spcBef>
                      </a:pPr>
                      <a:r>
                        <a:rPr lang="en-US" sz="1900" b="0" u="none" strike="noStrike" dirty="0">
                          <a:effectLst/>
                        </a:rPr>
                        <a:t>Travis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49.5%</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8.0%</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33.9%</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6.4%</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10004"/>
                  </a:ext>
                </a:extLst>
              </a:tr>
              <a:tr h="372347">
                <a:tc>
                  <a:txBody>
                    <a:bodyPr/>
                    <a:lstStyle/>
                    <a:p>
                      <a:pPr marL="91440" algn="l" fontAlgn="b">
                        <a:spcBef>
                          <a:spcPts val="600"/>
                        </a:spcBef>
                      </a:pPr>
                      <a:r>
                        <a:rPr lang="en-US" sz="1900" b="0" u="none" strike="noStrike" dirty="0">
                          <a:effectLst/>
                        </a:rPr>
                        <a:t>Tarrant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48.6%</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15.6%</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28.2%</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5.3%</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2.4%</a:t>
                      </a:r>
                    </a:p>
                  </a:txBody>
                  <a:tcPr marL="9525" marR="9525" marT="9525" marB="0" anchor="b"/>
                </a:tc>
                <a:extLst>
                  <a:ext uri="{0D108BD9-81ED-4DB2-BD59-A6C34878D82A}">
                    <a16:rowId xmlns:a16="http://schemas.microsoft.com/office/drawing/2014/main" val="10005"/>
                  </a:ext>
                </a:extLst>
              </a:tr>
              <a:tr h="372347">
                <a:tc>
                  <a:txBody>
                    <a:bodyPr/>
                    <a:lstStyle/>
                    <a:p>
                      <a:pPr marL="91440" algn="l" fontAlgn="b">
                        <a:spcBef>
                          <a:spcPts val="600"/>
                        </a:spcBef>
                      </a:pPr>
                      <a:r>
                        <a:rPr lang="en-US" sz="1900" b="0" u="none" strike="noStrike" dirty="0">
                          <a:effectLst/>
                        </a:rPr>
                        <a:t>Fort Bend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34.6%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20.1%</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24.1%</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19.2%</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val="10006"/>
                  </a:ext>
                </a:extLst>
              </a:tr>
              <a:tr h="372347">
                <a:tc>
                  <a:txBody>
                    <a:bodyPr/>
                    <a:lstStyle/>
                    <a:p>
                      <a:pPr marL="91440" algn="l" fontAlgn="b">
                        <a:spcBef>
                          <a:spcPts val="600"/>
                        </a:spcBef>
                      </a:pPr>
                      <a:r>
                        <a:rPr lang="en-US" sz="1900" b="0" u="none" strike="noStrike" dirty="0">
                          <a:effectLst/>
                        </a:rPr>
                        <a:t>Harris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31.0%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18.5%</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42.0%</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7.0%</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10007"/>
                  </a:ext>
                </a:extLst>
              </a:tr>
              <a:tr h="372347">
                <a:tc>
                  <a:txBody>
                    <a:bodyPr/>
                    <a:lstStyle/>
                    <a:p>
                      <a:pPr marL="91440" algn="l" fontAlgn="b">
                        <a:spcBef>
                          <a:spcPts val="600"/>
                        </a:spcBef>
                      </a:pPr>
                      <a:r>
                        <a:rPr lang="en-US" sz="1900" b="0" u="none" strike="noStrike" dirty="0">
                          <a:effectLst/>
                        </a:rPr>
                        <a:t>Dallas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30.6%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22.3%</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39.5%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6.0%</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10008"/>
                  </a:ext>
                </a:extLst>
              </a:tr>
              <a:tr h="372347">
                <a:tc>
                  <a:txBody>
                    <a:bodyPr/>
                    <a:lstStyle/>
                    <a:p>
                      <a:pPr marL="91440" algn="l" fontAlgn="b">
                        <a:spcBef>
                          <a:spcPts val="600"/>
                        </a:spcBef>
                      </a:pPr>
                      <a:r>
                        <a:rPr lang="en-US" sz="1900" b="0" u="none" strike="noStrike" dirty="0">
                          <a:effectLst/>
                        </a:rPr>
                        <a:t>Bexar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28.7%</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7.3%</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59.5%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2.7%</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10009"/>
                  </a:ext>
                </a:extLst>
              </a:tr>
              <a:tr h="372347">
                <a:tc>
                  <a:txBody>
                    <a:bodyPr/>
                    <a:lstStyle/>
                    <a:p>
                      <a:pPr marL="91440" algn="l" fontAlgn="b">
                        <a:spcBef>
                          <a:spcPts val="600"/>
                        </a:spcBef>
                      </a:pPr>
                      <a:r>
                        <a:rPr lang="en-US" sz="1900" b="0" u="none" strike="noStrike" dirty="0" smtClean="0">
                          <a:effectLst/>
                        </a:rPr>
                        <a:t>El Paso 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13.1%</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3.2%</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81.3%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10010"/>
                  </a:ext>
                </a:extLst>
              </a:tr>
              <a:tr h="372347">
                <a:tc>
                  <a:txBody>
                    <a:bodyPr/>
                    <a:lstStyle/>
                    <a:p>
                      <a:pPr marL="91440" algn="l" fontAlgn="b">
                        <a:spcBef>
                          <a:spcPts val="600"/>
                        </a:spcBef>
                      </a:pPr>
                      <a:r>
                        <a:rPr lang="en-US" sz="1900" b="0" u="none" strike="noStrike" dirty="0" smtClean="0">
                          <a:effectLst/>
                        </a:rPr>
                        <a:t>Hidalgo</a:t>
                      </a:r>
                      <a:r>
                        <a:rPr lang="en-US" sz="1900" b="0" u="none" strike="noStrike" baseline="0" dirty="0" smtClean="0">
                          <a:effectLst/>
                        </a:rPr>
                        <a:t>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7.0%</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0.5%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91.3%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0.2%</a:t>
                      </a:r>
                    </a:p>
                  </a:txBody>
                  <a:tcPr marL="9525" marR="9525" marT="9525" marB="0" anchor="b"/>
                </a:tc>
                <a:extLst>
                  <a:ext uri="{0D108BD9-81ED-4DB2-BD59-A6C34878D82A}">
                    <a16:rowId xmlns:a16="http://schemas.microsoft.com/office/drawing/2014/main" val="10011"/>
                  </a:ext>
                </a:extLst>
              </a:tr>
            </a:tbl>
          </a:graphicData>
        </a:graphic>
      </p:graphicFrame>
      <p:sp>
        <p:nvSpPr>
          <p:cNvPr id="5" name="Rectangle 4"/>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2015 </a:t>
            </a:r>
            <a:r>
              <a:rPr lang="en-US" sz="1100" dirty="0">
                <a:solidFill>
                  <a:schemeClr val="tx1">
                    <a:lumMod val="50000"/>
                    <a:lumOff val="50000"/>
                  </a:schemeClr>
                </a:solidFill>
              </a:rPr>
              <a:t>Vintage Population Estimates</a:t>
            </a:r>
          </a:p>
        </p:txBody>
      </p:sp>
      <p:sp>
        <p:nvSpPr>
          <p:cNvPr id="6"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12</a:t>
            </a:r>
          </a:p>
        </p:txBody>
      </p:sp>
    </p:spTree>
    <p:extLst>
      <p:ext uri="{BB962C8B-B14F-4D97-AF65-F5344CB8AC3E}">
        <p14:creationId xmlns:p14="http://schemas.microsoft.com/office/powerpoint/2010/main" val="1923257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14</a:t>
            </a:fld>
            <a:endParaRPr lang="en-US" dirty="0"/>
          </a:p>
        </p:txBody>
      </p:sp>
      <p:sp>
        <p:nvSpPr>
          <p:cNvPr id="3"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t>Annual Shares of Recent Non-Citizen Immigrants to Texas by World Area of Birth, </a:t>
            </a:r>
            <a:r>
              <a:rPr lang="en-US" sz="2400" dirty="0" smtClean="0"/>
              <a:t>2005-2015 </a:t>
            </a:r>
            <a:endParaRPr lang="en-US" sz="2400" dirty="0"/>
          </a:p>
        </p:txBody>
      </p:sp>
      <p:graphicFrame>
        <p:nvGraphicFramePr>
          <p:cNvPr id="5" name="Chart 4"/>
          <p:cNvGraphicFramePr>
            <a:graphicFrameLocks noGrp="1"/>
          </p:cNvGraphicFramePr>
          <p:nvPr>
            <p:extLst>
              <p:ext uri="{D42A27DB-BD31-4B8C-83A1-F6EECF244321}">
                <p14:modId xmlns:p14="http://schemas.microsoft.com/office/powerpoint/2010/main" val="1582473469"/>
              </p:ext>
            </p:extLst>
          </p:nvPr>
        </p:nvGraphicFramePr>
        <p:xfrm>
          <a:off x="832585" y="1228335"/>
          <a:ext cx="7478830" cy="51724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American Community Survey, 1-Year PUMS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558535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Unauthorized and Mexican Immigration, 2014</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15</a:t>
            </a:fld>
            <a:endParaRPr lang="en-US" dirty="0"/>
          </a:p>
        </p:txBody>
      </p:sp>
      <p:pic>
        <p:nvPicPr>
          <p:cNvPr id="8" name="Content Placeholder 4"/>
          <p:cNvPicPr>
            <a:picLocks noGrp="1" noChangeAspect="1"/>
          </p:cNvPicPr>
          <p:nvPr>
            <p:ph sz="half" idx="1"/>
          </p:nvPr>
        </p:nvPicPr>
        <p:blipFill>
          <a:blip r:embed="rId2"/>
          <a:stretch>
            <a:fillRect/>
          </a:stretch>
        </p:blipFill>
        <p:spPr>
          <a:xfrm>
            <a:off x="331432" y="1571625"/>
            <a:ext cx="4214190" cy="4276725"/>
          </a:xfrm>
          <a:prstGeom prst="rect">
            <a:avLst/>
          </a:prstGeom>
        </p:spPr>
      </p:pic>
      <p:pic>
        <p:nvPicPr>
          <p:cNvPr id="9" name="Content Placeholder 4"/>
          <p:cNvPicPr>
            <a:picLocks noGrp="1" noChangeAspect="1"/>
          </p:cNvPicPr>
          <p:nvPr>
            <p:ph sz="half" idx="2"/>
          </p:nvPr>
        </p:nvPicPr>
        <p:blipFill>
          <a:blip r:embed="rId3"/>
          <a:stretch>
            <a:fillRect/>
          </a:stretch>
        </p:blipFill>
        <p:spPr>
          <a:xfrm>
            <a:off x="4545622" y="1504950"/>
            <a:ext cx="4324350" cy="4388520"/>
          </a:xfrm>
          <a:prstGeom prst="rect">
            <a:avLst/>
          </a:prstGeom>
        </p:spPr>
      </p:pic>
    </p:spTree>
    <p:extLst>
      <p:ext uri="{BB962C8B-B14F-4D97-AF65-F5344CB8AC3E}">
        <p14:creationId xmlns:p14="http://schemas.microsoft.com/office/powerpoint/2010/main" val="72295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16</a:t>
            </a:fld>
            <a:endParaRPr lang="en-US" dirty="0"/>
          </a:p>
        </p:txBody>
      </p:sp>
      <p:pic>
        <p:nvPicPr>
          <p:cNvPr id="3" name="Picture 2"/>
          <p:cNvPicPr>
            <a:picLocks noChangeAspect="1"/>
          </p:cNvPicPr>
          <p:nvPr/>
        </p:nvPicPr>
        <p:blipFill>
          <a:blip r:embed="rId2"/>
          <a:stretch>
            <a:fillRect/>
          </a:stretch>
        </p:blipFill>
        <p:spPr>
          <a:xfrm>
            <a:off x="1464741" y="1134356"/>
            <a:ext cx="6828702" cy="5587120"/>
          </a:xfrm>
          <a:prstGeom prst="rect">
            <a:avLst/>
          </a:prstGeom>
        </p:spPr>
      </p:pic>
    </p:spTree>
    <p:extLst>
      <p:ext uri="{BB962C8B-B14F-4D97-AF65-F5344CB8AC3E}">
        <p14:creationId xmlns:p14="http://schemas.microsoft.com/office/powerpoint/2010/main" val="598184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34" b="2350"/>
          <a:stretch/>
        </p:blipFill>
        <p:spPr>
          <a:xfrm>
            <a:off x="1122598" y="1314450"/>
            <a:ext cx="6906976" cy="5407025"/>
          </a:xfrm>
        </p:spPr>
      </p:pic>
      <p:sp>
        <p:nvSpPr>
          <p:cNvPr id="4" name="Slide Number Placeholder 3"/>
          <p:cNvSpPr>
            <a:spLocks noGrp="1"/>
          </p:cNvSpPr>
          <p:nvPr>
            <p:ph type="sldNum" sz="quarter" idx="4"/>
          </p:nvPr>
        </p:nvSpPr>
        <p:spPr/>
        <p:txBody>
          <a:bodyPr/>
          <a:lstStyle/>
          <a:p>
            <a:fld id="{2BC1FA3B-F0C1-4F58-90BE-DCC7501F4B28}" type="slidenum">
              <a:rPr lang="en-US" smtClean="0"/>
              <a:pPr/>
              <a:t>17</a:t>
            </a:fld>
            <a:endParaRPr lang="en-US" dirty="0"/>
          </a:p>
        </p:txBody>
      </p:sp>
    </p:spTree>
    <p:extLst>
      <p:ext uri="{BB962C8B-B14F-4D97-AF65-F5344CB8AC3E}">
        <p14:creationId xmlns:p14="http://schemas.microsoft.com/office/powerpoint/2010/main" val="3487330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young, but aging.</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1665938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625" y="280937"/>
            <a:ext cx="7909560" cy="685800"/>
          </a:xfrm>
        </p:spPr>
        <p:txBody>
          <a:bodyPr>
            <a:normAutofit/>
          </a:bodyPr>
          <a:lstStyle/>
          <a:p>
            <a:r>
              <a:rPr lang="en-US" sz="2400" dirty="0"/>
              <a:t>States with the Oldest Median Ages, 2000, 2010, 2014</a:t>
            </a:r>
          </a:p>
        </p:txBody>
      </p:sp>
      <p:graphicFrame>
        <p:nvGraphicFramePr>
          <p:cNvPr id="5" name="Content Placeholder 4"/>
          <p:cNvGraphicFramePr>
            <a:graphicFrameLocks noGrp="1"/>
          </p:cNvGraphicFramePr>
          <p:nvPr>
            <p:ph idx="1"/>
            <p:extLst/>
          </p:nvPr>
        </p:nvGraphicFramePr>
        <p:xfrm>
          <a:off x="589936" y="1963379"/>
          <a:ext cx="8155855" cy="3894680"/>
        </p:xfrm>
        <a:graphic>
          <a:graphicData uri="http://schemas.openxmlformats.org/drawingml/2006/table">
            <a:tbl>
              <a:tblPr firstRow="1" firstCol="1" bandRow="1">
                <a:tableStyleId>{B301B821-A1FF-4177-AEE7-76D212191A09}</a:tableStyleId>
              </a:tblPr>
              <a:tblGrid>
                <a:gridCol w="906206">
                  <a:extLst>
                    <a:ext uri="{9D8B030D-6E8A-4147-A177-3AD203B41FA5}">
                      <a16:colId xmlns:a16="http://schemas.microsoft.com/office/drawing/2014/main" val="1694474053"/>
                    </a:ext>
                  </a:extLst>
                </a:gridCol>
                <a:gridCol w="906206">
                  <a:extLst>
                    <a:ext uri="{9D8B030D-6E8A-4147-A177-3AD203B41FA5}">
                      <a16:colId xmlns:a16="http://schemas.microsoft.com/office/drawing/2014/main" val="1035543693"/>
                    </a:ext>
                  </a:extLst>
                </a:gridCol>
                <a:gridCol w="906206">
                  <a:extLst>
                    <a:ext uri="{9D8B030D-6E8A-4147-A177-3AD203B41FA5}">
                      <a16:colId xmlns:a16="http://schemas.microsoft.com/office/drawing/2014/main" val="3841625278"/>
                    </a:ext>
                  </a:extLst>
                </a:gridCol>
                <a:gridCol w="798872">
                  <a:extLst>
                    <a:ext uri="{9D8B030D-6E8A-4147-A177-3AD203B41FA5}">
                      <a16:colId xmlns:a16="http://schemas.microsoft.com/office/drawing/2014/main" val="2413975853"/>
                    </a:ext>
                  </a:extLst>
                </a:gridCol>
                <a:gridCol w="1013541">
                  <a:extLst>
                    <a:ext uri="{9D8B030D-6E8A-4147-A177-3AD203B41FA5}">
                      <a16:colId xmlns:a16="http://schemas.microsoft.com/office/drawing/2014/main" val="1539651491"/>
                    </a:ext>
                  </a:extLst>
                </a:gridCol>
                <a:gridCol w="906206">
                  <a:extLst>
                    <a:ext uri="{9D8B030D-6E8A-4147-A177-3AD203B41FA5}">
                      <a16:colId xmlns:a16="http://schemas.microsoft.com/office/drawing/2014/main" val="3261806413"/>
                    </a:ext>
                  </a:extLst>
                </a:gridCol>
                <a:gridCol w="906206">
                  <a:extLst>
                    <a:ext uri="{9D8B030D-6E8A-4147-A177-3AD203B41FA5}">
                      <a16:colId xmlns:a16="http://schemas.microsoft.com/office/drawing/2014/main" val="1727925726"/>
                    </a:ext>
                  </a:extLst>
                </a:gridCol>
                <a:gridCol w="906206">
                  <a:extLst>
                    <a:ext uri="{9D8B030D-6E8A-4147-A177-3AD203B41FA5}">
                      <a16:colId xmlns:a16="http://schemas.microsoft.com/office/drawing/2014/main" val="3944098190"/>
                    </a:ext>
                  </a:extLst>
                </a:gridCol>
                <a:gridCol w="906206">
                  <a:extLst>
                    <a:ext uri="{9D8B030D-6E8A-4147-A177-3AD203B41FA5}">
                      <a16:colId xmlns:a16="http://schemas.microsoft.com/office/drawing/2014/main" val="1382775817"/>
                    </a:ext>
                  </a:extLst>
                </a:gridCol>
              </a:tblGrid>
              <a:tr h="308610">
                <a:tc gridSpan="3">
                  <a:txBody>
                    <a:bodyPr/>
                    <a:lstStyle/>
                    <a:p>
                      <a:pPr marL="0" marR="0" algn="ctr">
                        <a:lnSpc>
                          <a:spcPct val="150000"/>
                        </a:lnSpc>
                        <a:spcBef>
                          <a:spcPts val="0"/>
                        </a:spcBef>
                        <a:spcAft>
                          <a:spcPts val="0"/>
                        </a:spcAft>
                      </a:pPr>
                      <a:r>
                        <a:rPr lang="en-US" sz="1400" b="0">
                          <a:effectLst/>
                        </a:rPr>
                        <a:t>2000</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400" b="0">
                          <a:effectLst/>
                        </a:rPr>
                        <a:t>2010</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400" b="0" dirty="0">
                          <a:effectLst/>
                        </a:rPr>
                        <a:t>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685029"/>
                  </a:ext>
                </a:extLst>
              </a:tr>
              <a:tr h="242489">
                <a:tc>
                  <a:txBody>
                    <a:bodyPr/>
                    <a:lstStyle/>
                    <a:p>
                      <a:pPr marL="0" marR="0" algn="ctr">
                        <a:lnSpc>
                          <a:spcPct val="150000"/>
                        </a:lnSpc>
                        <a:spcBef>
                          <a:spcPts val="0"/>
                        </a:spcBef>
                        <a:spcAft>
                          <a:spcPts val="0"/>
                        </a:spcAft>
                      </a:pPr>
                      <a:r>
                        <a:rPr lang="en-US" sz="1100" b="0" dirty="0">
                          <a:effectLst/>
                        </a:rPr>
                        <a:t>Rank</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a:effectLst/>
                        </a:rPr>
                        <a:t>Med Age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Rank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a:effectLst/>
                        </a:rPr>
                        <a:t>State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a:effectLst/>
                        </a:rPr>
                        <a:t>Median Age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Rank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a:effectLst/>
                        </a:rPr>
                        <a:t>State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Median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3411248"/>
                  </a:ext>
                </a:extLst>
              </a:tr>
              <a:tr h="242489">
                <a:tc>
                  <a:txBody>
                    <a:bodyPr/>
                    <a:lstStyle/>
                    <a:p>
                      <a:pPr marL="0" marR="0" algn="ctr">
                        <a:lnSpc>
                          <a:spcPct val="150000"/>
                        </a:lnSpc>
                        <a:spcBef>
                          <a:spcPts val="0"/>
                        </a:spcBef>
                        <a:spcAft>
                          <a:spcPts val="0"/>
                        </a:spcAft>
                      </a:pPr>
                      <a:r>
                        <a:rPr lang="en-US" sz="1100" b="0" dirty="0">
                          <a:effectLst/>
                        </a:rPr>
                        <a:t>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a:effectLst/>
                        </a:rPr>
                        <a:t>38.9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a:effectLst/>
                        </a:rPr>
                        <a:t>42.7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a:effectLst/>
                        </a:rPr>
                        <a:t>Maine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026596"/>
                  </a:ext>
                </a:extLst>
              </a:tr>
              <a:tr h="345968">
                <a:tc>
                  <a:txBody>
                    <a:bodyPr/>
                    <a:lstStyle/>
                    <a:p>
                      <a:pPr marL="0" marR="0" algn="ctr">
                        <a:lnSpc>
                          <a:spcPct val="150000"/>
                        </a:lnSpc>
                        <a:spcBef>
                          <a:spcPts val="0"/>
                        </a:spcBef>
                        <a:spcAft>
                          <a:spcPts val="0"/>
                        </a:spcAft>
                      </a:pPr>
                      <a:r>
                        <a:rPr lang="en-US" sz="1100" b="0" dirty="0">
                          <a:effectLst/>
                        </a:rPr>
                        <a:t>2</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a:effectLst/>
                        </a:rPr>
                        <a:t>Florida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a:effectLst/>
                        </a:rPr>
                        <a:t>41.5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New Hampshire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6000316"/>
                  </a:ext>
                </a:extLst>
              </a:tr>
              <a:tr h="242489">
                <a:tc>
                  <a:txBody>
                    <a:bodyPr/>
                    <a:lstStyle/>
                    <a:p>
                      <a:pPr marL="0" marR="0" algn="ctr">
                        <a:lnSpc>
                          <a:spcPct val="150000"/>
                        </a:lnSpc>
                        <a:spcBef>
                          <a:spcPts val="0"/>
                        </a:spcBef>
                        <a:spcAft>
                          <a:spcPts val="0"/>
                        </a:spcAft>
                      </a:pPr>
                      <a:r>
                        <a:rPr lang="en-US" sz="1100" b="0" dirty="0">
                          <a:effectLst/>
                        </a:rPr>
                        <a:t>3</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a:effectLst/>
                        </a:rPr>
                        <a:t>Maine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a:effectLst/>
                        </a:rPr>
                        <a:t>41.3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86593100"/>
                  </a:ext>
                </a:extLst>
              </a:tr>
              <a:tr h="304067">
                <a:tc>
                  <a:txBody>
                    <a:bodyPr/>
                    <a:lstStyle/>
                    <a:p>
                      <a:pPr marL="0" marR="0" algn="ctr">
                        <a:lnSpc>
                          <a:spcPct val="150000"/>
                        </a:lnSpc>
                        <a:spcBef>
                          <a:spcPts val="0"/>
                        </a:spcBef>
                        <a:spcAft>
                          <a:spcPts val="0"/>
                        </a:spcAft>
                      </a:pPr>
                      <a:r>
                        <a:rPr lang="en-US" sz="1100" b="0" dirty="0">
                          <a:effectLst/>
                        </a:rPr>
                        <a:t>4</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a:effectLst/>
                        </a:rPr>
                        <a:t>Pennsylvania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New Hampshire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a:effectLst/>
                        </a:rPr>
                        <a:t>41.1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0852137"/>
                  </a:ext>
                </a:extLst>
              </a:tr>
              <a:tr h="242489">
                <a:tc>
                  <a:txBody>
                    <a:bodyPr/>
                    <a:lstStyle/>
                    <a:p>
                      <a:pPr marL="0" marR="0" algn="ctr">
                        <a:lnSpc>
                          <a:spcPct val="150000"/>
                        </a:lnSpc>
                        <a:spcBef>
                          <a:spcPts val="0"/>
                        </a:spcBef>
                        <a:spcAft>
                          <a:spcPts val="0"/>
                        </a:spcAft>
                      </a:pPr>
                      <a:r>
                        <a:rPr lang="en-US" sz="1100" b="0" dirty="0">
                          <a:effectLst/>
                        </a:rPr>
                        <a:t>5…</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a:effectLst/>
                        </a:rPr>
                        <a:t>Vermont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32313952"/>
                  </a:ext>
                </a:extLst>
              </a:tr>
              <a:tr h="242489">
                <a:tc>
                  <a:txBody>
                    <a:bodyPr/>
                    <a:lstStyle/>
                    <a:p>
                      <a:pPr marL="0" marR="0" algn="ctr">
                        <a:lnSpc>
                          <a:spcPct val="150000"/>
                        </a:lnSpc>
                        <a:spcBef>
                          <a:spcPts val="0"/>
                        </a:spcBef>
                        <a:spcAft>
                          <a:spcPts val="0"/>
                        </a:spcAft>
                      </a:pPr>
                      <a:r>
                        <a:rPr lang="en-US" sz="1100" b="0" dirty="0">
                          <a:effectLst/>
                        </a:rPr>
                        <a:t>…46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a:effectLst/>
                        </a:rPr>
                        <a:t>California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a:effectLst/>
                        </a:rPr>
                        <a:t>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a:effectLst/>
                        </a:rPr>
                        <a:t>California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a:effectLst/>
                        </a:rPr>
                        <a:t>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00220683"/>
                  </a:ext>
                </a:extLst>
              </a:tr>
              <a:tr h="345968">
                <a:tc>
                  <a:txBody>
                    <a:bodyPr/>
                    <a:lstStyle/>
                    <a:p>
                      <a:pPr marL="0" marR="0" algn="ctr">
                        <a:lnSpc>
                          <a:spcPct val="150000"/>
                        </a:lnSpc>
                        <a:spcBef>
                          <a:spcPts val="0"/>
                        </a:spcBef>
                        <a:spcAft>
                          <a:spcPts val="0"/>
                        </a:spcAft>
                      </a:pPr>
                      <a:r>
                        <a:rPr lang="en-US" sz="1100" b="0" dirty="0">
                          <a:effectLst/>
                        </a:rPr>
                        <a:t>47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a:effectLst/>
                        </a:rPr>
                        <a:t>Idaho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a:effectLst/>
                        </a:rPr>
                        <a:t>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a:effectLst/>
                        </a:rPr>
                        <a:t>Idaho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a:effectLst/>
                        </a:rPr>
                        <a:t>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North Dakota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4306623"/>
                  </a:ext>
                </a:extLst>
              </a:tr>
              <a:tr h="242489">
                <a:tc>
                  <a:txBody>
                    <a:bodyPr/>
                    <a:lstStyle/>
                    <a:p>
                      <a:pPr marL="0" marR="0" algn="ctr">
                        <a:lnSpc>
                          <a:spcPct val="150000"/>
                        </a:lnSpc>
                        <a:spcBef>
                          <a:spcPts val="0"/>
                        </a:spcBef>
                        <a:spcAft>
                          <a:spcPts val="0"/>
                        </a:spcAft>
                      </a:pPr>
                      <a:r>
                        <a:rPr lang="en-US" sz="1100" b="0" dirty="0">
                          <a:effectLst/>
                        </a:rPr>
                        <a:t>48</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a:effectLst/>
                        </a:rPr>
                        <a:t>Alaska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a:effectLst/>
                        </a:rPr>
                        <a:t>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a:effectLst/>
                        </a:rPr>
                        <a:t>Alaska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extLst>
                  <a:ext uri="{0D108BD9-81ED-4DB2-BD59-A6C34878D82A}">
                    <a16:rowId xmlns:a16="http://schemas.microsoft.com/office/drawing/2014/main" val="2838748515"/>
                  </a:ext>
                </a:extLst>
              </a:tr>
              <a:tr h="242489">
                <a:tc>
                  <a:txBody>
                    <a:bodyPr/>
                    <a:lstStyle/>
                    <a:p>
                      <a:pPr marL="0" marR="0" algn="ctr">
                        <a:lnSpc>
                          <a:spcPct val="150000"/>
                        </a:lnSpc>
                        <a:spcBef>
                          <a:spcPts val="0"/>
                        </a:spcBef>
                        <a:spcAft>
                          <a:spcPts val="0"/>
                        </a:spcAft>
                      </a:pPr>
                      <a:r>
                        <a:rPr lang="en-US" sz="1100" b="0" dirty="0">
                          <a:effectLst/>
                        </a:rPr>
                        <a:t>49</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50000"/>
                        </a:lnSpc>
                        <a:spcBef>
                          <a:spcPts val="0"/>
                        </a:spcBef>
                        <a:spcAft>
                          <a:spcPts val="0"/>
                        </a:spcAft>
                      </a:pPr>
                      <a:r>
                        <a:rPr lang="en-US" sz="1100" dirty="0">
                          <a:effectLst/>
                        </a:rPr>
                        <a:t>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33.6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50000"/>
                        </a:lnSpc>
                        <a:spcBef>
                          <a:spcPts val="0"/>
                        </a:spcBef>
                        <a:spcAft>
                          <a:spcPts val="0"/>
                        </a:spcAft>
                      </a:pPr>
                      <a:r>
                        <a:rPr lang="en-US" sz="1100">
                          <a:effectLst/>
                        </a:rPr>
                        <a:t>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a:effectLst/>
                        </a:rPr>
                        <a:t>Alaska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7688245"/>
                  </a:ext>
                </a:extLst>
              </a:tr>
              <a:tr h="242489">
                <a:tc>
                  <a:txBody>
                    <a:bodyPr/>
                    <a:lstStyle/>
                    <a:p>
                      <a:pPr marL="0" marR="0" algn="ctr">
                        <a:lnSpc>
                          <a:spcPct val="150000"/>
                        </a:lnSpc>
                        <a:spcBef>
                          <a:spcPts val="0"/>
                        </a:spcBef>
                        <a:spcAft>
                          <a:spcPts val="0"/>
                        </a:spcAft>
                      </a:pPr>
                      <a:r>
                        <a:rPr lang="en-US" sz="1100" b="0" dirty="0">
                          <a:effectLst/>
                        </a:rPr>
                        <a:t>50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a:effectLst/>
                        </a:rPr>
                        <a:t>Utah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27.1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a:effectLst/>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a:effectLst/>
                        </a:rPr>
                        <a:t>Utah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29.2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a:effectLst/>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a:effectLst/>
                        </a:rPr>
                        <a:t>Utah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53448321"/>
                  </a:ext>
                </a:extLst>
              </a:tr>
              <a:tr h="242489">
                <a:tc>
                  <a:txBody>
                    <a:bodyPr/>
                    <a:lstStyle/>
                    <a:p>
                      <a:pPr marL="0" marR="0" algn="ctr">
                        <a:lnSpc>
                          <a:spcPct val="150000"/>
                        </a:lnSpc>
                        <a:spcBef>
                          <a:spcPts val="0"/>
                        </a:spcBef>
                        <a:spcAft>
                          <a:spcPts val="0"/>
                        </a:spcAft>
                      </a:pPr>
                      <a:r>
                        <a:rPr lang="en-US" sz="11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a:effectLst/>
                        </a:rPr>
                        <a:t>United States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a:effectLst/>
                        </a:rPr>
                        <a:t>United States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37.2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a:effectLst/>
                        </a:rPr>
                        <a:t>United States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7809529"/>
                  </a:ext>
                </a:extLst>
              </a:tr>
              <a:tr h="302690">
                <a:tc gridSpan="9">
                  <a:txBody>
                    <a:bodyPr/>
                    <a:lstStyle/>
                    <a:p>
                      <a:pPr marL="0" marR="0">
                        <a:lnSpc>
                          <a:spcPct val="107000"/>
                        </a:lnSpc>
                        <a:spcBef>
                          <a:spcPts val="0"/>
                        </a:spcBef>
                        <a:spcAft>
                          <a:spcPts val="0"/>
                        </a:spcAft>
                      </a:pPr>
                      <a:r>
                        <a:rPr lang="en-US" sz="900" b="0" dirty="0">
                          <a:solidFill>
                            <a:schemeClr val="bg1"/>
                          </a:solidFill>
                          <a:effectLst/>
                        </a:rPr>
                        <a:t>Source: US Census Bureau, 2000 and 2010 Decennial Censuses</a:t>
                      </a:r>
                      <a:endParaRPr lang="en-US" sz="1200" b="0" dirty="0">
                        <a:solidFill>
                          <a:schemeClr val="bg1"/>
                        </a:solidFill>
                        <a:effectLst/>
                      </a:endParaRPr>
                    </a:p>
                    <a:p>
                      <a:pPr marL="0" marR="0">
                        <a:lnSpc>
                          <a:spcPct val="107000"/>
                        </a:lnSpc>
                        <a:spcBef>
                          <a:spcPts val="0"/>
                        </a:spcBef>
                        <a:spcAft>
                          <a:spcPts val="0"/>
                        </a:spcAft>
                      </a:pPr>
                      <a:r>
                        <a:rPr lang="en-US" sz="900" b="0" dirty="0">
                          <a:solidFill>
                            <a:schemeClr val="bg1"/>
                          </a:solidFill>
                          <a:effectLst/>
                        </a:rPr>
                        <a:t>               US Census Bureau, 2014 Population Estimate by State</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2874334"/>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19</a:t>
            </a:fld>
            <a:endParaRPr lang="en-US" dirty="0"/>
          </a:p>
        </p:txBody>
      </p:sp>
    </p:spTree>
    <p:extLst>
      <p:ext uri="{BB962C8B-B14F-4D97-AF65-F5344CB8AC3E}">
        <p14:creationId xmlns:p14="http://schemas.microsoft.com/office/powerpoint/2010/main" val="202788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Demographic Overview</a:t>
            </a:r>
            <a:endParaRPr lang="en-US" sz="3200" dirty="0"/>
          </a:p>
        </p:txBody>
      </p:sp>
      <p:sp>
        <p:nvSpPr>
          <p:cNvPr id="3" name="Content Placeholder 2"/>
          <p:cNvSpPr>
            <a:spLocks noGrp="1"/>
          </p:cNvSpPr>
          <p:nvPr>
            <p:ph idx="1"/>
          </p:nvPr>
        </p:nvSpPr>
        <p:spPr>
          <a:xfrm>
            <a:off x="377191" y="1529036"/>
            <a:ext cx="8458200" cy="4663455"/>
          </a:xfrm>
        </p:spPr>
        <p:txBody>
          <a:bodyPr>
            <a:normAutofit fontScale="92500" lnSpcReduction="10000"/>
          </a:bodyPr>
          <a:lstStyle/>
          <a:p>
            <a:r>
              <a:rPr lang="en-US" dirty="0"/>
              <a:t>Texas is experiencing significant growth.</a:t>
            </a:r>
          </a:p>
          <a:p>
            <a:r>
              <a:rPr lang="en-US" dirty="0"/>
              <a:t>Population continues to grow at a steady pace though growth is not geographically evenly distributed.</a:t>
            </a:r>
          </a:p>
          <a:p>
            <a:r>
              <a:rPr lang="en-US" dirty="0"/>
              <a:t>Growth is not racially/ethnically evenly distributed. Population growth is being driven largely by the Hispanic population.</a:t>
            </a:r>
          </a:p>
          <a:p>
            <a:r>
              <a:rPr lang="en-US" dirty="0"/>
              <a:t>The population of Texas, while relatively young, is also aging.</a:t>
            </a:r>
          </a:p>
          <a:p>
            <a:r>
              <a:rPr lang="en-US" dirty="0"/>
              <a:t>The components of population change have varying implications for infrastructure in Texas. </a:t>
            </a:r>
          </a:p>
          <a:p>
            <a:r>
              <a:rPr lang="en-US" dirty="0"/>
              <a:t>Demographic </a:t>
            </a:r>
            <a:r>
              <a:rPr lang="en-US" dirty="0" smtClean="0"/>
              <a:t>shifts may </a:t>
            </a:r>
            <a:r>
              <a:rPr lang="en-US" dirty="0"/>
              <a:t>have serious implications for </a:t>
            </a:r>
            <a:r>
              <a:rPr lang="en-US" dirty="0" smtClean="0"/>
              <a:t>maintaining inclusive and equitable economic growth in the state.</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a:t>
            </a:fld>
            <a:endParaRPr lang="en-US" dirty="0"/>
          </a:p>
        </p:txBody>
      </p:sp>
    </p:spTree>
    <p:extLst>
      <p:ext uri="{BB962C8B-B14F-4D97-AF65-F5344CB8AC3E}">
        <p14:creationId xmlns:p14="http://schemas.microsoft.com/office/powerpoint/2010/main" val="1965258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4877" y="163070"/>
            <a:ext cx="7916934" cy="685800"/>
          </a:xfrm>
        </p:spPr>
        <p:txBody>
          <a:bodyPr>
            <a:normAutofit/>
          </a:bodyPr>
          <a:lstStyle/>
          <a:p>
            <a:r>
              <a:rPr lang="en-US" sz="2400" dirty="0"/>
              <a:t>Texas Population by Age Group, 2000 to 2014</a:t>
            </a:r>
          </a:p>
        </p:txBody>
      </p:sp>
      <p:graphicFrame>
        <p:nvGraphicFramePr>
          <p:cNvPr id="7" name="Content Placeholder 6"/>
          <p:cNvGraphicFramePr>
            <a:graphicFrameLocks noGrp="1"/>
          </p:cNvGraphicFramePr>
          <p:nvPr>
            <p:ph idx="1"/>
            <p:extLst/>
          </p:nvPr>
        </p:nvGraphicFramePr>
        <p:xfrm>
          <a:off x="303686" y="2228851"/>
          <a:ext cx="8458200" cy="2103363"/>
        </p:xfrm>
        <a:graphic>
          <a:graphicData uri="http://schemas.openxmlformats.org/drawingml/2006/table">
            <a:tbl>
              <a:tblPr firstRow="1" firstCol="1" bandRow="1">
                <a:tableStyleId>{5C22544A-7EE6-4342-B048-85BDC9FD1C3A}</a:tableStyleId>
              </a:tblPr>
              <a:tblGrid>
                <a:gridCol w="939800">
                  <a:extLst>
                    <a:ext uri="{9D8B030D-6E8A-4147-A177-3AD203B41FA5}">
                      <a16:colId xmlns:a16="http://schemas.microsoft.com/office/drawing/2014/main" val="217570704"/>
                    </a:ext>
                  </a:extLst>
                </a:gridCol>
                <a:gridCol w="939800">
                  <a:extLst>
                    <a:ext uri="{9D8B030D-6E8A-4147-A177-3AD203B41FA5}">
                      <a16:colId xmlns:a16="http://schemas.microsoft.com/office/drawing/2014/main" val="3461866978"/>
                    </a:ext>
                  </a:extLst>
                </a:gridCol>
                <a:gridCol w="939800">
                  <a:extLst>
                    <a:ext uri="{9D8B030D-6E8A-4147-A177-3AD203B41FA5}">
                      <a16:colId xmlns:a16="http://schemas.microsoft.com/office/drawing/2014/main" val="357081948"/>
                    </a:ext>
                  </a:extLst>
                </a:gridCol>
                <a:gridCol w="939800">
                  <a:extLst>
                    <a:ext uri="{9D8B030D-6E8A-4147-A177-3AD203B41FA5}">
                      <a16:colId xmlns:a16="http://schemas.microsoft.com/office/drawing/2014/main" val="933566931"/>
                    </a:ext>
                  </a:extLst>
                </a:gridCol>
                <a:gridCol w="939800">
                  <a:extLst>
                    <a:ext uri="{9D8B030D-6E8A-4147-A177-3AD203B41FA5}">
                      <a16:colId xmlns:a16="http://schemas.microsoft.com/office/drawing/2014/main" val="3667714047"/>
                    </a:ext>
                  </a:extLst>
                </a:gridCol>
                <a:gridCol w="939800">
                  <a:extLst>
                    <a:ext uri="{9D8B030D-6E8A-4147-A177-3AD203B41FA5}">
                      <a16:colId xmlns:a16="http://schemas.microsoft.com/office/drawing/2014/main" val="1108364384"/>
                    </a:ext>
                  </a:extLst>
                </a:gridCol>
                <a:gridCol w="939800">
                  <a:extLst>
                    <a:ext uri="{9D8B030D-6E8A-4147-A177-3AD203B41FA5}">
                      <a16:colId xmlns:a16="http://schemas.microsoft.com/office/drawing/2014/main" val="868861096"/>
                    </a:ext>
                  </a:extLst>
                </a:gridCol>
                <a:gridCol w="939800">
                  <a:extLst>
                    <a:ext uri="{9D8B030D-6E8A-4147-A177-3AD203B41FA5}">
                      <a16:colId xmlns:a16="http://schemas.microsoft.com/office/drawing/2014/main" val="2207660401"/>
                    </a:ext>
                  </a:extLst>
                </a:gridCol>
                <a:gridCol w="939800">
                  <a:extLst>
                    <a:ext uri="{9D8B030D-6E8A-4147-A177-3AD203B41FA5}">
                      <a16:colId xmlns:a16="http://schemas.microsoft.com/office/drawing/2014/main" val="1424797594"/>
                    </a:ext>
                  </a:extLst>
                </a:gridCol>
              </a:tblGrid>
              <a:tr h="229046">
                <a:tc rowSpan="2">
                  <a:txBody>
                    <a:bodyPr/>
                    <a:lstStyle/>
                    <a:p>
                      <a:pPr marL="0" marR="0">
                        <a:lnSpc>
                          <a:spcPct val="107000"/>
                        </a:lnSpc>
                        <a:spcBef>
                          <a:spcPts val="0"/>
                        </a:spcBef>
                        <a:spcAft>
                          <a:spcPts val="0"/>
                        </a:spcAft>
                      </a:pPr>
                      <a:r>
                        <a:rPr lang="en-US" sz="12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2">
                  <a:txBody>
                    <a:bodyPr/>
                    <a:lstStyle/>
                    <a:p>
                      <a:pPr marL="0" marR="0" algn="ctr">
                        <a:lnSpc>
                          <a:spcPct val="107000"/>
                        </a:lnSpc>
                        <a:spcBef>
                          <a:spcPts val="0"/>
                        </a:spcBef>
                        <a:spcAft>
                          <a:spcPts val="0"/>
                        </a:spcAft>
                      </a:pPr>
                      <a:r>
                        <a:rPr lang="en-US" sz="1400" b="0" dirty="0">
                          <a:effectLst/>
                        </a:rPr>
                        <a:t>2000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2010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2000-2014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3720862647"/>
                  </a:ext>
                </a:extLst>
              </a:tr>
              <a:tr h="468770">
                <a:tc vMerge="1">
                  <a:txBody>
                    <a:bodyPr/>
                    <a:lstStyle/>
                    <a:p>
                      <a:endParaRPr lang="en-US"/>
                    </a:p>
                  </a:txBody>
                  <a:tcPr/>
                </a:tc>
                <a:tc>
                  <a:txBody>
                    <a:bodyPr/>
                    <a:lstStyle/>
                    <a:p>
                      <a:pPr marL="0" marR="0" algn="ctr">
                        <a:lnSpc>
                          <a:spcPct val="107000"/>
                        </a:lnSpc>
                        <a:spcBef>
                          <a:spcPts val="0"/>
                        </a:spcBef>
                        <a:spcAft>
                          <a:spcPts val="0"/>
                        </a:spcAft>
                      </a:pPr>
                      <a:r>
                        <a:rPr lang="en-US" sz="1200" dirty="0" smtClean="0">
                          <a:effectLst/>
                        </a:rPr>
                        <a:t>Population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Population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smtClean="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200" dirty="0">
                          <a:effectLst/>
                        </a:rPr>
                        <a:t>Estimate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200" dirty="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Absolute Change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Percent Change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15167016"/>
                  </a:ext>
                </a:extLst>
              </a:tr>
              <a:tr h="301272">
                <a:tc>
                  <a:txBody>
                    <a:bodyPr/>
                    <a:lstStyle/>
                    <a:p>
                      <a:pPr marL="0" marR="0" algn="r">
                        <a:lnSpc>
                          <a:spcPct val="107000"/>
                        </a:lnSpc>
                        <a:spcBef>
                          <a:spcPts val="0"/>
                        </a:spcBef>
                        <a:spcAft>
                          <a:spcPts val="0"/>
                        </a:spcAft>
                      </a:pPr>
                      <a:r>
                        <a:rPr lang="en-US" sz="1200" b="0" dirty="0">
                          <a:effectLst/>
                        </a:rPr>
                        <a:t>Under 18</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5,886,759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28.2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6,865,824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27.3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a:effectLst/>
                        </a:rPr>
                        <a:t>7,115,614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a:effectLst/>
                        </a:rPr>
                        <a:t>26.4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a:effectLst/>
                        </a:rPr>
                        <a:t>1,228,855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a:effectLst/>
                        </a:rPr>
                        <a:t>20.9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3031266"/>
                  </a:ext>
                </a:extLst>
              </a:tr>
              <a:tr h="301272">
                <a:tc>
                  <a:txBody>
                    <a:bodyPr/>
                    <a:lstStyle/>
                    <a:p>
                      <a:pPr marL="0" marR="0" algn="r">
                        <a:lnSpc>
                          <a:spcPct val="107000"/>
                        </a:lnSpc>
                        <a:spcBef>
                          <a:spcPts val="0"/>
                        </a:spcBef>
                        <a:spcAft>
                          <a:spcPts val="0"/>
                        </a:spcAft>
                      </a:pPr>
                      <a:r>
                        <a:rPr lang="en-US" sz="1200" b="0" dirty="0">
                          <a:effectLst/>
                        </a:rPr>
                        <a:t>18 to 64</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12,892,529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61.8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15,677,851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62.3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a:effectLst/>
                        </a:rPr>
                        <a:t>16,742,263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a:effectLst/>
                        </a:rPr>
                        <a:t>62.1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a:effectLst/>
                        </a:rPr>
                        <a:t>3,849,734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a:effectLst/>
                        </a:rPr>
                        <a:t>29.9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11512468"/>
                  </a:ext>
                </a:extLst>
              </a:tr>
              <a:tr h="301272">
                <a:tc>
                  <a:txBody>
                    <a:bodyPr/>
                    <a:lstStyle/>
                    <a:p>
                      <a:pPr marL="0" marR="0" algn="r">
                        <a:lnSpc>
                          <a:spcPct val="107000"/>
                        </a:lnSpc>
                        <a:spcBef>
                          <a:spcPts val="0"/>
                        </a:spcBef>
                        <a:spcAft>
                          <a:spcPts val="0"/>
                        </a:spcAft>
                      </a:pPr>
                      <a:r>
                        <a:rPr lang="en-US" sz="1200" b="0" dirty="0">
                          <a:effectLst/>
                        </a:rPr>
                        <a:t>65 and Older</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2,072,532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9.9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2,601,886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10.3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a:effectLst/>
                        </a:rPr>
                        <a:t>3,099,081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a:effectLst/>
                        </a:rPr>
                        <a:t>11.5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a:effectLst/>
                        </a:rPr>
                        <a:t>1,026,549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a:effectLst/>
                        </a:rPr>
                        <a:t>49.5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855168970"/>
                  </a:ext>
                </a:extLst>
              </a:tr>
              <a:tr h="301272">
                <a:tc>
                  <a:txBody>
                    <a:bodyPr/>
                    <a:lstStyle/>
                    <a:p>
                      <a:pPr marL="0" marR="0" algn="r">
                        <a:lnSpc>
                          <a:spcPct val="107000"/>
                        </a:lnSpc>
                        <a:spcBef>
                          <a:spcPts val="0"/>
                        </a:spcBef>
                        <a:spcAft>
                          <a:spcPts val="0"/>
                        </a:spcAft>
                      </a:pPr>
                      <a:r>
                        <a:rPr lang="en-US" sz="1200" b="0" dirty="0">
                          <a:effectLst/>
                        </a:rPr>
                        <a:t>Total</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20,851,820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25,145,561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a:effectLst/>
                        </a:rPr>
                        <a:t>26,956,958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a:effectLst/>
                        </a:rPr>
                        <a:t>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a:effectLst/>
                        </a:rPr>
                        <a:t>6,105,138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a:effectLst/>
                        </a:rPr>
                        <a:t>29.3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10894818"/>
                  </a:ext>
                </a:extLst>
              </a:tr>
              <a:tr h="200459">
                <a:tc gridSpan="9">
                  <a:txBody>
                    <a:bodyPr/>
                    <a:lstStyle/>
                    <a:p>
                      <a:pPr marL="0" marR="0">
                        <a:lnSpc>
                          <a:spcPct val="107000"/>
                        </a:lnSpc>
                        <a:spcBef>
                          <a:spcPts val="0"/>
                        </a:spcBef>
                        <a:spcAft>
                          <a:spcPts val="0"/>
                        </a:spcAft>
                      </a:pPr>
                      <a:r>
                        <a:rPr lang="en-US" sz="1100" b="0" dirty="0">
                          <a:effectLst/>
                        </a:rPr>
                        <a:t>Source:  US Census Bureau, 2000 and 2010 Censuses, QT-P1 and derived from QT-P1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9131535"/>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20</a:t>
            </a:fld>
            <a:endParaRPr lang="en-US" dirty="0"/>
          </a:p>
        </p:txBody>
      </p:sp>
    </p:spTree>
    <p:extLst>
      <p:ext uri="{BB962C8B-B14F-4D97-AF65-F5344CB8AC3E}">
        <p14:creationId xmlns:p14="http://schemas.microsoft.com/office/powerpoint/2010/main" val="2947189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58000" cy="990600"/>
          </a:xfrm>
        </p:spPr>
        <p:txBody>
          <a:bodyPr>
            <a:noAutofit/>
          </a:bodyPr>
          <a:lstStyle/>
          <a:p>
            <a:r>
              <a:rPr lang="en-US" sz="2400" dirty="0"/>
              <a:t>Median Age by Change in Median Age in Texas Counties, 2000-2014</a:t>
            </a:r>
          </a:p>
        </p:txBody>
      </p:sp>
      <p:sp>
        <p:nvSpPr>
          <p:cNvPr id="9" name="TextBox 8"/>
          <p:cNvSpPr txBox="1"/>
          <p:nvPr/>
        </p:nvSpPr>
        <p:spPr>
          <a:xfrm>
            <a:off x="152408" y="6352815"/>
            <a:ext cx="5421677" cy="430887"/>
          </a:xfrm>
          <a:prstGeom prst="rect">
            <a:avLst/>
          </a:prstGeom>
          <a:noFill/>
        </p:spPr>
        <p:txBody>
          <a:bodyPr wrap="none" rtlCol="0">
            <a:spAutoFit/>
          </a:bodyPr>
          <a:lstStyle/>
          <a:p>
            <a:r>
              <a:rPr lang="en-US" sz="1100" dirty="0">
                <a:solidFill>
                  <a:schemeClr val="tx1">
                    <a:lumMod val="50000"/>
                    <a:lumOff val="50000"/>
                  </a:schemeClr>
                </a:solidFill>
              </a:rPr>
              <a:t>Source: U.S. Census Bureau, 2000, 2010 Decennial Censuses and 2014 Population Estimates</a:t>
            </a:r>
          </a:p>
          <a:p>
            <a:r>
              <a:rPr lang="en-US" sz="1100" dirty="0">
                <a:solidFill>
                  <a:schemeClr val="tx1">
                    <a:lumMod val="50000"/>
                    <a:lumOff val="50000"/>
                  </a:schemeClr>
                </a:solidFill>
              </a:rPr>
              <a:t>Note: Old=Median Age&gt;30 years; no data available for counties in gray. </a:t>
            </a:r>
          </a:p>
        </p:txBody>
      </p:sp>
      <p:sp>
        <p:nvSpPr>
          <p:cNvPr id="8"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30</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667" t="1538" r="26667" b="3269"/>
          <a:stretch/>
        </p:blipFill>
        <p:spPr>
          <a:xfrm>
            <a:off x="1143000" y="1219207"/>
            <a:ext cx="5486400" cy="520342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4052" t="61111" r="37059" b="8889"/>
          <a:stretch/>
        </p:blipFill>
        <p:spPr>
          <a:xfrm>
            <a:off x="6553200" y="4537463"/>
            <a:ext cx="2286000" cy="1815353"/>
          </a:xfrm>
          <a:prstGeom prst="rect">
            <a:avLst/>
          </a:prstGeom>
        </p:spPr>
      </p:pic>
    </p:spTree>
    <p:extLst>
      <p:ext uri="{BB962C8B-B14F-4D97-AF65-F5344CB8AC3E}">
        <p14:creationId xmlns:p14="http://schemas.microsoft.com/office/powerpoint/2010/main" val="2479497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162800" cy="990600"/>
          </a:xfrm>
        </p:spPr>
        <p:txBody>
          <a:bodyPr>
            <a:noAutofit/>
          </a:bodyPr>
          <a:lstStyle/>
          <a:p>
            <a:r>
              <a:rPr lang="en-US" sz="2400" dirty="0"/>
              <a:t>Percent of </a:t>
            </a:r>
            <a:r>
              <a:rPr lang="en-US" sz="2400" dirty="0" smtClean="0"/>
              <a:t>Population 65 </a:t>
            </a:r>
            <a:r>
              <a:rPr lang="en-US" sz="2400" dirty="0"/>
              <a:t>Years Plus, Texas Counties, </a:t>
            </a:r>
            <a:r>
              <a:rPr lang="en-US" sz="2400" dirty="0" smtClean="0"/>
              <a:t>2011-2015</a:t>
            </a:r>
            <a:endParaRPr lang="en-US" sz="2400" dirty="0"/>
          </a:p>
        </p:txBody>
      </p:sp>
      <p:sp>
        <p:nvSpPr>
          <p:cNvPr id="9" name="TextBox 8"/>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2015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5-Year Estimates</a:t>
            </a:r>
            <a:endParaRPr lang="en-US" sz="1100" dirty="0">
              <a:solidFill>
                <a:schemeClr val="tx1">
                  <a:lumMod val="50000"/>
                  <a:lumOff val="50000"/>
                </a:schemeClr>
              </a:solidFill>
            </a:endParaRPr>
          </a:p>
        </p:txBody>
      </p:sp>
      <p:sp>
        <p:nvSpPr>
          <p:cNvPr id="8"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30</a:t>
            </a:r>
          </a:p>
        </p:txBody>
      </p:sp>
      <p:pic>
        <p:nvPicPr>
          <p:cNvPr id="3" name="Picture 2"/>
          <p:cNvPicPr>
            <a:picLocks noChangeAspect="1"/>
          </p:cNvPicPr>
          <p:nvPr/>
        </p:nvPicPr>
        <p:blipFill rotWithShape="1">
          <a:blip r:embed="rId3"/>
          <a:srcRect l="5815" t="17335" r="3367" b="17483"/>
          <a:stretch/>
        </p:blipFill>
        <p:spPr>
          <a:xfrm>
            <a:off x="1636295" y="1174963"/>
            <a:ext cx="5871411" cy="5504968"/>
          </a:xfrm>
          <a:prstGeom prst="rect">
            <a:avLst/>
          </a:prstGeom>
        </p:spPr>
      </p:pic>
      <p:pic>
        <p:nvPicPr>
          <p:cNvPr id="4" name="Picture 3"/>
          <p:cNvPicPr>
            <a:picLocks noChangeAspect="1"/>
          </p:cNvPicPr>
          <p:nvPr/>
        </p:nvPicPr>
        <p:blipFill rotWithShape="1">
          <a:blip r:embed="rId4"/>
          <a:srcRect t="26529"/>
          <a:stretch/>
        </p:blipFill>
        <p:spPr>
          <a:xfrm>
            <a:off x="457202" y="4674085"/>
            <a:ext cx="1544854" cy="1744235"/>
          </a:xfrm>
          <a:prstGeom prst="rect">
            <a:avLst/>
          </a:prstGeom>
        </p:spPr>
      </p:pic>
    </p:spTree>
    <p:extLst>
      <p:ext uri="{BB962C8B-B14F-4D97-AF65-F5344CB8AC3E}">
        <p14:creationId xmlns:p14="http://schemas.microsoft.com/office/powerpoint/2010/main" val="3057601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Job Growth, U.S. and Texas, 2008 to 2017</a:t>
            </a:r>
            <a:endParaRPr lang="en-US" sz="2800" dirty="0"/>
          </a:p>
        </p:txBody>
      </p:sp>
      <p:pic>
        <p:nvPicPr>
          <p:cNvPr id="5" name="Content Placeholder 4"/>
          <p:cNvPicPr>
            <a:picLocks noGrp="1" noChangeAspect="1"/>
          </p:cNvPicPr>
          <p:nvPr>
            <p:ph idx="1"/>
          </p:nvPr>
        </p:nvPicPr>
        <p:blipFill>
          <a:blip r:embed="rId3"/>
          <a:stretch>
            <a:fillRect/>
          </a:stretch>
        </p:blipFill>
        <p:spPr>
          <a:xfrm>
            <a:off x="631861" y="1511300"/>
            <a:ext cx="7950127" cy="4664075"/>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23</a:t>
            </a:fld>
            <a:endParaRPr lang="en-US" dirty="0"/>
          </a:p>
        </p:txBody>
      </p:sp>
    </p:spTree>
    <p:extLst>
      <p:ext uri="{BB962C8B-B14F-4D97-AF65-F5344CB8AC3E}">
        <p14:creationId xmlns:p14="http://schemas.microsoft.com/office/powerpoint/2010/main" val="3720957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Housing Affordability in Select Texas Metros, </a:t>
            </a:r>
            <a:br>
              <a:rPr lang="en-US" sz="2800" dirty="0" smtClean="0"/>
            </a:br>
            <a:r>
              <a:rPr lang="en-US" sz="2800" dirty="0" smtClean="0"/>
              <a:t>2007-2016</a:t>
            </a:r>
            <a:endParaRPr lang="en-US" sz="2800" dirty="0"/>
          </a:p>
        </p:txBody>
      </p:sp>
      <p:pic>
        <p:nvPicPr>
          <p:cNvPr id="5" name="Content Placeholder 4"/>
          <p:cNvPicPr>
            <a:picLocks noGrp="1" noChangeAspect="1"/>
          </p:cNvPicPr>
          <p:nvPr>
            <p:ph idx="1"/>
          </p:nvPr>
        </p:nvPicPr>
        <p:blipFill>
          <a:blip r:embed="rId3"/>
          <a:stretch>
            <a:fillRect/>
          </a:stretch>
        </p:blipFill>
        <p:spPr>
          <a:xfrm>
            <a:off x="540179" y="1511300"/>
            <a:ext cx="8133492" cy="4664075"/>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24</a:t>
            </a:fld>
            <a:endParaRPr lang="en-US" dirty="0"/>
          </a:p>
        </p:txBody>
      </p:sp>
    </p:spTree>
    <p:extLst>
      <p:ext uri="{BB962C8B-B14F-4D97-AF65-F5344CB8AC3E}">
        <p14:creationId xmlns:p14="http://schemas.microsoft.com/office/powerpoint/2010/main" val="181661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67890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Farming and Agriculture in Texas</a:t>
            </a:r>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2840678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26</a:t>
            </a:fld>
            <a:endParaRPr lang="en-US" dirty="0"/>
          </a:p>
        </p:txBody>
      </p:sp>
      <p:pic>
        <p:nvPicPr>
          <p:cNvPr id="3" name="Picture 2"/>
          <p:cNvPicPr>
            <a:picLocks noChangeAspect="1"/>
          </p:cNvPicPr>
          <p:nvPr/>
        </p:nvPicPr>
        <p:blipFill>
          <a:blip r:embed="rId3"/>
          <a:stretch>
            <a:fillRect/>
          </a:stretch>
        </p:blipFill>
        <p:spPr>
          <a:xfrm>
            <a:off x="0" y="-36729"/>
            <a:ext cx="9144000" cy="6933364"/>
          </a:xfrm>
          <a:prstGeom prst="rect">
            <a:avLst/>
          </a:prstGeom>
        </p:spPr>
      </p:pic>
    </p:spTree>
    <p:extLst>
      <p:ext uri="{BB962C8B-B14F-4D97-AF65-F5344CB8AC3E}">
        <p14:creationId xmlns:p14="http://schemas.microsoft.com/office/powerpoint/2010/main" val="1001220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27</a:t>
            </a:fld>
            <a:endParaRPr lang="en-US" dirty="0"/>
          </a:p>
        </p:txBody>
      </p:sp>
      <p:pic>
        <p:nvPicPr>
          <p:cNvPr id="3" name="Picture 2"/>
          <p:cNvPicPr>
            <a:picLocks noChangeAspect="1"/>
          </p:cNvPicPr>
          <p:nvPr/>
        </p:nvPicPr>
        <p:blipFill>
          <a:blip r:embed="rId3"/>
          <a:stretch>
            <a:fillRect/>
          </a:stretch>
        </p:blipFill>
        <p:spPr>
          <a:xfrm>
            <a:off x="0" y="-103909"/>
            <a:ext cx="9144000" cy="7065818"/>
          </a:xfrm>
          <a:prstGeom prst="rect">
            <a:avLst/>
          </a:prstGeom>
        </p:spPr>
      </p:pic>
    </p:spTree>
    <p:extLst>
      <p:ext uri="{BB962C8B-B14F-4D97-AF65-F5344CB8AC3E}">
        <p14:creationId xmlns:p14="http://schemas.microsoft.com/office/powerpoint/2010/main" val="4036139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28</a:t>
            </a:fld>
            <a:endParaRPr lang="en-US" dirty="0"/>
          </a:p>
        </p:txBody>
      </p:sp>
      <p:pic>
        <p:nvPicPr>
          <p:cNvPr id="3" name="Picture 2"/>
          <p:cNvPicPr>
            <a:picLocks noChangeAspect="1"/>
          </p:cNvPicPr>
          <p:nvPr/>
        </p:nvPicPr>
        <p:blipFill>
          <a:blip r:embed="rId3"/>
          <a:stretch>
            <a:fillRect/>
          </a:stretch>
        </p:blipFill>
        <p:spPr>
          <a:xfrm>
            <a:off x="0" y="-103909"/>
            <a:ext cx="9144000" cy="7065818"/>
          </a:xfrm>
          <a:prstGeom prst="rect">
            <a:avLst/>
          </a:prstGeom>
        </p:spPr>
      </p:pic>
    </p:spTree>
    <p:extLst>
      <p:ext uri="{BB962C8B-B14F-4D97-AF65-F5344CB8AC3E}">
        <p14:creationId xmlns:p14="http://schemas.microsoft.com/office/powerpoint/2010/main" val="4039039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4"/>
          </p:nvPr>
        </p:nvSpPr>
        <p:spPr/>
        <p:txBody>
          <a:bodyPr/>
          <a:lstStyle/>
          <a:p>
            <a:fld id="{2BC1FA3B-F0C1-4F58-90BE-DCC7501F4B28}" type="slidenum">
              <a:rPr lang="en-US" smtClean="0"/>
              <a:pPr/>
              <a:t>29</a:t>
            </a:fld>
            <a:endParaRPr lang="en-US" dirty="0"/>
          </a:p>
        </p:txBody>
      </p:sp>
      <p:pic>
        <p:nvPicPr>
          <p:cNvPr id="5" name="Picture 4"/>
          <p:cNvPicPr>
            <a:picLocks noChangeAspect="1"/>
          </p:cNvPicPr>
          <p:nvPr/>
        </p:nvPicPr>
        <p:blipFill>
          <a:blip r:embed="rId3"/>
          <a:stretch>
            <a:fillRect/>
          </a:stretch>
        </p:blipFill>
        <p:spPr>
          <a:xfrm>
            <a:off x="0" y="-103909"/>
            <a:ext cx="9144000" cy="7065818"/>
          </a:xfrm>
          <a:prstGeom prst="rect">
            <a:avLst/>
          </a:prstGeom>
        </p:spPr>
      </p:pic>
    </p:spTree>
    <p:extLst>
      <p:ext uri="{BB962C8B-B14F-4D97-AF65-F5344CB8AC3E}">
        <p14:creationId xmlns:p14="http://schemas.microsoft.com/office/powerpoint/2010/main" val="301324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486400"/>
            <a:ext cx="7086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experiencing fast and high growth.</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2362868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4"/>
          </p:nvPr>
        </p:nvSpPr>
        <p:spPr/>
        <p:txBody>
          <a:bodyPr/>
          <a:lstStyle/>
          <a:p>
            <a:fld id="{2BC1FA3B-F0C1-4F58-90BE-DCC7501F4B28}" type="slidenum">
              <a:rPr lang="en-US" smtClean="0"/>
              <a:pPr/>
              <a:t>30</a:t>
            </a:fld>
            <a:endParaRPr lang="en-US" dirty="0"/>
          </a:p>
        </p:txBody>
      </p:sp>
      <p:pic>
        <p:nvPicPr>
          <p:cNvPr id="5" name="Picture 4"/>
          <p:cNvPicPr>
            <a:picLocks noChangeAspect="1"/>
          </p:cNvPicPr>
          <p:nvPr/>
        </p:nvPicPr>
        <p:blipFill>
          <a:blip r:embed="rId3"/>
          <a:stretch>
            <a:fillRect/>
          </a:stretch>
        </p:blipFill>
        <p:spPr>
          <a:xfrm>
            <a:off x="0" y="-103909"/>
            <a:ext cx="9144000" cy="7065818"/>
          </a:xfrm>
          <a:prstGeom prst="rect">
            <a:avLst/>
          </a:prstGeom>
        </p:spPr>
      </p:pic>
    </p:spTree>
    <p:extLst>
      <p:ext uri="{BB962C8B-B14F-4D97-AF65-F5344CB8AC3E}">
        <p14:creationId xmlns:p14="http://schemas.microsoft.com/office/powerpoint/2010/main" val="2428302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4"/>
          </p:nvPr>
        </p:nvSpPr>
        <p:spPr/>
        <p:txBody>
          <a:bodyPr/>
          <a:lstStyle/>
          <a:p>
            <a:fld id="{2BC1FA3B-F0C1-4F58-90BE-DCC7501F4B28}" type="slidenum">
              <a:rPr lang="en-US" smtClean="0"/>
              <a:pPr/>
              <a:t>31</a:t>
            </a:fld>
            <a:endParaRPr lang="en-US" dirty="0"/>
          </a:p>
        </p:txBody>
      </p:sp>
      <p:pic>
        <p:nvPicPr>
          <p:cNvPr id="5" name="Picture 4"/>
          <p:cNvPicPr>
            <a:picLocks noChangeAspect="1"/>
          </p:cNvPicPr>
          <p:nvPr/>
        </p:nvPicPr>
        <p:blipFill>
          <a:blip r:embed="rId3"/>
          <a:stretch>
            <a:fillRect/>
          </a:stretch>
        </p:blipFill>
        <p:spPr>
          <a:xfrm>
            <a:off x="3681" y="-103909"/>
            <a:ext cx="9140319" cy="7062974"/>
          </a:xfrm>
          <a:prstGeom prst="rect">
            <a:avLst/>
          </a:prstGeom>
        </p:spPr>
      </p:pic>
    </p:spTree>
    <p:extLst>
      <p:ext uri="{BB962C8B-B14F-4D97-AF65-F5344CB8AC3E}">
        <p14:creationId xmlns:p14="http://schemas.microsoft.com/office/powerpoint/2010/main" val="994718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228600"/>
            <a:ext cx="9362328" cy="7234526"/>
          </a:xfrm>
        </p:spPr>
      </p:pic>
      <p:sp>
        <p:nvSpPr>
          <p:cNvPr id="4" name="Slide Number Placeholder 3"/>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3099245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281482"/>
            <a:ext cx="9286128" cy="7175645"/>
          </a:xfrm>
        </p:spPr>
      </p:pic>
      <p:sp>
        <p:nvSpPr>
          <p:cNvPr id="4" name="Slide Number Placeholder 3"/>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2170355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753" y="-270219"/>
            <a:ext cx="9224753" cy="7128219"/>
          </a:xfrm>
        </p:spPr>
      </p:pic>
      <p:sp>
        <p:nvSpPr>
          <p:cNvPr id="4" name="Slide Number Placeholder 3"/>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4049887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639" y="-291768"/>
            <a:ext cx="9252639" cy="7149767"/>
          </a:xfrm>
        </p:spPr>
      </p:pic>
      <p:sp>
        <p:nvSpPr>
          <p:cNvPr id="4" name="Slide Number Placeholder 3"/>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3522012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
            <a:ext cx="9144000" cy="7065818"/>
          </a:xfrm>
          <a:prstGeom prst="rect">
            <a:avLst/>
          </a:prstGeom>
        </p:spPr>
      </p:pic>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36</a:t>
            </a:fld>
            <a:endParaRPr lang="en-US" dirty="0"/>
          </a:p>
        </p:txBody>
      </p:sp>
    </p:spTree>
    <p:extLst>
      <p:ext uri="{BB962C8B-B14F-4D97-AF65-F5344CB8AC3E}">
        <p14:creationId xmlns:p14="http://schemas.microsoft.com/office/powerpoint/2010/main" val="874972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4587" y="1139694"/>
            <a:ext cx="8696325" cy="5280359"/>
          </a:xfrm>
          <a:prstGeom prst="rect">
            <a:avLst/>
          </a:prstGeom>
        </p:spPr>
      </p:pic>
      <p:sp>
        <p:nvSpPr>
          <p:cNvPr id="8" name="Title 7"/>
          <p:cNvSpPr>
            <a:spLocks noGrp="1"/>
          </p:cNvSpPr>
          <p:nvPr>
            <p:ph type="title"/>
          </p:nvPr>
        </p:nvSpPr>
        <p:spPr/>
        <p:txBody>
          <a:bodyPr>
            <a:normAutofit/>
          </a:bodyPr>
          <a:lstStyle/>
          <a:p>
            <a:r>
              <a:rPr lang="en-US" sz="3200" dirty="0" smtClean="0"/>
              <a:t>Texas Agriculture Overview, 2016</a:t>
            </a:r>
            <a:endParaRPr lang="en-US" sz="3200" dirty="0"/>
          </a:p>
        </p:txBody>
      </p:sp>
      <p:sp>
        <p:nvSpPr>
          <p:cNvPr id="9" name="Rectangle 8"/>
          <p:cNvSpPr/>
          <p:nvPr/>
        </p:nvSpPr>
        <p:spPr>
          <a:xfrm>
            <a:off x="76200" y="6400803"/>
            <a:ext cx="8001000" cy="415498"/>
          </a:xfrm>
          <a:prstGeom prst="rect">
            <a:avLst/>
          </a:prstGeom>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sz="1050" dirty="0">
                <a:solidFill>
                  <a:prstClr val="black">
                    <a:lumMod val="50000"/>
                    <a:lumOff val="50000"/>
                  </a:prstClr>
                </a:solidFill>
              </a:rPr>
              <a:t>Source: </a:t>
            </a:r>
            <a:r>
              <a:rPr lang="en-US" sz="1050" dirty="0" smtClean="0">
                <a:solidFill>
                  <a:prstClr val="black">
                    <a:lumMod val="50000"/>
                    <a:lumOff val="50000"/>
                  </a:prstClr>
                </a:solidFill>
              </a:rPr>
              <a:t>US Department of Agriculture, National Agricultural Statistics Service, 2012 Census of Agriculture</a:t>
            </a:r>
            <a:r>
              <a:rPr lang="en-US" sz="1050" dirty="0">
                <a:solidFill>
                  <a:prstClr val="black">
                    <a:lumMod val="50000"/>
                    <a:lumOff val="50000"/>
                  </a:prstClr>
                </a:solidFill>
              </a:rPr>
              <a:t>			</a:t>
            </a:r>
          </a:p>
        </p:txBody>
      </p:sp>
    </p:spTree>
    <p:extLst>
      <p:ext uri="{BB962C8B-B14F-4D97-AF65-F5344CB8AC3E}">
        <p14:creationId xmlns:p14="http://schemas.microsoft.com/office/powerpoint/2010/main" val="164537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C1FA3B-F0C1-4F58-90BE-DCC7501F4B28}" type="slidenum">
              <a:rPr lang="en-US" smtClean="0"/>
              <a:pPr/>
              <a:t>38</a:t>
            </a:fld>
            <a:endParaRPr lang="en-US" dirty="0"/>
          </a:p>
        </p:txBody>
      </p:sp>
      <p:pic>
        <p:nvPicPr>
          <p:cNvPr id="5" name="Picture 4"/>
          <p:cNvPicPr>
            <a:picLocks noChangeAspect="1"/>
          </p:cNvPicPr>
          <p:nvPr/>
        </p:nvPicPr>
        <p:blipFill>
          <a:blip r:embed="rId2"/>
          <a:stretch>
            <a:fillRect/>
          </a:stretch>
        </p:blipFill>
        <p:spPr>
          <a:xfrm>
            <a:off x="71602" y="1885950"/>
            <a:ext cx="8990583" cy="3218728"/>
          </a:xfrm>
          <a:prstGeom prst="rect">
            <a:avLst/>
          </a:prstGeom>
        </p:spPr>
      </p:pic>
      <p:sp>
        <p:nvSpPr>
          <p:cNvPr id="6" name="Title 7"/>
          <p:cNvSpPr>
            <a:spLocks noGrp="1"/>
          </p:cNvSpPr>
          <p:nvPr>
            <p:ph type="title"/>
          </p:nvPr>
        </p:nvSpPr>
        <p:spPr>
          <a:xfrm>
            <a:off x="1554480" y="91440"/>
            <a:ext cx="7498080" cy="914400"/>
          </a:xfrm>
        </p:spPr>
        <p:txBody>
          <a:bodyPr>
            <a:normAutofit/>
          </a:bodyPr>
          <a:lstStyle/>
          <a:p>
            <a:r>
              <a:rPr lang="en-US" sz="3200" dirty="0" smtClean="0">
                <a:solidFill>
                  <a:schemeClr val="bg1"/>
                </a:solidFill>
                <a:effectLst>
                  <a:outerShdw blurRad="38100" dist="38100" dir="2700000" algn="tl">
                    <a:srgbClr val="000000">
                      <a:alpha val="43137"/>
                    </a:srgbClr>
                  </a:outerShdw>
                </a:effectLst>
                <a:latin typeface="+mj-lt"/>
              </a:rPr>
              <a:t>Texas Agriculture Overview, 2016</a:t>
            </a:r>
            <a:endParaRPr lang="en-US" sz="3200" dirty="0">
              <a:solidFill>
                <a:schemeClr val="bg1"/>
              </a:solidFill>
              <a:effectLst>
                <a:outerShdw blurRad="38100" dist="38100" dir="2700000" algn="tl">
                  <a:srgbClr val="000000">
                    <a:alpha val="43137"/>
                  </a:srgbClr>
                </a:outerShdw>
              </a:effectLst>
              <a:latin typeface="+mj-lt"/>
            </a:endParaRPr>
          </a:p>
        </p:txBody>
      </p:sp>
      <p:sp>
        <p:nvSpPr>
          <p:cNvPr id="7" name="Rectangle 6"/>
          <p:cNvSpPr/>
          <p:nvPr/>
        </p:nvSpPr>
        <p:spPr>
          <a:xfrm>
            <a:off x="76200" y="6400803"/>
            <a:ext cx="8001000" cy="415498"/>
          </a:xfrm>
          <a:prstGeom prst="rect">
            <a:avLst/>
          </a:prstGeom>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sz="1050" dirty="0">
                <a:solidFill>
                  <a:prstClr val="black">
                    <a:lumMod val="50000"/>
                    <a:lumOff val="50000"/>
                  </a:prstClr>
                </a:solidFill>
              </a:rPr>
              <a:t>Source: </a:t>
            </a:r>
            <a:r>
              <a:rPr lang="en-US" sz="1050" dirty="0" smtClean="0">
                <a:solidFill>
                  <a:prstClr val="black">
                    <a:lumMod val="50000"/>
                    <a:lumOff val="50000"/>
                  </a:prstClr>
                </a:solidFill>
              </a:rPr>
              <a:t>US Department of Agriculture, National Agricultural Statistics Service, 2012 Census of Agriculture</a:t>
            </a:r>
            <a:r>
              <a:rPr lang="en-US" sz="1050" dirty="0">
                <a:solidFill>
                  <a:prstClr val="black">
                    <a:lumMod val="50000"/>
                    <a:lumOff val="50000"/>
                  </a:prstClr>
                </a:solidFill>
              </a:rPr>
              <a:t>			</a:t>
            </a:r>
          </a:p>
        </p:txBody>
      </p:sp>
    </p:spTree>
    <p:extLst>
      <p:ext uri="{BB962C8B-B14F-4D97-AF65-F5344CB8AC3E}">
        <p14:creationId xmlns:p14="http://schemas.microsoft.com/office/powerpoint/2010/main" val="3249094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39</a:t>
            </a:fld>
            <a:endParaRPr lang="en-US" dirty="0"/>
          </a:p>
        </p:txBody>
      </p:sp>
      <p:sp>
        <p:nvSpPr>
          <p:cNvPr id="3" name="Title 4"/>
          <p:cNvSpPr txBox="1">
            <a:spLocks/>
          </p:cNvSpPr>
          <p:nvPr/>
        </p:nvSpPr>
        <p:spPr>
          <a:xfrm>
            <a:off x="1600200" y="305315"/>
            <a:ext cx="7355204" cy="830466"/>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t>Population Projections, </a:t>
            </a:r>
            <a:r>
              <a:rPr lang="en-US" sz="2400" dirty="0" smtClean="0"/>
              <a:t>Texas</a:t>
            </a:r>
            <a:r>
              <a:rPr lang="en-US" sz="2400" dirty="0"/>
              <a:t>, 2010 - 2050</a:t>
            </a:r>
          </a:p>
        </p:txBody>
      </p:sp>
      <p:sp>
        <p:nvSpPr>
          <p:cNvPr id="4"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FA5D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tint val="75000"/>
                </a:prstClr>
              </a:solidFill>
            </a:endParaRPr>
          </a:p>
        </p:txBody>
      </p:sp>
      <p:sp>
        <p:nvSpPr>
          <p:cNvPr id="5" name="Rectangle 4"/>
          <p:cNvSpPr/>
          <p:nvPr/>
        </p:nvSpPr>
        <p:spPr>
          <a:xfrm>
            <a:off x="76200" y="6400803"/>
            <a:ext cx="8001000" cy="253916"/>
          </a:xfrm>
          <a:prstGeom prst="rect">
            <a:avLst/>
          </a:prstGeom>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sz="1050" dirty="0">
                <a:solidFill>
                  <a:prstClr val="black">
                    <a:lumMod val="50000"/>
                    <a:lumOff val="50000"/>
                  </a:prstClr>
                </a:solidFill>
              </a:rPr>
              <a:t>Source: Texas State Data </a:t>
            </a:r>
            <a:r>
              <a:rPr lang="en-US" sz="1050" dirty="0" smtClean="0">
                <a:solidFill>
                  <a:prstClr val="black">
                    <a:lumMod val="50000"/>
                    <a:lumOff val="50000"/>
                  </a:prstClr>
                </a:solidFill>
              </a:rPr>
              <a:t>Center, </a:t>
            </a:r>
            <a:r>
              <a:rPr lang="en-US" sz="1050" dirty="0">
                <a:solidFill>
                  <a:prstClr val="black">
                    <a:lumMod val="50000"/>
                    <a:lumOff val="50000"/>
                  </a:prstClr>
                </a:solidFill>
              </a:rPr>
              <a:t>2014 </a:t>
            </a:r>
            <a:r>
              <a:rPr lang="en-US" sz="1050" dirty="0" smtClean="0">
                <a:solidFill>
                  <a:prstClr val="black">
                    <a:lumMod val="50000"/>
                    <a:lumOff val="50000"/>
                  </a:prstClr>
                </a:solidFill>
              </a:rPr>
              <a:t>Population Projections, 0.5 Migration Scenario</a:t>
            </a:r>
            <a:r>
              <a:rPr lang="en-US" sz="1050" dirty="0">
                <a:solidFill>
                  <a:prstClr val="black">
                    <a:lumMod val="50000"/>
                    <a:lumOff val="50000"/>
                  </a:prstClr>
                </a:solidFill>
              </a:rPr>
              <a:t>			</a:t>
            </a:r>
          </a:p>
        </p:txBody>
      </p:sp>
      <p:graphicFrame>
        <p:nvGraphicFramePr>
          <p:cNvPr id="6" name="Content Placeholder 12"/>
          <p:cNvGraphicFramePr>
            <a:graphicFrameLocks/>
          </p:cNvGraphicFramePr>
          <p:nvPr>
            <p:extLst/>
          </p:nvPr>
        </p:nvGraphicFramePr>
        <p:xfrm>
          <a:off x="76200" y="1371600"/>
          <a:ext cx="4419600" cy="4984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13"/>
          <p:cNvGraphicFramePr>
            <a:graphicFrameLocks/>
          </p:cNvGraphicFramePr>
          <p:nvPr>
            <p:extLst/>
          </p:nvPr>
        </p:nvGraphicFramePr>
        <p:xfrm>
          <a:off x="4343400" y="1371600"/>
          <a:ext cx="44196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420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04800"/>
            <a:ext cx="7391400" cy="685800"/>
          </a:xfrm>
        </p:spPr>
        <p:txBody>
          <a:bodyPr>
            <a:normAutofit/>
          </a:bodyPr>
          <a:lstStyle/>
          <a:p>
            <a:r>
              <a:rPr lang="en-US" sz="2400" dirty="0"/>
              <a:t>Growing States, </a:t>
            </a:r>
            <a:r>
              <a:rPr lang="en-US" sz="2400" dirty="0" smtClean="0"/>
              <a:t>2000-2016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77000942"/>
              </p:ext>
            </p:extLst>
          </p:nvPr>
        </p:nvGraphicFramePr>
        <p:xfrm>
          <a:off x="226251" y="1497650"/>
          <a:ext cx="8653811" cy="4216231"/>
        </p:xfrm>
        <a:graphic>
          <a:graphicData uri="http://schemas.openxmlformats.org/drawingml/2006/table">
            <a:tbl>
              <a:tblPr firstRow="1" bandRow="1">
                <a:tableStyleId>{073A0DAA-6AF3-43AB-8588-CEC1D06C72B9}</a:tableStyleId>
              </a:tblPr>
              <a:tblGrid>
                <a:gridCol w="1470583">
                  <a:extLst>
                    <a:ext uri="{9D8B030D-6E8A-4147-A177-3AD203B41FA5}">
                      <a16:colId xmlns:a16="http://schemas.microsoft.com/office/drawing/2014/main" val="20000"/>
                    </a:ext>
                  </a:extLst>
                </a:gridCol>
                <a:gridCol w="1677971">
                  <a:extLst>
                    <a:ext uri="{9D8B030D-6E8A-4147-A177-3AD203B41FA5}">
                      <a16:colId xmlns:a16="http://schemas.microsoft.com/office/drawing/2014/main" val="20001"/>
                    </a:ext>
                  </a:extLst>
                </a:gridCol>
                <a:gridCol w="1536571">
                  <a:extLst>
                    <a:ext uri="{9D8B030D-6E8A-4147-A177-3AD203B41FA5}">
                      <a16:colId xmlns:a16="http://schemas.microsoft.com/office/drawing/2014/main" val="20002"/>
                    </a:ext>
                  </a:extLst>
                </a:gridCol>
                <a:gridCol w="1527143">
                  <a:extLst>
                    <a:ext uri="{9D8B030D-6E8A-4147-A177-3AD203B41FA5}">
                      <a16:colId xmlns:a16="http://schemas.microsoft.com/office/drawing/2014/main" val="20003"/>
                    </a:ext>
                  </a:extLst>
                </a:gridCol>
                <a:gridCol w="1292208">
                  <a:extLst>
                    <a:ext uri="{9D8B030D-6E8A-4147-A177-3AD203B41FA5}">
                      <a16:colId xmlns:a16="http://schemas.microsoft.com/office/drawing/2014/main" val="20004"/>
                    </a:ext>
                  </a:extLst>
                </a:gridCol>
                <a:gridCol w="1149335">
                  <a:extLst>
                    <a:ext uri="{9D8B030D-6E8A-4147-A177-3AD203B41FA5}">
                      <a16:colId xmlns:a16="http://schemas.microsoft.com/office/drawing/2014/main" val="20005"/>
                    </a:ext>
                  </a:extLst>
                </a:gridCol>
              </a:tblGrid>
              <a:tr h="1310640">
                <a:tc>
                  <a:txBody>
                    <a:bodyPr/>
                    <a:lstStyle/>
                    <a:p>
                      <a:pPr marL="117475" indent="0" algn="l"/>
                      <a:endParaRPr lang="en-US" sz="16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a:r>
                        <a:rPr lang="en-US" sz="1600" b="1" dirty="0" smtClean="0">
                          <a:solidFill>
                            <a:srgbClr val="1B1E7A"/>
                          </a:solidFill>
                          <a:latin typeface="Arial" pitchFamily="34" charset="0"/>
                          <a:cs typeface="Arial" pitchFamily="34" charset="0"/>
                        </a:rPr>
                        <a:t>2000</a:t>
                      </a:r>
                    </a:p>
                    <a:p>
                      <a:pPr marL="233363" indent="0" algn="ctr"/>
                      <a:r>
                        <a:rPr lang="en-US" sz="1600" b="1" dirty="0" smtClean="0">
                          <a:solidFill>
                            <a:srgbClr val="1B1E7A"/>
                          </a:solidFill>
                          <a:latin typeface="Arial" pitchFamily="34" charset="0"/>
                          <a:cs typeface="Arial" pitchFamily="34" charset="0"/>
                        </a:rPr>
                        <a:t>Population</a:t>
                      </a:r>
                      <a:endParaRPr lang="en-US" sz="16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600" b="1" kern="1200" dirty="0" smtClean="0">
                          <a:solidFill>
                            <a:srgbClr val="1B1E7A"/>
                          </a:solidFill>
                          <a:latin typeface="Arial" pitchFamily="34" charset="0"/>
                          <a:ea typeface="+mn-ea"/>
                          <a:cs typeface="Arial" pitchFamily="34" charset="0"/>
                        </a:rPr>
                        <a:t>2010</a:t>
                      </a:r>
                    </a:p>
                    <a:p>
                      <a:pPr marL="233363" indent="0" algn="ctr" defTabSz="914400" rtl="0" eaLnBrk="1" latinLnBrk="0" hangingPunct="1"/>
                      <a:r>
                        <a:rPr lang="en-US" sz="1600" b="1" kern="1200" dirty="0" smtClean="0">
                          <a:solidFill>
                            <a:srgbClr val="1B1E7A"/>
                          </a:solidFill>
                          <a:latin typeface="Arial" pitchFamily="34" charset="0"/>
                          <a:ea typeface="+mn-ea"/>
                          <a:cs typeface="Arial" pitchFamily="34" charset="0"/>
                        </a:rPr>
                        <a:t>Population</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600" b="1" kern="1200" dirty="0" smtClean="0">
                          <a:solidFill>
                            <a:srgbClr val="1B1E7A"/>
                          </a:solidFill>
                          <a:latin typeface="Arial" pitchFamily="34" charset="0"/>
                          <a:ea typeface="+mn-ea"/>
                          <a:cs typeface="Arial" pitchFamily="34" charset="0"/>
                        </a:rPr>
                        <a:t>2016 Population</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600" b="1" kern="1200" dirty="0" smtClean="0">
                          <a:solidFill>
                            <a:srgbClr val="1B1E7A"/>
                          </a:solidFill>
                          <a:latin typeface="Arial" pitchFamily="34" charset="0"/>
                          <a:ea typeface="+mn-ea"/>
                          <a:cs typeface="Arial" pitchFamily="34" charset="0"/>
                        </a:rPr>
                        <a:t>Numeric</a:t>
                      </a:r>
                    </a:p>
                    <a:p>
                      <a:pPr marL="233363" indent="0" algn="ctr" defTabSz="914400" rtl="0" eaLnBrk="1" latinLnBrk="0" hangingPunct="1"/>
                      <a:r>
                        <a:rPr lang="en-US" sz="1600" b="1" kern="1200" dirty="0" smtClean="0">
                          <a:solidFill>
                            <a:srgbClr val="1B1E7A"/>
                          </a:solidFill>
                          <a:latin typeface="Arial" pitchFamily="34" charset="0"/>
                          <a:ea typeface="+mn-ea"/>
                          <a:cs typeface="Arial" pitchFamily="34" charset="0"/>
                        </a:rPr>
                        <a:t>Change</a:t>
                      </a:r>
                    </a:p>
                    <a:p>
                      <a:pPr marL="233363" indent="0" algn="ctr" defTabSz="914400" rtl="0" eaLnBrk="1" latinLnBrk="0" hangingPunct="1"/>
                      <a:r>
                        <a:rPr lang="en-US" sz="1600" b="1" kern="1200" dirty="0" smtClean="0">
                          <a:solidFill>
                            <a:srgbClr val="1B1E7A"/>
                          </a:solidFill>
                          <a:latin typeface="Arial" pitchFamily="34" charset="0"/>
                          <a:ea typeface="+mn-ea"/>
                          <a:cs typeface="Arial" pitchFamily="34" charset="0"/>
                        </a:rPr>
                        <a:t>2010-2016</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58738" indent="0" algn="ctr"/>
                      <a:r>
                        <a:rPr lang="en-US" sz="1600" b="1" dirty="0" smtClean="0">
                          <a:solidFill>
                            <a:srgbClr val="1B1E7A"/>
                          </a:solidFill>
                          <a:latin typeface="Arial" pitchFamily="34" charset="0"/>
                          <a:cs typeface="Arial" pitchFamily="34" charset="0"/>
                        </a:rPr>
                        <a:t>Percent</a:t>
                      </a:r>
                    </a:p>
                    <a:p>
                      <a:pPr marL="58738" indent="0" algn="ctr"/>
                      <a:r>
                        <a:rPr lang="en-US" sz="1600" b="1" dirty="0" smtClean="0">
                          <a:solidFill>
                            <a:srgbClr val="1B1E7A"/>
                          </a:solidFill>
                          <a:latin typeface="Arial" pitchFamily="34" charset="0"/>
                          <a:cs typeface="Arial" pitchFamily="34" charset="0"/>
                        </a:rPr>
                        <a:t>Change</a:t>
                      </a:r>
                    </a:p>
                    <a:p>
                      <a:pPr marL="58738" indent="0" algn="ctr"/>
                      <a:r>
                        <a:rPr lang="en-US" sz="1600" b="1" dirty="0" smtClean="0">
                          <a:solidFill>
                            <a:srgbClr val="1B1E7A"/>
                          </a:solidFill>
                          <a:latin typeface="Arial" pitchFamily="34" charset="0"/>
                          <a:cs typeface="Arial" pitchFamily="34" charset="0"/>
                        </a:rPr>
                        <a:t>2000-2010</a:t>
                      </a:r>
                      <a:endParaRPr lang="en-US" sz="16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10000"/>
                  </a:ext>
                </a:extLst>
              </a:tr>
              <a:tr h="461275">
                <a:tc>
                  <a:txBody>
                    <a:bodyPr/>
                    <a:lstStyle/>
                    <a:p>
                      <a:pPr algn="l" rtl="0" fontAlgn="ctr"/>
                      <a:r>
                        <a:rPr lang="en-US" sz="1600" b="0" i="0" u="none" strike="noStrike" dirty="0">
                          <a:solidFill>
                            <a:srgbClr val="1B1E7A"/>
                          </a:solidFill>
                          <a:effectLst/>
                          <a:latin typeface="Arial" panose="020B0604020202020204" pitchFamily="34" charset="0"/>
                          <a:cs typeface="Arial" panose="020B0604020202020204" pitchFamily="34" charset="0"/>
                        </a:rPr>
                        <a:t>United States</a:t>
                      </a:r>
                    </a:p>
                  </a:txBody>
                  <a:tcPr marL="9525" marR="9525" marT="9525" marB="0"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Arial" panose="020B0604020202020204" pitchFamily="34" charset="0"/>
                          <a:ea typeface="+mn-ea"/>
                          <a:cs typeface="Arial" panose="020B0604020202020204" pitchFamily="34" charset="0"/>
                        </a:rPr>
                        <a:t>         281,421,906</a:t>
                      </a:r>
                    </a:p>
                  </a:txBody>
                  <a:tcPr marL="9525" marR="9525" marT="9525" marB="0"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tab pos="1312863" algn="dec"/>
                        </a:tabLst>
                        <a:defRPr/>
                      </a:pPr>
                      <a:r>
                        <a:rPr lang="en-US" sz="1600" u="none" strike="noStrike" kern="1200" dirty="0" smtClean="0">
                          <a:solidFill>
                            <a:srgbClr val="1B1E7A"/>
                          </a:solidFill>
                          <a:effectLst/>
                          <a:latin typeface="Arial" panose="020B0604020202020204" pitchFamily="34" charset="0"/>
                          <a:ea typeface="+mn-ea"/>
                          <a:cs typeface="Arial" panose="020B0604020202020204" pitchFamily="34" charset="0"/>
                        </a:rPr>
                        <a:t>308,745,538</a:t>
                      </a:r>
                    </a:p>
                  </a:txBody>
                  <a:tcPr marL="9525" marR="9525" marT="9525" marB="0"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Arial" panose="020B0604020202020204" pitchFamily="34" charset="0"/>
                          <a:ea typeface="+mn-ea"/>
                          <a:cs typeface="Arial" panose="020B0604020202020204" pitchFamily="34" charset="0"/>
                        </a:rPr>
                        <a:t>323,127,513 </a:t>
                      </a:r>
                    </a:p>
                  </a:txBody>
                  <a:tcPr marL="9525" marR="9525" marT="9525" marB="0"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b="0" i="0" u="none" strike="noStrike" dirty="0" smtClean="0">
                          <a:solidFill>
                            <a:srgbClr val="1B1E7A"/>
                          </a:solidFill>
                          <a:effectLst/>
                          <a:latin typeface="Arial" panose="020B0604020202020204" pitchFamily="34" charset="0"/>
                          <a:cs typeface="Arial" panose="020B0604020202020204" pitchFamily="34" charset="0"/>
                        </a:rPr>
                        <a:t>14,369,408</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b="0" i="0" u="none" strike="noStrike">
                          <a:solidFill>
                            <a:srgbClr val="1B1E7A"/>
                          </a:solidFill>
                          <a:effectLst/>
                          <a:latin typeface="Arial" panose="020B0604020202020204" pitchFamily="34" charset="0"/>
                          <a:cs typeface="Arial" panose="020B0604020202020204" pitchFamily="34" charset="0"/>
                        </a:rPr>
                        <a:t>4.1%</a:t>
                      </a:r>
                    </a:p>
                  </a:txBody>
                  <a:tcPr marL="9525" marR="9525" marT="9525" marB="0"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332797">
                <a:tc>
                  <a:txBody>
                    <a:bodyPr/>
                    <a:lstStyle/>
                    <a:p>
                      <a:pPr algn="l" rtl="0" fontAlgn="ctr"/>
                      <a:r>
                        <a:rPr lang="en-US" sz="1600" b="1" i="0" u="none" strike="noStrike" dirty="0">
                          <a:solidFill>
                            <a:srgbClr val="1B1E7A"/>
                          </a:solidFill>
                          <a:effectLst/>
                          <a:latin typeface="Arial" panose="020B0604020202020204" pitchFamily="34" charset="0"/>
                          <a:cs typeface="Arial" panose="020B0604020202020204" pitchFamily="34" charset="0"/>
                        </a:rPr>
                        <a:t>Texas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Arial" panose="020B0604020202020204" pitchFamily="34" charset="0"/>
                          <a:ea typeface="+mn-ea"/>
                          <a:cs typeface="Arial" panose="020B0604020202020204" pitchFamily="34" charset="0"/>
                        </a:rPr>
                        <a:t>	</a:t>
                      </a:r>
                      <a:r>
                        <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rPr>
                        <a:t>20,851,820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rPr>
                        <a:t>25,145,561</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rPr>
                        <a:t> 27,862,596</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1" i="0" u="none" strike="noStrike" dirty="0" smtClean="0">
                          <a:solidFill>
                            <a:srgbClr val="1B1E7A"/>
                          </a:solidFill>
                          <a:effectLst/>
                          <a:latin typeface="Arial" panose="020B0604020202020204" pitchFamily="34" charset="0"/>
                          <a:cs typeface="Arial" panose="020B0604020202020204" pitchFamily="34" charset="0"/>
                        </a:rPr>
                        <a:t>2,716,496</a:t>
                      </a:r>
                      <a:endParaRPr lang="en-US" sz="1600" b="1"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1" i="0" u="none" strike="noStrike" dirty="0">
                          <a:solidFill>
                            <a:srgbClr val="1B1E7A"/>
                          </a:solidFill>
                          <a:effectLst/>
                          <a:latin typeface="Arial" panose="020B0604020202020204" pitchFamily="34" charset="0"/>
                          <a:cs typeface="Arial" panose="020B0604020202020204" pitchFamily="34" charset="0"/>
                        </a:rPr>
                        <a:t>9.2%</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10002"/>
                  </a:ext>
                </a:extLst>
              </a:tr>
              <a:tr h="433553">
                <a:tc>
                  <a:txBody>
                    <a:bodyPr/>
                    <a:lstStyle/>
                    <a:p>
                      <a:pPr algn="l" rtl="0" fontAlgn="ctr"/>
                      <a:r>
                        <a:rPr lang="en-US" sz="1600" b="0" i="0" u="none" strike="noStrike" dirty="0">
                          <a:solidFill>
                            <a:srgbClr val="1B1E7A"/>
                          </a:solidFill>
                          <a:effectLst/>
                          <a:latin typeface="Arial" panose="020B0604020202020204" pitchFamily="34" charset="0"/>
                          <a:cs typeface="Arial" panose="020B0604020202020204" pitchFamily="34" charset="0"/>
                        </a:rPr>
                        <a:t>California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Arial" panose="020B0604020202020204" pitchFamily="34" charset="0"/>
                          <a:ea typeface="+mn-ea"/>
                          <a:cs typeface="Arial" panose="020B0604020202020204" pitchFamily="34" charset="0"/>
                        </a:rPr>
                        <a:t>	33,871,648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Arial" panose="020B0604020202020204" pitchFamily="34" charset="0"/>
                          <a:ea typeface="+mn-ea"/>
                          <a:cs typeface="Arial" panose="020B0604020202020204" pitchFamily="34" charset="0"/>
                        </a:rPr>
                        <a:t>37,253,956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smtClean="0">
                          <a:solidFill>
                            <a:srgbClr val="1B1E7A"/>
                          </a:solidFill>
                          <a:effectLst/>
                          <a:latin typeface="Arial" panose="020B0604020202020204" pitchFamily="34" charset="0"/>
                          <a:ea typeface="+mn-ea"/>
                          <a:cs typeface="Arial" panose="020B0604020202020204" pitchFamily="34" charset="0"/>
                        </a:rPr>
                        <a:t>39,250,017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b="0" i="0" u="none" strike="noStrike" dirty="0" smtClean="0">
                          <a:solidFill>
                            <a:srgbClr val="1B1E7A"/>
                          </a:solidFill>
                          <a:effectLst/>
                          <a:latin typeface="Arial" panose="020B0604020202020204" pitchFamily="34" charset="0"/>
                          <a:cs typeface="Arial" panose="020B0604020202020204" pitchFamily="34" charset="0"/>
                        </a:rPr>
                        <a:t>1,995,495</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b="0" i="0" u="none" strike="noStrike">
                          <a:solidFill>
                            <a:srgbClr val="1B1E7A"/>
                          </a:solidFill>
                          <a:effectLst/>
                          <a:latin typeface="Arial" panose="020B0604020202020204" pitchFamily="34" charset="0"/>
                          <a:cs typeface="Arial" panose="020B0604020202020204" pitchFamily="34" charset="0"/>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353349">
                <a:tc>
                  <a:txBody>
                    <a:bodyPr/>
                    <a:lstStyle/>
                    <a:p>
                      <a:pPr algn="l" rtl="0" fontAlgn="ctr"/>
                      <a:r>
                        <a:rPr lang="en-US" sz="1600" b="0" i="0" u="none" strike="noStrike" dirty="0">
                          <a:solidFill>
                            <a:srgbClr val="1B1E7A"/>
                          </a:solidFill>
                          <a:effectLst/>
                          <a:latin typeface="Arial" panose="020B0604020202020204" pitchFamily="34" charset="0"/>
                          <a:cs typeface="Arial" panose="020B0604020202020204" pitchFamily="34" charset="0"/>
                        </a:rPr>
                        <a:t>Florida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Arial" panose="020B0604020202020204" pitchFamily="34" charset="0"/>
                          <a:ea typeface="+mn-ea"/>
                          <a:cs typeface="Arial" panose="020B0604020202020204" pitchFamily="34" charset="0"/>
                        </a:rPr>
                        <a:t>	15,982,378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Arial" panose="020B0604020202020204" pitchFamily="34" charset="0"/>
                          <a:ea typeface="+mn-ea"/>
                          <a:cs typeface="Arial" panose="020B0604020202020204" pitchFamily="34" charset="0"/>
                        </a:rPr>
                        <a:t>18,801,310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smtClean="0">
                          <a:solidFill>
                            <a:srgbClr val="1B1E7A"/>
                          </a:solidFill>
                          <a:effectLst/>
                          <a:latin typeface="Arial" panose="020B0604020202020204" pitchFamily="34" charset="0"/>
                          <a:ea typeface="+mn-ea"/>
                          <a:cs typeface="Arial" panose="020B0604020202020204" pitchFamily="34" charset="0"/>
                        </a:rPr>
                        <a:t> 20,612,439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0" i="0" u="none" strike="noStrike" dirty="0" smtClean="0">
                          <a:solidFill>
                            <a:srgbClr val="1B1E7A"/>
                          </a:solidFill>
                          <a:effectLst/>
                          <a:latin typeface="Arial" panose="020B0604020202020204" pitchFamily="34" charset="0"/>
                          <a:cs typeface="Arial" panose="020B0604020202020204" pitchFamily="34" charset="0"/>
                        </a:rPr>
                        <a:t>1,807,847</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0" i="0" u="none" strike="noStrike" dirty="0">
                          <a:solidFill>
                            <a:srgbClr val="1B1E7A"/>
                          </a:solidFill>
                          <a:effectLst/>
                          <a:latin typeface="Arial" panose="020B0604020202020204" pitchFamily="34" charset="0"/>
                          <a:cs typeface="Arial" panose="020B0604020202020204" pitchFamily="34" charset="0"/>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10004"/>
                  </a:ext>
                </a:extLst>
              </a:tr>
              <a:tr h="402067">
                <a:tc>
                  <a:txBody>
                    <a:bodyPr/>
                    <a:lstStyle/>
                    <a:p>
                      <a:pPr algn="l" rtl="0" fontAlgn="ctr"/>
                      <a:r>
                        <a:rPr lang="en-US" sz="1600" b="0" i="0" u="none" strike="noStrike" dirty="0">
                          <a:solidFill>
                            <a:srgbClr val="1B1E7A"/>
                          </a:solidFill>
                          <a:effectLst/>
                          <a:latin typeface="Arial" panose="020B0604020202020204" pitchFamily="34" charset="0"/>
                          <a:cs typeface="Arial" panose="020B0604020202020204" pitchFamily="34" charset="0"/>
                        </a:rPr>
                        <a:t>Georgia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Arial" panose="020B0604020202020204" pitchFamily="34" charset="0"/>
                          <a:ea typeface="+mn-ea"/>
                          <a:cs typeface="Arial" panose="020B0604020202020204" pitchFamily="34" charset="0"/>
                        </a:rPr>
                        <a:t>	8,186,453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Arial" panose="020B0604020202020204" pitchFamily="34" charset="0"/>
                          <a:ea typeface="+mn-ea"/>
                          <a:cs typeface="Arial" panose="020B0604020202020204" pitchFamily="34" charset="0"/>
                        </a:rPr>
                        <a:t>9,687,653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smtClean="0">
                          <a:solidFill>
                            <a:srgbClr val="1B1E7A"/>
                          </a:solidFill>
                          <a:effectLst/>
                          <a:latin typeface="Arial" panose="020B0604020202020204" pitchFamily="34" charset="0"/>
                          <a:ea typeface="+mn-ea"/>
                          <a:cs typeface="Arial" panose="020B0604020202020204" pitchFamily="34" charset="0"/>
                        </a:rPr>
                        <a:t>10,310,371</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b="0" i="0" u="none" strike="noStrike" dirty="0" smtClean="0">
                          <a:solidFill>
                            <a:srgbClr val="1B1E7A"/>
                          </a:solidFill>
                          <a:effectLst/>
                          <a:latin typeface="Arial" panose="020B0604020202020204" pitchFamily="34" charset="0"/>
                          <a:cs typeface="Arial" panose="020B0604020202020204" pitchFamily="34" charset="0"/>
                        </a:rPr>
                        <a:t>621,691</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b="0" i="0" u="none" strike="noStrike" dirty="0">
                          <a:solidFill>
                            <a:srgbClr val="1B1E7A"/>
                          </a:solidFill>
                          <a:effectLst/>
                          <a:latin typeface="Arial" panose="020B0604020202020204" pitchFamily="34" charset="0"/>
                          <a:cs typeface="Arial" panose="020B0604020202020204" pitchFamily="34" charset="0"/>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461275">
                <a:tc>
                  <a:txBody>
                    <a:bodyPr/>
                    <a:lstStyle/>
                    <a:p>
                      <a:pPr algn="l" rtl="0" fontAlgn="b"/>
                      <a:r>
                        <a:rPr lang="en-US" sz="1600" b="0" i="0" u="none" strike="noStrike" dirty="0">
                          <a:solidFill>
                            <a:srgbClr val="1B1E7A"/>
                          </a:solidFill>
                          <a:effectLst/>
                          <a:latin typeface="Arial" panose="020B0604020202020204" pitchFamily="34" charset="0"/>
                          <a:cs typeface="Arial" panose="020B0604020202020204" pitchFamily="34" charset="0"/>
                        </a:rPr>
                        <a:t>North Carolina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Arial" panose="020B0604020202020204" pitchFamily="34" charset="0"/>
                          <a:ea typeface="+mn-ea"/>
                          <a:cs typeface="Arial" panose="020B0604020202020204" pitchFamily="34" charset="0"/>
                        </a:rPr>
                        <a:t>           8,049,313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smtClean="0">
                          <a:solidFill>
                            <a:srgbClr val="1B1E7A"/>
                          </a:solidFill>
                          <a:effectLst/>
                          <a:latin typeface="Arial" panose="020B0604020202020204" pitchFamily="34" charset="0"/>
                          <a:ea typeface="+mn-ea"/>
                          <a:cs typeface="Arial" panose="020B0604020202020204" pitchFamily="34" charset="0"/>
                        </a:rPr>
                        <a:t>          </a:t>
                      </a:r>
                      <a:r>
                        <a:rPr lang="en-US" sz="1600" u="none" strike="noStrike" kern="1200" dirty="0">
                          <a:solidFill>
                            <a:srgbClr val="1B1E7A"/>
                          </a:solidFill>
                          <a:effectLst/>
                          <a:latin typeface="Arial" panose="020B0604020202020204" pitchFamily="34" charset="0"/>
                          <a:ea typeface="+mn-ea"/>
                          <a:cs typeface="Arial" panose="020B0604020202020204" pitchFamily="34" charset="0"/>
                        </a:rPr>
                        <a:t>9,535,483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smtClean="0">
                          <a:solidFill>
                            <a:srgbClr val="1B1E7A"/>
                          </a:solidFill>
                          <a:effectLst/>
                          <a:latin typeface="Arial" panose="020B0604020202020204" pitchFamily="34" charset="0"/>
                          <a:ea typeface="+mn-ea"/>
                          <a:cs typeface="Arial" panose="020B0604020202020204" pitchFamily="34" charset="0"/>
                        </a:rPr>
                        <a:t>10,146,788</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0" i="0" u="none" strike="noStrike" dirty="0" smtClean="0">
                          <a:solidFill>
                            <a:srgbClr val="1B1E7A"/>
                          </a:solidFill>
                          <a:effectLst/>
                          <a:latin typeface="Arial" panose="020B0604020202020204" pitchFamily="34" charset="0"/>
                          <a:cs typeface="Arial" panose="020B0604020202020204" pitchFamily="34" charset="0"/>
                        </a:rPr>
                        <a:t>611,100</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0" i="0" u="none" strike="noStrike" dirty="0">
                          <a:solidFill>
                            <a:srgbClr val="1B1E7A"/>
                          </a:solidFill>
                          <a:effectLst/>
                          <a:latin typeface="Arial" panose="020B0604020202020204" pitchFamily="34" charset="0"/>
                          <a:cs typeface="Arial" panose="020B0604020202020204" pitchFamily="34" charset="0"/>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10006"/>
                  </a:ext>
                </a:extLst>
              </a:tr>
              <a:tr h="461275">
                <a:tc>
                  <a:txBody>
                    <a:bodyPr/>
                    <a:lstStyle/>
                    <a:p>
                      <a:pPr algn="l" rtl="0" fontAlgn="b"/>
                      <a:r>
                        <a:rPr lang="en-US" sz="1600" b="0" i="0" u="none" strike="noStrike" dirty="0">
                          <a:solidFill>
                            <a:srgbClr val="1B1E7A"/>
                          </a:solidFill>
                          <a:effectLst/>
                          <a:latin typeface="Arial" panose="020B0604020202020204" pitchFamily="34" charset="0"/>
                          <a:cs typeface="Arial" panose="020B0604020202020204" pitchFamily="34" charset="0"/>
                        </a:rPr>
                        <a:t>Arizona</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Arial" panose="020B0604020202020204" pitchFamily="34" charset="0"/>
                          <a:ea typeface="+mn-ea"/>
                          <a:cs typeface="Arial" panose="020B0604020202020204" pitchFamily="34" charset="0"/>
                        </a:rPr>
                        <a:t>           5,130,632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smtClean="0">
                          <a:solidFill>
                            <a:srgbClr val="1B1E7A"/>
                          </a:solidFill>
                          <a:effectLst/>
                          <a:latin typeface="Arial" panose="020B0604020202020204" pitchFamily="34" charset="0"/>
                          <a:ea typeface="+mn-ea"/>
                          <a:cs typeface="Arial" panose="020B0604020202020204" pitchFamily="34" charset="0"/>
                        </a:rPr>
                        <a:t>          </a:t>
                      </a:r>
                      <a:r>
                        <a:rPr lang="en-US" sz="1600" u="none" strike="noStrike" kern="1200" dirty="0">
                          <a:solidFill>
                            <a:srgbClr val="1B1E7A"/>
                          </a:solidFill>
                          <a:effectLst/>
                          <a:latin typeface="Arial" panose="020B0604020202020204" pitchFamily="34" charset="0"/>
                          <a:ea typeface="+mn-ea"/>
                          <a:cs typeface="Arial" panose="020B0604020202020204" pitchFamily="34" charset="0"/>
                        </a:rPr>
                        <a:t>6,392,017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smtClean="0">
                          <a:solidFill>
                            <a:srgbClr val="1B1E7A"/>
                          </a:solidFill>
                          <a:effectLst/>
                          <a:latin typeface="Arial" panose="020B0604020202020204" pitchFamily="34" charset="0"/>
                          <a:ea typeface="+mn-ea"/>
                          <a:cs typeface="Arial" panose="020B0604020202020204" pitchFamily="34" charset="0"/>
                        </a:rPr>
                        <a:t>6,931,071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b="0" i="0" u="none" strike="noStrike" dirty="0" smtClean="0">
                          <a:solidFill>
                            <a:srgbClr val="1B1E7A"/>
                          </a:solidFill>
                          <a:effectLst/>
                          <a:latin typeface="Arial" panose="020B0604020202020204" pitchFamily="34" charset="0"/>
                          <a:cs typeface="Arial" panose="020B0604020202020204" pitchFamily="34" charset="0"/>
                        </a:rPr>
                        <a:t>538,770</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b="0" i="0" u="none" strike="noStrike" dirty="0">
                          <a:solidFill>
                            <a:srgbClr val="1B1E7A"/>
                          </a:solidFill>
                          <a:effectLst/>
                          <a:latin typeface="Arial" panose="020B0604020202020204" pitchFamily="34" charset="0"/>
                          <a:cs typeface="Arial" panose="020B0604020202020204" pitchFamily="34" charset="0"/>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7"/>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r>
              <a:rPr lang="en-US" sz="1200" dirty="0">
                <a:solidFill>
                  <a:schemeClr val="tx1">
                    <a:lumMod val="50000"/>
                    <a:lumOff val="50000"/>
                  </a:schemeClr>
                </a:solidFill>
              </a:rPr>
              <a:t>Source: U.S. Census Bureau. 2000 and 2010 Census Count, </a:t>
            </a:r>
            <a:r>
              <a:rPr lang="en-US" sz="1200" dirty="0" smtClean="0">
                <a:solidFill>
                  <a:schemeClr val="tx1">
                    <a:lumMod val="50000"/>
                    <a:lumOff val="50000"/>
                  </a:schemeClr>
                </a:solidFill>
              </a:rPr>
              <a:t>2016 </a:t>
            </a:r>
            <a:r>
              <a:rPr lang="en-US" sz="1200" dirty="0">
                <a:solidFill>
                  <a:schemeClr val="tx1">
                    <a:lumMod val="50000"/>
                    <a:lumOff val="50000"/>
                  </a:schemeClr>
                </a:solidFill>
              </a:rPr>
              <a:t>Population Estimates.					</a:t>
            </a:r>
          </a:p>
        </p:txBody>
      </p:sp>
    </p:spTree>
    <p:extLst>
      <p:ext uri="{BB962C8B-B14F-4D97-AF65-F5344CB8AC3E}">
        <p14:creationId xmlns:p14="http://schemas.microsoft.com/office/powerpoint/2010/main" val="2248087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440" y="261687"/>
            <a:ext cx="7909560" cy="685800"/>
          </a:xfrm>
        </p:spPr>
        <p:txBody>
          <a:bodyPr>
            <a:noAutofit/>
          </a:bodyPr>
          <a:lstStyle/>
          <a:p>
            <a:r>
              <a:rPr lang="en-US" sz="2400" dirty="0"/>
              <a:t>Population and Projected Share of Population by Age Group, </a:t>
            </a:r>
            <a:br>
              <a:rPr lang="en-US" sz="2400" dirty="0"/>
            </a:br>
            <a:r>
              <a:rPr lang="en-US" sz="2400" dirty="0"/>
              <a:t>Texas, 1950 to 2050</a:t>
            </a:r>
          </a:p>
        </p:txBody>
      </p:sp>
      <p:sp>
        <p:nvSpPr>
          <p:cNvPr id="4" name="Slide Number Placeholder 3"/>
          <p:cNvSpPr>
            <a:spLocks noGrp="1"/>
          </p:cNvSpPr>
          <p:nvPr>
            <p:ph type="sldNum" sz="quarter" idx="4"/>
          </p:nvPr>
        </p:nvSpPr>
        <p:spPr/>
        <p:txBody>
          <a:bodyPr/>
          <a:lstStyle/>
          <a:p>
            <a:fld id="{2BC1FA3B-F0C1-4F58-90BE-DCC7501F4B28}" type="slidenum">
              <a:rPr lang="en-US" smtClean="0"/>
              <a:pPr/>
              <a:t>40</a:t>
            </a:fld>
            <a:endParaRPr lang="en-US" dirty="0"/>
          </a:p>
        </p:txBody>
      </p:sp>
      <p:sp>
        <p:nvSpPr>
          <p:cNvPr id="6" name="TextBox 5"/>
          <p:cNvSpPr txBox="1"/>
          <p:nvPr/>
        </p:nvSpPr>
        <p:spPr>
          <a:xfrm>
            <a:off x="0" y="6454280"/>
            <a:ext cx="8635181" cy="219291"/>
          </a:xfrm>
          <a:prstGeom prst="rect">
            <a:avLst/>
          </a:prstGeom>
          <a:noFill/>
        </p:spPr>
        <p:txBody>
          <a:bodyPr wrap="square" rtlCol="0">
            <a:spAutoFit/>
          </a:bodyPr>
          <a:lstStyle/>
          <a:p>
            <a:r>
              <a:rPr lang="en-US" sz="825" dirty="0">
                <a:solidFill>
                  <a:schemeClr val="tx1">
                    <a:lumMod val="50000"/>
                    <a:lumOff val="50000"/>
                  </a:schemeClr>
                </a:solidFill>
              </a:rPr>
              <a:t>Source: U.S. Census Bureau, Decennial Censuses and 2015 Population Estimates; Texas Demographic Center, 2014 Vintage Population Projections, 0.5 Migration Scenario </a:t>
            </a:r>
          </a:p>
        </p:txBody>
      </p:sp>
      <p:graphicFrame>
        <p:nvGraphicFramePr>
          <p:cNvPr id="7" name="Chart 6"/>
          <p:cNvGraphicFramePr>
            <a:graphicFrameLocks noGrp="1"/>
          </p:cNvGraphicFramePr>
          <p:nvPr>
            <p:extLst>
              <p:ext uri="{D42A27DB-BD31-4B8C-83A1-F6EECF244321}">
                <p14:modId xmlns:p14="http://schemas.microsoft.com/office/powerpoint/2010/main" val="1411913190"/>
              </p:ext>
            </p:extLst>
          </p:nvPr>
        </p:nvGraphicFramePr>
        <p:xfrm>
          <a:off x="1443790" y="1212783"/>
          <a:ext cx="6468176" cy="5193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6527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41</a:t>
            </a:fld>
            <a:endParaRPr lang="en-US" dirty="0"/>
          </a:p>
        </p:txBody>
      </p:sp>
      <p:grpSp>
        <p:nvGrpSpPr>
          <p:cNvPr id="12" name="Group 11"/>
          <p:cNvGrpSpPr/>
          <p:nvPr/>
        </p:nvGrpSpPr>
        <p:grpSpPr>
          <a:xfrm>
            <a:off x="1378017" y="1880413"/>
            <a:ext cx="8229600" cy="4525963"/>
            <a:chOff x="2590800" y="1676405"/>
            <a:chExt cx="8229600" cy="4525963"/>
          </a:xfrm>
        </p:grpSpPr>
        <p:sp>
          <p:nvSpPr>
            <p:cNvPr id="13" name="Content Placeholder 2"/>
            <p:cNvSpPr txBox="1">
              <a:spLocks/>
            </p:cNvSpPr>
            <p:nvPr/>
          </p:nvSpPr>
          <p:spPr>
            <a:xfrm>
              <a:off x="2590800" y="1676405"/>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r>
                <a:rPr lang="en-US" dirty="0">
                  <a:solidFill>
                    <a:schemeClr val="accent5">
                      <a:lumMod val="50000"/>
                    </a:schemeClr>
                  </a:solidFill>
                </a:rPr>
                <a:t>Office: (512) 936-3542</a:t>
              </a:r>
            </a:p>
            <a:p>
              <a:pPr lvl="1">
                <a:buFont typeface="Arial" panose="020B0604020202020204" pitchFamily="34" charset="0"/>
                <a:buNone/>
              </a:pPr>
              <a:r>
                <a:rPr lang="en-US" dirty="0">
                  <a:solidFill>
                    <a:schemeClr val="accent5">
                      <a:lumMod val="50000"/>
                    </a:schemeClr>
                  </a:solidFill>
                </a:rPr>
                <a:t>	</a:t>
              </a:r>
              <a:r>
                <a:rPr lang="en-US" dirty="0" smtClean="0">
                  <a:solidFill>
                    <a:schemeClr val="accent5">
                      <a:lumMod val="50000"/>
                    </a:schemeClr>
                  </a:solidFill>
                </a:rPr>
                <a:t> 	   </a:t>
              </a:r>
              <a:r>
                <a:rPr lang="en-US" dirty="0" smtClean="0">
                  <a:hlinkClick r:id="rId3"/>
                </a:rPr>
                <a:t>Lila.Valencia@utsa.edu</a:t>
              </a:r>
              <a:endParaRPr lang="en-US" dirty="0" smtClean="0"/>
            </a:p>
            <a:p>
              <a:pPr lvl="1">
                <a:buFont typeface="Arial" panose="020B0604020202020204" pitchFamily="34" charset="0"/>
                <a:buNone/>
              </a:pPr>
              <a:r>
                <a:rPr lang="en-US" dirty="0"/>
                <a:t>	</a:t>
              </a:r>
              <a:r>
                <a:rPr lang="en-US" dirty="0" smtClean="0"/>
                <a:t>	   </a:t>
              </a:r>
              <a:r>
                <a:rPr lang="en-US" dirty="0" smtClean="0">
                  <a:solidFill>
                    <a:schemeClr val="accent5">
                      <a:lumMod val="50000"/>
                    </a:schemeClr>
                  </a:solidFill>
                  <a:hlinkClick r:id="rId4"/>
                </a:rPr>
                <a:t>www.texasdemographics.gov</a:t>
              </a:r>
              <a:r>
                <a:rPr lang="en-US" dirty="0" smtClean="0">
                  <a:solidFill>
                    <a:schemeClr val="accent5">
                      <a:lumMod val="50000"/>
                    </a:schemeClr>
                  </a:solidFill>
                </a:rPr>
                <a:t> </a:t>
              </a:r>
              <a:r>
                <a:rPr lang="en-US" dirty="0" smtClean="0"/>
                <a:t> </a:t>
              </a:r>
              <a:endParaRPr lang="en-US" dirty="0"/>
            </a:p>
          </p:txBody>
        </p:sp>
        <p:sp>
          <p:nvSpPr>
            <p:cNvPr id="14" name="Rectangle 13"/>
            <p:cNvSpPr/>
            <p:nvPr/>
          </p:nvSpPr>
          <p:spPr>
            <a:xfrm>
              <a:off x="2819400" y="1905006"/>
              <a:ext cx="4391972" cy="769441"/>
            </a:xfrm>
            <a:prstGeom prst="rect">
              <a:avLst/>
            </a:prstGeom>
          </p:spPr>
          <p:txBody>
            <a:bodyPr wrap="none">
              <a:spAutoFit/>
            </a:bodyPr>
            <a:lstStyle/>
            <a:p>
              <a:pPr eaLnBrk="1" hangingPunct="1">
                <a:buNone/>
              </a:pPr>
              <a:r>
                <a:rPr lang="en-US" sz="4400" dirty="0">
                  <a:solidFill>
                    <a:schemeClr val="accent5">
                      <a:lumMod val="50000"/>
                    </a:schemeClr>
                  </a:solidFill>
                  <a:latin typeface="+mj-lt"/>
                </a:rPr>
                <a:t>Lila Valencia, Ph.D.</a:t>
              </a:r>
            </a:p>
          </p:txBody>
        </p:sp>
        <p:grpSp>
          <p:nvGrpSpPr>
            <p:cNvPr id="15" name="Group 14"/>
            <p:cNvGrpSpPr/>
            <p:nvPr/>
          </p:nvGrpSpPr>
          <p:grpSpPr>
            <a:xfrm>
              <a:off x="3132559" y="4176790"/>
              <a:ext cx="5822327" cy="490958"/>
              <a:chOff x="1573382" y="4803635"/>
              <a:chExt cx="5822326" cy="490958"/>
            </a:xfrm>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382" y="4803635"/>
                <a:ext cx="490958" cy="490958"/>
              </a:xfrm>
              <a:prstGeom prst="rect">
                <a:avLst/>
              </a:prstGeom>
            </p:spPr>
          </p:pic>
          <p:sp>
            <p:nvSpPr>
              <p:cNvPr id="19" name="TextBox 18"/>
              <p:cNvSpPr txBox="1"/>
              <p:nvPr/>
            </p:nvSpPr>
            <p:spPr>
              <a:xfrm>
                <a:off x="2064341" y="4803635"/>
                <a:ext cx="5331367" cy="461665"/>
              </a:xfrm>
              <a:prstGeom prst="rect">
                <a:avLst/>
              </a:prstGeom>
              <a:noFill/>
            </p:spPr>
            <p:txBody>
              <a:bodyPr wrap="square" rtlCol="0">
                <a:spAutoFit/>
              </a:bodyPr>
              <a:lstStyle/>
              <a:p>
                <a:r>
                  <a:rPr lang="en-US" sz="2400" dirty="0">
                    <a:solidFill>
                      <a:schemeClr val="accent5">
                        <a:lumMod val="50000"/>
                      </a:schemeClr>
                    </a:solidFill>
                  </a:rPr>
                  <a:t>@TexasDemography</a:t>
                </a:r>
              </a:p>
            </p:txBody>
          </p:sp>
        </p:grpSp>
        <p:pic>
          <p:nvPicPr>
            <p:cNvPr id="16" name="Picture 15"/>
            <p:cNvPicPr>
              <a:picLocks noChangeAspect="1"/>
            </p:cNvPicPr>
            <p:nvPr/>
          </p:nvPicPr>
          <p:blipFill>
            <a:blip r:embed="rId6"/>
            <a:stretch>
              <a:fillRect/>
            </a:stretch>
          </p:blipFill>
          <p:spPr>
            <a:xfrm>
              <a:off x="3165988" y="3693908"/>
              <a:ext cx="367960" cy="367960"/>
            </a:xfrm>
            <a:prstGeom prst="rect">
              <a:avLst/>
            </a:prstGeom>
          </p:spPr>
        </p:pic>
        <p:pic>
          <p:nvPicPr>
            <p:cNvPr id="17" name="Picture 16"/>
            <p:cNvPicPr>
              <a:picLocks noChangeAspect="1"/>
            </p:cNvPicPr>
            <p:nvPr/>
          </p:nvPicPr>
          <p:blipFill>
            <a:blip r:embed="rId7"/>
            <a:stretch>
              <a:fillRect/>
            </a:stretch>
          </p:blipFill>
          <p:spPr>
            <a:xfrm>
              <a:off x="3119581" y="3230379"/>
              <a:ext cx="463527" cy="463527"/>
            </a:xfrm>
            <a:prstGeom prst="rect">
              <a:avLst/>
            </a:prstGeom>
          </p:spPr>
        </p:pic>
      </p:grpSp>
    </p:spTree>
    <p:extLst>
      <p:ext uri="{BB962C8B-B14F-4D97-AF65-F5344CB8AC3E}">
        <p14:creationId xmlns:p14="http://schemas.microsoft.com/office/powerpoint/2010/main" val="112617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Total Population and Components of Change in Texas, 1950-2016 </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5</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307243"/>
              </p:ext>
            </p:extLst>
          </p:nvPr>
        </p:nvGraphicFramePr>
        <p:xfrm>
          <a:off x="377825" y="1511302"/>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709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5199" t="17729" b="17779"/>
          <a:stretch/>
        </p:blipFill>
        <p:spPr>
          <a:xfrm>
            <a:off x="1405288" y="1115166"/>
            <a:ext cx="6333424" cy="5641102"/>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2016</a:t>
            </a:r>
            <a:endParaRPr lang="en-US" sz="2400" dirty="0"/>
          </a:p>
        </p:txBody>
      </p:sp>
      <p:sp>
        <p:nvSpPr>
          <p:cNvPr id="15" name="TextBox 14"/>
          <p:cNvSpPr txBox="1"/>
          <p:nvPr/>
        </p:nvSpPr>
        <p:spPr>
          <a:xfrm>
            <a:off x="1" y="6510048"/>
            <a:ext cx="3486852"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2016 </a:t>
            </a:r>
            <a:r>
              <a:rPr lang="en-US" sz="1000" dirty="0">
                <a:solidFill>
                  <a:schemeClr val="tx1">
                    <a:lumMod val="50000"/>
                    <a:lumOff val="50000"/>
                  </a:schemeClr>
                </a:solidFill>
              </a:rPr>
              <a:t>Vintage Population Estimates</a:t>
            </a:r>
          </a:p>
        </p:txBody>
      </p:sp>
      <p:sp>
        <p:nvSpPr>
          <p:cNvPr id="5" name="Isosceles Triangle 4"/>
          <p:cNvSpPr/>
          <p:nvPr/>
        </p:nvSpPr>
        <p:spPr>
          <a:xfrm rot="21366823">
            <a:off x="4929403" y="3059417"/>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687504" y="2598821"/>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486248" y="4722951"/>
            <a:ext cx="2256952" cy="1629428"/>
          </a:xfrm>
          <a:prstGeom prst="rect">
            <a:avLst/>
          </a:prstGeom>
        </p:spPr>
      </p:pic>
    </p:spTree>
    <p:extLst>
      <p:ext uri="{BB962C8B-B14F-4D97-AF65-F5344CB8AC3E}">
        <p14:creationId xmlns:p14="http://schemas.microsoft.com/office/powerpoint/2010/main" val="389941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5973" t="16842" r="3908" b="17582"/>
          <a:stretch/>
        </p:blipFill>
        <p:spPr>
          <a:xfrm>
            <a:off x="1558361" y="1038572"/>
            <a:ext cx="6027278" cy="5742321"/>
          </a:xfrm>
          <a:prstGeom prst="rect">
            <a:avLst/>
          </a:prstGeom>
        </p:spPr>
      </p:pic>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7</a:t>
            </a:fld>
            <a:endParaRPr lang="en-US" dirty="0"/>
          </a:p>
        </p:txBody>
      </p:sp>
      <p:sp>
        <p:nvSpPr>
          <p:cNvPr id="15" name="TextBox 14"/>
          <p:cNvSpPr txBox="1"/>
          <p:nvPr/>
        </p:nvSpPr>
        <p:spPr>
          <a:xfrm>
            <a:off x="6" y="6501769"/>
            <a:ext cx="3206327" cy="230832"/>
          </a:xfrm>
          <a:prstGeom prst="rect">
            <a:avLst/>
          </a:prstGeom>
          <a:noFill/>
        </p:spPr>
        <p:txBody>
          <a:bodyPr wrap="none" rtlCol="0">
            <a:spAutoFit/>
          </a:bodyPr>
          <a:lstStyle/>
          <a:p>
            <a:r>
              <a:rPr lang="en-US" sz="900" dirty="0">
                <a:solidFill>
                  <a:schemeClr val="tx1">
                    <a:lumMod val="50000"/>
                    <a:lumOff val="50000"/>
                  </a:schemeClr>
                </a:solidFill>
              </a:rPr>
              <a:t>Source: U.S. Census </a:t>
            </a:r>
            <a:r>
              <a:rPr lang="en-US" sz="900" dirty="0" smtClean="0">
                <a:solidFill>
                  <a:schemeClr val="tx1">
                    <a:lumMod val="50000"/>
                    <a:lumOff val="50000"/>
                  </a:schemeClr>
                </a:solidFill>
              </a:rPr>
              <a:t>Bureau, 2016 Vintage </a:t>
            </a:r>
            <a:r>
              <a:rPr lang="en-US" sz="900" dirty="0">
                <a:solidFill>
                  <a:schemeClr val="tx1">
                    <a:lumMod val="50000"/>
                    <a:lumOff val="50000"/>
                  </a:schemeClr>
                </a:solidFill>
              </a:rPr>
              <a:t>Population </a:t>
            </a:r>
            <a:r>
              <a:rPr lang="en-US" sz="900" dirty="0" smtClean="0">
                <a:solidFill>
                  <a:schemeClr val="tx1">
                    <a:lumMod val="50000"/>
                    <a:lumOff val="50000"/>
                  </a:schemeClr>
                </a:solidFill>
              </a:rPr>
              <a:t>Estimates </a:t>
            </a:r>
            <a:endParaRPr lang="en-US" sz="900" dirty="0">
              <a:solidFill>
                <a:schemeClr val="tx1">
                  <a:lumMod val="50000"/>
                  <a:lumOff val="50000"/>
                </a:schemeClr>
              </a:solidFill>
            </a:endParaRPr>
          </a:p>
        </p:txBody>
      </p:sp>
      <p:sp>
        <p:nvSpPr>
          <p:cNvPr id="3" name="TextBox 2"/>
          <p:cNvSpPr txBox="1"/>
          <p:nvPr/>
        </p:nvSpPr>
        <p:spPr>
          <a:xfrm>
            <a:off x="6595038" y="1351555"/>
            <a:ext cx="2468577" cy="584775"/>
          </a:xfrm>
          <a:prstGeom prst="rect">
            <a:avLst/>
          </a:prstGeom>
          <a:noFill/>
        </p:spPr>
        <p:txBody>
          <a:bodyPr wrap="square" rtlCol="0">
            <a:spAutoFit/>
          </a:bodyPr>
          <a:lstStyle/>
          <a:p>
            <a:r>
              <a:rPr lang="en-US" sz="1600" dirty="0" smtClean="0">
                <a:solidFill>
                  <a:schemeClr val="tx1">
                    <a:lumMod val="75000"/>
                    <a:lumOff val="25000"/>
                  </a:schemeClr>
                </a:solidFill>
              </a:rPr>
              <a:t>96 </a:t>
            </a:r>
            <a:r>
              <a:rPr lang="en-US" sz="1600" dirty="0">
                <a:solidFill>
                  <a:schemeClr val="tx1">
                    <a:lumMod val="75000"/>
                    <a:lumOff val="25000"/>
                  </a:schemeClr>
                </a:solidFill>
              </a:rPr>
              <a:t>counties lost population over the </a:t>
            </a:r>
            <a:r>
              <a:rPr lang="en-US" sz="1600" dirty="0" smtClean="0">
                <a:solidFill>
                  <a:schemeClr val="tx1">
                    <a:lumMod val="75000"/>
                    <a:lumOff val="25000"/>
                  </a:schemeClr>
                </a:solidFill>
              </a:rPr>
              <a:t>6 </a:t>
            </a:r>
            <a:r>
              <a:rPr lang="en-US" sz="1600" dirty="0">
                <a:solidFill>
                  <a:schemeClr val="tx1">
                    <a:lumMod val="75000"/>
                    <a:lumOff val="25000"/>
                  </a:schemeClr>
                </a:solidFill>
              </a:rPr>
              <a:t>year period.</a:t>
            </a:r>
          </a:p>
        </p:txBody>
      </p:sp>
      <p:pic>
        <p:nvPicPr>
          <p:cNvPr id="6" name="Picture 5"/>
          <p:cNvPicPr>
            <a:picLocks noChangeAspect="1"/>
          </p:cNvPicPr>
          <p:nvPr/>
        </p:nvPicPr>
        <p:blipFill>
          <a:blip r:embed="rId4"/>
          <a:stretch>
            <a:fillRect/>
          </a:stretch>
        </p:blipFill>
        <p:spPr>
          <a:xfrm>
            <a:off x="348589" y="4914833"/>
            <a:ext cx="2009600" cy="1561661"/>
          </a:xfrm>
          <a:prstGeom prst="rect">
            <a:avLst/>
          </a:prstGeom>
        </p:spPr>
      </p:pic>
    </p:spTree>
    <p:extLst>
      <p:ext uri="{BB962C8B-B14F-4D97-AF65-F5344CB8AC3E}">
        <p14:creationId xmlns:p14="http://schemas.microsoft.com/office/powerpoint/2010/main" val="1630483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400" dirty="0"/>
              <a:t>Estimated Percent Change of the Total Population by County, Texas,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8</a:t>
            </a:fld>
            <a:endParaRPr lang="en-US" dirty="0"/>
          </a:p>
        </p:txBody>
      </p:sp>
      <p:sp>
        <p:nvSpPr>
          <p:cNvPr id="15" name="TextBox 14"/>
          <p:cNvSpPr txBox="1"/>
          <p:nvPr/>
        </p:nvSpPr>
        <p:spPr>
          <a:xfrm>
            <a:off x="5" y="6538923"/>
            <a:ext cx="3611886"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2016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5" name="Picture 4"/>
          <p:cNvPicPr>
            <a:picLocks noChangeAspect="1"/>
          </p:cNvPicPr>
          <p:nvPr/>
        </p:nvPicPr>
        <p:blipFill rotWithShape="1">
          <a:blip r:embed="rId3"/>
          <a:srcRect l="5069" t="17137" r="3391" b="17878"/>
          <a:stretch/>
        </p:blipFill>
        <p:spPr>
          <a:xfrm>
            <a:off x="1555857" y="1114601"/>
            <a:ext cx="6032287" cy="5606879"/>
          </a:xfrm>
          <a:prstGeom prst="rect">
            <a:avLst/>
          </a:prstGeom>
        </p:spPr>
      </p:pic>
      <p:pic>
        <p:nvPicPr>
          <p:cNvPr id="7" name="Picture 6"/>
          <p:cNvPicPr>
            <a:picLocks noChangeAspect="1"/>
          </p:cNvPicPr>
          <p:nvPr/>
        </p:nvPicPr>
        <p:blipFill>
          <a:blip r:embed="rId4"/>
          <a:stretch>
            <a:fillRect/>
          </a:stretch>
        </p:blipFill>
        <p:spPr>
          <a:xfrm>
            <a:off x="239863" y="4880007"/>
            <a:ext cx="1781525" cy="1595251"/>
          </a:xfrm>
          <a:prstGeom prst="rect">
            <a:avLst/>
          </a:prstGeom>
        </p:spPr>
      </p:pic>
    </p:spTree>
    <p:extLst>
      <p:ext uri="{BB962C8B-B14F-4D97-AF65-F5344CB8AC3E}">
        <p14:creationId xmlns:p14="http://schemas.microsoft.com/office/powerpoint/2010/main" val="461969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3"/>
            <a:ext cx="6705600" cy="830997"/>
          </a:xfrm>
          <a:prstGeom prst="rect">
            <a:avLst/>
          </a:prstGeom>
        </p:spPr>
        <p:txBody>
          <a:bodyPr wrap="square">
            <a:spAutoFit/>
          </a:bodyPr>
          <a:lstStyle/>
          <a:p>
            <a:pPr algn="ctr"/>
            <a:r>
              <a:rPr lang="en-US" sz="2400" dirty="0">
                <a:solidFill>
                  <a:schemeClr val="bg1"/>
                </a:solidFill>
                <a:latin typeface="+mj-lt"/>
              </a:rPr>
              <a:t>Top Counties for Percent Growth* in Texas, </a:t>
            </a:r>
            <a:endParaRPr lang="en-US" sz="2400" dirty="0" smtClean="0">
              <a:solidFill>
                <a:schemeClr val="bg1"/>
              </a:solidFill>
              <a:latin typeface="+mj-lt"/>
            </a:endParaRPr>
          </a:p>
          <a:p>
            <a:pPr algn="ctr"/>
            <a:r>
              <a:rPr lang="en-US" sz="2400" dirty="0" smtClean="0">
                <a:solidFill>
                  <a:schemeClr val="bg1"/>
                </a:solidFill>
                <a:latin typeface="+mj-lt"/>
              </a:rPr>
              <a:t>2015-2016</a:t>
            </a:r>
            <a:endParaRPr lang="en-US" sz="2400" dirty="0">
              <a:solidFill>
                <a:schemeClr val="bg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322870250"/>
              </p:ext>
            </p:extLst>
          </p:nvPr>
        </p:nvGraphicFramePr>
        <p:xfrm>
          <a:off x="571501" y="1654095"/>
          <a:ext cx="8000999" cy="3471905"/>
        </p:xfrm>
        <a:graphic>
          <a:graphicData uri="http://schemas.openxmlformats.org/drawingml/2006/table">
            <a:tbl>
              <a:tblPr firstRow="1" firstCol="1" bandRow="1">
                <a:tableStyleId>{5C22544A-7EE6-4342-B048-85BDC9FD1C3A}</a:tableStyleId>
              </a:tblPr>
              <a:tblGrid>
                <a:gridCol w="1905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494664">
                  <a:extLst>
                    <a:ext uri="{9D8B030D-6E8A-4147-A177-3AD203B41FA5}">
                      <a16:colId xmlns:a16="http://schemas.microsoft.com/office/drawing/2014/main" val="20003"/>
                    </a:ext>
                  </a:extLst>
                </a:gridCol>
                <a:gridCol w="1858135">
                  <a:extLst>
                    <a:ext uri="{9D8B030D-6E8A-4147-A177-3AD203B41FA5}">
                      <a16:colId xmlns:a16="http://schemas.microsoft.com/office/drawing/2014/main" val="20004"/>
                    </a:ext>
                  </a:extLst>
                </a:gridCol>
              </a:tblGrid>
              <a:tr h="609603">
                <a:tc>
                  <a:txBody>
                    <a:bodyPr/>
                    <a:lstStyle/>
                    <a:p>
                      <a:pPr>
                        <a:lnSpc>
                          <a:spcPct val="107000"/>
                        </a:lnSpc>
                      </a:pPr>
                      <a:endParaRPr lang="en-US" sz="1600" b="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bg1"/>
                          </a:solidFill>
                          <a:effectLst/>
                        </a:rPr>
                        <a:t>U.S. Rank</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smtClean="0">
                          <a:solidFill>
                            <a:schemeClr val="bg1"/>
                          </a:solidFill>
                          <a:effectLst/>
                        </a:rPr>
                        <a:t>2015-2016 </a:t>
                      </a:r>
                      <a:r>
                        <a:rPr lang="en-US" sz="1600" b="0" dirty="0">
                          <a:solidFill>
                            <a:schemeClr val="bg1"/>
                          </a:solidFill>
                          <a:effectLst/>
                        </a:rPr>
                        <a:t>Percent </a:t>
                      </a:r>
                      <a:r>
                        <a:rPr lang="en-US" sz="1600" b="0" dirty="0" smtClean="0">
                          <a:solidFill>
                            <a:schemeClr val="bg1"/>
                          </a:solidFill>
                          <a:effectLst/>
                        </a:rPr>
                        <a:t>Population </a:t>
                      </a:r>
                      <a:r>
                        <a:rPr lang="en-US" sz="1600" b="0" dirty="0">
                          <a:solidFill>
                            <a:schemeClr val="bg1"/>
                          </a:solidFill>
                          <a:effectLst/>
                        </a:rPr>
                        <a:t>Change</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bg1"/>
                          </a:solidFill>
                          <a:effectLst/>
                        </a:rPr>
                        <a:t>Percent </a:t>
                      </a:r>
                      <a:r>
                        <a:rPr lang="en-US" sz="1600" b="0" dirty="0" smtClean="0">
                          <a:solidFill>
                            <a:schemeClr val="bg1"/>
                          </a:solidFill>
                          <a:effectLst/>
                        </a:rPr>
                        <a:t>Change</a:t>
                      </a:r>
                      <a:r>
                        <a:rPr lang="en-US" sz="1600" b="0" baseline="0" dirty="0" smtClean="0">
                          <a:solidFill>
                            <a:schemeClr val="bg1"/>
                          </a:solidFill>
                          <a:effectLst/>
                        </a:rPr>
                        <a:t> </a:t>
                      </a:r>
                      <a:r>
                        <a:rPr lang="en-US" sz="1600" b="0" dirty="0" smtClean="0">
                          <a:solidFill>
                            <a:schemeClr val="bg1"/>
                          </a:solidFill>
                          <a:effectLst/>
                        </a:rPr>
                        <a:t>from </a:t>
                      </a:r>
                      <a:r>
                        <a:rPr lang="en-US" sz="1600" b="0" dirty="0">
                          <a:solidFill>
                            <a:schemeClr val="bg1"/>
                          </a:solidFill>
                          <a:effectLst/>
                        </a:rPr>
                        <a:t>Migration</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bg1"/>
                          </a:solidFill>
                          <a:effectLst/>
                        </a:rPr>
                        <a:t>Percent of </a:t>
                      </a:r>
                      <a:r>
                        <a:rPr lang="en-US" sz="1600" b="0" dirty="0" smtClean="0">
                          <a:solidFill>
                            <a:schemeClr val="bg1"/>
                          </a:solidFill>
                          <a:effectLst/>
                        </a:rPr>
                        <a:t>Migration </a:t>
                      </a:r>
                      <a:r>
                        <a:rPr lang="en-US" sz="1600" b="0" dirty="0">
                          <a:solidFill>
                            <a:schemeClr val="bg1"/>
                          </a:solidFill>
                          <a:effectLst/>
                        </a:rPr>
                        <a:t>that is </a:t>
                      </a:r>
                      <a:r>
                        <a:rPr lang="en-US" sz="1600" b="0" dirty="0" smtClean="0">
                          <a:solidFill>
                            <a:schemeClr val="bg1"/>
                          </a:solidFill>
                          <a:effectLst/>
                        </a:rPr>
                        <a:t>International</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266193">
                <a:tc>
                  <a:txBody>
                    <a:bodyPr/>
                    <a:lstStyle/>
                    <a:p>
                      <a:pPr marL="0" marR="0">
                        <a:lnSpc>
                          <a:spcPct val="107000"/>
                        </a:lnSpc>
                        <a:spcBef>
                          <a:spcPts val="0"/>
                        </a:spcBef>
                        <a:spcAft>
                          <a:spcPts val="0"/>
                        </a:spcAft>
                      </a:pPr>
                      <a:r>
                        <a:rPr lang="en-US" sz="1600" b="0" dirty="0" smtClean="0">
                          <a:effectLst/>
                        </a:rPr>
                        <a:t>Kendall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5.2%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92.0%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4.0%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266193">
                <a:tc>
                  <a:txBody>
                    <a:bodyPr/>
                    <a:lstStyle/>
                    <a:p>
                      <a:pPr marL="0" marR="0">
                        <a:lnSpc>
                          <a:spcPct val="107000"/>
                        </a:lnSpc>
                        <a:spcBef>
                          <a:spcPts val="0"/>
                        </a:spcBef>
                        <a:spcAft>
                          <a:spcPts val="0"/>
                        </a:spcAft>
                      </a:pPr>
                      <a:r>
                        <a:rPr lang="en-US" sz="1600" b="0" dirty="0" smtClean="0">
                          <a:effectLst/>
                        </a:rPr>
                        <a:t>Hays</a:t>
                      </a:r>
                      <a:r>
                        <a:rPr lang="en-US" sz="1600" b="0" baseline="0" dirty="0" smtClean="0">
                          <a:effectLst/>
                        </a:rPr>
                        <a:t> </a:t>
                      </a:r>
                      <a:r>
                        <a:rPr lang="en-US" sz="1600" b="0" dirty="0" smtClean="0">
                          <a:effectLst/>
                        </a:rPr>
                        <a:t>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5.1%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81.9%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266193">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Comal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85.8%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266193">
                <a:tc>
                  <a:txBody>
                    <a:bodyPr/>
                    <a:lstStyle/>
                    <a:p>
                      <a:pPr marL="0" marR="0">
                        <a:lnSpc>
                          <a:spcPct val="107000"/>
                        </a:lnSpc>
                        <a:spcBef>
                          <a:spcPts val="0"/>
                        </a:spcBef>
                        <a:spcAft>
                          <a:spcPts val="0"/>
                        </a:spcAft>
                      </a:pPr>
                      <a:r>
                        <a:rPr lang="en-US" sz="1600" b="0" dirty="0" smtClean="0">
                          <a:effectLst/>
                        </a:rPr>
                        <a:t>Williamson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14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76.4%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266193">
                <a:tc>
                  <a:txBody>
                    <a:bodyPr/>
                    <a:lstStyle/>
                    <a:p>
                      <a:pPr marL="0" marR="0">
                        <a:lnSpc>
                          <a:spcPct val="107000"/>
                        </a:lnSpc>
                        <a:spcBef>
                          <a:spcPts val="0"/>
                        </a:spcBef>
                        <a:spcAft>
                          <a:spcPts val="0"/>
                        </a:spcAft>
                      </a:pPr>
                      <a:r>
                        <a:rPr lang="en-US" sz="1600" b="0" dirty="0" smtClean="0">
                          <a:effectLst/>
                        </a:rPr>
                        <a:t>Fort Bend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18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72.7%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21.0%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266193">
                <a:tc>
                  <a:txBody>
                    <a:bodyPr/>
                    <a:lstStyle/>
                    <a:p>
                      <a:pPr marL="0" marR="0">
                        <a:lnSpc>
                          <a:spcPct val="107000"/>
                        </a:lnSpc>
                        <a:spcBef>
                          <a:spcPts val="0"/>
                        </a:spcBef>
                        <a:spcAft>
                          <a:spcPts val="0"/>
                        </a:spcAft>
                      </a:pPr>
                      <a:r>
                        <a:rPr lang="en-US" sz="1600" b="0" dirty="0" smtClean="0">
                          <a:effectLst/>
                        </a:rPr>
                        <a:t>Montgomery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solidFill>
                            <a:schemeClr val="tx2"/>
                          </a:solidFill>
                          <a:effectLst/>
                        </a:rPr>
                        <a:t>2</a:t>
                      </a:r>
                      <a:r>
                        <a:rPr lang="en-US" sz="1600" b="0" dirty="0" smtClean="0">
                          <a:solidFill>
                            <a:schemeClr val="tx2"/>
                          </a:solidFill>
                          <a:effectLst/>
                        </a:rPr>
                        <a:t>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3.7%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79.2%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9.9%</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266193">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Rockwall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81.5%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266193">
                <a:tc>
                  <a:txBody>
                    <a:bodyPr/>
                    <a:lstStyle/>
                    <a:p>
                      <a:pPr marL="0" marR="0">
                        <a:lnSpc>
                          <a:spcPct val="107000"/>
                        </a:lnSpc>
                        <a:spcBef>
                          <a:spcPts val="0"/>
                        </a:spcBef>
                        <a:spcAft>
                          <a:spcPts val="0"/>
                        </a:spcAft>
                      </a:pPr>
                      <a:r>
                        <a:rPr lang="en-US" sz="1600" b="0" dirty="0" smtClean="0">
                          <a:effectLst/>
                        </a:rPr>
                        <a:t>Denton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74.3%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11.9%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266193">
                <a:tc>
                  <a:txBody>
                    <a:bodyPr/>
                    <a:lstStyle/>
                    <a:p>
                      <a:pPr marL="0" marR="0">
                        <a:lnSpc>
                          <a:spcPct val="107000"/>
                        </a:lnSpc>
                        <a:spcBef>
                          <a:spcPts val="0"/>
                        </a:spcBef>
                        <a:spcAft>
                          <a:spcPts val="0"/>
                        </a:spcAft>
                      </a:pPr>
                      <a:r>
                        <a:rPr lang="en-US" sz="1600" b="0" dirty="0" smtClean="0">
                          <a:effectLst/>
                        </a:rPr>
                        <a:t>Kaufman</a:t>
                      </a:r>
                      <a:r>
                        <a:rPr lang="en-US" sz="1600" b="0" baseline="0" dirty="0" smtClean="0">
                          <a:effectLst/>
                        </a:rPr>
                        <a:t> </a:t>
                      </a:r>
                      <a:r>
                        <a:rPr lang="en-US" sz="1600" b="0" dirty="0" smtClean="0">
                          <a:effectLst/>
                        </a:rPr>
                        <a:t>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81.8%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r h="266193">
                <a:tc>
                  <a:txBody>
                    <a:bodyPr/>
                    <a:lstStyle/>
                    <a:p>
                      <a:pPr marL="0" marR="0">
                        <a:lnSpc>
                          <a:spcPct val="107000"/>
                        </a:lnSpc>
                        <a:spcBef>
                          <a:spcPts val="0"/>
                        </a:spcBef>
                        <a:spcAft>
                          <a:spcPts val="0"/>
                        </a:spcAft>
                      </a:pPr>
                      <a:r>
                        <a:rPr lang="en-US" sz="1600" b="0" dirty="0" smtClean="0">
                          <a:effectLst/>
                        </a:rPr>
                        <a:t>Bastrop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83.6%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0.9%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0"/>
                  </a:ext>
                </a:extLst>
              </a:tr>
              <a:tr h="200372">
                <a:tc gridSpan="5">
                  <a:txBody>
                    <a:bodyPr/>
                    <a:lstStyle/>
                    <a:p>
                      <a:pPr marL="0" marR="0">
                        <a:lnSpc>
                          <a:spcPct val="107000"/>
                        </a:lnSpc>
                        <a:spcBef>
                          <a:spcPts val="0"/>
                        </a:spcBef>
                        <a:spcAft>
                          <a:spcPts val="0"/>
                        </a:spcAft>
                      </a:pPr>
                      <a:r>
                        <a:rPr lang="en-US" sz="1100" b="0" dirty="0" smtClean="0">
                          <a:effectLst/>
                          <a:latin typeface="+mn-lt"/>
                          <a:ea typeface="+mn-ea"/>
                          <a:cs typeface="+mn-cs"/>
                        </a:rPr>
                        <a:t>*Among</a:t>
                      </a:r>
                      <a:r>
                        <a:rPr lang="en-US" sz="1100" b="0" baseline="0" dirty="0" smtClean="0">
                          <a:effectLst/>
                          <a:latin typeface="+mn-lt"/>
                          <a:ea typeface="+mn-ea"/>
                          <a:cs typeface="+mn-cs"/>
                        </a:rPr>
                        <a:t> counties with 10,000 or more population in 2016</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bl>
          </a:graphicData>
        </a:graphic>
      </p:graphicFrame>
      <p:sp>
        <p:nvSpPr>
          <p:cNvPr id="6"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8</a:t>
            </a:r>
          </a:p>
        </p:txBody>
      </p:sp>
      <p:sp>
        <p:nvSpPr>
          <p:cNvPr id="7" name="TextBox 6"/>
          <p:cNvSpPr txBox="1"/>
          <p:nvPr/>
        </p:nvSpPr>
        <p:spPr>
          <a:xfrm>
            <a:off x="10" y="6501775"/>
            <a:ext cx="3876382"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t>
            </a:r>
            <a:r>
              <a:rPr lang="en-US" sz="1100" dirty="0">
                <a:solidFill>
                  <a:schemeClr val="tx1">
                    <a:lumMod val="50000"/>
                    <a:lumOff val="50000"/>
                  </a:schemeClr>
                </a:solidFill>
              </a:rPr>
              <a:t>Vintage Population Estimates. </a:t>
            </a:r>
          </a:p>
        </p:txBody>
      </p:sp>
    </p:spTree>
    <p:extLst>
      <p:ext uri="{BB962C8B-B14F-4D97-AF65-F5344CB8AC3E}">
        <p14:creationId xmlns:p14="http://schemas.microsoft.com/office/powerpoint/2010/main" val="3268862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1929</TotalTime>
  <Words>2990</Words>
  <Application>Microsoft Office PowerPoint</Application>
  <PresentationFormat>On-screen Show (4:3)</PresentationFormat>
  <Paragraphs>587</Paragraphs>
  <Slides>41</Slides>
  <Notes>30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41</vt:i4>
      </vt:variant>
    </vt:vector>
  </HeadingPairs>
  <TitlesOfParts>
    <vt:vector size="50" baseType="lpstr">
      <vt:lpstr>ＭＳ Ｐゴシック</vt:lpstr>
      <vt:lpstr>Arial</vt:lpstr>
      <vt:lpstr>Calibri</vt:lpstr>
      <vt:lpstr>Calibri Light</vt:lpstr>
      <vt:lpstr>Times New Roman</vt:lpstr>
      <vt:lpstr>Office Theme</vt:lpstr>
      <vt:lpstr>2_Office Theme</vt:lpstr>
      <vt:lpstr>1_Office Theme</vt:lpstr>
      <vt:lpstr>Custom Design</vt:lpstr>
      <vt:lpstr>Population Trends and Projections for Texas</vt:lpstr>
      <vt:lpstr>Demographic Overview</vt:lpstr>
      <vt:lpstr>PowerPoint Presentation</vt:lpstr>
      <vt:lpstr>Growing States, 2000-2016</vt:lpstr>
      <vt:lpstr>Total Population and Components of Change in Texas, 1950-2016 </vt:lpstr>
      <vt:lpstr>Total Estimated Population by County, Texas, 2016</vt:lpstr>
      <vt:lpstr>Estimated Population Change, Texas Counties, 2010 to 2016</vt:lpstr>
      <vt:lpstr>Estimated Percent Change of the Total Population by County, Texas, 2010 to 2016</vt:lpstr>
      <vt:lpstr>PowerPoint Presentation</vt:lpstr>
      <vt:lpstr>PowerPoint Presentation</vt:lpstr>
      <vt:lpstr>PowerPoint Presentation</vt:lpstr>
      <vt:lpstr>PowerPoint Presentation</vt:lpstr>
      <vt:lpstr>Racial and Ethnic Composition of Texas and Top 10 Most Populous Counties, 2015</vt:lpstr>
      <vt:lpstr>PowerPoint Presentation</vt:lpstr>
      <vt:lpstr>Unauthorized and Mexican Immigration, 2014</vt:lpstr>
      <vt:lpstr>PowerPoint Presentation</vt:lpstr>
      <vt:lpstr>PowerPoint Presentation</vt:lpstr>
      <vt:lpstr>PowerPoint Presentation</vt:lpstr>
      <vt:lpstr>States with the Oldest Median Ages, 2000, 2010, 2014</vt:lpstr>
      <vt:lpstr>Texas Population by Age Group, 2000 to 2014</vt:lpstr>
      <vt:lpstr>Median Age by Change in Median Age in Texas Counties, 2000-2014</vt:lpstr>
      <vt:lpstr>Percent of Population 65 Years Plus, Texas Counties, 2011-2015</vt:lpstr>
      <vt:lpstr>Job Growth, U.S. and Texas, 2008 to 2017</vt:lpstr>
      <vt:lpstr>Housing Affordability in Select Texas Metros,  2007-2016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Texas Agriculture Overview, 2016</vt:lpstr>
      <vt:lpstr>Texas Agriculture Overview, 2016</vt:lpstr>
      <vt:lpstr>PowerPoint Presentation</vt:lpstr>
      <vt:lpstr>Population and Projected Share of Population by Age Group,  Texas, 1950 to 2050</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125</cp:revision>
  <dcterms:created xsi:type="dcterms:W3CDTF">2016-06-30T18:52:57Z</dcterms:created>
  <dcterms:modified xsi:type="dcterms:W3CDTF">2017-04-24T17:51:07Z</dcterms:modified>
</cp:coreProperties>
</file>