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notesSlides/notesSlide11.xml" ContentType="application/vnd.openxmlformats-officedocument.presentationml.notesSlide+xml"/>
  <Override PartName="/ppt/charts/chart6.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9.xml" ContentType="application/vnd.openxmlformats-officedocument.drawingml.chart+xml"/>
  <Override PartName="/ppt/notesSlides/notesSlide24.xml" ContentType="application/vnd.openxmlformats-officedocument.presentationml.notesSlide+xml"/>
  <Override PartName="/ppt/charts/chart10.xml" ContentType="application/vnd.openxmlformats-officedocument.drawingml.chart+xml"/>
  <Override PartName="/ppt/notesSlides/notesSlide25.xml" ContentType="application/vnd.openxmlformats-officedocument.presentationml.notesSlide+xml"/>
  <Override PartName="/ppt/charts/chart11.xml" ContentType="application/vnd.openxmlformats-officedocument.drawingml.chart+xml"/>
  <Override PartName="/ppt/notesSlides/notesSlide26.xml" ContentType="application/vnd.openxmlformats-officedocument.presentationml.notesSlid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7.xml" ContentType="application/vnd.openxmlformats-officedocument.presentationml.notesSlid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8" r:id="rId4"/>
  </p:sldMasterIdLst>
  <p:notesMasterIdLst>
    <p:notesMasterId r:id="rId44"/>
  </p:notesMasterIdLst>
  <p:handoutMasterIdLst>
    <p:handoutMasterId r:id="rId45"/>
  </p:handoutMasterIdLst>
  <p:sldIdLst>
    <p:sldId id="353" r:id="rId5"/>
    <p:sldId id="542" r:id="rId6"/>
    <p:sldId id="543" r:id="rId7"/>
    <p:sldId id="564" r:id="rId8"/>
    <p:sldId id="544" r:id="rId9"/>
    <p:sldId id="540" r:id="rId10"/>
    <p:sldId id="541" r:id="rId11"/>
    <p:sldId id="548" r:id="rId12"/>
    <p:sldId id="549" r:id="rId13"/>
    <p:sldId id="551" r:id="rId14"/>
    <p:sldId id="496" r:id="rId15"/>
    <p:sldId id="499" r:id="rId16"/>
    <p:sldId id="583" r:id="rId17"/>
    <p:sldId id="586" r:id="rId18"/>
    <p:sldId id="584" r:id="rId19"/>
    <p:sldId id="585" r:id="rId20"/>
    <p:sldId id="555" r:id="rId21"/>
    <p:sldId id="500" r:id="rId22"/>
    <p:sldId id="565" r:id="rId23"/>
    <p:sldId id="568" r:id="rId24"/>
    <p:sldId id="587" r:id="rId25"/>
    <p:sldId id="557" r:id="rId26"/>
    <p:sldId id="578" r:id="rId27"/>
    <p:sldId id="566" r:id="rId28"/>
    <p:sldId id="581" r:id="rId29"/>
    <p:sldId id="588" r:id="rId30"/>
    <p:sldId id="582" r:id="rId31"/>
    <p:sldId id="573" r:id="rId32"/>
    <p:sldId id="574" r:id="rId33"/>
    <p:sldId id="575" r:id="rId34"/>
    <p:sldId id="533" r:id="rId35"/>
    <p:sldId id="517" r:id="rId36"/>
    <p:sldId id="518" r:id="rId37"/>
    <p:sldId id="535" r:id="rId38"/>
    <p:sldId id="536" r:id="rId39"/>
    <p:sldId id="509" r:id="rId40"/>
    <p:sldId id="569" r:id="rId41"/>
    <p:sldId id="570" r:id="rId42"/>
    <p:sldId id="352" r:id="rId43"/>
  </p:sldIdLst>
  <p:sldSz cx="9144000" cy="6858000" type="letter"/>
  <p:notesSz cx="9601200" cy="7315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353"/>
            <p14:sldId id="542"/>
            <p14:sldId id="543"/>
            <p14:sldId id="564"/>
            <p14:sldId id="544"/>
            <p14:sldId id="540"/>
            <p14:sldId id="541"/>
            <p14:sldId id="548"/>
            <p14:sldId id="549"/>
            <p14:sldId id="551"/>
            <p14:sldId id="496"/>
            <p14:sldId id="499"/>
            <p14:sldId id="583"/>
            <p14:sldId id="586"/>
            <p14:sldId id="584"/>
            <p14:sldId id="585"/>
            <p14:sldId id="555"/>
            <p14:sldId id="500"/>
            <p14:sldId id="565"/>
            <p14:sldId id="568"/>
            <p14:sldId id="587"/>
            <p14:sldId id="557"/>
            <p14:sldId id="578"/>
            <p14:sldId id="566"/>
            <p14:sldId id="581"/>
            <p14:sldId id="588"/>
            <p14:sldId id="582"/>
            <p14:sldId id="573"/>
            <p14:sldId id="574"/>
            <p14:sldId id="575"/>
            <p14:sldId id="533"/>
            <p14:sldId id="517"/>
            <p14:sldId id="518"/>
            <p14:sldId id="535"/>
            <p14:sldId id="536"/>
            <p14:sldId id="509"/>
            <p14:sldId id="569"/>
            <p14:sldId id="570"/>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loyd Potter" initials="LP" lastIdx="2" clrIdx="0">
    <p:extLst>
      <p:ext uri="{19B8F6BF-5375-455C-9EA6-DF929625EA0E}">
        <p15:presenceInfo xmlns:p15="http://schemas.microsoft.com/office/powerpoint/2012/main" userId="S-1-5-21-1922958001-1748050809-1695950106-2354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C6F"/>
    <a:srgbClr val="1B1E7A"/>
    <a:srgbClr val="D78F8D"/>
    <a:srgbClr val="4383D1"/>
    <a:srgbClr val="AF423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5" autoAdjust="0"/>
    <p:restoredTop sz="87260" autoAdjust="0"/>
  </p:normalViewPr>
  <p:slideViewPr>
    <p:cSldViewPr>
      <p:cViewPr varScale="1">
        <p:scale>
          <a:sx n="165" d="100"/>
          <a:sy n="165" d="100"/>
        </p:scale>
        <p:origin x="1596"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9" d="100"/>
          <a:sy n="79" d="100"/>
        </p:scale>
        <p:origin x="-1446" y="-96"/>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idser-nas01\IDSER\Users\ocq775\BLOCK_FACTORS\2015\census_estimate\NST_EST2014_ALLDATA.xlsx" TargetMode="Externa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116061441686875E-2"/>
          <c:y val="7.6569455062719602E-2"/>
          <c:w val="0.92311959268980304"/>
          <c:h val="0.81066084720533504"/>
        </c:manualLayout>
      </c:layout>
      <c:barChart>
        <c:barDir val="col"/>
        <c:grouping val="clustered"/>
        <c:varyColors val="0"/>
        <c:ser>
          <c:idx val="0"/>
          <c:order val="0"/>
          <c:tx>
            <c:strRef>
              <c:f>Sheet1!$B$1:$C$1</c:f>
              <c:strCache>
                <c:ptCount val="1"/>
                <c:pt idx="0">
                  <c:v>Population (Millions) Numeric Change (Millions)</c:v>
                </c:pt>
              </c:strCache>
            </c:strRef>
          </c:tx>
          <c:spPr>
            <a:solidFill>
              <a:schemeClr val="accent1"/>
            </a:solidFill>
            <a:ln>
              <a:noFill/>
            </a:ln>
            <a:effectLst/>
          </c:spPr>
          <c:invertIfNegative val="0"/>
          <c:dPt>
            <c:idx val="8"/>
            <c:invertIfNegative val="0"/>
            <c:bubble3D val="0"/>
            <c:spPr>
              <a:solidFill>
                <a:srgbClr val="00B0F0"/>
              </a:solidFill>
              <a:ln>
                <a:noFill/>
              </a:ln>
              <a:effectLst/>
            </c:spPr>
          </c:dPt>
          <c:dPt>
            <c:idx val="9"/>
            <c:invertIfNegative val="0"/>
            <c:bubble3D val="0"/>
            <c:spPr>
              <a:solidFill>
                <a:srgbClr val="00B0F0"/>
              </a:solidFill>
              <a:ln>
                <a:noFill/>
              </a:ln>
              <a:effectLst/>
            </c:spPr>
          </c:dPt>
          <c:dPt>
            <c:idx val="10"/>
            <c:invertIfNegative val="0"/>
            <c:bubble3D val="0"/>
            <c:spPr>
              <a:solidFill>
                <a:srgbClr val="00B0F0"/>
              </a:solidFill>
              <a:ln>
                <a:noFill/>
              </a:ln>
              <a:effectLst/>
            </c:spPr>
          </c:dPt>
          <c:dPt>
            <c:idx val="11"/>
            <c:invertIfNegative val="0"/>
            <c:bubble3D val="0"/>
            <c:spPr>
              <a:solidFill>
                <a:srgbClr val="00B0F0"/>
              </a:solidFill>
              <a:ln>
                <a:noFill/>
              </a:ln>
              <a:effectLst/>
            </c:spPr>
          </c:dPt>
          <c:dPt>
            <c:idx val="12"/>
            <c:invertIfNegative val="0"/>
            <c:bubble3D val="0"/>
            <c:spPr>
              <a:solidFill>
                <a:srgbClr val="00B0F0"/>
              </a:solidFill>
              <a:ln>
                <a:noFill/>
              </a:ln>
              <a:effectLst/>
            </c:spPr>
          </c:dPt>
          <c:dPt>
            <c:idx val="13"/>
            <c:invertIfNegative val="0"/>
            <c:bubble3D val="0"/>
            <c:spPr>
              <a:solidFill>
                <a:srgbClr val="00B0F0"/>
              </a:solidFill>
              <a:ln>
                <a:noFill/>
              </a:ln>
              <a:effectLst/>
            </c:spPr>
          </c:dPt>
          <c:dLbls>
            <c:spPr>
              <a:noFill/>
              <a:ln>
                <a:noFill/>
              </a:ln>
              <a:effectLst/>
            </c:spPr>
            <c:txPr>
              <a:bodyPr rot="-3360000" spcFirstLastPara="1" vertOverflow="ellipsis"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14"/>
                <c:pt idx="0">
                  <c:v>1950</c:v>
                </c:pt>
                <c:pt idx="1">
                  <c:v>1960</c:v>
                </c:pt>
                <c:pt idx="2">
                  <c:v>1970</c:v>
                </c:pt>
                <c:pt idx="3">
                  <c:v>1980</c:v>
                </c:pt>
                <c:pt idx="4">
                  <c:v>1990</c:v>
                </c:pt>
                <c:pt idx="5">
                  <c:v>2000</c:v>
                </c:pt>
                <c:pt idx="6">
                  <c:v>2010</c:v>
                </c:pt>
                <c:pt idx="8">
                  <c:v>2011</c:v>
                </c:pt>
                <c:pt idx="9">
                  <c:v>2012</c:v>
                </c:pt>
                <c:pt idx="10">
                  <c:v>2013</c:v>
                </c:pt>
                <c:pt idx="11">
                  <c:v>2014</c:v>
                </c:pt>
                <c:pt idx="12">
                  <c:v>2015</c:v>
                </c:pt>
                <c:pt idx="13">
                  <c:v>2016</c:v>
                </c:pt>
              </c:numCache>
            </c:numRef>
          </c:cat>
          <c:val>
            <c:numRef>
              <c:f>Sheet1!$B$2:$B$15</c:f>
              <c:numCache>
                <c:formatCode>0.0</c:formatCode>
                <c:ptCount val="14"/>
                <c:pt idx="0">
                  <c:v>7.7111939999999999</c:v>
                </c:pt>
                <c:pt idx="1">
                  <c:v>9.5796770000000002</c:v>
                </c:pt>
                <c:pt idx="2">
                  <c:v>11.196730000000001</c:v>
                </c:pt>
                <c:pt idx="3">
                  <c:v>14.229191</c:v>
                </c:pt>
                <c:pt idx="4">
                  <c:v>16.986509999999981</c:v>
                </c:pt>
                <c:pt idx="5">
                  <c:v>20.85182</c:v>
                </c:pt>
                <c:pt idx="6">
                  <c:v>25.145561000000001</c:v>
                </c:pt>
                <c:pt idx="8">
                  <c:v>25.65</c:v>
                </c:pt>
                <c:pt idx="9">
                  <c:v>26.060796</c:v>
                </c:pt>
                <c:pt idx="10">
                  <c:v>26.448193</c:v>
                </c:pt>
                <c:pt idx="11">
                  <c:v>26.895688</c:v>
                </c:pt>
                <c:pt idx="12">
                  <c:v>27.47</c:v>
                </c:pt>
                <c:pt idx="13">
                  <c:v>27.86</c:v>
                </c:pt>
              </c:numCache>
            </c:numRef>
          </c:val>
        </c:ser>
        <c:ser>
          <c:idx val="1"/>
          <c:order val="1"/>
          <c:tx>
            <c:strRef>
              <c:f>Sheet1!$C$1</c:f>
              <c:strCache>
                <c:ptCount val="1"/>
                <c:pt idx="0">
                  <c:v>Numeric Change (Millions)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Sheet1!$C$2:$C$15</c:f>
              <c:numCache>
                <c:formatCode>0.0</c:formatCode>
                <c:ptCount val="14"/>
                <c:pt idx="1">
                  <c:v>1.8684829999999999</c:v>
                </c:pt>
                <c:pt idx="2">
                  <c:v>1.6170530000000001</c:v>
                </c:pt>
                <c:pt idx="3">
                  <c:v>3.0324610000000001</c:v>
                </c:pt>
                <c:pt idx="4">
                  <c:v>2.7573189999999999</c:v>
                </c:pt>
                <c:pt idx="5">
                  <c:v>3.86531</c:v>
                </c:pt>
                <c:pt idx="6">
                  <c:v>4.2937409999999998</c:v>
                </c:pt>
                <c:pt idx="8">
                  <c:v>0.41</c:v>
                </c:pt>
                <c:pt idx="9">
                  <c:v>0.435</c:v>
                </c:pt>
                <c:pt idx="10">
                  <c:v>0.38739699999999999</c:v>
                </c:pt>
                <c:pt idx="11">
                  <c:v>0.44749499999999998</c:v>
                </c:pt>
                <c:pt idx="12">
                  <c:v>0.49</c:v>
                </c:pt>
                <c:pt idx="13">
                  <c:v>0.39000000000000101</c:v>
                </c:pt>
              </c:numCache>
            </c:numRef>
          </c:val>
        </c:ser>
        <c:dLbls>
          <c:showLegendKey val="0"/>
          <c:showVal val="0"/>
          <c:showCatName val="0"/>
          <c:showSerName val="0"/>
          <c:showPercent val="0"/>
          <c:showBubbleSize val="0"/>
        </c:dLbls>
        <c:gapWidth val="219"/>
        <c:overlap val="-27"/>
        <c:axId val="201090376"/>
        <c:axId val="207425104"/>
        <c:extLst/>
      </c:barChart>
      <c:catAx>
        <c:axId val="201090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07425104"/>
        <c:crosses val="autoZero"/>
        <c:auto val="1"/>
        <c:lblAlgn val="ctr"/>
        <c:lblOffset val="100"/>
        <c:noMultiLvlLbl val="0"/>
      </c:catAx>
      <c:valAx>
        <c:axId val="20742510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01090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3.7335082109544032E-2"/>
          <c:w val="0.82567828327014681"/>
          <c:h val="0.81340156813570463"/>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Sheet!$B$2:$B$42</c:f>
              <c:numCache>
                <c:formatCode>#,##0</c:formatCode>
                <c:ptCount val="6"/>
                <c:pt idx="0">
                  <c:v>25145561</c:v>
                </c:pt>
                <c:pt idx="1">
                  <c:v>25368140</c:v>
                </c:pt>
                <c:pt idx="2">
                  <c:v>25587758</c:v>
                </c:pt>
                <c:pt idx="3">
                  <c:v>25804803</c:v>
                </c:pt>
                <c:pt idx="4">
                  <c:v>26018996</c:v>
                </c:pt>
                <c:pt idx="5">
                  <c:v>26230098</c:v>
                </c:pt>
              </c:numCache>
              <c:extLst/>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Sheet!$C$2:$C$42</c:f>
              <c:numCache>
                <c:formatCode>#,##0</c:formatCode>
                <c:ptCount val="6"/>
                <c:pt idx="0">
                  <c:v>25145561</c:v>
                </c:pt>
                <c:pt idx="1">
                  <c:v>25499699</c:v>
                </c:pt>
                <c:pt idx="2">
                  <c:v>25857200</c:v>
                </c:pt>
                <c:pt idx="3">
                  <c:v>26217850</c:v>
                </c:pt>
                <c:pt idx="4">
                  <c:v>26581256</c:v>
                </c:pt>
                <c:pt idx="5">
                  <c:v>26947116</c:v>
                </c:pt>
              </c:numCache>
              <c:extLst/>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Sheet!$A$2:$A$42</c:f>
              <c:numCache>
                <c:formatCode>General</c:formatCode>
                <c:ptCount val="6"/>
                <c:pt idx="0">
                  <c:v>2010</c:v>
                </c:pt>
                <c:pt idx="1">
                  <c:v>2011</c:v>
                </c:pt>
                <c:pt idx="2">
                  <c:v>2012</c:v>
                </c:pt>
                <c:pt idx="3">
                  <c:v>2013</c:v>
                </c:pt>
                <c:pt idx="4">
                  <c:v>2014</c:v>
                </c:pt>
                <c:pt idx="5">
                  <c:v>2015</c:v>
                </c:pt>
              </c:numCache>
              <c:extLst/>
            </c:numRef>
          </c:cat>
          <c:val>
            <c:numRef>
              <c:f>Sheet!$D$2:$D$42</c:f>
              <c:numCache>
                <c:formatCode>#,##0</c:formatCode>
                <c:ptCount val="6"/>
                <c:pt idx="0">
                  <c:v>25145561</c:v>
                </c:pt>
                <c:pt idx="1">
                  <c:v>25631695</c:v>
                </c:pt>
                <c:pt idx="2">
                  <c:v>26130047</c:v>
                </c:pt>
                <c:pt idx="3">
                  <c:v>26640165</c:v>
                </c:pt>
                <c:pt idx="4">
                  <c:v>27161942</c:v>
                </c:pt>
                <c:pt idx="5">
                  <c:v>27695284</c:v>
                </c:pt>
              </c:numCache>
              <c:extLst/>
            </c:numRef>
          </c:val>
          <c:smooth val="0"/>
        </c:ser>
        <c:ser>
          <c:idx val="0"/>
          <c:order val="3"/>
          <c:tx>
            <c:strRef>
              <c:f>Sheet!$E$1</c:f>
              <c:strCache>
                <c:ptCount val="1"/>
                <c:pt idx="0">
                  <c:v>Estimates</c:v>
                </c:pt>
              </c:strCache>
            </c:strRef>
          </c:tx>
          <c:spPr>
            <a:ln>
              <a:solidFill>
                <a:schemeClr val="accent2">
                  <a:lumMod val="75000"/>
                </a:schemeClr>
              </a:solidFill>
            </a:ln>
          </c:spPr>
          <c:marker>
            <c:symbol val="square"/>
            <c:size val="5"/>
            <c:spPr>
              <a:solidFill>
                <a:schemeClr val="accent2"/>
              </a:solidFill>
              <a:ln>
                <a:solidFill>
                  <a:schemeClr val="accent2"/>
                </a:solidFill>
              </a:ln>
            </c:spPr>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Sheet!$E$2:$E$7</c:f>
              <c:numCache>
                <c:formatCode>#,##0</c:formatCode>
                <c:ptCount val="6"/>
                <c:pt idx="0">
                  <c:v>25145561</c:v>
                </c:pt>
                <c:pt idx="1">
                  <c:v>25657477</c:v>
                </c:pt>
                <c:pt idx="2">
                  <c:v>26094422</c:v>
                </c:pt>
                <c:pt idx="3">
                  <c:v>26505637</c:v>
                </c:pt>
                <c:pt idx="4">
                  <c:v>26956958</c:v>
                </c:pt>
                <c:pt idx="5">
                  <c:v>27469114</c:v>
                </c:pt>
              </c:numCache>
              <c:extLst/>
            </c:numRef>
          </c:val>
          <c:smooth val="0"/>
        </c:ser>
        <c:dLbls>
          <c:showLegendKey val="0"/>
          <c:showVal val="0"/>
          <c:showCatName val="0"/>
          <c:showSerName val="0"/>
          <c:showPercent val="0"/>
          <c:showBubbleSize val="0"/>
        </c:dLbls>
        <c:smooth val="0"/>
        <c:axId val="754558200"/>
        <c:axId val="754559376"/>
      </c:lineChart>
      <c:catAx>
        <c:axId val="754558200"/>
        <c:scaling>
          <c:orientation val="minMax"/>
        </c:scaling>
        <c:delete val="0"/>
        <c:axPos val="b"/>
        <c:numFmt formatCode="General" sourceLinked="1"/>
        <c:majorTickMark val="out"/>
        <c:minorTickMark val="none"/>
        <c:tickLblPos val="nextTo"/>
        <c:txPr>
          <a:bodyPr rot="2700000"/>
          <a:lstStyle/>
          <a:p>
            <a:pPr>
              <a:defRPr/>
            </a:pPr>
            <a:endParaRPr lang="en-US"/>
          </a:p>
        </c:txPr>
        <c:crossAx val="754559376"/>
        <c:crosses val="autoZero"/>
        <c:auto val="1"/>
        <c:lblAlgn val="ctr"/>
        <c:lblOffset val="0"/>
        <c:noMultiLvlLbl val="0"/>
      </c:catAx>
      <c:valAx>
        <c:axId val="754559376"/>
        <c:scaling>
          <c:orientation val="minMax"/>
          <c:min val="24000000"/>
        </c:scaling>
        <c:delete val="0"/>
        <c:axPos val="l"/>
        <c:majorGridlines/>
        <c:numFmt formatCode="0" sourceLinked="0"/>
        <c:majorTickMark val="out"/>
        <c:minorTickMark val="none"/>
        <c:tickLblPos val="nextTo"/>
        <c:crossAx val="754558200"/>
        <c:crosses val="autoZero"/>
        <c:crossBetween val="midCat"/>
        <c:dispUnits>
          <c:builtInUnit val="millions"/>
          <c:dispUnitsLbl>
            <c:layout>
              <c:manualLayout>
                <c:xMode val="edge"/>
                <c:yMode val="edge"/>
                <c:x val="1.0248096148122224E-2"/>
                <c:y val="0.42053301333645032"/>
              </c:manualLayout>
            </c:layout>
          </c:dispUnitsLbl>
        </c:dispUnits>
      </c:valAx>
      <c:spPr>
        <a:noFill/>
        <a:ln w="25400">
          <a:noFill/>
        </a:ln>
      </c:spPr>
    </c:plotArea>
    <c:legend>
      <c:legendPos val="l"/>
      <c:layout>
        <c:manualLayout>
          <c:xMode val="edge"/>
          <c:yMode val="edge"/>
          <c:x val="0.11869519782249441"/>
          <c:y val="1.6026709499905669E-2"/>
          <c:w val="0.33430567706814424"/>
          <c:h val="0.32143858436621831"/>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NH-White</c:v>
                </c:pt>
              </c:strCache>
            </c:strRef>
          </c:tx>
          <c:spPr>
            <a:ln w="38100"/>
          </c:spPr>
          <c:marker>
            <c:symbol val="diamond"/>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11397345</c:v>
                </c:pt>
                <c:pt idx="1">
                  <c:v>11457933</c:v>
                </c:pt>
                <c:pt idx="2">
                  <c:v>11517323</c:v>
                </c:pt>
                <c:pt idx="3">
                  <c:v>11575454</c:v>
                </c:pt>
                <c:pt idx="4">
                  <c:v>11632115</c:v>
                </c:pt>
                <c:pt idx="5">
                  <c:v>11687110</c:v>
                </c:pt>
                <c:pt idx="6">
                  <c:v>11740283</c:v>
                </c:pt>
                <c:pt idx="7">
                  <c:v>11791520</c:v>
                </c:pt>
                <c:pt idx="8">
                  <c:v>11840608</c:v>
                </c:pt>
                <c:pt idx="9">
                  <c:v>11887504</c:v>
                </c:pt>
                <c:pt idx="10">
                  <c:v>11931829</c:v>
                </c:pt>
                <c:pt idx="11">
                  <c:v>11973602</c:v>
                </c:pt>
                <c:pt idx="12">
                  <c:v>12012789</c:v>
                </c:pt>
                <c:pt idx="13">
                  <c:v>12049007</c:v>
                </c:pt>
                <c:pt idx="14">
                  <c:v>12082216</c:v>
                </c:pt>
                <c:pt idx="15">
                  <c:v>12112325</c:v>
                </c:pt>
                <c:pt idx="16">
                  <c:v>12139102</c:v>
                </c:pt>
                <c:pt idx="17">
                  <c:v>12162522</c:v>
                </c:pt>
                <c:pt idx="18">
                  <c:v>12182251</c:v>
                </c:pt>
                <c:pt idx="19">
                  <c:v>12198537</c:v>
                </c:pt>
                <c:pt idx="20">
                  <c:v>12211645</c:v>
                </c:pt>
                <c:pt idx="21">
                  <c:v>12222038</c:v>
                </c:pt>
                <c:pt idx="22">
                  <c:v>12228958</c:v>
                </c:pt>
                <c:pt idx="23">
                  <c:v>12232572</c:v>
                </c:pt>
                <c:pt idx="24">
                  <c:v>12233536</c:v>
                </c:pt>
                <c:pt idx="25">
                  <c:v>12232098</c:v>
                </c:pt>
                <c:pt idx="26">
                  <c:v>12228430</c:v>
                </c:pt>
                <c:pt idx="27">
                  <c:v>12222731</c:v>
                </c:pt>
                <c:pt idx="28">
                  <c:v>12215009</c:v>
                </c:pt>
                <c:pt idx="29">
                  <c:v>12205441</c:v>
                </c:pt>
                <c:pt idx="30">
                  <c:v>12194136</c:v>
                </c:pt>
                <c:pt idx="31">
                  <c:v>12181361</c:v>
                </c:pt>
                <c:pt idx="32">
                  <c:v>12166801</c:v>
                </c:pt>
                <c:pt idx="33">
                  <c:v>12150600</c:v>
                </c:pt>
                <c:pt idx="34">
                  <c:v>12133499</c:v>
                </c:pt>
                <c:pt idx="35">
                  <c:v>12115728</c:v>
                </c:pt>
                <c:pt idx="36">
                  <c:v>12097498</c:v>
                </c:pt>
                <c:pt idx="37">
                  <c:v>12079055</c:v>
                </c:pt>
                <c:pt idx="38">
                  <c:v>12060679</c:v>
                </c:pt>
                <c:pt idx="39">
                  <c:v>12042592</c:v>
                </c:pt>
                <c:pt idx="40">
                  <c:v>12024894</c:v>
                </c:pt>
              </c:numCache>
            </c:numRef>
          </c:val>
          <c:smooth val="0"/>
        </c:ser>
        <c:ser>
          <c:idx val="1"/>
          <c:order val="1"/>
          <c:tx>
            <c:strRef>
              <c:f>Sheet1!$C$1</c:f>
              <c:strCache>
                <c:ptCount val="1"/>
                <c:pt idx="0">
                  <c:v>NH-Black</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2886825</c:v>
                </c:pt>
                <c:pt idx="1">
                  <c:v>2944108</c:v>
                </c:pt>
                <c:pt idx="2">
                  <c:v>3002039</c:v>
                </c:pt>
                <c:pt idx="3">
                  <c:v>3060487</c:v>
                </c:pt>
                <c:pt idx="4">
                  <c:v>3119378</c:v>
                </c:pt>
                <c:pt idx="5">
                  <c:v>3178604</c:v>
                </c:pt>
                <c:pt idx="6">
                  <c:v>3238072</c:v>
                </c:pt>
                <c:pt idx="7">
                  <c:v>3297774</c:v>
                </c:pt>
                <c:pt idx="8">
                  <c:v>3357659</c:v>
                </c:pt>
                <c:pt idx="9">
                  <c:v>3417742</c:v>
                </c:pt>
                <c:pt idx="10">
                  <c:v>3477947</c:v>
                </c:pt>
                <c:pt idx="11">
                  <c:v>3538206</c:v>
                </c:pt>
                <c:pt idx="12">
                  <c:v>3598622</c:v>
                </c:pt>
                <c:pt idx="13">
                  <c:v>3659163</c:v>
                </c:pt>
                <c:pt idx="14">
                  <c:v>3719776</c:v>
                </c:pt>
                <c:pt idx="15">
                  <c:v>3780423</c:v>
                </c:pt>
                <c:pt idx="16">
                  <c:v>3840919</c:v>
                </c:pt>
                <c:pt idx="17">
                  <c:v>3901284</c:v>
                </c:pt>
                <c:pt idx="18">
                  <c:v>3961356</c:v>
                </c:pt>
                <c:pt idx="19">
                  <c:v>4021067</c:v>
                </c:pt>
                <c:pt idx="20">
                  <c:v>4080463</c:v>
                </c:pt>
                <c:pt idx="21">
                  <c:v>4139481</c:v>
                </c:pt>
                <c:pt idx="22">
                  <c:v>4198176</c:v>
                </c:pt>
                <c:pt idx="23">
                  <c:v>4256461</c:v>
                </c:pt>
                <c:pt idx="24">
                  <c:v>4314442</c:v>
                </c:pt>
                <c:pt idx="25">
                  <c:v>4371981</c:v>
                </c:pt>
                <c:pt idx="26">
                  <c:v>4429077</c:v>
                </c:pt>
                <c:pt idx="27">
                  <c:v>4485797</c:v>
                </c:pt>
                <c:pt idx="28">
                  <c:v>4542142</c:v>
                </c:pt>
                <c:pt idx="29">
                  <c:v>4598090</c:v>
                </c:pt>
                <c:pt idx="30">
                  <c:v>4653708</c:v>
                </c:pt>
                <c:pt idx="31">
                  <c:v>4708858</c:v>
                </c:pt>
                <c:pt idx="32">
                  <c:v>4763703</c:v>
                </c:pt>
                <c:pt idx="33">
                  <c:v>4818249</c:v>
                </c:pt>
                <c:pt idx="34">
                  <c:v>4872542</c:v>
                </c:pt>
                <c:pt idx="35">
                  <c:v>4926646</c:v>
                </c:pt>
                <c:pt idx="36">
                  <c:v>4980577</c:v>
                </c:pt>
                <c:pt idx="37">
                  <c:v>5034444</c:v>
                </c:pt>
                <c:pt idx="38">
                  <c:v>5088252</c:v>
                </c:pt>
                <c:pt idx="39">
                  <c:v>5142046</c:v>
                </c:pt>
                <c:pt idx="40">
                  <c:v>5195861</c:v>
                </c:pt>
              </c:numCache>
            </c:numRef>
          </c:val>
          <c:smooth val="0"/>
        </c:ser>
        <c:ser>
          <c:idx val="2"/>
          <c:order val="2"/>
          <c:tx>
            <c:strRef>
              <c:f>Sheet1!$D$1</c:f>
              <c:strCache>
                <c:ptCount val="1"/>
                <c:pt idx="0">
                  <c:v>Hispanic</c:v>
                </c:pt>
              </c:strCache>
            </c:strRef>
          </c:tx>
          <c:spPr>
            <a:ln w="38100"/>
          </c:spPr>
          <c:marker>
            <c:symbol val="triangle"/>
            <c:size val="5"/>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Sheet1!$D$2:$D$42</c:f>
              <c:numCache>
                <c:formatCode>#,##0</c:formatCode>
                <c:ptCount val="41"/>
                <c:pt idx="0">
                  <c:v>9460921</c:v>
                </c:pt>
                <c:pt idx="1">
                  <c:v>9772972</c:v>
                </c:pt>
                <c:pt idx="2">
                  <c:v>10094717</c:v>
                </c:pt>
                <c:pt idx="3">
                  <c:v>10426030</c:v>
                </c:pt>
                <c:pt idx="4">
                  <c:v>10767272</c:v>
                </c:pt>
                <c:pt idx="5">
                  <c:v>11118603</c:v>
                </c:pt>
                <c:pt idx="6">
                  <c:v>11480427</c:v>
                </c:pt>
                <c:pt idx="7">
                  <c:v>11853226</c:v>
                </c:pt>
                <c:pt idx="8">
                  <c:v>12237215</c:v>
                </c:pt>
                <c:pt idx="9">
                  <c:v>12632727</c:v>
                </c:pt>
                <c:pt idx="10">
                  <c:v>13039858</c:v>
                </c:pt>
                <c:pt idx="11">
                  <c:v>13458908</c:v>
                </c:pt>
                <c:pt idx="12">
                  <c:v>13890118</c:v>
                </c:pt>
                <c:pt idx="13">
                  <c:v>14333563</c:v>
                </c:pt>
                <c:pt idx="14">
                  <c:v>14789191</c:v>
                </c:pt>
                <c:pt idx="15">
                  <c:v>15256812</c:v>
                </c:pt>
                <c:pt idx="16">
                  <c:v>15736134</c:v>
                </c:pt>
                <c:pt idx="17">
                  <c:v>16226919</c:v>
                </c:pt>
                <c:pt idx="18">
                  <c:v>16728749</c:v>
                </c:pt>
                <c:pt idx="19">
                  <c:v>17241233</c:v>
                </c:pt>
                <c:pt idx="20">
                  <c:v>17764282</c:v>
                </c:pt>
                <c:pt idx="21">
                  <c:v>18297570</c:v>
                </c:pt>
                <c:pt idx="22">
                  <c:v>18841035</c:v>
                </c:pt>
                <c:pt idx="23">
                  <c:v>19394759</c:v>
                </c:pt>
                <c:pt idx="24">
                  <c:v>19958919</c:v>
                </c:pt>
                <c:pt idx="25">
                  <c:v>20533672</c:v>
                </c:pt>
                <c:pt idx="26">
                  <c:v>21119272</c:v>
                </c:pt>
                <c:pt idx="27">
                  <c:v>21716298</c:v>
                </c:pt>
                <c:pt idx="28">
                  <c:v>22325109</c:v>
                </c:pt>
                <c:pt idx="29">
                  <c:v>22946057</c:v>
                </c:pt>
                <c:pt idx="30">
                  <c:v>23579647</c:v>
                </c:pt>
                <c:pt idx="31">
                  <c:v>24226318</c:v>
                </c:pt>
                <c:pt idx="32">
                  <c:v>24886463</c:v>
                </c:pt>
                <c:pt idx="33">
                  <c:v>25560759</c:v>
                </c:pt>
                <c:pt idx="34">
                  <c:v>26249825</c:v>
                </c:pt>
                <c:pt idx="35">
                  <c:v>26954058</c:v>
                </c:pt>
                <c:pt idx="36">
                  <c:v>27673922</c:v>
                </c:pt>
                <c:pt idx="37">
                  <c:v>28409960</c:v>
                </c:pt>
                <c:pt idx="38">
                  <c:v>29162631</c:v>
                </c:pt>
                <c:pt idx="39">
                  <c:v>29932252</c:v>
                </c:pt>
                <c:pt idx="40">
                  <c:v>30719069</c:v>
                </c:pt>
              </c:numCache>
            </c:numRef>
          </c:val>
          <c:smooth val="0"/>
        </c:ser>
        <c:ser>
          <c:idx val="3"/>
          <c:order val="3"/>
          <c:tx>
            <c:strRef>
              <c:f>Sheet1!$E$1</c:f>
              <c:strCache>
                <c:ptCount val="1"/>
                <c:pt idx="0">
                  <c:v>NH-Other</c:v>
                </c:pt>
              </c:strCache>
            </c:strRef>
          </c:tx>
          <c:spPr>
            <a:ln w="38100"/>
          </c:spPr>
          <c:marker>
            <c:symbol val="square"/>
            <c:size val="4"/>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Sheet1!$E$2:$E$42</c:f>
              <c:numCache>
                <c:formatCode>#,##0</c:formatCode>
                <c:ptCount val="41"/>
                <c:pt idx="0">
                  <c:v>1400470</c:v>
                </c:pt>
                <c:pt idx="1">
                  <c:v>1465056</c:v>
                </c:pt>
                <c:pt idx="2">
                  <c:v>1532469</c:v>
                </c:pt>
                <c:pt idx="3">
                  <c:v>1602603</c:v>
                </c:pt>
                <c:pt idx="4">
                  <c:v>1675493</c:v>
                </c:pt>
                <c:pt idx="5">
                  <c:v>1751127</c:v>
                </c:pt>
                <c:pt idx="6">
                  <c:v>1829571</c:v>
                </c:pt>
                <c:pt idx="7">
                  <c:v>1910904</c:v>
                </c:pt>
                <c:pt idx="8">
                  <c:v>1995185</c:v>
                </c:pt>
                <c:pt idx="9">
                  <c:v>2082503</c:v>
                </c:pt>
                <c:pt idx="10">
                  <c:v>2172943</c:v>
                </c:pt>
                <c:pt idx="11">
                  <c:v>2266670</c:v>
                </c:pt>
                <c:pt idx="12">
                  <c:v>2363850</c:v>
                </c:pt>
                <c:pt idx="13">
                  <c:v>2464701</c:v>
                </c:pt>
                <c:pt idx="14">
                  <c:v>2569477</c:v>
                </c:pt>
                <c:pt idx="15">
                  <c:v>2678390</c:v>
                </c:pt>
                <c:pt idx="16">
                  <c:v>2791614</c:v>
                </c:pt>
                <c:pt idx="17">
                  <c:v>2909437</c:v>
                </c:pt>
                <c:pt idx="18">
                  <c:v>3032065</c:v>
                </c:pt>
                <c:pt idx="19">
                  <c:v>3159736</c:v>
                </c:pt>
                <c:pt idx="20">
                  <c:v>3292718</c:v>
                </c:pt>
                <c:pt idx="21">
                  <c:v>3431132</c:v>
                </c:pt>
                <c:pt idx="22">
                  <c:v>3575176</c:v>
                </c:pt>
                <c:pt idx="23">
                  <c:v>3725124</c:v>
                </c:pt>
                <c:pt idx="24">
                  <c:v>3881128</c:v>
                </c:pt>
                <c:pt idx="25">
                  <c:v>4043408</c:v>
                </c:pt>
                <c:pt idx="26">
                  <c:v>4212126</c:v>
                </c:pt>
                <c:pt idx="27">
                  <c:v>4387377</c:v>
                </c:pt>
                <c:pt idx="28">
                  <c:v>4569307</c:v>
                </c:pt>
                <c:pt idx="29">
                  <c:v>4757872</c:v>
                </c:pt>
                <c:pt idx="30">
                  <c:v>4953149</c:v>
                </c:pt>
                <c:pt idx="31">
                  <c:v>5155107</c:v>
                </c:pt>
                <c:pt idx="32">
                  <c:v>5363544</c:v>
                </c:pt>
                <c:pt idx="33">
                  <c:v>5578460</c:v>
                </c:pt>
                <c:pt idx="34">
                  <c:v>5799787</c:v>
                </c:pt>
                <c:pt idx="35">
                  <c:v>6027481</c:v>
                </c:pt>
                <c:pt idx="36">
                  <c:v>6261594</c:v>
                </c:pt>
                <c:pt idx="37">
                  <c:v>6502240</c:v>
                </c:pt>
                <c:pt idx="38">
                  <c:v>6749618</c:v>
                </c:pt>
                <c:pt idx="39">
                  <c:v>7003903</c:v>
                </c:pt>
                <c:pt idx="40">
                  <c:v>7265488</c:v>
                </c:pt>
              </c:numCache>
            </c:numRef>
          </c:val>
          <c:smooth val="0"/>
        </c:ser>
        <c:dLbls>
          <c:showLegendKey val="0"/>
          <c:showVal val="0"/>
          <c:showCatName val="0"/>
          <c:showSerName val="0"/>
          <c:showPercent val="0"/>
          <c:showBubbleSize val="0"/>
        </c:dLbls>
        <c:marker val="1"/>
        <c:smooth val="0"/>
        <c:axId val="212145976"/>
        <c:axId val="212144016"/>
      </c:lineChart>
      <c:catAx>
        <c:axId val="212145976"/>
        <c:scaling>
          <c:orientation val="minMax"/>
        </c:scaling>
        <c:delete val="0"/>
        <c:axPos val="b"/>
        <c:numFmt formatCode="General" sourceLinked="1"/>
        <c:majorTickMark val="out"/>
        <c:minorTickMark val="out"/>
        <c:tickLblPos val="nextTo"/>
        <c:txPr>
          <a:bodyPr rot="-2220000"/>
          <a:lstStyle/>
          <a:p>
            <a:pPr>
              <a:defRPr sz="1600"/>
            </a:pPr>
            <a:endParaRPr lang="en-US"/>
          </a:p>
        </c:txPr>
        <c:crossAx val="212144016"/>
        <c:crosses val="autoZero"/>
        <c:auto val="1"/>
        <c:lblAlgn val="ctr"/>
        <c:lblOffset val="100"/>
        <c:tickLblSkip val="5"/>
        <c:noMultiLvlLbl val="0"/>
      </c:catAx>
      <c:valAx>
        <c:axId val="212144016"/>
        <c:scaling>
          <c:orientation val="minMax"/>
        </c:scaling>
        <c:delete val="0"/>
        <c:axPos val="l"/>
        <c:majorGridlines/>
        <c:numFmt formatCode="#,##0" sourceLinked="1"/>
        <c:majorTickMark val="out"/>
        <c:minorTickMark val="none"/>
        <c:tickLblPos val="nextTo"/>
        <c:crossAx val="212145976"/>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3"/>
          <c:tx>
            <c:strRef>
              <c:f>Sheet1!$D$1</c:f>
              <c:strCache>
                <c:ptCount val="1"/>
                <c:pt idx="0">
                  <c:v>Fort Bend .5</c:v>
                </c:pt>
              </c:strCache>
            </c:strRef>
          </c:tx>
          <c:spPr>
            <a:ln w="28575" cap="rnd">
              <a:solidFill>
                <a:schemeClr val="accent4"/>
              </a:solidFill>
              <a:round/>
            </a:ln>
            <a:effectLst/>
          </c:spPr>
          <c:marker>
            <c:symbol val="none"/>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Sheet1!$D$2:$D$42</c:f>
              <c:numCache>
                <c:formatCode>#,##0</c:formatCode>
                <c:ptCount val="21"/>
                <c:pt idx="0">
                  <c:v>585375</c:v>
                </c:pt>
                <c:pt idx="1">
                  <c:v>600348</c:v>
                </c:pt>
                <c:pt idx="2">
                  <c:v>615376</c:v>
                </c:pt>
                <c:pt idx="3">
                  <c:v>630766</c:v>
                </c:pt>
                <c:pt idx="4">
                  <c:v>646299</c:v>
                </c:pt>
                <c:pt idx="5">
                  <c:v>662019</c:v>
                </c:pt>
                <c:pt idx="6">
                  <c:v>677753</c:v>
                </c:pt>
                <c:pt idx="7">
                  <c:v>693646</c:v>
                </c:pt>
                <c:pt idx="8">
                  <c:v>709707</c:v>
                </c:pt>
                <c:pt idx="9">
                  <c:v>726141</c:v>
                </c:pt>
                <c:pt idx="10">
                  <c:v>742705</c:v>
                </c:pt>
                <c:pt idx="11">
                  <c:v>759638</c:v>
                </c:pt>
                <c:pt idx="12">
                  <c:v>777049</c:v>
                </c:pt>
                <c:pt idx="13">
                  <c:v>794655</c:v>
                </c:pt>
                <c:pt idx="14">
                  <c:v>812690</c:v>
                </c:pt>
                <c:pt idx="15">
                  <c:v>830883</c:v>
                </c:pt>
                <c:pt idx="16">
                  <c:v>849686</c:v>
                </c:pt>
                <c:pt idx="17">
                  <c:v>868761</c:v>
                </c:pt>
                <c:pt idx="18">
                  <c:v>888198</c:v>
                </c:pt>
                <c:pt idx="19">
                  <c:v>908144</c:v>
                </c:pt>
                <c:pt idx="20">
                  <c:v>928474</c:v>
                </c:pt>
              </c:numCache>
            </c:numRef>
          </c:val>
          <c:smooth val="0"/>
          <c:extLst xmlns:c16r2="http://schemas.microsoft.com/office/drawing/2015/06/chart">
            <c:ext xmlns:c16="http://schemas.microsoft.com/office/drawing/2014/chart" uri="{C3380CC4-5D6E-409C-BE32-E72D297353CC}">
              <c16:uniqueId val="{00000000-55D6-4DF0-BED3-6DEE33CB3578}"/>
            </c:ext>
          </c:extLst>
        </c:ser>
        <c:ser>
          <c:idx val="4"/>
          <c:order val="4"/>
          <c:tx>
            <c:strRef>
              <c:f>Sheet1!$E$1</c:f>
              <c:strCache>
                <c:ptCount val="1"/>
                <c:pt idx="0">
                  <c:v>Fort Bend</c:v>
                </c:pt>
              </c:strCache>
            </c:strRef>
          </c:tx>
          <c:spPr>
            <a:ln w="28575" cap="rnd">
              <a:solidFill>
                <a:schemeClr val="accent5"/>
              </a:solidFill>
              <a:round/>
            </a:ln>
            <a:effectLst/>
          </c:spPr>
          <c:marker>
            <c:symbol val="none"/>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Sheet1!$E$2:$E$42</c:f>
              <c:numCache>
                <c:formatCode>#,##0</c:formatCode>
                <c:ptCount val="21"/>
                <c:pt idx="0">
                  <c:v>585375</c:v>
                </c:pt>
                <c:pt idx="1">
                  <c:v>611035</c:v>
                </c:pt>
                <c:pt idx="2">
                  <c:v>637692</c:v>
                </c:pt>
                <c:pt idx="3">
                  <c:v>665544</c:v>
                </c:pt>
                <c:pt idx="4">
                  <c:v>694429</c:v>
                </c:pt>
                <c:pt idx="5">
                  <c:v>724104</c:v>
                </c:pt>
                <c:pt idx="6">
                  <c:v>754968</c:v>
                </c:pt>
                <c:pt idx="7">
                  <c:v>786948</c:v>
                </c:pt>
                <c:pt idx="8">
                  <c:v>819681</c:v>
                </c:pt>
                <c:pt idx="9">
                  <c:v>853649</c:v>
                </c:pt>
                <c:pt idx="10">
                  <c:v>888595</c:v>
                </c:pt>
                <c:pt idx="11">
                  <c:v>924746</c:v>
                </c:pt>
                <c:pt idx="12">
                  <c:v>962191</c:v>
                </c:pt>
                <c:pt idx="13">
                  <c:v>1001231</c:v>
                </c:pt>
                <c:pt idx="14">
                  <c:v>1041600</c:v>
                </c:pt>
                <c:pt idx="15">
                  <c:v>1083278</c:v>
                </c:pt>
                <c:pt idx="16">
                  <c:v>1126238</c:v>
                </c:pt>
                <c:pt idx="17">
                  <c:v>1171003</c:v>
                </c:pt>
                <c:pt idx="18">
                  <c:v>1216985</c:v>
                </c:pt>
                <c:pt idx="19">
                  <c:v>1264908</c:v>
                </c:pt>
                <c:pt idx="20">
                  <c:v>1314652</c:v>
                </c:pt>
              </c:numCache>
            </c:numRef>
          </c:val>
          <c:smooth val="0"/>
          <c:extLst xmlns:c16r2="http://schemas.microsoft.com/office/drawing/2015/06/chart">
            <c:ext xmlns:c16="http://schemas.microsoft.com/office/drawing/2014/chart" uri="{C3380CC4-5D6E-409C-BE32-E72D297353CC}">
              <c16:uniqueId val="{00000001-55D6-4DF0-BED3-6DEE33CB3578}"/>
            </c:ext>
          </c:extLst>
        </c:ser>
        <c:ser>
          <c:idx val="14"/>
          <c:order val="14"/>
          <c:tx>
            <c:strRef>
              <c:f>Sheet1!$O$1</c:f>
              <c:strCache>
                <c:ptCount val="1"/>
                <c:pt idx="0">
                  <c:v>Fort Bend Est.</c:v>
                </c:pt>
              </c:strCache>
            </c:strRef>
          </c:tx>
          <c:spPr>
            <a:ln w="28575" cap="rnd">
              <a:solidFill>
                <a:schemeClr val="accent3">
                  <a:lumMod val="80000"/>
                  <a:lumOff val="20000"/>
                </a:schemeClr>
              </a:solidFill>
              <a:round/>
            </a:ln>
            <a:effectLst/>
          </c:spPr>
          <c:marker>
            <c:symbol val="square"/>
            <c:size val="5"/>
            <c:spPr>
              <a:solidFill>
                <a:schemeClr val="accent3">
                  <a:lumMod val="80000"/>
                  <a:lumOff val="20000"/>
                </a:schemeClr>
              </a:solidFill>
              <a:ln w="9525">
                <a:solidFill>
                  <a:schemeClr val="tx1"/>
                </a:solidFill>
              </a:ln>
              <a:effectLst/>
            </c:spPr>
          </c:marker>
          <c:cat>
            <c:numRef>
              <c:f>Sheet1!$A$2:$A$42</c:f>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f>Sheet1!$O$2:$O$42</c:f>
              <c:numCache>
                <c:formatCode>General</c:formatCode>
                <c:ptCount val="21"/>
                <c:pt idx="0">
                  <c:v>585375</c:v>
                </c:pt>
                <c:pt idx="1">
                  <c:v>607501</c:v>
                </c:pt>
                <c:pt idx="2">
                  <c:v>626704</c:v>
                </c:pt>
                <c:pt idx="3">
                  <c:v>654561</c:v>
                </c:pt>
                <c:pt idx="4">
                  <c:v>685345</c:v>
                </c:pt>
              </c:numCache>
            </c:numRef>
          </c:val>
          <c:smooth val="0"/>
          <c:extLst xmlns:c16r2="http://schemas.microsoft.com/office/drawing/2015/06/chart">
            <c:ext xmlns:c16="http://schemas.microsoft.com/office/drawing/2014/chart" uri="{C3380CC4-5D6E-409C-BE32-E72D297353CC}">
              <c16:uniqueId val="{00000002-55D6-4DF0-BED3-6DEE33CB3578}"/>
            </c:ext>
          </c:extLst>
        </c:ser>
        <c:dLbls>
          <c:showLegendKey val="0"/>
          <c:showVal val="0"/>
          <c:showCatName val="0"/>
          <c:showSerName val="0"/>
          <c:showPercent val="0"/>
          <c:showBubbleSize val="0"/>
        </c:dLbls>
        <c:smooth val="0"/>
        <c:axId val="212164008"/>
        <c:axId val="212158520"/>
        <c:extLst xmlns:c16r2="http://schemas.microsoft.com/office/drawing/2015/06/chart">
          <c:ext xmlns:c15="http://schemas.microsoft.com/office/drawing/2012/chart" uri="{02D57815-91ED-43cb-92C2-25804820EDAC}">
            <c15:filteredLineSeries>
              <c15:ser>
                <c:idx val="0"/>
                <c:order val="0"/>
                <c:tx>
                  <c:strRef>
                    <c:extLst xmlns:c16r2="http://schemas.microsoft.com/office/drawing/2015/06/chart">
                      <c:ext uri="{02D57815-91ED-43cb-92C2-25804820EDAC}">
                        <c15:formulaRef>
                          <c15:sqref>Sheet1!$A$1</c15:sqref>
                        </c15:formulaRef>
                      </c:ext>
                    </c:extLst>
                    <c:strCache>
                      <c:ptCount val="1"/>
                      <c:pt idx="0">
                        <c:v>Year</c:v>
                      </c:pt>
                    </c:strCache>
                  </c:strRef>
                </c:tx>
                <c:spPr>
                  <a:ln w="28575" cap="rnd">
                    <a:solidFill>
                      <a:schemeClr val="accent1"/>
                    </a:solidFill>
                    <a:round/>
                  </a:ln>
                  <a:effectLst/>
                </c:spPr>
                <c:marker>
                  <c:symbol val="none"/>
                </c:marker>
                <c:cat>
                  <c:numRef>
                    <c:extLst xmlns:c16r2="http://schemas.microsoft.com/office/drawing/2015/06/chart">
                      <c:ex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c:ex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val>
                <c:smooth val="0"/>
              </c15:ser>
            </c15:filteredLineSeries>
            <c15:filteredLine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Sheet1!$B$1</c15:sqref>
                        </c15:formulaRef>
                      </c:ext>
                    </c:extLst>
                    <c:strCache>
                      <c:ptCount val="1"/>
                      <c:pt idx="0">
                        <c:v>Brazoria .5</c:v>
                      </c:pt>
                    </c:strCache>
                  </c:strRef>
                </c:tx>
                <c:spPr>
                  <a:ln w="28575" cap="rnd">
                    <a:solidFill>
                      <a:schemeClr val="accent2"/>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Sheet1!$B$2:$B$42</c15:sqref>
                        </c15:formulaRef>
                      </c:ext>
                    </c:extLst>
                    <c:numCache>
                      <c:formatCode>#,##0</c:formatCode>
                      <c:ptCount val="21"/>
                      <c:pt idx="0">
                        <c:v>313166</c:v>
                      </c:pt>
                      <c:pt idx="1">
                        <c:v>318861</c:v>
                      </c:pt>
                      <c:pt idx="2">
                        <c:v>324678</c:v>
                      </c:pt>
                      <c:pt idx="3">
                        <c:v>330472</c:v>
                      </c:pt>
                      <c:pt idx="4">
                        <c:v>336300</c:v>
                      </c:pt>
                      <c:pt idx="5">
                        <c:v>342233</c:v>
                      </c:pt>
                      <c:pt idx="6">
                        <c:v>348166</c:v>
                      </c:pt>
                      <c:pt idx="7">
                        <c:v>354118</c:v>
                      </c:pt>
                      <c:pt idx="8">
                        <c:v>360133</c:v>
                      </c:pt>
                      <c:pt idx="9">
                        <c:v>366124</c:v>
                      </c:pt>
                      <c:pt idx="10">
                        <c:v>372259</c:v>
                      </c:pt>
                      <c:pt idx="11">
                        <c:v>378471</c:v>
                      </c:pt>
                      <c:pt idx="12">
                        <c:v>384753</c:v>
                      </c:pt>
                      <c:pt idx="13">
                        <c:v>391216</c:v>
                      </c:pt>
                      <c:pt idx="14">
                        <c:v>397798</c:v>
                      </c:pt>
                      <c:pt idx="15">
                        <c:v>404377</c:v>
                      </c:pt>
                      <c:pt idx="16">
                        <c:v>411115</c:v>
                      </c:pt>
                      <c:pt idx="17">
                        <c:v>417890</c:v>
                      </c:pt>
                      <c:pt idx="18">
                        <c:v>424685</c:v>
                      </c:pt>
                      <c:pt idx="19">
                        <c:v>431569</c:v>
                      </c:pt>
                      <c:pt idx="20">
                        <c:v>438727</c:v>
                      </c:pt>
                    </c:numCache>
                  </c:numRef>
                </c:val>
                <c:smooth val="0"/>
              </c15:ser>
            </c15:filteredLineSeries>
            <c15:filteredLineSeries>
              <c15:ser>
                <c:idx val="2"/>
                <c:order val="2"/>
                <c:tx>
                  <c:strRef>
                    <c:extLst xmlns:c16r2="http://schemas.microsoft.com/office/drawing/2015/06/chart" xmlns:c15="http://schemas.microsoft.com/office/drawing/2012/chart">
                      <c:ext xmlns:c15="http://schemas.microsoft.com/office/drawing/2012/chart" uri="{02D57815-91ED-43cb-92C2-25804820EDAC}">
                        <c15:formulaRef>
                          <c15:sqref>Sheet1!$C$1</c15:sqref>
                        </c15:formulaRef>
                      </c:ext>
                    </c:extLst>
                    <c:strCache>
                      <c:ptCount val="1"/>
                      <c:pt idx="0">
                        <c:v>Brazoria </c:v>
                      </c:pt>
                    </c:strCache>
                  </c:strRef>
                </c:tx>
                <c:spPr>
                  <a:ln w="28575" cap="rnd">
                    <a:solidFill>
                      <a:schemeClr val="accent3"/>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Sheet1!$C$2:$C$42</c15:sqref>
                        </c15:formulaRef>
                      </c:ext>
                    </c:extLst>
                    <c:numCache>
                      <c:formatCode>#,##0</c:formatCode>
                      <c:ptCount val="21"/>
                      <c:pt idx="0">
                        <c:v>313166</c:v>
                      </c:pt>
                      <c:pt idx="1">
                        <c:v>321705</c:v>
                      </c:pt>
                      <c:pt idx="2">
                        <c:v>330665</c:v>
                      </c:pt>
                      <c:pt idx="3">
                        <c:v>339775</c:v>
                      </c:pt>
                      <c:pt idx="4">
                        <c:v>349214</c:v>
                      </c:pt>
                      <c:pt idx="5">
                        <c:v>358855</c:v>
                      </c:pt>
                      <c:pt idx="6">
                        <c:v>368706</c:v>
                      </c:pt>
                      <c:pt idx="7">
                        <c:v>378766</c:v>
                      </c:pt>
                      <c:pt idx="8">
                        <c:v>389066</c:v>
                      </c:pt>
                      <c:pt idx="9">
                        <c:v>399681</c:v>
                      </c:pt>
                      <c:pt idx="10">
                        <c:v>410571</c:v>
                      </c:pt>
                      <c:pt idx="11">
                        <c:v>421853</c:v>
                      </c:pt>
                      <c:pt idx="12">
                        <c:v>433475</c:v>
                      </c:pt>
                      <c:pt idx="13">
                        <c:v>445525</c:v>
                      </c:pt>
                      <c:pt idx="14">
                        <c:v>457948</c:v>
                      </c:pt>
                      <c:pt idx="15">
                        <c:v>470735</c:v>
                      </c:pt>
                      <c:pt idx="16">
                        <c:v>483952</c:v>
                      </c:pt>
                      <c:pt idx="17">
                        <c:v>497476</c:v>
                      </c:pt>
                      <c:pt idx="18">
                        <c:v>511274</c:v>
                      </c:pt>
                      <c:pt idx="19">
                        <c:v>525747</c:v>
                      </c:pt>
                      <c:pt idx="20">
                        <c:v>540453</c:v>
                      </c:pt>
                    </c:numCache>
                  </c:numRef>
                </c:val>
                <c:smooth val="0"/>
              </c15:ser>
            </c15:filteredLineSeries>
            <c15:filteredLineSeries>
              <c15:ser>
                <c:idx val="5"/>
                <c:order val="5"/>
                <c:tx>
                  <c:strRef>
                    <c:extLst xmlns:c16r2="http://schemas.microsoft.com/office/drawing/2015/06/chart" xmlns:c15="http://schemas.microsoft.com/office/drawing/2012/chart">
                      <c:ext xmlns:c15="http://schemas.microsoft.com/office/drawing/2012/chart" uri="{02D57815-91ED-43cb-92C2-25804820EDAC}">
                        <c15:formulaRef>
                          <c15:sqref>Sheet1!$F$1</c15:sqref>
                        </c15:formulaRef>
                      </c:ext>
                    </c:extLst>
                    <c:strCache>
                      <c:ptCount val="1"/>
                      <c:pt idx="0">
                        <c:v>Galveston .5</c:v>
                      </c:pt>
                    </c:strCache>
                  </c:strRef>
                </c:tx>
                <c:spPr>
                  <a:ln w="28575" cap="rnd">
                    <a:solidFill>
                      <a:schemeClr val="accent6"/>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Sheet1!$F$2:$F$42</c15:sqref>
                        </c15:formulaRef>
                      </c:ext>
                    </c:extLst>
                    <c:numCache>
                      <c:formatCode>#,##0</c:formatCode>
                      <c:ptCount val="21"/>
                      <c:pt idx="0">
                        <c:v>291309</c:v>
                      </c:pt>
                      <c:pt idx="1">
                        <c:v>294320</c:v>
                      </c:pt>
                      <c:pt idx="2">
                        <c:v>297356</c:v>
                      </c:pt>
                      <c:pt idx="3">
                        <c:v>300378</c:v>
                      </c:pt>
                      <c:pt idx="4">
                        <c:v>303482</c:v>
                      </c:pt>
                      <c:pt idx="5">
                        <c:v>306587</c:v>
                      </c:pt>
                      <c:pt idx="6">
                        <c:v>309599</c:v>
                      </c:pt>
                      <c:pt idx="7">
                        <c:v>312649</c:v>
                      </c:pt>
                      <c:pt idx="8">
                        <c:v>315554</c:v>
                      </c:pt>
                      <c:pt idx="9">
                        <c:v>318580</c:v>
                      </c:pt>
                      <c:pt idx="10">
                        <c:v>321519</c:v>
                      </c:pt>
                      <c:pt idx="11">
                        <c:v>324571</c:v>
                      </c:pt>
                      <c:pt idx="12">
                        <c:v>327552</c:v>
                      </c:pt>
                      <c:pt idx="13">
                        <c:v>330534</c:v>
                      </c:pt>
                      <c:pt idx="14">
                        <c:v>333497</c:v>
                      </c:pt>
                      <c:pt idx="15">
                        <c:v>336514</c:v>
                      </c:pt>
                      <c:pt idx="16">
                        <c:v>339423</c:v>
                      </c:pt>
                      <c:pt idx="17">
                        <c:v>342324</c:v>
                      </c:pt>
                      <c:pt idx="18">
                        <c:v>345190</c:v>
                      </c:pt>
                      <c:pt idx="19">
                        <c:v>347884</c:v>
                      </c:pt>
                      <c:pt idx="20">
                        <c:v>350673</c:v>
                      </c:pt>
                    </c:numCache>
                  </c:numRef>
                </c:val>
                <c:smooth val="0"/>
              </c15:ser>
            </c15:filteredLineSeries>
            <c15:filteredLineSeries>
              <c15:ser>
                <c:idx val="6"/>
                <c:order val="6"/>
                <c:tx>
                  <c:strRef>
                    <c:extLst xmlns:c16r2="http://schemas.microsoft.com/office/drawing/2015/06/chart" xmlns:c15="http://schemas.microsoft.com/office/drawing/2012/chart">
                      <c:ext xmlns:c15="http://schemas.microsoft.com/office/drawing/2012/chart" uri="{02D57815-91ED-43cb-92C2-25804820EDAC}">
                        <c15:formulaRef>
                          <c15:sqref>Sheet1!$G$1</c15:sqref>
                        </c15:formulaRef>
                      </c:ext>
                    </c:extLst>
                    <c:strCache>
                      <c:ptCount val="1"/>
                      <c:pt idx="0">
                        <c:v>Galveston</c:v>
                      </c:pt>
                    </c:strCache>
                  </c:strRef>
                </c:tx>
                <c:spPr>
                  <a:ln w="28575" cap="rnd">
                    <a:solidFill>
                      <a:schemeClr val="accent1">
                        <a:lumMod val="6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Sheet1!$G$2:$G$42</c15:sqref>
                        </c15:formulaRef>
                      </c:ext>
                    </c:extLst>
                    <c:numCache>
                      <c:formatCode>#,##0</c:formatCode>
                      <c:ptCount val="21"/>
                      <c:pt idx="0">
                        <c:v>291309</c:v>
                      </c:pt>
                      <c:pt idx="1">
                        <c:v>295509</c:v>
                      </c:pt>
                      <c:pt idx="2">
                        <c:v>299719</c:v>
                      </c:pt>
                      <c:pt idx="3">
                        <c:v>304094</c:v>
                      </c:pt>
                      <c:pt idx="4">
                        <c:v>308448</c:v>
                      </c:pt>
                      <c:pt idx="5">
                        <c:v>312880</c:v>
                      </c:pt>
                      <c:pt idx="6">
                        <c:v>317213</c:v>
                      </c:pt>
                      <c:pt idx="7">
                        <c:v>321627</c:v>
                      </c:pt>
                      <c:pt idx="8">
                        <c:v>325997</c:v>
                      </c:pt>
                      <c:pt idx="9">
                        <c:v>330504</c:v>
                      </c:pt>
                      <c:pt idx="10">
                        <c:v>335006</c:v>
                      </c:pt>
                      <c:pt idx="11">
                        <c:v>339640</c:v>
                      </c:pt>
                      <c:pt idx="12">
                        <c:v>344291</c:v>
                      </c:pt>
                      <c:pt idx="13">
                        <c:v>349059</c:v>
                      </c:pt>
                      <c:pt idx="14">
                        <c:v>353789</c:v>
                      </c:pt>
                      <c:pt idx="15">
                        <c:v>358588</c:v>
                      </c:pt>
                      <c:pt idx="16">
                        <c:v>363411</c:v>
                      </c:pt>
                      <c:pt idx="17">
                        <c:v>368238</c:v>
                      </c:pt>
                      <c:pt idx="18">
                        <c:v>373103</c:v>
                      </c:pt>
                      <c:pt idx="19">
                        <c:v>377943</c:v>
                      </c:pt>
                      <c:pt idx="20">
                        <c:v>382798</c:v>
                      </c:pt>
                    </c:numCache>
                  </c:numRef>
                </c:val>
                <c:smooth val="0"/>
              </c15:ser>
            </c15:filteredLineSeries>
            <c15:filteredLineSeries>
              <c15:ser>
                <c:idx val="7"/>
                <c:order val="7"/>
                <c:tx>
                  <c:strRef>
                    <c:extLst xmlns:c16r2="http://schemas.microsoft.com/office/drawing/2015/06/chart" xmlns:c15="http://schemas.microsoft.com/office/drawing/2012/chart">
                      <c:ext xmlns:c15="http://schemas.microsoft.com/office/drawing/2012/chart" uri="{02D57815-91ED-43cb-92C2-25804820EDAC}">
                        <c15:formulaRef>
                          <c15:sqref>Sheet1!$H$1</c15:sqref>
                        </c15:formulaRef>
                      </c:ext>
                    </c:extLst>
                    <c:strCache>
                      <c:ptCount val="1"/>
                      <c:pt idx="0">
                        <c:v>Harris .5</c:v>
                      </c:pt>
                    </c:strCache>
                  </c:strRef>
                </c:tx>
                <c:spPr>
                  <a:ln w="28575" cap="rnd">
                    <a:solidFill>
                      <a:schemeClr val="accent2">
                        <a:lumMod val="6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Sheet1!$H$2:$H$42</c15:sqref>
                        </c15:formulaRef>
                      </c:ext>
                    </c:extLst>
                    <c:numCache>
                      <c:formatCode>#,##0</c:formatCode>
                      <c:ptCount val="21"/>
                      <c:pt idx="0">
                        <c:v>4092459</c:v>
                      </c:pt>
                      <c:pt idx="1">
                        <c:v>4150225</c:v>
                      </c:pt>
                      <c:pt idx="2">
                        <c:v>4209016</c:v>
                      </c:pt>
                      <c:pt idx="3">
                        <c:v>4268189</c:v>
                      </c:pt>
                      <c:pt idx="4">
                        <c:v>4328510</c:v>
                      </c:pt>
                      <c:pt idx="5">
                        <c:v>4387851</c:v>
                      </c:pt>
                      <c:pt idx="6">
                        <c:v>4447567</c:v>
                      </c:pt>
                      <c:pt idx="7">
                        <c:v>4507499</c:v>
                      </c:pt>
                      <c:pt idx="8">
                        <c:v>4566527</c:v>
                      </c:pt>
                      <c:pt idx="9">
                        <c:v>4624668</c:v>
                      </c:pt>
                      <c:pt idx="10">
                        <c:v>4683874</c:v>
                      </c:pt>
                      <c:pt idx="11">
                        <c:v>4742981</c:v>
                      </c:pt>
                      <c:pt idx="12">
                        <c:v>4802006</c:v>
                      </c:pt>
                      <c:pt idx="13">
                        <c:v>4860457</c:v>
                      </c:pt>
                      <c:pt idx="14">
                        <c:v>4919249</c:v>
                      </c:pt>
                      <c:pt idx="15">
                        <c:v>4977435</c:v>
                      </c:pt>
                      <c:pt idx="16">
                        <c:v>5035526</c:v>
                      </c:pt>
                      <c:pt idx="17">
                        <c:v>5092540</c:v>
                      </c:pt>
                      <c:pt idx="18">
                        <c:v>5150155</c:v>
                      </c:pt>
                      <c:pt idx="19">
                        <c:v>5206167</c:v>
                      </c:pt>
                      <c:pt idx="20">
                        <c:v>5262009</c:v>
                      </c:pt>
                    </c:numCache>
                  </c:numRef>
                </c:val>
                <c:smooth val="0"/>
              </c15:ser>
            </c15:filteredLineSeries>
            <c15:filteredLineSeries>
              <c15:ser>
                <c:idx val="8"/>
                <c:order val="8"/>
                <c:tx>
                  <c:strRef>
                    <c:extLst xmlns:c16r2="http://schemas.microsoft.com/office/drawing/2015/06/chart" xmlns:c15="http://schemas.microsoft.com/office/drawing/2012/chart">
                      <c:ext xmlns:c15="http://schemas.microsoft.com/office/drawing/2012/chart" uri="{02D57815-91ED-43cb-92C2-25804820EDAC}">
                        <c15:formulaRef>
                          <c15:sqref>Sheet1!$I$1</c15:sqref>
                        </c15:formulaRef>
                      </c:ext>
                    </c:extLst>
                    <c:strCache>
                      <c:ptCount val="1"/>
                      <c:pt idx="0">
                        <c:v>Harris</c:v>
                      </c:pt>
                    </c:strCache>
                  </c:strRef>
                </c:tx>
                <c:spPr>
                  <a:ln w="28575" cap="rnd">
                    <a:solidFill>
                      <a:schemeClr val="accent3">
                        <a:lumMod val="6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Sheet1!$I$2:$I$42</c15:sqref>
                        </c15:formulaRef>
                      </c:ext>
                    </c:extLst>
                    <c:numCache>
                      <c:formatCode>#,##0</c:formatCode>
                      <c:ptCount val="21"/>
                      <c:pt idx="0">
                        <c:v>4092459</c:v>
                      </c:pt>
                      <c:pt idx="1">
                        <c:v>4164432</c:v>
                      </c:pt>
                      <c:pt idx="2">
                        <c:v>4239023</c:v>
                      </c:pt>
                      <c:pt idx="3">
                        <c:v>4314397</c:v>
                      </c:pt>
                      <c:pt idx="4">
                        <c:v>4391445</c:v>
                      </c:pt>
                      <c:pt idx="5">
                        <c:v>4471427</c:v>
                      </c:pt>
                      <c:pt idx="6">
                        <c:v>4551437</c:v>
                      </c:pt>
                      <c:pt idx="7">
                        <c:v>4633511</c:v>
                      </c:pt>
                      <c:pt idx="8">
                        <c:v>4716479</c:v>
                      </c:pt>
                      <c:pt idx="9">
                        <c:v>4800558</c:v>
                      </c:pt>
                      <c:pt idx="10">
                        <c:v>4885616</c:v>
                      </c:pt>
                      <c:pt idx="11">
                        <c:v>4972248</c:v>
                      </c:pt>
                      <c:pt idx="12">
                        <c:v>5060181</c:v>
                      </c:pt>
                      <c:pt idx="13">
                        <c:v>5148798</c:v>
                      </c:pt>
                      <c:pt idx="14">
                        <c:v>5236902</c:v>
                      </c:pt>
                      <c:pt idx="15">
                        <c:v>5326919</c:v>
                      </c:pt>
                      <c:pt idx="16">
                        <c:v>5417636</c:v>
                      </c:pt>
                      <c:pt idx="17">
                        <c:v>5507265</c:v>
                      </c:pt>
                      <c:pt idx="18">
                        <c:v>5597354</c:v>
                      </c:pt>
                      <c:pt idx="19">
                        <c:v>5687792</c:v>
                      </c:pt>
                      <c:pt idx="20">
                        <c:v>5777639</c:v>
                      </c:pt>
                    </c:numCache>
                  </c:numRef>
                </c:val>
                <c:smooth val="0"/>
              </c15:ser>
            </c15:filteredLineSeries>
            <c15:filteredLineSeries>
              <c15:ser>
                <c:idx val="9"/>
                <c:order val="9"/>
                <c:tx>
                  <c:strRef>
                    <c:extLst xmlns:c16r2="http://schemas.microsoft.com/office/drawing/2015/06/chart" xmlns:c15="http://schemas.microsoft.com/office/drawing/2012/chart">
                      <c:ext xmlns:c15="http://schemas.microsoft.com/office/drawing/2012/chart" uri="{02D57815-91ED-43cb-92C2-25804820EDAC}">
                        <c15:formulaRef>
                          <c15:sqref>Sheet1!$J$1</c15:sqref>
                        </c15:formulaRef>
                      </c:ext>
                    </c:extLst>
                    <c:strCache>
                      <c:ptCount val="1"/>
                      <c:pt idx="0">
                        <c:v>Matagorda .5</c:v>
                      </c:pt>
                    </c:strCache>
                  </c:strRef>
                </c:tx>
                <c:spPr>
                  <a:ln w="28575" cap="rnd">
                    <a:solidFill>
                      <a:schemeClr val="accent4">
                        <a:lumMod val="6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Sheet1!$J$2:$J$42</c15:sqref>
                        </c15:formulaRef>
                      </c:ext>
                    </c:extLst>
                    <c:numCache>
                      <c:formatCode>#,##0</c:formatCode>
                      <c:ptCount val="21"/>
                      <c:pt idx="0">
                        <c:v>36702</c:v>
                      </c:pt>
                      <c:pt idx="1">
                        <c:v>37002</c:v>
                      </c:pt>
                      <c:pt idx="2">
                        <c:v>37245</c:v>
                      </c:pt>
                      <c:pt idx="3">
                        <c:v>37525</c:v>
                      </c:pt>
                      <c:pt idx="4">
                        <c:v>37803</c:v>
                      </c:pt>
                      <c:pt idx="5">
                        <c:v>38086</c:v>
                      </c:pt>
                      <c:pt idx="6">
                        <c:v>38369</c:v>
                      </c:pt>
                      <c:pt idx="7">
                        <c:v>38638</c:v>
                      </c:pt>
                      <c:pt idx="8">
                        <c:v>38910</c:v>
                      </c:pt>
                      <c:pt idx="9">
                        <c:v>39178</c:v>
                      </c:pt>
                      <c:pt idx="10">
                        <c:v>39448</c:v>
                      </c:pt>
                      <c:pt idx="11">
                        <c:v>39714</c:v>
                      </c:pt>
                      <c:pt idx="12">
                        <c:v>39957</c:v>
                      </c:pt>
                      <c:pt idx="13">
                        <c:v>40224</c:v>
                      </c:pt>
                      <c:pt idx="14">
                        <c:v>40458</c:v>
                      </c:pt>
                      <c:pt idx="15">
                        <c:v>40705</c:v>
                      </c:pt>
                      <c:pt idx="16">
                        <c:v>40926</c:v>
                      </c:pt>
                      <c:pt idx="17">
                        <c:v>41185</c:v>
                      </c:pt>
                      <c:pt idx="18">
                        <c:v>41400</c:v>
                      </c:pt>
                      <c:pt idx="19">
                        <c:v>41622</c:v>
                      </c:pt>
                      <c:pt idx="20">
                        <c:v>41823</c:v>
                      </c:pt>
                    </c:numCache>
                  </c:numRef>
                </c:val>
                <c:smooth val="0"/>
              </c15:ser>
            </c15:filteredLineSeries>
            <c15:filteredLineSeries>
              <c15:ser>
                <c:idx val="10"/>
                <c:order val="10"/>
                <c:tx>
                  <c:strRef>
                    <c:extLst xmlns:c16r2="http://schemas.microsoft.com/office/drawing/2015/06/chart" xmlns:c15="http://schemas.microsoft.com/office/drawing/2012/chart">
                      <c:ext xmlns:c15="http://schemas.microsoft.com/office/drawing/2012/chart" uri="{02D57815-91ED-43cb-92C2-25804820EDAC}">
                        <c15:formulaRef>
                          <c15:sqref>Sheet1!$K$1</c15:sqref>
                        </c15:formulaRef>
                      </c:ext>
                    </c:extLst>
                    <c:strCache>
                      <c:ptCount val="1"/>
                      <c:pt idx="0">
                        <c:v>Matagorda</c:v>
                      </c:pt>
                    </c:strCache>
                  </c:strRef>
                </c:tx>
                <c:spPr>
                  <a:ln w="28575" cap="rnd">
                    <a:solidFill>
                      <a:schemeClr val="accent5">
                        <a:lumMod val="6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Sheet1!$K$2:$K$42</c15:sqref>
                        </c15:formulaRef>
                      </c:ext>
                    </c:extLst>
                    <c:numCache>
                      <c:formatCode>#,##0</c:formatCode>
                      <c:ptCount val="21"/>
                      <c:pt idx="0">
                        <c:v>36702</c:v>
                      </c:pt>
                      <c:pt idx="1">
                        <c:v>37053</c:v>
                      </c:pt>
                      <c:pt idx="2">
                        <c:v>37378</c:v>
                      </c:pt>
                      <c:pt idx="3">
                        <c:v>37691</c:v>
                      </c:pt>
                      <c:pt idx="4">
                        <c:v>37989</c:v>
                      </c:pt>
                      <c:pt idx="5">
                        <c:v>38295</c:v>
                      </c:pt>
                      <c:pt idx="6">
                        <c:v>38581</c:v>
                      </c:pt>
                      <c:pt idx="7">
                        <c:v>38879</c:v>
                      </c:pt>
                      <c:pt idx="8">
                        <c:v>39147</c:v>
                      </c:pt>
                      <c:pt idx="9">
                        <c:v>39424</c:v>
                      </c:pt>
                      <c:pt idx="10">
                        <c:v>39696</c:v>
                      </c:pt>
                      <c:pt idx="11">
                        <c:v>39959</c:v>
                      </c:pt>
                      <c:pt idx="12">
                        <c:v>40218</c:v>
                      </c:pt>
                      <c:pt idx="13">
                        <c:v>40463</c:v>
                      </c:pt>
                      <c:pt idx="14">
                        <c:v>40724</c:v>
                      </c:pt>
                      <c:pt idx="15">
                        <c:v>40954</c:v>
                      </c:pt>
                      <c:pt idx="16">
                        <c:v>41146</c:v>
                      </c:pt>
                      <c:pt idx="17">
                        <c:v>41366</c:v>
                      </c:pt>
                      <c:pt idx="18">
                        <c:v>41559</c:v>
                      </c:pt>
                      <c:pt idx="19">
                        <c:v>41714</c:v>
                      </c:pt>
                      <c:pt idx="20">
                        <c:v>41864</c:v>
                      </c:pt>
                    </c:numCache>
                  </c:numRef>
                </c:val>
                <c:smooth val="0"/>
              </c15:ser>
            </c15:filteredLineSeries>
            <c15:filteredLineSeries>
              <c15:ser>
                <c:idx val="11"/>
                <c:order val="11"/>
                <c:tx>
                  <c:strRef>
                    <c:extLst xmlns:c16r2="http://schemas.microsoft.com/office/drawing/2015/06/chart" xmlns:c15="http://schemas.microsoft.com/office/drawing/2012/chart">
                      <c:ext xmlns:c15="http://schemas.microsoft.com/office/drawing/2012/chart" uri="{02D57815-91ED-43cb-92C2-25804820EDAC}">
                        <c15:formulaRef>
                          <c15:sqref>Sheet1!$L$1</c15:sqref>
                        </c15:formulaRef>
                      </c:ext>
                    </c:extLst>
                    <c:strCache>
                      <c:ptCount val="1"/>
                      <c:pt idx="0">
                        <c:v>Wharton .5</c:v>
                      </c:pt>
                    </c:strCache>
                  </c:strRef>
                </c:tx>
                <c:spPr>
                  <a:ln w="28575" cap="rnd">
                    <a:solidFill>
                      <a:schemeClr val="accent6">
                        <a:lumMod val="6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Sheet1!$L$2:$L$42</c15:sqref>
                        </c15:formulaRef>
                      </c:ext>
                    </c:extLst>
                    <c:numCache>
                      <c:formatCode>#,##0</c:formatCode>
                      <c:ptCount val="21"/>
                      <c:pt idx="0">
                        <c:v>41280</c:v>
                      </c:pt>
                      <c:pt idx="1">
                        <c:v>41517</c:v>
                      </c:pt>
                      <c:pt idx="2">
                        <c:v>41709</c:v>
                      </c:pt>
                      <c:pt idx="3">
                        <c:v>41949</c:v>
                      </c:pt>
                      <c:pt idx="4">
                        <c:v>42182</c:v>
                      </c:pt>
                      <c:pt idx="5">
                        <c:v>42393</c:v>
                      </c:pt>
                      <c:pt idx="6">
                        <c:v>42613</c:v>
                      </c:pt>
                      <c:pt idx="7">
                        <c:v>42836</c:v>
                      </c:pt>
                      <c:pt idx="8">
                        <c:v>43055</c:v>
                      </c:pt>
                      <c:pt idx="9">
                        <c:v>43312</c:v>
                      </c:pt>
                      <c:pt idx="10">
                        <c:v>43551</c:v>
                      </c:pt>
                      <c:pt idx="11">
                        <c:v>43805</c:v>
                      </c:pt>
                      <c:pt idx="12">
                        <c:v>44015</c:v>
                      </c:pt>
                      <c:pt idx="13">
                        <c:v>44280</c:v>
                      </c:pt>
                      <c:pt idx="14">
                        <c:v>44533</c:v>
                      </c:pt>
                      <c:pt idx="15">
                        <c:v>44792</c:v>
                      </c:pt>
                      <c:pt idx="16">
                        <c:v>45046</c:v>
                      </c:pt>
                      <c:pt idx="17">
                        <c:v>45301</c:v>
                      </c:pt>
                      <c:pt idx="18">
                        <c:v>45530</c:v>
                      </c:pt>
                      <c:pt idx="19">
                        <c:v>45769</c:v>
                      </c:pt>
                      <c:pt idx="20">
                        <c:v>45988</c:v>
                      </c:pt>
                    </c:numCache>
                  </c:numRef>
                </c:val>
                <c:smooth val="0"/>
              </c15:ser>
            </c15:filteredLineSeries>
            <c15:filteredLineSeries>
              <c15:ser>
                <c:idx val="12"/>
                <c:order val="12"/>
                <c:tx>
                  <c:strRef>
                    <c:extLst xmlns:c16r2="http://schemas.microsoft.com/office/drawing/2015/06/chart" xmlns:c15="http://schemas.microsoft.com/office/drawing/2012/chart">
                      <c:ext xmlns:c15="http://schemas.microsoft.com/office/drawing/2012/chart" uri="{02D57815-91ED-43cb-92C2-25804820EDAC}">
                        <c15:formulaRef>
                          <c15:sqref>Sheet1!$M$1</c15:sqref>
                        </c15:formulaRef>
                      </c:ext>
                    </c:extLst>
                    <c:strCache>
                      <c:ptCount val="1"/>
                      <c:pt idx="0">
                        <c:v>Wharton</c:v>
                      </c:pt>
                    </c:strCache>
                  </c:strRef>
                </c:tx>
                <c:spPr>
                  <a:ln w="28575" cap="rnd">
                    <a:solidFill>
                      <a:schemeClr val="accent1">
                        <a:lumMod val="80000"/>
                        <a:lumOff val="2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Sheet1!$M$2:$M$42</c15:sqref>
                        </c15:formulaRef>
                      </c:ext>
                    </c:extLst>
                    <c:numCache>
                      <c:formatCode>#,##0</c:formatCode>
                      <c:ptCount val="21"/>
                      <c:pt idx="0">
                        <c:v>41280</c:v>
                      </c:pt>
                      <c:pt idx="1">
                        <c:v>41506</c:v>
                      </c:pt>
                      <c:pt idx="2">
                        <c:v>41722</c:v>
                      </c:pt>
                      <c:pt idx="3">
                        <c:v>41911</c:v>
                      </c:pt>
                      <c:pt idx="4">
                        <c:v>42131</c:v>
                      </c:pt>
                      <c:pt idx="5">
                        <c:v>42332</c:v>
                      </c:pt>
                      <c:pt idx="6">
                        <c:v>42519</c:v>
                      </c:pt>
                      <c:pt idx="7">
                        <c:v>42702</c:v>
                      </c:pt>
                      <c:pt idx="8">
                        <c:v>42884</c:v>
                      </c:pt>
                      <c:pt idx="9">
                        <c:v>43069</c:v>
                      </c:pt>
                      <c:pt idx="10">
                        <c:v>43271</c:v>
                      </c:pt>
                      <c:pt idx="11">
                        <c:v>43479</c:v>
                      </c:pt>
                      <c:pt idx="12">
                        <c:v>43697</c:v>
                      </c:pt>
                      <c:pt idx="13">
                        <c:v>43891</c:v>
                      </c:pt>
                      <c:pt idx="14">
                        <c:v>44085</c:v>
                      </c:pt>
                      <c:pt idx="15">
                        <c:v>44282</c:v>
                      </c:pt>
                      <c:pt idx="16">
                        <c:v>44469</c:v>
                      </c:pt>
                      <c:pt idx="17">
                        <c:v>44655</c:v>
                      </c:pt>
                      <c:pt idx="18">
                        <c:v>44826</c:v>
                      </c:pt>
                      <c:pt idx="19">
                        <c:v>44980</c:v>
                      </c:pt>
                      <c:pt idx="20">
                        <c:v>45121</c:v>
                      </c:pt>
                    </c:numCache>
                  </c:numRef>
                </c:val>
                <c:smooth val="0"/>
              </c15:ser>
            </c15:filteredLineSeries>
            <c15:filteredLineSeries>
              <c15:ser>
                <c:idx val="13"/>
                <c:order val="13"/>
                <c:tx>
                  <c:strRef>
                    <c:extLst xmlns:c16r2="http://schemas.microsoft.com/office/drawing/2015/06/chart" xmlns:c15="http://schemas.microsoft.com/office/drawing/2012/chart">
                      <c:ext xmlns:c15="http://schemas.microsoft.com/office/drawing/2012/chart" uri="{02D57815-91ED-43cb-92C2-25804820EDAC}">
                        <c15:formulaRef>
                          <c15:sqref>Sheet1!$N$1</c15:sqref>
                        </c15:formulaRef>
                      </c:ext>
                    </c:extLst>
                    <c:strCache>
                      <c:ptCount val="1"/>
                      <c:pt idx="0">
                        <c:v>Brazoria Est. </c:v>
                      </c:pt>
                    </c:strCache>
                  </c:strRef>
                </c:tx>
                <c:spPr>
                  <a:ln w="28575" cap="rnd">
                    <a:solidFill>
                      <a:schemeClr val="accent2">
                        <a:lumMod val="80000"/>
                        <a:lumOff val="2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Sheet1!$N$2:$N$42</c15:sqref>
                        </c15:formulaRef>
                      </c:ext>
                    </c:extLst>
                    <c:numCache>
                      <c:formatCode>General</c:formatCode>
                      <c:ptCount val="21"/>
                      <c:pt idx="0">
                        <c:v>313166</c:v>
                      </c:pt>
                      <c:pt idx="1">
                        <c:v>319444</c:v>
                      </c:pt>
                      <c:pt idx="2">
                        <c:v>324697</c:v>
                      </c:pt>
                      <c:pt idx="3">
                        <c:v>330670</c:v>
                      </c:pt>
                      <c:pt idx="4">
                        <c:v>338124</c:v>
                      </c:pt>
                    </c:numCache>
                  </c:numRef>
                </c:val>
                <c:smooth val="0"/>
              </c15:ser>
            </c15:filteredLineSeries>
            <c15:filteredLineSeries>
              <c15:ser>
                <c:idx val="15"/>
                <c:order val="15"/>
                <c:tx>
                  <c:strRef>
                    <c:extLst xmlns:c16r2="http://schemas.microsoft.com/office/drawing/2015/06/chart" xmlns:c15="http://schemas.microsoft.com/office/drawing/2012/chart">
                      <c:ext xmlns:c15="http://schemas.microsoft.com/office/drawing/2012/chart" uri="{02D57815-91ED-43cb-92C2-25804820EDAC}">
                        <c15:formulaRef>
                          <c15:sqref>Sheet1!$P$1</c15:sqref>
                        </c15:formulaRef>
                      </c:ext>
                    </c:extLst>
                    <c:strCache>
                      <c:ptCount val="1"/>
                      <c:pt idx="0">
                        <c:v>Galveston Est.</c:v>
                      </c:pt>
                    </c:strCache>
                  </c:strRef>
                </c:tx>
                <c:spPr>
                  <a:ln w="28575" cap="rnd">
                    <a:solidFill>
                      <a:schemeClr val="accent4">
                        <a:lumMod val="80000"/>
                        <a:lumOff val="2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Sheet1!$P$2:$P$42</c15:sqref>
                        </c15:formulaRef>
                      </c:ext>
                    </c:extLst>
                    <c:numCache>
                      <c:formatCode>General</c:formatCode>
                      <c:ptCount val="21"/>
                      <c:pt idx="0">
                        <c:v>291309</c:v>
                      </c:pt>
                      <c:pt idx="1">
                        <c:v>295673</c:v>
                      </c:pt>
                      <c:pt idx="2">
                        <c:v>301469</c:v>
                      </c:pt>
                      <c:pt idx="3">
                        <c:v>307465</c:v>
                      </c:pt>
                      <c:pt idx="4">
                        <c:v>314198</c:v>
                      </c:pt>
                    </c:numCache>
                  </c:numRef>
                </c:val>
                <c:smooth val="0"/>
              </c15:ser>
            </c15:filteredLineSeries>
            <c15:filteredLineSeries>
              <c15:ser>
                <c:idx val="16"/>
                <c:order val="16"/>
                <c:tx>
                  <c:strRef>
                    <c:extLst xmlns:c16r2="http://schemas.microsoft.com/office/drawing/2015/06/chart" xmlns:c15="http://schemas.microsoft.com/office/drawing/2012/chart">
                      <c:ext xmlns:c15="http://schemas.microsoft.com/office/drawing/2012/chart" uri="{02D57815-91ED-43cb-92C2-25804820EDAC}">
                        <c15:formulaRef>
                          <c15:sqref>Sheet1!$Q$1</c15:sqref>
                        </c15:formulaRef>
                      </c:ext>
                    </c:extLst>
                    <c:strCache>
                      <c:ptCount val="1"/>
                      <c:pt idx="0">
                        <c:v>Harris Est.</c:v>
                      </c:pt>
                    </c:strCache>
                  </c:strRef>
                </c:tx>
                <c:spPr>
                  <a:ln w="28575" cap="rnd">
                    <a:solidFill>
                      <a:schemeClr val="accent5">
                        <a:lumMod val="80000"/>
                        <a:lumOff val="2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Sheet1!$Q$2:$Q$42</c15:sqref>
                        </c15:formulaRef>
                      </c:ext>
                    </c:extLst>
                    <c:numCache>
                      <c:formatCode>General</c:formatCode>
                      <c:ptCount val="21"/>
                      <c:pt idx="0">
                        <c:v>4092459</c:v>
                      </c:pt>
                      <c:pt idx="1">
                        <c:v>4181948</c:v>
                      </c:pt>
                      <c:pt idx="2">
                        <c:v>4263060</c:v>
                      </c:pt>
                      <c:pt idx="3">
                        <c:v>4352752</c:v>
                      </c:pt>
                      <c:pt idx="4">
                        <c:v>4441370</c:v>
                      </c:pt>
                    </c:numCache>
                  </c:numRef>
                </c:val>
                <c:smooth val="0"/>
              </c15:ser>
            </c15:filteredLineSeries>
            <c15:filteredLineSeries>
              <c15:ser>
                <c:idx val="17"/>
                <c:order val="17"/>
                <c:tx>
                  <c:strRef>
                    <c:extLst xmlns:c16r2="http://schemas.microsoft.com/office/drawing/2015/06/chart" xmlns:c15="http://schemas.microsoft.com/office/drawing/2012/chart">
                      <c:ext xmlns:c15="http://schemas.microsoft.com/office/drawing/2012/chart" uri="{02D57815-91ED-43cb-92C2-25804820EDAC}">
                        <c15:formulaRef>
                          <c15:sqref>Sheet1!$R$1</c15:sqref>
                        </c15:formulaRef>
                      </c:ext>
                    </c:extLst>
                    <c:strCache>
                      <c:ptCount val="1"/>
                      <c:pt idx="0">
                        <c:v>Wharton Est.</c:v>
                      </c:pt>
                    </c:strCache>
                  </c:strRef>
                </c:tx>
                <c:spPr>
                  <a:ln w="28575" cap="rnd">
                    <a:solidFill>
                      <a:schemeClr val="accent6">
                        <a:lumMod val="80000"/>
                        <a:lumOff val="2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2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Sheet1!$R$2:$R$42</c15:sqref>
                        </c15:formulaRef>
                      </c:ext>
                    </c:extLst>
                    <c:numCache>
                      <c:formatCode>General</c:formatCode>
                      <c:ptCount val="21"/>
                      <c:pt idx="0">
                        <c:v>41280</c:v>
                      </c:pt>
                      <c:pt idx="1">
                        <c:v>41250</c:v>
                      </c:pt>
                      <c:pt idx="2">
                        <c:v>41147</c:v>
                      </c:pt>
                      <c:pt idx="3">
                        <c:v>41215</c:v>
                      </c:pt>
                      <c:pt idx="4">
                        <c:v>41168</c:v>
                      </c:pt>
                    </c:numCache>
                  </c:numRef>
                </c:val>
                <c:smooth val="0"/>
              </c15:ser>
            </c15:filteredLineSeries>
          </c:ext>
        </c:extLst>
      </c:lineChart>
      <c:catAx>
        <c:axId val="212164008"/>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324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158520"/>
        <c:crosses val="autoZero"/>
        <c:auto val="1"/>
        <c:lblAlgn val="ctr"/>
        <c:lblOffset val="100"/>
        <c:noMultiLvlLbl val="0"/>
      </c:catAx>
      <c:valAx>
        <c:axId val="212158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164008"/>
        <c:crosses val="autoZero"/>
        <c:crossBetween val="midCat"/>
      </c:valAx>
      <c:spPr>
        <a:noFill/>
        <a:ln>
          <a:noFill/>
        </a:ln>
        <a:effectLst/>
      </c:spPr>
    </c:plotArea>
    <c:legend>
      <c:legendPos val="b"/>
      <c:layout>
        <c:manualLayout>
          <c:xMode val="edge"/>
          <c:yMode val="edge"/>
          <c:x val="0.18461213181685623"/>
          <c:y val="0.10357375877796618"/>
          <c:w val="0.17398549139690869"/>
          <c:h val="0.1836939453548339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Sheet1!$B$1</c:f>
              <c:strCache>
                <c:ptCount val="1"/>
                <c:pt idx="0">
                  <c:v>Brazoria .5</c:v>
                </c:pt>
              </c:strCache>
            </c:strRef>
          </c:tx>
          <c:spPr>
            <a:ln w="28575" cap="rnd">
              <a:solidFill>
                <a:schemeClr val="accent2"/>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Sheet1!$B$2:$B$42</c:f>
              <c:numCache>
                <c:formatCode>#,##0</c:formatCode>
                <c:ptCount val="41"/>
                <c:pt idx="0">
                  <c:v>313166</c:v>
                </c:pt>
                <c:pt idx="1">
                  <c:v>318861</c:v>
                </c:pt>
                <c:pt idx="2">
                  <c:v>324678</c:v>
                </c:pt>
                <c:pt idx="3">
                  <c:v>330472</c:v>
                </c:pt>
                <c:pt idx="4">
                  <c:v>336300</c:v>
                </c:pt>
                <c:pt idx="5">
                  <c:v>342233</c:v>
                </c:pt>
                <c:pt idx="6">
                  <c:v>348166</c:v>
                </c:pt>
                <c:pt idx="7">
                  <c:v>354118</c:v>
                </c:pt>
                <c:pt idx="8">
                  <c:v>360133</c:v>
                </c:pt>
                <c:pt idx="9">
                  <c:v>366124</c:v>
                </c:pt>
                <c:pt idx="10">
                  <c:v>372259</c:v>
                </c:pt>
                <c:pt idx="11">
                  <c:v>378471</c:v>
                </c:pt>
                <c:pt idx="12">
                  <c:v>384753</c:v>
                </c:pt>
                <c:pt idx="13">
                  <c:v>391216</c:v>
                </c:pt>
                <c:pt idx="14">
                  <c:v>397798</c:v>
                </c:pt>
                <c:pt idx="15">
                  <c:v>404377</c:v>
                </c:pt>
                <c:pt idx="16">
                  <c:v>411115</c:v>
                </c:pt>
                <c:pt idx="17">
                  <c:v>417890</c:v>
                </c:pt>
                <c:pt idx="18">
                  <c:v>424685</c:v>
                </c:pt>
                <c:pt idx="19">
                  <c:v>431569</c:v>
                </c:pt>
                <c:pt idx="20">
                  <c:v>438727</c:v>
                </c:pt>
                <c:pt idx="21">
                  <c:v>445810</c:v>
                </c:pt>
                <c:pt idx="22">
                  <c:v>453067</c:v>
                </c:pt>
                <c:pt idx="23">
                  <c:v>460336</c:v>
                </c:pt>
                <c:pt idx="24">
                  <c:v>467587</c:v>
                </c:pt>
                <c:pt idx="25">
                  <c:v>474892</c:v>
                </c:pt>
                <c:pt idx="26">
                  <c:v>482378</c:v>
                </c:pt>
                <c:pt idx="27">
                  <c:v>489737</c:v>
                </c:pt>
                <c:pt idx="28">
                  <c:v>497257</c:v>
                </c:pt>
                <c:pt idx="29">
                  <c:v>504759</c:v>
                </c:pt>
                <c:pt idx="30">
                  <c:v>512195</c:v>
                </c:pt>
                <c:pt idx="31">
                  <c:v>519834</c:v>
                </c:pt>
                <c:pt idx="32">
                  <c:v>527398</c:v>
                </c:pt>
                <c:pt idx="33">
                  <c:v>534966</c:v>
                </c:pt>
                <c:pt idx="34">
                  <c:v>542586</c:v>
                </c:pt>
                <c:pt idx="35">
                  <c:v>550186</c:v>
                </c:pt>
                <c:pt idx="36">
                  <c:v>557831</c:v>
                </c:pt>
                <c:pt idx="37">
                  <c:v>565521</c:v>
                </c:pt>
                <c:pt idx="38">
                  <c:v>573272</c:v>
                </c:pt>
                <c:pt idx="39">
                  <c:v>581105</c:v>
                </c:pt>
                <c:pt idx="40">
                  <c:v>588988</c:v>
                </c:pt>
              </c:numCache>
            </c:numRef>
          </c:val>
          <c:smooth val="0"/>
          <c:extLst xmlns:c16r2="http://schemas.microsoft.com/office/drawing/2015/06/chart">
            <c:ext xmlns:c16="http://schemas.microsoft.com/office/drawing/2014/chart" uri="{C3380CC4-5D6E-409C-BE32-E72D297353CC}">
              <c16:uniqueId val="{00000000-FB05-4BCE-8E9F-FFC2FE60FDBF}"/>
            </c:ext>
          </c:extLst>
        </c:ser>
        <c:ser>
          <c:idx val="2"/>
          <c:order val="2"/>
          <c:tx>
            <c:strRef>
              <c:f>Sheet1!$C$1</c:f>
              <c:strCache>
                <c:ptCount val="1"/>
                <c:pt idx="0">
                  <c:v>Brazoria </c:v>
                </c:pt>
              </c:strCache>
            </c:strRef>
          </c:tx>
          <c:spPr>
            <a:ln w="28575" cap="rnd">
              <a:solidFill>
                <a:schemeClr val="accent3"/>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Sheet1!$C$2:$C$42</c:f>
              <c:numCache>
                <c:formatCode>#,##0</c:formatCode>
                <c:ptCount val="41"/>
                <c:pt idx="0">
                  <c:v>313166</c:v>
                </c:pt>
                <c:pt idx="1">
                  <c:v>321705</c:v>
                </c:pt>
                <c:pt idx="2">
                  <c:v>330665</c:v>
                </c:pt>
                <c:pt idx="3">
                  <c:v>339775</c:v>
                </c:pt>
                <c:pt idx="4">
                  <c:v>349214</c:v>
                </c:pt>
                <c:pt idx="5">
                  <c:v>358855</c:v>
                </c:pt>
                <c:pt idx="6">
                  <c:v>368706</c:v>
                </c:pt>
                <c:pt idx="7">
                  <c:v>378766</c:v>
                </c:pt>
                <c:pt idx="8">
                  <c:v>389066</c:v>
                </c:pt>
                <c:pt idx="9">
                  <c:v>399681</c:v>
                </c:pt>
                <c:pt idx="10">
                  <c:v>410571</c:v>
                </c:pt>
                <c:pt idx="11">
                  <c:v>421853</c:v>
                </c:pt>
                <c:pt idx="12">
                  <c:v>433475</c:v>
                </c:pt>
                <c:pt idx="13">
                  <c:v>445525</c:v>
                </c:pt>
                <c:pt idx="14">
                  <c:v>457948</c:v>
                </c:pt>
                <c:pt idx="15">
                  <c:v>470735</c:v>
                </c:pt>
                <c:pt idx="16">
                  <c:v>483952</c:v>
                </c:pt>
                <c:pt idx="17">
                  <c:v>497476</c:v>
                </c:pt>
                <c:pt idx="18">
                  <c:v>511274</c:v>
                </c:pt>
                <c:pt idx="19">
                  <c:v>525747</c:v>
                </c:pt>
                <c:pt idx="20">
                  <c:v>540453</c:v>
                </c:pt>
                <c:pt idx="21">
                  <c:v>555577</c:v>
                </c:pt>
                <c:pt idx="22">
                  <c:v>571166</c:v>
                </c:pt>
                <c:pt idx="23">
                  <c:v>587155</c:v>
                </c:pt>
                <c:pt idx="24">
                  <c:v>603564</c:v>
                </c:pt>
                <c:pt idx="25">
                  <c:v>620528</c:v>
                </c:pt>
                <c:pt idx="26">
                  <c:v>637832</c:v>
                </c:pt>
                <c:pt idx="27">
                  <c:v>655424</c:v>
                </c:pt>
                <c:pt idx="28">
                  <c:v>673547</c:v>
                </c:pt>
                <c:pt idx="29">
                  <c:v>692089</c:v>
                </c:pt>
                <c:pt idx="30">
                  <c:v>711049</c:v>
                </c:pt>
                <c:pt idx="31">
                  <c:v>730394</c:v>
                </c:pt>
                <c:pt idx="32">
                  <c:v>750169</c:v>
                </c:pt>
                <c:pt idx="33">
                  <c:v>770464</c:v>
                </c:pt>
                <c:pt idx="34">
                  <c:v>791039</c:v>
                </c:pt>
                <c:pt idx="35">
                  <c:v>812134</c:v>
                </c:pt>
                <c:pt idx="36">
                  <c:v>833664</c:v>
                </c:pt>
                <c:pt idx="37">
                  <c:v>855619</c:v>
                </c:pt>
                <c:pt idx="38">
                  <c:v>878081</c:v>
                </c:pt>
                <c:pt idx="39">
                  <c:v>901049</c:v>
                </c:pt>
                <c:pt idx="40">
                  <c:v>924456</c:v>
                </c:pt>
              </c:numCache>
            </c:numRef>
          </c:val>
          <c:smooth val="0"/>
          <c:extLst xmlns:c16r2="http://schemas.microsoft.com/office/drawing/2015/06/chart">
            <c:ext xmlns:c16="http://schemas.microsoft.com/office/drawing/2014/chart" uri="{C3380CC4-5D6E-409C-BE32-E72D297353CC}">
              <c16:uniqueId val="{00000001-FB05-4BCE-8E9F-FFC2FE60FDBF}"/>
            </c:ext>
          </c:extLst>
        </c:ser>
        <c:ser>
          <c:idx val="13"/>
          <c:order val="3"/>
          <c:tx>
            <c:strRef>
              <c:f>Sheet1!$N$1</c:f>
              <c:strCache>
                <c:ptCount val="1"/>
                <c:pt idx="0">
                  <c:v>Brazoria Est. </c:v>
                </c:pt>
              </c:strCache>
            </c:strRef>
          </c:tx>
          <c:spPr>
            <a:ln w="31750" cap="rnd">
              <a:solidFill>
                <a:schemeClr val="accent1"/>
              </a:solidFill>
              <a:round/>
            </a:ln>
            <a:effectLst/>
          </c:spPr>
          <c:marker>
            <c:symbol val="square"/>
            <c:size val="5"/>
            <c:spPr>
              <a:solidFill>
                <a:schemeClr val="accent1">
                  <a:alpha val="90000"/>
                </a:schemeClr>
              </a:solidFill>
              <a:ln w="9525">
                <a:solidFill>
                  <a:schemeClr val="tx1"/>
                </a:solidFill>
              </a:ln>
              <a:effectLst/>
            </c:spPr>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Sheet1!$N$2:$N$42</c:f>
              <c:numCache>
                <c:formatCode>General</c:formatCode>
                <c:ptCount val="41"/>
                <c:pt idx="0">
                  <c:v>313166</c:v>
                </c:pt>
                <c:pt idx="1">
                  <c:v>319444</c:v>
                </c:pt>
                <c:pt idx="2">
                  <c:v>324697</c:v>
                </c:pt>
                <c:pt idx="3">
                  <c:v>330670</c:v>
                </c:pt>
                <c:pt idx="4">
                  <c:v>338124</c:v>
                </c:pt>
              </c:numCache>
            </c:numRef>
          </c:val>
          <c:smooth val="0"/>
          <c:extLst xmlns:c16r2="http://schemas.microsoft.com/office/drawing/2015/06/chart">
            <c:ext xmlns:c16="http://schemas.microsoft.com/office/drawing/2014/chart" uri="{C3380CC4-5D6E-409C-BE32-E72D297353CC}">
              <c16:uniqueId val="{00000004-FB05-4BCE-8E9F-FFC2FE60FDBF}"/>
            </c:ext>
          </c:extLst>
        </c:ser>
        <c:ser>
          <c:idx val="5"/>
          <c:order val="6"/>
          <c:tx>
            <c:strRef>
              <c:f>Sheet1!$F$1</c:f>
              <c:strCache>
                <c:ptCount val="1"/>
                <c:pt idx="0">
                  <c:v>Galveston .5</c:v>
                </c:pt>
              </c:strCache>
            </c:strRef>
          </c:tx>
          <c:spPr>
            <a:ln w="28575" cap="rnd">
              <a:solidFill>
                <a:schemeClr val="accent6"/>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Sheet1!$F$2:$F$42</c:f>
              <c:numCache>
                <c:formatCode>#,##0</c:formatCode>
                <c:ptCount val="41"/>
                <c:pt idx="0">
                  <c:v>291309</c:v>
                </c:pt>
                <c:pt idx="1">
                  <c:v>294320</c:v>
                </c:pt>
                <c:pt idx="2">
                  <c:v>297356</c:v>
                </c:pt>
                <c:pt idx="3">
                  <c:v>300378</c:v>
                </c:pt>
                <c:pt idx="4">
                  <c:v>303482</c:v>
                </c:pt>
                <c:pt idx="5">
                  <c:v>306587</c:v>
                </c:pt>
                <c:pt idx="6">
                  <c:v>309599</c:v>
                </c:pt>
                <c:pt idx="7">
                  <c:v>312649</c:v>
                </c:pt>
                <c:pt idx="8">
                  <c:v>315554</c:v>
                </c:pt>
                <c:pt idx="9">
                  <c:v>318580</c:v>
                </c:pt>
                <c:pt idx="10">
                  <c:v>321519</c:v>
                </c:pt>
                <c:pt idx="11">
                  <c:v>324571</c:v>
                </c:pt>
                <c:pt idx="12">
                  <c:v>327552</c:v>
                </c:pt>
                <c:pt idx="13">
                  <c:v>330534</c:v>
                </c:pt>
                <c:pt idx="14">
                  <c:v>333497</c:v>
                </c:pt>
                <c:pt idx="15">
                  <c:v>336514</c:v>
                </c:pt>
                <c:pt idx="16">
                  <c:v>339423</c:v>
                </c:pt>
                <c:pt idx="17">
                  <c:v>342324</c:v>
                </c:pt>
                <c:pt idx="18">
                  <c:v>345190</c:v>
                </c:pt>
                <c:pt idx="19">
                  <c:v>347884</c:v>
                </c:pt>
                <c:pt idx="20">
                  <c:v>350673</c:v>
                </c:pt>
                <c:pt idx="21">
                  <c:v>353323</c:v>
                </c:pt>
                <c:pt idx="22">
                  <c:v>355970</c:v>
                </c:pt>
                <c:pt idx="23">
                  <c:v>358471</c:v>
                </c:pt>
                <c:pt idx="24">
                  <c:v>360914</c:v>
                </c:pt>
                <c:pt idx="25">
                  <c:v>363364</c:v>
                </c:pt>
                <c:pt idx="26">
                  <c:v>365752</c:v>
                </c:pt>
                <c:pt idx="27">
                  <c:v>368086</c:v>
                </c:pt>
                <c:pt idx="28">
                  <c:v>370374</c:v>
                </c:pt>
                <c:pt idx="29">
                  <c:v>372582</c:v>
                </c:pt>
                <c:pt idx="30">
                  <c:v>374837</c:v>
                </c:pt>
                <c:pt idx="31">
                  <c:v>377025</c:v>
                </c:pt>
                <c:pt idx="32">
                  <c:v>379203</c:v>
                </c:pt>
                <c:pt idx="33">
                  <c:v>381380</c:v>
                </c:pt>
                <c:pt idx="34">
                  <c:v>383487</c:v>
                </c:pt>
                <c:pt idx="35">
                  <c:v>385636</c:v>
                </c:pt>
                <c:pt idx="36">
                  <c:v>387823</c:v>
                </c:pt>
                <c:pt idx="37">
                  <c:v>390040</c:v>
                </c:pt>
                <c:pt idx="38">
                  <c:v>392194</c:v>
                </c:pt>
                <c:pt idx="39">
                  <c:v>394495</c:v>
                </c:pt>
                <c:pt idx="40">
                  <c:v>396723</c:v>
                </c:pt>
              </c:numCache>
            </c:numRef>
          </c:val>
          <c:smooth val="0"/>
          <c:extLst xmlns:c16r2="http://schemas.microsoft.com/office/drawing/2015/06/chart">
            <c:ext xmlns:c16="http://schemas.microsoft.com/office/drawing/2014/chart" uri="{C3380CC4-5D6E-409C-BE32-E72D297353CC}">
              <c16:uniqueId val="{00000002-FB05-4BCE-8E9F-FFC2FE60FDBF}"/>
            </c:ext>
          </c:extLst>
        </c:ser>
        <c:ser>
          <c:idx val="6"/>
          <c:order val="7"/>
          <c:tx>
            <c:strRef>
              <c:f>Sheet1!$G$1</c:f>
              <c:strCache>
                <c:ptCount val="1"/>
                <c:pt idx="0">
                  <c:v>Galveston</c:v>
                </c:pt>
              </c:strCache>
            </c:strRef>
          </c:tx>
          <c:spPr>
            <a:ln w="28575" cap="rnd">
              <a:solidFill>
                <a:schemeClr val="accent1">
                  <a:lumMod val="60000"/>
                </a:schemeClr>
              </a:solidFill>
              <a:round/>
            </a:ln>
            <a:effectLst/>
          </c:spPr>
          <c:marker>
            <c:symbol val="none"/>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Sheet1!$G$2:$G$42</c:f>
              <c:numCache>
                <c:formatCode>#,##0</c:formatCode>
                <c:ptCount val="41"/>
                <c:pt idx="0">
                  <c:v>291309</c:v>
                </c:pt>
                <c:pt idx="1">
                  <c:v>295509</c:v>
                </c:pt>
                <c:pt idx="2">
                  <c:v>299719</c:v>
                </c:pt>
                <c:pt idx="3">
                  <c:v>304094</c:v>
                </c:pt>
                <c:pt idx="4">
                  <c:v>308448</c:v>
                </c:pt>
                <c:pt idx="5">
                  <c:v>312880</c:v>
                </c:pt>
                <c:pt idx="6">
                  <c:v>317213</c:v>
                </c:pt>
                <c:pt idx="7">
                  <c:v>321627</c:v>
                </c:pt>
                <c:pt idx="8">
                  <c:v>325997</c:v>
                </c:pt>
                <c:pt idx="9">
                  <c:v>330504</c:v>
                </c:pt>
                <c:pt idx="10">
                  <c:v>335006</c:v>
                </c:pt>
                <c:pt idx="11">
                  <c:v>339640</c:v>
                </c:pt>
                <c:pt idx="12">
                  <c:v>344291</c:v>
                </c:pt>
                <c:pt idx="13">
                  <c:v>349059</c:v>
                </c:pt>
                <c:pt idx="14">
                  <c:v>353789</c:v>
                </c:pt>
                <c:pt idx="15">
                  <c:v>358588</c:v>
                </c:pt>
                <c:pt idx="16">
                  <c:v>363411</c:v>
                </c:pt>
                <c:pt idx="17">
                  <c:v>368238</c:v>
                </c:pt>
                <c:pt idx="18">
                  <c:v>373103</c:v>
                </c:pt>
                <c:pt idx="19">
                  <c:v>377943</c:v>
                </c:pt>
                <c:pt idx="20">
                  <c:v>382798</c:v>
                </c:pt>
                <c:pt idx="21">
                  <c:v>387636</c:v>
                </c:pt>
                <c:pt idx="22">
                  <c:v>392446</c:v>
                </c:pt>
                <c:pt idx="23">
                  <c:v>397272</c:v>
                </c:pt>
                <c:pt idx="24">
                  <c:v>402095</c:v>
                </c:pt>
                <c:pt idx="25">
                  <c:v>406941</c:v>
                </c:pt>
                <c:pt idx="26">
                  <c:v>411794</c:v>
                </c:pt>
                <c:pt idx="27">
                  <c:v>416632</c:v>
                </c:pt>
                <c:pt idx="28">
                  <c:v>421498</c:v>
                </c:pt>
                <c:pt idx="29">
                  <c:v>426407</c:v>
                </c:pt>
                <c:pt idx="30">
                  <c:v>431323</c:v>
                </c:pt>
                <c:pt idx="31">
                  <c:v>436290</c:v>
                </c:pt>
                <c:pt idx="32">
                  <c:v>441279</c:v>
                </c:pt>
                <c:pt idx="33">
                  <c:v>446341</c:v>
                </c:pt>
                <c:pt idx="34">
                  <c:v>451508</c:v>
                </c:pt>
                <c:pt idx="35">
                  <c:v>456709</c:v>
                </c:pt>
                <c:pt idx="36">
                  <c:v>462002</c:v>
                </c:pt>
                <c:pt idx="37">
                  <c:v>467418</c:v>
                </c:pt>
                <c:pt idx="38">
                  <c:v>472967</c:v>
                </c:pt>
                <c:pt idx="39">
                  <c:v>478625</c:v>
                </c:pt>
                <c:pt idx="40">
                  <c:v>484451</c:v>
                </c:pt>
              </c:numCache>
            </c:numRef>
          </c:val>
          <c:smooth val="0"/>
          <c:extLst xmlns:c16r2="http://schemas.microsoft.com/office/drawing/2015/06/chart">
            <c:ext xmlns:c16="http://schemas.microsoft.com/office/drawing/2014/chart" uri="{C3380CC4-5D6E-409C-BE32-E72D297353CC}">
              <c16:uniqueId val="{00000003-FB05-4BCE-8E9F-FFC2FE60FDBF}"/>
            </c:ext>
          </c:extLst>
        </c:ser>
        <c:ser>
          <c:idx val="15"/>
          <c:order val="15"/>
          <c:tx>
            <c:strRef>
              <c:f>Sheet1!$P$1</c:f>
              <c:strCache>
                <c:ptCount val="1"/>
                <c:pt idx="0">
                  <c:v>Galveston Est.</c:v>
                </c:pt>
              </c:strCache>
            </c:strRef>
          </c:tx>
          <c:spPr>
            <a:ln w="28575" cap="rnd">
              <a:solidFill>
                <a:schemeClr val="accent4">
                  <a:lumMod val="80000"/>
                  <a:lumOff val="20000"/>
                </a:schemeClr>
              </a:solidFill>
              <a:round/>
            </a:ln>
            <a:effectLst/>
          </c:spPr>
          <c:marker>
            <c:symbol val="square"/>
            <c:size val="5"/>
            <c:spPr>
              <a:solidFill>
                <a:schemeClr val="accent4">
                  <a:lumMod val="80000"/>
                  <a:lumOff val="20000"/>
                </a:schemeClr>
              </a:solidFill>
              <a:ln w="9525">
                <a:solidFill>
                  <a:schemeClr val="tx1"/>
                </a:solidFill>
              </a:ln>
              <a:effectLst/>
            </c:spPr>
          </c:marker>
          <c:cat>
            <c:numRef>
              <c:f>Sheet1!$A$2:$A$42</c:f>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f>Sheet1!$P$2:$P$42</c:f>
              <c:numCache>
                <c:formatCode>General</c:formatCode>
                <c:ptCount val="41"/>
                <c:pt idx="0">
                  <c:v>291309</c:v>
                </c:pt>
                <c:pt idx="1">
                  <c:v>295673</c:v>
                </c:pt>
                <c:pt idx="2">
                  <c:v>301469</c:v>
                </c:pt>
                <c:pt idx="3">
                  <c:v>307465</c:v>
                </c:pt>
                <c:pt idx="4">
                  <c:v>314198</c:v>
                </c:pt>
              </c:numCache>
            </c:numRef>
          </c:val>
          <c:smooth val="0"/>
          <c:extLst xmlns:c16r2="http://schemas.microsoft.com/office/drawing/2015/06/chart">
            <c:ext xmlns:c16="http://schemas.microsoft.com/office/drawing/2014/chart" uri="{C3380CC4-5D6E-409C-BE32-E72D297353CC}">
              <c16:uniqueId val="{00000005-FB05-4BCE-8E9F-FFC2FE60FDBF}"/>
            </c:ext>
          </c:extLst>
        </c:ser>
        <c:dLbls>
          <c:showLegendKey val="0"/>
          <c:showVal val="0"/>
          <c:showCatName val="0"/>
          <c:showSerName val="0"/>
          <c:showPercent val="0"/>
          <c:showBubbleSize val="0"/>
        </c:dLbls>
        <c:smooth val="0"/>
        <c:axId val="208368936"/>
        <c:axId val="208366192"/>
        <c:extLst xmlns:c16r2="http://schemas.microsoft.com/office/drawing/2015/06/chart">
          <c:ext xmlns:c15="http://schemas.microsoft.com/office/drawing/2012/chart" uri="{02D57815-91ED-43cb-92C2-25804820EDAC}">
            <c15:filteredLineSeries>
              <c15:ser>
                <c:idx val="0"/>
                <c:order val="0"/>
                <c:tx>
                  <c:strRef>
                    <c:extLst xmlns:c16r2="http://schemas.microsoft.com/office/drawing/2015/06/chart">
                      <c:ext uri="{02D57815-91ED-43cb-92C2-25804820EDAC}">
                        <c15:formulaRef>
                          <c15:sqref>Sheet1!$A$1</c15:sqref>
                        </c15:formulaRef>
                      </c:ext>
                    </c:extLst>
                    <c:strCache>
                      <c:ptCount val="1"/>
                      <c:pt idx="0">
                        <c:v>Year</c:v>
                      </c:pt>
                    </c:strCache>
                  </c:strRef>
                </c:tx>
                <c:spPr>
                  <a:ln w="28575" cap="rnd">
                    <a:solidFill>
                      <a:schemeClr val="accent1"/>
                    </a:solidFill>
                    <a:round/>
                  </a:ln>
                  <a:effectLst/>
                </c:spPr>
                <c:marker>
                  <c:symbol val="none"/>
                </c:marker>
                <c:cat>
                  <c:numRef>
                    <c:extLst xmlns:c16r2="http://schemas.microsoft.com/office/drawing/2015/06/chart">
                      <c:ext uri="{02D57815-91ED-43cb-92C2-25804820EDAC}">
                        <c15:formulaRef>
                          <c15:sqref>Sheet1!$A$2:$A$42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6r2="http://schemas.microsoft.com/office/drawing/2015/06/chart">
                      <c:ext uri="{02D57815-91ED-43cb-92C2-25804820EDAC}">
                        <c15:formulaRef>
                          <c15:sqref>Sheet1!$A$2:$A$42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val>
                <c:smooth val="0"/>
              </c15:ser>
            </c15:filteredLineSeries>
            <c15:filteredLineSeries>
              <c15:ser>
                <c:idx val="3"/>
                <c:order val="4"/>
                <c:tx>
                  <c:strRef>
                    <c:extLst xmlns:c16r2="http://schemas.microsoft.com/office/drawing/2015/06/chart" xmlns:c15="http://schemas.microsoft.com/office/drawing/2012/chart">
                      <c:ext xmlns:c15="http://schemas.microsoft.com/office/drawing/2012/chart" uri="{02D57815-91ED-43cb-92C2-25804820EDAC}">
                        <c15:formulaRef>
                          <c15:sqref>Sheet1!$D$1</c15:sqref>
                        </c15:formulaRef>
                      </c:ext>
                    </c:extLst>
                    <c:strCache>
                      <c:ptCount val="1"/>
                      <c:pt idx="0">
                        <c:v>Fort Bend .5</c:v>
                      </c:pt>
                    </c:strCache>
                  </c:strRef>
                </c:tx>
                <c:spPr>
                  <a:ln w="28575" cap="rnd">
                    <a:solidFill>
                      <a:schemeClr val="accent4"/>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Sheet1!$D$2:$D$42</c15:sqref>
                        </c15:formulaRef>
                      </c:ext>
                    </c:extLst>
                    <c:numCache>
                      <c:formatCode>#,##0</c:formatCode>
                      <c:ptCount val="41"/>
                      <c:pt idx="0">
                        <c:v>585375</c:v>
                      </c:pt>
                      <c:pt idx="1">
                        <c:v>600348</c:v>
                      </c:pt>
                      <c:pt idx="2">
                        <c:v>615376</c:v>
                      </c:pt>
                      <c:pt idx="3">
                        <c:v>630766</c:v>
                      </c:pt>
                      <c:pt idx="4">
                        <c:v>646299</c:v>
                      </c:pt>
                      <c:pt idx="5">
                        <c:v>662019</c:v>
                      </c:pt>
                      <c:pt idx="6">
                        <c:v>677753</c:v>
                      </c:pt>
                      <c:pt idx="7">
                        <c:v>693646</c:v>
                      </c:pt>
                      <c:pt idx="8">
                        <c:v>709707</c:v>
                      </c:pt>
                      <c:pt idx="9">
                        <c:v>726141</c:v>
                      </c:pt>
                      <c:pt idx="10">
                        <c:v>742705</c:v>
                      </c:pt>
                      <c:pt idx="11">
                        <c:v>759638</c:v>
                      </c:pt>
                      <c:pt idx="12">
                        <c:v>777049</c:v>
                      </c:pt>
                      <c:pt idx="13">
                        <c:v>794655</c:v>
                      </c:pt>
                      <c:pt idx="14">
                        <c:v>812690</c:v>
                      </c:pt>
                      <c:pt idx="15">
                        <c:v>830883</c:v>
                      </c:pt>
                      <c:pt idx="16">
                        <c:v>849686</c:v>
                      </c:pt>
                      <c:pt idx="17">
                        <c:v>868761</c:v>
                      </c:pt>
                      <c:pt idx="18">
                        <c:v>888198</c:v>
                      </c:pt>
                      <c:pt idx="19">
                        <c:v>908144</c:v>
                      </c:pt>
                      <c:pt idx="20">
                        <c:v>928474</c:v>
                      </c:pt>
                      <c:pt idx="21">
                        <c:v>948997</c:v>
                      </c:pt>
                      <c:pt idx="22">
                        <c:v>969674</c:v>
                      </c:pt>
                      <c:pt idx="23">
                        <c:v>990844</c:v>
                      </c:pt>
                      <c:pt idx="24">
                        <c:v>1012115</c:v>
                      </c:pt>
                      <c:pt idx="25">
                        <c:v>1033333</c:v>
                      </c:pt>
                      <c:pt idx="26">
                        <c:v>1055141</c:v>
                      </c:pt>
                      <c:pt idx="27">
                        <c:v>1077077</c:v>
                      </c:pt>
                      <c:pt idx="28">
                        <c:v>1098818</c:v>
                      </c:pt>
                      <c:pt idx="29">
                        <c:v>1121058</c:v>
                      </c:pt>
                      <c:pt idx="30">
                        <c:v>1143079</c:v>
                      </c:pt>
                      <c:pt idx="31">
                        <c:v>1165474</c:v>
                      </c:pt>
                      <c:pt idx="32">
                        <c:v>1187714</c:v>
                      </c:pt>
                      <c:pt idx="33">
                        <c:v>1210112</c:v>
                      </c:pt>
                      <c:pt idx="34">
                        <c:v>1232484</c:v>
                      </c:pt>
                      <c:pt idx="35">
                        <c:v>1254966</c:v>
                      </c:pt>
                      <c:pt idx="36">
                        <c:v>1277489</c:v>
                      </c:pt>
                      <c:pt idx="37">
                        <c:v>1300135</c:v>
                      </c:pt>
                      <c:pt idx="38">
                        <c:v>1322885</c:v>
                      </c:pt>
                      <c:pt idx="39">
                        <c:v>1345787</c:v>
                      </c:pt>
                      <c:pt idx="40">
                        <c:v>1368744</c:v>
                      </c:pt>
                    </c:numCache>
                  </c:numRef>
                </c:val>
                <c:smooth val="0"/>
              </c15:ser>
            </c15:filteredLineSeries>
            <c15:filteredLineSeries>
              <c15:ser>
                <c:idx val="4"/>
                <c:order val="5"/>
                <c:tx>
                  <c:strRef>
                    <c:extLst xmlns:c16r2="http://schemas.microsoft.com/office/drawing/2015/06/chart" xmlns:c15="http://schemas.microsoft.com/office/drawing/2012/chart">
                      <c:ext xmlns:c15="http://schemas.microsoft.com/office/drawing/2012/chart" uri="{02D57815-91ED-43cb-92C2-25804820EDAC}">
                        <c15:formulaRef>
                          <c15:sqref>Sheet1!$E$1</c15:sqref>
                        </c15:formulaRef>
                      </c:ext>
                    </c:extLst>
                    <c:strCache>
                      <c:ptCount val="1"/>
                      <c:pt idx="0">
                        <c:v>Fort Bend</c:v>
                      </c:pt>
                    </c:strCache>
                  </c:strRef>
                </c:tx>
                <c:spPr>
                  <a:ln w="28575" cap="rnd">
                    <a:solidFill>
                      <a:schemeClr val="accent5"/>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Sheet1!$E$2:$E$42</c15:sqref>
                        </c15:formulaRef>
                      </c:ext>
                    </c:extLst>
                    <c:numCache>
                      <c:formatCode>#,##0</c:formatCode>
                      <c:ptCount val="41"/>
                      <c:pt idx="0">
                        <c:v>585375</c:v>
                      </c:pt>
                      <c:pt idx="1">
                        <c:v>611035</c:v>
                      </c:pt>
                      <c:pt idx="2">
                        <c:v>637692</c:v>
                      </c:pt>
                      <c:pt idx="3">
                        <c:v>665544</c:v>
                      </c:pt>
                      <c:pt idx="4">
                        <c:v>694429</c:v>
                      </c:pt>
                      <c:pt idx="5">
                        <c:v>724104</c:v>
                      </c:pt>
                      <c:pt idx="6">
                        <c:v>754968</c:v>
                      </c:pt>
                      <c:pt idx="7">
                        <c:v>786948</c:v>
                      </c:pt>
                      <c:pt idx="8">
                        <c:v>819681</c:v>
                      </c:pt>
                      <c:pt idx="9">
                        <c:v>853649</c:v>
                      </c:pt>
                      <c:pt idx="10">
                        <c:v>888595</c:v>
                      </c:pt>
                      <c:pt idx="11">
                        <c:v>924746</c:v>
                      </c:pt>
                      <c:pt idx="12">
                        <c:v>962191</c:v>
                      </c:pt>
                      <c:pt idx="13">
                        <c:v>1001231</c:v>
                      </c:pt>
                      <c:pt idx="14">
                        <c:v>1041600</c:v>
                      </c:pt>
                      <c:pt idx="15">
                        <c:v>1083278</c:v>
                      </c:pt>
                      <c:pt idx="16">
                        <c:v>1126238</c:v>
                      </c:pt>
                      <c:pt idx="17">
                        <c:v>1171003</c:v>
                      </c:pt>
                      <c:pt idx="18">
                        <c:v>1216985</c:v>
                      </c:pt>
                      <c:pt idx="19">
                        <c:v>1264908</c:v>
                      </c:pt>
                      <c:pt idx="20">
                        <c:v>1314652</c:v>
                      </c:pt>
                      <c:pt idx="21">
                        <c:v>1366192</c:v>
                      </c:pt>
                      <c:pt idx="22">
                        <c:v>1419715</c:v>
                      </c:pt>
                      <c:pt idx="23">
                        <c:v>1474813</c:v>
                      </c:pt>
                      <c:pt idx="24">
                        <c:v>1532283</c:v>
                      </c:pt>
                      <c:pt idx="25">
                        <c:v>1591858</c:v>
                      </c:pt>
                      <c:pt idx="26">
                        <c:v>1653218</c:v>
                      </c:pt>
                      <c:pt idx="27">
                        <c:v>1716815</c:v>
                      </c:pt>
                      <c:pt idx="28">
                        <c:v>1782865</c:v>
                      </c:pt>
                      <c:pt idx="29">
                        <c:v>1850719</c:v>
                      </c:pt>
                      <c:pt idx="30">
                        <c:v>1920868</c:v>
                      </c:pt>
                      <c:pt idx="31">
                        <c:v>1993290</c:v>
                      </c:pt>
                      <c:pt idx="32">
                        <c:v>2067599</c:v>
                      </c:pt>
                      <c:pt idx="33">
                        <c:v>2143827</c:v>
                      </c:pt>
                      <c:pt idx="34">
                        <c:v>2222293</c:v>
                      </c:pt>
                      <c:pt idx="35">
                        <c:v>2303046</c:v>
                      </c:pt>
                      <c:pt idx="36">
                        <c:v>2386049</c:v>
                      </c:pt>
                      <c:pt idx="37">
                        <c:v>2470915</c:v>
                      </c:pt>
                      <c:pt idx="38">
                        <c:v>2557831</c:v>
                      </c:pt>
                      <c:pt idx="39">
                        <c:v>2647172</c:v>
                      </c:pt>
                      <c:pt idx="40">
                        <c:v>2738553</c:v>
                      </c:pt>
                    </c:numCache>
                  </c:numRef>
                </c:val>
                <c:smooth val="0"/>
              </c15:ser>
            </c15:filteredLineSeries>
            <c15:filteredLineSeries>
              <c15:ser>
                <c:idx val="7"/>
                <c:order val="8"/>
                <c:tx>
                  <c:strRef>
                    <c:extLst xmlns:c16r2="http://schemas.microsoft.com/office/drawing/2015/06/chart" xmlns:c15="http://schemas.microsoft.com/office/drawing/2012/chart">
                      <c:ext xmlns:c15="http://schemas.microsoft.com/office/drawing/2012/chart" uri="{02D57815-91ED-43cb-92C2-25804820EDAC}">
                        <c15:formulaRef>
                          <c15:sqref>Sheet1!$H$1</c15:sqref>
                        </c15:formulaRef>
                      </c:ext>
                    </c:extLst>
                    <c:strCache>
                      <c:ptCount val="1"/>
                      <c:pt idx="0">
                        <c:v>Harris .5</c:v>
                      </c:pt>
                    </c:strCache>
                  </c:strRef>
                </c:tx>
                <c:spPr>
                  <a:ln w="28575" cap="rnd">
                    <a:solidFill>
                      <a:schemeClr val="accent2">
                        <a:lumMod val="6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Sheet1!$H$2:$H$42</c15:sqref>
                        </c15:formulaRef>
                      </c:ext>
                    </c:extLst>
                    <c:numCache>
                      <c:formatCode>#,##0</c:formatCode>
                      <c:ptCount val="41"/>
                      <c:pt idx="0">
                        <c:v>4092459</c:v>
                      </c:pt>
                      <c:pt idx="1">
                        <c:v>4150225</c:v>
                      </c:pt>
                      <c:pt idx="2">
                        <c:v>4209016</c:v>
                      </c:pt>
                      <c:pt idx="3">
                        <c:v>4268189</c:v>
                      </c:pt>
                      <c:pt idx="4">
                        <c:v>4328510</c:v>
                      </c:pt>
                      <c:pt idx="5">
                        <c:v>4387851</c:v>
                      </c:pt>
                      <c:pt idx="6">
                        <c:v>4447567</c:v>
                      </c:pt>
                      <c:pt idx="7">
                        <c:v>4507499</c:v>
                      </c:pt>
                      <c:pt idx="8">
                        <c:v>4566527</c:v>
                      </c:pt>
                      <c:pt idx="9">
                        <c:v>4624668</c:v>
                      </c:pt>
                      <c:pt idx="10">
                        <c:v>4683874</c:v>
                      </c:pt>
                      <c:pt idx="11">
                        <c:v>4742981</c:v>
                      </c:pt>
                      <c:pt idx="12">
                        <c:v>4802006</c:v>
                      </c:pt>
                      <c:pt idx="13">
                        <c:v>4860457</c:v>
                      </c:pt>
                      <c:pt idx="14">
                        <c:v>4919249</c:v>
                      </c:pt>
                      <c:pt idx="15">
                        <c:v>4977435</c:v>
                      </c:pt>
                      <c:pt idx="16">
                        <c:v>5035526</c:v>
                      </c:pt>
                      <c:pt idx="17">
                        <c:v>5092540</c:v>
                      </c:pt>
                      <c:pt idx="18">
                        <c:v>5150155</c:v>
                      </c:pt>
                      <c:pt idx="19">
                        <c:v>5206167</c:v>
                      </c:pt>
                      <c:pt idx="20">
                        <c:v>5262009</c:v>
                      </c:pt>
                      <c:pt idx="21">
                        <c:v>5318560</c:v>
                      </c:pt>
                      <c:pt idx="22">
                        <c:v>5373141</c:v>
                      </c:pt>
                      <c:pt idx="23">
                        <c:v>5427822</c:v>
                      </c:pt>
                      <c:pt idx="24">
                        <c:v>5482435</c:v>
                      </c:pt>
                      <c:pt idx="25">
                        <c:v>5536397</c:v>
                      </c:pt>
                      <c:pt idx="26">
                        <c:v>5589624</c:v>
                      </c:pt>
                      <c:pt idx="27">
                        <c:v>5642833</c:v>
                      </c:pt>
                      <c:pt idx="28">
                        <c:v>5695205</c:v>
                      </c:pt>
                      <c:pt idx="29">
                        <c:v>5747600</c:v>
                      </c:pt>
                      <c:pt idx="30">
                        <c:v>5799833</c:v>
                      </c:pt>
                      <c:pt idx="31">
                        <c:v>5851343</c:v>
                      </c:pt>
                      <c:pt idx="32">
                        <c:v>5902424</c:v>
                      </c:pt>
                      <c:pt idx="33">
                        <c:v>5953147</c:v>
                      </c:pt>
                      <c:pt idx="34">
                        <c:v>6004216</c:v>
                      </c:pt>
                      <c:pt idx="35">
                        <c:v>6054593</c:v>
                      </c:pt>
                      <c:pt idx="36">
                        <c:v>6104411</c:v>
                      </c:pt>
                      <c:pt idx="37">
                        <c:v>6154628</c:v>
                      </c:pt>
                      <c:pt idx="38">
                        <c:v>6204329</c:v>
                      </c:pt>
                      <c:pt idx="39">
                        <c:v>6254356</c:v>
                      </c:pt>
                      <c:pt idx="40">
                        <c:v>6304828</c:v>
                      </c:pt>
                    </c:numCache>
                  </c:numRef>
                </c:val>
                <c:smooth val="0"/>
              </c15:ser>
            </c15:filteredLineSeries>
            <c15:filteredLineSeries>
              <c15:ser>
                <c:idx val="8"/>
                <c:order val="9"/>
                <c:tx>
                  <c:strRef>
                    <c:extLst xmlns:c16r2="http://schemas.microsoft.com/office/drawing/2015/06/chart" xmlns:c15="http://schemas.microsoft.com/office/drawing/2012/chart">
                      <c:ext xmlns:c15="http://schemas.microsoft.com/office/drawing/2012/chart" uri="{02D57815-91ED-43cb-92C2-25804820EDAC}">
                        <c15:formulaRef>
                          <c15:sqref>Sheet1!$I$1</c15:sqref>
                        </c15:formulaRef>
                      </c:ext>
                    </c:extLst>
                    <c:strCache>
                      <c:ptCount val="1"/>
                      <c:pt idx="0">
                        <c:v>Harris</c:v>
                      </c:pt>
                    </c:strCache>
                  </c:strRef>
                </c:tx>
                <c:spPr>
                  <a:ln w="28575" cap="rnd">
                    <a:solidFill>
                      <a:schemeClr val="accent3">
                        <a:lumMod val="6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Sheet1!$I$2:$I$42</c15:sqref>
                        </c15:formulaRef>
                      </c:ext>
                    </c:extLst>
                    <c:numCache>
                      <c:formatCode>#,##0</c:formatCode>
                      <c:ptCount val="41"/>
                      <c:pt idx="0">
                        <c:v>4092459</c:v>
                      </c:pt>
                      <c:pt idx="1">
                        <c:v>4164432</c:v>
                      </c:pt>
                      <c:pt idx="2">
                        <c:v>4239023</c:v>
                      </c:pt>
                      <c:pt idx="3">
                        <c:v>4314397</c:v>
                      </c:pt>
                      <c:pt idx="4">
                        <c:v>4391445</c:v>
                      </c:pt>
                      <c:pt idx="5">
                        <c:v>4471427</c:v>
                      </c:pt>
                      <c:pt idx="6">
                        <c:v>4551437</c:v>
                      </c:pt>
                      <c:pt idx="7">
                        <c:v>4633511</c:v>
                      </c:pt>
                      <c:pt idx="8">
                        <c:v>4716479</c:v>
                      </c:pt>
                      <c:pt idx="9">
                        <c:v>4800558</c:v>
                      </c:pt>
                      <c:pt idx="10">
                        <c:v>4885616</c:v>
                      </c:pt>
                      <c:pt idx="11">
                        <c:v>4972248</c:v>
                      </c:pt>
                      <c:pt idx="12">
                        <c:v>5060181</c:v>
                      </c:pt>
                      <c:pt idx="13">
                        <c:v>5148798</c:v>
                      </c:pt>
                      <c:pt idx="14">
                        <c:v>5236902</c:v>
                      </c:pt>
                      <c:pt idx="15">
                        <c:v>5326919</c:v>
                      </c:pt>
                      <c:pt idx="16">
                        <c:v>5417636</c:v>
                      </c:pt>
                      <c:pt idx="17">
                        <c:v>5507265</c:v>
                      </c:pt>
                      <c:pt idx="18">
                        <c:v>5597354</c:v>
                      </c:pt>
                      <c:pt idx="19">
                        <c:v>5687792</c:v>
                      </c:pt>
                      <c:pt idx="20">
                        <c:v>5777639</c:v>
                      </c:pt>
                      <c:pt idx="21">
                        <c:v>5867590</c:v>
                      </c:pt>
                      <c:pt idx="22">
                        <c:v>5957270</c:v>
                      </c:pt>
                      <c:pt idx="23">
                        <c:v>6046660</c:v>
                      </c:pt>
                      <c:pt idx="24">
                        <c:v>6135101</c:v>
                      </c:pt>
                      <c:pt idx="25">
                        <c:v>6223358</c:v>
                      </c:pt>
                      <c:pt idx="26">
                        <c:v>6311233</c:v>
                      </c:pt>
                      <c:pt idx="27">
                        <c:v>6398646</c:v>
                      </c:pt>
                      <c:pt idx="28">
                        <c:v>6485410</c:v>
                      </c:pt>
                      <c:pt idx="29">
                        <c:v>6572674</c:v>
                      </c:pt>
                      <c:pt idx="30">
                        <c:v>6660246</c:v>
                      </c:pt>
                      <c:pt idx="31">
                        <c:v>6746645</c:v>
                      </c:pt>
                      <c:pt idx="32">
                        <c:v>6832922</c:v>
                      </c:pt>
                      <c:pt idx="33">
                        <c:v>6919743</c:v>
                      </c:pt>
                      <c:pt idx="34">
                        <c:v>7005940</c:v>
                      </c:pt>
                      <c:pt idx="35">
                        <c:v>7092182</c:v>
                      </c:pt>
                      <c:pt idx="36">
                        <c:v>7179526</c:v>
                      </c:pt>
                      <c:pt idx="37">
                        <c:v>7265761</c:v>
                      </c:pt>
                      <c:pt idx="38">
                        <c:v>7353392</c:v>
                      </c:pt>
                      <c:pt idx="39">
                        <c:v>7440606</c:v>
                      </c:pt>
                      <c:pt idx="40">
                        <c:v>7527827</c:v>
                      </c:pt>
                    </c:numCache>
                  </c:numRef>
                </c:val>
                <c:smooth val="0"/>
              </c15:ser>
            </c15:filteredLineSeries>
            <c15:filteredLineSeries>
              <c15:ser>
                <c:idx val="9"/>
                <c:order val="10"/>
                <c:tx>
                  <c:strRef>
                    <c:extLst xmlns:c16r2="http://schemas.microsoft.com/office/drawing/2015/06/chart" xmlns:c15="http://schemas.microsoft.com/office/drawing/2012/chart">
                      <c:ext xmlns:c15="http://schemas.microsoft.com/office/drawing/2012/chart" uri="{02D57815-91ED-43cb-92C2-25804820EDAC}">
                        <c15:formulaRef>
                          <c15:sqref>Sheet1!$J$1</c15:sqref>
                        </c15:formulaRef>
                      </c:ext>
                    </c:extLst>
                    <c:strCache>
                      <c:ptCount val="1"/>
                      <c:pt idx="0">
                        <c:v>Matagorda .5</c:v>
                      </c:pt>
                    </c:strCache>
                  </c:strRef>
                </c:tx>
                <c:spPr>
                  <a:ln w="28575" cap="rnd">
                    <a:solidFill>
                      <a:schemeClr val="accent4">
                        <a:lumMod val="6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Sheet1!$J$2:$J$42</c15:sqref>
                        </c15:formulaRef>
                      </c:ext>
                    </c:extLst>
                    <c:numCache>
                      <c:formatCode>#,##0</c:formatCode>
                      <c:ptCount val="41"/>
                      <c:pt idx="0">
                        <c:v>36702</c:v>
                      </c:pt>
                      <c:pt idx="1">
                        <c:v>37002</c:v>
                      </c:pt>
                      <c:pt idx="2">
                        <c:v>37245</c:v>
                      </c:pt>
                      <c:pt idx="3">
                        <c:v>37525</c:v>
                      </c:pt>
                      <c:pt idx="4">
                        <c:v>37803</c:v>
                      </c:pt>
                      <c:pt idx="5">
                        <c:v>38086</c:v>
                      </c:pt>
                      <c:pt idx="6">
                        <c:v>38369</c:v>
                      </c:pt>
                      <c:pt idx="7">
                        <c:v>38638</c:v>
                      </c:pt>
                      <c:pt idx="8">
                        <c:v>38910</c:v>
                      </c:pt>
                      <c:pt idx="9">
                        <c:v>39178</c:v>
                      </c:pt>
                      <c:pt idx="10">
                        <c:v>39448</c:v>
                      </c:pt>
                      <c:pt idx="11">
                        <c:v>39714</c:v>
                      </c:pt>
                      <c:pt idx="12">
                        <c:v>39957</c:v>
                      </c:pt>
                      <c:pt idx="13">
                        <c:v>40224</c:v>
                      </c:pt>
                      <c:pt idx="14">
                        <c:v>40458</c:v>
                      </c:pt>
                      <c:pt idx="15">
                        <c:v>40705</c:v>
                      </c:pt>
                      <c:pt idx="16">
                        <c:v>40926</c:v>
                      </c:pt>
                      <c:pt idx="17">
                        <c:v>41185</c:v>
                      </c:pt>
                      <c:pt idx="18">
                        <c:v>41400</c:v>
                      </c:pt>
                      <c:pt idx="19">
                        <c:v>41622</c:v>
                      </c:pt>
                      <c:pt idx="20">
                        <c:v>41823</c:v>
                      </c:pt>
                      <c:pt idx="21">
                        <c:v>42024</c:v>
                      </c:pt>
                      <c:pt idx="22">
                        <c:v>42205</c:v>
                      </c:pt>
                      <c:pt idx="23">
                        <c:v>42382</c:v>
                      </c:pt>
                      <c:pt idx="24">
                        <c:v>42558</c:v>
                      </c:pt>
                      <c:pt idx="25">
                        <c:v>42725</c:v>
                      </c:pt>
                      <c:pt idx="26">
                        <c:v>42887</c:v>
                      </c:pt>
                      <c:pt idx="27">
                        <c:v>43027</c:v>
                      </c:pt>
                      <c:pt idx="28">
                        <c:v>43176</c:v>
                      </c:pt>
                      <c:pt idx="29">
                        <c:v>43329</c:v>
                      </c:pt>
                      <c:pt idx="30">
                        <c:v>43482</c:v>
                      </c:pt>
                      <c:pt idx="31">
                        <c:v>43615</c:v>
                      </c:pt>
                      <c:pt idx="32">
                        <c:v>43733</c:v>
                      </c:pt>
                      <c:pt idx="33">
                        <c:v>43862</c:v>
                      </c:pt>
                      <c:pt idx="34">
                        <c:v>43985</c:v>
                      </c:pt>
                      <c:pt idx="35">
                        <c:v>44101</c:v>
                      </c:pt>
                      <c:pt idx="36">
                        <c:v>44228</c:v>
                      </c:pt>
                      <c:pt idx="37">
                        <c:v>44365</c:v>
                      </c:pt>
                      <c:pt idx="38">
                        <c:v>44485</c:v>
                      </c:pt>
                      <c:pt idx="39">
                        <c:v>44632</c:v>
                      </c:pt>
                      <c:pt idx="40">
                        <c:v>44774</c:v>
                      </c:pt>
                    </c:numCache>
                  </c:numRef>
                </c:val>
                <c:smooth val="0"/>
              </c15:ser>
            </c15:filteredLineSeries>
            <c15:filteredLineSeries>
              <c15:ser>
                <c:idx val="10"/>
                <c:order val="11"/>
                <c:tx>
                  <c:strRef>
                    <c:extLst xmlns:c16r2="http://schemas.microsoft.com/office/drawing/2015/06/chart" xmlns:c15="http://schemas.microsoft.com/office/drawing/2012/chart">
                      <c:ext xmlns:c15="http://schemas.microsoft.com/office/drawing/2012/chart" uri="{02D57815-91ED-43cb-92C2-25804820EDAC}">
                        <c15:formulaRef>
                          <c15:sqref>Sheet1!$K$1</c15:sqref>
                        </c15:formulaRef>
                      </c:ext>
                    </c:extLst>
                    <c:strCache>
                      <c:ptCount val="1"/>
                      <c:pt idx="0">
                        <c:v>Matagorda</c:v>
                      </c:pt>
                    </c:strCache>
                  </c:strRef>
                </c:tx>
                <c:spPr>
                  <a:ln w="28575" cap="rnd">
                    <a:solidFill>
                      <a:schemeClr val="accent5">
                        <a:lumMod val="6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Sheet1!$K$2:$K$42</c15:sqref>
                        </c15:formulaRef>
                      </c:ext>
                    </c:extLst>
                    <c:numCache>
                      <c:formatCode>#,##0</c:formatCode>
                      <c:ptCount val="41"/>
                      <c:pt idx="0">
                        <c:v>36702</c:v>
                      </c:pt>
                      <c:pt idx="1">
                        <c:v>37053</c:v>
                      </c:pt>
                      <c:pt idx="2">
                        <c:v>37378</c:v>
                      </c:pt>
                      <c:pt idx="3">
                        <c:v>37691</c:v>
                      </c:pt>
                      <c:pt idx="4">
                        <c:v>37989</c:v>
                      </c:pt>
                      <c:pt idx="5">
                        <c:v>38295</c:v>
                      </c:pt>
                      <c:pt idx="6">
                        <c:v>38581</c:v>
                      </c:pt>
                      <c:pt idx="7">
                        <c:v>38879</c:v>
                      </c:pt>
                      <c:pt idx="8">
                        <c:v>39147</c:v>
                      </c:pt>
                      <c:pt idx="9">
                        <c:v>39424</c:v>
                      </c:pt>
                      <c:pt idx="10">
                        <c:v>39696</c:v>
                      </c:pt>
                      <c:pt idx="11">
                        <c:v>39959</c:v>
                      </c:pt>
                      <c:pt idx="12">
                        <c:v>40218</c:v>
                      </c:pt>
                      <c:pt idx="13">
                        <c:v>40463</c:v>
                      </c:pt>
                      <c:pt idx="14">
                        <c:v>40724</c:v>
                      </c:pt>
                      <c:pt idx="15">
                        <c:v>40954</c:v>
                      </c:pt>
                      <c:pt idx="16">
                        <c:v>41146</c:v>
                      </c:pt>
                      <c:pt idx="17">
                        <c:v>41366</c:v>
                      </c:pt>
                      <c:pt idx="18">
                        <c:v>41559</c:v>
                      </c:pt>
                      <c:pt idx="19">
                        <c:v>41714</c:v>
                      </c:pt>
                      <c:pt idx="20">
                        <c:v>41864</c:v>
                      </c:pt>
                      <c:pt idx="21">
                        <c:v>42016</c:v>
                      </c:pt>
                      <c:pt idx="22">
                        <c:v>42140</c:v>
                      </c:pt>
                      <c:pt idx="23">
                        <c:v>42242</c:v>
                      </c:pt>
                      <c:pt idx="24">
                        <c:v>42312</c:v>
                      </c:pt>
                      <c:pt idx="25">
                        <c:v>42375</c:v>
                      </c:pt>
                      <c:pt idx="26">
                        <c:v>42410</c:v>
                      </c:pt>
                      <c:pt idx="27">
                        <c:v>42471</c:v>
                      </c:pt>
                      <c:pt idx="28">
                        <c:v>42465</c:v>
                      </c:pt>
                      <c:pt idx="29">
                        <c:v>42476</c:v>
                      </c:pt>
                      <c:pt idx="30">
                        <c:v>42445</c:v>
                      </c:pt>
                      <c:pt idx="31">
                        <c:v>42441</c:v>
                      </c:pt>
                      <c:pt idx="32">
                        <c:v>42395</c:v>
                      </c:pt>
                      <c:pt idx="33">
                        <c:v>42335</c:v>
                      </c:pt>
                      <c:pt idx="34">
                        <c:v>42292</c:v>
                      </c:pt>
                      <c:pt idx="35">
                        <c:v>42226</c:v>
                      </c:pt>
                      <c:pt idx="36">
                        <c:v>42155</c:v>
                      </c:pt>
                      <c:pt idx="37">
                        <c:v>42061</c:v>
                      </c:pt>
                      <c:pt idx="38">
                        <c:v>41999</c:v>
                      </c:pt>
                      <c:pt idx="39">
                        <c:v>41927</c:v>
                      </c:pt>
                      <c:pt idx="40">
                        <c:v>41834</c:v>
                      </c:pt>
                    </c:numCache>
                  </c:numRef>
                </c:val>
                <c:smooth val="0"/>
              </c15:ser>
            </c15:filteredLineSeries>
            <c15:filteredLineSeries>
              <c15:ser>
                <c:idx val="11"/>
                <c:order val="12"/>
                <c:tx>
                  <c:strRef>
                    <c:extLst xmlns:c16r2="http://schemas.microsoft.com/office/drawing/2015/06/chart" xmlns:c15="http://schemas.microsoft.com/office/drawing/2012/chart">
                      <c:ext xmlns:c15="http://schemas.microsoft.com/office/drawing/2012/chart" uri="{02D57815-91ED-43cb-92C2-25804820EDAC}">
                        <c15:formulaRef>
                          <c15:sqref>Sheet1!$L$1</c15:sqref>
                        </c15:formulaRef>
                      </c:ext>
                    </c:extLst>
                    <c:strCache>
                      <c:ptCount val="1"/>
                      <c:pt idx="0">
                        <c:v>Wharton .5</c:v>
                      </c:pt>
                    </c:strCache>
                  </c:strRef>
                </c:tx>
                <c:spPr>
                  <a:ln w="28575" cap="rnd">
                    <a:solidFill>
                      <a:schemeClr val="accent6">
                        <a:lumMod val="6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Sheet1!$L$2:$L$42</c15:sqref>
                        </c15:formulaRef>
                      </c:ext>
                    </c:extLst>
                    <c:numCache>
                      <c:formatCode>#,##0</c:formatCode>
                      <c:ptCount val="41"/>
                      <c:pt idx="0">
                        <c:v>41280</c:v>
                      </c:pt>
                      <c:pt idx="1">
                        <c:v>41517</c:v>
                      </c:pt>
                      <c:pt idx="2">
                        <c:v>41709</c:v>
                      </c:pt>
                      <c:pt idx="3">
                        <c:v>41949</c:v>
                      </c:pt>
                      <c:pt idx="4">
                        <c:v>42182</c:v>
                      </c:pt>
                      <c:pt idx="5">
                        <c:v>42393</c:v>
                      </c:pt>
                      <c:pt idx="6">
                        <c:v>42613</c:v>
                      </c:pt>
                      <c:pt idx="7">
                        <c:v>42836</c:v>
                      </c:pt>
                      <c:pt idx="8">
                        <c:v>43055</c:v>
                      </c:pt>
                      <c:pt idx="9">
                        <c:v>43312</c:v>
                      </c:pt>
                      <c:pt idx="10">
                        <c:v>43551</c:v>
                      </c:pt>
                      <c:pt idx="11">
                        <c:v>43805</c:v>
                      </c:pt>
                      <c:pt idx="12">
                        <c:v>44015</c:v>
                      </c:pt>
                      <c:pt idx="13">
                        <c:v>44280</c:v>
                      </c:pt>
                      <c:pt idx="14">
                        <c:v>44533</c:v>
                      </c:pt>
                      <c:pt idx="15">
                        <c:v>44792</c:v>
                      </c:pt>
                      <c:pt idx="16">
                        <c:v>45046</c:v>
                      </c:pt>
                      <c:pt idx="17">
                        <c:v>45301</c:v>
                      </c:pt>
                      <c:pt idx="18">
                        <c:v>45530</c:v>
                      </c:pt>
                      <c:pt idx="19">
                        <c:v>45769</c:v>
                      </c:pt>
                      <c:pt idx="20">
                        <c:v>45988</c:v>
                      </c:pt>
                      <c:pt idx="21">
                        <c:v>46203</c:v>
                      </c:pt>
                      <c:pt idx="22">
                        <c:v>46394</c:v>
                      </c:pt>
                      <c:pt idx="23">
                        <c:v>46590</c:v>
                      </c:pt>
                      <c:pt idx="24">
                        <c:v>46760</c:v>
                      </c:pt>
                      <c:pt idx="25">
                        <c:v>46924</c:v>
                      </c:pt>
                      <c:pt idx="26">
                        <c:v>47055</c:v>
                      </c:pt>
                      <c:pt idx="27">
                        <c:v>47202</c:v>
                      </c:pt>
                      <c:pt idx="28">
                        <c:v>47338</c:v>
                      </c:pt>
                      <c:pt idx="29">
                        <c:v>47444</c:v>
                      </c:pt>
                      <c:pt idx="30">
                        <c:v>47559</c:v>
                      </c:pt>
                      <c:pt idx="31">
                        <c:v>47670</c:v>
                      </c:pt>
                      <c:pt idx="32">
                        <c:v>47770</c:v>
                      </c:pt>
                      <c:pt idx="33">
                        <c:v>47874</c:v>
                      </c:pt>
                      <c:pt idx="34">
                        <c:v>47980</c:v>
                      </c:pt>
                      <c:pt idx="35">
                        <c:v>48090</c:v>
                      </c:pt>
                      <c:pt idx="36">
                        <c:v>48208</c:v>
                      </c:pt>
                      <c:pt idx="37">
                        <c:v>48313</c:v>
                      </c:pt>
                      <c:pt idx="38">
                        <c:v>48440</c:v>
                      </c:pt>
                      <c:pt idx="39">
                        <c:v>48557</c:v>
                      </c:pt>
                      <c:pt idx="40">
                        <c:v>48693</c:v>
                      </c:pt>
                    </c:numCache>
                  </c:numRef>
                </c:val>
                <c:smooth val="0"/>
              </c15:ser>
            </c15:filteredLineSeries>
            <c15:filteredLineSeries>
              <c15:ser>
                <c:idx val="12"/>
                <c:order val="13"/>
                <c:tx>
                  <c:strRef>
                    <c:extLst xmlns:c16r2="http://schemas.microsoft.com/office/drawing/2015/06/chart" xmlns:c15="http://schemas.microsoft.com/office/drawing/2012/chart">
                      <c:ext xmlns:c15="http://schemas.microsoft.com/office/drawing/2012/chart" uri="{02D57815-91ED-43cb-92C2-25804820EDAC}">
                        <c15:formulaRef>
                          <c15:sqref>Sheet1!$M$1</c15:sqref>
                        </c15:formulaRef>
                      </c:ext>
                    </c:extLst>
                    <c:strCache>
                      <c:ptCount val="1"/>
                      <c:pt idx="0">
                        <c:v>Wharton</c:v>
                      </c:pt>
                    </c:strCache>
                  </c:strRef>
                </c:tx>
                <c:spPr>
                  <a:ln w="28575" cap="rnd">
                    <a:solidFill>
                      <a:schemeClr val="accent1">
                        <a:lumMod val="80000"/>
                        <a:lumOff val="2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Sheet1!$M$2:$M$42</c15:sqref>
                        </c15:formulaRef>
                      </c:ext>
                    </c:extLst>
                    <c:numCache>
                      <c:formatCode>#,##0</c:formatCode>
                      <c:ptCount val="41"/>
                      <c:pt idx="0">
                        <c:v>41280</c:v>
                      </c:pt>
                      <c:pt idx="1">
                        <c:v>41506</c:v>
                      </c:pt>
                      <c:pt idx="2">
                        <c:v>41722</c:v>
                      </c:pt>
                      <c:pt idx="3">
                        <c:v>41911</c:v>
                      </c:pt>
                      <c:pt idx="4">
                        <c:v>42131</c:v>
                      </c:pt>
                      <c:pt idx="5">
                        <c:v>42332</c:v>
                      </c:pt>
                      <c:pt idx="6">
                        <c:v>42519</c:v>
                      </c:pt>
                      <c:pt idx="7">
                        <c:v>42702</c:v>
                      </c:pt>
                      <c:pt idx="8">
                        <c:v>42884</c:v>
                      </c:pt>
                      <c:pt idx="9">
                        <c:v>43069</c:v>
                      </c:pt>
                      <c:pt idx="10">
                        <c:v>43271</c:v>
                      </c:pt>
                      <c:pt idx="11">
                        <c:v>43479</c:v>
                      </c:pt>
                      <c:pt idx="12">
                        <c:v>43697</c:v>
                      </c:pt>
                      <c:pt idx="13">
                        <c:v>43891</c:v>
                      </c:pt>
                      <c:pt idx="14">
                        <c:v>44085</c:v>
                      </c:pt>
                      <c:pt idx="15">
                        <c:v>44282</c:v>
                      </c:pt>
                      <c:pt idx="16">
                        <c:v>44469</c:v>
                      </c:pt>
                      <c:pt idx="17">
                        <c:v>44655</c:v>
                      </c:pt>
                      <c:pt idx="18">
                        <c:v>44826</c:v>
                      </c:pt>
                      <c:pt idx="19">
                        <c:v>44980</c:v>
                      </c:pt>
                      <c:pt idx="20">
                        <c:v>45121</c:v>
                      </c:pt>
                      <c:pt idx="21">
                        <c:v>45216</c:v>
                      </c:pt>
                      <c:pt idx="22">
                        <c:v>45316</c:v>
                      </c:pt>
                      <c:pt idx="23">
                        <c:v>45403</c:v>
                      </c:pt>
                      <c:pt idx="24">
                        <c:v>45453</c:v>
                      </c:pt>
                      <c:pt idx="25">
                        <c:v>45478</c:v>
                      </c:pt>
                      <c:pt idx="26">
                        <c:v>45487</c:v>
                      </c:pt>
                      <c:pt idx="27">
                        <c:v>45463</c:v>
                      </c:pt>
                      <c:pt idx="28">
                        <c:v>45442</c:v>
                      </c:pt>
                      <c:pt idx="29">
                        <c:v>45407</c:v>
                      </c:pt>
                      <c:pt idx="30">
                        <c:v>45368</c:v>
                      </c:pt>
                      <c:pt idx="31">
                        <c:v>45285</c:v>
                      </c:pt>
                      <c:pt idx="32">
                        <c:v>45214</c:v>
                      </c:pt>
                      <c:pt idx="33">
                        <c:v>45145</c:v>
                      </c:pt>
                      <c:pt idx="34">
                        <c:v>45052</c:v>
                      </c:pt>
                      <c:pt idx="35">
                        <c:v>44952</c:v>
                      </c:pt>
                      <c:pt idx="36">
                        <c:v>44845</c:v>
                      </c:pt>
                      <c:pt idx="37">
                        <c:v>44745</c:v>
                      </c:pt>
                      <c:pt idx="38">
                        <c:v>44659</c:v>
                      </c:pt>
                      <c:pt idx="39">
                        <c:v>44553</c:v>
                      </c:pt>
                      <c:pt idx="40">
                        <c:v>44461</c:v>
                      </c:pt>
                    </c:numCache>
                  </c:numRef>
                </c:val>
                <c:smooth val="0"/>
              </c15:ser>
            </c15:filteredLineSeries>
            <c15:filteredLineSeries>
              <c15:ser>
                <c:idx val="14"/>
                <c:order val="14"/>
                <c:tx>
                  <c:strRef>
                    <c:extLst xmlns:c16r2="http://schemas.microsoft.com/office/drawing/2015/06/chart" xmlns:c15="http://schemas.microsoft.com/office/drawing/2012/chart">
                      <c:ext xmlns:c15="http://schemas.microsoft.com/office/drawing/2012/chart" uri="{02D57815-91ED-43cb-92C2-25804820EDAC}">
                        <c15:formulaRef>
                          <c15:sqref>Sheet1!$O$1</c15:sqref>
                        </c15:formulaRef>
                      </c:ext>
                    </c:extLst>
                    <c:strCache>
                      <c:ptCount val="1"/>
                      <c:pt idx="0">
                        <c:v>Fort Bend Est.</c:v>
                      </c:pt>
                    </c:strCache>
                  </c:strRef>
                </c:tx>
                <c:spPr>
                  <a:ln w="28575" cap="rnd">
                    <a:solidFill>
                      <a:schemeClr val="accent3">
                        <a:lumMod val="80000"/>
                        <a:lumOff val="2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Sheet1!$O$2:$O$42</c15:sqref>
                        </c15:formulaRef>
                      </c:ext>
                    </c:extLst>
                    <c:numCache>
                      <c:formatCode>General</c:formatCode>
                      <c:ptCount val="41"/>
                      <c:pt idx="0">
                        <c:v>585375</c:v>
                      </c:pt>
                      <c:pt idx="1">
                        <c:v>607501</c:v>
                      </c:pt>
                      <c:pt idx="2">
                        <c:v>626704</c:v>
                      </c:pt>
                      <c:pt idx="3">
                        <c:v>654561</c:v>
                      </c:pt>
                      <c:pt idx="4">
                        <c:v>685345</c:v>
                      </c:pt>
                    </c:numCache>
                  </c:numRef>
                </c:val>
                <c:smooth val="0"/>
              </c15:ser>
            </c15:filteredLineSeries>
            <c15:filteredLineSeries>
              <c15:ser>
                <c:idx val="16"/>
                <c:order val="16"/>
                <c:tx>
                  <c:strRef>
                    <c:extLst xmlns:c16r2="http://schemas.microsoft.com/office/drawing/2015/06/chart" xmlns:c15="http://schemas.microsoft.com/office/drawing/2012/chart">
                      <c:ext xmlns:c15="http://schemas.microsoft.com/office/drawing/2012/chart" uri="{02D57815-91ED-43cb-92C2-25804820EDAC}">
                        <c15:formulaRef>
                          <c15:sqref>Sheet1!$Q$1</c15:sqref>
                        </c15:formulaRef>
                      </c:ext>
                    </c:extLst>
                    <c:strCache>
                      <c:ptCount val="1"/>
                      <c:pt idx="0">
                        <c:v>Harris Est.</c:v>
                      </c:pt>
                    </c:strCache>
                  </c:strRef>
                </c:tx>
                <c:spPr>
                  <a:ln w="28575" cap="rnd">
                    <a:solidFill>
                      <a:schemeClr val="accent5">
                        <a:lumMod val="80000"/>
                        <a:lumOff val="2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Sheet1!$Q$2:$Q$42</c15:sqref>
                        </c15:formulaRef>
                      </c:ext>
                    </c:extLst>
                    <c:numCache>
                      <c:formatCode>General</c:formatCode>
                      <c:ptCount val="41"/>
                      <c:pt idx="0">
                        <c:v>4092459</c:v>
                      </c:pt>
                      <c:pt idx="1">
                        <c:v>4181948</c:v>
                      </c:pt>
                      <c:pt idx="2">
                        <c:v>4263060</c:v>
                      </c:pt>
                      <c:pt idx="3">
                        <c:v>4352752</c:v>
                      </c:pt>
                      <c:pt idx="4">
                        <c:v>4441370</c:v>
                      </c:pt>
                    </c:numCache>
                  </c:numRef>
                </c:val>
                <c:smooth val="0"/>
              </c15:ser>
            </c15:filteredLineSeries>
            <c15:filteredLineSeries>
              <c15:ser>
                <c:idx val="17"/>
                <c:order val="17"/>
                <c:tx>
                  <c:strRef>
                    <c:extLst xmlns:c16r2="http://schemas.microsoft.com/office/drawing/2015/06/chart" xmlns:c15="http://schemas.microsoft.com/office/drawing/2012/chart">
                      <c:ext xmlns:c15="http://schemas.microsoft.com/office/drawing/2012/chart" uri="{02D57815-91ED-43cb-92C2-25804820EDAC}">
                        <c15:formulaRef>
                          <c15:sqref>Sheet1!$R$1</c15:sqref>
                        </c15:formulaRef>
                      </c:ext>
                    </c:extLst>
                    <c:strCache>
                      <c:ptCount val="1"/>
                      <c:pt idx="0">
                        <c:v>Wharton Est.</c:v>
                      </c:pt>
                    </c:strCache>
                  </c:strRef>
                </c:tx>
                <c:spPr>
                  <a:ln w="28575" cap="rnd">
                    <a:solidFill>
                      <a:schemeClr val="accent6">
                        <a:lumMod val="80000"/>
                        <a:lumOff val="20000"/>
                      </a:schemeClr>
                    </a:solidFill>
                    <a:round/>
                  </a:ln>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Sheet1!$A$2:$A$42</c15:sqref>
                        </c15:formulaRef>
                      </c:ext>
                    </c:extLst>
                    <c:numCache>
                      <c:formatCode>General</c:formatCode>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Sheet1!$R$2:$R$42</c15:sqref>
                        </c15:formulaRef>
                      </c:ext>
                    </c:extLst>
                    <c:numCache>
                      <c:formatCode>General</c:formatCode>
                      <c:ptCount val="41"/>
                      <c:pt idx="0">
                        <c:v>41280</c:v>
                      </c:pt>
                      <c:pt idx="1">
                        <c:v>41250</c:v>
                      </c:pt>
                      <c:pt idx="2">
                        <c:v>41147</c:v>
                      </c:pt>
                      <c:pt idx="3">
                        <c:v>41215</c:v>
                      </c:pt>
                      <c:pt idx="4">
                        <c:v>41168</c:v>
                      </c:pt>
                    </c:numCache>
                  </c:numRef>
                </c:val>
                <c:smooth val="0"/>
              </c15:ser>
            </c15:filteredLineSeries>
          </c:ext>
        </c:extLst>
      </c:lineChart>
      <c:catAx>
        <c:axId val="208368936"/>
        <c:scaling>
          <c:orientation val="minMax"/>
        </c:scaling>
        <c:delete val="0"/>
        <c:axPos val="b"/>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336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366192"/>
        <c:crosses val="autoZero"/>
        <c:auto val="1"/>
        <c:lblAlgn val="ctr"/>
        <c:lblOffset val="100"/>
        <c:noMultiLvlLbl val="0"/>
      </c:catAx>
      <c:valAx>
        <c:axId val="2083661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368936"/>
        <c:crosses val="autoZero"/>
        <c:crossBetween val="midCat"/>
      </c:valAx>
      <c:spPr>
        <a:noFill/>
        <a:ln>
          <a:noFill/>
        </a:ln>
        <a:effectLst/>
      </c:spPr>
    </c:plotArea>
    <c:legend>
      <c:legendPos val="b"/>
      <c:layout>
        <c:manualLayout>
          <c:xMode val="edge"/>
          <c:yMode val="edge"/>
          <c:x val="0.13126871293866044"/>
          <c:y val="0.10101717579220157"/>
          <c:w val="0.49980825313502486"/>
          <c:h val="0.1696637820503614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Natural Increase</c:v>
                </c:pt>
              </c:strCache>
            </c:strRef>
          </c:tx>
          <c:spPr>
            <a:solidFill>
              <a:schemeClr val="tx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1950s</c:v>
                </c:pt>
                <c:pt idx="1">
                  <c:v>1960s</c:v>
                </c:pt>
                <c:pt idx="2">
                  <c:v>1970s</c:v>
                </c:pt>
                <c:pt idx="3">
                  <c:v>1980s</c:v>
                </c:pt>
                <c:pt idx="4">
                  <c:v>1990s</c:v>
                </c:pt>
                <c:pt idx="5">
                  <c:v>2000s</c:v>
                </c:pt>
              </c:strCache>
            </c:strRef>
          </c:cat>
          <c:val>
            <c:numRef>
              <c:f>Sheet1!$B$2:$B$7</c:f>
              <c:numCache>
                <c:formatCode>0.0%</c:formatCode>
                <c:ptCount val="6"/>
                <c:pt idx="0">
                  <c:v>0.89500000000000002</c:v>
                </c:pt>
                <c:pt idx="1">
                  <c:v>0.86699999999999999</c:v>
                </c:pt>
                <c:pt idx="2">
                  <c:v>0.41499999999999998</c:v>
                </c:pt>
                <c:pt idx="3">
                  <c:v>0.65900000000000003</c:v>
                </c:pt>
                <c:pt idx="4">
                  <c:v>0.497</c:v>
                </c:pt>
                <c:pt idx="5">
                  <c:v>0.53700000000000003</c:v>
                </c:pt>
              </c:numCache>
            </c:numRef>
          </c:val>
        </c:ser>
        <c:ser>
          <c:idx val="1"/>
          <c:order val="1"/>
          <c:tx>
            <c:strRef>
              <c:f>Sheet1!$C$1</c:f>
              <c:strCache>
                <c:ptCount val="1"/>
                <c:pt idx="0">
                  <c:v>Migration</c:v>
                </c:pt>
              </c:strCache>
            </c:strRef>
          </c:tx>
          <c:spPr>
            <a:solidFill>
              <a:schemeClr val="accent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1950s</c:v>
                </c:pt>
                <c:pt idx="1">
                  <c:v>1960s</c:v>
                </c:pt>
                <c:pt idx="2">
                  <c:v>1970s</c:v>
                </c:pt>
                <c:pt idx="3">
                  <c:v>1980s</c:v>
                </c:pt>
                <c:pt idx="4">
                  <c:v>1990s</c:v>
                </c:pt>
                <c:pt idx="5">
                  <c:v>2000s</c:v>
                </c:pt>
              </c:strCache>
            </c:strRef>
          </c:cat>
          <c:val>
            <c:numRef>
              <c:f>Sheet1!$C$2:$C$7</c:f>
              <c:numCache>
                <c:formatCode>0.0%</c:formatCode>
                <c:ptCount val="6"/>
                <c:pt idx="0">
                  <c:v>0.105</c:v>
                </c:pt>
                <c:pt idx="1">
                  <c:v>0.13300000000000001</c:v>
                </c:pt>
                <c:pt idx="2">
                  <c:v>0.58499999999999996</c:v>
                </c:pt>
                <c:pt idx="3">
                  <c:v>0.34100000000000003</c:v>
                </c:pt>
                <c:pt idx="4">
                  <c:v>0.503</c:v>
                </c:pt>
                <c:pt idx="5">
                  <c:v>0.46300000000000002</c:v>
                </c:pt>
              </c:numCache>
            </c:numRef>
          </c:val>
        </c:ser>
        <c:dLbls>
          <c:showLegendKey val="0"/>
          <c:showVal val="0"/>
          <c:showCatName val="0"/>
          <c:showSerName val="0"/>
          <c:showPercent val="0"/>
          <c:showBubbleSize val="0"/>
        </c:dLbls>
        <c:gapWidth val="80"/>
        <c:overlap val="100"/>
        <c:axId val="194766632"/>
        <c:axId val="194768984"/>
      </c:barChart>
      <c:catAx>
        <c:axId val="194766632"/>
        <c:scaling>
          <c:orientation val="minMax"/>
        </c:scaling>
        <c:delete val="0"/>
        <c:axPos val="b"/>
        <c:numFmt formatCode="General" sourceLinked="0"/>
        <c:majorTickMark val="out"/>
        <c:minorTickMark val="none"/>
        <c:tickLblPos val="nextTo"/>
        <c:txPr>
          <a:bodyPr/>
          <a:lstStyle/>
          <a:p>
            <a:pPr>
              <a:defRPr sz="1800" b="1">
                <a:latin typeface="+mj-lt"/>
              </a:defRPr>
            </a:pPr>
            <a:endParaRPr lang="en-US"/>
          </a:p>
        </c:txPr>
        <c:crossAx val="194768984"/>
        <c:crosses val="autoZero"/>
        <c:auto val="1"/>
        <c:lblAlgn val="ctr"/>
        <c:lblOffset val="100"/>
        <c:noMultiLvlLbl val="0"/>
      </c:catAx>
      <c:valAx>
        <c:axId val="194768984"/>
        <c:scaling>
          <c:orientation val="minMax"/>
        </c:scaling>
        <c:delete val="1"/>
        <c:axPos val="l"/>
        <c:numFmt formatCode="0.0%" sourceLinked="1"/>
        <c:majorTickMark val="out"/>
        <c:minorTickMark val="none"/>
        <c:tickLblPos val="nextTo"/>
        <c:crossAx val="194766632"/>
        <c:crosses val="autoZero"/>
        <c:crossBetween val="between"/>
      </c:valAx>
      <c:spPr>
        <a:noFill/>
        <a:ln w="25400">
          <a:noFill/>
        </a:ln>
      </c:spPr>
    </c:plotArea>
    <c:legend>
      <c:legendPos val="r"/>
      <c:layout>
        <c:manualLayout>
          <c:xMode val="edge"/>
          <c:yMode val="edge"/>
          <c:x val="0.6739616123646115"/>
          <c:y val="3.3748288011603306E-3"/>
          <c:w val="0.22432421506855937"/>
          <c:h val="0.14820526972889633"/>
        </c:manualLayout>
      </c:layout>
      <c:overlay val="0"/>
      <c:txPr>
        <a:bodyPr/>
        <a:lstStyle/>
        <a:p>
          <a:pPr>
            <a:defRPr sz="18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2000</a:t>
            </a:r>
          </a:p>
        </c:rich>
      </c:tx>
      <c:layout>
        <c:manualLayout>
          <c:xMode val="edge"/>
          <c:yMode val="edge"/>
          <c:x val="0.44565812494852752"/>
          <c:y val="7.8510615194236494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2"/>
              <c:layout>
                <c:manualLayout>
                  <c:x val="0.13252667554391612"/>
                  <c:y val="0.12464776391231754"/>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5025170888394127"/>
                      <c:h val="0.11486444353417644"/>
                    </c:manualLayout>
                  </c15:layout>
                </c:ext>
              </c:extLst>
            </c:dLbl>
            <c:dLbl>
              <c:idx val="3"/>
              <c:layout>
                <c:manualLayout>
                  <c:x val="4.1984671340747237E-2"/>
                  <c:y val="5.5887409165825387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14755390029464868"/>
                      <c:h val="0.15241299862707217"/>
                    </c:manualLayout>
                  </c15:layout>
                </c:ext>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Sheet1!$B$9:$F$9</c:f>
              <c:numCache>
                <c:formatCode>0%</c:formatCode>
                <c:ptCount val="5"/>
                <c:pt idx="0">
                  <c:v>0.52689128804584595</c:v>
                </c:pt>
                <c:pt idx="1">
                  <c:v>0.11406756539773483</c:v>
                </c:pt>
                <c:pt idx="2">
                  <c:v>2.7218130444215987E-2</c:v>
                </c:pt>
                <c:pt idx="3">
                  <c:v>1.1952312375197999E-2</c:v>
                </c:pt>
                <c:pt idx="4">
                  <c:v>0.31987070373700521</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2015</a:t>
            </a:r>
          </a:p>
        </c:rich>
      </c:tx>
      <c:layout>
        <c:manualLayout>
          <c:xMode val="edge"/>
          <c:yMode val="edge"/>
          <c:x val="0.44198039466889671"/>
          <c:y val="0.1025019350266868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2408746674436228"/>
          <c:y val="0.21994044227310341"/>
          <c:w val="0.52434810295923795"/>
          <c:h val="0.720504556017461"/>
        </c:manualLayout>
      </c:layout>
      <c:pieChart>
        <c:varyColors val="1"/>
        <c:ser>
          <c:idx val="0"/>
          <c:order val="0"/>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1"/>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dLbl>
              <c:idx val="2"/>
              <c:layout>
                <c:manualLayout>
                  <c:x val="9.3999620374642281E-2"/>
                  <c:y val="3.9021491239043929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3"/>
              <c:layout>
                <c:manualLayout>
                  <c:x val="4.8393489150024303E-2"/>
                  <c:y val="1.7897752571090202E-2"/>
                </c:manualLayout>
              </c:layout>
              <c:dLblPos val="bestFit"/>
              <c:showLegendKey val="0"/>
              <c:showVal val="1"/>
              <c:showCatName val="1"/>
              <c:showSerName val="0"/>
              <c:showPercent val="0"/>
              <c:showBubbleSize val="0"/>
              <c:extLst>
                <c:ext xmlns:c15="http://schemas.microsoft.com/office/drawing/2012/chart" uri="{CE6537A1-D6FC-4f65-9D91-7224C49458BB}"/>
              </c:extLst>
            </c:dLbl>
            <c:dLbl>
              <c:idx val="4"/>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1"/>
              <c:showSerName val="0"/>
              <c:showPercent val="0"/>
              <c:showBubbleSize val="0"/>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Sheet1!$B$6:$F$6</c:f>
              <c:strCache>
                <c:ptCount val="5"/>
                <c:pt idx="0">
                  <c:v>NH White</c:v>
                </c:pt>
                <c:pt idx="1">
                  <c:v>NH Black</c:v>
                </c:pt>
                <c:pt idx="2">
                  <c:v>NH Asian</c:v>
                </c:pt>
                <c:pt idx="3">
                  <c:v>NH Other</c:v>
                </c:pt>
                <c:pt idx="4">
                  <c:v>Hispanic</c:v>
                </c:pt>
              </c:strCache>
            </c:strRef>
          </c:cat>
          <c:val>
            <c:numRef>
              <c:f>Sheet1!$B$7:$F$7</c:f>
              <c:numCache>
                <c:formatCode>0%</c:formatCode>
                <c:ptCount val="5"/>
                <c:pt idx="0">
                  <c:v>0.43037249035407549</c:v>
                </c:pt>
                <c:pt idx="1">
                  <c:v>0.11768675902688379</c:v>
                </c:pt>
                <c:pt idx="2">
                  <c:v>4.5569798865736991E-2</c:v>
                </c:pt>
                <c:pt idx="3">
                  <c:v>1.7931011535355673E-2</c:v>
                </c:pt>
                <c:pt idx="4">
                  <c:v>0.38843994021794803</c:v>
                </c:pt>
              </c:numCache>
            </c:numRef>
          </c:val>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rgbClr val="C00000"/>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c:formatCode>
                <c:ptCount val="86"/>
                <c:pt idx="0">
                  <c:v>122428</c:v>
                </c:pt>
                <c:pt idx="1">
                  <c:v>121262</c:v>
                </c:pt>
                <c:pt idx="2">
                  <c:v>119706</c:v>
                </c:pt>
                <c:pt idx="3">
                  <c:v>119778</c:v>
                </c:pt>
                <c:pt idx="4">
                  <c:v>120619</c:v>
                </c:pt>
                <c:pt idx="5">
                  <c:v>119532</c:v>
                </c:pt>
                <c:pt idx="6">
                  <c:v>122081</c:v>
                </c:pt>
                <c:pt idx="7">
                  <c:v>123852</c:v>
                </c:pt>
                <c:pt idx="8">
                  <c:v>124528</c:v>
                </c:pt>
                <c:pt idx="9">
                  <c:v>125689</c:v>
                </c:pt>
                <c:pt idx="10">
                  <c:v>127327</c:v>
                </c:pt>
                <c:pt idx="11">
                  <c:v>128263</c:v>
                </c:pt>
                <c:pt idx="12">
                  <c:v>128594</c:v>
                </c:pt>
                <c:pt idx="13">
                  <c:v>131088</c:v>
                </c:pt>
                <c:pt idx="14">
                  <c:v>132577</c:v>
                </c:pt>
                <c:pt idx="15">
                  <c:v>131971</c:v>
                </c:pt>
                <c:pt idx="16">
                  <c:v>131063</c:v>
                </c:pt>
                <c:pt idx="17">
                  <c:v>132256</c:v>
                </c:pt>
                <c:pt idx="18">
                  <c:v>134548</c:v>
                </c:pt>
                <c:pt idx="19">
                  <c:v>137096</c:v>
                </c:pt>
                <c:pt idx="20">
                  <c:v>134960</c:v>
                </c:pt>
                <c:pt idx="21">
                  <c:v>136408</c:v>
                </c:pt>
                <c:pt idx="22">
                  <c:v>137448</c:v>
                </c:pt>
                <c:pt idx="23">
                  <c:v>137398</c:v>
                </c:pt>
                <c:pt idx="24">
                  <c:v>138042</c:v>
                </c:pt>
                <c:pt idx="25">
                  <c:v>137146</c:v>
                </c:pt>
                <c:pt idx="26">
                  <c:v>137867</c:v>
                </c:pt>
                <c:pt idx="27">
                  <c:v>141512</c:v>
                </c:pt>
                <c:pt idx="28">
                  <c:v>145418</c:v>
                </c:pt>
                <c:pt idx="29">
                  <c:v>148869</c:v>
                </c:pt>
                <c:pt idx="30">
                  <c:v>147295</c:v>
                </c:pt>
                <c:pt idx="31">
                  <c:v>150128</c:v>
                </c:pt>
                <c:pt idx="32">
                  <c:v>151145</c:v>
                </c:pt>
                <c:pt idx="33">
                  <c:v>151662</c:v>
                </c:pt>
                <c:pt idx="34">
                  <c:v>150770</c:v>
                </c:pt>
                <c:pt idx="35">
                  <c:v>142895</c:v>
                </c:pt>
                <c:pt idx="36">
                  <c:v>139686</c:v>
                </c:pt>
                <c:pt idx="37">
                  <c:v>136709</c:v>
                </c:pt>
                <c:pt idx="38">
                  <c:v>134721</c:v>
                </c:pt>
                <c:pt idx="39">
                  <c:v>137143</c:v>
                </c:pt>
                <c:pt idx="40">
                  <c:v>135053</c:v>
                </c:pt>
                <c:pt idx="41">
                  <c:v>137961</c:v>
                </c:pt>
                <c:pt idx="42">
                  <c:v>147743</c:v>
                </c:pt>
                <c:pt idx="43">
                  <c:v>159529</c:v>
                </c:pt>
                <c:pt idx="44">
                  <c:v>161160</c:v>
                </c:pt>
                <c:pt idx="45">
                  <c:v>153398</c:v>
                </c:pt>
                <c:pt idx="46">
                  <c:v>147505</c:v>
                </c:pt>
                <c:pt idx="47">
                  <c:v>146908</c:v>
                </c:pt>
                <c:pt idx="48">
                  <c:v>149378</c:v>
                </c:pt>
                <c:pt idx="49">
                  <c:v>161688</c:v>
                </c:pt>
                <c:pt idx="50">
                  <c:v>170500</c:v>
                </c:pt>
                <c:pt idx="51">
                  <c:v>175912</c:v>
                </c:pt>
                <c:pt idx="52">
                  <c:v>178898</c:v>
                </c:pt>
                <c:pt idx="53">
                  <c:v>182461</c:v>
                </c:pt>
                <c:pt idx="54">
                  <c:v>186102</c:v>
                </c:pt>
                <c:pt idx="55">
                  <c:v>182270</c:v>
                </c:pt>
                <c:pt idx="56">
                  <c:v>183392</c:v>
                </c:pt>
                <c:pt idx="57">
                  <c:v>180605</c:v>
                </c:pt>
                <c:pt idx="58">
                  <c:v>176253</c:v>
                </c:pt>
                <c:pt idx="59">
                  <c:v>175246</c:v>
                </c:pt>
                <c:pt idx="60">
                  <c:v>169158</c:v>
                </c:pt>
                <c:pt idx="61">
                  <c:v>164457</c:v>
                </c:pt>
                <c:pt idx="62">
                  <c:v>158436</c:v>
                </c:pt>
                <c:pt idx="63">
                  <c:v>149884</c:v>
                </c:pt>
                <c:pt idx="64">
                  <c:v>148013</c:v>
                </c:pt>
                <c:pt idx="65">
                  <c:v>145083</c:v>
                </c:pt>
                <c:pt idx="66">
                  <c:v>148364</c:v>
                </c:pt>
                <c:pt idx="67">
                  <c:v>148599</c:v>
                </c:pt>
                <c:pt idx="68">
                  <c:v>119031</c:v>
                </c:pt>
                <c:pt idx="69">
                  <c:v>112097</c:v>
                </c:pt>
                <c:pt idx="70">
                  <c:v>112814</c:v>
                </c:pt>
                <c:pt idx="71">
                  <c:v>108911</c:v>
                </c:pt>
                <c:pt idx="72">
                  <c:v>98388</c:v>
                </c:pt>
                <c:pt idx="73">
                  <c:v>90010</c:v>
                </c:pt>
                <c:pt idx="74">
                  <c:v>82911</c:v>
                </c:pt>
                <c:pt idx="75">
                  <c:v>77959</c:v>
                </c:pt>
                <c:pt idx="76">
                  <c:v>73802</c:v>
                </c:pt>
                <c:pt idx="77">
                  <c:v>68036</c:v>
                </c:pt>
                <c:pt idx="78">
                  <c:v>64861</c:v>
                </c:pt>
                <c:pt idx="79">
                  <c:v>62401</c:v>
                </c:pt>
                <c:pt idx="80">
                  <c:v>56580</c:v>
                </c:pt>
                <c:pt idx="81">
                  <c:v>52997</c:v>
                </c:pt>
                <c:pt idx="82">
                  <c:v>49872</c:v>
                </c:pt>
                <c:pt idx="83">
                  <c:v>47036</c:v>
                </c:pt>
                <c:pt idx="84">
                  <c:v>43784</c:v>
                </c:pt>
                <c:pt idx="85">
                  <c:v>241516</c:v>
                </c:pt>
              </c:numCache>
            </c:numRef>
          </c:val>
        </c:ser>
        <c:ser>
          <c:idx val="1"/>
          <c:order val="1"/>
          <c:tx>
            <c:strRef>
              <c:f>Sheet1!$C$1</c:f>
              <c:strCache>
                <c:ptCount val="1"/>
                <c:pt idx="0">
                  <c:v>Hispanic</c:v>
                </c:pt>
              </c:strCache>
            </c:strRef>
          </c:tx>
          <c:spPr>
            <a:solidFill>
              <a:srgbClr val="0000FF"/>
            </a:solidFill>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c:formatCode>
                <c:ptCount val="86"/>
                <c:pt idx="0">
                  <c:v>201273</c:v>
                </c:pt>
                <c:pt idx="1">
                  <c:v>198602</c:v>
                </c:pt>
                <c:pt idx="2">
                  <c:v>196390</c:v>
                </c:pt>
                <c:pt idx="3">
                  <c:v>197984</c:v>
                </c:pt>
                <c:pt idx="4">
                  <c:v>197309</c:v>
                </c:pt>
                <c:pt idx="5">
                  <c:v>193080</c:v>
                </c:pt>
                <c:pt idx="6">
                  <c:v>196451</c:v>
                </c:pt>
                <c:pt idx="7">
                  <c:v>197711</c:v>
                </c:pt>
                <c:pt idx="8">
                  <c:v>196329</c:v>
                </c:pt>
                <c:pt idx="9">
                  <c:v>196930</c:v>
                </c:pt>
                <c:pt idx="10">
                  <c:v>198012</c:v>
                </c:pt>
                <c:pt idx="11">
                  <c:v>199509</c:v>
                </c:pt>
                <c:pt idx="12">
                  <c:v>201597</c:v>
                </c:pt>
                <c:pt idx="13">
                  <c:v>204574</c:v>
                </c:pt>
                <c:pt idx="14">
                  <c:v>202667</c:v>
                </c:pt>
                <c:pt idx="15">
                  <c:v>196441</c:v>
                </c:pt>
                <c:pt idx="16">
                  <c:v>191694</c:v>
                </c:pt>
                <c:pt idx="17">
                  <c:v>188563</c:v>
                </c:pt>
                <c:pt idx="18">
                  <c:v>187938</c:v>
                </c:pt>
                <c:pt idx="19">
                  <c:v>187701</c:v>
                </c:pt>
                <c:pt idx="20">
                  <c:v>185592</c:v>
                </c:pt>
                <c:pt idx="21">
                  <c:v>186151</c:v>
                </c:pt>
                <c:pt idx="22">
                  <c:v>185539</c:v>
                </c:pt>
                <c:pt idx="23">
                  <c:v>182100</c:v>
                </c:pt>
                <c:pt idx="24">
                  <c:v>177609</c:v>
                </c:pt>
                <c:pt idx="25">
                  <c:v>172521</c:v>
                </c:pt>
                <c:pt idx="26">
                  <c:v>171083</c:v>
                </c:pt>
                <c:pt idx="27">
                  <c:v>170565</c:v>
                </c:pt>
                <c:pt idx="28">
                  <c:v>169642</c:v>
                </c:pt>
                <c:pt idx="29">
                  <c:v>168232</c:v>
                </c:pt>
                <c:pt idx="30">
                  <c:v>165890</c:v>
                </c:pt>
                <c:pt idx="31">
                  <c:v>168024</c:v>
                </c:pt>
                <c:pt idx="32">
                  <c:v>167928</c:v>
                </c:pt>
                <c:pt idx="33">
                  <c:v>167703</c:v>
                </c:pt>
                <c:pt idx="34">
                  <c:v>165670</c:v>
                </c:pt>
                <c:pt idx="35">
                  <c:v>155767</c:v>
                </c:pt>
                <c:pt idx="36">
                  <c:v>153987</c:v>
                </c:pt>
                <c:pt idx="37">
                  <c:v>152544</c:v>
                </c:pt>
                <c:pt idx="38">
                  <c:v>153291</c:v>
                </c:pt>
                <c:pt idx="39">
                  <c:v>153681</c:v>
                </c:pt>
                <c:pt idx="40">
                  <c:v>148767</c:v>
                </c:pt>
                <c:pt idx="41">
                  <c:v>147817</c:v>
                </c:pt>
                <c:pt idx="42">
                  <c:v>146464</c:v>
                </c:pt>
                <c:pt idx="43">
                  <c:v>143574</c:v>
                </c:pt>
                <c:pt idx="44">
                  <c:v>141216</c:v>
                </c:pt>
                <c:pt idx="45">
                  <c:v>132503</c:v>
                </c:pt>
                <c:pt idx="46">
                  <c:v>127557</c:v>
                </c:pt>
                <c:pt idx="47">
                  <c:v>123472</c:v>
                </c:pt>
                <c:pt idx="48">
                  <c:v>121957</c:v>
                </c:pt>
                <c:pt idx="49">
                  <c:v>122175</c:v>
                </c:pt>
                <c:pt idx="50">
                  <c:v>117613</c:v>
                </c:pt>
                <c:pt idx="51">
                  <c:v>114234</c:v>
                </c:pt>
                <c:pt idx="52">
                  <c:v>109810</c:v>
                </c:pt>
                <c:pt idx="53">
                  <c:v>107039</c:v>
                </c:pt>
                <c:pt idx="54">
                  <c:v>105173</c:v>
                </c:pt>
                <c:pt idx="55">
                  <c:v>97895</c:v>
                </c:pt>
                <c:pt idx="56">
                  <c:v>94140</c:v>
                </c:pt>
                <c:pt idx="57">
                  <c:v>90153</c:v>
                </c:pt>
                <c:pt idx="58">
                  <c:v>86238</c:v>
                </c:pt>
                <c:pt idx="59">
                  <c:v>82105</c:v>
                </c:pt>
                <c:pt idx="60">
                  <c:v>75981</c:v>
                </c:pt>
                <c:pt idx="61">
                  <c:v>71418</c:v>
                </c:pt>
                <c:pt idx="62">
                  <c:v>66322</c:v>
                </c:pt>
                <c:pt idx="63">
                  <c:v>64076</c:v>
                </c:pt>
                <c:pt idx="64">
                  <c:v>61713</c:v>
                </c:pt>
                <c:pt idx="65">
                  <c:v>57678</c:v>
                </c:pt>
                <c:pt idx="66">
                  <c:v>54797</c:v>
                </c:pt>
                <c:pt idx="67">
                  <c:v>51541</c:v>
                </c:pt>
                <c:pt idx="68">
                  <c:v>45986</c:v>
                </c:pt>
                <c:pt idx="69">
                  <c:v>42738</c:v>
                </c:pt>
                <c:pt idx="70">
                  <c:v>39241</c:v>
                </c:pt>
                <c:pt idx="71">
                  <c:v>35933</c:v>
                </c:pt>
                <c:pt idx="72">
                  <c:v>32497</c:v>
                </c:pt>
                <c:pt idx="73">
                  <c:v>30318</c:v>
                </c:pt>
                <c:pt idx="74">
                  <c:v>28514</c:v>
                </c:pt>
                <c:pt idx="75">
                  <c:v>26097</c:v>
                </c:pt>
                <c:pt idx="76">
                  <c:v>24698</c:v>
                </c:pt>
                <c:pt idx="77">
                  <c:v>22979</c:v>
                </c:pt>
                <c:pt idx="78">
                  <c:v>21662</c:v>
                </c:pt>
                <c:pt idx="79">
                  <c:v>20483</c:v>
                </c:pt>
                <c:pt idx="80">
                  <c:v>18207</c:v>
                </c:pt>
                <c:pt idx="81">
                  <c:v>16196</c:v>
                </c:pt>
                <c:pt idx="82">
                  <c:v>15267</c:v>
                </c:pt>
                <c:pt idx="83">
                  <c:v>14215</c:v>
                </c:pt>
                <c:pt idx="84">
                  <c:v>13265</c:v>
                </c:pt>
                <c:pt idx="85">
                  <c:v>64416</c:v>
                </c:pt>
              </c:numCache>
            </c:numRef>
          </c:val>
        </c:ser>
        <c:dLbls>
          <c:showLegendKey val="0"/>
          <c:showVal val="0"/>
          <c:showCatName val="0"/>
          <c:showSerName val="0"/>
          <c:showPercent val="0"/>
          <c:showBubbleSize val="0"/>
        </c:dLbls>
        <c:gapWidth val="0"/>
        <c:axId val="754550752"/>
        <c:axId val="754548008"/>
      </c:barChart>
      <c:catAx>
        <c:axId val="754550752"/>
        <c:scaling>
          <c:orientation val="minMax"/>
        </c:scaling>
        <c:delete val="0"/>
        <c:axPos val="b"/>
        <c:title>
          <c:tx>
            <c:rich>
              <a:bodyPr/>
              <a:lstStyle/>
              <a:p>
                <a:pPr>
                  <a:defRPr/>
                </a:pPr>
                <a:r>
                  <a:rPr lang="en-US"/>
                  <a:t>Age</a:t>
                </a:r>
              </a:p>
            </c:rich>
          </c:tx>
          <c:overlay val="0"/>
        </c:title>
        <c:numFmt formatCode="General" sourceLinked="0"/>
        <c:majorTickMark val="out"/>
        <c:minorTickMark val="none"/>
        <c:tickLblPos val="nextTo"/>
        <c:txPr>
          <a:bodyPr rot="-3900000"/>
          <a:lstStyle/>
          <a:p>
            <a:pPr>
              <a:defRPr sz="1200"/>
            </a:pPr>
            <a:endParaRPr lang="en-US"/>
          </a:p>
        </c:txPr>
        <c:crossAx val="754548008"/>
        <c:crosses val="autoZero"/>
        <c:auto val="1"/>
        <c:lblAlgn val="ctr"/>
        <c:lblOffset val="100"/>
        <c:tickLblSkip val="5"/>
        <c:noMultiLvlLbl val="0"/>
      </c:catAx>
      <c:valAx>
        <c:axId val="754548008"/>
        <c:scaling>
          <c:orientation val="minMax"/>
          <c:max val="250000"/>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0" sourceLinked="1"/>
        <c:majorTickMark val="out"/>
        <c:minorTickMark val="none"/>
        <c:tickLblPos val="nextTo"/>
        <c:txPr>
          <a:bodyPr/>
          <a:lstStyle/>
          <a:p>
            <a:pPr>
              <a:defRPr sz="1400"/>
            </a:pPr>
            <a:endParaRPr lang="en-US"/>
          </a:p>
        </c:txPr>
        <c:crossAx val="754550752"/>
        <c:crosses val="autoZero"/>
        <c:crossBetween val="midCat"/>
      </c:valAx>
    </c:plotArea>
    <c:legend>
      <c:legendPos val="r"/>
      <c:layout>
        <c:manualLayout>
          <c:xMode val="edge"/>
          <c:yMode val="edge"/>
          <c:x val="0.68634414342275007"/>
          <c:y val="8.2665768709552542E-2"/>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Sheet1!$B$2:$B$87</c:f>
              <c:numCache>
                <c:formatCode>#,##0;[Red]#,##0</c:formatCode>
                <c:ptCount val="86"/>
                <c:pt idx="0">
                  <c:v>-62731</c:v>
                </c:pt>
                <c:pt idx="1">
                  <c:v>-62134</c:v>
                </c:pt>
                <c:pt idx="2">
                  <c:v>-61324</c:v>
                </c:pt>
                <c:pt idx="3">
                  <c:v>-61326</c:v>
                </c:pt>
                <c:pt idx="4">
                  <c:v>-62063</c:v>
                </c:pt>
                <c:pt idx="5">
                  <c:v>-61239</c:v>
                </c:pt>
                <c:pt idx="6">
                  <c:v>-62580</c:v>
                </c:pt>
                <c:pt idx="7">
                  <c:v>-63561</c:v>
                </c:pt>
                <c:pt idx="8">
                  <c:v>-64116</c:v>
                </c:pt>
                <c:pt idx="9">
                  <c:v>-64504</c:v>
                </c:pt>
                <c:pt idx="10">
                  <c:v>-65273</c:v>
                </c:pt>
                <c:pt idx="11">
                  <c:v>-65766</c:v>
                </c:pt>
                <c:pt idx="12">
                  <c:v>-66013</c:v>
                </c:pt>
                <c:pt idx="13">
                  <c:v>-67387</c:v>
                </c:pt>
                <c:pt idx="14">
                  <c:v>-68221</c:v>
                </c:pt>
                <c:pt idx="15">
                  <c:v>-67822</c:v>
                </c:pt>
                <c:pt idx="16">
                  <c:v>-67577</c:v>
                </c:pt>
                <c:pt idx="17">
                  <c:v>-68039</c:v>
                </c:pt>
                <c:pt idx="18">
                  <c:v>-68887</c:v>
                </c:pt>
                <c:pt idx="19">
                  <c:v>-70474</c:v>
                </c:pt>
                <c:pt idx="20">
                  <c:v>-69305</c:v>
                </c:pt>
                <c:pt idx="21">
                  <c:v>-70367</c:v>
                </c:pt>
                <c:pt idx="22">
                  <c:v>-71055</c:v>
                </c:pt>
                <c:pt idx="23">
                  <c:v>-70686</c:v>
                </c:pt>
                <c:pt idx="24">
                  <c:v>-70569</c:v>
                </c:pt>
                <c:pt idx="25">
                  <c:v>-69615</c:v>
                </c:pt>
                <c:pt idx="26">
                  <c:v>-69920</c:v>
                </c:pt>
                <c:pt idx="27">
                  <c:v>-71401</c:v>
                </c:pt>
                <c:pt idx="28">
                  <c:v>-73150</c:v>
                </c:pt>
                <c:pt idx="29">
                  <c:v>-75132</c:v>
                </c:pt>
                <c:pt idx="30">
                  <c:v>-74228</c:v>
                </c:pt>
                <c:pt idx="31">
                  <c:v>-75713</c:v>
                </c:pt>
                <c:pt idx="32">
                  <c:v>-76008</c:v>
                </c:pt>
                <c:pt idx="33">
                  <c:v>-76550</c:v>
                </c:pt>
                <c:pt idx="34">
                  <c:v>-76280</c:v>
                </c:pt>
                <c:pt idx="35">
                  <c:v>-72299</c:v>
                </c:pt>
                <c:pt idx="36">
                  <c:v>-70190</c:v>
                </c:pt>
                <c:pt idx="37">
                  <c:v>-68749</c:v>
                </c:pt>
                <c:pt idx="38">
                  <c:v>-67958</c:v>
                </c:pt>
                <c:pt idx="39">
                  <c:v>-69075</c:v>
                </c:pt>
                <c:pt idx="40">
                  <c:v>-67785</c:v>
                </c:pt>
                <c:pt idx="41">
                  <c:v>-69516</c:v>
                </c:pt>
                <c:pt idx="42">
                  <c:v>-74419</c:v>
                </c:pt>
                <c:pt idx="43">
                  <c:v>-80231</c:v>
                </c:pt>
                <c:pt idx="44">
                  <c:v>-81102</c:v>
                </c:pt>
                <c:pt idx="45">
                  <c:v>-77113</c:v>
                </c:pt>
                <c:pt idx="46">
                  <c:v>-74468</c:v>
                </c:pt>
                <c:pt idx="47">
                  <c:v>-74086</c:v>
                </c:pt>
                <c:pt idx="48">
                  <c:v>-74778</c:v>
                </c:pt>
                <c:pt idx="49">
                  <c:v>-80670</c:v>
                </c:pt>
                <c:pt idx="50">
                  <c:v>-84818</c:v>
                </c:pt>
                <c:pt idx="51">
                  <c:v>-87248</c:v>
                </c:pt>
                <c:pt idx="52">
                  <c:v>-88613</c:v>
                </c:pt>
                <c:pt idx="53">
                  <c:v>-90400</c:v>
                </c:pt>
                <c:pt idx="54">
                  <c:v>-92437</c:v>
                </c:pt>
                <c:pt idx="55">
                  <c:v>-90514</c:v>
                </c:pt>
                <c:pt idx="56">
                  <c:v>-90883</c:v>
                </c:pt>
                <c:pt idx="57">
                  <c:v>-89127</c:v>
                </c:pt>
                <c:pt idx="58">
                  <c:v>-86633</c:v>
                </c:pt>
                <c:pt idx="59">
                  <c:v>-86141</c:v>
                </c:pt>
                <c:pt idx="60">
                  <c:v>-82509</c:v>
                </c:pt>
                <c:pt idx="61">
                  <c:v>-80244</c:v>
                </c:pt>
                <c:pt idx="62">
                  <c:v>-77182</c:v>
                </c:pt>
                <c:pt idx="63">
                  <c:v>-72760</c:v>
                </c:pt>
                <c:pt idx="64">
                  <c:v>-71868</c:v>
                </c:pt>
                <c:pt idx="65">
                  <c:v>-70260</c:v>
                </c:pt>
                <c:pt idx="66">
                  <c:v>-71922</c:v>
                </c:pt>
                <c:pt idx="67">
                  <c:v>-72108</c:v>
                </c:pt>
                <c:pt idx="68">
                  <c:v>-57700</c:v>
                </c:pt>
                <c:pt idx="69">
                  <c:v>-53726</c:v>
                </c:pt>
                <c:pt idx="70">
                  <c:v>-53860</c:v>
                </c:pt>
                <c:pt idx="71">
                  <c:v>-51894</c:v>
                </c:pt>
                <c:pt idx="72">
                  <c:v>-46754</c:v>
                </c:pt>
                <c:pt idx="73">
                  <c:v>-42212</c:v>
                </c:pt>
                <c:pt idx="74">
                  <c:v>-38551</c:v>
                </c:pt>
                <c:pt idx="75">
                  <c:v>-36081</c:v>
                </c:pt>
                <c:pt idx="76">
                  <c:v>-33823</c:v>
                </c:pt>
                <c:pt idx="77">
                  <c:v>-30911</c:v>
                </c:pt>
                <c:pt idx="78">
                  <c:v>-29113</c:v>
                </c:pt>
                <c:pt idx="79">
                  <c:v>-27641</c:v>
                </c:pt>
                <c:pt idx="80">
                  <c:v>-24736</c:v>
                </c:pt>
                <c:pt idx="81">
                  <c:v>-22774</c:v>
                </c:pt>
                <c:pt idx="82">
                  <c:v>-21195</c:v>
                </c:pt>
                <c:pt idx="83">
                  <c:v>-19654</c:v>
                </c:pt>
                <c:pt idx="84">
                  <c:v>-17793</c:v>
                </c:pt>
                <c:pt idx="85">
                  <c:v>-84378</c:v>
                </c:pt>
              </c:numCache>
            </c:numRef>
          </c:val>
        </c:ser>
        <c:ser>
          <c:idx val="2"/>
          <c:order val="1"/>
          <c:tx>
            <c:strRef>
              <c:f>Sheet1!$D$1</c:f>
              <c:strCache>
                <c:ptCount val="1"/>
                <c:pt idx="0">
                  <c:v>Male Black, Non Hispanic</c:v>
                </c:pt>
              </c:strCache>
            </c:strRef>
          </c:tx>
          <c:spPr>
            <a:solidFill>
              <a:schemeClr val="accent1">
                <a:lumMod val="60000"/>
                <a:lumOff val="4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Sheet1!$D$2:$D$87</c:f>
              <c:numCache>
                <c:formatCode>#,##0;[Red]#,##0</c:formatCode>
                <c:ptCount val="86"/>
                <c:pt idx="0">
                  <c:v>-22957</c:v>
                </c:pt>
                <c:pt idx="1">
                  <c:v>-22357</c:v>
                </c:pt>
                <c:pt idx="2">
                  <c:v>-21749</c:v>
                </c:pt>
                <c:pt idx="3">
                  <c:v>-21667</c:v>
                </c:pt>
                <c:pt idx="4">
                  <c:v>-21655</c:v>
                </c:pt>
                <c:pt idx="5">
                  <c:v>-21727</c:v>
                </c:pt>
                <c:pt idx="6">
                  <c:v>-22391</c:v>
                </c:pt>
                <c:pt idx="7">
                  <c:v>-22879</c:v>
                </c:pt>
                <c:pt idx="8">
                  <c:v>-22583</c:v>
                </c:pt>
                <c:pt idx="9">
                  <c:v>-22416</c:v>
                </c:pt>
                <c:pt idx="10">
                  <c:v>-22926</c:v>
                </c:pt>
                <c:pt idx="11">
                  <c:v>-23465</c:v>
                </c:pt>
                <c:pt idx="12">
                  <c:v>-24339</c:v>
                </c:pt>
                <c:pt idx="13">
                  <c:v>-25191</c:v>
                </c:pt>
                <c:pt idx="14">
                  <c:v>-25479</c:v>
                </c:pt>
                <c:pt idx="15">
                  <c:v>-25155</c:v>
                </c:pt>
                <c:pt idx="16">
                  <c:v>-25080</c:v>
                </c:pt>
                <c:pt idx="17">
                  <c:v>-25022</c:v>
                </c:pt>
                <c:pt idx="18">
                  <c:v>-25470</c:v>
                </c:pt>
                <c:pt idx="19">
                  <c:v>-26082</c:v>
                </c:pt>
                <c:pt idx="20">
                  <c:v>-26295</c:v>
                </c:pt>
                <c:pt idx="21">
                  <c:v>-26686</c:v>
                </c:pt>
                <c:pt idx="22">
                  <c:v>-26213</c:v>
                </c:pt>
                <c:pt idx="23">
                  <c:v>-25330</c:v>
                </c:pt>
                <c:pt idx="24">
                  <c:v>-24277</c:v>
                </c:pt>
                <c:pt idx="25">
                  <c:v>-23078</c:v>
                </c:pt>
                <c:pt idx="26">
                  <c:v>-21982</c:v>
                </c:pt>
                <c:pt idx="27">
                  <c:v>-21498</c:v>
                </c:pt>
                <c:pt idx="28">
                  <c:v>-21542</c:v>
                </c:pt>
                <c:pt idx="29">
                  <c:v>-21438</c:v>
                </c:pt>
                <c:pt idx="30">
                  <c:v>-21008</c:v>
                </c:pt>
                <c:pt idx="31">
                  <c:v>-21443</c:v>
                </c:pt>
                <c:pt idx="32">
                  <c:v>-21587</c:v>
                </c:pt>
                <c:pt idx="33">
                  <c:v>-22069</c:v>
                </c:pt>
                <c:pt idx="34">
                  <c:v>-22562</c:v>
                </c:pt>
                <c:pt idx="35">
                  <c:v>-21613</c:v>
                </c:pt>
                <c:pt idx="36">
                  <c:v>-20679</c:v>
                </c:pt>
                <c:pt idx="37">
                  <c:v>-20223</c:v>
                </c:pt>
                <c:pt idx="38">
                  <c:v>-19793</c:v>
                </c:pt>
                <c:pt idx="39">
                  <c:v>-19981</c:v>
                </c:pt>
                <c:pt idx="40">
                  <c:v>-19993</c:v>
                </c:pt>
                <c:pt idx="41">
                  <c:v>-20510</c:v>
                </c:pt>
                <c:pt idx="42">
                  <c:v>-21210</c:v>
                </c:pt>
                <c:pt idx="43">
                  <c:v>-21931</c:v>
                </c:pt>
                <c:pt idx="44">
                  <c:v>-21355</c:v>
                </c:pt>
                <c:pt idx="45">
                  <c:v>-20176</c:v>
                </c:pt>
                <c:pt idx="46">
                  <c:v>-20093</c:v>
                </c:pt>
                <c:pt idx="47">
                  <c:v>-20014</c:v>
                </c:pt>
                <c:pt idx="48">
                  <c:v>-20532</c:v>
                </c:pt>
                <c:pt idx="49">
                  <c:v>-21323</c:v>
                </c:pt>
                <c:pt idx="50">
                  <c:v>-20951</c:v>
                </c:pt>
                <c:pt idx="51">
                  <c:v>-20749</c:v>
                </c:pt>
                <c:pt idx="52">
                  <c:v>-20616</c:v>
                </c:pt>
                <c:pt idx="53">
                  <c:v>-20681</c:v>
                </c:pt>
                <c:pt idx="54">
                  <c:v>-20954</c:v>
                </c:pt>
                <c:pt idx="55">
                  <c:v>-20013</c:v>
                </c:pt>
                <c:pt idx="56">
                  <c:v>-19269</c:v>
                </c:pt>
                <c:pt idx="57">
                  <c:v>-18664</c:v>
                </c:pt>
                <c:pt idx="58">
                  <c:v>-18036</c:v>
                </c:pt>
                <c:pt idx="59">
                  <c:v>-17153</c:v>
                </c:pt>
                <c:pt idx="60">
                  <c:v>-15418</c:v>
                </c:pt>
                <c:pt idx="61">
                  <c:v>-14518</c:v>
                </c:pt>
                <c:pt idx="62">
                  <c:v>-13573</c:v>
                </c:pt>
                <c:pt idx="63">
                  <c:v>-13023</c:v>
                </c:pt>
                <c:pt idx="64">
                  <c:v>-12319</c:v>
                </c:pt>
                <c:pt idx="65">
                  <c:v>-11494</c:v>
                </c:pt>
                <c:pt idx="66">
                  <c:v>-10744</c:v>
                </c:pt>
                <c:pt idx="67">
                  <c:v>-9549</c:v>
                </c:pt>
                <c:pt idx="68">
                  <c:v>-7943</c:v>
                </c:pt>
                <c:pt idx="69">
                  <c:v>-7254</c:v>
                </c:pt>
                <c:pt idx="70">
                  <c:v>-6654</c:v>
                </c:pt>
                <c:pt idx="71">
                  <c:v>-6366</c:v>
                </c:pt>
                <c:pt idx="72">
                  <c:v>-5633</c:v>
                </c:pt>
                <c:pt idx="73">
                  <c:v>-5093</c:v>
                </c:pt>
                <c:pt idx="74">
                  <c:v>-4617</c:v>
                </c:pt>
                <c:pt idx="75">
                  <c:v>-4216</c:v>
                </c:pt>
                <c:pt idx="76">
                  <c:v>-3773</c:v>
                </c:pt>
                <c:pt idx="77">
                  <c:v>-3404</c:v>
                </c:pt>
                <c:pt idx="78">
                  <c:v>-3105</c:v>
                </c:pt>
                <c:pt idx="79">
                  <c:v>-2984</c:v>
                </c:pt>
                <c:pt idx="80">
                  <c:v>-2660</c:v>
                </c:pt>
                <c:pt idx="81">
                  <c:v>-2351</c:v>
                </c:pt>
                <c:pt idx="82">
                  <c:v>-2033</c:v>
                </c:pt>
                <c:pt idx="83">
                  <c:v>-1826</c:v>
                </c:pt>
                <c:pt idx="84">
                  <c:v>-1660</c:v>
                </c:pt>
                <c:pt idx="85">
                  <c:v>-7261</c:v>
                </c:pt>
              </c:numCache>
            </c:numRef>
          </c:val>
        </c:ser>
        <c:ser>
          <c:idx val="4"/>
          <c:order val="2"/>
          <c:tx>
            <c:strRef>
              <c:f>Sheet1!$E$1</c:f>
              <c:strCache>
                <c:ptCount val="1"/>
                <c:pt idx="0">
                  <c:v>Male Other, Non Hispanic</c:v>
                </c:pt>
              </c:strCache>
            </c:strRef>
          </c:tx>
          <c:spPr>
            <a:solidFill>
              <a:schemeClr val="accent1">
                <a:lumMod val="40000"/>
                <a:lumOff val="60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Sheet1!$E$2:$E$87</c:f>
              <c:numCache>
                <c:formatCode>#,##0;[Red]#,##0</c:formatCode>
                <c:ptCount val="86"/>
                <c:pt idx="0">
                  <c:v>-16573</c:v>
                </c:pt>
                <c:pt idx="1">
                  <c:v>-16142</c:v>
                </c:pt>
                <c:pt idx="2">
                  <c:v>-15521</c:v>
                </c:pt>
                <c:pt idx="3">
                  <c:v>-15621</c:v>
                </c:pt>
                <c:pt idx="4">
                  <c:v>-14620</c:v>
                </c:pt>
                <c:pt idx="5">
                  <c:v>-14652</c:v>
                </c:pt>
                <c:pt idx="6">
                  <c:v>-15260</c:v>
                </c:pt>
                <c:pt idx="7">
                  <c:v>-15148</c:v>
                </c:pt>
                <c:pt idx="8">
                  <c:v>-14954</c:v>
                </c:pt>
                <c:pt idx="9">
                  <c:v>-14799</c:v>
                </c:pt>
                <c:pt idx="10">
                  <c:v>-14501</c:v>
                </c:pt>
                <c:pt idx="11">
                  <c:v>-14010</c:v>
                </c:pt>
                <c:pt idx="12">
                  <c:v>-13627</c:v>
                </c:pt>
                <c:pt idx="13">
                  <c:v>-13716</c:v>
                </c:pt>
                <c:pt idx="14">
                  <c:v>-13250</c:v>
                </c:pt>
                <c:pt idx="15">
                  <c:v>-12702</c:v>
                </c:pt>
                <c:pt idx="16">
                  <c:v>-12617</c:v>
                </c:pt>
                <c:pt idx="17">
                  <c:v>-12551</c:v>
                </c:pt>
                <c:pt idx="18">
                  <c:v>-12573</c:v>
                </c:pt>
                <c:pt idx="19">
                  <c:v>-12498</c:v>
                </c:pt>
                <c:pt idx="20">
                  <c:v>-12331</c:v>
                </c:pt>
                <c:pt idx="21">
                  <c:v>-12242</c:v>
                </c:pt>
                <c:pt idx="22">
                  <c:v>-12170</c:v>
                </c:pt>
                <c:pt idx="23">
                  <c:v>-12143</c:v>
                </c:pt>
                <c:pt idx="24">
                  <c:v>-12297</c:v>
                </c:pt>
                <c:pt idx="25">
                  <c:v>-12571</c:v>
                </c:pt>
                <c:pt idx="26">
                  <c:v>-12465</c:v>
                </c:pt>
                <c:pt idx="27">
                  <c:v>-12516</c:v>
                </c:pt>
                <c:pt idx="28">
                  <c:v>-12941</c:v>
                </c:pt>
                <c:pt idx="29">
                  <c:v>-13296</c:v>
                </c:pt>
                <c:pt idx="30">
                  <c:v>-13527</c:v>
                </c:pt>
                <c:pt idx="31">
                  <c:v>-13527</c:v>
                </c:pt>
                <c:pt idx="32">
                  <c:v>-13276</c:v>
                </c:pt>
                <c:pt idx="33">
                  <c:v>-12972</c:v>
                </c:pt>
                <c:pt idx="34">
                  <c:v>-13063</c:v>
                </c:pt>
                <c:pt idx="35">
                  <c:v>-12679</c:v>
                </c:pt>
                <c:pt idx="36">
                  <c:v>-12471</c:v>
                </c:pt>
                <c:pt idx="37">
                  <c:v>-12522</c:v>
                </c:pt>
                <c:pt idx="38">
                  <c:v>-12858</c:v>
                </c:pt>
                <c:pt idx="39">
                  <c:v>-12998</c:v>
                </c:pt>
                <c:pt idx="40">
                  <c:v>-12779</c:v>
                </c:pt>
                <c:pt idx="41">
                  <c:v>-12855</c:v>
                </c:pt>
                <c:pt idx="42">
                  <c:v>-12718</c:v>
                </c:pt>
                <c:pt idx="43">
                  <c:v>-12779</c:v>
                </c:pt>
                <c:pt idx="44">
                  <c:v>-12406</c:v>
                </c:pt>
                <c:pt idx="45">
                  <c:v>-11767</c:v>
                </c:pt>
                <c:pt idx="46">
                  <c:v>-10881</c:v>
                </c:pt>
                <c:pt idx="47">
                  <c:v>-10251</c:v>
                </c:pt>
                <c:pt idx="48">
                  <c:v>-10237</c:v>
                </c:pt>
                <c:pt idx="49">
                  <c:v>-10268</c:v>
                </c:pt>
                <c:pt idx="50">
                  <c:v>-10336</c:v>
                </c:pt>
                <c:pt idx="51">
                  <c:v>-10143</c:v>
                </c:pt>
                <c:pt idx="52">
                  <c:v>-9339</c:v>
                </c:pt>
                <c:pt idx="53">
                  <c:v>-9080</c:v>
                </c:pt>
                <c:pt idx="54">
                  <c:v>-8949</c:v>
                </c:pt>
                <c:pt idx="55">
                  <c:v>-8393</c:v>
                </c:pt>
                <c:pt idx="56">
                  <c:v>-8306</c:v>
                </c:pt>
                <c:pt idx="57">
                  <c:v>-8056</c:v>
                </c:pt>
                <c:pt idx="58">
                  <c:v>-7875</c:v>
                </c:pt>
                <c:pt idx="59">
                  <c:v>-7524</c:v>
                </c:pt>
                <c:pt idx="60">
                  <c:v>-6978</c:v>
                </c:pt>
                <c:pt idx="61">
                  <c:v>-6699</c:v>
                </c:pt>
                <c:pt idx="62">
                  <c:v>-6152</c:v>
                </c:pt>
                <c:pt idx="63">
                  <c:v>-5964</c:v>
                </c:pt>
                <c:pt idx="64">
                  <c:v>-5979</c:v>
                </c:pt>
                <c:pt idx="65">
                  <c:v>-5674</c:v>
                </c:pt>
                <c:pt idx="66">
                  <c:v>-5307</c:v>
                </c:pt>
                <c:pt idx="67">
                  <c:v>-4886</c:v>
                </c:pt>
                <c:pt idx="68">
                  <c:v>-4290</c:v>
                </c:pt>
                <c:pt idx="69">
                  <c:v>-4021</c:v>
                </c:pt>
                <c:pt idx="70">
                  <c:v>-3700</c:v>
                </c:pt>
                <c:pt idx="71">
                  <c:v>-3547</c:v>
                </c:pt>
                <c:pt idx="72">
                  <c:v>-3251</c:v>
                </c:pt>
                <c:pt idx="73">
                  <c:v>-2901</c:v>
                </c:pt>
                <c:pt idx="74">
                  <c:v>-2674</c:v>
                </c:pt>
                <c:pt idx="75">
                  <c:v>-2383</c:v>
                </c:pt>
                <c:pt idx="76">
                  <c:v>-2235</c:v>
                </c:pt>
                <c:pt idx="77">
                  <c:v>-1963</c:v>
                </c:pt>
                <c:pt idx="78">
                  <c:v>-1719</c:v>
                </c:pt>
                <c:pt idx="79">
                  <c:v>-1559</c:v>
                </c:pt>
                <c:pt idx="80">
                  <c:v>-1359</c:v>
                </c:pt>
                <c:pt idx="81">
                  <c:v>-1183</c:v>
                </c:pt>
                <c:pt idx="82">
                  <c:v>-998</c:v>
                </c:pt>
                <c:pt idx="83">
                  <c:v>-922</c:v>
                </c:pt>
                <c:pt idx="84">
                  <c:v>-842</c:v>
                </c:pt>
                <c:pt idx="85">
                  <c:v>-3662</c:v>
                </c:pt>
              </c:numCache>
            </c:numRef>
          </c:val>
        </c:ser>
        <c:ser>
          <c:idx val="3"/>
          <c:order val="3"/>
          <c:tx>
            <c:strRef>
              <c:f>Sheet1!$C$1</c:f>
              <c:strCache>
                <c:ptCount val="1"/>
                <c:pt idx="0">
                  <c:v>Male Hispanic</c:v>
                </c:pt>
              </c:strCache>
            </c:strRef>
          </c:tx>
          <c:spPr>
            <a:solidFill>
              <a:schemeClr val="accent1">
                <a:lumMod val="75000"/>
              </a:schemeClr>
            </a:solidFill>
            <a:ln>
              <a:solidFill>
                <a:schemeClr val="accent1"/>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Sheet1!$C$2:$C$87</c:f>
              <c:numCache>
                <c:formatCode>#,##0;[Red]#,##0</c:formatCode>
                <c:ptCount val="86"/>
                <c:pt idx="0">
                  <c:v>-102815</c:v>
                </c:pt>
                <c:pt idx="1">
                  <c:v>-101469</c:v>
                </c:pt>
                <c:pt idx="2">
                  <c:v>-100207</c:v>
                </c:pt>
                <c:pt idx="3">
                  <c:v>-100924</c:v>
                </c:pt>
                <c:pt idx="4">
                  <c:v>-100084</c:v>
                </c:pt>
                <c:pt idx="5">
                  <c:v>-98314</c:v>
                </c:pt>
                <c:pt idx="6">
                  <c:v>-100226</c:v>
                </c:pt>
                <c:pt idx="7">
                  <c:v>-100789</c:v>
                </c:pt>
                <c:pt idx="8">
                  <c:v>-100158</c:v>
                </c:pt>
                <c:pt idx="9">
                  <c:v>-100721</c:v>
                </c:pt>
                <c:pt idx="10">
                  <c:v>-101261</c:v>
                </c:pt>
                <c:pt idx="11">
                  <c:v>-101927</c:v>
                </c:pt>
                <c:pt idx="12">
                  <c:v>-103396</c:v>
                </c:pt>
                <c:pt idx="13">
                  <c:v>-104763</c:v>
                </c:pt>
                <c:pt idx="14">
                  <c:v>-103980</c:v>
                </c:pt>
                <c:pt idx="15">
                  <c:v>-100936</c:v>
                </c:pt>
                <c:pt idx="16">
                  <c:v>-98704</c:v>
                </c:pt>
                <c:pt idx="17">
                  <c:v>-97290</c:v>
                </c:pt>
                <c:pt idx="18">
                  <c:v>-97204</c:v>
                </c:pt>
                <c:pt idx="19">
                  <c:v>-97499</c:v>
                </c:pt>
                <c:pt idx="20">
                  <c:v>-96933</c:v>
                </c:pt>
                <c:pt idx="21">
                  <c:v>-97546</c:v>
                </c:pt>
                <c:pt idx="22">
                  <c:v>-97668</c:v>
                </c:pt>
                <c:pt idx="23">
                  <c:v>-96170</c:v>
                </c:pt>
                <c:pt idx="24">
                  <c:v>-94363</c:v>
                </c:pt>
                <c:pt idx="25">
                  <c:v>-92178</c:v>
                </c:pt>
                <c:pt idx="26">
                  <c:v>-91791</c:v>
                </c:pt>
                <c:pt idx="27">
                  <c:v>-90964</c:v>
                </c:pt>
                <c:pt idx="28">
                  <c:v>-89512</c:v>
                </c:pt>
                <c:pt idx="29">
                  <c:v>-87617</c:v>
                </c:pt>
                <c:pt idx="30">
                  <c:v>-85743</c:v>
                </c:pt>
                <c:pt idx="31">
                  <c:v>-86433</c:v>
                </c:pt>
                <c:pt idx="32">
                  <c:v>-85813</c:v>
                </c:pt>
                <c:pt idx="33">
                  <c:v>-84959</c:v>
                </c:pt>
                <c:pt idx="34">
                  <c:v>-84457</c:v>
                </c:pt>
                <c:pt idx="35">
                  <c:v>-79056</c:v>
                </c:pt>
                <c:pt idx="36">
                  <c:v>-77868</c:v>
                </c:pt>
                <c:pt idx="37">
                  <c:v>-77157</c:v>
                </c:pt>
                <c:pt idx="38">
                  <c:v>-76865</c:v>
                </c:pt>
                <c:pt idx="39">
                  <c:v>-76847</c:v>
                </c:pt>
                <c:pt idx="40">
                  <c:v>-73771</c:v>
                </c:pt>
                <c:pt idx="41">
                  <c:v>-72822</c:v>
                </c:pt>
                <c:pt idx="42">
                  <c:v>-71851</c:v>
                </c:pt>
                <c:pt idx="43">
                  <c:v>-70563</c:v>
                </c:pt>
                <c:pt idx="44">
                  <c:v>-69949</c:v>
                </c:pt>
                <c:pt idx="45">
                  <c:v>-65892</c:v>
                </c:pt>
                <c:pt idx="46">
                  <c:v>-63302</c:v>
                </c:pt>
                <c:pt idx="47">
                  <c:v>-61545</c:v>
                </c:pt>
                <c:pt idx="48">
                  <c:v>-61294</c:v>
                </c:pt>
                <c:pt idx="49">
                  <c:v>-61263</c:v>
                </c:pt>
                <c:pt idx="50">
                  <c:v>-58894</c:v>
                </c:pt>
                <c:pt idx="51">
                  <c:v>-57050</c:v>
                </c:pt>
                <c:pt idx="52">
                  <c:v>-54855</c:v>
                </c:pt>
                <c:pt idx="53">
                  <c:v>-53175</c:v>
                </c:pt>
                <c:pt idx="54">
                  <c:v>-52539</c:v>
                </c:pt>
                <c:pt idx="55">
                  <c:v>-48533</c:v>
                </c:pt>
                <c:pt idx="56">
                  <c:v>-46286</c:v>
                </c:pt>
                <c:pt idx="57">
                  <c:v>-44026</c:v>
                </c:pt>
                <c:pt idx="58">
                  <c:v>-41972</c:v>
                </c:pt>
                <c:pt idx="59">
                  <c:v>-39722</c:v>
                </c:pt>
                <c:pt idx="60">
                  <c:v>-36550</c:v>
                </c:pt>
                <c:pt idx="61">
                  <c:v>-34238</c:v>
                </c:pt>
                <c:pt idx="62">
                  <c:v>-31698</c:v>
                </c:pt>
                <c:pt idx="63">
                  <c:v>-30494</c:v>
                </c:pt>
                <c:pt idx="64">
                  <c:v>-29127</c:v>
                </c:pt>
                <c:pt idx="65">
                  <c:v>-27160</c:v>
                </c:pt>
                <c:pt idx="66">
                  <c:v>-25657</c:v>
                </c:pt>
                <c:pt idx="67">
                  <c:v>-23972</c:v>
                </c:pt>
                <c:pt idx="68">
                  <c:v>-21198</c:v>
                </c:pt>
                <c:pt idx="69">
                  <c:v>-19698</c:v>
                </c:pt>
                <c:pt idx="70">
                  <c:v>-17885</c:v>
                </c:pt>
                <c:pt idx="71">
                  <c:v>-16107</c:v>
                </c:pt>
                <c:pt idx="72">
                  <c:v>-14478</c:v>
                </c:pt>
                <c:pt idx="73">
                  <c:v>-13421</c:v>
                </c:pt>
                <c:pt idx="74">
                  <c:v>-12680</c:v>
                </c:pt>
                <c:pt idx="75">
                  <c:v>-11361</c:v>
                </c:pt>
                <c:pt idx="76">
                  <c:v>-10593</c:v>
                </c:pt>
                <c:pt idx="77">
                  <c:v>-9769</c:v>
                </c:pt>
                <c:pt idx="78">
                  <c:v>-8992</c:v>
                </c:pt>
                <c:pt idx="79">
                  <c:v>-8511</c:v>
                </c:pt>
                <c:pt idx="80">
                  <c:v>-7521</c:v>
                </c:pt>
                <c:pt idx="81">
                  <c:v>-6540</c:v>
                </c:pt>
                <c:pt idx="82">
                  <c:v>-6128</c:v>
                </c:pt>
                <c:pt idx="83">
                  <c:v>-5625</c:v>
                </c:pt>
                <c:pt idx="84">
                  <c:v>-5125</c:v>
                </c:pt>
                <c:pt idx="85">
                  <c:v>-23124</c:v>
                </c:pt>
              </c:numCache>
            </c:numRef>
          </c:val>
        </c:ser>
        <c:ser>
          <c:idx val="5"/>
          <c:order val="4"/>
          <c:tx>
            <c:strRef>
              <c:f>Sheet1!$F$1</c:f>
              <c:strCache>
                <c:ptCount val="1"/>
                <c:pt idx="0">
                  <c:v>Female White, Non-Hispanic</c:v>
                </c:pt>
              </c:strCache>
            </c:strRef>
          </c:tx>
          <c:spPr>
            <a:solidFill>
              <a:srgbClr val="B9072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Sheet1!$F$2:$F$87</c:f>
              <c:numCache>
                <c:formatCode>#,##0</c:formatCode>
                <c:ptCount val="86"/>
                <c:pt idx="0">
                  <c:v>59697</c:v>
                </c:pt>
                <c:pt idx="1">
                  <c:v>59128</c:v>
                </c:pt>
                <c:pt idx="2">
                  <c:v>58382</c:v>
                </c:pt>
                <c:pt idx="3">
                  <c:v>58452</c:v>
                </c:pt>
                <c:pt idx="4">
                  <c:v>58556</c:v>
                </c:pt>
                <c:pt idx="5">
                  <c:v>58293</c:v>
                </c:pt>
                <c:pt idx="6">
                  <c:v>59501</c:v>
                </c:pt>
                <c:pt idx="7">
                  <c:v>60291</c:v>
                </c:pt>
                <c:pt idx="8">
                  <c:v>60412</c:v>
                </c:pt>
                <c:pt idx="9">
                  <c:v>61185</c:v>
                </c:pt>
                <c:pt idx="10">
                  <c:v>62054</c:v>
                </c:pt>
                <c:pt idx="11">
                  <c:v>62497</c:v>
                </c:pt>
                <c:pt idx="12">
                  <c:v>62581</c:v>
                </c:pt>
                <c:pt idx="13">
                  <c:v>63701</c:v>
                </c:pt>
                <c:pt idx="14">
                  <c:v>64356</c:v>
                </c:pt>
                <c:pt idx="15">
                  <c:v>64149</c:v>
                </c:pt>
                <c:pt idx="16">
                  <c:v>63486</c:v>
                </c:pt>
                <c:pt idx="17">
                  <c:v>64217</c:v>
                </c:pt>
                <c:pt idx="18">
                  <c:v>65661</c:v>
                </c:pt>
                <c:pt idx="19">
                  <c:v>66622</c:v>
                </c:pt>
                <c:pt idx="20">
                  <c:v>65655</c:v>
                </c:pt>
                <c:pt idx="21">
                  <c:v>66041</c:v>
                </c:pt>
                <c:pt idx="22">
                  <c:v>66393</c:v>
                </c:pt>
                <c:pt idx="23">
                  <c:v>66712</c:v>
                </c:pt>
                <c:pt idx="24">
                  <c:v>67473</c:v>
                </c:pt>
                <c:pt idx="25">
                  <c:v>67531</c:v>
                </c:pt>
                <c:pt idx="26">
                  <c:v>67947</c:v>
                </c:pt>
                <c:pt idx="27">
                  <c:v>70111</c:v>
                </c:pt>
                <c:pt idx="28">
                  <c:v>72268</c:v>
                </c:pt>
                <c:pt idx="29">
                  <c:v>73737</c:v>
                </c:pt>
                <c:pt idx="30">
                  <c:v>73067</c:v>
                </c:pt>
                <c:pt idx="31">
                  <c:v>74415</c:v>
                </c:pt>
                <c:pt idx="32">
                  <c:v>75137</c:v>
                </c:pt>
                <c:pt idx="33">
                  <c:v>75112</c:v>
                </c:pt>
                <c:pt idx="34">
                  <c:v>74490</c:v>
                </c:pt>
                <c:pt idx="35">
                  <c:v>70596</c:v>
                </c:pt>
                <c:pt idx="36">
                  <c:v>69496</c:v>
                </c:pt>
                <c:pt idx="37">
                  <c:v>67960</c:v>
                </c:pt>
                <c:pt idx="38">
                  <c:v>66763</c:v>
                </c:pt>
                <c:pt idx="39">
                  <c:v>68068</c:v>
                </c:pt>
                <c:pt idx="40">
                  <c:v>67268</c:v>
                </c:pt>
                <c:pt idx="41">
                  <c:v>68445</c:v>
                </c:pt>
                <c:pt idx="42">
                  <c:v>73324</c:v>
                </c:pt>
                <c:pt idx="43">
                  <c:v>79298</c:v>
                </c:pt>
                <c:pt idx="44">
                  <c:v>80058</c:v>
                </c:pt>
                <c:pt idx="45">
                  <c:v>76285</c:v>
                </c:pt>
                <c:pt idx="46">
                  <c:v>73037</c:v>
                </c:pt>
                <c:pt idx="47">
                  <c:v>72822</c:v>
                </c:pt>
                <c:pt idx="48">
                  <c:v>74600</c:v>
                </c:pt>
                <c:pt idx="49">
                  <c:v>81018</c:v>
                </c:pt>
                <c:pt idx="50">
                  <c:v>85682</c:v>
                </c:pt>
                <c:pt idx="51">
                  <c:v>88664</c:v>
                </c:pt>
                <c:pt idx="52">
                  <c:v>90285</c:v>
                </c:pt>
                <c:pt idx="53">
                  <c:v>92061</c:v>
                </c:pt>
                <c:pt idx="54">
                  <c:v>93665</c:v>
                </c:pt>
                <c:pt idx="55">
                  <c:v>91756</c:v>
                </c:pt>
                <c:pt idx="56">
                  <c:v>92509</c:v>
                </c:pt>
                <c:pt idx="57">
                  <c:v>91478</c:v>
                </c:pt>
                <c:pt idx="58">
                  <c:v>89620</c:v>
                </c:pt>
                <c:pt idx="59">
                  <c:v>89105</c:v>
                </c:pt>
                <c:pt idx="60">
                  <c:v>86649</c:v>
                </c:pt>
                <c:pt idx="61">
                  <c:v>84213</c:v>
                </c:pt>
                <c:pt idx="62">
                  <c:v>81254</c:v>
                </c:pt>
                <c:pt idx="63">
                  <c:v>77124</c:v>
                </c:pt>
                <c:pt idx="64">
                  <c:v>76145</c:v>
                </c:pt>
                <c:pt idx="65">
                  <c:v>74823</c:v>
                </c:pt>
                <c:pt idx="66">
                  <c:v>76442</c:v>
                </c:pt>
                <c:pt idx="67">
                  <c:v>76491</c:v>
                </c:pt>
                <c:pt idx="68">
                  <c:v>61331</c:v>
                </c:pt>
                <c:pt idx="69">
                  <c:v>58371</c:v>
                </c:pt>
                <c:pt idx="70">
                  <c:v>58954</c:v>
                </c:pt>
                <c:pt idx="71">
                  <c:v>57017</c:v>
                </c:pt>
                <c:pt idx="72">
                  <c:v>51634</c:v>
                </c:pt>
                <c:pt idx="73">
                  <c:v>47798</c:v>
                </c:pt>
                <c:pt idx="74">
                  <c:v>44360</c:v>
                </c:pt>
                <c:pt idx="75">
                  <c:v>41878</c:v>
                </c:pt>
                <c:pt idx="76">
                  <c:v>39979</c:v>
                </c:pt>
                <c:pt idx="77">
                  <c:v>37125</c:v>
                </c:pt>
                <c:pt idx="78">
                  <c:v>35748</c:v>
                </c:pt>
                <c:pt idx="79">
                  <c:v>34760</c:v>
                </c:pt>
                <c:pt idx="80">
                  <c:v>31844</c:v>
                </c:pt>
                <c:pt idx="81">
                  <c:v>30223</c:v>
                </c:pt>
                <c:pt idx="82">
                  <c:v>28677</c:v>
                </c:pt>
                <c:pt idx="83">
                  <c:v>27382</c:v>
                </c:pt>
                <c:pt idx="84">
                  <c:v>25991</c:v>
                </c:pt>
                <c:pt idx="85">
                  <c:v>157138</c:v>
                </c:pt>
              </c:numCache>
            </c:numRef>
          </c:val>
        </c:ser>
        <c:ser>
          <c:idx val="6"/>
          <c:order val="5"/>
          <c:tx>
            <c:strRef>
              <c:f>Sheet1!$H$1</c:f>
              <c:strCache>
                <c:ptCount val="1"/>
                <c:pt idx="0">
                  <c:v>Female Black, Non Hispanic</c:v>
                </c:pt>
              </c:strCache>
            </c:strRef>
          </c:tx>
          <c:spPr>
            <a:solidFill>
              <a:srgbClr val="F84260"/>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Sheet1!$H$2:$H$87</c:f>
              <c:numCache>
                <c:formatCode>#,##0</c:formatCode>
                <c:ptCount val="86"/>
                <c:pt idx="0">
                  <c:v>22202</c:v>
                </c:pt>
                <c:pt idx="1">
                  <c:v>21521</c:v>
                </c:pt>
                <c:pt idx="2">
                  <c:v>20934</c:v>
                </c:pt>
                <c:pt idx="3">
                  <c:v>20919</c:v>
                </c:pt>
                <c:pt idx="4">
                  <c:v>21326</c:v>
                </c:pt>
                <c:pt idx="5">
                  <c:v>21272</c:v>
                </c:pt>
                <c:pt idx="6">
                  <c:v>21728</c:v>
                </c:pt>
                <c:pt idx="7">
                  <c:v>21858</c:v>
                </c:pt>
                <c:pt idx="8">
                  <c:v>22025</c:v>
                </c:pt>
                <c:pt idx="9">
                  <c:v>21913</c:v>
                </c:pt>
                <c:pt idx="10">
                  <c:v>22200</c:v>
                </c:pt>
                <c:pt idx="11">
                  <c:v>22549</c:v>
                </c:pt>
                <c:pt idx="12">
                  <c:v>23089</c:v>
                </c:pt>
                <c:pt idx="13">
                  <c:v>23768</c:v>
                </c:pt>
                <c:pt idx="14">
                  <c:v>24233</c:v>
                </c:pt>
                <c:pt idx="15">
                  <c:v>23797</c:v>
                </c:pt>
                <c:pt idx="16">
                  <c:v>23721</c:v>
                </c:pt>
                <c:pt idx="17">
                  <c:v>23850</c:v>
                </c:pt>
                <c:pt idx="18">
                  <c:v>23979</c:v>
                </c:pt>
                <c:pt idx="19">
                  <c:v>24670</c:v>
                </c:pt>
                <c:pt idx="20">
                  <c:v>24762</c:v>
                </c:pt>
                <c:pt idx="21">
                  <c:v>25352</c:v>
                </c:pt>
                <c:pt idx="22">
                  <c:v>25162</c:v>
                </c:pt>
                <c:pt idx="23">
                  <c:v>25059</c:v>
                </c:pt>
                <c:pt idx="24">
                  <c:v>24415</c:v>
                </c:pt>
                <c:pt idx="25">
                  <c:v>23120</c:v>
                </c:pt>
                <c:pt idx="26">
                  <c:v>22341</c:v>
                </c:pt>
                <c:pt idx="27">
                  <c:v>22020</c:v>
                </c:pt>
                <c:pt idx="28">
                  <c:v>22200</c:v>
                </c:pt>
                <c:pt idx="29">
                  <c:v>22023</c:v>
                </c:pt>
                <c:pt idx="30">
                  <c:v>21963</c:v>
                </c:pt>
                <c:pt idx="31">
                  <c:v>22728</c:v>
                </c:pt>
                <c:pt idx="32">
                  <c:v>23314</c:v>
                </c:pt>
                <c:pt idx="33">
                  <c:v>24407</c:v>
                </c:pt>
                <c:pt idx="34">
                  <c:v>25346</c:v>
                </c:pt>
                <c:pt idx="35">
                  <c:v>24279</c:v>
                </c:pt>
                <c:pt idx="36">
                  <c:v>23275</c:v>
                </c:pt>
                <c:pt idx="37">
                  <c:v>22757</c:v>
                </c:pt>
                <c:pt idx="38">
                  <c:v>22556</c:v>
                </c:pt>
                <c:pt idx="39">
                  <c:v>22368</c:v>
                </c:pt>
                <c:pt idx="40">
                  <c:v>22407</c:v>
                </c:pt>
                <c:pt idx="41">
                  <c:v>22992</c:v>
                </c:pt>
                <c:pt idx="42">
                  <c:v>23405</c:v>
                </c:pt>
                <c:pt idx="43">
                  <c:v>24156</c:v>
                </c:pt>
                <c:pt idx="44">
                  <c:v>23497</c:v>
                </c:pt>
                <c:pt idx="45">
                  <c:v>21808</c:v>
                </c:pt>
                <c:pt idx="46">
                  <c:v>21610</c:v>
                </c:pt>
                <c:pt idx="47">
                  <c:v>21645</c:v>
                </c:pt>
                <c:pt idx="48">
                  <c:v>22260</c:v>
                </c:pt>
                <c:pt idx="49">
                  <c:v>23391</c:v>
                </c:pt>
                <c:pt idx="50">
                  <c:v>23087</c:v>
                </c:pt>
                <c:pt idx="51">
                  <c:v>22810</c:v>
                </c:pt>
                <c:pt idx="52">
                  <c:v>22583</c:v>
                </c:pt>
                <c:pt idx="53">
                  <c:v>22769</c:v>
                </c:pt>
                <c:pt idx="54">
                  <c:v>22561</c:v>
                </c:pt>
                <c:pt idx="55">
                  <c:v>21916</c:v>
                </c:pt>
                <c:pt idx="56">
                  <c:v>21398</c:v>
                </c:pt>
                <c:pt idx="57">
                  <c:v>20836</c:v>
                </c:pt>
                <c:pt idx="58">
                  <c:v>20077</c:v>
                </c:pt>
                <c:pt idx="59">
                  <c:v>19400</c:v>
                </c:pt>
                <c:pt idx="60">
                  <c:v>17910</c:v>
                </c:pt>
                <c:pt idx="61">
                  <c:v>16946</c:v>
                </c:pt>
                <c:pt idx="62">
                  <c:v>16265</c:v>
                </c:pt>
                <c:pt idx="63">
                  <c:v>15679</c:v>
                </c:pt>
                <c:pt idx="64">
                  <c:v>14895</c:v>
                </c:pt>
                <c:pt idx="65">
                  <c:v>13941</c:v>
                </c:pt>
                <c:pt idx="66">
                  <c:v>12891</c:v>
                </c:pt>
                <c:pt idx="67">
                  <c:v>11657</c:v>
                </c:pt>
                <c:pt idx="68">
                  <c:v>10027</c:v>
                </c:pt>
                <c:pt idx="69">
                  <c:v>9545</c:v>
                </c:pt>
                <c:pt idx="70">
                  <c:v>8902</c:v>
                </c:pt>
                <c:pt idx="71">
                  <c:v>8303</c:v>
                </c:pt>
                <c:pt idx="72">
                  <c:v>7565</c:v>
                </c:pt>
                <c:pt idx="73">
                  <c:v>7129</c:v>
                </c:pt>
                <c:pt idx="74">
                  <c:v>6602</c:v>
                </c:pt>
                <c:pt idx="75">
                  <c:v>5823</c:v>
                </c:pt>
                <c:pt idx="76">
                  <c:v>5531</c:v>
                </c:pt>
                <c:pt idx="77">
                  <c:v>5281</c:v>
                </c:pt>
                <c:pt idx="78">
                  <c:v>4968</c:v>
                </c:pt>
                <c:pt idx="79">
                  <c:v>4783</c:v>
                </c:pt>
                <c:pt idx="80">
                  <c:v>4344</c:v>
                </c:pt>
                <c:pt idx="81">
                  <c:v>4117</c:v>
                </c:pt>
                <c:pt idx="82">
                  <c:v>3632</c:v>
                </c:pt>
                <c:pt idx="83">
                  <c:v>3321</c:v>
                </c:pt>
                <c:pt idx="84">
                  <c:v>3195</c:v>
                </c:pt>
                <c:pt idx="85">
                  <c:v>17951</c:v>
                </c:pt>
              </c:numCache>
            </c:numRef>
          </c:val>
        </c:ser>
        <c:ser>
          <c:idx val="8"/>
          <c:order val="6"/>
          <c:tx>
            <c:strRef>
              <c:f>Sheet1!$I$1</c:f>
              <c:strCache>
                <c:ptCount val="1"/>
                <c:pt idx="0">
                  <c:v>Female Other, Non Hispanic</c:v>
                </c:pt>
              </c:strCache>
            </c:strRef>
          </c:tx>
          <c:spPr>
            <a:solidFill>
              <a:srgbClr val="FCBAC5"/>
            </a:solidFill>
            <a:ln>
              <a:solidFill>
                <a:srgbClr val="FC8168"/>
              </a:solidFill>
            </a:ln>
          </c:spPr>
          <c:invertIfNegative val="0"/>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Sheet1!$I$2:$I$87</c:f>
              <c:numCache>
                <c:formatCode>#,##0</c:formatCode>
                <c:ptCount val="86"/>
                <c:pt idx="0">
                  <c:v>15611</c:v>
                </c:pt>
                <c:pt idx="1">
                  <c:v>15079</c:v>
                </c:pt>
                <c:pt idx="2">
                  <c:v>14507</c:v>
                </c:pt>
                <c:pt idx="3">
                  <c:v>14591</c:v>
                </c:pt>
                <c:pt idx="4">
                  <c:v>13959</c:v>
                </c:pt>
                <c:pt idx="5">
                  <c:v>13996</c:v>
                </c:pt>
                <c:pt idx="6">
                  <c:v>14585</c:v>
                </c:pt>
                <c:pt idx="7">
                  <c:v>14596</c:v>
                </c:pt>
                <c:pt idx="8">
                  <c:v>14501</c:v>
                </c:pt>
                <c:pt idx="9">
                  <c:v>14451</c:v>
                </c:pt>
                <c:pt idx="10">
                  <c:v>14271</c:v>
                </c:pt>
                <c:pt idx="11">
                  <c:v>13813</c:v>
                </c:pt>
                <c:pt idx="12">
                  <c:v>13196</c:v>
                </c:pt>
                <c:pt idx="13">
                  <c:v>13152</c:v>
                </c:pt>
                <c:pt idx="14">
                  <c:v>12744</c:v>
                </c:pt>
                <c:pt idx="15">
                  <c:v>12214</c:v>
                </c:pt>
                <c:pt idx="16">
                  <c:v>12211</c:v>
                </c:pt>
                <c:pt idx="17">
                  <c:v>12218</c:v>
                </c:pt>
                <c:pt idx="18">
                  <c:v>12044</c:v>
                </c:pt>
                <c:pt idx="19">
                  <c:v>11817</c:v>
                </c:pt>
                <c:pt idx="20">
                  <c:v>11618</c:v>
                </c:pt>
                <c:pt idx="21">
                  <c:v>11524</c:v>
                </c:pt>
                <c:pt idx="22">
                  <c:v>11430</c:v>
                </c:pt>
                <c:pt idx="23">
                  <c:v>11422</c:v>
                </c:pt>
                <c:pt idx="24">
                  <c:v>11616</c:v>
                </c:pt>
                <c:pt idx="25">
                  <c:v>11782</c:v>
                </c:pt>
                <c:pt idx="26">
                  <c:v>12045</c:v>
                </c:pt>
                <c:pt idx="27">
                  <c:v>12428</c:v>
                </c:pt>
                <c:pt idx="28">
                  <c:v>12858</c:v>
                </c:pt>
                <c:pt idx="29">
                  <c:v>13288</c:v>
                </c:pt>
                <c:pt idx="30">
                  <c:v>13946</c:v>
                </c:pt>
                <c:pt idx="31">
                  <c:v>14458</c:v>
                </c:pt>
                <c:pt idx="32">
                  <c:v>14679</c:v>
                </c:pt>
                <c:pt idx="33">
                  <c:v>14606</c:v>
                </c:pt>
                <c:pt idx="34">
                  <c:v>14638</c:v>
                </c:pt>
                <c:pt idx="35">
                  <c:v>14348</c:v>
                </c:pt>
                <c:pt idx="36">
                  <c:v>14131</c:v>
                </c:pt>
                <c:pt idx="37">
                  <c:v>14118</c:v>
                </c:pt>
                <c:pt idx="38">
                  <c:v>14525</c:v>
                </c:pt>
                <c:pt idx="39">
                  <c:v>14759</c:v>
                </c:pt>
                <c:pt idx="40">
                  <c:v>14641</c:v>
                </c:pt>
                <c:pt idx="41">
                  <c:v>14550</c:v>
                </c:pt>
                <c:pt idx="42">
                  <c:v>14410</c:v>
                </c:pt>
                <c:pt idx="43">
                  <c:v>14142</c:v>
                </c:pt>
                <c:pt idx="44">
                  <c:v>13683</c:v>
                </c:pt>
                <c:pt idx="45">
                  <c:v>12630</c:v>
                </c:pt>
                <c:pt idx="46">
                  <c:v>11715</c:v>
                </c:pt>
                <c:pt idx="47">
                  <c:v>10990</c:v>
                </c:pt>
                <c:pt idx="48">
                  <c:v>10796</c:v>
                </c:pt>
                <c:pt idx="49">
                  <c:v>10925</c:v>
                </c:pt>
                <c:pt idx="50">
                  <c:v>10926</c:v>
                </c:pt>
                <c:pt idx="51">
                  <c:v>10747</c:v>
                </c:pt>
                <c:pt idx="52">
                  <c:v>10058</c:v>
                </c:pt>
                <c:pt idx="53">
                  <c:v>10021</c:v>
                </c:pt>
                <c:pt idx="54">
                  <c:v>9833</c:v>
                </c:pt>
                <c:pt idx="55">
                  <c:v>9433</c:v>
                </c:pt>
                <c:pt idx="56">
                  <c:v>9217</c:v>
                </c:pt>
                <c:pt idx="57">
                  <c:v>9153</c:v>
                </c:pt>
                <c:pt idx="58">
                  <c:v>8846</c:v>
                </c:pt>
                <c:pt idx="59">
                  <c:v>8535</c:v>
                </c:pt>
                <c:pt idx="60">
                  <c:v>7962</c:v>
                </c:pt>
                <c:pt idx="61">
                  <c:v>7878</c:v>
                </c:pt>
                <c:pt idx="62">
                  <c:v>7370</c:v>
                </c:pt>
                <c:pt idx="63">
                  <c:v>7243</c:v>
                </c:pt>
                <c:pt idx="64">
                  <c:v>7133</c:v>
                </c:pt>
                <c:pt idx="65">
                  <c:v>6643</c:v>
                </c:pt>
                <c:pt idx="66">
                  <c:v>6238</c:v>
                </c:pt>
                <c:pt idx="67">
                  <c:v>5761</c:v>
                </c:pt>
                <c:pt idx="68">
                  <c:v>4867</c:v>
                </c:pt>
                <c:pt idx="69">
                  <c:v>4571</c:v>
                </c:pt>
                <c:pt idx="70">
                  <c:v>4190</c:v>
                </c:pt>
                <c:pt idx="71">
                  <c:v>3929</c:v>
                </c:pt>
                <c:pt idx="72">
                  <c:v>3564</c:v>
                </c:pt>
                <c:pt idx="73">
                  <c:v>3268</c:v>
                </c:pt>
                <c:pt idx="74">
                  <c:v>3034</c:v>
                </c:pt>
                <c:pt idx="75">
                  <c:v>2728</c:v>
                </c:pt>
                <c:pt idx="76">
                  <c:v>2477</c:v>
                </c:pt>
                <c:pt idx="77">
                  <c:v>2290</c:v>
                </c:pt>
                <c:pt idx="78">
                  <c:v>2149</c:v>
                </c:pt>
                <c:pt idx="79">
                  <c:v>1864</c:v>
                </c:pt>
                <c:pt idx="80">
                  <c:v>1691</c:v>
                </c:pt>
                <c:pt idx="81">
                  <c:v>1582</c:v>
                </c:pt>
                <c:pt idx="82">
                  <c:v>1411</c:v>
                </c:pt>
                <c:pt idx="83">
                  <c:v>1364</c:v>
                </c:pt>
                <c:pt idx="84">
                  <c:v>1250</c:v>
                </c:pt>
                <c:pt idx="85">
                  <c:v>6237</c:v>
                </c:pt>
              </c:numCache>
            </c:numRef>
          </c:val>
        </c:ser>
        <c:ser>
          <c:idx val="7"/>
          <c:order val="7"/>
          <c:tx>
            <c:strRef>
              <c:f>Sheet1!$G$1</c:f>
              <c:strCache>
                <c:ptCount val="1"/>
                <c:pt idx="0">
                  <c:v>Female, Hispanic</c:v>
                </c:pt>
              </c:strCache>
            </c:strRef>
          </c:tx>
          <c:spPr>
            <a:solidFill>
              <a:srgbClr val="E1092D"/>
            </a:solidFill>
            <a:ln>
              <a:solidFill>
                <a:srgbClr val="FC8168"/>
              </a:solidFill>
            </a:ln>
          </c:spPr>
          <c:invertIfNegative val="0"/>
          <c:dPt>
            <c:idx val="24"/>
            <c:invertIfNegative val="0"/>
            <c:bubble3D val="0"/>
          </c:dPt>
          <c:cat>
            <c:strRef>
              <c:f>Sheet1!$A$2:$A$87</c:f>
              <c:strCache>
                <c:ptCount val="86"/>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 years</c:v>
                </c:pt>
              </c:strCache>
            </c:strRef>
          </c:cat>
          <c:val>
            <c:numRef>
              <c:f>Sheet1!$G$2:$G$87</c:f>
              <c:numCache>
                <c:formatCode>#,##0</c:formatCode>
                <c:ptCount val="86"/>
                <c:pt idx="0">
                  <c:v>98458</c:v>
                </c:pt>
                <c:pt idx="1">
                  <c:v>97133</c:v>
                </c:pt>
                <c:pt idx="2">
                  <c:v>96183</c:v>
                </c:pt>
                <c:pt idx="3">
                  <c:v>97060</c:v>
                </c:pt>
                <c:pt idx="4">
                  <c:v>97225</c:v>
                </c:pt>
                <c:pt idx="5">
                  <c:v>94766</c:v>
                </c:pt>
                <c:pt idx="6">
                  <c:v>96225</c:v>
                </c:pt>
                <c:pt idx="7">
                  <c:v>96922</c:v>
                </c:pt>
                <c:pt idx="8">
                  <c:v>96171</c:v>
                </c:pt>
                <c:pt idx="9">
                  <c:v>96209</c:v>
                </c:pt>
                <c:pt idx="10">
                  <c:v>96751</c:v>
                </c:pt>
                <c:pt idx="11">
                  <c:v>97582</c:v>
                </c:pt>
                <c:pt idx="12">
                  <c:v>98201</c:v>
                </c:pt>
                <c:pt idx="13">
                  <c:v>99811</c:v>
                </c:pt>
                <c:pt idx="14">
                  <c:v>98687</c:v>
                </c:pt>
                <c:pt idx="15">
                  <c:v>95505</c:v>
                </c:pt>
                <c:pt idx="16">
                  <c:v>92990</c:v>
                </c:pt>
                <c:pt idx="17">
                  <c:v>91273</c:v>
                </c:pt>
                <c:pt idx="18">
                  <c:v>90734</c:v>
                </c:pt>
                <c:pt idx="19">
                  <c:v>90202</c:v>
                </c:pt>
                <c:pt idx="20">
                  <c:v>88659</c:v>
                </c:pt>
                <c:pt idx="21">
                  <c:v>88605</c:v>
                </c:pt>
                <c:pt idx="22">
                  <c:v>87871</c:v>
                </c:pt>
                <c:pt idx="23">
                  <c:v>85930</c:v>
                </c:pt>
                <c:pt idx="24">
                  <c:v>83246</c:v>
                </c:pt>
                <c:pt idx="25">
                  <c:v>80343</c:v>
                </c:pt>
                <c:pt idx="26">
                  <c:v>79292</c:v>
                </c:pt>
                <c:pt idx="27">
                  <c:v>79601</c:v>
                </c:pt>
                <c:pt idx="28">
                  <c:v>80130</c:v>
                </c:pt>
                <c:pt idx="29">
                  <c:v>80615</c:v>
                </c:pt>
                <c:pt idx="30">
                  <c:v>80147</c:v>
                </c:pt>
                <c:pt idx="31">
                  <c:v>81591</c:v>
                </c:pt>
                <c:pt idx="32">
                  <c:v>82115</c:v>
                </c:pt>
                <c:pt idx="33">
                  <c:v>82744</c:v>
                </c:pt>
                <c:pt idx="34">
                  <c:v>81213</c:v>
                </c:pt>
                <c:pt idx="35">
                  <c:v>76711</c:v>
                </c:pt>
                <c:pt idx="36">
                  <c:v>76119</c:v>
                </c:pt>
                <c:pt idx="37">
                  <c:v>75387</c:v>
                </c:pt>
                <c:pt idx="38">
                  <c:v>76426</c:v>
                </c:pt>
                <c:pt idx="39">
                  <c:v>76834</c:v>
                </c:pt>
                <c:pt idx="40">
                  <c:v>74996</c:v>
                </c:pt>
                <c:pt idx="41">
                  <c:v>74995</c:v>
                </c:pt>
                <c:pt idx="42">
                  <c:v>74613</c:v>
                </c:pt>
                <c:pt idx="43">
                  <c:v>73011</c:v>
                </c:pt>
                <c:pt idx="44">
                  <c:v>71267</c:v>
                </c:pt>
                <c:pt idx="45">
                  <c:v>66611</c:v>
                </c:pt>
                <c:pt idx="46">
                  <c:v>64255</c:v>
                </c:pt>
                <c:pt idx="47">
                  <c:v>61927</c:v>
                </c:pt>
                <c:pt idx="48">
                  <c:v>60663</c:v>
                </c:pt>
                <c:pt idx="49">
                  <c:v>60912</c:v>
                </c:pt>
                <c:pt idx="50">
                  <c:v>58719</c:v>
                </c:pt>
                <c:pt idx="51">
                  <c:v>57184</c:v>
                </c:pt>
                <c:pt idx="52">
                  <c:v>54955</c:v>
                </c:pt>
                <c:pt idx="53">
                  <c:v>53864</c:v>
                </c:pt>
                <c:pt idx="54">
                  <c:v>52634</c:v>
                </c:pt>
                <c:pt idx="55">
                  <c:v>49362</c:v>
                </c:pt>
                <c:pt idx="56">
                  <c:v>47854</c:v>
                </c:pt>
                <c:pt idx="57">
                  <c:v>46127</c:v>
                </c:pt>
                <c:pt idx="58">
                  <c:v>44266</c:v>
                </c:pt>
                <c:pt idx="59">
                  <c:v>42383</c:v>
                </c:pt>
                <c:pt idx="60">
                  <c:v>39431</c:v>
                </c:pt>
                <c:pt idx="61">
                  <c:v>37180</c:v>
                </c:pt>
                <c:pt idx="62">
                  <c:v>34624</c:v>
                </c:pt>
                <c:pt idx="63">
                  <c:v>33582</c:v>
                </c:pt>
                <c:pt idx="64">
                  <c:v>32586</c:v>
                </c:pt>
                <c:pt idx="65">
                  <c:v>30518</c:v>
                </c:pt>
                <c:pt idx="66">
                  <c:v>29140</c:v>
                </c:pt>
                <c:pt idx="67">
                  <c:v>27569</c:v>
                </c:pt>
                <c:pt idx="68">
                  <c:v>24788</c:v>
                </c:pt>
                <c:pt idx="69">
                  <c:v>23040</c:v>
                </c:pt>
                <c:pt idx="70">
                  <c:v>21356</c:v>
                </c:pt>
                <c:pt idx="71">
                  <c:v>19826</c:v>
                </c:pt>
                <c:pt idx="72">
                  <c:v>18019</c:v>
                </c:pt>
                <c:pt idx="73">
                  <c:v>16897</c:v>
                </c:pt>
                <c:pt idx="74">
                  <c:v>15834</c:v>
                </c:pt>
                <c:pt idx="75">
                  <c:v>14736</c:v>
                </c:pt>
                <c:pt idx="76">
                  <c:v>14105</c:v>
                </c:pt>
                <c:pt idx="77">
                  <c:v>13210</c:v>
                </c:pt>
                <c:pt idx="78">
                  <c:v>12670</c:v>
                </c:pt>
                <c:pt idx="79">
                  <c:v>11972</c:v>
                </c:pt>
                <c:pt idx="80">
                  <c:v>10686</c:v>
                </c:pt>
                <c:pt idx="81">
                  <c:v>9656</c:v>
                </c:pt>
                <c:pt idx="82">
                  <c:v>9139</c:v>
                </c:pt>
                <c:pt idx="83">
                  <c:v>8590</c:v>
                </c:pt>
                <c:pt idx="84">
                  <c:v>8140</c:v>
                </c:pt>
                <c:pt idx="85">
                  <c:v>41292</c:v>
                </c:pt>
              </c:numCache>
            </c:numRef>
          </c:val>
        </c:ser>
        <c:dLbls>
          <c:showLegendKey val="0"/>
          <c:showVal val="0"/>
          <c:showCatName val="0"/>
          <c:showSerName val="0"/>
          <c:showPercent val="0"/>
          <c:showBubbleSize val="0"/>
        </c:dLbls>
        <c:gapWidth val="0"/>
        <c:overlap val="100"/>
        <c:axId val="754547616"/>
        <c:axId val="754545656"/>
      </c:barChart>
      <c:catAx>
        <c:axId val="754547616"/>
        <c:scaling>
          <c:orientation val="minMax"/>
        </c:scaling>
        <c:delete val="0"/>
        <c:axPos val="l"/>
        <c:numFmt formatCode="General" sourceLinked="0"/>
        <c:majorTickMark val="out"/>
        <c:minorTickMark val="none"/>
        <c:tickLblPos val="low"/>
        <c:txPr>
          <a:bodyPr/>
          <a:lstStyle/>
          <a:p>
            <a:pPr>
              <a:defRPr sz="1050" baseline="0"/>
            </a:pPr>
            <a:endParaRPr lang="en-US"/>
          </a:p>
        </c:txPr>
        <c:crossAx val="754545656"/>
        <c:crosses val="autoZero"/>
        <c:auto val="1"/>
        <c:lblAlgn val="ctr"/>
        <c:lblOffset val="100"/>
        <c:tickLblSkip val="5"/>
        <c:noMultiLvlLbl val="0"/>
      </c:catAx>
      <c:valAx>
        <c:axId val="754545656"/>
        <c:scaling>
          <c:orientation val="minMax"/>
          <c:max val="250000"/>
          <c:min val="-250000"/>
        </c:scaling>
        <c:delete val="0"/>
        <c:axPos val="b"/>
        <c:majorGridlines/>
        <c:numFmt formatCode="#,##0;[Red]#,##0" sourceLinked="1"/>
        <c:majorTickMark val="out"/>
        <c:minorTickMark val="none"/>
        <c:tickLblPos val="nextTo"/>
        <c:txPr>
          <a:bodyPr/>
          <a:lstStyle/>
          <a:p>
            <a:pPr>
              <a:defRPr sz="1400"/>
            </a:pPr>
            <a:endParaRPr lang="en-US"/>
          </a:p>
        </c:txPr>
        <c:crossAx val="754547616"/>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gross_migration!$AL$1</c:f>
              <c:strCache>
                <c:ptCount val="1"/>
                <c:pt idx="0">
                  <c:v>In-Migrants to Texas</c:v>
                </c:pt>
              </c:strCache>
            </c:strRef>
          </c:tx>
          <c:spPr>
            <a:solidFill>
              <a:schemeClr val="accent4">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gross_migration!$AK$2:$AK$11</c:f>
              <c:strCache>
                <c:ptCount val="10"/>
                <c:pt idx="0">
                  <c:v>California</c:v>
                </c:pt>
                <c:pt idx="1">
                  <c:v>Oklahoma</c:v>
                </c:pt>
                <c:pt idx="2">
                  <c:v>Florida</c:v>
                </c:pt>
                <c:pt idx="3">
                  <c:v>Louisiana</c:v>
                </c:pt>
                <c:pt idx="4">
                  <c:v>Illinois</c:v>
                </c:pt>
                <c:pt idx="5">
                  <c:v>Colorado</c:v>
                </c:pt>
                <c:pt idx="6">
                  <c:v>Arizona</c:v>
                </c:pt>
                <c:pt idx="7">
                  <c:v>New Mexico</c:v>
                </c:pt>
                <c:pt idx="8">
                  <c:v>New York</c:v>
                </c:pt>
                <c:pt idx="9">
                  <c:v>Georgia</c:v>
                </c:pt>
              </c:strCache>
            </c:strRef>
          </c:cat>
          <c:val>
            <c:numRef>
              <c:f>gross_migration!$AL$2:$AL$11</c:f>
              <c:numCache>
                <c:formatCode>_(* #,##0_);_(* \(#,##0\);_(* "-"??_);_(@_)</c:formatCode>
                <c:ptCount val="10"/>
                <c:pt idx="0">
                  <c:v>62386</c:v>
                </c:pt>
                <c:pt idx="1">
                  <c:v>28906</c:v>
                </c:pt>
                <c:pt idx="2">
                  <c:v>33321</c:v>
                </c:pt>
                <c:pt idx="3">
                  <c:v>28457</c:v>
                </c:pt>
                <c:pt idx="4">
                  <c:v>30672</c:v>
                </c:pt>
                <c:pt idx="5">
                  <c:v>19139</c:v>
                </c:pt>
                <c:pt idx="6">
                  <c:v>19451</c:v>
                </c:pt>
                <c:pt idx="7">
                  <c:v>22049</c:v>
                </c:pt>
                <c:pt idx="8">
                  <c:v>21129</c:v>
                </c:pt>
                <c:pt idx="9">
                  <c:v>18924</c:v>
                </c:pt>
              </c:numCache>
            </c:numRef>
          </c:val>
        </c:ser>
        <c:ser>
          <c:idx val="1"/>
          <c:order val="1"/>
          <c:tx>
            <c:strRef>
              <c:f>gross_migration!$AM$1</c:f>
              <c:strCache>
                <c:ptCount val="1"/>
                <c:pt idx="0">
                  <c:v>Out-Migrants From Texas</c:v>
                </c:pt>
              </c:strCache>
            </c:strRef>
          </c:tx>
          <c:spPr>
            <a:solidFill>
              <a:schemeClr val="accent1">
                <a:lumMod val="75000"/>
              </a:schemeClr>
            </a:solidFill>
            <a:ln>
              <a:solidFill>
                <a:schemeClr val="tx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gross_migration!$AK$2:$AK$11</c:f>
              <c:strCache>
                <c:ptCount val="10"/>
                <c:pt idx="0">
                  <c:v>California</c:v>
                </c:pt>
                <c:pt idx="1">
                  <c:v>Oklahoma</c:v>
                </c:pt>
                <c:pt idx="2">
                  <c:v>Florida</c:v>
                </c:pt>
                <c:pt idx="3">
                  <c:v>Louisiana</c:v>
                </c:pt>
                <c:pt idx="4">
                  <c:v>Illinois</c:v>
                </c:pt>
                <c:pt idx="5">
                  <c:v>Colorado</c:v>
                </c:pt>
                <c:pt idx="6">
                  <c:v>Arizona</c:v>
                </c:pt>
                <c:pt idx="7">
                  <c:v>New Mexico</c:v>
                </c:pt>
                <c:pt idx="8">
                  <c:v>New York</c:v>
                </c:pt>
                <c:pt idx="9">
                  <c:v>Georgia</c:v>
                </c:pt>
              </c:strCache>
            </c:strRef>
          </c:cat>
          <c:val>
            <c:numRef>
              <c:f>gross_migration!$AM$2:$AM$11</c:f>
              <c:numCache>
                <c:formatCode>_(* #,##0_);_(* \(#,##0\);_(* "-"??_);_(@_)</c:formatCode>
                <c:ptCount val="10"/>
                <c:pt idx="0">
                  <c:v>31499</c:v>
                </c:pt>
                <c:pt idx="1">
                  <c:v>29051</c:v>
                </c:pt>
                <c:pt idx="2">
                  <c:v>19988</c:v>
                </c:pt>
                <c:pt idx="3">
                  <c:v>22259</c:v>
                </c:pt>
                <c:pt idx="4">
                  <c:v>12719</c:v>
                </c:pt>
                <c:pt idx="5">
                  <c:v>23141</c:v>
                </c:pt>
                <c:pt idx="6">
                  <c:v>18428</c:v>
                </c:pt>
                <c:pt idx="7">
                  <c:v>15504</c:v>
                </c:pt>
                <c:pt idx="8">
                  <c:v>14803</c:v>
                </c:pt>
                <c:pt idx="9">
                  <c:v>14715</c:v>
                </c:pt>
              </c:numCache>
            </c:numRef>
          </c:val>
        </c:ser>
        <c:dLbls>
          <c:showLegendKey val="0"/>
          <c:showVal val="0"/>
          <c:showCatName val="0"/>
          <c:showSerName val="0"/>
          <c:showPercent val="0"/>
          <c:showBubbleSize val="0"/>
        </c:dLbls>
        <c:gapWidth val="50"/>
        <c:axId val="754551144"/>
        <c:axId val="754551536"/>
      </c:barChart>
      <c:catAx>
        <c:axId val="754551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54551536"/>
        <c:crosses val="autoZero"/>
        <c:auto val="1"/>
        <c:lblAlgn val="ctr"/>
        <c:lblOffset val="100"/>
        <c:noMultiLvlLbl val="0"/>
      </c:catAx>
      <c:valAx>
        <c:axId val="754551536"/>
        <c:scaling>
          <c:orientation val="minMax"/>
        </c:scaling>
        <c:delete val="1"/>
        <c:axPos val="b"/>
        <c:numFmt formatCode="_(* #,##0_);_(* \(#,##0\);_(* &quot;-&quot;??_);_(@_)" sourceLinked="1"/>
        <c:majorTickMark val="none"/>
        <c:minorTickMark val="none"/>
        <c:tickLblPos val="nextTo"/>
        <c:crossAx val="754551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Sheet1!$V$1</c:f>
              <c:strCache>
                <c:ptCount val="1"/>
                <c:pt idx="0">
                  <c:v>Domestic Migration</c:v>
                </c:pt>
              </c:strCache>
            </c:strRef>
          </c:tx>
          <c:spPr>
            <a:solidFill>
              <a:srgbClr val="5B9BD5">
                <a:lumMod val="75000"/>
              </a:srgbClr>
            </a:solidFill>
            <a:ln>
              <a:solidFill>
                <a:schemeClr val="tx1"/>
              </a:solid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2"/>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684536BE-DC2C-4957-B099-6A32AAC3767D}" type="VALUE">
                      <a:rPr lang="en-US" sz="1000" b="0">
                        <a:solidFill>
                          <a:schemeClr val="bg1"/>
                        </a:solidFill>
                      </a:rPr>
                      <a:pPr>
                        <a:defRPr sz="1000">
                          <a:solidFill>
                            <a:schemeClr val="bg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dLbl>
              <c:idx val="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Sheet1!$U$2:$U$6</c:f>
              <c:strCache>
                <c:ptCount val="5"/>
                <c:pt idx="0">
                  <c:v>Florida</c:v>
                </c:pt>
                <c:pt idx="1">
                  <c:v>Texas</c:v>
                </c:pt>
                <c:pt idx="2">
                  <c:v>California</c:v>
                </c:pt>
                <c:pt idx="3">
                  <c:v>Arizona</c:v>
                </c:pt>
                <c:pt idx="4">
                  <c:v>Georgia</c:v>
                </c:pt>
              </c:strCache>
            </c:strRef>
          </c:cat>
          <c:val>
            <c:numRef>
              <c:f>Sheet1!$V$2:$V$6</c:f>
              <c:numCache>
                <c:formatCode>#,##0</c:formatCode>
                <c:ptCount val="5"/>
                <c:pt idx="0">
                  <c:v>138546</c:v>
                </c:pt>
                <c:pt idx="1">
                  <c:v>154467</c:v>
                </c:pt>
                <c:pt idx="2">
                  <c:v>-32090</c:v>
                </c:pt>
                <c:pt idx="3">
                  <c:v>41975</c:v>
                </c:pt>
                <c:pt idx="4">
                  <c:v>22106</c:v>
                </c:pt>
              </c:numCache>
            </c:numRef>
          </c:val>
        </c:ser>
        <c:ser>
          <c:idx val="1"/>
          <c:order val="1"/>
          <c:tx>
            <c:strRef>
              <c:f>Sheet1!$W$1</c:f>
              <c:strCache>
                <c:ptCount val="1"/>
                <c:pt idx="0">
                  <c:v>International Migration</c:v>
                </c:pt>
              </c:strCache>
            </c:strRef>
          </c:tx>
          <c:spPr>
            <a:solidFill>
              <a:srgbClr val="D78F8D"/>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Sheet1!$U$2:$U$6</c:f>
              <c:strCache>
                <c:ptCount val="5"/>
                <c:pt idx="0">
                  <c:v>Florida</c:v>
                </c:pt>
                <c:pt idx="1">
                  <c:v>Texas</c:v>
                </c:pt>
                <c:pt idx="2">
                  <c:v>California</c:v>
                </c:pt>
                <c:pt idx="3">
                  <c:v>Arizona</c:v>
                </c:pt>
                <c:pt idx="4">
                  <c:v>Georgia</c:v>
                </c:pt>
              </c:strCache>
            </c:strRef>
          </c:cat>
          <c:val>
            <c:numRef>
              <c:f>Sheet1!$W$2:$W$6</c:f>
              <c:numCache>
                <c:formatCode>#,##0</c:formatCode>
                <c:ptCount val="5"/>
                <c:pt idx="0">
                  <c:v>112306</c:v>
                </c:pt>
                <c:pt idx="1">
                  <c:v>84637</c:v>
                </c:pt>
                <c:pt idx="2">
                  <c:v>161318</c:v>
                </c:pt>
                <c:pt idx="3">
                  <c:v>14234</c:v>
                </c:pt>
                <c:pt idx="4">
                  <c:v>24818</c:v>
                </c:pt>
              </c:numCache>
            </c:numRef>
          </c:val>
        </c:ser>
        <c:dLbls>
          <c:showLegendKey val="0"/>
          <c:showVal val="0"/>
          <c:showCatName val="0"/>
          <c:showSerName val="0"/>
          <c:showPercent val="0"/>
          <c:showBubbleSize val="0"/>
        </c:dLbls>
        <c:gapWidth val="50"/>
        <c:overlap val="100"/>
        <c:axId val="194770552"/>
        <c:axId val="207427848"/>
      </c:barChart>
      <c:catAx>
        <c:axId val="194770552"/>
        <c:scaling>
          <c:orientation val="minMax"/>
        </c:scaling>
        <c:delete val="0"/>
        <c:axPos val="l"/>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7427848"/>
        <c:crosses val="autoZero"/>
        <c:auto val="1"/>
        <c:lblAlgn val="ctr"/>
        <c:lblOffset val="0"/>
        <c:noMultiLvlLbl val="0"/>
      </c:catAx>
      <c:valAx>
        <c:axId val="207427848"/>
        <c:scaling>
          <c:orientation val="minMax"/>
          <c:max val="260000"/>
          <c:min val="-40000"/>
        </c:scaling>
        <c:delete val="1"/>
        <c:axPos val="b"/>
        <c:majorGridlines>
          <c:spPr>
            <a:ln w="9525" cap="flat" cmpd="sng" algn="ctr">
              <a:solidFill>
                <a:schemeClr val="accent1">
                  <a:lumMod val="20000"/>
                  <a:lumOff val="80000"/>
                </a:schemeClr>
              </a:solidFill>
              <a:prstDash val="sysDot"/>
              <a:round/>
            </a:ln>
            <a:effectLst/>
          </c:spPr>
        </c:majorGridlines>
        <c:numFmt formatCode="#,##0" sourceLinked="1"/>
        <c:majorTickMark val="none"/>
        <c:minorTickMark val="none"/>
        <c:tickLblPos val="nextTo"/>
        <c:crossAx val="194770552"/>
        <c:crosses val="autoZero"/>
        <c:crossBetween val="between"/>
      </c:valAx>
      <c:spPr>
        <a:noFill/>
        <a:ln>
          <a:noFill/>
        </a:ln>
        <a:effectLst/>
      </c:spPr>
    </c:plotArea>
    <c:legend>
      <c:legendPos val="b"/>
      <c:layout>
        <c:manualLayout>
          <c:xMode val="edge"/>
          <c:yMode val="edge"/>
          <c:x val="0.24417094869075551"/>
          <c:y val="0.87689256495294743"/>
          <c:w val="0.51165810261848899"/>
          <c:h val="0.1231074350470526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3094726795514"/>
          <c:y val="4.8354258602825342E-2"/>
          <c:w val="0.77674249052201805"/>
          <c:h val="0.78936150388584614"/>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Sheet!$B$3:$B$11</c:f>
              <c:numCache>
                <c:formatCode>#,##0</c:formatCode>
                <c:ptCount val="9"/>
                <c:pt idx="0">
                  <c:v>25145561</c:v>
                </c:pt>
                <c:pt idx="1">
                  <c:v>26230098</c:v>
                </c:pt>
                <c:pt idx="2">
                  <c:v>27238610</c:v>
                </c:pt>
                <c:pt idx="3">
                  <c:v>28165689</c:v>
                </c:pt>
                <c:pt idx="4">
                  <c:v>28994210</c:v>
                </c:pt>
                <c:pt idx="5">
                  <c:v>29705207</c:v>
                </c:pt>
                <c:pt idx="6">
                  <c:v>30305304</c:v>
                </c:pt>
                <c:pt idx="7">
                  <c:v>30808219</c:v>
                </c:pt>
                <c:pt idx="8">
                  <c:v>31246355</c:v>
                </c:pt>
              </c:numCache>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Sheet!$C$3:$C$11</c:f>
              <c:numCache>
                <c:formatCode>#,##0</c:formatCode>
                <c:ptCount val="9"/>
                <c:pt idx="0">
                  <c:v>25145561</c:v>
                </c:pt>
                <c:pt idx="1">
                  <c:v>26947116</c:v>
                </c:pt>
                <c:pt idx="2">
                  <c:v>28813282</c:v>
                </c:pt>
                <c:pt idx="3">
                  <c:v>30734321</c:v>
                </c:pt>
                <c:pt idx="4">
                  <c:v>32680217</c:v>
                </c:pt>
                <c:pt idx="5">
                  <c:v>34616890</c:v>
                </c:pt>
                <c:pt idx="6">
                  <c:v>36550595</c:v>
                </c:pt>
                <c:pt idx="7">
                  <c:v>38499538</c:v>
                </c:pt>
                <c:pt idx="8">
                  <c:v>40502749</c:v>
                </c:pt>
              </c:numCache>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Sheet!$D$3:$D$11</c:f>
              <c:numCache>
                <c:formatCode>#,##0</c:formatCode>
                <c:ptCount val="9"/>
                <c:pt idx="0">
                  <c:v>25145561</c:v>
                </c:pt>
                <c:pt idx="1">
                  <c:v>27695284</c:v>
                </c:pt>
                <c:pt idx="2">
                  <c:v>30541978</c:v>
                </c:pt>
                <c:pt idx="3">
                  <c:v>33699307</c:v>
                </c:pt>
                <c:pt idx="4">
                  <c:v>37155084</c:v>
                </c:pt>
                <c:pt idx="5">
                  <c:v>40892255</c:v>
                </c:pt>
                <c:pt idx="6">
                  <c:v>44955896</c:v>
                </c:pt>
                <c:pt idx="7">
                  <c:v>49416165</c:v>
                </c:pt>
                <c:pt idx="8">
                  <c:v>54369297</c:v>
                </c:pt>
              </c:numCache>
            </c:numRef>
          </c:val>
          <c:smooth val="0"/>
        </c:ser>
        <c:dLbls>
          <c:showLegendKey val="0"/>
          <c:showVal val="0"/>
          <c:showCatName val="0"/>
          <c:showSerName val="0"/>
          <c:showPercent val="0"/>
          <c:showBubbleSize val="0"/>
        </c:dLbls>
        <c:smooth val="0"/>
        <c:axId val="754554672"/>
        <c:axId val="754556632"/>
      </c:lineChart>
      <c:catAx>
        <c:axId val="754554672"/>
        <c:scaling>
          <c:orientation val="minMax"/>
        </c:scaling>
        <c:delete val="0"/>
        <c:axPos val="b"/>
        <c:numFmt formatCode="General" sourceLinked="1"/>
        <c:majorTickMark val="out"/>
        <c:minorTickMark val="none"/>
        <c:tickLblPos val="nextTo"/>
        <c:txPr>
          <a:bodyPr rot="2700000"/>
          <a:lstStyle/>
          <a:p>
            <a:pPr>
              <a:defRPr/>
            </a:pPr>
            <a:endParaRPr lang="en-US"/>
          </a:p>
        </c:txPr>
        <c:crossAx val="754556632"/>
        <c:crosses val="autoZero"/>
        <c:auto val="1"/>
        <c:lblAlgn val="ctr"/>
        <c:lblOffset val="0"/>
        <c:noMultiLvlLbl val="0"/>
      </c:catAx>
      <c:valAx>
        <c:axId val="754556632"/>
        <c:scaling>
          <c:orientation val="minMax"/>
          <c:max val="55000000"/>
          <c:min val="20000000"/>
        </c:scaling>
        <c:delete val="0"/>
        <c:axPos val="l"/>
        <c:majorGridlines/>
        <c:numFmt formatCode="0" sourceLinked="0"/>
        <c:majorTickMark val="out"/>
        <c:minorTickMark val="none"/>
        <c:tickLblPos val="nextTo"/>
        <c:crossAx val="754554672"/>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2949766695829687"/>
          <c:y val="0"/>
          <c:w val="0.34136033343054339"/>
          <c:h val="0.28892749975129156"/>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0.08513</cdr:x>
      <cdr:y>0.25273</cdr:y>
    </cdr:from>
    <cdr:to>
      <cdr:x>0.48746</cdr:x>
      <cdr:y>0.7285</cdr:y>
    </cdr:to>
    <cdr:sp macro="" textlink="">
      <cdr:nvSpPr>
        <cdr:cNvPr id="4" name="Freeform 3"/>
        <cdr:cNvSpPr/>
      </cdr:nvSpPr>
      <cdr:spPr>
        <a:xfrm xmlns:a="http://schemas.openxmlformats.org/drawingml/2006/main">
          <a:off x="700548" y="1233947"/>
          <a:ext cx="3311013" cy="2322871"/>
        </a:xfrm>
        <a:custGeom xmlns:a="http://schemas.openxmlformats.org/drawingml/2006/main">
          <a:avLst/>
          <a:gdLst>
            <a:gd name="connsiteX0" fmla="*/ 0 w 3311013"/>
            <a:gd name="connsiteY0" fmla="*/ 2322871 h 2322871"/>
            <a:gd name="connsiteX1" fmla="*/ 1172497 w 3311013"/>
            <a:gd name="connsiteY1" fmla="*/ 1865671 h 2322871"/>
            <a:gd name="connsiteX2" fmla="*/ 2190136 w 3311013"/>
            <a:gd name="connsiteY2" fmla="*/ 1113504 h 2322871"/>
            <a:gd name="connsiteX3" fmla="*/ 2750575 w 3311013"/>
            <a:gd name="connsiteY3" fmla="*/ 604684 h 2322871"/>
            <a:gd name="connsiteX4" fmla="*/ 3311013 w 3311013"/>
            <a:gd name="connsiteY4" fmla="*/ 0 h 2322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013" h="2322871">
              <a:moveTo>
                <a:pt x="0" y="2322871"/>
              </a:moveTo>
              <a:cubicBezTo>
                <a:pt x="403737" y="2195051"/>
                <a:pt x="807474" y="2067232"/>
                <a:pt x="1172497" y="1865671"/>
              </a:cubicBezTo>
              <a:cubicBezTo>
                <a:pt x="1537520" y="1664110"/>
                <a:pt x="1927123" y="1323668"/>
                <a:pt x="2190136" y="1113504"/>
              </a:cubicBezTo>
              <a:cubicBezTo>
                <a:pt x="2453149" y="903340"/>
                <a:pt x="2563762" y="790268"/>
                <a:pt x="2750575" y="604684"/>
              </a:cubicBezTo>
              <a:cubicBezTo>
                <a:pt x="2937388" y="419100"/>
                <a:pt x="3124200" y="209550"/>
                <a:pt x="3311013" y="0"/>
              </a:cubicBezTo>
            </a:path>
          </a:pathLst>
        </a:custGeom>
        <a:noFill xmlns:a="http://schemas.openxmlformats.org/drawingml/2006/main"/>
      </cdr:spPr>
      <cdr:txBody>
        <a:bodyPr xmlns:a="http://schemas.openxmlformats.org/drawingml/2006/main" vertOverflow="clip">
          <a:sp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0.08602</cdr:x>
      <cdr:y>0.24578</cdr:y>
    </cdr:from>
    <cdr:to>
      <cdr:x>0.48827</cdr:x>
      <cdr:y>0.72699</cdr:y>
    </cdr:to>
    <cdr:sp macro="" textlink="">
      <cdr:nvSpPr>
        <cdr:cNvPr id="5" name="Freeform 4"/>
        <cdr:cNvSpPr/>
      </cdr:nvSpPr>
      <cdr:spPr>
        <a:xfrm xmlns:a="http://schemas.openxmlformats.org/drawingml/2006/main">
          <a:off x="707923" y="1200002"/>
          <a:ext cx="3310320" cy="2349442"/>
        </a:xfrm>
        <a:custGeom xmlns:a="http://schemas.openxmlformats.org/drawingml/2006/main">
          <a:avLst/>
          <a:gdLst>
            <a:gd name="connsiteX0" fmla="*/ 0 w 3310320"/>
            <a:gd name="connsiteY0" fmla="*/ 2349442 h 2349442"/>
            <a:gd name="connsiteX1" fmla="*/ 589935 w 3310320"/>
            <a:gd name="connsiteY1" fmla="*/ 2098720 h 2349442"/>
            <a:gd name="connsiteX2" fmla="*/ 1135625 w 3310320"/>
            <a:gd name="connsiteY2" fmla="*/ 1877494 h 2349442"/>
            <a:gd name="connsiteX3" fmla="*/ 1659193 w 3310320"/>
            <a:gd name="connsiteY3" fmla="*/ 1486662 h 2349442"/>
            <a:gd name="connsiteX4" fmla="*/ 2190135 w 3310320"/>
            <a:gd name="connsiteY4" fmla="*/ 1132700 h 2349442"/>
            <a:gd name="connsiteX5" fmla="*/ 2750574 w 3310320"/>
            <a:gd name="connsiteY5" fmla="*/ 631255 h 2349442"/>
            <a:gd name="connsiteX6" fmla="*/ 3266767 w 3310320"/>
            <a:gd name="connsiteY6" fmla="*/ 41320 h 2349442"/>
            <a:gd name="connsiteX7" fmla="*/ 3281516 w 3310320"/>
            <a:gd name="connsiteY7" fmla="*/ 48694 h 234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320" h="2349442">
              <a:moveTo>
                <a:pt x="0" y="2349442"/>
              </a:moveTo>
              <a:lnTo>
                <a:pt x="589935" y="2098720"/>
              </a:lnTo>
              <a:cubicBezTo>
                <a:pt x="779206" y="2020062"/>
                <a:pt x="957415" y="1979504"/>
                <a:pt x="1135625" y="1877494"/>
              </a:cubicBezTo>
              <a:cubicBezTo>
                <a:pt x="1313835" y="1775484"/>
                <a:pt x="1483441" y="1610794"/>
                <a:pt x="1659193" y="1486662"/>
              </a:cubicBezTo>
              <a:cubicBezTo>
                <a:pt x="1834945" y="1362530"/>
                <a:pt x="2008238" y="1275268"/>
                <a:pt x="2190135" y="1132700"/>
              </a:cubicBezTo>
              <a:cubicBezTo>
                <a:pt x="2372032" y="990132"/>
                <a:pt x="2571135" y="813152"/>
                <a:pt x="2750574" y="631255"/>
              </a:cubicBezTo>
              <a:cubicBezTo>
                <a:pt x="2930013" y="449358"/>
                <a:pt x="3178277" y="138414"/>
                <a:pt x="3266767" y="41320"/>
              </a:cubicBezTo>
              <a:cubicBezTo>
                <a:pt x="3355257" y="-55774"/>
                <a:pt x="3281516" y="48694"/>
                <a:pt x="3281516" y="48694"/>
              </a:cubicBezTo>
            </a:path>
          </a:pathLst>
        </a:custGeom>
        <a:noFill xmlns:a="http://schemas.openxmlformats.org/drawingml/2006/main"/>
      </cdr:spPr>
      <cdr:txBody>
        <a:bodyPr xmlns:a="http://schemas.openxmlformats.org/drawingml/2006/main" vertOverflow="clip">
          <a:spAutoFit/>
        </a:bodyP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161176" cy="366092"/>
          </a:xfrm>
          <a:prstGeom prst="rect">
            <a:avLst/>
          </a:prstGeom>
        </p:spPr>
        <p:txBody>
          <a:bodyPr vert="horz" lIns="94823" tIns="47411" rIns="94823" bIns="47411" rtlCol="0"/>
          <a:lstStyle>
            <a:lvl1pPr algn="l">
              <a:defRPr sz="1200"/>
            </a:lvl1pPr>
          </a:lstStyle>
          <a:p>
            <a:endParaRPr lang="en-US" dirty="0"/>
          </a:p>
        </p:txBody>
      </p:sp>
      <p:sp>
        <p:nvSpPr>
          <p:cNvPr id="3" name="Date Placeholder 2"/>
          <p:cNvSpPr>
            <a:spLocks noGrp="1"/>
          </p:cNvSpPr>
          <p:nvPr>
            <p:ph type="dt" sz="quarter" idx="1"/>
          </p:nvPr>
        </p:nvSpPr>
        <p:spPr>
          <a:xfrm>
            <a:off x="5438391" y="0"/>
            <a:ext cx="4161176" cy="366092"/>
          </a:xfrm>
          <a:prstGeom prst="rect">
            <a:avLst/>
          </a:prstGeom>
        </p:spPr>
        <p:txBody>
          <a:bodyPr vert="horz" lIns="94823" tIns="47411" rIns="94823" bIns="47411" rtlCol="0"/>
          <a:lstStyle>
            <a:lvl1pPr algn="r">
              <a:defRPr sz="1200"/>
            </a:lvl1pPr>
          </a:lstStyle>
          <a:p>
            <a:fld id="{6F86D4F7-26D3-47E1-8796-8EA85FE6EA14}" type="datetimeFigureOut">
              <a:rPr lang="en-US" smtClean="0"/>
              <a:pPr/>
              <a:t>5/22/2017</a:t>
            </a:fld>
            <a:endParaRPr lang="en-US" dirty="0"/>
          </a:p>
        </p:txBody>
      </p:sp>
      <p:sp>
        <p:nvSpPr>
          <p:cNvPr id="4" name="Footer Placeholder 3"/>
          <p:cNvSpPr>
            <a:spLocks noGrp="1"/>
          </p:cNvSpPr>
          <p:nvPr>
            <p:ph type="ftr" sz="quarter" idx="2"/>
          </p:nvPr>
        </p:nvSpPr>
        <p:spPr>
          <a:xfrm>
            <a:off x="2" y="6947452"/>
            <a:ext cx="4161176" cy="366092"/>
          </a:xfrm>
          <a:prstGeom prst="rect">
            <a:avLst/>
          </a:prstGeom>
        </p:spPr>
        <p:txBody>
          <a:bodyPr vert="horz" lIns="94823" tIns="47411" rIns="94823" bIns="47411"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391" y="6947452"/>
            <a:ext cx="4161176" cy="366092"/>
          </a:xfrm>
          <a:prstGeom prst="rect">
            <a:avLst/>
          </a:prstGeom>
        </p:spPr>
        <p:txBody>
          <a:bodyPr vert="horz" lIns="94823" tIns="47411" rIns="94823" bIns="47411"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440681" y="0"/>
            <a:ext cx="4160520" cy="365760"/>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9538" y="158750"/>
            <a:ext cx="7007225" cy="52562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86984" y="5804452"/>
            <a:ext cx="8263328" cy="1192696"/>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440681" y="6949440"/>
            <a:ext cx="4160520" cy="365760"/>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358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3886">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11</a:t>
            </a:fld>
            <a:endParaRPr lang="en-US" dirty="0"/>
          </a:p>
        </p:txBody>
      </p:sp>
    </p:spTree>
    <p:extLst>
      <p:ext uri="{BB962C8B-B14F-4D97-AF65-F5344CB8AC3E}">
        <p14:creationId xmlns:p14="http://schemas.microsoft.com/office/powerpoint/2010/main" val="420049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12</a:t>
            </a:fld>
            <a:endParaRPr lang="en-US" dirty="0"/>
          </a:p>
        </p:txBody>
      </p:sp>
    </p:spTree>
    <p:extLst>
      <p:ext uri="{BB962C8B-B14F-4D97-AF65-F5344CB8AC3E}">
        <p14:creationId xmlns:p14="http://schemas.microsoft.com/office/powerpoint/2010/main" val="2273235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a:pPr>
                <a:defRPr/>
              </a:pPr>
              <a:t>14</a:t>
            </a:fld>
            <a:endParaRPr lang="en-US" dirty="0"/>
          </a:p>
        </p:txBody>
      </p:sp>
    </p:spTree>
    <p:extLst>
      <p:ext uri="{BB962C8B-B14F-4D97-AF65-F5344CB8AC3E}">
        <p14:creationId xmlns:p14="http://schemas.microsoft.com/office/powerpoint/2010/main" val="3131313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a:pPr>
                <a:defRPr/>
              </a:pPr>
              <a:t>15</a:t>
            </a:fld>
            <a:endParaRPr lang="en-US" dirty="0"/>
          </a:p>
        </p:txBody>
      </p:sp>
    </p:spTree>
    <p:extLst>
      <p:ext uri="{BB962C8B-B14F-4D97-AF65-F5344CB8AC3E}">
        <p14:creationId xmlns:p14="http://schemas.microsoft.com/office/powerpoint/2010/main" val="1606049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a:pPr>
                <a:defRPr/>
              </a:pPr>
              <a:t>16</a:t>
            </a:fld>
            <a:endParaRPr lang="en-US" dirty="0"/>
          </a:p>
        </p:txBody>
      </p:sp>
    </p:spTree>
    <p:extLst>
      <p:ext uri="{BB962C8B-B14F-4D97-AF65-F5344CB8AC3E}">
        <p14:creationId xmlns:p14="http://schemas.microsoft.com/office/powerpoint/2010/main" val="2450227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a:pPr>
                <a:defRPr/>
              </a:pPr>
              <a:t>23</a:t>
            </a:fld>
            <a:endParaRPr lang="en-US" dirty="0"/>
          </a:p>
        </p:txBody>
      </p:sp>
    </p:spTree>
    <p:extLst>
      <p:ext uri="{BB962C8B-B14F-4D97-AF65-F5344CB8AC3E}">
        <p14:creationId xmlns:p14="http://schemas.microsoft.com/office/powerpoint/2010/main" val="2920351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a:pPr>
                <a:defRPr/>
              </a:pPr>
              <a:t>25</a:t>
            </a:fld>
            <a:endParaRPr lang="en-US" dirty="0"/>
          </a:p>
        </p:txBody>
      </p:sp>
    </p:spTree>
    <p:extLst>
      <p:ext uri="{BB962C8B-B14F-4D97-AF65-F5344CB8AC3E}">
        <p14:creationId xmlns:p14="http://schemas.microsoft.com/office/powerpoint/2010/main" val="2623586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a:pPr>
                <a:defRPr/>
              </a:pPr>
              <a:t>26</a:t>
            </a:fld>
            <a:endParaRPr lang="en-US" dirty="0"/>
          </a:p>
        </p:txBody>
      </p:sp>
    </p:spTree>
    <p:extLst>
      <p:ext uri="{BB962C8B-B14F-4D97-AF65-F5344CB8AC3E}">
        <p14:creationId xmlns:p14="http://schemas.microsoft.com/office/powerpoint/2010/main" val="3955963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a:pPr>
                <a:defRPr/>
              </a:pPr>
              <a:t>27</a:t>
            </a:fld>
            <a:endParaRPr lang="en-US" dirty="0"/>
          </a:p>
        </p:txBody>
      </p:sp>
    </p:spTree>
    <p:extLst>
      <p:ext uri="{BB962C8B-B14F-4D97-AF65-F5344CB8AC3E}">
        <p14:creationId xmlns:p14="http://schemas.microsoft.com/office/powerpoint/2010/main" val="1491880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a:pPr>
                <a:defRPr/>
              </a:pPr>
              <a:t>28</a:t>
            </a:fld>
            <a:endParaRPr lang="en-US" dirty="0"/>
          </a:p>
        </p:txBody>
      </p:sp>
    </p:spTree>
    <p:extLst>
      <p:ext uri="{BB962C8B-B14F-4D97-AF65-F5344CB8AC3E}">
        <p14:creationId xmlns:p14="http://schemas.microsoft.com/office/powerpoint/2010/main" val="4198139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7475" y="601663"/>
            <a:ext cx="7270750" cy="5454650"/>
          </a:xfrm>
        </p:spPr>
      </p:sp>
      <p:sp>
        <p:nvSpPr>
          <p:cNvPr id="3" name="Notes Placeholder 2"/>
          <p:cNvSpPr>
            <a:spLocks noGrp="1"/>
          </p:cNvSpPr>
          <p:nvPr>
            <p:ph type="body" idx="1"/>
          </p:nvPr>
        </p:nvSpPr>
        <p:spPr/>
        <p:txBody>
          <a:bodyPr>
            <a:normAutofit/>
          </a:bodyPr>
          <a:lstStyle/>
          <a:p>
            <a:r>
              <a:rPr lang="en-US" dirty="0" smtClean="0"/>
              <a:t>Texas is the second largest</a:t>
            </a:r>
            <a:r>
              <a:rPr lang="en-US" baseline="0" dirty="0" smtClean="0"/>
              <a:t> state in terms of population (2</a:t>
            </a:r>
            <a:r>
              <a:rPr lang="en-US" baseline="30000" dirty="0" smtClean="0"/>
              <a:t>nd</a:t>
            </a:r>
            <a:r>
              <a:rPr lang="en-US" baseline="0" dirty="0" smtClean="0"/>
              <a:t> to CA) and area (2</a:t>
            </a:r>
            <a:r>
              <a:rPr lang="en-US" baseline="30000" dirty="0" smtClean="0"/>
              <a:t>nd</a:t>
            </a:r>
            <a:r>
              <a:rPr lang="en-US" baseline="0" dirty="0" smtClean="0"/>
              <a:t> to AK). In terms of </a:t>
            </a:r>
            <a:r>
              <a:rPr lang="en-US" b="1" baseline="0" dirty="0" smtClean="0"/>
              <a:t>number of people, </a:t>
            </a:r>
            <a:r>
              <a:rPr lang="en-US" baseline="0" dirty="0" smtClean="0"/>
              <a:t>Texas’ growth exceeds that of all other states between 2010 and 205.</a:t>
            </a:r>
            <a:endParaRPr lang="en-US" dirty="0"/>
          </a:p>
        </p:txBody>
      </p:sp>
    </p:spTree>
    <p:extLst>
      <p:ext uri="{BB962C8B-B14F-4D97-AF65-F5344CB8AC3E}">
        <p14:creationId xmlns:p14="http://schemas.microsoft.com/office/powerpoint/2010/main" val="4109114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29</a:t>
            </a:fld>
            <a:endParaRPr lang="en-US" dirty="0"/>
          </a:p>
        </p:txBody>
      </p:sp>
    </p:spTree>
    <p:extLst>
      <p:ext uri="{BB962C8B-B14F-4D97-AF65-F5344CB8AC3E}">
        <p14:creationId xmlns:p14="http://schemas.microsoft.com/office/powerpoint/2010/main" val="1383645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a:pPr>
                <a:defRPr/>
              </a:pPr>
              <a:t>30</a:t>
            </a:fld>
            <a:endParaRPr lang="en-US" dirty="0"/>
          </a:p>
        </p:txBody>
      </p:sp>
    </p:spTree>
    <p:extLst>
      <p:ext uri="{BB962C8B-B14F-4D97-AF65-F5344CB8AC3E}">
        <p14:creationId xmlns:p14="http://schemas.microsoft.com/office/powerpoint/2010/main" val="2943403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33</a:t>
            </a:fld>
            <a:endParaRPr lang="en-US" dirty="0"/>
          </a:p>
        </p:txBody>
      </p:sp>
    </p:spTree>
    <p:extLst>
      <p:ext uri="{BB962C8B-B14F-4D97-AF65-F5344CB8AC3E}">
        <p14:creationId xmlns:p14="http://schemas.microsoft.com/office/powerpoint/2010/main" val="10139646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34</a:t>
            </a:fld>
            <a:endParaRPr lang="en-US" dirty="0"/>
          </a:p>
        </p:txBody>
      </p:sp>
    </p:spTree>
    <p:extLst>
      <p:ext uri="{BB962C8B-B14F-4D97-AF65-F5344CB8AC3E}">
        <p14:creationId xmlns:p14="http://schemas.microsoft.com/office/powerpoint/2010/main" val="1992981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7838" y="173038"/>
            <a:ext cx="7435850" cy="5578475"/>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35</a:t>
            </a:fld>
            <a:endParaRPr lang="en-US" dirty="0"/>
          </a:p>
        </p:txBody>
      </p:sp>
    </p:spTree>
    <p:extLst>
      <p:ext uri="{BB962C8B-B14F-4D97-AF65-F5344CB8AC3E}">
        <p14:creationId xmlns:p14="http://schemas.microsoft.com/office/powerpoint/2010/main" val="2093605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exceed the non-Hispanic black population by 2038.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36</a:t>
            </a:fld>
            <a:endParaRPr lang="en-US" dirty="0"/>
          </a:p>
        </p:txBody>
      </p:sp>
    </p:spTree>
    <p:extLst>
      <p:ext uri="{BB962C8B-B14F-4D97-AF65-F5344CB8AC3E}">
        <p14:creationId xmlns:p14="http://schemas.microsoft.com/office/powerpoint/2010/main" val="3754453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a:pPr>
                <a:defRPr/>
              </a:pPr>
              <a:t>37</a:t>
            </a:fld>
            <a:endParaRPr lang="en-US" dirty="0"/>
          </a:p>
        </p:txBody>
      </p:sp>
    </p:spTree>
    <p:extLst>
      <p:ext uri="{BB962C8B-B14F-4D97-AF65-F5344CB8AC3E}">
        <p14:creationId xmlns:p14="http://schemas.microsoft.com/office/powerpoint/2010/main" val="1698612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7192831-88FD-46AC-A3A6-55A2B3E79D84}" type="slidenum">
              <a:rPr lang="en-US"/>
              <a:pPr>
                <a:defRPr/>
              </a:pPr>
              <a:t>38</a:t>
            </a:fld>
            <a:endParaRPr lang="en-US" dirty="0"/>
          </a:p>
        </p:txBody>
      </p:sp>
    </p:spTree>
    <p:extLst>
      <p:ext uri="{BB962C8B-B14F-4D97-AF65-F5344CB8AC3E}">
        <p14:creationId xmlns:p14="http://schemas.microsoft.com/office/powerpoint/2010/main" val="4185616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3963" y="238125"/>
            <a:ext cx="7194550" cy="5395913"/>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Texas </a:t>
            </a:r>
            <a:r>
              <a:rPr lang="en-US" baseline="0" dirty="0" err="1" smtClean="0"/>
              <a:t>Demgraphic</a:t>
            </a:r>
            <a:r>
              <a:rPr lang="en-US" baseline="0" dirty="0" smtClean="0"/>
              <a:t>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39</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5213" y="190500"/>
            <a:ext cx="7799387" cy="585152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6650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a couple of very</a:t>
            </a:r>
            <a:r>
              <a:rPr lang="en-US" baseline="0" dirty="0" smtClean="0"/>
              <a:t> basic element of population change to think about how growing population may impact our transportation system. Population changes from two factors, one is natural increase which is simply births minus deaths over time. Essentially population added from natural increase are babies who are unlikely to be driving their own vehicle on our roads before age 16.  Combine this with the fact that as people die, there are fewer drivers on the road. So the effect of population growth from natural increase on our transportation infrastructure is both lightening, from people dying, and delayed until babies reach the age where they can drive. The second way population changes is from net-migration, which is simply in-minus out migrants. In Texas, the balance has been for us to have more in than out migrants. Migrants, are usually adults who are drivers (though yes, some do have non-driving children) and the may be compounded by the fact that many of the in-migrants may also take a job that requires them to drive.  Essentially, migrants immediately contribute to adding stress to the transportation infrastructure.</a:t>
            </a:r>
          </a:p>
          <a:p>
            <a:endParaRPr lang="en-US" baseline="0" dirty="0" smtClean="0"/>
          </a:p>
          <a:p>
            <a:r>
              <a:rPr lang="en-US" baseline="0" dirty="0" smtClean="0"/>
              <a:t>When we look at population change in Texas, from 1950 to present we can see that before 1970, most of our growth was from natural increase. Starting in the 1970s a much larger percent of our growth is attributed to net migration and this continues to today where approaching half of our population change is from migration.</a:t>
            </a:r>
          </a:p>
          <a:p>
            <a:endParaRPr lang="en-US" dirty="0"/>
          </a:p>
        </p:txBody>
      </p:sp>
    </p:spTree>
    <p:extLst>
      <p:ext uri="{BB962C8B-B14F-4D97-AF65-F5344CB8AC3E}">
        <p14:creationId xmlns:p14="http://schemas.microsoft.com/office/powerpoint/2010/main" val="148467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0925" y="173038"/>
            <a:ext cx="8307388" cy="6232525"/>
          </a:xfrm>
        </p:spPr>
      </p:sp>
      <p:sp>
        <p:nvSpPr>
          <p:cNvPr id="3" name="Notes Placeholder 2"/>
          <p:cNvSpPr>
            <a:spLocks noGrp="1"/>
          </p:cNvSpPr>
          <p:nvPr>
            <p:ph type="body" idx="1"/>
          </p:nvPr>
        </p:nvSpPr>
        <p:spPr/>
        <p:txBody>
          <a:bodyPr/>
          <a:lstStyle/>
          <a:p>
            <a:pPr defTabSz="1020137">
              <a:defRPr/>
            </a:pPr>
            <a:endParaRPr lang="en-US" sz="900" dirty="0"/>
          </a:p>
          <a:p>
            <a:pPr defTabSz="1020137">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1020137">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Tree>
    <p:extLst>
      <p:ext uri="{BB962C8B-B14F-4D97-AF65-F5344CB8AC3E}">
        <p14:creationId xmlns:p14="http://schemas.microsoft.com/office/powerpoint/2010/main" val="2088729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2650" y="520700"/>
            <a:ext cx="8204200" cy="6153150"/>
          </a:xfrm>
        </p:spPr>
      </p:sp>
      <p:sp>
        <p:nvSpPr>
          <p:cNvPr id="3" name="Notes Placeholder 2"/>
          <p:cNvSpPr>
            <a:spLocks noGrp="1"/>
          </p:cNvSpPr>
          <p:nvPr>
            <p:ph type="body" idx="1"/>
          </p:nvPr>
        </p:nvSpPr>
        <p:spPr>
          <a:xfrm>
            <a:off x="587606" y="6493316"/>
            <a:ext cx="9265764" cy="1976854"/>
          </a:xfrm>
          <a:prstGeom prst="rect">
            <a:avLst/>
          </a:prstGeom>
        </p:spPr>
        <p:txBody>
          <a:bodyPr/>
          <a:lstStyle/>
          <a:p>
            <a:pPr defTabSz="1020137">
              <a:defRPr/>
            </a:pPr>
            <a:endParaRPr lang="en-US" dirty="0" smtClean="0"/>
          </a:p>
          <a:p>
            <a:pPr defTabSz="1020137">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Overall, </a:t>
            </a:r>
            <a:r>
              <a:rPr lang="en-US" dirty="0" smtClean="0"/>
              <a:t>158</a:t>
            </a:r>
            <a:r>
              <a:rPr lang="en-US" baseline="0" dirty="0" smtClean="0"/>
              <a:t> </a:t>
            </a:r>
            <a:r>
              <a:rPr lang="en-US" dirty="0" smtClean="0"/>
              <a:t>counties</a:t>
            </a:r>
            <a:r>
              <a:rPr lang="en-US" baseline="0" dirty="0" smtClean="0"/>
              <a:t> gained population while 96 (38%) lost population over the decade.</a:t>
            </a:r>
          </a:p>
          <a:p>
            <a:pPr defTabSz="1020137">
              <a:defRPr/>
            </a:pPr>
            <a:endParaRPr lang="en-US" dirty="0" smtClean="0"/>
          </a:p>
        </p:txBody>
      </p:sp>
      <p:sp>
        <p:nvSpPr>
          <p:cNvPr id="4" name="Slide Number Placeholder 3"/>
          <p:cNvSpPr>
            <a:spLocks noGrp="1"/>
          </p:cNvSpPr>
          <p:nvPr>
            <p:ph type="sldNum" sz="quarter" idx="10"/>
          </p:nvPr>
        </p:nvSpPr>
        <p:spPr>
          <a:xfrm>
            <a:off x="5803296" y="7566876"/>
            <a:ext cx="4437813" cy="398257"/>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162736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5200" y="346075"/>
            <a:ext cx="8205788" cy="6156325"/>
          </a:xfrm>
        </p:spPr>
      </p:sp>
      <p:sp>
        <p:nvSpPr>
          <p:cNvPr id="3" name="Notes Placeholder 2"/>
          <p:cNvSpPr>
            <a:spLocks noGrp="1"/>
          </p:cNvSpPr>
          <p:nvPr>
            <p:ph type="body" idx="1"/>
          </p:nvPr>
        </p:nvSpPr>
        <p:spPr>
          <a:xfrm>
            <a:off x="587606" y="6320159"/>
            <a:ext cx="9265764" cy="1976854"/>
          </a:xfrm>
          <a:prstGeom prst="rect">
            <a:avLst/>
          </a:prstGeom>
        </p:spPr>
        <p:txBody>
          <a:bodyPr/>
          <a:lstStyle/>
          <a:p>
            <a:pPr defTabSz="1020137">
              <a:defRPr/>
            </a:pPr>
            <a:endParaRPr lang="en-US" dirty="0" smtClean="0"/>
          </a:p>
          <a:p>
            <a:pPr defTabSz="1020137">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suburban population triangle counties, notably among counties between San Antonio and Austin. In the early part of the decade, counties in the Eagle Ford Shale area (south east of San Antonio) and the Cline Shale area (Midland and Odessa area), had been growing quickly. This is no longer the case. </a:t>
            </a:r>
          </a:p>
          <a:p>
            <a:pPr defTabSz="1020137">
              <a:defRPr/>
            </a:pPr>
            <a:endParaRPr lang="en-US" dirty="0" smtClean="0"/>
          </a:p>
        </p:txBody>
      </p:sp>
      <p:sp>
        <p:nvSpPr>
          <p:cNvPr id="4" name="Slide Number Placeholder 3"/>
          <p:cNvSpPr>
            <a:spLocks noGrp="1"/>
          </p:cNvSpPr>
          <p:nvPr>
            <p:ph type="sldNum" sz="quarter" idx="10"/>
          </p:nvPr>
        </p:nvSpPr>
        <p:spPr>
          <a:xfrm>
            <a:off x="5803296" y="7566876"/>
            <a:ext cx="4437813" cy="398257"/>
          </a:xfrm>
          <a:prstGeom prst="rect">
            <a:avLst/>
          </a:prstGeom>
        </p:spPr>
        <p:txBody>
          <a:bodyPr/>
          <a:lstStyle/>
          <a:p>
            <a:pPr>
              <a:defRPr/>
            </a:pPr>
            <a:fld id="{47192831-88FD-46AC-A3A6-55A2B3E79D84}" type="slidenum">
              <a:rPr lang="en-US" smtClean="0"/>
              <a:pPr>
                <a:defRPr/>
              </a:pPr>
              <a:t>7</a:t>
            </a:fld>
            <a:endParaRPr lang="en-US" dirty="0"/>
          </a:p>
        </p:txBody>
      </p:sp>
    </p:spTree>
    <p:extLst>
      <p:ext uri="{BB962C8B-B14F-4D97-AF65-F5344CB8AC3E}">
        <p14:creationId xmlns:p14="http://schemas.microsoft.com/office/powerpoint/2010/main" val="1604429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8</a:t>
            </a:fld>
            <a:endParaRPr lang="en-US" dirty="0"/>
          </a:p>
        </p:txBody>
      </p:sp>
    </p:spTree>
    <p:extLst>
      <p:ext uri="{BB962C8B-B14F-4D97-AF65-F5344CB8AC3E}">
        <p14:creationId xmlns:p14="http://schemas.microsoft.com/office/powerpoint/2010/main" val="366692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25575" y="574675"/>
            <a:ext cx="6919913" cy="5191125"/>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a:t>
            </a:r>
            <a:r>
              <a:rPr lang="en-US" baseline="0" dirty="0" smtClean="0"/>
              <a:t> of the 2000 Census, about 53% of Texas’ population was non-Hispanic Anglo, about 32% where of Hispanic descent, about 11% where non-Hispanic African American, and about 4% were non-Hispanic Other. </a:t>
            </a:r>
            <a:endParaRPr lang="en-US" dirty="0" smtClean="0"/>
          </a:p>
          <a:p>
            <a:r>
              <a:rPr lang="en-US" dirty="0" smtClean="0"/>
              <a:t>In</a:t>
            </a:r>
            <a:r>
              <a:rPr lang="en-US" baseline="0" dirty="0" smtClean="0"/>
              <a:t> 2010, it is estimated that about 45% of the Texas population was non-Hispanic Anglo, 38% of Hispanic descent, 11% were non-Hispanic African American, and about 6% were non-Hispanic Other (largely of Asian descent). </a:t>
            </a:r>
            <a:endParaRPr lang="en-US" dirty="0" smtClean="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10</a:t>
            </a:fld>
            <a:endParaRPr lang="en-US" dirty="0"/>
          </a:p>
        </p:txBody>
      </p:sp>
    </p:spTree>
    <p:extLst>
      <p:ext uri="{BB962C8B-B14F-4D97-AF65-F5344CB8AC3E}">
        <p14:creationId xmlns:p14="http://schemas.microsoft.com/office/powerpoint/2010/main" val="3563337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00500" y="120015"/>
            <a:ext cx="5046344" cy="908684"/>
          </a:xfrm>
        </p:spPr>
        <p:txBody>
          <a:bodyPr anchor="t" anchorCtr="0">
            <a:noAutofit/>
          </a:bodyPr>
          <a:lstStyle>
            <a:lvl1pPr algn="r">
              <a:defRPr sz="32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412231" y="1754505"/>
            <a:ext cx="2634614" cy="2874645"/>
          </a:xfrm>
        </p:spPr>
        <p:txBody>
          <a:bodyPr>
            <a:noAutofit/>
          </a:bodyPr>
          <a:lstStyle>
            <a:lvl1pPr marL="0" indent="0" algn="r">
              <a:lnSpc>
                <a:spcPct val="100000"/>
              </a:lnSpc>
              <a:buNone/>
              <a:defRPr sz="2400">
                <a:solidFill>
                  <a:srgbClr val="25327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grpSp>
        <p:nvGrpSpPr>
          <p:cNvPr id="5" name="Group 4"/>
          <p:cNvGrpSpPr/>
          <p:nvPr/>
        </p:nvGrpSpPr>
        <p:grpSpPr>
          <a:xfrm>
            <a:off x="6019800" y="6256840"/>
            <a:ext cx="2895599" cy="400110"/>
            <a:chOff x="6229737" y="6256840"/>
            <a:chExt cx="2895599" cy="40011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9737" y="6256840"/>
              <a:ext cx="399663" cy="399663"/>
            </a:xfrm>
            <a:prstGeom prst="rect">
              <a:avLst/>
            </a:prstGeom>
          </p:spPr>
        </p:pic>
        <p:sp>
          <p:nvSpPr>
            <p:cNvPr id="16" name="TextBox 15"/>
            <p:cNvSpPr txBox="1"/>
            <p:nvPr userDrawn="1"/>
          </p:nvSpPr>
          <p:spPr>
            <a:xfrm>
              <a:off x="6629399" y="6256840"/>
              <a:ext cx="2495937" cy="400110"/>
            </a:xfrm>
            <a:prstGeom prst="rect">
              <a:avLst/>
            </a:prstGeom>
            <a:noFill/>
          </p:spPr>
          <p:txBody>
            <a:bodyPr wrap="square" rtlCol="0">
              <a:normAutofit fontScale="92500"/>
            </a:bodyPr>
            <a:lstStyle/>
            <a:p>
              <a:r>
                <a:rPr lang="en-US" sz="2000" dirty="0" smtClean="0">
                  <a:solidFill>
                    <a:schemeClr val="tx2"/>
                  </a:solidFill>
                </a:rPr>
                <a:t>@TexasDemography</a:t>
              </a:r>
              <a:endParaRPr lang="en-US" sz="2000" dirty="0">
                <a:solidFill>
                  <a:schemeClr val="tx2"/>
                </a:solidFill>
              </a:endParaRP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315" y="5112828"/>
            <a:ext cx="3080384" cy="101119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777" t="1" r="-8" b="-765"/>
          <a:stretch/>
        </p:blipFill>
        <p:spPr>
          <a:xfrm>
            <a:off x="0" y="0"/>
            <a:ext cx="6675120" cy="6766560"/>
          </a:xfrm>
          <a:prstGeom prst="rect">
            <a:avLst/>
          </a:prstGeom>
        </p:spPr>
      </p:pic>
    </p:spTree>
    <p:extLst>
      <p:ext uri="{BB962C8B-B14F-4D97-AF65-F5344CB8AC3E}">
        <p14:creationId xmlns:p14="http://schemas.microsoft.com/office/powerpoint/2010/main" val="17349161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34E50B-2F52-4821-A80F-AEA68124EBC8}" type="datetime1">
              <a:rPr lang="en-US" smtClean="0"/>
              <a:t>5/22/2017</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5450894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6E1CF5-A70B-4390-BA91-1EB097C99F0D}" type="datetime1">
              <a:rPr lang="en-US" smtClean="0"/>
              <a:t>5/22/2017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6743523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F19AD-229C-4ABE-A25C-718C0D054BAE}" type="datetime1">
              <a:rPr lang="en-US" smtClean="0"/>
              <a:t>5/22/2017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283830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6368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normAutofit/>
          </a:bodyPr>
          <a:lstStyle>
            <a:lvl1pPr algn="ctr">
              <a:defRPr sz="3600">
                <a:solidFill>
                  <a:schemeClr val="bg1"/>
                </a:solidFill>
                <a:effectLst>
                  <a:outerShdw blurRad="50800" dist="38100" dir="5400000" algn="t" rotWithShape="0">
                    <a:prstClr val="black">
                      <a:alpha val="40000"/>
                    </a:prstClr>
                  </a:outerShdw>
                </a:effectLst>
                <a:latin typeface="+mn-l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16EA17B0-1009-45A1-B7BB-2A2DC920306F}" type="datetime1">
              <a:rPr lang="en-US" smtClean="0"/>
              <a:t>5/22/2017</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30483326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26251"/>
            <a:ext cx="7886700" cy="2852737"/>
          </a:xfrm>
        </p:spPr>
        <p:txBody>
          <a:bodyPr anchor="b"/>
          <a:lstStyle>
            <a:lvl1pPr>
              <a:defRPr sz="6000">
                <a:solidFill>
                  <a:srgbClr val="25327B"/>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37195DDB-3A78-4C6D-97A9-BF4491D2246E}" type="datetime1">
              <a:rPr lang="en-US" smtClean="0"/>
              <a:t>5/22/2017</a:t>
            </a:fld>
            <a:endParaRPr lang="en-US" dirty="0"/>
          </a:p>
        </p:txBody>
      </p:sp>
      <p:sp>
        <p:nvSpPr>
          <p:cNvPr id="8"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9"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3280222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57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6295" y="1563016"/>
            <a:ext cx="3886200" cy="467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C28A85-6220-4C1A-AFF4-87E88D120771}" type="datetime1">
              <a:rPr lang="en-US" smtClean="0"/>
              <a:t>5/22/2017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17937583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60082" y="132683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60082" y="2150745"/>
            <a:ext cx="3868340" cy="410146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390" y="132683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390" y="2150744"/>
            <a:ext cx="3887391" cy="410146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4345A-3D20-49E5-8A05-7DD2A06E0781}" type="datetime1">
              <a:rPr lang="en-US" smtClean="0"/>
              <a:t>5/22/2017</a:t>
            </a:fld>
            <a:endParaRPr lang="en-US" dirty="0"/>
          </a:p>
        </p:txBody>
      </p:sp>
      <p:sp>
        <p:nvSpPr>
          <p:cNvPr id="8" name="Footer Placeholder 7"/>
          <p:cNvSpPr>
            <a:spLocks noGrp="1"/>
          </p:cNvSpPr>
          <p:nvPr>
            <p:ph type="ftr" sz="quarter" idx="11"/>
          </p:nvPr>
        </p:nvSpPr>
        <p:spPr/>
        <p:txBody>
          <a:bodyPr/>
          <a:lstStyle/>
          <a:p>
            <a:r>
              <a:rPr lang="en-US"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
        <p:nvSpPr>
          <p:cNvPr id="10"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0257801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4480" y="91440"/>
            <a:ext cx="7498080" cy="9144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CC9E70-FB3D-4BDB-BC8B-791C280B0EC6}" type="datetime1">
              <a:rPr lang="en-US" smtClean="0"/>
              <a:t>5/22/2017</a:t>
            </a:fld>
            <a:endParaRPr lang="en-US" dirty="0"/>
          </a:p>
        </p:txBody>
      </p:sp>
      <p:sp>
        <p:nvSpPr>
          <p:cNvPr id="4" name="Footer Placeholder 3"/>
          <p:cNvSpPr>
            <a:spLocks noGrp="1"/>
          </p:cNvSpPr>
          <p:nvPr>
            <p:ph type="ftr" sz="quarter" idx="11"/>
          </p:nvPr>
        </p:nvSpPr>
        <p:spPr/>
        <p:txBody>
          <a:bodyPr/>
          <a:lstStyle/>
          <a:p>
            <a:r>
              <a:rPr lang="en-US"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6661479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74B86-8FF8-444A-ADFB-7DCF305616B1}" type="datetime1">
              <a:rPr lang="en-US" smtClean="0"/>
              <a:t>5/22/2017</a:t>
            </a:fld>
            <a:endParaRPr lang="en-US" dirty="0"/>
          </a:p>
        </p:txBody>
      </p:sp>
      <p:sp>
        <p:nvSpPr>
          <p:cNvPr id="3" name="Footer Placeholder 2"/>
          <p:cNvSpPr>
            <a:spLocks noGrp="1"/>
          </p:cNvSpPr>
          <p:nvPr>
            <p:ph type="ftr" sz="quarter" idx="11"/>
          </p:nvPr>
        </p:nvSpPr>
        <p:spPr/>
        <p:txBody>
          <a:bodyPr/>
          <a:lstStyle/>
          <a:p>
            <a:r>
              <a:rPr lang="en-US"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extLst>
      <p:ext uri="{BB962C8B-B14F-4D97-AF65-F5344CB8AC3E}">
        <p14:creationId xmlns:p14="http://schemas.microsoft.com/office/powerpoint/2010/main" val="23975998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1314450"/>
            <a:ext cx="4629150" cy="48748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314449"/>
            <a:ext cx="2949178" cy="487489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48AC94-746D-4D1E-A90E-AED3C5E97251}" type="datetime1">
              <a:rPr lang="en-US" smtClean="0"/>
              <a:t>5/22/2017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3742573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70246" y="1297304"/>
            <a:ext cx="4629150" cy="501205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297305"/>
            <a:ext cx="2949178" cy="501205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9D2612-89F1-4C39-A4E6-E99566F934F7}" type="datetime1">
              <a:rPr lang="en-US" smtClean="0"/>
              <a:t>5/22/2017</a:t>
            </a:fld>
            <a:endParaRPr lang="en-US" dirty="0"/>
          </a:p>
        </p:txBody>
      </p:sp>
      <p:sp>
        <p:nvSpPr>
          <p:cNvPr id="6" name="Footer Placeholder 5"/>
          <p:cNvSpPr>
            <a:spLocks noGrp="1"/>
          </p:cNvSpPr>
          <p:nvPr>
            <p:ph type="ftr" sz="quarter" idx="11"/>
          </p:nvPr>
        </p:nvSpPr>
        <p:spPr/>
        <p:txBody>
          <a:bodyPr/>
          <a:lstStyle/>
          <a:p>
            <a:r>
              <a:rPr lang="en-US"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
        <p:nvSpPr>
          <p:cNvPr id="8"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50409477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0"/>
            <a:ext cx="9144000" cy="1131570"/>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554480" y="91440"/>
            <a:ext cx="7498080" cy="9144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7190" y="1511216"/>
            <a:ext cx="8458200" cy="466345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71450" y="6406376"/>
            <a:ext cx="1137285" cy="315100"/>
          </a:xfrm>
          <a:prstGeom prst="rect">
            <a:avLst/>
          </a:prstGeom>
        </p:spPr>
        <p:txBody>
          <a:bodyPr vert="horz" lIns="91440" tIns="45720" rIns="91440" bIns="45720" rtlCol="0" anchor="ctr"/>
          <a:lstStyle>
            <a:lvl1pPr algn="l">
              <a:defRPr sz="1200">
                <a:solidFill>
                  <a:srgbClr val="8FA5D1"/>
                </a:solidFill>
              </a:defRPr>
            </a:lvl1pPr>
          </a:lstStyle>
          <a:p>
            <a:fld id="{DABCF4BF-2998-4258-A5A8-4925EC584ECF}" type="datetime1">
              <a:rPr lang="en-US" smtClean="0"/>
              <a:t>5/22/2017</a:t>
            </a:fld>
            <a:endParaRPr lang="en-US" dirty="0"/>
          </a:p>
        </p:txBody>
      </p:sp>
      <p:sp>
        <p:nvSpPr>
          <p:cNvPr id="5" name="Footer Placeholder 4"/>
          <p:cNvSpPr>
            <a:spLocks noGrp="1"/>
          </p:cNvSpPr>
          <p:nvPr>
            <p:ph type="ftr" sz="quarter" idx="3"/>
          </p:nvPr>
        </p:nvSpPr>
        <p:spPr>
          <a:xfrm>
            <a:off x="1514475" y="6414383"/>
            <a:ext cx="6492240" cy="315100"/>
          </a:xfrm>
          <a:prstGeom prst="rect">
            <a:avLst/>
          </a:prstGeom>
        </p:spPr>
        <p:txBody>
          <a:bodyPr vert="horz" lIns="91440" tIns="45720" rIns="91440" bIns="45720" rtlCol="0" anchor="ctr"/>
          <a:lstStyle>
            <a:lvl1pPr algn="ctr">
              <a:defRPr sz="1200">
                <a:solidFill>
                  <a:srgbClr val="8FA5D1"/>
                </a:solidFill>
              </a:defRPr>
            </a:lvl1pPr>
          </a:lstStyle>
          <a:p>
            <a:r>
              <a:rPr lang="en-US" smtClean="0"/>
              <a:t>DRAFT 5-25-10</a:t>
            </a:r>
            <a:endParaRPr lang="en-US" dirty="0"/>
          </a:p>
        </p:txBody>
      </p:sp>
      <p:sp>
        <p:nvSpPr>
          <p:cNvPr id="6" name="Slide Number Placeholder 5"/>
          <p:cNvSpPr>
            <a:spLocks noGrp="1"/>
          </p:cNvSpPr>
          <p:nvPr>
            <p:ph type="sldNum" sz="quarter" idx="4"/>
          </p:nvPr>
        </p:nvSpPr>
        <p:spPr>
          <a:xfrm>
            <a:off x="8138159" y="6406376"/>
            <a:ext cx="817245" cy="315100"/>
          </a:xfrm>
          <a:prstGeom prst="rect">
            <a:avLst/>
          </a:prstGeom>
        </p:spPr>
        <p:txBody>
          <a:bodyPr vert="horz" lIns="91440" tIns="45720" rIns="91440" bIns="45720" rtlCol="0" anchor="ctr"/>
          <a:lstStyle>
            <a:lvl1pPr algn="r">
              <a:defRPr sz="1200">
                <a:solidFill>
                  <a:srgbClr val="8FA5D1"/>
                </a:solidFill>
              </a:defRPr>
            </a:lvl1pPr>
          </a:lstStyle>
          <a:p>
            <a:fld id="{2BC1FA3B-F0C1-4F58-90BE-DCC7501F4B28}" type="slidenum">
              <a:rPr lang="en-US" smtClean="0"/>
              <a:pPr/>
              <a:t>‹#›</a:t>
            </a:fld>
            <a:endParaRPr lang="en-US" dirty="0"/>
          </a:p>
        </p:txBody>
      </p:sp>
      <p:sp>
        <p:nvSpPr>
          <p:cNvPr id="7" name="Rectangle 6"/>
          <p:cNvSpPr/>
          <p:nvPr/>
        </p:nvSpPr>
        <p:spPr>
          <a:xfrm>
            <a:off x="0" y="6721476"/>
            <a:ext cx="9144000" cy="136524"/>
          </a:xfrm>
          <a:prstGeom prst="rect">
            <a:avLst/>
          </a:prstGeom>
          <a:solidFill>
            <a:srgbClr val="253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15" cstate="print">
            <a:extLst>
              <a:ext uri="{28A0092B-C50C-407E-A947-70E740481C1C}">
                <a14:useLocalDpi xmlns:a14="http://schemas.microsoft.com/office/drawing/2010/main" val="0"/>
              </a:ext>
            </a:extLst>
          </a:blip>
          <a:srcRect l="15228" r="-1522"/>
          <a:stretch/>
        </p:blipFill>
        <p:spPr>
          <a:xfrm>
            <a:off x="0" y="0"/>
            <a:ext cx="1554480" cy="1453899"/>
          </a:xfrm>
          <a:prstGeom prst="rect">
            <a:avLst/>
          </a:prstGeom>
        </p:spPr>
      </p:pic>
    </p:spTree>
    <p:extLst>
      <p:ext uri="{BB962C8B-B14F-4D97-AF65-F5344CB8AC3E}">
        <p14:creationId xmlns:p14="http://schemas.microsoft.com/office/powerpoint/2010/main" val="122495075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iming>
    <p:tnLst>
      <p:par>
        <p:cTn id="1" dur="indefinite" restart="never" nodeType="tmRoot"/>
      </p:par>
    </p:tnLst>
  </p:timing>
  <p:hf hdr="0" ftr="0" dt="0"/>
  <p:txStyles>
    <p:titleStyle>
      <a:lvl1pPr algn="ctr" defTabSz="914400" rtl="0" eaLnBrk="1" latinLnBrk="0" hangingPunct="1">
        <a:lnSpc>
          <a:spcPct val="90000"/>
        </a:lnSpc>
        <a:spcBef>
          <a:spcPct val="0"/>
        </a:spcBef>
        <a:buNone/>
        <a:defRPr sz="3600" kern="1200">
          <a:solidFill>
            <a:schemeClr val="bg1"/>
          </a:solidFill>
          <a:effectLst>
            <a:outerShdw blurRad="50800" dist="38100" dir="5400000" algn="t" rotWithShape="0">
              <a:prstClr val="black">
                <a:alpha val="40000"/>
              </a:prst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3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mailto:Lloyd.Potter@"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5199" y="76199"/>
            <a:ext cx="5774635" cy="1295401"/>
          </a:xfrm>
        </p:spPr>
        <p:txBody>
          <a:bodyPr>
            <a:normAutofit/>
          </a:bodyPr>
          <a:lstStyle/>
          <a:p>
            <a:pPr algn="ctr"/>
            <a:r>
              <a:rPr lang="en-US" sz="2800" dirty="0" smtClean="0"/>
              <a:t>Demographics of Texas and the Pearland Area</a:t>
            </a:r>
            <a:endParaRPr lang="en-US" sz="2800" dirty="0"/>
          </a:p>
        </p:txBody>
      </p:sp>
      <p:sp>
        <p:nvSpPr>
          <p:cNvPr id="4" name="Subtitle 3"/>
          <p:cNvSpPr>
            <a:spLocks noGrp="1"/>
          </p:cNvSpPr>
          <p:nvPr>
            <p:ph type="subTitle" idx="1"/>
          </p:nvPr>
        </p:nvSpPr>
        <p:spPr>
          <a:xfrm>
            <a:off x="6019800" y="2590800"/>
            <a:ext cx="2895600" cy="1981200"/>
          </a:xfrm>
        </p:spPr>
        <p:txBody>
          <a:bodyPr>
            <a:normAutofit/>
          </a:bodyPr>
          <a:lstStyle/>
          <a:p>
            <a:pPr algn="ctr"/>
            <a:r>
              <a:rPr lang="en-US" dirty="0" smtClean="0"/>
              <a:t>Pearland Chamber of Commerce</a:t>
            </a:r>
          </a:p>
          <a:p>
            <a:pPr algn="ctr"/>
            <a:r>
              <a:rPr lang="en-US" sz="2000" dirty="0" smtClean="0"/>
              <a:t>Pearland, Texas</a:t>
            </a:r>
          </a:p>
          <a:p>
            <a:pPr algn="ctr"/>
            <a:r>
              <a:rPr lang="en-US" sz="2000" dirty="0" smtClean="0"/>
              <a:t>May 18, 2017</a:t>
            </a:r>
            <a:endParaRPr lang="en-US" sz="2000" dirty="0"/>
          </a:p>
        </p:txBody>
      </p:sp>
    </p:spTree>
    <p:extLst>
      <p:ext uri="{BB962C8B-B14F-4D97-AF65-F5344CB8AC3E}">
        <p14:creationId xmlns:p14="http://schemas.microsoft.com/office/powerpoint/2010/main" val="1219335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137656"/>
            <a:ext cx="7391400" cy="990600"/>
          </a:xfrm>
          <a:prstGeom prst="rect">
            <a:avLst/>
          </a:prstGeom>
        </p:spPr>
        <p:txBody>
          <a:bodyPr/>
          <a:lstStyle/>
          <a:p>
            <a:pPr lvl="0" algn="ctr" eaLnBrk="1" hangingPunct="1">
              <a:defRPr/>
            </a:pPr>
            <a:r>
              <a:rPr lang="en-US" sz="2800" kern="0" dirty="0" smtClean="0">
                <a:solidFill>
                  <a:schemeClr val="bg1"/>
                </a:solidFill>
                <a:latin typeface="+mj-lt"/>
                <a:ea typeface="+mj-ea"/>
                <a:cs typeface="+mj-cs"/>
              </a:rPr>
              <a:t>Texas Racial and Ethnic Composition, </a:t>
            </a:r>
          </a:p>
          <a:p>
            <a:pPr lvl="0" algn="ctr" eaLnBrk="1" hangingPunct="1">
              <a:defRPr/>
            </a:pPr>
            <a:r>
              <a:rPr lang="en-US" sz="2800" kern="0" dirty="0" smtClean="0">
                <a:solidFill>
                  <a:schemeClr val="bg1"/>
                </a:solidFill>
                <a:latin typeface="+mj-lt"/>
                <a:ea typeface="+mj-ea"/>
                <a:cs typeface="+mj-cs"/>
              </a:rPr>
              <a:t>2000 and 2015</a:t>
            </a:r>
            <a:endParaRPr kumimoji="0" lang="en-US" sz="2800" i="0" u="none" strike="noStrike" kern="0" cap="none" spc="0" normalizeH="0" baseline="0" noProof="0" dirty="0" smtClean="0">
              <a:ln>
                <a:noFill/>
              </a:ln>
              <a:solidFill>
                <a:schemeClr val="bg1"/>
              </a:solidFill>
              <a:effectLst/>
              <a:uLnTx/>
              <a:uFillTx/>
              <a:latin typeface="+mj-lt"/>
              <a:ea typeface="+mj-ea"/>
              <a:cs typeface="+mj-cs"/>
            </a:endParaRPr>
          </a:p>
        </p:txBody>
      </p:sp>
      <p:sp>
        <p:nvSpPr>
          <p:cNvPr id="9" name="Rectangle 8"/>
          <p:cNvSpPr/>
          <p:nvPr/>
        </p:nvSpPr>
        <p:spPr>
          <a:xfrm>
            <a:off x="0" y="6472535"/>
            <a:ext cx="8001000" cy="430887"/>
          </a:xfrm>
          <a:prstGeom prst="rect">
            <a:avLst/>
          </a:prstGeom>
        </p:spPr>
        <p:txBody>
          <a:bodyPr wrap="square">
            <a:spAutoFit/>
          </a:bodyPr>
          <a:lstStyle/>
          <a:p>
            <a:r>
              <a:rPr lang="en-US" sz="1100" dirty="0" smtClean="0">
                <a:solidFill>
                  <a:schemeClr val="tx1">
                    <a:lumMod val="50000"/>
                    <a:lumOff val="50000"/>
                  </a:schemeClr>
                </a:solidFill>
              </a:rPr>
              <a:t>Source: U.S. Census Bureau. 2000, 2010 Decennial Census and 2015 Population Estimates					</a:t>
            </a:r>
            <a:endParaRPr lang="en-US" sz="1100" dirty="0">
              <a:solidFill>
                <a:schemeClr val="tx1">
                  <a:lumMod val="50000"/>
                  <a:lumOff val="50000"/>
                </a:schemeClr>
              </a:solidFill>
            </a:endParaRPr>
          </a:p>
        </p:txBody>
      </p:sp>
      <p:sp>
        <p:nvSpPr>
          <p:cNvPr id="7" name="Slide Number Placeholder 3"/>
          <p:cNvSpPr txBox="1">
            <a:spLocks/>
          </p:cNvSpPr>
          <p:nvPr/>
        </p:nvSpPr>
        <p:spPr>
          <a:xfrm>
            <a:off x="6553200" y="6356352"/>
            <a:ext cx="21336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a:lstStyle>
          <a:p>
            <a:r>
              <a:rPr lang="en-US" dirty="0" smtClean="0"/>
              <a:t>11</a:t>
            </a:r>
            <a:endParaRPr lang="en-US" dirty="0"/>
          </a:p>
        </p:txBody>
      </p:sp>
      <p:graphicFrame>
        <p:nvGraphicFramePr>
          <p:cNvPr id="11" name="Chart 10"/>
          <p:cNvGraphicFramePr>
            <a:graphicFrameLocks noGrp="1"/>
          </p:cNvGraphicFramePr>
          <p:nvPr>
            <p:extLst/>
          </p:nvPr>
        </p:nvGraphicFramePr>
        <p:xfrm>
          <a:off x="152400" y="1447800"/>
          <a:ext cx="5334000" cy="39491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noGrp="1"/>
          </p:cNvGraphicFramePr>
          <p:nvPr>
            <p:extLst/>
          </p:nvPr>
        </p:nvGraphicFramePr>
        <p:xfrm>
          <a:off x="4054772" y="1244440"/>
          <a:ext cx="5546428" cy="40364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21746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2014</a:t>
            </a:r>
            <a:endParaRPr lang="en-US" sz="3200" dirty="0"/>
          </a:p>
        </p:txBody>
      </p:sp>
      <p:graphicFrame>
        <p:nvGraphicFramePr>
          <p:cNvPr id="5" name="Content Placeholder 4"/>
          <p:cNvGraphicFramePr>
            <a:graphicFrameLocks noGrp="1"/>
          </p:cNvGraphicFramePr>
          <p:nvPr>
            <p:ph idx="1"/>
            <p:extLst/>
          </p:nvPr>
        </p:nvGraphicFramePr>
        <p:xfrm>
          <a:off x="0" y="1524000"/>
          <a:ext cx="9067800" cy="5896678"/>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11</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3269395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594360" y="1323012"/>
          <a:ext cx="84582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12</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2014</a:t>
            </a:r>
            <a:endParaRPr lang="en-US" sz="2400" dirty="0"/>
          </a:p>
        </p:txBody>
      </p:sp>
      <p:sp>
        <p:nvSpPr>
          <p:cNvPr id="7" name="TextBox 6"/>
          <p:cNvSpPr txBox="1"/>
          <p:nvPr/>
        </p:nvSpPr>
        <p:spPr>
          <a:xfrm>
            <a:off x="0" y="6506033"/>
            <a:ext cx="3116559" cy="215444"/>
          </a:xfrm>
          <a:prstGeom prst="rect">
            <a:avLst/>
          </a:prstGeom>
          <a:noFill/>
        </p:spPr>
        <p:txBody>
          <a:bodyPr wrap="none" rtlCol="0">
            <a:spAutoFit/>
          </a:bodyPr>
          <a:lstStyle/>
          <a:p>
            <a:r>
              <a:rPr lang="en-US" sz="800" dirty="0" smtClean="0">
                <a:solidFill>
                  <a:schemeClr val="tx1">
                    <a:lumMod val="50000"/>
                    <a:lumOff val="50000"/>
                  </a:schemeClr>
                </a:solidFill>
              </a:rPr>
              <a:t>Source: Texas Demographic Center, 2014 Population Estimates</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8507374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Race and Ethnic and Foreign-Born for Select Areas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34980346"/>
              </p:ext>
            </p:extLst>
          </p:nvPr>
        </p:nvGraphicFramePr>
        <p:xfrm>
          <a:off x="914399" y="1447799"/>
          <a:ext cx="7223759" cy="4772249"/>
        </p:xfrm>
        <a:graphic>
          <a:graphicData uri="http://schemas.openxmlformats.org/drawingml/2006/table">
            <a:tbl>
              <a:tblPr>
                <a:tableStyleId>{5C22544A-7EE6-4342-B048-85BDC9FD1C3A}</a:tableStyleId>
              </a:tblPr>
              <a:tblGrid>
                <a:gridCol w="3124199"/>
                <a:gridCol w="762000"/>
                <a:gridCol w="1295401"/>
                <a:gridCol w="1219200"/>
                <a:gridCol w="822959"/>
              </a:tblGrid>
              <a:tr h="467801">
                <a:tc>
                  <a:txBody>
                    <a:bodyPr/>
                    <a:lstStyle/>
                    <a:p>
                      <a:pPr algn="l" fontAlgn="b"/>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ctr" fontAlgn="b"/>
                      <a:r>
                        <a:rPr lang="en-US" sz="1400" u="none" strike="noStrike" dirty="0">
                          <a:solidFill>
                            <a:schemeClr val="tx2"/>
                          </a:solidFill>
                          <a:effectLst/>
                        </a:rPr>
                        <a:t>Texas</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ctr" fontAlgn="b"/>
                      <a:r>
                        <a:rPr lang="en-US" sz="1400" u="none" strike="noStrike" dirty="0">
                          <a:solidFill>
                            <a:schemeClr val="tx2"/>
                          </a:solidFill>
                          <a:effectLst/>
                        </a:rPr>
                        <a:t>Brazoria County, Texas</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ctr" fontAlgn="b"/>
                      <a:r>
                        <a:rPr lang="en-US" sz="1400" u="none" strike="noStrike" dirty="0">
                          <a:solidFill>
                            <a:schemeClr val="tx2"/>
                          </a:solidFill>
                          <a:effectLst/>
                        </a:rPr>
                        <a:t>Friendswood city, Texas</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ctr" fontAlgn="b"/>
                      <a:r>
                        <a:rPr lang="en-US" sz="1400" u="none" strike="noStrike" dirty="0">
                          <a:solidFill>
                            <a:schemeClr val="tx2"/>
                          </a:solidFill>
                          <a:effectLst/>
                        </a:rPr>
                        <a:t>Pearland city, Texas</a:t>
                      </a:r>
                      <a:endParaRPr lang="en-US" sz="1400" b="0" i="0" u="none" strike="noStrike" dirty="0">
                        <a:solidFill>
                          <a:schemeClr val="tx2"/>
                        </a:solidFill>
                        <a:effectLst/>
                        <a:latin typeface="Calibri" panose="020F0502020204030204" pitchFamily="34" charset="0"/>
                      </a:endParaRPr>
                    </a:p>
                  </a:txBody>
                  <a:tcPr marL="4428" marR="4428" marT="4428" marB="0" anchor="b"/>
                </a:tc>
              </a:tr>
              <a:tr h="204756">
                <a:tc gridSpan="3">
                  <a:txBody>
                    <a:bodyPr/>
                    <a:lstStyle/>
                    <a:p>
                      <a:pPr algn="l" fontAlgn="b"/>
                      <a:r>
                        <a:rPr lang="en-US" sz="1400" u="none" strike="noStrike" dirty="0">
                          <a:solidFill>
                            <a:schemeClr val="tx2"/>
                          </a:solidFill>
                          <a:effectLst/>
                        </a:rPr>
                        <a:t>Race and Hispanic Origin</a:t>
                      </a:r>
                      <a:endParaRPr lang="en-US" sz="1400" b="0" i="1" u="none" strike="noStrike" dirty="0">
                        <a:solidFill>
                          <a:schemeClr val="tx2"/>
                        </a:solidFill>
                        <a:effectLst/>
                        <a:latin typeface="Calibri" panose="020F0502020204030204" pitchFamily="34" charset="0"/>
                      </a:endParaRPr>
                    </a:p>
                  </a:txBody>
                  <a:tcPr marL="4428" marR="4428" marT="4428" marB="0" anchor="b"/>
                </a:tc>
                <a:tc hMerge="1">
                  <a:txBody>
                    <a:bodyPr/>
                    <a:lstStyle/>
                    <a:p>
                      <a:endParaRPr lang="en-US"/>
                    </a:p>
                  </a:txBody>
                  <a:tcPr/>
                </a:tc>
                <a:tc hMerge="1">
                  <a:txBody>
                    <a:bodyPr/>
                    <a:lstStyle/>
                    <a:p>
                      <a:endParaRPr lang="en-US"/>
                    </a:p>
                  </a:txBody>
                  <a:tcPr/>
                </a:tc>
                <a:tc>
                  <a:txBody>
                    <a:bodyPr/>
                    <a:lstStyle/>
                    <a:p>
                      <a:pPr algn="r" fontAlgn="b"/>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r" fontAlgn="b"/>
                      <a:endParaRPr lang="en-US" sz="1400" b="0" i="0" u="none" strike="noStrike">
                        <a:solidFill>
                          <a:schemeClr val="tx2"/>
                        </a:solidFill>
                        <a:effectLst/>
                        <a:latin typeface="Calibri" panose="020F0502020204030204" pitchFamily="34" charset="0"/>
                      </a:endParaRPr>
                    </a:p>
                  </a:txBody>
                  <a:tcPr marL="4428" marR="4428" marT="4428" marB="0" anchor="b"/>
                </a:tc>
              </a:tr>
              <a:tr h="405349">
                <a:tc>
                  <a:txBody>
                    <a:bodyPr/>
                    <a:lstStyle/>
                    <a:p>
                      <a:pPr lvl="1" algn="l" fontAlgn="b"/>
                      <a:r>
                        <a:rPr lang="en-US" sz="1400" u="none" strike="noStrike" dirty="0">
                          <a:solidFill>
                            <a:schemeClr val="tx2"/>
                          </a:solidFill>
                          <a:effectLst/>
                        </a:rPr>
                        <a:t>Black or African American alone, percent, July 1, 2015,    </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dirty="0">
                          <a:solidFill>
                            <a:schemeClr val="tx2"/>
                          </a:solidFill>
                          <a:effectLst/>
                        </a:rPr>
                        <a:t>12.5</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dirty="0">
                          <a:solidFill>
                            <a:schemeClr val="tx2"/>
                          </a:solidFill>
                          <a:effectLst/>
                        </a:rPr>
                        <a:t>13.7</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ctr" fontAlgn="b"/>
                      <a:r>
                        <a:rPr lang="en-US" sz="1400" b="0" i="0" u="none" strike="noStrike" dirty="0" smtClean="0">
                          <a:solidFill>
                            <a:schemeClr val="tx2"/>
                          </a:solidFill>
                          <a:effectLst/>
                          <a:latin typeface="Calibri" panose="020F0502020204030204" pitchFamily="34" charset="0"/>
                        </a:rPr>
                        <a:t>-</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ctr" fontAlgn="b"/>
                      <a:r>
                        <a:rPr lang="en-US" sz="1400" b="0" i="0" u="none" strike="noStrike" dirty="0" smtClean="0">
                          <a:solidFill>
                            <a:schemeClr val="tx2"/>
                          </a:solidFill>
                          <a:effectLst/>
                          <a:latin typeface="Calibri" panose="020F0502020204030204" pitchFamily="34" charset="0"/>
                        </a:rPr>
                        <a:t>-</a:t>
                      </a:r>
                      <a:endParaRPr lang="en-US" sz="1400" b="0" i="0" u="none" strike="noStrike" dirty="0">
                        <a:solidFill>
                          <a:schemeClr val="tx2"/>
                        </a:solidFill>
                        <a:effectLst/>
                        <a:latin typeface="Calibri" panose="020F0502020204030204" pitchFamily="34" charset="0"/>
                      </a:endParaRPr>
                    </a:p>
                  </a:txBody>
                  <a:tcPr marL="4428" marR="4428" marT="4428" marB="0" anchor="b"/>
                </a:tc>
              </a:tr>
              <a:tr h="405349">
                <a:tc>
                  <a:txBody>
                    <a:bodyPr/>
                    <a:lstStyle/>
                    <a:p>
                      <a:pPr lvl="1" algn="l" fontAlgn="b"/>
                      <a:r>
                        <a:rPr lang="en-US" sz="1400" u="none" strike="noStrike" dirty="0">
                          <a:solidFill>
                            <a:schemeClr val="tx2"/>
                          </a:solidFill>
                          <a:effectLst/>
                        </a:rPr>
                        <a:t>Black or African American alone, percent, April 1, 2010  </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11.8</a:t>
                      </a:r>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dirty="0">
                          <a:solidFill>
                            <a:schemeClr val="tx2"/>
                          </a:solidFill>
                          <a:effectLst/>
                        </a:rPr>
                        <a:t>12.1</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3.4</a:t>
                      </a:r>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16.4</a:t>
                      </a:r>
                      <a:endParaRPr lang="en-US" sz="1400" b="0" i="0" u="none" strike="noStrike">
                        <a:solidFill>
                          <a:schemeClr val="tx2"/>
                        </a:solidFill>
                        <a:effectLst/>
                        <a:latin typeface="Calibri" panose="020F0502020204030204" pitchFamily="34" charset="0"/>
                      </a:endParaRPr>
                    </a:p>
                  </a:txBody>
                  <a:tcPr marL="4428" marR="4428" marT="4428" marB="0" anchor="b"/>
                </a:tc>
              </a:tr>
              <a:tr h="312938">
                <a:tc>
                  <a:txBody>
                    <a:bodyPr/>
                    <a:lstStyle/>
                    <a:p>
                      <a:pPr lvl="1" algn="l" fontAlgn="b"/>
                      <a:r>
                        <a:rPr lang="en-US" sz="1400" u="none" strike="noStrike" dirty="0">
                          <a:solidFill>
                            <a:schemeClr val="tx2"/>
                          </a:solidFill>
                          <a:effectLst/>
                        </a:rPr>
                        <a:t>Asian alone, percent, July 1, 2015,    </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4.7</a:t>
                      </a:r>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dirty="0">
                          <a:solidFill>
                            <a:schemeClr val="tx2"/>
                          </a:solidFill>
                          <a:effectLst/>
                        </a:rPr>
                        <a:t>6.5</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ctr" fontAlgn="b"/>
                      <a:r>
                        <a:rPr lang="en-US" sz="1400" b="0" i="0" u="none" strike="noStrike" dirty="0" smtClean="0">
                          <a:solidFill>
                            <a:schemeClr val="tx2"/>
                          </a:solidFill>
                          <a:effectLst/>
                          <a:latin typeface="Calibri" panose="020F0502020204030204" pitchFamily="34" charset="0"/>
                        </a:rPr>
                        <a:t>-</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ctr" fontAlgn="b"/>
                      <a:r>
                        <a:rPr lang="en-US" sz="1400" b="0" i="0" u="none" strike="noStrike" dirty="0" smtClean="0">
                          <a:solidFill>
                            <a:schemeClr val="tx2"/>
                          </a:solidFill>
                          <a:effectLst/>
                          <a:latin typeface="Calibri" panose="020F0502020204030204" pitchFamily="34" charset="0"/>
                        </a:rPr>
                        <a:t>-</a:t>
                      </a:r>
                      <a:endParaRPr lang="en-US" sz="1400" b="0" i="0" u="none" strike="noStrike" dirty="0">
                        <a:solidFill>
                          <a:schemeClr val="tx2"/>
                        </a:solidFill>
                        <a:effectLst/>
                        <a:latin typeface="Calibri" panose="020F0502020204030204" pitchFamily="34" charset="0"/>
                      </a:endParaRPr>
                    </a:p>
                  </a:txBody>
                  <a:tcPr marL="4428" marR="4428" marT="4428" marB="0" anchor="b"/>
                </a:tc>
              </a:tr>
              <a:tr h="312938">
                <a:tc>
                  <a:txBody>
                    <a:bodyPr/>
                    <a:lstStyle/>
                    <a:p>
                      <a:pPr lvl="1" algn="l" fontAlgn="b"/>
                      <a:r>
                        <a:rPr lang="en-US" sz="1400" u="none" strike="noStrike" dirty="0">
                          <a:solidFill>
                            <a:schemeClr val="tx2"/>
                          </a:solidFill>
                          <a:effectLst/>
                        </a:rPr>
                        <a:t>Asian alone, percent, April 1, 2010  </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3.8</a:t>
                      </a:r>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dirty="0">
                          <a:solidFill>
                            <a:schemeClr val="tx2"/>
                          </a:solidFill>
                          <a:effectLst/>
                        </a:rPr>
                        <a:t>5.5</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4.8</a:t>
                      </a:r>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12.4</a:t>
                      </a:r>
                      <a:endParaRPr lang="en-US" sz="1400" b="0" i="0" u="none" strike="noStrike">
                        <a:solidFill>
                          <a:schemeClr val="tx2"/>
                        </a:solidFill>
                        <a:effectLst/>
                        <a:latin typeface="Calibri" panose="020F0502020204030204" pitchFamily="34" charset="0"/>
                      </a:endParaRPr>
                    </a:p>
                  </a:txBody>
                  <a:tcPr marL="4428" marR="4428" marT="4428" marB="0" anchor="b"/>
                </a:tc>
              </a:tr>
              <a:tr h="312938">
                <a:tc>
                  <a:txBody>
                    <a:bodyPr/>
                    <a:lstStyle/>
                    <a:p>
                      <a:pPr lvl="1" algn="l" fontAlgn="b"/>
                      <a:r>
                        <a:rPr lang="en-US" sz="1400" u="none" strike="noStrike" dirty="0">
                          <a:solidFill>
                            <a:schemeClr val="tx2"/>
                          </a:solidFill>
                          <a:effectLst/>
                        </a:rPr>
                        <a:t>Hispanic or Latino, percent, July 1, 2015,    </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38.8</a:t>
                      </a:r>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dirty="0">
                          <a:solidFill>
                            <a:schemeClr val="tx2"/>
                          </a:solidFill>
                          <a:effectLst/>
                        </a:rPr>
                        <a:t>29.7</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ctr" fontAlgn="b"/>
                      <a:r>
                        <a:rPr lang="en-US" sz="1400" b="0" i="0" u="none" strike="noStrike" dirty="0" smtClean="0">
                          <a:solidFill>
                            <a:schemeClr val="tx2"/>
                          </a:solidFill>
                          <a:effectLst/>
                          <a:latin typeface="Calibri" panose="020F0502020204030204" pitchFamily="34" charset="0"/>
                        </a:rPr>
                        <a:t>-</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ctr" fontAlgn="b"/>
                      <a:r>
                        <a:rPr lang="en-US" sz="1400" b="0" i="0" u="none" strike="noStrike" dirty="0" smtClean="0">
                          <a:solidFill>
                            <a:schemeClr val="tx2"/>
                          </a:solidFill>
                          <a:effectLst/>
                          <a:latin typeface="Calibri" panose="020F0502020204030204" pitchFamily="34" charset="0"/>
                        </a:rPr>
                        <a:t>-</a:t>
                      </a:r>
                      <a:endParaRPr lang="en-US" sz="1400" b="0" i="0" u="none" strike="noStrike" dirty="0">
                        <a:solidFill>
                          <a:schemeClr val="tx2"/>
                        </a:solidFill>
                        <a:effectLst/>
                        <a:latin typeface="Calibri" panose="020F0502020204030204" pitchFamily="34" charset="0"/>
                      </a:endParaRPr>
                    </a:p>
                  </a:txBody>
                  <a:tcPr marL="4428" marR="4428" marT="4428" marB="0" anchor="b"/>
                </a:tc>
              </a:tr>
              <a:tr h="312938">
                <a:tc>
                  <a:txBody>
                    <a:bodyPr/>
                    <a:lstStyle/>
                    <a:p>
                      <a:pPr lvl="1" algn="l" fontAlgn="b"/>
                      <a:r>
                        <a:rPr lang="en-US" sz="1400" u="none" strike="noStrike" dirty="0">
                          <a:solidFill>
                            <a:schemeClr val="tx2"/>
                          </a:solidFill>
                          <a:effectLst/>
                        </a:rPr>
                        <a:t>Hispanic or Latino, percent, April 1, 2010  </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37.6</a:t>
                      </a:r>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dirty="0">
                          <a:solidFill>
                            <a:schemeClr val="tx2"/>
                          </a:solidFill>
                          <a:effectLst/>
                        </a:rPr>
                        <a:t>27.7</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12.5</a:t>
                      </a:r>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20.5</a:t>
                      </a:r>
                      <a:endParaRPr lang="en-US" sz="1400" b="0" i="0" u="none" strike="noStrike">
                        <a:solidFill>
                          <a:schemeClr val="tx2"/>
                        </a:solidFill>
                        <a:effectLst/>
                        <a:latin typeface="Calibri" panose="020F0502020204030204" pitchFamily="34" charset="0"/>
                      </a:endParaRPr>
                    </a:p>
                  </a:txBody>
                  <a:tcPr marL="4428" marR="4428" marT="4428" marB="0" anchor="b"/>
                </a:tc>
              </a:tr>
              <a:tr h="405349">
                <a:tc>
                  <a:txBody>
                    <a:bodyPr/>
                    <a:lstStyle/>
                    <a:p>
                      <a:pPr lvl="1" algn="l" fontAlgn="b"/>
                      <a:r>
                        <a:rPr lang="en-US" sz="1400" u="none" strike="noStrike" dirty="0">
                          <a:solidFill>
                            <a:schemeClr val="tx2"/>
                          </a:solidFill>
                          <a:effectLst/>
                        </a:rPr>
                        <a:t>White alone, not Hispanic or Latino, percent, July 1, 2015,  </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43.0</a:t>
                      </a:r>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49.1</a:t>
                      </a:r>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ctr" fontAlgn="b"/>
                      <a:r>
                        <a:rPr lang="en-US" sz="1400" b="0" i="0" u="none" strike="noStrike" dirty="0" smtClean="0">
                          <a:solidFill>
                            <a:schemeClr val="tx2"/>
                          </a:solidFill>
                          <a:effectLst/>
                          <a:latin typeface="Calibri" panose="020F0502020204030204" pitchFamily="34" charset="0"/>
                        </a:rPr>
                        <a:t>-</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ctr" fontAlgn="b"/>
                      <a:r>
                        <a:rPr lang="en-US" sz="1400" b="0" i="0" u="none" strike="noStrike" dirty="0" smtClean="0">
                          <a:solidFill>
                            <a:schemeClr val="tx2"/>
                          </a:solidFill>
                          <a:effectLst/>
                          <a:latin typeface="Calibri" panose="020F0502020204030204" pitchFamily="34" charset="0"/>
                        </a:rPr>
                        <a:t>-</a:t>
                      </a:r>
                      <a:endParaRPr lang="en-US" sz="1400" b="0" i="0" u="none" strike="noStrike" dirty="0">
                        <a:solidFill>
                          <a:schemeClr val="tx2"/>
                        </a:solidFill>
                        <a:effectLst/>
                        <a:latin typeface="Calibri" panose="020F0502020204030204" pitchFamily="34" charset="0"/>
                      </a:endParaRPr>
                    </a:p>
                  </a:txBody>
                  <a:tcPr marL="4428" marR="4428" marT="4428" marB="0" anchor="b"/>
                </a:tc>
              </a:tr>
              <a:tr h="405349">
                <a:tc>
                  <a:txBody>
                    <a:bodyPr/>
                    <a:lstStyle/>
                    <a:p>
                      <a:pPr lvl="1" algn="l" fontAlgn="b"/>
                      <a:r>
                        <a:rPr lang="en-US" sz="1400" u="none" strike="noStrike" dirty="0">
                          <a:solidFill>
                            <a:schemeClr val="tx2"/>
                          </a:solidFill>
                          <a:effectLst/>
                        </a:rPr>
                        <a:t>White alone, not Hispanic or Latino, percent, April 1, 2010</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45.3</a:t>
                      </a:r>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53.2</a:t>
                      </a:r>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77.5</a:t>
                      </a:r>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a:solidFill>
                            <a:schemeClr val="tx2"/>
                          </a:solidFill>
                          <a:effectLst/>
                        </a:rPr>
                        <a:t>48.8</a:t>
                      </a:r>
                      <a:endParaRPr lang="en-US" sz="1400" b="0" i="0" u="none" strike="noStrike">
                        <a:solidFill>
                          <a:schemeClr val="tx2"/>
                        </a:solidFill>
                        <a:effectLst/>
                        <a:latin typeface="Calibri" panose="020F0502020204030204" pitchFamily="34" charset="0"/>
                      </a:endParaRPr>
                    </a:p>
                  </a:txBody>
                  <a:tcPr marL="4428" marR="4428" marT="4428" marB="0" anchor="b"/>
                </a:tc>
              </a:tr>
              <a:tr h="251232">
                <a:tc gridSpan="3">
                  <a:txBody>
                    <a:bodyPr/>
                    <a:lstStyle/>
                    <a:p>
                      <a:pPr algn="l" fontAlgn="b"/>
                      <a:r>
                        <a:rPr lang="en-US" sz="1400" u="none" strike="noStrike" dirty="0">
                          <a:solidFill>
                            <a:schemeClr val="tx2"/>
                          </a:solidFill>
                          <a:effectLst/>
                        </a:rPr>
                        <a:t>Population Characteristics</a:t>
                      </a:r>
                      <a:endParaRPr lang="en-US" sz="1400" b="0" i="0" u="none" strike="noStrike" dirty="0">
                        <a:solidFill>
                          <a:schemeClr val="tx2"/>
                        </a:solidFill>
                        <a:effectLst/>
                        <a:latin typeface="Calibri" panose="020F0502020204030204" pitchFamily="34" charset="0"/>
                      </a:endParaRPr>
                    </a:p>
                  </a:txBody>
                  <a:tcPr marL="4428" marR="4428" marT="4428" marB="0" anchor="b"/>
                </a:tc>
                <a:tc hMerge="1">
                  <a:txBody>
                    <a:bodyPr/>
                    <a:lstStyle/>
                    <a:p>
                      <a:endParaRPr lang="en-US"/>
                    </a:p>
                  </a:txBody>
                  <a:tcPr/>
                </a:tc>
                <a:tc hMerge="1">
                  <a:txBody>
                    <a:bodyPr/>
                    <a:lstStyle/>
                    <a:p>
                      <a:endParaRPr lang="en-US"/>
                    </a:p>
                  </a:txBody>
                  <a:tcPr/>
                </a:tc>
                <a:tc>
                  <a:txBody>
                    <a:bodyPr/>
                    <a:lstStyle/>
                    <a:p>
                      <a:pPr algn="r" fontAlgn="b"/>
                      <a:endParaRPr lang="en-US" sz="1400" b="0" i="0" u="none" strike="noStrike">
                        <a:solidFill>
                          <a:schemeClr val="tx2"/>
                        </a:solidFill>
                        <a:effectLst/>
                        <a:latin typeface="Calibri" panose="020F0502020204030204" pitchFamily="34" charset="0"/>
                      </a:endParaRPr>
                    </a:p>
                  </a:txBody>
                  <a:tcPr marL="4428" marR="4428" marT="4428" marB="0" anchor="b"/>
                </a:tc>
                <a:tc>
                  <a:txBody>
                    <a:bodyPr/>
                    <a:lstStyle/>
                    <a:p>
                      <a:pPr algn="r" fontAlgn="b"/>
                      <a:endParaRPr lang="en-US" sz="1400" b="0" i="0" u="none" strike="noStrike">
                        <a:solidFill>
                          <a:schemeClr val="tx2"/>
                        </a:solidFill>
                        <a:effectLst/>
                        <a:latin typeface="Calibri" panose="020F0502020204030204" pitchFamily="34" charset="0"/>
                      </a:endParaRPr>
                    </a:p>
                  </a:txBody>
                  <a:tcPr marL="4428" marR="4428" marT="4428" marB="0" anchor="b"/>
                </a:tc>
              </a:tr>
              <a:tr h="622664">
                <a:tc>
                  <a:txBody>
                    <a:bodyPr/>
                    <a:lstStyle/>
                    <a:p>
                      <a:pPr lvl="1" algn="l" fontAlgn="b"/>
                      <a:r>
                        <a:rPr lang="en-US" sz="1400" u="none" strike="noStrike" dirty="0">
                          <a:solidFill>
                            <a:schemeClr val="tx2"/>
                          </a:solidFill>
                          <a:effectLst/>
                        </a:rPr>
                        <a:t>Foreign born persons, percent, 2011-2015</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dirty="0">
                          <a:solidFill>
                            <a:schemeClr val="tx2"/>
                          </a:solidFill>
                          <a:effectLst/>
                        </a:rPr>
                        <a:t>16.6</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dirty="0">
                          <a:solidFill>
                            <a:schemeClr val="tx2"/>
                          </a:solidFill>
                          <a:effectLst/>
                        </a:rPr>
                        <a:t>13.1</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dirty="0">
                          <a:solidFill>
                            <a:schemeClr val="tx2"/>
                          </a:solidFill>
                          <a:effectLst/>
                        </a:rPr>
                        <a:t>9.4</a:t>
                      </a:r>
                      <a:endParaRPr lang="en-US" sz="1400" b="0" i="0" u="none" strike="noStrike" dirty="0">
                        <a:solidFill>
                          <a:schemeClr val="tx2"/>
                        </a:solidFill>
                        <a:effectLst/>
                        <a:latin typeface="Calibri" panose="020F0502020204030204" pitchFamily="34" charset="0"/>
                      </a:endParaRPr>
                    </a:p>
                  </a:txBody>
                  <a:tcPr marL="4428" marR="4428" marT="4428" marB="0" anchor="b"/>
                </a:tc>
                <a:tc>
                  <a:txBody>
                    <a:bodyPr/>
                    <a:lstStyle/>
                    <a:p>
                      <a:pPr algn="r" fontAlgn="b"/>
                      <a:r>
                        <a:rPr lang="en-US" sz="1400" u="none" strike="noStrike" dirty="0">
                          <a:solidFill>
                            <a:schemeClr val="tx2"/>
                          </a:solidFill>
                          <a:effectLst/>
                        </a:rPr>
                        <a:t>16.5</a:t>
                      </a:r>
                      <a:endParaRPr lang="en-US" sz="1400" b="0" i="0" u="none" strike="noStrike" dirty="0">
                        <a:solidFill>
                          <a:schemeClr val="tx2"/>
                        </a:solidFill>
                        <a:effectLst/>
                        <a:latin typeface="Calibri" panose="020F0502020204030204" pitchFamily="34" charset="0"/>
                      </a:endParaRPr>
                    </a:p>
                  </a:txBody>
                  <a:tcPr marL="4428" marR="4428" marT="4428" marB="0" anchor="b"/>
                </a:tc>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13</a:t>
            </a:fld>
            <a:endParaRPr lang="en-US" dirty="0"/>
          </a:p>
        </p:txBody>
      </p:sp>
    </p:spTree>
    <p:extLst>
      <p:ext uri="{BB962C8B-B14F-4D97-AF65-F5344CB8AC3E}">
        <p14:creationId xmlns:p14="http://schemas.microsoft.com/office/powerpoint/2010/main" val="1042368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391400" cy="990600"/>
          </a:xfrm>
        </p:spPr>
        <p:txBody>
          <a:bodyPr>
            <a:noAutofit/>
          </a:bodyPr>
          <a:lstStyle/>
          <a:p>
            <a:r>
              <a:rPr lang="en-US" sz="2400" dirty="0" smtClean="0"/>
              <a:t>Percent of the population that is Hispanic, </a:t>
            </a:r>
            <a:br>
              <a:rPr lang="en-US" sz="2400" dirty="0" smtClean="0"/>
            </a:br>
            <a:r>
              <a:rPr lang="en-US" sz="2400" dirty="0" smtClean="0"/>
              <a:t>Census Tracts, Brazoria County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14</a:t>
            </a:fld>
            <a:endParaRPr lang="en-US" dirty="0"/>
          </a:p>
        </p:txBody>
      </p:sp>
      <p:pic>
        <p:nvPicPr>
          <p:cNvPr id="6" name="Picture 5"/>
          <p:cNvPicPr>
            <a:picLocks noChangeAspect="1"/>
          </p:cNvPicPr>
          <p:nvPr/>
        </p:nvPicPr>
        <p:blipFill rotWithShape="1">
          <a:blip r:embed="rId3"/>
          <a:srcRect t="30167" r="23395" b="9498"/>
          <a:stretch/>
        </p:blipFill>
        <p:spPr>
          <a:xfrm>
            <a:off x="228600" y="3124200"/>
            <a:ext cx="1371600" cy="1371600"/>
          </a:xfrm>
          <a:prstGeom prst="rect">
            <a:avLst/>
          </a:prstGeom>
        </p:spPr>
      </p:pic>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8" name="Content Placeholder 7"/>
          <p:cNvPicPr>
            <a:picLocks noGrp="1" noChangeAspect="1"/>
          </p:cNvPicPr>
          <p:nvPr>
            <p:ph idx="1"/>
          </p:nvPr>
        </p:nvPicPr>
        <p:blipFill rotWithShape="1">
          <a:blip r:embed="rId4"/>
          <a:srcRect b="4488"/>
          <a:stretch/>
        </p:blipFill>
        <p:spPr>
          <a:xfrm>
            <a:off x="2590800" y="1252331"/>
            <a:ext cx="6198596" cy="5148470"/>
          </a:xfrm>
          <a:prstGeom prst="rect">
            <a:avLst/>
          </a:prstGeom>
        </p:spPr>
      </p:pic>
    </p:spTree>
    <p:extLst>
      <p:ext uri="{BB962C8B-B14F-4D97-AF65-F5344CB8AC3E}">
        <p14:creationId xmlns:p14="http://schemas.microsoft.com/office/powerpoint/2010/main" val="2170111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391400" cy="990600"/>
          </a:xfrm>
        </p:spPr>
        <p:txBody>
          <a:bodyPr>
            <a:noAutofit/>
          </a:bodyPr>
          <a:lstStyle/>
          <a:p>
            <a:r>
              <a:rPr lang="en-US" sz="2400" dirty="0" smtClean="0"/>
              <a:t>Percent of the population that is Black/African American, </a:t>
            </a:r>
            <a:br>
              <a:rPr lang="en-US" sz="2400" dirty="0" smtClean="0"/>
            </a:br>
            <a:r>
              <a:rPr lang="en-US" sz="2400" dirty="0" smtClean="0"/>
              <a:t>Census Tracts, Brazoria County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15</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10" name="Content Placeholder 9"/>
          <p:cNvPicPr>
            <a:picLocks noGrp="1" noChangeAspect="1"/>
          </p:cNvPicPr>
          <p:nvPr>
            <p:ph idx="1"/>
          </p:nvPr>
        </p:nvPicPr>
        <p:blipFill rotWithShape="1">
          <a:blip r:embed="rId3"/>
          <a:srcRect b="4814"/>
          <a:stretch/>
        </p:blipFill>
        <p:spPr>
          <a:xfrm>
            <a:off x="2286000" y="1219200"/>
            <a:ext cx="6259887" cy="5181600"/>
          </a:xfrm>
          <a:prstGeom prst="rect">
            <a:avLst/>
          </a:prstGeom>
        </p:spPr>
      </p:pic>
      <p:pic>
        <p:nvPicPr>
          <p:cNvPr id="11" name="Picture 10"/>
          <p:cNvPicPr>
            <a:picLocks noChangeAspect="1"/>
          </p:cNvPicPr>
          <p:nvPr/>
        </p:nvPicPr>
        <p:blipFill rotWithShape="1">
          <a:blip r:embed="rId4"/>
          <a:srcRect t="45405" r="15482"/>
          <a:stretch/>
        </p:blipFill>
        <p:spPr>
          <a:xfrm>
            <a:off x="609600" y="3276600"/>
            <a:ext cx="1524000" cy="1282700"/>
          </a:xfrm>
          <a:prstGeom prst="rect">
            <a:avLst/>
          </a:prstGeom>
        </p:spPr>
      </p:pic>
    </p:spTree>
    <p:extLst>
      <p:ext uri="{BB962C8B-B14F-4D97-AF65-F5344CB8AC3E}">
        <p14:creationId xmlns:p14="http://schemas.microsoft.com/office/powerpoint/2010/main" val="1821249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391400" cy="990600"/>
          </a:xfrm>
        </p:spPr>
        <p:txBody>
          <a:bodyPr>
            <a:noAutofit/>
          </a:bodyPr>
          <a:lstStyle/>
          <a:p>
            <a:r>
              <a:rPr lang="en-US" sz="2400" dirty="0" smtClean="0"/>
              <a:t>Percent of the population that is Asian, Census Tracts, Brazoria County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16</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5" name="Content Placeholder 4"/>
          <p:cNvPicPr>
            <a:picLocks noGrp="1" noChangeAspect="1"/>
          </p:cNvPicPr>
          <p:nvPr>
            <p:ph idx="1"/>
          </p:nvPr>
        </p:nvPicPr>
        <p:blipFill rotWithShape="1">
          <a:blip r:embed="rId3"/>
          <a:srcRect b="5880"/>
          <a:stretch/>
        </p:blipFill>
        <p:spPr>
          <a:xfrm>
            <a:off x="2590800" y="1267812"/>
            <a:ext cx="6271374" cy="5132988"/>
          </a:xfrm>
          <a:prstGeom prst="rect">
            <a:avLst/>
          </a:prstGeom>
        </p:spPr>
      </p:pic>
      <p:pic>
        <p:nvPicPr>
          <p:cNvPr id="9" name="Picture 8"/>
          <p:cNvPicPr>
            <a:picLocks noChangeAspect="1"/>
          </p:cNvPicPr>
          <p:nvPr/>
        </p:nvPicPr>
        <p:blipFill rotWithShape="1">
          <a:blip r:embed="rId4"/>
          <a:srcRect t="45901"/>
          <a:stretch/>
        </p:blipFill>
        <p:spPr>
          <a:xfrm>
            <a:off x="510349" y="3429000"/>
            <a:ext cx="2131029" cy="1485900"/>
          </a:xfrm>
          <a:prstGeom prst="rect">
            <a:avLst/>
          </a:prstGeom>
        </p:spPr>
      </p:pic>
    </p:spTree>
    <p:extLst>
      <p:ext uri="{BB962C8B-B14F-4D97-AF65-F5344CB8AC3E}">
        <p14:creationId xmlns:p14="http://schemas.microsoft.com/office/powerpoint/2010/main" val="3918206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Top 10 Gross Migration States for Domestic Migration to Texas, 2013</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17</a:t>
            </a:fld>
            <a:endParaRPr lang="en-US" dirty="0"/>
          </a:p>
        </p:txBody>
      </p:sp>
      <p:graphicFrame>
        <p:nvGraphicFramePr>
          <p:cNvPr id="5" name="Content Placeholder 4"/>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34925" y="6444477"/>
            <a:ext cx="4572000" cy="276999"/>
          </a:xfrm>
          <a:prstGeom prst="rect">
            <a:avLst/>
          </a:prstGeom>
        </p:spPr>
        <p:txBody>
          <a:bodyPr>
            <a:spAutoFit/>
          </a:bodyPr>
          <a:lstStyle/>
          <a:p>
            <a:r>
              <a:rPr lang="en-US" sz="1200" i="1" dirty="0">
                <a:solidFill>
                  <a:schemeClr val="bg1">
                    <a:lumMod val="50000"/>
                  </a:schemeClr>
                </a:solidFill>
                <a:latin typeface="Arial" panose="020B0604020202020204" pitchFamily="34" charset="0"/>
                <a:ea typeface="Calibri" panose="020F0502020204030204" pitchFamily="34" charset="0"/>
              </a:rPr>
              <a:t>U.S. Census Bureau ACS </a:t>
            </a:r>
            <a:r>
              <a:rPr lang="en-US" sz="1200" i="1" dirty="0" smtClean="0">
                <a:solidFill>
                  <a:schemeClr val="bg1">
                    <a:lumMod val="50000"/>
                  </a:schemeClr>
                </a:solidFill>
                <a:latin typeface="Arial" panose="020B0604020202020204" pitchFamily="34" charset="0"/>
                <a:ea typeface="Calibri" panose="020F0502020204030204" pitchFamily="34" charset="0"/>
              </a:rPr>
              <a:t>1-Year PUMS,2013</a:t>
            </a:r>
            <a:endParaRPr lang="en-US" sz="1200" dirty="0">
              <a:solidFill>
                <a:schemeClr val="bg1">
                  <a:lumMod val="50000"/>
                </a:schemeClr>
              </a:solidFill>
            </a:endParaRPr>
          </a:p>
        </p:txBody>
      </p:sp>
    </p:spTree>
    <p:extLst>
      <p:ext uri="{BB962C8B-B14F-4D97-AF65-F5344CB8AC3E}">
        <p14:creationId xmlns:p14="http://schemas.microsoft.com/office/powerpoint/2010/main" val="417133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ffectLst/>
              </a:rPr>
              <a:t>Domestic and International Net Migration for the Top Five Growth States, 2013-14</a:t>
            </a:r>
            <a:endParaRPr lang="en-US" dirty="0"/>
          </a:p>
        </p:txBody>
      </p:sp>
      <p:sp>
        <p:nvSpPr>
          <p:cNvPr id="4" name="Slide Number Placeholder 3"/>
          <p:cNvSpPr>
            <a:spLocks noGrp="1"/>
          </p:cNvSpPr>
          <p:nvPr>
            <p:ph type="sldNum" sz="quarter" idx="4"/>
          </p:nvPr>
        </p:nvSpPr>
        <p:spPr/>
        <p:txBody>
          <a:bodyPr/>
          <a:lstStyle/>
          <a:p>
            <a:fld id="{2BC1FA3B-F0C1-4F58-90BE-DCC7501F4B28}" type="slidenum">
              <a:rPr lang="en-US" smtClean="0"/>
              <a:pPr/>
              <a:t>18</a:t>
            </a:fld>
            <a:endParaRPr lang="en-US" dirty="0"/>
          </a:p>
        </p:txBody>
      </p:sp>
      <p:graphicFrame>
        <p:nvGraphicFramePr>
          <p:cNvPr id="5" name="Content Placeholder 4"/>
          <p:cNvGraphicFramePr>
            <a:graphicFrameLocks noGrp="1"/>
          </p:cNvGraphicFramePr>
          <p:nvPr>
            <p:ph idx="1"/>
            <p:extLst/>
          </p:nvPr>
        </p:nvGraphicFramePr>
        <p:xfrm>
          <a:off x="377825" y="1511300"/>
          <a:ext cx="8458200" cy="4664075"/>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152400" y="6381383"/>
            <a:ext cx="6126126" cy="340093"/>
          </a:xfrm>
          <a:prstGeom prst="rect">
            <a:avLst/>
          </a:prstGeom>
        </p:spPr>
        <p:txBody>
          <a:bodyPr wrap="square">
            <a:spAutoFit/>
          </a:bodyPr>
          <a:lstStyle/>
          <a:p>
            <a:pPr marL="0" marR="0">
              <a:lnSpc>
                <a:spcPct val="115000"/>
              </a:lnSpc>
              <a:spcBef>
                <a:spcPts val="165"/>
              </a:spcBef>
              <a:spcAft>
                <a:spcPts val="0"/>
              </a:spcAft>
              <a:tabLst>
                <a:tab pos="285750" algn="l"/>
              </a:tabLst>
            </a:pPr>
            <a:r>
              <a:rPr lang="en-US" sz="1400" i="1" dirty="0">
                <a:solidFill>
                  <a:schemeClr val="bg1">
                    <a:lumMod val="50000"/>
                  </a:schemeClr>
                </a:solidFill>
                <a:latin typeface="Arial" panose="020B0604020202020204" pitchFamily="34" charset="0"/>
                <a:ea typeface="Calibri" panose="020F0502020204030204" pitchFamily="34" charset="0"/>
                <a:cs typeface="Times New Roman" panose="02020603050405020304" pitchFamily="18" charset="0"/>
              </a:rPr>
              <a:t>Source: U.S. Census </a:t>
            </a:r>
            <a:r>
              <a:rPr lang="en-US" sz="1400" i="1" dirty="0" smtClean="0">
                <a:solidFill>
                  <a:schemeClr val="bg1">
                    <a:lumMod val="50000"/>
                  </a:schemeClr>
                </a:solidFill>
                <a:latin typeface="Arial" panose="020B0604020202020204" pitchFamily="34" charset="0"/>
                <a:ea typeface="Calibri" panose="020F0502020204030204" pitchFamily="34" charset="0"/>
                <a:cs typeface="Times New Roman" panose="02020603050405020304" pitchFamily="18" charset="0"/>
              </a:rPr>
              <a:t>Bureau, Population Estimates, 2015</a:t>
            </a:r>
            <a:endParaRPr lang="en-US" sz="1400" dirty="0">
              <a:solidFill>
                <a:schemeClr val="bg1">
                  <a:lumMod val="50000"/>
                </a:schemeClr>
              </a:solidFill>
            </a:endParaRPr>
          </a:p>
        </p:txBody>
      </p:sp>
    </p:spTree>
    <p:extLst>
      <p:ext uri="{BB962C8B-B14F-4D97-AF65-F5344CB8AC3E}">
        <p14:creationId xmlns:p14="http://schemas.microsoft.com/office/powerpoint/2010/main" val="2085219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Annual Shares of Recent Non-Citizen Immigrants to Texas by World Area of Birth, 2005-2013 </a:t>
            </a:r>
            <a:endParaRPr lang="en-US" sz="2800" dirty="0"/>
          </a:p>
        </p:txBody>
      </p:sp>
      <p:pic>
        <p:nvPicPr>
          <p:cNvPr id="3" name="Picture 2"/>
          <p:cNvPicPr>
            <a:picLocks noChangeAspect="1"/>
          </p:cNvPicPr>
          <p:nvPr/>
        </p:nvPicPr>
        <p:blipFill>
          <a:blip r:embed="rId2"/>
          <a:stretch>
            <a:fillRect/>
          </a:stretch>
        </p:blipFill>
        <p:spPr>
          <a:xfrm>
            <a:off x="284445" y="3429001"/>
            <a:ext cx="8728359" cy="1066800"/>
          </a:xfrm>
          <a:prstGeom prst="rect">
            <a:avLst/>
          </a:prstGeom>
        </p:spPr>
      </p:pic>
      <p:pic>
        <p:nvPicPr>
          <p:cNvPr id="4" name="Picture 3"/>
          <p:cNvPicPr>
            <a:picLocks noChangeAspect="1"/>
          </p:cNvPicPr>
          <p:nvPr/>
        </p:nvPicPr>
        <p:blipFill>
          <a:blip r:embed="rId3"/>
          <a:stretch>
            <a:fillRect/>
          </a:stretch>
        </p:blipFill>
        <p:spPr>
          <a:xfrm>
            <a:off x="306202" y="2819400"/>
            <a:ext cx="8736419" cy="714393"/>
          </a:xfrm>
          <a:prstGeom prst="rect">
            <a:avLst/>
          </a:prstGeom>
        </p:spPr>
      </p:pic>
    </p:spTree>
    <p:extLst>
      <p:ext uri="{BB962C8B-B14F-4D97-AF65-F5344CB8AC3E}">
        <p14:creationId xmlns:p14="http://schemas.microsoft.com/office/powerpoint/2010/main" val="18974410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432204"/>
            <a:ext cx="6172199" cy="313855"/>
          </a:xfrm>
        </p:spPr>
        <p:txBody>
          <a:bodyPr>
            <a:noAutofit/>
          </a:bodyPr>
          <a:lstStyle/>
          <a:p>
            <a:r>
              <a:rPr lang="en-US" sz="2400" b="1" dirty="0">
                <a:effectLst/>
              </a:rPr>
              <a:t>Growing States, 2000-2016</a:t>
            </a:r>
          </a:p>
        </p:txBody>
      </p:sp>
      <p:graphicFrame>
        <p:nvGraphicFramePr>
          <p:cNvPr id="6" name="Table 5"/>
          <p:cNvGraphicFramePr>
            <a:graphicFrameLocks noGrp="1"/>
          </p:cNvGraphicFramePr>
          <p:nvPr>
            <p:extLst/>
          </p:nvPr>
        </p:nvGraphicFramePr>
        <p:xfrm>
          <a:off x="381001" y="1600200"/>
          <a:ext cx="8229600" cy="4876799"/>
        </p:xfrm>
        <a:graphic>
          <a:graphicData uri="http://schemas.openxmlformats.org/drawingml/2006/table">
            <a:tbl>
              <a:tblPr firstRow="1" bandRow="1">
                <a:tableStyleId>{073A0DAA-6AF3-43AB-8588-CEC1D06C72B9}</a:tableStyleId>
              </a:tblPr>
              <a:tblGrid>
                <a:gridCol w="1531089"/>
                <a:gridCol w="1339702"/>
                <a:gridCol w="1594884"/>
                <a:gridCol w="1212112"/>
                <a:gridCol w="1212112"/>
                <a:gridCol w="1339701"/>
              </a:tblGrid>
              <a:tr h="947801">
                <a:tc>
                  <a:txBody>
                    <a:bodyPr/>
                    <a:lstStyle/>
                    <a:p>
                      <a:pPr marL="117475" indent="0" algn="l"/>
                      <a:endParaRPr lang="en-US" sz="15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a:r>
                        <a:rPr lang="en-US" sz="1200" b="1" dirty="0" smtClean="0">
                          <a:solidFill>
                            <a:srgbClr val="1B1E7A"/>
                          </a:solidFill>
                          <a:latin typeface="Arial" pitchFamily="34" charset="0"/>
                          <a:cs typeface="Arial" pitchFamily="34" charset="0"/>
                        </a:rPr>
                        <a:t>2000</a:t>
                      </a:r>
                    </a:p>
                    <a:p>
                      <a:pPr marL="233363" indent="0" algn="ctr"/>
                      <a:r>
                        <a:rPr lang="en-US" sz="1200" b="1" dirty="0" smtClean="0">
                          <a:solidFill>
                            <a:srgbClr val="1B1E7A"/>
                          </a:solidFill>
                          <a:latin typeface="Arial" pitchFamily="34" charset="0"/>
                          <a:cs typeface="Arial" pitchFamily="34" charset="0"/>
                        </a:rPr>
                        <a:t>Population</a:t>
                      </a:r>
                    </a:p>
                    <a:p>
                      <a:pPr marL="233363" indent="0" algn="ctr"/>
                      <a:r>
                        <a:rPr lang="en-US" sz="1200" b="1" kern="1200" dirty="0" smtClean="0">
                          <a:solidFill>
                            <a:srgbClr val="1B1E7A"/>
                          </a:solidFill>
                          <a:latin typeface="Arial" pitchFamily="34" charset="0"/>
                          <a:ea typeface="+mn-ea"/>
                          <a:cs typeface="Arial" pitchFamily="34" charset="0"/>
                        </a:rPr>
                        <a:t>(millions)</a:t>
                      </a:r>
                      <a:endParaRPr lang="en-US" sz="12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2010</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Population</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2016 Population (millions)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Numeric</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Change</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2010-2016 </a:t>
                      </a:r>
                    </a:p>
                    <a:p>
                      <a:pPr marL="233363" indent="0" algn="ctr" defTabSz="914400" rtl="0" eaLnBrk="1" latinLnBrk="0" hangingPunct="1"/>
                      <a:r>
                        <a:rPr lang="en-US" sz="1200" b="1" kern="1200" dirty="0" smtClean="0">
                          <a:solidFill>
                            <a:srgbClr val="1B1E7A"/>
                          </a:solidFill>
                          <a:latin typeface="Arial" pitchFamily="34" charset="0"/>
                          <a:ea typeface="+mn-ea"/>
                          <a:cs typeface="Arial" pitchFamily="34" charset="0"/>
                        </a:rPr>
                        <a:t>(millions)</a:t>
                      </a: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marL="58738" indent="0" algn="ctr"/>
                      <a:r>
                        <a:rPr lang="en-US" sz="1200" b="1" dirty="0" smtClean="0">
                          <a:solidFill>
                            <a:srgbClr val="1B1E7A"/>
                          </a:solidFill>
                          <a:latin typeface="Arial" pitchFamily="34" charset="0"/>
                          <a:cs typeface="Arial" pitchFamily="34" charset="0"/>
                        </a:rPr>
                        <a:t>Percent</a:t>
                      </a:r>
                    </a:p>
                    <a:p>
                      <a:pPr marL="58738" indent="0" algn="ctr"/>
                      <a:r>
                        <a:rPr lang="en-US" sz="1200" b="1" dirty="0" smtClean="0">
                          <a:solidFill>
                            <a:srgbClr val="1B1E7A"/>
                          </a:solidFill>
                          <a:latin typeface="Arial" pitchFamily="34" charset="0"/>
                          <a:cs typeface="Arial" pitchFamily="34" charset="0"/>
                        </a:rPr>
                        <a:t>Change</a:t>
                      </a:r>
                    </a:p>
                    <a:p>
                      <a:pPr marL="58738" indent="0" algn="ctr"/>
                      <a:r>
                        <a:rPr lang="en-US" sz="1200" b="1" dirty="0" smtClean="0">
                          <a:solidFill>
                            <a:srgbClr val="1B1E7A"/>
                          </a:solidFill>
                          <a:latin typeface="Arial" pitchFamily="34" charset="0"/>
                          <a:cs typeface="Arial" pitchFamily="34" charset="0"/>
                        </a:rPr>
                        <a:t>2010-2016</a:t>
                      </a:r>
                      <a:endParaRPr lang="en-US" sz="1200" b="1" dirty="0">
                        <a:solidFill>
                          <a:srgbClr val="1B1E7A"/>
                        </a:solidFill>
                        <a:latin typeface="Arial" pitchFamily="34" charset="0"/>
                        <a:cs typeface="Arial" pitchFamily="34" charset="0"/>
                      </a:endParaRPr>
                    </a:p>
                  </a:txBody>
                  <a:tcPr marL="51435" marR="51435" marT="25718" marB="25718"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r>
              <a:tr h="466381">
                <a:tc>
                  <a:txBody>
                    <a:bodyPr/>
                    <a:lstStyle/>
                    <a:p>
                      <a:pPr algn="l" rtl="0" fontAlgn="ctr"/>
                      <a:r>
                        <a:rPr lang="en-US" sz="1800" b="0" i="0" u="none" strike="noStrike" dirty="0">
                          <a:solidFill>
                            <a:srgbClr val="1B1E7A"/>
                          </a:solidFill>
                          <a:effectLst/>
                          <a:latin typeface="Calibri" panose="020F0502020204030204" pitchFamily="34" charset="0"/>
                        </a:rPr>
                        <a:t>United States</a:t>
                      </a:r>
                    </a:p>
                  </a:txBody>
                  <a:tcPr marL="5358" marR="5358" marT="5358" marB="0" anchor="ctr">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281.4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308.7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323.1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14.3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4.7%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r>
              <a:tr h="338562">
                <a:tc>
                  <a:txBody>
                    <a:bodyPr/>
                    <a:lstStyle/>
                    <a:p>
                      <a:pPr algn="l" rtl="0" fontAlgn="ctr"/>
                      <a:r>
                        <a:rPr lang="en-US" sz="1800" b="1" i="0" u="none" strike="noStrike">
                          <a:solidFill>
                            <a:srgbClr val="1B1E7A"/>
                          </a:solidFill>
                          <a:effectLst/>
                          <a:latin typeface="Calibri" panose="020F0502020204030204" pitchFamily="34" charset="0"/>
                        </a:rPr>
                        <a:t>Texas</a:t>
                      </a:r>
                    </a:p>
                  </a:txBody>
                  <a:tcPr marL="5358" marR="5358" marT="5358"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20.8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25.1</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27.8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2.7</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1" i="0" u="none" strike="noStrike" dirty="0" smtClean="0">
                          <a:solidFill>
                            <a:srgbClr val="1B1E7A"/>
                          </a:solidFill>
                          <a:effectLst/>
                          <a:latin typeface="Calibri" panose="020F0502020204030204" pitchFamily="34" charset="0"/>
                        </a:rPr>
                        <a:t>10.8%</a:t>
                      </a:r>
                      <a:endParaRPr lang="en-US" sz="1800" b="1"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0"/>
                      </a:schemeClr>
                    </a:solidFill>
                  </a:tcPr>
                </a:tc>
              </a:tr>
              <a:tr h="422954">
                <a:tc>
                  <a:txBody>
                    <a:bodyPr/>
                    <a:lstStyle/>
                    <a:p>
                      <a:pPr algn="l" rtl="0" fontAlgn="ctr"/>
                      <a:r>
                        <a:rPr lang="en-US" sz="1800" b="0" i="0" u="none" strike="noStrike" dirty="0">
                          <a:solidFill>
                            <a:srgbClr val="1B1E7A"/>
                          </a:solidFill>
                          <a:effectLst/>
                          <a:latin typeface="Calibri" panose="020F0502020204030204" pitchFamily="34" charset="0"/>
                        </a:rPr>
                        <a:t>California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33.8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37.2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39.2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344713">
                <a:tc>
                  <a:txBody>
                    <a:bodyPr/>
                    <a:lstStyle/>
                    <a:p>
                      <a:pPr algn="l" rtl="0" fontAlgn="ctr"/>
                      <a:r>
                        <a:rPr lang="en-US" sz="1800" b="0" i="0" u="none" strike="noStrike" dirty="0">
                          <a:solidFill>
                            <a:srgbClr val="1B1E7A"/>
                          </a:solidFill>
                          <a:effectLst/>
                          <a:latin typeface="Calibri" panose="020F0502020204030204" pitchFamily="34" charset="0"/>
                        </a:rPr>
                        <a:t>Florida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15.9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18.8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20.6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392240">
                <a:tc>
                  <a:txBody>
                    <a:bodyPr/>
                    <a:lstStyle/>
                    <a:p>
                      <a:pPr algn="l" rtl="0" fontAlgn="ctr"/>
                      <a:r>
                        <a:rPr lang="en-US" sz="1800" b="0" i="0" u="none" strike="noStrike">
                          <a:solidFill>
                            <a:srgbClr val="1B1E7A"/>
                          </a:solidFill>
                          <a:effectLst/>
                          <a:latin typeface="Calibri" panose="020F0502020204030204" pitchFamily="34" charset="0"/>
                        </a:rPr>
                        <a:t>Georgia</a:t>
                      </a:r>
                    </a:p>
                  </a:txBody>
                  <a:tcPr marL="5358" marR="5358" marT="5358"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8.2</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10.3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338562">
                <a:tc>
                  <a:txBody>
                    <a:bodyPr/>
                    <a:lstStyle/>
                    <a:p>
                      <a:pPr algn="l" rtl="0" fontAlgn="b"/>
                      <a:r>
                        <a:rPr lang="en-US" sz="1800" b="0" i="0" u="none" strike="noStrike" dirty="0">
                          <a:solidFill>
                            <a:srgbClr val="1B1E7A"/>
                          </a:solidFill>
                          <a:effectLst/>
                          <a:latin typeface="Calibri" panose="020F0502020204030204" pitchFamily="34" charset="0"/>
                        </a:rPr>
                        <a:t>North Carolina</a:t>
                      </a: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8.0</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9.5</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10.1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338562">
                <a:tc>
                  <a:txBody>
                    <a:bodyPr/>
                    <a:lstStyle/>
                    <a:p>
                      <a:pPr algn="l" rtl="0" fontAlgn="b"/>
                      <a:r>
                        <a:rPr lang="en-US" sz="1800" b="0" i="0" u="none" strike="noStrike">
                          <a:solidFill>
                            <a:srgbClr val="1B1E7A"/>
                          </a:solidFill>
                          <a:effectLst/>
                          <a:latin typeface="Calibri" panose="020F0502020204030204" pitchFamily="34" charset="0"/>
                        </a:rPr>
                        <a:t>Washington</a:t>
                      </a:r>
                    </a:p>
                  </a:txBody>
                  <a:tcPr marL="5358" marR="5358" marT="5358" marB="0" anchor="b">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5.8</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6.7</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7.3</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r>
              <a:tr h="338562">
                <a:tc>
                  <a:txBody>
                    <a:bodyPr/>
                    <a:lstStyle/>
                    <a:p>
                      <a:pPr algn="l" rtl="0" fontAlgn="b"/>
                      <a:r>
                        <a:rPr lang="en-US" sz="1800" b="0" i="0" u="none" strike="noStrike" dirty="0">
                          <a:solidFill>
                            <a:srgbClr val="1B1E7A"/>
                          </a:solidFill>
                          <a:effectLst/>
                          <a:latin typeface="Calibri" panose="020F0502020204030204" pitchFamily="34" charset="0"/>
                        </a:rPr>
                        <a:t>Arizona</a:t>
                      </a:r>
                    </a:p>
                  </a:txBody>
                  <a:tcPr marL="5358" marR="5358" marT="5358" marB="0" anchor="b">
                    <a:lnL w="12700" cmpd="sng">
                      <a:noFill/>
                    </a:lnL>
                    <a:lnR w="12700" cmpd="sng">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5.1</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6.9</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.5</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c>
                  <a:txBody>
                    <a:bodyPr/>
                    <a:lstStyle/>
                    <a:p>
                      <a:pPr algn="r" rtl="0" fontAlgn="b"/>
                      <a:r>
                        <a:rPr lang="en-US" sz="1800" b="0" i="0" u="none" strike="noStrike" dirty="0" smtClean="0">
                          <a:solidFill>
                            <a:srgbClr val="1B1E7A"/>
                          </a:solidFill>
                          <a:effectLst/>
                          <a:latin typeface="Calibri" panose="020F0502020204030204" pitchFamily="34" charset="0"/>
                        </a:rPr>
                        <a:t>8.4%</a:t>
                      </a:r>
                      <a:endParaRPr lang="en-US" sz="1800" b="0" i="0" u="none" strike="noStrike" dirty="0">
                        <a:solidFill>
                          <a:srgbClr val="1B1E7A"/>
                        </a:solidFill>
                        <a:effectLst/>
                        <a:latin typeface="Calibri" panose="020F0502020204030204" pitchFamily="34" charset="0"/>
                      </a:endParaRPr>
                    </a:p>
                  </a:txBody>
                  <a:tcPr marL="5358" marR="5358" marT="5358"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0"/>
                      </a:schemeClr>
                    </a:solidFill>
                  </a:tcPr>
                </a:tc>
              </a:tr>
              <a:tr h="948462">
                <a:tc gridSpan="6">
                  <a:txBody>
                    <a:bodyPr/>
                    <a:lstStyle/>
                    <a:p>
                      <a:pPr marL="339725" indent="-339725"/>
                      <a:endParaRPr lang="en-US" sz="800" b="1" dirty="0" smtClean="0">
                        <a:solidFill>
                          <a:srgbClr val="1B1E7A"/>
                        </a:solidFill>
                        <a:latin typeface="Arial" pitchFamily="34" charset="0"/>
                        <a:cs typeface="Arial" pitchFamily="34" charset="0"/>
                      </a:endParaRPr>
                    </a:p>
                  </a:txBody>
                  <a:tcPr marL="51435" marR="51435" marT="25718" marB="25718" anchor="b">
                    <a:lnL w="12700" cmpd="sng">
                      <a:noFill/>
                    </a:lnL>
                    <a:lnR w="12700" cmpd="sng">
                      <a:noFill/>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0"/>
                      </a:schemeClr>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tc hMerge="1">
                  <a:txBody>
                    <a:bodyPr/>
                    <a:lstStyle/>
                    <a:p>
                      <a:pPr marL="0" indent="0" algn="l" defTabSz="914400" rtl="0" eaLnBrk="1" latinLnBrk="0" hangingPunct="1">
                        <a:tabLst>
                          <a:tab pos="1312863"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algn="l" defTabSz="914400" rtl="0" eaLnBrk="1" latinLnBrk="0" hangingPunct="1">
                        <a:tabLst>
                          <a:tab pos="631825" algn="dec"/>
                        </a:tabLst>
                      </a:pPr>
                      <a:endParaRPr lang="en-US" sz="1450" b="1" kern="1200" spc="-100" baseline="0" dirty="0" smtClean="0">
                        <a:solidFill>
                          <a:sysClr val="windowText" lastClr="000000"/>
                        </a:solidFill>
                        <a:latin typeface="Arial Black" pitchFamily="34" charset="0"/>
                        <a:ea typeface="+mn-ea"/>
                        <a:cs typeface="+mn-cs"/>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sp>
        <p:nvSpPr>
          <p:cNvPr id="9" name="Rectangle 8"/>
          <p:cNvSpPr/>
          <p:nvPr/>
        </p:nvSpPr>
        <p:spPr>
          <a:xfrm>
            <a:off x="1371600" y="5657850"/>
            <a:ext cx="4500563" cy="300082"/>
          </a:xfrm>
          <a:prstGeom prst="rect">
            <a:avLst/>
          </a:prstGeom>
        </p:spPr>
        <p:txBody>
          <a:bodyPr wrap="square">
            <a:spAutoFit/>
          </a:bodyPr>
          <a:lstStyle/>
          <a:p>
            <a:r>
              <a:rPr lang="en-US" sz="675" dirty="0">
                <a:solidFill>
                  <a:schemeClr val="tx1">
                    <a:lumMod val="50000"/>
                    <a:lumOff val="50000"/>
                  </a:schemeClr>
                </a:solidFill>
              </a:rPr>
              <a:t>Source: U.S. Census Bureau. 2000 and 2010 Census Count, 2016 Population Estimates.					</a:t>
            </a:r>
          </a:p>
        </p:txBody>
      </p:sp>
      <p:sp>
        <p:nvSpPr>
          <p:cNvPr id="2" name="Rectangle 1"/>
          <p:cNvSpPr/>
          <p:nvPr/>
        </p:nvSpPr>
        <p:spPr>
          <a:xfrm>
            <a:off x="6858000" y="3057525"/>
            <a:ext cx="457200"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
        <p:nvSpPr>
          <p:cNvPr id="7" name="Rectangle 6"/>
          <p:cNvSpPr/>
          <p:nvPr/>
        </p:nvSpPr>
        <p:spPr>
          <a:xfrm>
            <a:off x="7981952" y="3048000"/>
            <a:ext cx="628649"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
        <p:nvSpPr>
          <p:cNvPr id="8" name="Rectangle 7"/>
          <p:cNvSpPr/>
          <p:nvPr/>
        </p:nvSpPr>
        <p:spPr>
          <a:xfrm>
            <a:off x="5562600" y="3057525"/>
            <a:ext cx="514350" cy="369332"/>
          </a:xfrm>
          <a:prstGeom prst="rect">
            <a:avLst/>
          </a:prstGeom>
          <a:noFill/>
          <a:ln w="34925">
            <a:solidFill>
              <a:schemeClr val="accent2"/>
            </a:solidFill>
          </a:ln>
        </p:spPr>
        <p:txBody>
          <a:bodyPr rtlCol="0" anchor="ctr">
            <a:spAutoFit/>
          </a:bodyPr>
          <a:lstStyle/>
          <a:p>
            <a:pPr algn="ctr"/>
            <a:endParaRPr lang="en-US" sz="1800" dirty="0">
              <a:solidFill>
                <a:schemeClr val="tx2"/>
              </a:solidFill>
            </a:endParaRPr>
          </a:p>
        </p:txBody>
      </p:sp>
    </p:spTree>
    <p:extLst>
      <p:ext uri="{BB962C8B-B14F-4D97-AF65-F5344CB8AC3E}">
        <p14:creationId xmlns:p14="http://schemas.microsoft.com/office/powerpoint/2010/main" val="394340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the Population that is Foreign Born, Census Tracts, Houston Area, Texas 2011-2015</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2011-2015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
          </p:nvPr>
        </p:nvSpPr>
        <p:spPr>
          <a:prstGeom prst="rect">
            <a:avLst/>
          </a:prstGeom>
        </p:spPr>
        <p:txBody>
          <a:bodyPr/>
          <a:lstStyle/>
          <a:p>
            <a:fld id="{2BC1FA3B-F0C1-4F58-90BE-DCC7501F4B28}" type="slidenum">
              <a:rPr lang="en-US" smtClean="0"/>
              <a:pPr/>
              <a:t>20</a:t>
            </a:fld>
            <a:endParaRPr lang="en-US" dirty="0"/>
          </a:p>
        </p:txBody>
      </p:sp>
      <p:pic>
        <p:nvPicPr>
          <p:cNvPr id="9" name="Picture 8"/>
          <p:cNvPicPr>
            <a:picLocks noChangeAspect="1"/>
          </p:cNvPicPr>
          <p:nvPr/>
        </p:nvPicPr>
        <p:blipFill rotWithShape="1">
          <a:blip r:embed="rId2"/>
          <a:srcRect l="-4241" t="45683" r="4241"/>
          <a:stretch/>
        </p:blipFill>
        <p:spPr>
          <a:xfrm>
            <a:off x="533400" y="3429000"/>
            <a:ext cx="1796597" cy="1268400"/>
          </a:xfrm>
          <a:prstGeom prst="rect">
            <a:avLst/>
          </a:prstGeom>
        </p:spPr>
      </p:pic>
      <p:pic>
        <p:nvPicPr>
          <p:cNvPr id="11" name="Content Placeholder 10"/>
          <p:cNvPicPr>
            <a:picLocks noGrp="1" noChangeAspect="1"/>
          </p:cNvPicPr>
          <p:nvPr>
            <p:ph idx="1"/>
          </p:nvPr>
        </p:nvPicPr>
        <p:blipFill>
          <a:blip r:embed="rId3"/>
          <a:stretch>
            <a:fillRect/>
          </a:stretch>
        </p:blipFill>
        <p:spPr>
          <a:xfrm>
            <a:off x="2057400" y="1219200"/>
            <a:ext cx="5791200" cy="5181926"/>
          </a:xfrm>
          <a:prstGeom prst="rect">
            <a:avLst/>
          </a:prstGeom>
        </p:spPr>
      </p:pic>
    </p:spTree>
    <p:extLst>
      <p:ext uri="{BB962C8B-B14F-4D97-AF65-F5344CB8AC3E}">
        <p14:creationId xmlns:p14="http://schemas.microsoft.com/office/powerpoint/2010/main" val="4111855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Characteristics of Populations in Select Areas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926174"/>
              </p:ext>
            </p:extLst>
          </p:nvPr>
        </p:nvGraphicFramePr>
        <p:xfrm>
          <a:off x="380999" y="2237422"/>
          <a:ext cx="8156576" cy="3776751"/>
        </p:xfrm>
        <a:graphic>
          <a:graphicData uri="http://schemas.openxmlformats.org/drawingml/2006/table">
            <a:tbl>
              <a:tblPr>
                <a:tableStyleId>{5C22544A-7EE6-4342-B048-85BDC9FD1C3A}</a:tableStyleId>
              </a:tblPr>
              <a:tblGrid>
                <a:gridCol w="4425690"/>
                <a:gridCol w="740909"/>
                <a:gridCol w="948363"/>
                <a:gridCol w="1093251"/>
                <a:gridCol w="948363"/>
              </a:tblGrid>
              <a:tr h="498765">
                <a:tc>
                  <a:txBody>
                    <a:bodyPr/>
                    <a:lstStyle/>
                    <a:p>
                      <a:pPr algn="l" fontAlgn="b"/>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ctr" fontAlgn="b"/>
                      <a:r>
                        <a:rPr lang="en-US" sz="1200" b="0" i="0" u="none" strike="noStrike" dirty="0">
                          <a:solidFill>
                            <a:schemeClr val="tx2"/>
                          </a:solidFill>
                          <a:effectLst/>
                          <a:latin typeface="Calibri" panose="020F0502020204030204" pitchFamily="34" charset="0"/>
                        </a:rPr>
                        <a:t>Texas</a:t>
                      </a:r>
                    </a:p>
                  </a:txBody>
                  <a:tcPr marL="9525" marR="9525" marT="9525" marB="0" anchor="b"/>
                </a:tc>
                <a:tc>
                  <a:txBody>
                    <a:bodyPr/>
                    <a:lstStyle/>
                    <a:p>
                      <a:pPr algn="ctr" fontAlgn="b"/>
                      <a:r>
                        <a:rPr lang="en-US" sz="1200" b="0" i="0" u="none" strike="noStrike" dirty="0">
                          <a:solidFill>
                            <a:schemeClr val="tx2"/>
                          </a:solidFill>
                          <a:effectLst/>
                          <a:latin typeface="Calibri" panose="020F0502020204030204" pitchFamily="34" charset="0"/>
                        </a:rPr>
                        <a:t>Brazoria County, Texas</a:t>
                      </a:r>
                    </a:p>
                  </a:txBody>
                  <a:tcPr marL="9525" marR="9525" marT="9525" marB="0" anchor="b"/>
                </a:tc>
                <a:tc>
                  <a:txBody>
                    <a:bodyPr/>
                    <a:lstStyle/>
                    <a:p>
                      <a:pPr algn="ctr" fontAlgn="b"/>
                      <a:r>
                        <a:rPr lang="en-US" sz="1200" b="0" i="0" u="none" strike="noStrike" dirty="0">
                          <a:solidFill>
                            <a:schemeClr val="tx2"/>
                          </a:solidFill>
                          <a:effectLst/>
                          <a:latin typeface="Calibri" panose="020F0502020204030204" pitchFamily="34" charset="0"/>
                        </a:rPr>
                        <a:t>Friendswood city, Texas</a:t>
                      </a:r>
                    </a:p>
                  </a:txBody>
                  <a:tcPr marL="9525" marR="9525" marT="9525" marB="0" anchor="b"/>
                </a:tc>
                <a:tc>
                  <a:txBody>
                    <a:bodyPr/>
                    <a:lstStyle/>
                    <a:p>
                      <a:pPr algn="ctr" fontAlgn="b"/>
                      <a:r>
                        <a:rPr lang="en-US" sz="1200" b="0" i="0" u="none" strike="noStrike" dirty="0">
                          <a:solidFill>
                            <a:schemeClr val="tx2"/>
                          </a:solidFill>
                          <a:effectLst/>
                          <a:latin typeface="Calibri" panose="020F0502020204030204" pitchFamily="34" charset="0"/>
                        </a:rPr>
                        <a:t>Pearland city, Texas</a:t>
                      </a:r>
                    </a:p>
                  </a:txBody>
                  <a:tcPr marL="9525" marR="9525" marT="9525" marB="0" anchor="b"/>
                </a:tc>
              </a:tr>
              <a:tr h="275561">
                <a:tc>
                  <a:txBody>
                    <a:bodyPr/>
                    <a:lstStyle/>
                    <a:p>
                      <a:pPr algn="l" fontAlgn="b"/>
                      <a:r>
                        <a:rPr lang="en-US" sz="1200" u="none" strike="noStrike" dirty="0">
                          <a:solidFill>
                            <a:schemeClr val="tx2"/>
                          </a:solidFill>
                          <a:effectLst/>
                        </a:rPr>
                        <a:t>Median value of owner-occupied housing units, 2011-2015</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 $  </a:t>
                      </a:r>
                      <a:r>
                        <a:rPr lang="en-US" sz="1200" u="none" strike="noStrike" dirty="0" smtClean="0">
                          <a:solidFill>
                            <a:schemeClr val="tx2"/>
                          </a:solidFill>
                          <a:effectLst/>
                        </a:rPr>
                        <a:t>136,000 </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 $        </a:t>
                      </a:r>
                      <a:r>
                        <a:rPr lang="en-US" sz="1200" u="none" strike="noStrike" dirty="0" smtClean="0">
                          <a:solidFill>
                            <a:schemeClr val="tx2"/>
                          </a:solidFill>
                          <a:effectLst/>
                        </a:rPr>
                        <a:t>152,900 </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 $             </a:t>
                      </a:r>
                      <a:r>
                        <a:rPr lang="en-US" sz="1200" u="none" strike="noStrike" dirty="0" smtClean="0">
                          <a:solidFill>
                            <a:schemeClr val="tx2"/>
                          </a:solidFill>
                          <a:effectLst/>
                        </a:rPr>
                        <a:t>238,600 </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 $        </a:t>
                      </a:r>
                      <a:r>
                        <a:rPr lang="en-US" sz="1200" u="none" strike="noStrike" dirty="0" smtClean="0">
                          <a:solidFill>
                            <a:schemeClr val="tx2"/>
                          </a:solidFill>
                          <a:effectLst/>
                        </a:rPr>
                        <a:t>185,400 </a:t>
                      </a:r>
                      <a:endParaRPr lang="en-US" sz="1200" b="0" i="0" u="none" strike="noStrike" dirty="0">
                        <a:solidFill>
                          <a:schemeClr val="tx2"/>
                        </a:solidFill>
                        <a:effectLst/>
                        <a:latin typeface="Calibri" panose="020F0502020204030204" pitchFamily="34" charset="0"/>
                      </a:endParaRPr>
                    </a:p>
                  </a:txBody>
                  <a:tcPr marL="9525" marR="9525" marT="9525" marB="0" anchor="b"/>
                </a:tc>
              </a:tr>
              <a:tr h="275561">
                <a:tc>
                  <a:txBody>
                    <a:bodyPr/>
                    <a:lstStyle/>
                    <a:p>
                      <a:pPr algn="l" fontAlgn="b"/>
                      <a:r>
                        <a:rPr lang="en-US" sz="1200" u="none" strike="noStrike">
                          <a:solidFill>
                            <a:schemeClr val="tx2"/>
                          </a:solidFill>
                          <a:effectLst/>
                        </a:rPr>
                        <a:t>Living in same house 1 year ago, percent of persons age 1 year+, 2011-2015</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83.3</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88.6</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88.7</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90.6</a:t>
                      </a:r>
                      <a:endParaRPr lang="en-US" sz="1200" b="0" i="0" u="none" strike="noStrike" dirty="0">
                        <a:solidFill>
                          <a:schemeClr val="tx2"/>
                        </a:solidFill>
                        <a:effectLst/>
                        <a:latin typeface="Calibri" panose="020F0502020204030204" pitchFamily="34" charset="0"/>
                      </a:endParaRPr>
                    </a:p>
                  </a:txBody>
                  <a:tcPr marL="9525" marR="9525" marT="9525" marB="0" anchor="b"/>
                </a:tc>
              </a:tr>
              <a:tr h="498765">
                <a:tc>
                  <a:txBody>
                    <a:bodyPr/>
                    <a:lstStyle/>
                    <a:p>
                      <a:pPr algn="l" fontAlgn="b"/>
                      <a:r>
                        <a:rPr lang="en-US" sz="1200" u="none" strike="noStrike" dirty="0">
                          <a:solidFill>
                            <a:schemeClr val="tx2"/>
                          </a:solidFill>
                          <a:effectLst/>
                        </a:rPr>
                        <a:t>Language other than English spoken at home, percent of persons age 5 years+, 2011-2015</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35.0</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25.8</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13.8</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28.6</a:t>
                      </a:r>
                      <a:endParaRPr lang="en-US" sz="1200" b="0" i="0" u="none" strike="noStrike">
                        <a:solidFill>
                          <a:schemeClr val="tx2"/>
                        </a:solidFill>
                        <a:effectLst/>
                        <a:latin typeface="Calibri" panose="020F0502020204030204" pitchFamily="34" charset="0"/>
                      </a:endParaRPr>
                    </a:p>
                  </a:txBody>
                  <a:tcPr marL="9525" marR="9525" marT="9525" marB="0" anchor="b"/>
                </a:tc>
              </a:tr>
              <a:tr h="275561">
                <a:tc>
                  <a:txBody>
                    <a:bodyPr/>
                    <a:lstStyle/>
                    <a:p>
                      <a:pPr algn="l" fontAlgn="b"/>
                      <a:r>
                        <a:rPr lang="en-US" sz="1200" u="none" strike="noStrike" dirty="0">
                          <a:solidFill>
                            <a:schemeClr val="tx2"/>
                          </a:solidFill>
                          <a:effectLst/>
                        </a:rPr>
                        <a:t>High school graduate or higher, percent of persons age 25 years+, 2011-2015</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81.9</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86.0</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95.0</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93.1</a:t>
                      </a:r>
                      <a:endParaRPr lang="en-US" sz="1200" b="0" i="0" u="none" strike="noStrike">
                        <a:solidFill>
                          <a:schemeClr val="tx2"/>
                        </a:solidFill>
                        <a:effectLst/>
                        <a:latin typeface="Calibri" panose="020F0502020204030204" pitchFamily="34" charset="0"/>
                      </a:endParaRPr>
                    </a:p>
                  </a:txBody>
                  <a:tcPr marL="9525" marR="9525" marT="9525" marB="0" anchor="b"/>
                </a:tc>
              </a:tr>
              <a:tr h="275561">
                <a:tc>
                  <a:txBody>
                    <a:bodyPr/>
                    <a:lstStyle/>
                    <a:p>
                      <a:pPr algn="l" fontAlgn="b"/>
                      <a:r>
                        <a:rPr lang="en-US" sz="1200" u="none" strike="noStrike">
                          <a:solidFill>
                            <a:schemeClr val="tx2"/>
                          </a:solidFill>
                          <a:effectLst/>
                        </a:rPr>
                        <a:t>Bachelor's degree or higher, percent of persons age 25 years+, 2011-2015</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27.6</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28.6</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48.6</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46.1</a:t>
                      </a:r>
                      <a:endParaRPr lang="en-US" sz="1200" b="0" i="0" u="none" strike="noStrike">
                        <a:solidFill>
                          <a:schemeClr val="tx2"/>
                        </a:solidFill>
                        <a:effectLst/>
                        <a:latin typeface="Calibri" panose="020F0502020204030204" pitchFamily="34" charset="0"/>
                      </a:endParaRPr>
                    </a:p>
                  </a:txBody>
                  <a:tcPr marL="9525" marR="9525" marT="9525" marB="0" anchor="b"/>
                </a:tc>
              </a:tr>
              <a:tr h="275561">
                <a:tc>
                  <a:txBody>
                    <a:bodyPr/>
                    <a:lstStyle/>
                    <a:p>
                      <a:pPr algn="l" fontAlgn="b"/>
                      <a:r>
                        <a:rPr lang="en-US" sz="1200" u="none" strike="noStrike">
                          <a:solidFill>
                            <a:schemeClr val="tx2"/>
                          </a:solidFill>
                          <a:effectLst/>
                        </a:rPr>
                        <a:t>Persons  without health insurance, under age 65 years, percent</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19.1</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15.6</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9.8</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9.6</a:t>
                      </a:r>
                      <a:endParaRPr lang="en-US" sz="1200" b="0" i="0" u="none" strike="noStrike">
                        <a:solidFill>
                          <a:schemeClr val="tx2"/>
                        </a:solidFill>
                        <a:effectLst/>
                        <a:latin typeface="Calibri" panose="020F0502020204030204" pitchFamily="34" charset="0"/>
                      </a:endParaRPr>
                    </a:p>
                  </a:txBody>
                  <a:tcPr marL="9525" marR="9525" marT="9525" marB="0" anchor="b"/>
                </a:tc>
              </a:tr>
              <a:tr h="275561">
                <a:tc>
                  <a:txBody>
                    <a:bodyPr/>
                    <a:lstStyle/>
                    <a:p>
                      <a:pPr algn="l" fontAlgn="b"/>
                      <a:r>
                        <a:rPr lang="en-US" sz="1200" u="none" strike="noStrike">
                          <a:solidFill>
                            <a:schemeClr val="tx2"/>
                          </a:solidFill>
                          <a:effectLst/>
                        </a:rPr>
                        <a:t>Mean travel time to work (minutes), workers age 16 years+, 2011-2015</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25.6</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29.1</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31.1</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31.6</a:t>
                      </a:r>
                      <a:endParaRPr lang="en-US" sz="1200" b="0" i="0" u="none" strike="noStrike">
                        <a:solidFill>
                          <a:schemeClr val="tx2"/>
                        </a:solidFill>
                        <a:effectLst/>
                        <a:latin typeface="Calibri" panose="020F0502020204030204" pitchFamily="34" charset="0"/>
                      </a:endParaRPr>
                    </a:p>
                  </a:txBody>
                  <a:tcPr marL="9525" marR="9525" marT="9525" marB="0" anchor="b"/>
                </a:tc>
              </a:tr>
              <a:tr h="275561">
                <a:tc>
                  <a:txBody>
                    <a:bodyPr/>
                    <a:lstStyle/>
                    <a:p>
                      <a:pPr algn="l" fontAlgn="b"/>
                      <a:r>
                        <a:rPr lang="en-US" sz="1200" u="none" strike="noStrike" dirty="0">
                          <a:solidFill>
                            <a:schemeClr val="tx2"/>
                          </a:solidFill>
                          <a:effectLst/>
                        </a:rPr>
                        <a:t>Median household income (in 2015 dollars), 2011-2015</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 $     </a:t>
                      </a:r>
                      <a:r>
                        <a:rPr lang="en-US" sz="1200" u="none" strike="noStrike" dirty="0" smtClean="0">
                          <a:solidFill>
                            <a:schemeClr val="tx2"/>
                          </a:solidFill>
                          <a:effectLst/>
                        </a:rPr>
                        <a:t>53,207 </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 $           </a:t>
                      </a:r>
                      <a:r>
                        <a:rPr lang="en-US" sz="1200" u="none" strike="noStrike" dirty="0" smtClean="0">
                          <a:solidFill>
                            <a:schemeClr val="tx2"/>
                          </a:solidFill>
                          <a:effectLst/>
                        </a:rPr>
                        <a:t>69,749 </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 $               </a:t>
                      </a:r>
                      <a:r>
                        <a:rPr lang="en-US" sz="1200" u="none" strike="noStrike" dirty="0" smtClean="0">
                          <a:solidFill>
                            <a:schemeClr val="tx2"/>
                          </a:solidFill>
                          <a:effectLst/>
                        </a:rPr>
                        <a:t>91,458 </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 $          </a:t>
                      </a:r>
                      <a:r>
                        <a:rPr lang="en-US" sz="1200" u="none" strike="noStrike" dirty="0" smtClean="0">
                          <a:solidFill>
                            <a:schemeClr val="tx2"/>
                          </a:solidFill>
                          <a:effectLst/>
                        </a:rPr>
                        <a:t>95,972 </a:t>
                      </a:r>
                      <a:endParaRPr lang="en-US" sz="1200" b="0" i="0" u="none" strike="noStrike" dirty="0">
                        <a:solidFill>
                          <a:schemeClr val="tx2"/>
                        </a:solidFill>
                        <a:effectLst/>
                        <a:latin typeface="Calibri" panose="020F0502020204030204" pitchFamily="34" charset="0"/>
                      </a:endParaRPr>
                    </a:p>
                  </a:txBody>
                  <a:tcPr marL="9525" marR="9525" marT="9525" marB="0" anchor="b"/>
                </a:tc>
              </a:tr>
              <a:tr h="275561">
                <a:tc>
                  <a:txBody>
                    <a:bodyPr/>
                    <a:lstStyle/>
                    <a:p>
                      <a:pPr algn="l" fontAlgn="b"/>
                      <a:r>
                        <a:rPr lang="en-US" sz="1200" u="none" strike="noStrike" dirty="0">
                          <a:solidFill>
                            <a:schemeClr val="tx2"/>
                          </a:solidFill>
                          <a:effectLst/>
                        </a:rPr>
                        <a:t>Per capita income in past 12 months (in 2015 dollars), 2011-2015</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 $     </a:t>
                      </a:r>
                      <a:r>
                        <a:rPr lang="en-US" sz="1200" u="none" strike="noStrike" dirty="0" smtClean="0">
                          <a:solidFill>
                            <a:schemeClr val="tx2"/>
                          </a:solidFill>
                          <a:effectLst/>
                        </a:rPr>
                        <a:t>26,999 </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 $           </a:t>
                      </a:r>
                      <a:r>
                        <a:rPr lang="en-US" sz="1200" u="none" strike="noStrike" dirty="0" smtClean="0">
                          <a:solidFill>
                            <a:schemeClr val="tx2"/>
                          </a:solidFill>
                          <a:effectLst/>
                        </a:rPr>
                        <a:t>30,634 </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 $               </a:t>
                      </a:r>
                      <a:r>
                        <a:rPr lang="en-US" sz="1200" u="none" strike="noStrike" dirty="0" smtClean="0">
                          <a:solidFill>
                            <a:schemeClr val="tx2"/>
                          </a:solidFill>
                          <a:effectLst/>
                        </a:rPr>
                        <a:t>43,433 </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 $          </a:t>
                      </a:r>
                      <a:r>
                        <a:rPr lang="en-US" sz="1200" u="none" strike="noStrike" dirty="0" smtClean="0">
                          <a:solidFill>
                            <a:schemeClr val="tx2"/>
                          </a:solidFill>
                          <a:effectLst/>
                        </a:rPr>
                        <a:t>39,602 </a:t>
                      </a:r>
                      <a:endParaRPr lang="en-US" sz="1200" b="0" i="0" u="none" strike="noStrike" dirty="0">
                        <a:solidFill>
                          <a:schemeClr val="tx2"/>
                        </a:solidFill>
                        <a:effectLst/>
                        <a:latin typeface="Calibri" panose="020F0502020204030204" pitchFamily="34" charset="0"/>
                      </a:endParaRPr>
                    </a:p>
                  </a:txBody>
                  <a:tcPr marL="9525" marR="9525" marT="9525" marB="0" anchor="b"/>
                </a:tc>
              </a:tr>
              <a:tr h="275561">
                <a:tc>
                  <a:txBody>
                    <a:bodyPr/>
                    <a:lstStyle/>
                    <a:p>
                      <a:pPr algn="l" fontAlgn="b"/>
                      <a:r>
                        <a:rPr lang="en-US" sz="1200" u="none" strike="noStrike" dirty="0">
                          <a:solidFill>
                            <a:schemeClr val="tx2"/>
                          </a:solidFill>
                          <a:effectLst/>
                        </a:rPr>
                        <a:t>Persons in poverty, percent</a:t>
                      </a:r>
                      <a:endParaRPr lang="en-US" sz="1200" b="0" i="0" u="none" strike="noStrike" dirty="0">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15.9</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10.6</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a:solidFill>
                            <a:schemeClr val="tx2"/>
                          </a:solidFill>
                          <a:effectLst/>
                        </a:rPr>
                        <a:t>5.7</a:t>
                      </a:r>
                      <a:endParaRPr lang="en-US" sz="1200" b="0" i="0" u="none" strike="noStrike">
                        <a:solidFill>
                          <a:schemeClr val="tx2"/>
                        </a:solidFill>
                        <a:effectLst/>
                        <a:latin typeface="Calibri" panose="020F0502020204030204" pitchFamily="34" charset="0"/>
                      </a:endParaRPr>
                    </a:p>
                  </a:txBody>
                  <a:tcPr marL="9525" marR="9525" marT="9525" marB="0" anchor="b"/>
                </a:tc>
                <a:tc>
                  <a:txBody>
                    <a:bodyPr/>
                    <a:lstStyle/>
                    <a:p>
                      <a:pPr algn="r" fontAlgn="b"/>
                      <a:r>
                        <a:rPr lang="en-US" sz="1200" u="none" strike="noStrike" dirty="0">
                          <a:solidFill>
                            <a:schemeClr val="tx2"/>
                          </a:solidFill>
                          <a:effectLst/>
                        </a:rPr>
                        <a:t>4.5</a:t>
                      </a:r>
                      <a:endParaRPr lang="en-US" sz="1200" b="0" i="0" u="none" strike="noStrike" dirty="0">
                        <a:solidFill>
                          <a:schemeClr val="tx2"/>
                        </a:solidFill>
                        <a:effectLst/>
                        <a:latin typeface="Calibri" panose="020F0502020204030204" pitchFamily="34" charset="0"/>
                      </a:endParaRPr>
                    </a:p>
                  </a:txBody>
                  <a:tcPr marL="9525" marR="9525" marT="9525" marB="0" anchor="b"/>
                </a:tc>
              </a:tr>
            </a:tbl>
          </a:graphicData>
        </a:graphic>
      </p:graphicFrame>
      <p:sp>
        <p:nvSpPr>
          <p:cNvPr id="4" name="Slide Number Placeholder 3"/>
          <p:cNvSpPr>
            <a:spLocks noGrp="1"/>
          </p:cNvSpPr>
          <p:nvPr>
            <p:ph type="sldNum" sz="quarter" idx="4"/>
          </p:nvPr>
        </p:nvSpPr>
        <p:spPr/>
        <p:txBody>
          <a:bodyPr/>
          <a:lstStyle/>
          <a:p>
            <a:fld id="{2BC1FA3B-F0C1-4F58-90BE-DCC7501F4B28}" type="slidenum">
              <a:rPr lang="en-US" smtClean="0"/>
              <a:pPr/>
              <a:t>21</a:t>
            </a:fld>
            <a:endParaRPr lang="en-US" dirty="0"/>
          </a:p>
        </p:txBody>
      </p:sp>
    </p:spTree>
    <p:extLst>
      <p:ext uri="{BB962C8B-B14F-4D97-AF65-F5344CB8AC3E}">
        <p14:creationId xmlns:p14="http://schemas.microsoft.com/office/powerpoint/2010/main" val="1556487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Households that are Married Couple Families, </a:t>
            </a:r>
            <a:r>
              <a:rPr lang="en-US" sz="2000" dirty="0">
                <a:solidFill>
                  <a:schemeClr val="bg1"/>
                </a:solidFill>
              </a:rPr>
              <a:t>Census Tracts,</a:t>
            </a:r>
            <a:r>
              <a:rPr lang="en-US" sz="2000" dirty="0" smtClean="0">
                <a:solidFill>
                  <a:schemeClr val="bg1"/>
                </a:solidFill>
              </a:rPr>
              <a:t> Brazoria County Area , Texas 2011-2015</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2011-2015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4294967295"/>
          </p:nvPr>
        </p:nvSpPr>
        <p:spPr>
          <a:xfrm>
            <a:off x="8138159" y="6406376"/>
            <a:ext cx="817245" cy="315100"/>
          </a:xfrm>
          <a:prstGeom prst="rect">
            <a:avLst/>
          </a:prstGeom>
        </p:spPr>
        <p:txBody>
          <a:bodyPr/>
          <a:lstStyle/>
          <a:p>
            <a:fld id="{2BC1FA3B-F0C1-4F58-90BE-DCC7501F4B28}" type="slidenum">
              <a:rPr lang="en-US" smtClean="0"/>
              <a:pPr/>
              <a:t>22</a:t>
            </a:fld>
            <a:endParaRPr lang="en-US" dirty="0"/>
          </a:p>
        </p:txBody>
      </p:sp>
      <p:pic>
        <p:nvPicPr>
          <p:cNvPr id="6" name="Picture 5"/>
          <p:cNvPicPr>
            <a:picLocks noChangeAspect="1"/>
          </p:cNvPicPr>
          <p:nvPr/>
        </p:nvPicPr>
        <p:blipFill rotWithShape="1">
          <a:blip r:embed="rId2"/>
          <a:srcRect t="37375"/>
          <a:stretch/>
        </p:blipFill>
        <p:spPr>
          <a:xfrm>
            <a:off x="373784" y="3124201"/>
            <a:ext cx="2145033" cy="1756536"/>
          </a:xfrm>
          <a:prstGeom prst="rect">
            <a:avLst/>
          </a:prstGeom>
        </p:spPr>
      </p:pic>
      <p:pic>
        <p:nvPicPr>
          <p:cNvPr id="11" name="Content Placeholder 10"/>
          <p:cNvPicPr>
            <a:picLocks noGrp="1" noChangeAspect="1"/>
          </p:cNvPicPr>
          <p:nvPr>
            <p:ph idx="1"/>
          </p:nvPr>
        </p:nvPicPr>
        <p:blipFill>
          <a:blip r:embed="rId3"/>
          <a:stretch>
            <a:fillRect/>
          </a:stretch>
        </p:blipFill>
        <p:spPr>
          <a:xfrm>
            <a:off x="2819400" y="1295400"/>
            <a:ext cx="5646974" cy="5052873"/>
          </a:xfrm>
          <a:prstGeom prst="rect">
            <a:avLst/>
          </a:prstGeom>
        </p:spPr>
      </p:pic>
    </p:spTree>
    <p:extLst>
      <p:ext uri="{BB962C8B-B14F-4D97-AF65-F5344CB8AC3E}">
        <p14:creationId xmlns:p14="http://schemas.microsoft.com/office/powerpoint/2010/main" val="1346257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Mean Commute Time (minutes) of workers, Census Tracts, Brazoria County Area, Texas, 2009-2013</a:t>
            </a:r>
            <a:endParaRPr lang="en-US" sz="24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23</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5" name="Content Placeholder 4"/>
          <p:cNvPicPr>
            <a:picLocks noGrp="1" noChangeAspect="1"/>
          </p:cNvPicPr>
          <p:nvPr>
            <p:ph idx="1"/>
          </p:nvPr>
        </p:nvPicPr>
        <p:blipFill rotWithShape="1">
          <a:blip r:embed="rId3"/>
          <a:srcRect b="4622"/>
          <a:stretch/>
        </p:blipFill>
        <p:spPr>
          <a:xfrm>
            <a:off x="2667000" y="1294417"/>
            <a:ext cx="6248400" cy="5182584"/>
          </a:xfrm>
          <a:prstGeom prst="rect">
            <a:avLst/>
          </a:prstGeom>
        </p:spPr>
      </p:pic>
      <p:pic>
        <p:nvPicPr>
          <p:cNvPr id="8" name="Picture 7"/>
          <p:cNvPicPr>
            <a:picLocks noChangeAspect="1"/>
          </p:cNvPicPr>
          <p:nvPr/>
        </p:nvPicPr>
        <p:blipFill rotWithShape="1">
          <a:blip r:embed="rId4"/>
          <a:srcRect t="40491" r="49994"/>
          <a:stretch/>
        </p:blipFill>
        <p:spPr>
          <a:xfrm>
            <a:off x="609600" y="3274219"/>
            <a:ext cx="1447800" cy="1462881"/>
          </a:xfrm>
          <a:prstGeom prst="rect">
            <a:avLst/>
          </a:prstGeom>
        </p:spPr>
      </p:pic>
    </p:spTree>
    <p:extLst>
      <p:ext uri="{BB962C8B-B14F-4D97-AF65-F5344CB8AC3E}">
        <p14:creationId xmlns:p14="http://schemas.microsoft.com/office/powerpoint/2010/main" val="1846713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1015663"/>
          </a:xfrm>
          <a:prstGeom prst="rect">
            <a:avLst/>
          </a:prstGeom>
          <a:noFill/>
        </p:spPr>
        <p:txBody>
          <a:bodyPr wrap="square" rtlCol="0">
            <a:spAutoFit/>
          </a:bodyPr>
          <a:lstStyle/>
          <a:p>
            <a:pPr algn="ctr"/>
            <a:r>
              <a:rPr lang="en-US" sz="2000" dirty="0" smtClean="0">
                <a:solidFill>
                  <a:schemeClr val="bg1"/>
                </a:solidFill>
              </a:rPr>
              <a:t>Percent of the Population Aged 25 Years and Older with a Bachelors Degree or Higher, Census Tracts, Houston Area, Texas 2011-2015</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2011-2015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Content Placeholder 9"/>
          <p:cNvPicPr>
            <a:picLocks noGrp="1" noChangeAspect="1"/>
          </p:cNvPicPr>
          <p:nvPr>
            <p:ph idx="1"/>
          </p:nvPr>
        </p:nvPicPr>
        <p:blipFill>
          <a:blip r:embed="rId2"/>
          <a:stretch>
            <a:fillRect/>
          </a:stretch>
        </p:blipFill>
        <p:spPr>
          <a:xfrm>
            <a:off x="2819400" y="1220444"/>
            <a:ext cx="5727381" cy="5120031"/>
          </a:xfrm>
          <a:prstGeom prst="rect">
            <a:avLst/>
          </a:prstGeom>
        </p:spPr>
      </p:pic>
      <p:sp>
        <p:nvSpPr>
          <p:cNvPr id="2" name="Slide Number Placeholder 1"/>
          <p:cNvSpPr>
            <a:spLocks noGrp="1"/>
          </p:cNvSpPr>
          <p:nvPr>
            <p:ph type="sldNum" sz="quarter" idx="4"/>
          </p:nvPr>
        </p:nvSpPr>
        <p:spPr>
          <a:prstGeom prst="rect">
            <a:avLst/>
          </a:prstGeom>
        </p:spPr>
        <p:txBody>
          <a:bodyPr/>
          <a:lstStyle/>
          <a:p>
            <a:fld id="{2BC1FA3B-F0C1-4F58-90BE-DCC7501F4B28}" type="slidenum">
              <a:rPr lang="en-US" smtClean="0"/>
              <a:pPr/>
              <a:t>24</a:t>
            </a:fld>
            <a:endParaRPr lang="en-US" dirty="0"/>
          </a:p>
        </p:txBody>
      </p:sp>
      <p:pic>
        <p:nvPicPr>
          <p:cNvPr id="11" name="Picture 10"/>
          <p:cNvPicPr>
            <a:picLocks noChangeAspect="1"/>
          </p:cNvPicPr>
          <p:nvPr/>
        </p:nvPicPr>
        <p:blipFill rotWithShape="1">
          <a:blip r:embed="rId3"/>
          <a:srcRect t="45683"/>
          <a:stretch/>
        </p:blipFill>
        <p:spPr>
          <a:xfrm>
            <a:off x="287503" y="3124200"/>
            <a:ext cx="2336256" cy="1649400"/>
          </a:xfrm>
          <a:prstGeom prst="rect">
            <a:avLst/>
          </a:prstGeom>
        </p:spPr>
      </p:pic>
    </p:spTree>
    <p:extLst>
      <p:ext uri="{BB962C8B-B14F-4D97-AF65-F5344CB8AC3E}">
        <p14:creationId xmlns:p14="http://schemas.microsoft.com/office/powerpoint/2010/main" val="2136219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Percent of the population living below poverty, Census Tracts, Brazoria County Area, Texas, 2009-2013</a:t>
            </a:r>
            <a:endParaRPr lang="en-US" sz="20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25</a:t>
            </a:fld>
            <a:endParaRPr lang="en-US" dirty="0"/>
          </a:p>
        </p:txBody>
      </p:sp>
      <p:pic>
        <p:nvPicPr>
          <p:cNvPr id="6" name="Picture 5"/>
          <p:cNvPicPr>
            <a:picLocks noChangeAspect="1"/>
          </p:cNvPicPr>
          <p:nvPr/>
        </p:nvPicPr>
        <p:blipFill rotWithShape="1">
          <a:blip r:embed="rId3"/>
          <a:srcRect t="33519" r="60333" b="9498"/>
          <a:stretch/>
        </p:blipFill>
        <p:spPr>
          <a:xfrm>
            <a:off x="228600" y="2895600"/>
            <a:ext cx="1571560" cy="1295400"/>
          </a:xfrm>
          <a:prstGeom prst="rect">
            <a:avLst/>
          </a:prstGeom>
        </p:spPr>
      </p:pic>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pic>
        <p:nvPicPr>
          <p:cNvPr id="12" name="Content Placeholder 11"/>
          <p:cNvPicPr>
            <a:picLocks noGrp="1" noChangeAspect="1"/>
          </p:cNvPicPr>
          <p:nvPr>
            <p:ph idx="1"/>
          </p:nvPr>
        </p:nvPicPr>
        <p:blipFill rotWithShape="1">
          <a:blip r:embed="rId4"/>
          <a:srcRect b="5891"/>
          <a:stretch/>
        </p:blipFill>
        <p:spPr>
          <a:xfrm>
            <a:off x="1981200" y="1352257"/>
            <a:ext cx="6259887" cy="5122999"/>
          </a:xfrm>
          <a:prstGeom prst="rect">
            <a:avLst/>
          </a:prstGeom>
        </p:spPr>
      </p:pic>
    </p:spTree>
    <p:extLst>
      <p:ext uri="{BB962C8B-B14F-4D97-AF65-F5344CB8AC3E}">
        <p14:creationId xmlns:p14="http://schemas.microsoft.com/office/powerpoint/2010/main" val="2311364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dirty="0" smtClean="0"/>
              <a:t>Percent of the population without health Insurance, Census Tracts, Brazoria County Area, Texas, 2011-2015</a:t>
            </a:r>
            <a:endParaRPr lang="en-US" sz="20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26</a:t>
            </a:fld>
            <a:endParaRPr lang="en-US" dirty="0"/>
          </a:p>
        </p:txBody>
      </p:sp>
      <p:sp>
        <p:nvSpPr>
          <p:cNvPr id="7" name="TextBox 6"/>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2011-2015.</a:t>
            </a:r>
            <a:endParaRPr lang="en-US" sz="1000" dirty="0">
              <a:solidFill>
                <a:schemeClr val="bg1">
                  <a:lumMod val="50000"/>
                </a:schemeClr>
              </a:solidFill>
            </a:endParaRPr>
          </a:p>
        </p:txBody>
      </p:sp>
      <p:pic>
        <p:nvPicPr>
          <p:cNvPr id="5" name="Content Placeholder 4"/>
          <p:cNvPicPr>
            <a:picLocks noGrp="1" noChangeAspect="1"/>
          </p:cNvPicPr>
          <p:nvPr>
            <p:ph idx="1"/>
          </p:nvPr>
        </p:nvPicPr>
        <p:blipFill>
          <a:blip r:embed="rId3"/>
          <a:stretch>
            <a:fillRect/>
          </a:stretch>
        </p:blipFill>
        <p:spPr>
          <a:xfrm>
            <a:off x="2590800" y="1264750"/>
            <a:ext cx="5822062" cy="5209541"/>
          </a:xfrm>
          <a:prstGeom prst="rect">
            <a:avLst/>
          </a:prstGeom>
        </p:spPr>
      </p:pic>
      <p:pic>
        <p:nvPicPr>
          <p:cNvPr id="8" name="Picture 7"/>
          <p:cNvPicPr>
            <a:picLocks noChangeAspect="1"/>
          </p:cNvPicPr>
          <p:nvPr/>
        </p:nvPicPr>
        <p:blipFill rotWithShape="1">
          <a:blip r:embed="rId4"/>
          <a:srcRect t="45683"/>
          <a:stretch/>
        </p:blipFill>
        <p:spPr>
          <a:xfrm>
            <a:off x="838200" y="3429000"/>
            <a:ext cx="1796597" cy="1268400"/>
          </a:xfrm>
          <a:prstGeom prst="rect">
            <a:avLst/>
          </a:prstGeom>
        </p:spPr>
      </p:pic>
    </p:spTree>
    <p:extLst>
      <p:ext uri="{BB962C8B-B14F-4D97-AF65-F5344CB8AC3E}">
        <p14:creationId xmlns:p14="http://schemas.microsoft.com/office/powerpoint/2010/main" val="57850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l="2211" t="27346" r="7146" b="13137"/>
          <a:stretch/>
        </p:blipFill>
        <p:spPr>
          <a:xfrm>
            <a:off x="19878" y="1419889"/>
            <a:ext cx="2208941" cy="1993434"/>
          </a:xfrm>
          <a:prstGeom prst="rect">
            <a:avLst/>
          </a:prstGeom>
        </p:spPr>
      </p:pic>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population earning $75,000 per year or more, Census Tracts, Brazoria County Area, Texas,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t="46143" r="19557"/>
          <a:stretch/>
        </p:blipFill>
        <p:spPr>
          <a:xfrm>
            <a:off x="437477" y="3833548"/>
            <a:ext cx="2096846" cy="1781638"/>
          </a:xfrm>
          <a:prstGeom prst="rect">
            <a:avLst/>
          </a:prstGeom>
        </p:spPr>
      </p:pic>
      <p:sp>
        <p:nvSpPr>
          <p:cNvPr id="9" name="Rectangle 8"/>
          <p:cNvSpPr/>
          <p:nvPr/>
        </p:nvSpPr>
        <p:spPr>
          <a:xfrm>
            <a:off x="1732831" y="2667000"/>
            <a:ext cx="228600" cy="174198"/>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5"/>
          <a:srcRect b="4107"/>
          <a:stretch/>
        </p:blipFill>
        <p:spPr>
          <a:xfrm>
            <a:off x="2819400" y="1254966"/>
            <a:ext cx="6308035" cy="5260263"/>
          </a:xfrm>
          <a:prstGeom prst="rect">
            <a:avLst/>
          </a:prstGeom>
        </p:spPr>
      </p:pic>
    </p:spTree>
    <p:extLst>
      <p:ext uri="{BB962C8B-B14F-4D97-AF65-F5344CB8AC3E}">
        <p14:creationId xmlns:p14="http://schemas.microsoft.com/office/powerpoint/2010/main" val="908648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Before 1960, Census Tracts</a:t>
            </a:r>
            <a:r>
              <a:rPr lang="en-US" dirty="0">
                <a:solidFill>
                  <a:schemeClr val="bg1"/>
                </a:solidFill>
              </a:rPr>
              <a:t>, Brazoria County Area, Texas</a:t>
            </a:r>
            <a:r>
              <a:rPr lang="en-US" dirty="0" smtClean="0">
                <a:solidFill>
                  <a:schemeClr val="bg1"/>
                </a:solidFill>
              </a:rPr>
              <a:t>,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3"/>
          <a:srcRect t="40244"/>
          <a:stretch/>
        </p:blipFill>
        <p:spPr>
          <a:xfrm>
            <a:off x="304800" y="2971800"/>
            <a:ext cx="1991840" cy="1549400"/>
          </a:xfrm>
          <a:prstGeom prst="rect">
            <a:avLst/>
          </a:prstGeom>
        </p:spPr>
      </p:pic>
      <p:pic>
        <p:nvPicPr>
          <p:cNvPr id="4" name="Content Placeholder 3"/>
          <p:cNvPicPr>
            <a:picLocks noGrp="1" noChangeAspect="1"/>
          </p:cNvPicPr>
          <p:nvPr>
            <p:ph idx="1"/>
          </p:nvPr>
        </p:nvPicPr>
        <p:blipFill>
          <a:blip r:embed="rId4"/>
          <a:stretch>
            <a:fillRect/>
          </a:stretch>
        </p:blipFill>
        <p:spPr>
          <a:xfrm>
            <a:off x="2273449" y="1299026"/>
            <a:ext cx="6324600" cy="5279136"/>
          </a:xfrm>
          <a:prstGeom prst="rect">
            <a:avLst/>
          </a:prstGeom>
        </p:spPr>
      </p:pic>
    </p:spTree>
    <p:extLst>
      <p:ext uri="{BB962C8B-B14F-4D97-AF65-F5344CB8AC3E}">
        <p14:creationId xmlns:p14="http://schemas.microsoft.com/office/powerpoint/2010/main" val="8714940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707886"/>
          </a:xfrm>
          <a:prstGeom prst="rect">
            <a:avLst/>
          </a:prstGeom>
          <a:noFill/>
        </p:spPr>
        <p:txBody>
          <a:bodyPr wrap="square" rtlCol="0">
            <a:spAutoFit/>
          </a:bodyPr>
          <a:lstStyle/>
          <a:p>
            <a:pPr algn="ctr"/>
            <a:r>
              <a:rPr lang="en-US" sz="2000" dirty="0" smtClean="0">
                <a:solidFill>
                  <a:schemeClr val="bg1"/>
                </a:solidFill>
              </a:rPr>
              <a:t>Percent of Housing Units Built Between 1960 and 1999, Census Tracts, Brazoria County Area, </a:t>
            </a:r>
            <a:r>
              <a:rPr lang="en-US" sz="2000" dirty="0">
                <a:solidFill>
                  <a:schemeClr val="bg1"/>
                </a:solidFill>
              </a:rPr>
              <a:t>Texas</a:t>
            </a:r>
            <a:r>
              <a:rPr lang="en-US" sz="2000" dirty="0" smtClean="0">
                <a:solidFill>
                  <a:schemeClr val="bg1"/>
                </a:solidFill>
              </a:rPr>
              <a:t>, 2009-2013</a:t>
            </a:r>
            <a:endParaRPr lang="en-US" sz="2000"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3"/>
          <a:srcRect t="40244"/>
          <a:stretch/>
        </p:blipFill>
        <p:spPr>
          <a:xfrm>
            <a:off x="304800" y="2971800"/>
            <a:ext cx="1991840" cy="1549400"/>
          </a:xfrm>
          <a:prstGeom prst="rect">
            <a:avLst/>
          </a:prstGeom>
        </p:spPr>
      </p:pic>
      <p:pic>
        <p:nvPicPr>
          <p:cNvPr id="4" name="Content Placeholder 3"/>
          <p:cNvPicPr>
            <a:picLocks noGrp="1" noChangeAspect="1"/>
          </p:cNvPicPr>
          <p:nvPr>
            <p:ph idx="1"/>
          </p:nvPr>
        </p:nvPicPr>
        <p:blipFill>
          <a:blip r:embed="rId4"/>
          <a:stretch>
            <a:fillRect/>
          </a:stretch>
        </p:blipFill>
        <p:spPr>
          <a:xfrm>
            <a:off x="2209800" y="1219200"/>
            <a:ext cx="6400800" cy="5342740"/>
          </a:xfrm>
          <a:prstGeom prst="rect">
            <a:avLst/>
          </a:prstGeom>
        </p:spPr>
      </p:pic>
    </p:spTree>
    <p:extLst>
      <p:ext uri="{BB962C8B-B14F-4D97-AF65-F5344CB8AC3E}">
        <p14:creationId xmlns:p14="http://schemas.microsoft.com/office/powerpoint/2010/main" val="1886086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114300" y="1160437"/>
          <a:ext cx="9029700" cy="4504812"/>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512394" y="5987619"/>
            <a:ext cx="5143500" cy="338554"/>
          </a:xfrm>
          <a:prstGeom prst="rect">
            <a:avLst/>
          </a:prstGeom>
        </p:spPr>
        <p:txBody>
          <a:bodyPr wrap="square">
            <a:spAutoFit/>
          </a:bodyPr>
          <a:lstStyle/>
          <a:p>
            <a:r>
              <a:rPr lang="en-US" sz="800" dirty="0">
                <a:solidFill>
                  <a:schemeClr val="bg1">
                    <a:lumMod val="50000"/>
                  </a:schemeClr>
                </a:solidFill>
                <a:latin typeface="Arial" pitchFamily="34" charset="0"/>
                <a:cs typeface="Arial" pitchFamily="34" charset="0"/>
              </a:rPr>
              <a:t>All values for the decennial dates are for April 1</a:t>
            </a:r>
            <a:r>
              <a:rPr lang="en-US" sz="800" baseline="30000" dirty="0">
                <a:solidFill>
                  <a:schemeClr val="bg1">
                    <a:lumMod val="50000"/>
                  </a:schemeClr>
                </a:solidFill>
                <a:latin typeface="Arial" pitchFamily="34" charset="0"/>
                <a:cs typeface="Arial" pitchFamily="34" charset="0"/>
              </a:rPr>
              <a:t>st</a:t>
            </a:r>
            <a:r>
              <a:rPr lang="en-US" sz="800" dirty="0">
                <a:solidFill>
                  <a:schemeClr val="bg1">
                    <a:lumMod val="50000"/>
                  </a:schemeClr>
                </a:solidFill>
                <a:latin typeface="Arial" pitchFamily="34" charset="0"/>
                <a:cs typeface="Arial" pitchFamily="34" charset="0"/>
              </a:rPr>
              <a:t> of the indicated census year.  Values for 2012-2016 are for July 1 as estimated by the U.S. Census Bureau. </a:t>
            </a:r>
          </a:p>
        </p:txBody>
      </p:sp>
      <p:sp>
        <p:nvSpPr>
          <p:cNvPr id="9" name="Rectangle 2"/>
          <p:cNvSpPr txBox="1">
            <a:spLocks noGrp="1" noChangeArrowheads="1"/>
          </p:cNvSpPr>
          <p:nvPr>
            <p:ph type="title"/>
          </p:nvPr>
        </p:nvSpPr>
        <p:spPr>
          <a:prstGeom prst="rect">
            <a:avLst/>
          </a:prstGeom>
        </p:spPr>
        <p:txBody>
          <a:bodyPr>
            <a:normAutofit/>
          </a:bodyPr>
          <a:lstStyle/>
          <a:p>
            <a:pPr fontAlgn="base">
              <a:lnSpc>
                <a:spcPct val="100000"/>
              </a:lnSpc>
              <a:spcAft>
                <a:spcPct val="0"/>
              </a:spcAft>
              <a:defRPr/>
            </a:pPr>
            <a:r>
              <a:rPr lang="en-US" sz="2400" b="1" kern="0" dirty="0">
                <a:effectLst/>
                <a:latin typeface="+mj-lt"/>
              </a:rPr>
              <a:t>Total Population in Texas, 1950-2016 (millions)</a:t>
            </a:r>
          </a:p>
        </p:txBody>
      </p:sp>
      <p:sp>
        <p:nvSpPr>
          <p:cNvPr id="11" name="Rectangle 10"/>
          <p:cNvSpPr/>
          <p:nvPr/>
        </p:nvSpPr>
        <p:spPr>
          <a:xfrm>
            <a:off x="533400" y="6400800"/>
            <a:ext cx="3695700" cy="215444"/>
          </a:xfrm>
          <a:prstGeom prst="rect">
            <a:avLst/>
          </a:prstGeom>
        </p:spPr>
        <p:txBody>
          <a:bodyPr wrap="square">
            <a:spAutoFit/>
          </a:bodyPr>
          <a:lstStyle/>
          <a:p>
            <a:pPr marL="514350" indent="-514350"/>
            <a:r>
              <a:rPr lang="en-US" sz="800" dirty="0">
                <a:solidFill>
                  <a:schemeClr val="bg1">
                    <a:lumMod val="50000"/>
                  </a:schemeClr>
                </a:solidFill>
                <a:latin typeface="Arial" pitchFamily="34" charset="0"/>
                <a:cs typeface="Arial" pitchFamily="34" charset="0"/>
              </a:rPr>
              <a:t>Source: U.S. Census Bureau, Census Counts and Population Estimates</a:t>
            </a:r>
          </a:p>
        </p:txBody>
      </p:sp>
      <p:sp>
        <p:nvSpPr>
          <p:cNvPr id="15" name="Freeform 14"/>
          <p:cNvSpPr/>
          <p:nvPr/>
        </p:nvSpPr>
        <p:spPr>
          <a:xfrm>
            <a:off x="685800" y="2057401"/>
            <a:ext cx="3657600" cy="2209799"/>
          </a:xfrm>
          <a:custGeom>
            <a:avLst/>
            <a:gdLst>
              <a:gd name="connsiteX0" fmla="*/ 0 w 3259393"/>
              <a:gd name="connsiteY0" fmla="*/ 2293374 h 2293374"/>
              <a:gd name="connsiteX1" fmla="*/ 545690 w 3259393"/>
              <a:gd name="connsiteY1" fmla="*/ 2064774 h 2293374"/>
              <a:gd name="connsiteX2" fmla="*/ 1084006 w 3259393"/>
              <a:gd name="connsiteY2" fmla="*/ 1858297 h 2293374"/>
              <a:gd name="connsiteX3" fmla="*/ 1622322 w 3259393"/>
              <a:gd name="connsiteY3" fmla="*/ 1437968 h 2293374"/>
              <a:gd name="connsiteX4" fmla="*/ 2160639 w 3259393"/>
              <a:gd name="connsiteY4" fmla="*/ 1098755 h 2293374"/>
              <a:gd name="connsiteX5" fmla="*/ 2691581 w 3259393"/>
              <a:gd name="connsiteY5" fmla="*/ 567813 h 2293374"/>
              <a:gd name="connsiteX6" fmla="*/ 3259393 w 3259393"/>
              <a:gd name="connsiteY6" fmla="*/ 0 h 2293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9393" h="2293374">
                <a:moveTo>
                  <a:pt x="0" y="2293374"/>
                </a:moveTo>
                <a:lnTo>
                  <a:pt x="545690" y="2064774"/>
                </a:lnTo>
                <a:cubicBezTo>
                  <a:pt x="726358" y="1992261"/>
                  <a:pt x="904567" y="1962765"/>
                  <a:pt x="1084006" y="1858297"/>
                </a:cubicBezTo>
                <a:cubicBezTo>
                  <a:pt x="1263445" y="1753829"/>
                  <a:pt x="1442883" y="1564558"/>
                  <a:pt x="1622322" y="1437968"/>
                </a:cubicBezTo>
                <a:cubicBezTo>
                  <a:pt x="1801761" y="1311378"/>
                  <a:pt x="1982429" y="1243781"/>
                  <a:pt x="2160639" y="1098755"/>
                </a:cubicBezTo>
                <a:cubicBezTo>
                  <a:pt x="2338849" y="953729"/>
                  <a:pt x="2691581" y="567813"/>
                  <a:pt x="2691581" y="567813"/>
                </a:cubicBezTo>
                <a:cubicBezTo>
                  <a:pt x="2874707" y="384687"/>
                  <a:pt x="3167216" y="84803"/>
                  <a:pt x="3259393" y="0"/>
                </a:cubicBezTo>
              </a:path>
            </a:pathLst>
          </a:custGeom>
          <a:noFill/>
          <a:ln w="19050">
            <a:solidFill>
              <a:schemeClr val="accent1"/>
            </a:solidFill>
            <a:prstDash val="sysDash"/>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sz="825"/>
          </a:p>
        </p:txBody>
      </p:sp>
    </p:spTree>
    <p:extLst>
      <p:ext uri="{BB962C8B-B14F-4D97-AF65-F5344CB8AC3E}">
        <p14:creationId xmlns:p14="http://schemas.microsoft.com/office/powerpoint/2010/main" val="185303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bg1"/>
                </a:solidFill>
              </a:rPr>
              <a:t>Percent of Housing Units Built After 1999, Census Tracts</a:t>
            </a:r>
            <a:r>
              <a:rPr lang="en-US" dirty="0">
                <a:solidFill>
                  <a:schemeClr val="bg1"/>
                </a:solidFill>
              </a:rPr>
              <a:t>, Brazoria County Area, Texas</a:t>
            </a:r>
            <a:r>
              <a:rPr lang="en-US" dirty="0" smtClean="0">
                <a:solidFill>
                  <a:schemeClr val="bg1"/>
                </a:solidFill>
              </a:rPr>
              <a:t>, 2009-2013</a:t>
            </a:r>
            <a:endParaRPr lang="en-US" dirty="0">
              <a:solidFill>
                <a:schemeClr val="bg1"/>
              </a:solidFill>
            </a:endParaRPr>
          </a:p>
        </p:txBody>
      </p:sp>
      <p:sp>
        <p:nvSpPr>
          <p:cNvPr id="8" name="Rectangle 7"/>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rotWithShape="1">
          <a:blip r:embed="rId3"/>
          <a:srcRect t="40244"/>
          <a:stretch/>
        </p:blipFill>
        <p:spPr>
          <a:xfrm>
            <a:off x="304800" y="2971800"/>
            <a:ext cx="1991840" cy="1549400"/>
          </a:xfrm>
          <a:prstGeom prst="rect">
            <a:avLst/>
          </a:prstGeom>
        </p:spPr>
      </p:pic>
      <p:pic>
        <p:nvPicPr>
          <p:cNvPr id="3" name="Content Placeholder 2"/>
          <p:cNvPicPr>
            <a:picLocks noGrp="1" noChangeAspect="1"/>
          </p:cNvPicPr>
          <p:nvPr>
            <p:ph idx="1"/>
          </p:nvPr>
        </p:nvPicPr>
        <p:blipFill>
          <a:blip r:embed="rId4"/>
          <a:stretch>
            <a:fillRect/>
          </a:stretch>
        </p:blipFill>
        <p:spPr>
          <a:xfrm>
            <a:off x="2057400" y="1295400"/>
            <a:ext cx="6248400" cy="5215532"/>
          </a:xfrm>
          <a:prstGeom prst="rect">
            <a:avLst/>
          </a:prstGeom>
        </p:spPr>
      </p:pic>
    </p:spTree>
    <p:extLst>
      <p:ext uri="{BB962C8B-B14F-4D97-AF65-F5344CB8AC3E}">
        <p14:creationId xmlns:p14="http://schemas.microsoft.com/office/powerpoint/2010/main" val="3406664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Projected Population, Counties, Texas, 2020-2050</a:t>
            </a:r>
            <a:endParaRPr lang="en-US" dirty="0"/>
          </a:p>
        </p:txBody>
      </p:sp>
      <p:pic>
        <p:nvPicPr>
          <p:cNvPr id="5" name="Content Placeholder 4"/>
          <p:cNvPicPr>
            <a:picLocks noGrp="1" noChangeAspect="1"/>
          </p:cNvPicPr>
          <p:nvPr>
            <p:ph idx="1"/>
          </p:nvPr>
        </p:nvPicPr>
        <p:blipFill rotWithShape="1">
          <a:blip r:embed="rId2"/>
          <a:srcRect l="2631" t="6061" r="5263" b="3039"/>
          <a:stretch/>
        </p:blipFill>
        <p:spPr>
          <a:xfrm>
            <a:off x="1228491" y="1038736"/>
            <a:ext cx="3111932" cy="2667372"/>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31</a:t>
            </a:fld>
            <a:endParaRPr lang="en-US" dirty="0"/>
          </a:p>
        </p:txBody>
      </p:sp>
      <p:pic>
        <p:nvPicPr>
          <p:cNvPr id="6" name="Picture 5"/>
          <p:cNvPicPr>
            <a:picLocks noChangeAspect="1"/>
          </p:cNvPicPr>
          <p:nvPr/>
        </p:nvPicPr>
        <p:blipFill rotWithShape="1">
          <a:blip r:embed="rId3"/>
          <a:srcRect l="2631" t="6059" r="5272" b="3047"/>
          <a:stretch/>
        </p:blipFill>
        <p:spPr>
          <a:xfrm>
            <a:off x="4972050" y="984794"/>
            <a:ext cx="3333750" cy="2857500"/>
          </a:xfrm>
          <a:prstGeom prst="rect">
            <a:avLst/>
          </a:prstGeom>
        </p:spPr>
      </p:pic>
      <p:pic>
        <p:nvPicPr>
          <p:cNvPr id="7" name="Picture 6"/>
          <p:cNvPicPr>
            <a:picLocks noChangeAspect="1"/>
          </p:cNvPicPr>
          <p:nvPr/>
        </p:nvPicPr>
        <p:blipFill rotWithShape="1">
          <a:blip r:embed="rId4"/>
          <a:srcRect l="2631" t="12059" r="5263" b="3101"/>
          <a:stretch/>
        </p:blipFill>
        <p:spPr>
          <a:xfrm>
            <a:off x="1121554" y="3762465"/>
            <a:ext cx="3325807" cy="2660647"/>
          </a:xfrm>
          <a:prstGeom prst="rect">
            <a:avLst/>
          </a:prstGeom>
        </p:spPr>
      </p:pic>
      <p:pic>
        <p:nvPicPr>
          <p:cNvPr id="8" name="Picture 7"/>
          <p:cNvPicPr>
            <a:picLocks noChangeAspect="1"/>
          </p:cNvPicPr>
          <p:nvPr/>
        </p:nvPicPr>
        <p:blipFill rotWithShape="1">
          <a:blip r:embed="rId5"/>
          <a:srcRect l="2637" t="9028" r="5059" b="3109"/>
          <a:stretch/>
        </p:blipFill>
        <p:spPr>
          <a:xfrm>
            <a:off x="5024437" y="3581219"/>
            <a:ext cx="3409673" cy="2825157"/>
          </a:xfrm>
          <a:prstGeom prst="rect">
            <a:avLst/>
          </a:prstGeom>
        </p:spPr>
      </p:pic>
      <p:pic>
        <p:nvPicPr>
          <p:cNvPr id="9" name="Picture 8"/>
          <p:cNvPicPr>
            <a:picLocks noChangeAspect="1"/>
          </p:cNvPicPr>
          <p:nvPr/>
        </p:nvPicPr>
        <p:blipFill rotWithShape="1">
          <a:blip r:embed="rId6"/>
          <a:srcRect t="37592"/>
          <a:stretch/>
        </p:blipFill>
        <p:spPr>
          <a:xfrm>
            <a:off x="170816" y="2972296"/>
            <a:ext cx="1857900" cy="1314450"/>
          </a:xfrm>
          <a:prstGeom prst="rect">
            <a:avLst/>
          </a:prstGeom>
        </p:spPr>
      </p:pic>
      <p:sp>
        <p:nvSpPr>
          <p:cNvPr id="10" name="TextBox 9"/>
          <p:cNvSpPr txBox="1"/>
          <p:nvPr/>
        </p:nvSpPr>
        <p:spPr>
          <a:xfrm>
            <a:off x="3581400" y="1256260"/>
            <a:ext cx="697627" cy="369332"/>
          </a:xfrm>
          <a:prstGeom prst="rect">
            <a:avLst/>
          </a:prstGeom>
          <a:noFill/>
        </p:spPr>
        <p:txBody>
          <a:bodyPr wrap="none" rtlCol="0">
            <a:spAutoFit/>
          </a:bodyPr>
          <a:lstStyle/>
          <a:p>
            <a:r>
              <a:rPr lang="en-US" sz="1800" dirty="0"/>
              <a:t>2020</a:t>
            </a:r>
          </a:p>
        </p:txBody>
      </p:sp>
      <p:sp>
        <p:nvSpPr>
          <p:cNvPr id="11" name="TextBox 10"/>
          <p:cNvSpPr txBox="1"/>
          <p:nvPr/>
        </p:nvSpPr>
        <p:spPr>
          <a:xfrm>
            <a:off x="7008099" y="1287749"/>
            <a:ext cx="697627" cy="369332"/>
          </a:xfrm>
          <a:prstGeom prst="rect">
            <a:avLst/>
          </a:prstGeom>
          <a:noFill/>
        </p:spPr>
        <p:txBody>
          <a:bodyPr wrap="none" rtlCol="0">
            <a:spAutoFit/>
          </a:bodyPr>
          <a:lstStyle/>
          <a:p>
            <a:r>
              <a:rPr lang="en-US" sz="1800" dirty="0"/>
              <a:t>2030</a:t>
            </a:r>
          </a:p>
        </p:txBody>
      </p:sp>
      <p:sp>
        <p:nvSpPr>
          <p:cNvPr id="12" name="TextBox 11"/>
          <p:cNvSpPr txBox="1"/>
          <p:nvPr/>
        </p:nvSpPr>
        <p:spPr>
          <a:xfrm>
            <a:off x="3321996" y="3952151"/>
            <a:ext cx="697627" cy="369332"/>
          </a:xfrm>
          <a:prstGeom prst="rect">
            <a:avLst/>
          </a:prstGeom>
          <a:noFill/>
        </p:spPr>
        <p:txBody>
          <a:bodyPr wrap="none" rtlCol="0">
            <a:spAutoFit/>
          </a:bodyPr>
          <a:lstStyle/>
          <a:p>
            <a:r>
              <a:rPr lang="en-US" sz="1800" dirty="0"/>
              <a:t>2040</a:t>
            </a:r>
          </a:p>
        </p:txBody>
      </p:sp>
      <p:sp>
        <p:nvSpPr>
          <p:cNvPr id="13" name="TextBox 12"/>
          <p:cNvSpPr txBox="1"/>
          <p:nvPr/>
        </p:nvSpPr>
        <p:spPr>
          <a:xfrm>
            <a:off x="6915151" y="3865442"/>
            <a:ext cx="697627" cy="369332"/>
          </a:xfrm>
          <a:prstGeom prst="rect">
            <a:avLst/>
          </a:prstGeom>
          <a:noFill/>
        </p:spPr>
        <p:txBody>
          <a:bodyPr wrap="none" rtlCol="0">
            <a:spAutoFit/>
          </a:bodyPr>
          <a:lstStyle/>
          <a:p>
            <a:r>
              <a:rPr lang="en-US" sz="1800" dirty="0"/>
              <a:t>2050</a:t>
            </a:r>
          </a:p>
        </p:txBody>
      </p:sp>
      <p:sp>
        <p:nvSpPr>
          <p:cNvPr id="14" name="TextBox 13"/>
          <p:cNvSpPr txBox="1"/>
          <p:nvPr/>
        </p:nvSpPr>
        <p:spPr>
          <a:xfrm>
            <a:off x="35871" y="6457849"/>
            <a:ext cx="6572250" cy="230832"/>
          </a:xfrm>
          <a:prstGeom prst="rect">
            <a:avLst/>
          </a:prstGeom>
          <a:noFill/>
        </p:spPr>
        <p:txBody>
          <a:bodyPr wrap="square" rtlCol="0">
            <a:spAutoFit/>
          </a:bodyPr>
          <a:lstStyle/>
          <a:p>
            <a:pPr marL="598885" indent="-598885">
              <a:spcBef>
                <a:spcPct val="50000"/>
              </a:spcBef>
            </a:pPr>
            <a:r>
              <a:rPr lang="en-US" sz="900" dirty="0">
                <a:solidFill>
                  <a:schemeClr val="tx1">
                    <a:lumMod val="50000"/>
                    <a:lumOff val="50000"/>
                  </a:schemeClr>
                </a:solidFill>
                <a:latin typeface="Arial" pitchFamily="34" charset="0"/>
                <a:cs typeface="Arial" pitchFamily="34" charset="0"/>
              </a:rPr>
              <a:t>Source: Texas State Data Center 2014 Population Projections, 1.0 Scenario</a:t>
            </a:r>
          </a:p>
        </p:txBody>
      </p:sp>
    </p:spTree>
    <p:extLst>
      <p:ext uri="{BB962C8B-B14F-4D97-AF65-F5344CB8AC3E}">
        <p14:creationId xmlns:p14="http://schemas.microsoft.com/office/powerpoint/2010/main" val="324093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Projected Population, Counties, Texas, 2020-2050</a:t>
            </a:r>
            <a:endParaRPr lang="en-US" dirty="0"/>
          </a:p>
        </p:txBody>
      </p:sp>
      <p:pic>
        <p:nvPicPr>
          <p:cNvPr id="5" name="Content Placeholder 4"/>
          <p:cNvPicPr>
            <a:picLocks noGrp="1" noChangeAspect="1"/>
          </p:cNvPicPr>
          <p:nvPr>
            <p:ph idx="1"/>
          </p:nvPr>
        </p:nvPicPr>
        <p:blipFill rotWithShape="1">
          <a:blip r:embed="rId2"/>
          <a:srcRect l="2631" t="6061" r="1992"/>
          <a:stretch/>
        </p:blipFill>
        <p:spPr>
          <a:xfrm>
            <a:off x="1432559" y="945197"/>
            <a:ext cx="6568441" cy="5618729"/>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32</a:t>
            </a:fld>
            <a:endParaRPr lang="en-US" dirty="0"/>
          </a:p>
        </p:txBody>
      </p:sp>
      <p:pic>
        <p:nvPicPr>
          <p:cNvPr id="6" name="Picture 5"/>
          <p:cNvPicPr>
            <a:picLocks noChangeAspect="1"/>
          </p:cNvPicPr>
          <p:nvPr/>
        </p:nvPicPr>
        <p:blipFill rotWithShape="1">
          <a:blip r:embed="rId3"/>
          <a:srcRect l="2631" t="6059" r="2317"/>
          <a:stretch/>
        </p:blipFill>
        <p:spPr>
          <a:xfrm>
            <a:off x="1392644" y="889029"/>
            <a:ext cx="6676936" cy="5731063"/>
          </a:xfrm>
          <a:prstGeom prst="rect">
            <a:avLst/>
          </a:prstGeom>
        </p:spPr>
      </p:pic>
      <p:pic>
        <p:nvPicPr>
          <p:cNvPr id="7" name="Picture 6"/>
          <p:cNvPicPr>
            <a:picLocks noChangeAspect="1"/>
          </p:cNvPicPr>
          <p:nvPr/>
        </p:nvPicPr>
        <p:blipFill rotWithShape="1">
          <a:blip r:embed="rId4"/>
          <a:srcRect l="2631" t="12059" r="3877"/>
          <a:stretch/>
        </p:blipFill>
        <p:spPr>
          <a:xfrm>
            <a:off x="1378648" y="1248504"/>
            <a:ext cx="6609621" cy="5399671"/>
          </a:xfrm>
          <a:prstGeom prst="rect">
            <a:avLst/>
          </a:prstGeom>
        </p:spPr>
      </p:pic>
      <p:pic>
        <p:nvPicPr>
          <p:cNvPr id="8" name="Picture 7"/>
          <p:cNvPicPr>
            <a:picLocks noChangeAspect="1"/>
          </p:cNvPicPr>
          <p:nvPr/>
        </p:nvPicPr>
        <p:blipFill rotWithShape="1">
          <a:blip r:embed="rId5"/>
          <a:srcRect l="2631" t="9028" r="1428"/>
          <a:stretch/>
        </p:blipFill>
        <p:spPr>
          <a:xfrm>
            <a:off x="1369127" y="1065301"/>
            <a:ext cx="6783028" cy="5585984"/>
          </a:xfrm>
          <a:prstGeom prst="rect">
            <a:avLst/>
          </a:prstGeom>
        </p:spPr>
      </p:pic>
      <p:pic>
        <p:nvPicPr>
          <p:cNvPr id="9" name="Picture 8"/>
          <p:cNvPicPr>
            <a:picLocks noChangeAspect="1"/>
          </p:cNvPicPr>
          <p:nvPr/>
        </p:nvPicPr>
        <p:blipFill rotWithShape="1">
          <a:blip r:embed="rId6"/>
          <a:srcRect t="37592"/>
          <a:stretch/>
        </p:blipFill>
        <p:spPr>
          <a:xfrm>
            <a:off x="762000" y="4953000"/>
            <a:ext cx="1958620" cy="1385709"/>
          </a:xfrm>
          <a:prstGeom prst="rect">
            <a:avLst/>
          </a:prstGeom>
        </p:spPr>
      </p:pic>
      <p:sp>
        <p:nvSpPr>
          <p:cNvPr id="10" name="TextBox 9"/>
          <p:cNvSpPr txBox="1"/>
          <p:nvPr/>
        </p:nvSpPr>
        <p:spPr>
          <a:xfrm>
            <a:off x="1905000" y="1981200"/>
            <a:ext cx="870751" cy="461665"/>
          </a:xfrm>
          <a:prstGeom prst="rect">
            <a:avLst/>
          </a:prstGeom>
          <a:noFill/>
        </p:spPr>
        <p:txBody>
          <a:bodyPr wrap="none" rtlCol="0">
            <a:spAutoFit/>
          </a:bodyPr>
          <a:lstStyle/>
          <a:p>
            <a:r>
              <a:rPr lang="en-US" dirty="0" smtClean="0"/>
              <a:t>2020</a:t>
            </a:r>
            <a:endParaRPr lang="en-US" dirty="0"/>
          </a:p>
        </p:txBody>
      </p:sp>
      <p:sp>
        <p:nvSpPr>
          <p:cNvPr id="11" name="TextBox 10"/>
          <p:cNvSpPr txBox="1"/>
          <p:nvPr/>
        </p:nvSpPr>
        <p:spPr>
          <a:xfrm>
            <a:off x="1904999" y="1981200"/>
            <a:ext cx="870751" cy="461665"/>
          </a:xfrm>
          <a:prstGeom prst="rect">
            <a:avLst/>
          </a:prstGeom>
          <a:noFill/>
        </p:spPr>
        <p:txBody>
          <a:bodyPr wrap="square" rtlCol="0">
            <a:spAutoFit/>
          </a:bodyPr>
          <a:lstStyle/>
          <a:p>
            <a:r>
              <a:rPr lang="en-US" dirty="0" smtClean="0"/>
              <a:t>2030</a:t>
            </a:r>
            <a:endParaRPr lang="en-US" dirty="0"/>
          </a:p>
        </p:txBody>
      </p:sp>
      <p:sp>
        <p:nvSpPr>
          <p:cNvPr id="12" name="TextBox 11"/>
          <p:cNvSpPr txBox="1"/>
          <p:nvPr/>
        </p:nvSpPr>
        <p:spPr>
          <a:xfrm>
            <a:off x="1904998" y="1981200"/>
            <a:ext cx="870751" cy="461665"/>
          </a:xfrm>
          <a:prstGeom prst="rect">
            <a:avLst/>
          </a:prstGeom>
          <a:noFill/>
        </p:spPr>
        <p:txBody>
          <a:bodyPr wrap="none" rtlCol="0">
            <a:spAutoFit/>
          </a:bodyPr>
          <a:lstStyle/>
          <a:p>
            <a:r>
              <a:rPr lang="en-US" dirty="0" smtClean="0"/>
              <a:t>2040</a:t>
            </a:r>
            <a:endParaRPr lang="en-US" dirty="0"/>
          </a:p>
        </p:txBody>
      </p:sp>
      <p:sp>
        <p:nvSpPr>
          <p:cNvPr id="13" name="TextBox 12"/>
          <p:cNvSpPr txBox="1"/>
          <p:nvPr/>
        </p:nvSpPr>
        <p:spPr>
          <a:xfrm>
            <a:off x="1895859" y="1981200"/>
            <a:ext cx="870751" cy="461665"/>
          </a:xfrm>
          <a:prstGeom prst="rect">
            <a:avLst/>
          </a:prstGeom>
          <a:noFill/>
        </p:spPr>
        <p:txBody>
          <a:bodyPr wrap="none" rtlCol="0">
            <a:spAutoFit/>
          </a:bodyPr>
          <a:lstStyle/>
          <a:p>
            <a:r>
              <a:rPr lang="en-US" dirty="0" smtClean="0"/>
              <a:t>2050</a:t>
            </a:r>
            <a:endParaRPr lang="en-US" dirty="0"/>
          </a:p>
        </p:txBody>
      </p:sp>
      <p:sp>
        <p:nvSpPr>
          <p:cNvPr id="14" name="TextBox 13"/>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1.0 Scenario</a:t>
            </a:r>
          </a:p>
        </p:txBody>
      </p:sp>
    </p:spTree>
    <p:extLst>
      <p:ext uri="{BB962C8B-B14F-4D97-AF65-F5344CB8AC3E}">
        <p14:creationId xmlns:p14="http://schemas.microsoft.com/office/powerpoint/2010/main" val="145247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Projected Percent Change in Population 2010-2050</a:t>
            </a:r>
            <a:endParaRPr lang="en-US" dirty="0"/>
          </a:p>
        </p:txBody>
      </p:sp>
      <p:pic>
        <p:nvPicPr>
          <p:cNvPr id="5" name="Content Placeholder 4"/>
          <p:cNvPicPr>
            <a:picLocks noGrp="1" noChangeAspect="1"/>
          </p:cNvPicPr>
          <p:nvPr>
            <p:ph idx="1"/>
          </p:nvPr>
        </p:nvPicPr>
        <p:blipFill rotWithShape="1">
          <a:blip r:embed="rId3"/>
          <a:srcRect l="2757" t="12075" r="5808" b="3471"/>
          <a:stretch/>
        </p:blipFill>
        <p:spPr>
          <a:xfrm>
            <a:off x="1447800" y="1066800"/>
            <a:ext cx="6934200" cy="5562600"/>
          </a:xfrm>
          <a:prstGeom prst="rect">
            <a:avLst/>
          </a:prstGeom>
        </p:spPr>
      </p:pic>
      <p:sp>
        <p:nvSpPr>
          <p:cNvPr id="4" name="Slide Number Placeholder 3"/>
          <p:cNvSpPr>
            <a:spLocks noGrp="1"/>
          </p:cNvSpPr>
          <p:nvPr>
            <p:ph type="sldNum" sz="quarter" idx="4"/>
          </p:nvPr>
        </p:nvSpPr>
        <p:spPr/>
        <p:txBody>
          <a:bodyPr/>
          <a:lstStyle/>
          <a:p>
            <a:fld id="{2BC1FA3B-F0C1-4F58-90BE-DCC7501F4B28}" type="slidenum">
              <a:rPr lang="en-US" smtClean="0"/>
              <a:pPr/>
              <a:t>33</a:t>
            </a:fld>
            <a:endParaRPr lang="en-US" dirty="0"/>
          </a:p>
        </p:txBody>
      </p:sp>
      <p:pic>
        <p:nvPicPr>
          <p:cNvPr id="6" name="Picture 5"/>
          <p:cNvPicPr>
            <a:picLocks noChangeAspect="1"/>
          </p:cNvPicPr>
          <p:nvPr/>
        </p:nvPicPr>
        <p:blipFill rotWithShape="1">
          <a:blip r:embed="rId4"/>
          <a:srcRect t="36644"/>
          <a:stretch/>
        </p:blipFill>
        <p:spPr>
          <a:xfrm>
            <a:off x="1295400" y="1800798"/>
            <a:ext cx="1360041" cy="1314508"/>
          </a:xfrm>
          <a:prstGeom prst="rect">
            <a:avLst/>
          </a:prstGeom>
        </p:spPr>
      </p:pic>
      <p:sp>
        <p:nvSpPr>
          <p:cNvPr id="7" name="TextBox 6"/>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1.0 Scenario</a:t>
            </a:r>
          </a:p>
        </p:txBody>
      </p:sp>
    </p:spTree>
    <p:extLst>
      <p:ext uri="{BB962C8B-B14F-4D97-AF65-F5344CB8AC3E}">
        <p14:creationId xmlns:p14="http://schemas.microsoft.com/office/powerpoint/2010/main" val="14715828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154476216"/>
              </p:ext>
            </p:extLst>
          </p:nvPr>
        </p:nvGraphicFramePr>
        <p:xfrm>
          <a:off x="228600" y="1371600"/>
          <a:ext cx="8382000" cy="4876799"/>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2438400" y="288646"/>
            <a:ext cx="5143500" cy="742950"/>
          </a:xfrm>
          <a:prstGeom prst="rect">
            <a:avLst/>
          </a:prstGeom>
        </p:spPr>
        <p:txBody>
          <a:bodyPr>
            <a:noAutofit/>
          </a:bodyPr>
          <a:lstStyle/>
          <a:p>
            <a:pPr lvl="0" algn="ctr"/>
            <a:r>
              <a:rPr lang="en-US" sz="2100" kern="0" dirty="0">
                <a:latin typeface="+mj-lt"/>
              </a:rPr>
              <a:t>Projected Population Growth in Texas, </a:t>
            </a:r>
            <a:br>
              <a:rPr lang="en-US" sz="2100" kern="0" dirty="0">
                <a:latin typeface="+mj-lt"/>
              </a:rPr>
            </a:br>
            <a:r>
              <a:rPr lang="en-US" sz="2100" kern="0" dirty="0">
                <a:latin typeface="+mj-lt"/>
              </a:rPr>
              <a:t>2010-2050</a:t>
            </a:r>
            <a:endParaRPr lang="en-US" sz="2100" kern="0" dirty="0">
              <a:effectLst/>
              <a:latin typeface="+mj-lt"/>
            </a:endParaRPr>
          </a:p>
        </p:txBody>
      </p:sp>
      <p:sp>
        <p:nvSpPr>
          <p:cNvPr id="4" name="Slide Number Placeholder 3"/>
          <p:cNvSpPr>
            <a:spLocks noGrp="1"/>
          </p:cNvSpPr>
          <p:nvPr>
            <p:ph type="sldNum" sz="quarter" idx="4294967295"/>
          </p:nvPr>
        </p:nvSpPr>
        <p:spPr>
          <a:xfrm>
            <a:off x="6057900" y="5624515"/>
            <a:ext cx="1600200" cy="273844"/>
          </a:xfrm>
          <a:prstGeom prst="rect">
            <a:avLst/>
          </a:prstGeom>
        </p:spPr>
        <p:txBody>
          <a:bodyPr/>
          <a:lstStyle/>
          <a:p>
            <a:fld id="{2BC1FA3B-F0C1-4F58-90BE-DCC7501F4B28}" type="slidenum">
              <a:rPr lang="en-US" smtClean="0"/>
              <a:pPr/>
              <a:t>34</a:t>
            </a:fld>
            <a:endParaRPr lang="en-US" dirty="0"/>
          </a:p>
        </p:txBody>
      </p:sp>
      <p:cxnSp>
        <p:nvCxnSpPr>
          <p:cNvPr id="8" name="Straight Connector 7"/>
          <p:cNvCxnSpPr/>
          <p:nvPr/>
        </p:nvCxnSpPr>
        <p:spPr>
          <a:xfrm flipV="1">
            <a:off x="2819400" y="4343400"/>
            <a:ext cx="0" cy="10668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8600" y="6480572"/>
            <a:ext cx="6572250" cy="230832"/>
          </a:xfrm>
          <a:prstGeom prst="rect">
            <a:avLst/>
          </a:prstGeom>
          <a:noFill/>
        </p:spPr>
        <p:txBody>
          <a:bodyPr wrap="square" rtlCol="0">
            <a:spAutoFit/>
          </a:bodyPr>
          <a:lstStyle/>
          <a:p>
            <a:pPr marL="598885" indent="-598885">
              <a:spcBef>
                <a:spcPct val="50000"/>
              </a:spcBef>
            </a:pPr>
            <a:r>
              <a:rPr lang="en-US" sz="900" dirty="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465659" y="3590925"/>
            <a:ext cx="10851" cy="18954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096000" y="2743200"/>
            <a:ext cx="7620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86600" y="2209800"/>
            <a:ext cx="0" cy="3276600"/>
          </a:xfrm>
          <a:prstGeom prst="line">
            <a:avLst/>
          </a:prstGeom>
          <a:ln w="34925" cmpd="dbl">
            <a:solidFill>
              <a:schemeClr val="tx2"/>
            </a:solidFill>
            <a:prstDash val="sysDash"/>
            <a:tailEnd type="arrow"/>
          </a:ln>
        </p:spPr>
        <p:style>
          <a:lnRef idx="3">
            <a:schemeClr val="accent5"/>
          </a:lnRef>
          <a:fillRef idx="0">
            <a:schemeClr val="accent5"/>
          </a:fillRef>
          <a:effectRef idx="2">
            <a:schemeClr val="accent5"/>
          </a:effectRef>
          <a:fontRef idx="minor">
            <a:schemeClr val="tx1"/>
          </a:fontRef>
        </p:style>
      </p:cxnSp>
      <p:sp>
        <p:nvSpPr>
          <p:cNvPr id="2" name="Line Callout 1 1"/>
          <p:cNvSpPr/>
          <p:nvPr/>
        </p:nvSpPr>
        <p:spPr>
          <a:xfrm>
            <a:off x="7772400" y="3659135"/>
            <a:ext cx="685800" cy="403957"/>
          </a:xfrm>
          <a:prstGeom prst="borderCallout1">
            <a:avLst>
              <a:gd name="adj1" fmla="val 18750"/>
              <a:gd name="adj2" fmla="val -8333"/>
              <a:gd name="adj3" fmla="val 72306"/>
              <a:gd name="adj4" fmla="val -94767"/>
            </a:avLst>
          </a:prstGeom>
          <a:ln>
            <a:solidFill>
              <a:schemeClr val="tx2"/>
            </a:solidFill>
          </a:ln>
        </p:spPr>
        <p:txBody>
          <a:bodyPr rtlCol="0" anchor="ctr">
            <a:spAutoFit/>
          </a:bodyPr>
          <a:lstStyle/>
          <a:p>
            <a:pPr algn="ctr"/>
            <a:r>
              <a:rPr lang="en-US" sz="675" dirty="0">
                <a:solidFill>
                  <a:schemeClr val="tx2"/>
                </a:solidFill>
                <a:latin typeface="+mn-lt"/>
              </a:rPr>
              <a:t>Projected doubling date from 2010</a:t>
            </a:r>
          </a:p>
        </p:txBody>
      </p:sp>
    </p:spTree>
    <p:extLst>
      <p:ext uri="{BB962C8B-B14F-4D97-AF65-F5344CB8AC3E}">
        <p14:creationId xmlns:p14="http://schemas.microsoft.com/office/powerpoint/2010/main" val="12673811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1371600" y="1943101"/>
          <a:ext cx="6172200" cy="3565922"/>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2286000" y="228600"/>
            <a:ext cx="5143500" cy="742950"/>
          </a:xfrm>
          <a:prstGeom prst="rect">
            <a:avLst/>
          </a:prstGeom>
        </p:spPr>
        <p:txBody>
          <a:bodyPr>
            <a:noAutofit/>
          </a:bodyPr>
          <a:lstStyle/>
          <a:p>
            <a:pPr lvl="0" algn="ctr"/>
            <a:r>
              <a:rPr lang="en-US" sz="2100" kern="0" dirty="0">
                <a:latin typeface="+mj-lt"/>
              </a:rPr>
              <a:t>Projected and Estimated Population Growth in Texas, 2010-2015</a:t>
            </a:r>
            <a:endParaRPr lang="en-US" sz="2100" kern="0" dirty="0">
              <a:effectLst/>
              <a:latin typeface="+mj-lt"/>
            </a:endParaRPr>
          </a:p>
        </p:txBody>
      </p:sp>
      <p:sp>
        <p:nvSpPr>
          <p:cNvPr id="4" name="Slide Number Placeholder 3"/>
          <p:cNvSpPr>
            <a:spLocks noGrp="1"/>
          </p:cNvSpPr>
          <p:nvPr>
            <p:ph type="sldNum" sz="quarter" idx="4294967295"/>
          </p:nvPr>
        </p:nvSpPr>
        <p:spPr>
          <a:xfrm>
            <a:off x="6057900" y="5624515"/>
            <a:ext cx="1600200" cy="273844"/>
          </a:xfrm>
          <a:prstGeom prst="rect">
            <a:avLst/>
          </a:prstGeom>
        </p:spPr>
        <p:txBody>
          <a:bodyPr/>
          <a:lstStyle/>
          <a:p>
            <a:fld id="{2BC1FA3B-F0C1-4F58-90BE-DCC7501F4B28}" type="slidenum">
              <a:rPr lang="en-US" smtClean="0"/>
              <a:pPr/>
              <a:t>35</a:t>
            </a:fld>
            <a:endParaRPr lang="en-US" dirty="0"/>
          </a:p>
        </p:txBody>
      </p:sp>
      <p:sp>
        <p:nvSpPr>
          <p:cNvPr id="10" name="TextBox 9"/>
          <p:cNvSpPr txBox="1"/>
          <p:nvPr/>
        </p:nvSpPr>
        <p:spPr>
          <a:xfrm>
            <a:off x="1200150" y="5715990"/>
            <a:ext cx="6572250" cy="438582"/>
          </a:xfrm>
          <a:prstGeom prst="rect">
            <a:avLst/>
          </a:prstGeom>
          <a:noFill/>
        </p:spPr>
        <p:txBody>
          <a:bodyPr wrap="square" rtlCol="0">
            <a:spAutoFit/>
          </a:bodyPr>
          <a:lstStyle/>
          <a:p>
            <a:pPr marL="598885" indent="-598885">
              <a:spcBef>
                <a:spcPct val="50000"/>
              </a:spcBef>
            </a:pPr>
            <a:r>
              <a:rPr lang="en-US" sz="900" dirty="0">
                <a:solidFill>
                  <a:schemeClr val="tx1">
                    <a:lumMod val="50000"/>
                    <a:lumOff val="50000"/>
                  </a:schemeClr>
                </a:solidFill>
                <a:latin typeface="Arial" pitchFamily="34" charset="0"/>
                <a:cs typeface="Arial" pitchFamily="34" charset="0"/>
              </a:rPr>
              <a:t>Source: Texas State Data Center 2014 Population Projections and U.S. Census Bureau Population Estimates</a:t>
            </a:r>
          </a:p>
          <a:p>
            <a:pPr marL="598885" indent="-598885">
              <a:spcBef>
                <a:spcPct val="50000"/>
              </a:spcBef>
            </a:pPr>
            <a:r>
              <a:rPr lang="en-US" sz="900" dirty="0">
                <a:solidFill>
                  <a:schemeClr val="tx1">
                    <a:lumMod val="50000"/>
                    <a:lumOff val="50000"/>
                  </a:schemeClr>
                </a:solidFill>
                <a:latin typeface="Arial" pitchFamily="34" charset="0"/>
                <a:cs typeface="Arial" pitchFamily="34" charset="0"/>
              </a:rPr>
              <a:t> </a:t>
            </a:r>
          </a:p>
        </p:txBody>
      </p:sp>
    </p:spTree>
    <p:extLst>
      <p:ext uri="{BB962C8B-B14F-4D97-AF65-F5344CB8AC3E}">
        <p14:creationId xmlns:p14="http://schemas.microsoft.com/office/powerpoint/2010/main" val="11945310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3200" kern="0" dirty="0"/>
              <a:t>Projected Racial and Ethnic Percent, Texas, </a:t>
            </a:r>
            <a:r>
              <a:rPr lang="en-US" sz="3200" kern="0" dirty="0" smtClean="0"/>
              <a:t>2010-2050</a:t>
            </a:r>
            <a:endParaRPr lang="en-US" sz="3200"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36</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2012 Population Projections , 2000-2010 Migration Scenario</a:t>
            </a:r>
          </a:p>
        </p:txBody>
      </p:sp>
    </p:spTree>
    <p:extLst>
      <p:ext uri="{BB962C8B-B14F-4D97-AF65-F5344CB8AC3E}">
        <p14:creationId xmlns:p14="http://schemas.microsoft.com/office/powerpoint/2010/main" val="9816689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Population Estimates and Projections, </a:t>
            </a:r>
            <a:r>
              <a:rPr lang="en-US" sz="2800" dirty="0" smtClean="0"/>
              <a:t>Brazoria Area Counties</a:t>
            </a:r>
            <a:r>
              <a:rPr lang="en-US" sz="2800" dirty="0"/>
              <a:t>, 2010-2030</a:t>
            </a:r>
          </a:p>
        </p:txBody>
      </p:sp>
      <p:graphicFrame>
        <p:nvGraphicFramePr>
          <p:cNvPr id="8" name="Content Placeholder 7"/>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37</a:t>
            </a:fld>
            <a:endParaRPr lang="en-US" dirty="0"/>
          </a:p>
        </p:txBody>
      </p:sp>
      <p:sp>
        <p:nvSpPr>
          <p:cNvPr id="5" name="TextBox 4"/>
          <p:cNvSpPr txBox="1"/>
          <p:nvPr/>
        </p:nvSpPr>
        <p:spPr>
          <a:xfrm>
            <a:off x="0" y="6149535"/>
            <a:ext cx="4495800" cy="43858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Arial" pitchFamily="34" charset="0"/>
                <a:cs typeface="Arial" pitchFamily="34" charset="0"/>
              </a:rPr>
              <a:t>Sources: 	U.S. Census Bureau Population Estimates, 2014 Estimates</a:t>
            </a:r>
          </a:p>
          <a:p>
            <a:pPr marL="798513" indent="-798513">
              <a:spcBef>
                <a:spcPct val="50000"/>
              </a:spcBef>
            </a:pPr>
            <a:r>
              <a:rPr lang="en-US" sz="900" dirty="0" smtClean="0">
                <a:solidFill>
                  <a:schemeClr val="tx1">
                    <a:lumMod val="50000"/>
                    <a:lumOff val="50000"/>
                  </a:schemeClr>
                </a:solidFill>
                <a:latin typeface="Arial" pitchFamily="34" charset="0"/>
                <a:cs typeface="Arial" pitchFamily="34" charset="0"/>
              </a:rPr>
              <a:t> 	Texas State Data Center 2014 Population Projections </a:t>
            </a:r>
          </a:p>
        </p:txBody>
      </p:sp>
    </p:spTree>
    <p:extLst>
      <p:ext uri="{BB962C8B-B14F-4D97-AF65-F5344CB8AC3E}">
        <p14:creationId xmlns:p14="http://schemas.microsoft.com/office/powerpoint/2010/main" val="4081526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Population Estimates and Projections, </a:t>
            </a:r>
            <a:r>
              <a:rPr lang="en-US" sz="2800" dirty="0" smtClean="0"/>
              <a:t>Brazoria Area Counties</a:t>
            </a:r>
            <a:r>
              <a:rPr lang="en-US" sz="2800" dirty="0"/>
              <a:t>, </a:t>
            </a:r>
            <a:r>
              <a:rPr lang="en-US" sz="2800" dirty="0" smtClean="0"/>
              <a:t>2010-2050</a:t>
            </a:r>
            <a:endParaRPr lang="en-US" sz="2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11162147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38</a:t>
            </a:fld>
            <a:endParaRPr lang="en-US" dirty="0"/>
          </a:p>
        </p:txBody>
      </p:sp>
      <p:sp>
        <p:nvSpPr>
          <p:cNvPr id="5" name="TextBox 4"/>
          <p:cNvSpPr txBox="1"/>
          <p:nvPr/>
        </p:nvSpPr>
        <p:spPr>
          <a:xfrm>
            <a:off x="0" y="6149535"/>
            <a:ext cx="4495800" cy="438582"/>
          </a:xfrm>
          <a:prstGeom prst="rect">
            <a:avLst/>
          </a:prstGeom>
          <a:noFill/>
        </p:spPr>
        <p:txBody>
          <a:bodyPr wrap="square" rtlCol="0">
            <a:spAutoFit/>
          </a:bodyPr>
          <a:lstStyle/>
          <a:p>
            <a:pPr marL="798513" indent="-798513">
              <a:spcBef>
                <a:spcPct val="50000"/>
              </a:spcBef>
            </a:pPr>
            <a:r>
              <a:rPr lang="en-US" sz="900" dirty="0" smtClean="0">
                <a:solidFill>
                  <a:schemeClr val="tx1">
                    <a:lumMod val="50000"/>
                    <a:lumOff val="50000"/>
                  </a:schemeClr>
                </a:solidFill>
                <a:latin typeface="Arial" pitchFamily="34" charset="0"/>
                <a:cs typeface="Arial" pitchFamily="34" charset="0"/>
              </a:rPr>
              <a:t>Sources: 	U.S. Census Bureau Population Estimates, 2014 Estimates</a:t>
            </a:r>
          </a:p>
          <a:p>
            <a:pPr marL="798513" indent="-798513">
              <a:spcBef>
                <a:spcPct val="50000"/>
              </a:spcBef>
            </a:pPr>
            <a:r>
              <a:rPr lang="en-US" sz="900" dirty="0" smtClean="0">
                <a:solidFill>
                  <a:schemeClr val="tx1">
                    <a:lumMod val="50000"/>
                    <a:lumOff val="50000"/>
                  </a:schemeClr>
                </a:solidFill>
                <a:latin typeface="Arial" pitchFamily="34" charset="0"/>
                <a:cs typeface="Arial" pitchFamily="34" charset="0"/>
              </a:rPr>
              <a:t> 	Texas State Data Center 2014 Population Projections </a:t>
            </a:r>
          </a:p>
        </p:txBody>
      </p:sp>
    </p:spTree>
    <p:extLst>
      <p:ext uri="{BB962C8B-B14F-4D97-AF65-F5344CB8AC3E}">
        <p14:creationId xmlns:p14="http://schemas.microsoft.com/office/powerpoint/2010/main" val="49192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4294967295"/>
          </p:nvPr>
        </p:nvSpPr>
        <p:spPr>
          <a:xfrm>
            <a:off x="914400" y="1676400"/>
            <a:ext cx="79248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eaLnBrk="1" hangingPunct="1">
              <a:buNone/>
            </a:pPr>
            <a:r>
              <a:rPr lang="en-US" dirty="0" smtClean="0"/>
              <a:t>State Demographer</a:t>
            </a:r>
          </a:p>
          <a:p>
            <a:pPr lvl="1">
              <a:buNone/>
            </a:pPr>
            <a:r>
              <a:rPr lang="en-US" dirty="0" smtClean="0"/>
              <a:t>Office: (210) 458-6530</a:t>
            </a:r>
          </a:p>
          <a:p>
            <a:pPr lvl="1" eaLnBrk="1" hangingPunct="1">
              <a:buNone/>
            </a:pPr>
            <a:r>
              <a:rPr lang="en-US" dirty="0" smtClean="0"/>
              <a:t>Email: </a:t>
            </a:r>
            <a:r>
              <a:rPr lang="en-US" dirty="0" smtClean="0">
                <a:hlinkClick r:id="rId3"/>
              </a:rPr>
              <a:t>Lloyd.Potter@</a:t>
            </a:r>
            <a:r>
              <a:rPr lang="en-US" dirty="0" smtClean="0"/>
              <a:t>utsa.edu</a:t>
            </a:r>
          </a:p>
          <a:p>
            <a:pPr lvl="1">
              <a:buNone/>
            </a:pPr>
            <a:r>
              <a:rPr lang="en-US" dirty="0" smtClean="0"/>
              <a:t>Internet: demographics.texas.gov</a:t>
            </a:r>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5714081" y="5190499"/>
            <a:ext cx="572243" cy="442437"/>
          </a:xfrm>
          <a:prstGeom prst="rect">
            <a:avLst/>
          </a:prstGeom>
        </p:spPr>
        <p:txBody>
          <a:bodyPr anchor="ctr"/>
          <a:lstStyle/>
          <a:p>
            <a:pPr algn="r" fontAlgn="auto">
              <a:spcBef>
                <a:spcPts val="0"/>
              </a:spcBef>
              <a:spcAft>
                <a:spcPts val="0"/>
              </a:spcAft>
              <a:defRPr/>
            </a:pPr>
            <a:endParaRPr lang="en-US" sz="2000" dirty="0">
              <a:solidFill>
                <a:schemeClr val="tx1">
                  <a:tint val="75000"/>
                </a:schemeClr>
              </a:solidFill>
              <a:latin typeface="+mn-lt"/>
              <a:cs typeface="+mn-cs"/>
            </a:endParaRPr>
          </a:p>
        </p:txBody>
      </p:sp>
      <p:sp>
        <p:nvSpPr>
          <p:cNvPr id="9" name="Rectangle 8"/>
          <p:cNvSpPr/>
          <p:nvPr/>
        </p:nvSpPr>
        <p:spPr>
          <a:xfrm>
            <a:off x="1295400" y="1905002"/>
            <a:ext cx="4369594" cy="769441"/>
          </a:xfrm>
          <a:prstGeom prst="rect">
            <a:avLst/>
          </a:prstGeom>
        </p:spPr>
        <p:txBody>
          <a:bodyPr wrap="none">
            <a:spAutoFit/>
          </a:bodyPr>
          <a:lstStyle/>
          <a:p>
            <a:pPr eaLnBrk="1" hangingPunct="1">
              <a:buNone/>
            </a:pPr>
            <a:r>
              <a:rPr lang="en-US" sz="4400" dirty="0" smtClean="0">
                <a:solidFill>
                  <a:srgbClr val="1B1E7A"/>
                </a:solidFill>
                <a:latin typeface="+mj-lt"/>
              </a:rPr>
              <a:t>Lloyd Potter, Ph.D.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4572000"/>
            <a:ext cx="341593" cy="341593"/>
          </a:xfrm>
          <a:prstGeom prst="rect">
            <a:avLst/>
          </a:prstGeom>
        </p:spPr>
      </p:pic>
      <p:sp>
        <p:nvSpPr>
          <p:cNvPr id="10" name="TextBox 9"/>
          <p:cNvSpPr txBox="1"/>
          <p:nvPr/>
        </p:nvSpPr>
        <p:spPr>
          <a:xfrm>
            <a:off x="1789393" y="4513483"/>
            <a:ext cx="4804906"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sp>
        <p:nvSpPr>
          <p:cNvPr id="2" name="Slide Number Placeholder 1"/>
          <p:cNvSpPr>
            <a:spLocks noGrp="1"/>
          </p:cNvSpPr>
          <p:nvPr>
            <p:ph type="sldNum" sz="quarter" idx="12"/>
          </p:nvPr>
        </p:nvSpPr>
        <p:spPr/>
        <p:txBody>
          <a:bodyPr/>
          <a:lstStyle/>
          <a:p>
            <a:fld id="{2BC1FA3B-F0C1-4F58-90BE-DCC7501F4B28}" type="slidenum">
              <a:rPr lang="en-US" smtClean="0"/>
              <a:pPr/>
              <a:t>39</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659958" y="1441790"/>
          <a:ext cx="8865042" cy="457801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600200" y="228600"/>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dirty="0" smtClean="0">
                <a:solidFill>
                  <a:schemeClr val="bg1"/>
                </a:solidFill>
                <a:latin typeface="Tw Cen MT" panose="020B0602020104020603" pitchFamily="34" charset="0"/>
              </a:rPr>
              <a:t>Components of Population Change by Percent in Texas, 1950-2010</a:t>
            </a:r>
            <a:endParaRPr lang="en-US" sz="2800" dirty="0">
              <a:solidFill>
                <a:schemeClr val="bg1"/>
              </a:solidFill>
            </a:endParaRPr>
          </a:p>
        </p:txBody>
      </p:sp>
      <p:sp>
        <p:nvSpPr>
          <p:cNvPr id="6" name="Rectangle 5"/>
          <p:cNvSpPr/>
          <p:nvPr/>
        </p:nvSpPr>
        <p:spPr>
          <a:xfrm>
            <a:off x="76200" y="6431192"/>
            <a:ext cx="4572000" cy="215444"/>
          </a:xfrm>
          <a:prstGeom prst="rect">
            <a:avLst/>
          </a:prstGeom>
        </p:spPr>
        <p:txBody>
          <a:bodyPr>
            <a:spAutoFit/>
          </a:bodyPr>
          <a:lstStyle/>
          <a:p>
            <a:pPr marL="914400" indent="-914400"/>
            <a:r>
              <a:rPr lang="en-US" sz="800" dirty="0">
                <a:solidFill>
                  <a:schemeClr val="bg1">
                    <a:lumMod val="50000"/>
                  </a:schemeClr>
                </a:solidFill>
                <a:latin typeface="Arial" pitchFamily="34" charset="0"/>
                <a:cs typeface="Arial" pitchFamily="34" charset="0"/>
              </a:rPr>
              <a:t>Source: U.S. Census Bureau, </a:t>
            </a:r>
            <a:r>
              <a:rPr lang="en-US" sz="800" dirty="0" smtClean="0">
                <a:solidFill>
                  <a:schemeClr val="bg1">
                    <a:lumMod val="50000"/>
                  </a:schemeClr>
                </a:solidFill>
                <a:latin typeface="Arial" pitchFamily="34" charset="0"/>
                <a:cs typeface="Arial" pitchFamily="34" charset="0"/>
              </a:rPr>
              <a:t>Population </a:t>
            </a:r>
            <a:r>
              <a:rPr lang="en-US" sz="8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378858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3973" t="13541" r="6150" b="13145"/>
          <a:stretch/>
        </p:blipFill>
        <p:spPr>
          <a:xfrm>
            <a:off x="1126118" y="1259086"/>
            <a:ext cx="6629401" cy="5486401"/>
          </a:xfrm>
          <a:prstGeom prst="rect">
            <a:avLst/>
          </a:prstGeom>
        </p:spPr>
      </p:pic>
      <p:sp>
        <p:nvSpPr>
          <p:cNvPr id="2" name="Title 1"/>
          <p:cNvSpPr>
            <a:spLocks noGrp="1"/>
          </p:cNvSpPr>
          <p:nvPr>
            <p:ph type="title"/>
          </p:nvPr>
        </p:nvSpPr>
        <p:spPr>
          <a:xfrm>
            <a:off x="1647784" y="312290"/>
            <a:ext cx="6972300" cy="742950"/>
          </a:xfrm>
        </p:spPr>
        <p:txBody>
          <a:bodyPr>
            <a:noAutofit/>
          </a:bodyPr>
          <a:lstStyle/>
          <a:p>
            <a:r>
              <a:rPr lang="en-US" sz="2400" b="1" dirty="0">
                <a:effectLst/>
              </a:rPr>
              <a:t>Total Estimated Population by County, Texas, </a:t>
            </a:r>
            <a:r>
              <a:rPr lang="en-US" sz="2400" b="1" dirty="0" smtClean="0">
                <a:effectLst/>
              </a:rPr>
              <a:t>2016</a:t>
            </a:r>
            <a:endParaRPr lang="en-US" sz="2400" b="1" dirty="0">
              <a:effectLst/>
            </a:endParaRPr>
          </a:p>
        </p:txBody>
      </p:sp>
      <p:sp>
        <p:nvSpPr>
          <p:cNvPr id="15" name="TextBox 14"/>
          <p:cNvSpPr txBox="1"/>
          <p:nvPr/>
        </p:nvSpPr>
        <p:spPr>
          <a:xfrm>
            <a:off x="141602" y="6400800"/>
            <a:ext cx="3012363" cy="207749"/>
          </a:xfrm>
          <a:prstGeom prst="rect">
            <a:avLst/>
          </a:prstGeom>
          <a:noFill/>
        </p:spPr>
        <p:txBody>
          <a:bodyPr wrap="none" rtlCol="0">
            <a:spAutoFit/>
          </a:bodyPr>
          <a:lstStyle/>
          <a:p>
            <a:r>
              <a:rPr lang="en-US" sz="750" dirty="0">
                <a:solidFill>
                  <a:schemeClr val="tx1">
                    <a:lumMod val="50000"/>
                    <a:lumOff val="50000"/>
                  </a:schemeClr>
                </a:solidFill>
              </a:rPr>
              <a:t>Source: U.S. Census Bureau, </a:t>
            </a:r>
            <a:r>
              <a:rPr lang="en-US" sz="750" dirty="0" smtClean="0">
                <a:solidFill>
                  <a:schemeClr val="tx1">
                    <a:lumMod val="50000"/>
                    <a:lumOff val="50000"/>
                  </a:schemeClr>
                </a:solidFill>
              </a:rPr>
              <a:t>2016 </a:t>
            </a:r>
            <a:r>
              <a:rPr lang="en-US" sz="750" dirty="0">
                <a:solidFill>
                  <a:schemeClr val="tx1">
                    <a:lumMod val="50000"/>
                    <a:lumOff val="50000"/>
                  </a:schemeClr>
                </a:solidFill>
              </a:rPr>
              <a:t>Vintage Population Estimates</a:t>
            </a:r>
          </a:p>
        </p:txBody>
      </p:sp>
      <p:sp>
        <p:nvSpPr>
          <p:cNvPr id="5" name="Isosceles Triangle 4"/>
          <p:cNvSpPr/>
          <p:nvPr/>
        </p:nvSpPr>
        <p:spPr>
          <a:xfrm rot="21366823">
            <a:off x="5189801" y="3153931"/>
            <a:ext cx="1459932" cy="1698095"/>
          </a:xfrm>
          <a:prstGeom prst="triangle">
            <a:avLst>
              <a:gd name="adj" fmla="val 55970"/>
            </a:avLst>
          </a:prstGeom>
          <a:noFill/>
          <a:ln w="38100">
            <a:solidFill>
              <a:schemeClr val="accent2">
                <a:alpha val="34000"/>
              </a:schemeClr>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reeform 9"/>
          <p:cNvSpPr/>
          <p:nvPr/>
        </p:nvSpPr>
        <p:spPr>
          <a:xfrm>
            <a:off x="4648200" y="2666999"/>
            <a:ext cx="1219200" cy="3148205"/>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28" name="Picture 4" descr="Interstate 35 mar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2151511"/>
            <a:ext cx="258306" cy="258307"/>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p:cNvSpPr/>
          <p:nvPr/>
        </p:nvSpPr>
        <p:spPr>
          <a:xfrm>
            <a:off x="5863543" y="3580983"/>
            <a:ext cx="1959680" cy="733663"/>
          </a:xfrm>
          <a:prstGeom prst="rightArrow">
            <a:avLst/>
          </a:prstGeom>
          <a:solidFill>
            <a:schemeClr val="accent2">
              <a:alpha val="59000"/>
            </a:schemeClr>
          </a:solidFill>
          <a:ln>
            <a:solidFill>
              <a:schemeClr val="accent5">
                <a:lumMod val="60000"/>
                <a:lumOff val="40000"/>
              </a:schemeClr>
            </a:solidFill>
          </a:ln>
        </p:spPr>
        <p:txBody>
          <a:bodyPr wrap="square" rtlCol="0" anchor="ctr">
            <a:spAutoFit/>
          </a:bodyPr>
          <a:lstStyle/>
          <a:p>
            <a:pPr algn="ctr"/>
            <a:endParaRPr lang="en-US" sz="1800" dirty="0">
              <a:solidFill>
                <a:schemeClr val="tx2"/>
              </a:solidFill>
            </a:endParaRPr>
          </a:p>
        </p:txBody>
      </p:sp>
      <p:sp>
        <p:nvSpPr>
          <p:cNvPr id="3" name="TextBox 2"/>
          <p:cNvSpPr txBox="1"/>
          <p:nvPr/>
        </p:nvSpPr>
        <p:spPr>
          <a:xfrm>
            <a:off x="8220034" y="3710186"/>
            <a:ext cx="800100" cy="461665"/>
          </a:xfrm>
          <a:prstGeom prst="rect">
            <a:avLst/>
          </a:prstGeom>
          <a:noFill/>
        </p:spPr>
        <p:txBody>
          <a:bodyPr wrap="square" rtlCol="0">
            <a:spAutoFit/>
          </a:bodyPr>
          <a:lstStyle/>
          <a:p>
            <a:r>
              <a:rPr lang="en-US" dirty="0">
                <a:solidFill>
                  <a:schemeClr val="accent2"/>
                </a:solidFill>
              </a:rPr>
              <a:t>86%</a:t>
            </a:r>
          </a:p>
        </p:txBody>
      </p:sp>
      <p:sp>
        <p:nvSpPr>
          <p:cNvPr id="6" name="TextBox 5"/>
          <p:cNvSpPr txBox="1"/>
          <p:nvPr/>
        </p:nvSpPr>
        <p:spPr>
          <a:xfrm>
            <a:off x="7956628" y="3640937"/>
            <a:ext cx="742950" cy="600164"/>
          </a:xfrm>
          <a:prstGeom prst="rect">
            <a:avLst/>
          </a:prstGeom>
          <a:noFill/>
        </p:spPr>
        <p:txBody>
          <a:bodyPr wrap="square" rtlCol="0">
            <a:spAutoFit/>
          </a:bodyPr>
          <a:lstStyle/>
          <a:p>
            <a:r>
              <a:rPr lang="en-US" sz="3300" dirty="0">
                <a:solidFill>
                  <a:schemeClr val="accent2"/>
                </a:solidFill>
              </a:rPr>
              <a:t>?</a:t>
            </a:r>
          </a:p>
        </p:txBody>
      </p:sp>
      <p:pic>
        <p:nvPicPr>
          <p:cNvPr id="11" name="Picture 10"/>
          <p:cNvPicPr>
            <a:picLocks noChangeAspect="1"/>
          </p:cNvPicPr>
          <p:nvPr/>
        </p:nvPicPr>
        <p:blipFill rotWithShape="1">
          <a:blip r:embed="rId5"/>
          <a:srcRect t="24859"/>
          <a:stretch/>
        </p:blipFill>
        <p:spPr>
          <a:xfrm>
            <a:off x="830766" y="1509138"/>
            <a:ext cx="1956108" cy="1439088"/>
          </a:xfrm>
          <a:prstGeom prst="rect">
            <a:avLst/>
          </a:prstGeom>
        </p:spPr>
      </p:pic>
    </p:spTree>
    <p:extLst>
      <p:ext uri="{BB962C8B-B14F-4D97-AF65-F5344CB8AC3E}">
        <p14:creationId xmlns:p14="http://schemas.microsoft.com/office/powerpoint/2010/main" val="110028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ppt_x</p:attrName>
                                        </p:attrNameLst>
                                      </p:cBhvr>
                                      <p:tavLst>
                                        <p:tav tm="0">
                                          <p:val>
                                            <p:strVal val="#ppt_x-#ppt_w/2"/>
                                          </p:val>
                                        </p:tav>
                                        <p:tav tm="100000">
                                          <p:val>
                                            <p:strVal val="#ppt_x"/>
                                          </p:val>
                                        </p:tav>
                                      </p:tavLst>
                                    </p:anim>
                                    <p:anim calcmode="lin" valueType="num">
                                      <p:cBhvr>
                                        <p:cTn id="20" dur="1000" fill="hold"/>
                                        <p:tgtEl>
                                          <p:spTgt spid="8"/>
                                        </p:tgtEl>
                                        <p:attrNameLst>
                                          <p:attrName>ppt_y</p:attrName>
                                        </p:attrNameLst>
                                      </p:cBhvr>
                                      <p:tavLst>
                                        <p:tav tm="0">
                                          <p:val>
                                            <p:strVal val="#ppt_y"/>
                                          </p:val>
                                        </p:tav>
                                        <p:tav tm="100000">
                                          <p:val>
                                            <p:strVal val="#ppt_y"/>
                                          </p:val>
                                        </p:tav>
                                      </p:tavLst>
                                    </p:anim>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8" grpId="0" animBg="1"/>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5973" t="16842" r="3908" b="17582"/>
          <a:stretch/>
        </p:blipFill>
        <p:spPr>
          <a:xfrm>
            <a:off x="1558361" y="1038572"/>
            <a:ext cx="6027278" cy="5742321"/>
          </a:xfrm>
          <a:prstGeom prst="rect">
            <a:avLst/>
          </a:prstGeom>
        </p:spPr>
      </p:pic>
      <p:sp>
        <p:nvSpPr>
          <p:cNvPr id="2" name="Title 1"/>
          <p:cNvSpPr>
            <a:spLocks noGrp="1"/>
          </p:cNvSpPr>
          <p:nvPr>
            <p:ph type="title"/>
          </p:nvPr>
        </p:nvSpPr>
        <p:spPr>
          <a:xfrm>
            <a:off x="1524000" y="11853"/>
            <a:ext cx="7539616" cy="990600"/>
          </a:xfrm>
        </p:spPr>
        <p:txBody>
          <a:bodyPr>
            <a:noAutofit/>
          </a:bodyPr>
          <a:lstStyle/>
          <a:p>
            <a:r>
              <a:rPr lang="en-US" sz="2400" dirty="0"/>
              <a:t>Estimated Population Change, Texas Counties, 2010 to </a:t>
            </a:r>
            <a:r>
              <a:rPr lang="en-US" sz="2400" dirty="0" smtClean="0"/>
              <a:t>2016</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6</a:t>
            </a:fld>
            <a:endParaRPr lang="en-US" dirty="0"/>
          </a:p>
        </p:txBody>
      </p:sp>
      <p:sp>
        <p:nvSpPr>
          <p:cNvPr id="15" name="TextBox 14"/>
          <p:cNvSpPr txBox="1"/>
          <p:nvPr/>
        </p:nvSpPr>
        <p:spPr>
          <a:xfrm>
            <a:off x="6" y="6501769"/>
            <a:ext cx="3206327" cy="230832"/>
          </a:xfrm>
          <a:prstGeom prst="rect">
            <a:avLst/>
          </a:prstGeom>
          <a:noFill/>
        </p:spPr>
        <p:txBody>
          <a:bodyPr wrap="none" rtlCol="0">
            <a:spAutoFit/>
          </a:bodyPr>
          <a:lstStyle/>
          <a:p>
            <a:r>
              <a:rPr lang="en-US" sz="900" dirty="0">
                <a:solidFill>
                  <a:schemeClr val="tx1">
                    <a:lumMod val="50000"/>
                    <a:lumOff val="50000"/>
                  </a:schemeClr>
                </a:solidFill>
              </a:rPr>
              <a:t>Source: U.S. Census </a:t>
            </a:r>
            <a:r>
              <a:rPr lang="en-US" sz="900" dirty="0" smtClean="0">
                <a:solidFill>
                  <a:schemeClr val="tx1">
                    <a:lumMod val="50000"/>
                    <a:lumOff val="50000"/>
                  </a:schemeClr>
                </a:solidFill>
              </a:rPr>
              <a:t>Bureau, 2016 Vintage </a:t>
            </a:r>
            <a:r>
              <a:rPr lang="en-US" sz="900" dirty="0">
                <a:solidFill>
                  <a:schemeClr val="tx1">
                    <a:lumMod val="50000"/>
                    <a:lumOff val="50000"/>
                  </a:schemeClr>
                </a:solidFill>
              </a:rPr>
              <a:t>Population </a:t>
            </a:r>
            <a:r>
              <a:rPr lang="en-US" sz="900" dirty="0" smtClean="0">
                <a:solidFill>
                  <a:schemeClr val="tx1">
                    <a:lumMod val="50000"/>
                    <a:lumOff val="50000"/>
                  </a:schemeClr>
                </a:solidFill>
              </a:rPr>
              <a:t>Estimates </a:t>
            </a:r>
            <a:endParaRPr lang="en-US" sz="900" dirty="0">
              <a:solidFill>
                <a:schemeClr val="tx1">
                  <a:lumMod val="50000"/>
                  <a:lumOff val="50000"/>
                </a:schemeClr>
              </a:solidFill>
            </a:endParaRPr>
          </a:p>
        </p:txBody>
      </p:sp>
      <p:sp>
        <p:nvSpPr>
          <p:cNvPr id="3" name="TextBox 2"/>
          <p:cNvSpPr txBox="1"/>
          <p:nvPr/>
        </p:nvSpPr>
        <p:spPr>
          <a:xfrm>
            <a:off x="6595038" y="1351555"/>
            <a:ext cx="2468577" cy="584775"/>
          </a:xfrm>
          <a:prstGeom prst="rect">
            <a:avLst/>
          </a:prstGeom>
          <a:noFill/>
        </p:spPr>
        <p:txBody>
          <a:bodyPr wrap="square" rtlCol="0">
            <a:spAutoFit/>
          </a:bodyPr>
          <a:lstStyle/>
          <a:p>
            <a:r>
              <a:rPr lang="en-US" sz="1600" dirty="0" smtClean="0">
                <a:solidFill>
                  <a:schemeClr val="tx1">
                    <a:lumMod val="75000"/>
                    <a:lumOff val="25000"/>
                  </a:schemeClr>
                </a:solidFill>
              </a:rPr>
              <a:t>96 </a:t>
            </a:r>
            <a:r>
              <a:rPr lang="en-US" sz="1600" dirty="0">
                <a:solidFill>
                  <a:schemeClr val="tx1">
                    <a:lumMod val="75000"/>
                    <a:lumOff val="25000"/>
                  </a:schemeClr>
                </a:solidFill>
              </a:rPr>
              <a:t>counties lost population over the </a:t>
            </a:r>
            <a:r>
              <a:rPr lang="en-US" sz="1600" dirty="0" smtClean="0">
                <a:solidFill>
                  <a:schemeClr val="tx1">
                    <a:lumMod val="75000"/>
                    <a:lumOff val="25000"/>
                  </a:schemeClr>
                </a:solidFill>
              </a:rPr>
              <a:t>6 </a:t>
            </a:r>
            <a:r>
              <a:rPr lang="en-US" sz="1600" dirty="0">
                <a:solidFill>
                  <a:schemeClr val="tx1">
                    <a:lumMod val="75000"/>
                    <a:lumOff val="25000"/>
                  </a:schemeClr>
                </a:solidFill>
              </a:rPr>
              <a:t>year period.</a:t>
            </a:r>
          </a:p>
        </p:txBody>
      </p:sp>
      <p:pic>
        <p:nvPicPr>
          <p:cNvPr id="6" name="Picture 5"/>
          <p:cNvPicPr>
            <a:picLocks noChangeAspect="1"/>
          </p:cNvPicPr>
          <p:nvPr/>
        </p:nvPicPr>
        <p:blipFill>
          <a:blip r:embed="rId4"/>
          <a:stretch>
            <a:fillRect/>
          </a:stretch>
        </p:blipFill>
        <p:spPr>
          <a:xfrm>
            <a:off x="348589" y="4914833"/>
            <a:ext cx="2009600" cy="1561661"/>
          </a:xfrm>
          <a:prstGeom prst="rect">
            <a:avLst/>
          </a:prstGeom>
        </p:spPr>
      </p:pic>
    </p:spTree>
    <p:extLst>
      <p:ext uri="{BB962C8B-B14F-4D97-AF65-F5344CB8AC3E}">
        <p14:creationId xmlns:p14="http://schemas.microsoft.com/office/powerpoint/2010/main" val="1401800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400" dirty="0"/>
              <a:t>Estimated Percent Change of the Total Population by County, Texas, 2010 to </a:t>
            </a:r>
            <a:r>
              <a:rPr lang="en-US" sz="2400" dirty="0" smtClean="0"/>
              <a:t>2016</a:t>
            </a:r>
            <a:endParaRPr lang="en-US" sz="2400" dirty="0"/>
          </a:p>
        </p:txBody>
      </p:sp>
      <p:sp>
        <p:nvSpPr>
          <p:cNvPr id="4" name="Slide Number Placeholder 3"/>
          <p:cNvSpPr>
            <a:spLocks noGrp="1"/>
          </p:cNvSpPr>
          <p:nvPr>
            <p:ph type="sldNum" sz="quarter" idx="4294967295"/>
          </p:nvPr>
        </p:nvSpPr>
        <p:spPr>
          <a:xfrm>
            <a:off x="6553200" y="6356355"/>
            <a:ext cx="2133600" cy="365125"/>
          </a:xfrm>
          <a:prstGeom prst="rect">
            <a:avLst/>
          </a:prstGeom>
        </p:spPr>
        <p:txBody>
          <a:bodyPr/>
          <a:lstStyle/>
          <a:p>
            <a:fld id="{2BC1FA3B-F0C1-4F58-90BE-DCC7501F4B28}" type="slidenum">
              <a:rPr lang="en-US" smtClean="0"/>
              <a:pPr/>
              <a:t>7</a:t>
            </a:fld>
            <a:endParaRPr lang="en-US" dirty="0"/>
          </a:p>
        </p:txBody>
      </p:sp>
      <p:sp>
        <p:nvSpPr>
          <p:cNvPr id="15" name="TextBox 14"/>
          <p:cNvSpPr txBox="1"/>
          <p:nvPr/>
        </p:nvSpPr>
        <p:spPr>
          <a:xfrm>
            <a:off x="5" y="6538923"/>
            <a:ext cx="3611886" cy="246221"/>
          </a:xfrm>
          <a:prstGeom prst="rect">
            <a:avLst/>
          </a:prstGeom>
          <a:noFill/>
        </p:spPr>
        <p:txBody>
          <a:bodyPr wrap="none" rtlCol="0">
            <a:spAutoFit/>
          </a:bodyPr>
          <a:lstStyle/>
          <a:p>
            <a:r>
              <a:rPr lang="en-US" sz="1000" dirty="0">
                <a:solidFill>
                  <a:schemeClr val="tx1">
                    <a:lumMod val="50000"/>
                    <a:lumOff val="50000"/>
                  </a:schemeClr>
                </a:solidFill>
              </a:rPr>
              <a:t>Source: U.S. Census </a:t>
            </a:r>
            <a:r>
              <a:rPr lang="en-US" sz="1000" dirty="0" smtClean="0">
                <a:solidFill>
                  <a:schemeClr val="tx1">
                    <a:lumMod val="50000"/>
                    <a:lumOff val="50000"/>
                  </a:schemeClr>
                </a:solidFill>
              </a:rPr>
              <a:t>Bureau, 2016 Vintage </a:t>
            </a:r>
            <a:r>
              <a:rPr lang="en-US" sz="1000" dirty="0">
                <a:solidFill>
                  <a:schemeClr val="tx1">
                    <a:lumMod val="50000"/>
                    <a:lumOff val="50000"/>
                  </a:schemeClr>
                </a:solidFill>
              </a:rPr>
              <a:t>Population </a:t>
            </a:r>
            <a:r>
              <a:rPr lang="en-US" sz="1000" dirty="0" smtClean="0">
                <a:solidFill>
                  <a:schemeClr val="tx1">
                    <a:lumMod val="50000"/>
                    <a:lumOff val="50000"/>
                  </a:schemeClr>
                </a:solidFill>
              </a:rPr>
              <a:t>Estimates </a:t>
            </a:r>
            <a:endParaRPr lang="en-US" sz="1000" dirty="0">
              <a:solidFill>
                <a:schemeClr val="tx1">
                  <a:lumMod val="50000"/>
                  <a:lumOff val="50000"/>
                </a:schemeClr>
              </a:solidFill>
            </a:endParaRPr>
          </a:p>
        </p:txBody>
      </p:sp>
      <p:pic>
        <p:nvPicPr>
          <p:cNvPr id="5" name="Picture 4"/>
          <p:cNvPicPr>
            <a:picLocks noChangeAspect="1"/>
          </p:cNvPicPr>
          <p:nvPr/>
        </p:nvPicPr>
        <p:blipFill rotWithShape="1">
          <a:blip r:embed="rId3"/>
          <a:srcRect l="5069" t="17137" r="3391" b="17878"/>
          <a:stretch/>
        </p:blipFill>
        <p:spPr>
          <a:xfrm>
            <a:off x="1555857" y="1114601"/>
            <a:ext cx="6032287" cy="5606879"/>
          </a:xfrm>
          <a:prstGeom prst="rect">
            <a:avLst/>
          </a:prstGeom>
        </p:spPr>
      </p:pic>
      <p:pic>
        <p:nvPicPr>
          <p:cNvPr id="7" name="Picture 6"/>
          <p:cNvPicPr>
            <a:picLocks noChangeAspect="1"/>
          </p:cNvPicPr>
          <p:nvPr/>
        </p:nvPicPr>
        <p:blipFill>
          <a:blip r:embed="rId4"/>
          <a:stretch>
            <a:fillRect/>
          </a:stretch>
        </p:blipFill>
        <p:spPr>
          <a:xfrm>
            <a:off x="239863" y="4880007"/>
            <a:ext cx="1781525" cy="1595251"/>
          </a:xfrm>
          <a:prstGeom prst="rect">
            <a:avLst/>
          </a:prstGeom>
        </p:spPr>
      </p:pic>
    </p:spTree>
    <p:extLst>
      <p:ext uri="{BB962C8B-B14F-4D97-AF65-F5344CB8AC3E}">
        <p14:creationId xmlns:p14="http://schemas.microsoft.com/office/powerpoint/2010/main" val="4190344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57200" y="1447800"/>
          <a:ext cx="8534400" cy="4934692"/>
        </p:xfrm>
        <a:graphic>
          <a:graphicData uri="http://schemas.openxmlformats.org/drawingml/2006/table">
            <a:tbl>
              <a:tblPr firstRow="1" firstCol="1" bandRow="1">
                <a:tableStyleId>{5C22544A-7EE6-4342-B048-85BDC9FD1C3A}</a:tableStyleId>
              </a:tblPr>
              <a:tblGrid>
                <a:gridCol w="1752599"/>
                <a:gridCol w="1066800"/>
                <a:gridCol w="1219200"/>
                <a:gridCol w="1447800"/>
                <a:gridCol w="1447800"/>
                <a:gridCol w="1600201"/>
              </a:tblGrid>
              <a:tr h="838200">
                <a:tc>
                  <a:txBody>
                    <a:bodyPr/>
                    <a:lstStyle/>
                    <a:p>
                      <a:pPr algn="ctr">
                        <a:lnSpc>
                          <a:spcPct val="107000"/>
                        </a:lnSpc>
                      </a:pPr>
                      <a:r>
                        <a:rPr lang="en-US" sz="1600" b="1" dirty="0" smtClean="0">
                          <a:effectLst/>
                          <a:latin typeface="Calibri" panose="020F0502020204030204" pitchFamily="34" charset="0"/>
                        </a:rPr>
                        <a:t>County</a:t>
                      </a:r>
                    </a:p>
                    <a:p>
                      <a:pPr algn="ct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Change</a:t>
                      </a: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Change</a:t>
                      </a:r>
                    </a:p>
                    <a:p>
                      <a:pPr marL="0" marR="0" algn="ctr">
                        <a:lnSpc>
                          <a:spcPct val="107000"/>
                        </a:lnSpc>
                        <a:spcBef>
                          <a:spcPts val="0"/>
                        </a:spcBef>
                        <a:spcAft>
                          <a:spcPts val="0"/>
                        </a:spcAft>
                      </a:pP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Domestic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 from International 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Harris</a:t>
                      </a:r>
                    </a:p>
                  </a:txBody>
                  <a:tcPr marL="9525" marR="9525" marT="9525" marB="0" anchor="b"/>
                </a:tc>
                <a:tc>
                  <a:txBody>
                    <a:bodyPr/>
                    <a:lstStyle/>
                    <a:p>
                      <a:pPr algn="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56,587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-27.9%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48.1%</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Tarrant</a:t>
                      </a:r>
                    </a:p>
                  </a:txBody>
                  <a:tcPr marL="9525" marR="9525" marT="9525" marB="0" anchor="b">
                    <a:solidFill>
                      <a:schemeClr val="accent1"/>
                    </a:solidFill>
                  </a:tcPr>
                </a:tc>
                <a:tc>
                  <a:txBody>
                    <a:bodyPr/>
                    <a:lstStyle/>
                    <a:p>
                      <a:pPr algn="r" fontAlgn="b"/>
                      <a:r>
                        <a:rPr lang="en-US" sz="1800" b="0" i="0" u="none" strike="noStrike">
                          <a:solidFill>
                            <a:schemeClr val="tx2"/>
                          </a:solidFill>
                          <a:effectLst/>
                          <a:latin typeface="Calibri" panose="020F0502020204030204" pitchFamily="34" charset="0"/>
                        </a:rPr>
                        <a:t>5</a:t>
                      </a:r>
                    </a:p>
                  </a:txBody>
                  <a:tcPr marL="9525" marR="9525" marT="9525" marB="0" anchor="b">
                    <a:solidFill>
                      <a:schemeClr val="bg1">
                        <a:lumMod val="95000"/>
                      </a:schemeClr>
                    </a:solidFill>
                  </a:tcPr>
                </a:tc>
                <a:tc>
                  <a:txBody>
                    <a:bodyPr/>
                    <a:lstStyle/>
                    <a:p>
                      <a:pPr algn="l" fontAlgn="b"/>
                      <a:r>
                        <a:rPr lang="en-US" sz="1800" b="0" i="0" u="none" strike="noStrike">
                          <a:solidFill>
                            <a:schemeClr val="tx2"/>
                          </a:solidFill>
                          <a:effectLst/>
                          <a:latin typeface="Calibri" panose="020F0502020204030204" pitchFamily="34" charset="0"/>
                        </a:rPr>
                        <a:t>         35,462 </a:t>
                      </a:r>
                    </a:p>
                  </a:txBody>
                  <a:tcPr marL="9525" marR="9525" marT="9525"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44.4%</a:t>
                      </a:r>
                    </a:p>
                  </a:txBody>
                  <a:tcPr marL="3810" marR="3810" marT="3810"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37.7%</a:t>
                      </a:r>
                    </a:p>
                  </a:txBody>
                  <a:tcPr marL="3810" marR="3810" marT="3810" marB="0" anchor="b">
                    <a:solidFill>
                      <a:schemeClr val="bg1">
                        <a:lumMod val="95000"/>
                      </a:schemeClr>
                    </a:solidFill>
                  </a:tcPr>
                </a:tc>
                <a:tc>
                  <a:txBody>
                    <a:bodyPr/>
                    <a:lstStyle/>
                    <a:p>
                      <a:pPr algn="ctr" fontAlgn="b"/>
                      <a:r>
                        <a:rPr lang="en-US" sz="1800" b="0" i="0" u="none" strike="noStrike">
                          <a:solidFill>
                            <a:schemeClr val="tx2"/>
                          </a:solidFill>
                          <a:effectLst/>
                          <a:latin typeface="Calibri" panose="020F0502020204030204" pitchFamily="34" charset="0"/>
                        </a:rPr>
                        <a:t>17.9%</a:t>
                      </a:r>
                    </a:p>
                  </a:txBody>
                  <a:tcPr marL="3810" marR="3810" marT="3810" marB="0" anchor="b">
                    <a:solidFill>
                      <a:schemeClr val="bg1">
                        <a:lumMod val="95000"/>
                      </a:schemeClr>
                    </a:solidFill>
                  </a:tcPr>
                </a:tc>
              </a:tr>
              <a:tr h="320373">
                <a:tc>
                  <a:txBody>
                    <a:bodyPr/>
                    <a:lstStyle/>
                    <a:p>
                      <a:pPr algn="ctr" fontAlgn="b"/>
                      <a:r>
                        <a:rPr lang="en-US" sz="1800" b="1" i="0" u="none" strike="noStrike" dirty="0">
                          <a:solidFill>
                            <a:schemeClr val="bg1"/>
                          </a:solidFill>
                          <a:effectLst/>
                          <a:latin typeface="Calibri" panose="020F0502020204030204" pitchFamily="34" charset="0"/>
                        </a:rPr>
                        <a:t>Bexar</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7</a:t>
                      </a:r>
                    </a:p>
                  </a:txBody>
                  <a:tcPr marL="9525" marR="9525" marT="9525" marB="0" anchor="b"/>
                </a:tc>
                <a:tc>
                  <a:txBody>
                    <a:bodyPr/>
                    <a:lstStyle/>
                    <a:p>
                      <a:pPr algn="l" fontAlgn="b"/>
                      <a:r>
                        <a:rPr lang="en-US" sz="1800" b="0" i="0" u="none" strike="noStrike" dirty="0">
                          <a:solidFill>
                            <a:schemeClr val="tx2"/>
                          </a:solidFill>
                          <a:effectLst/>
                          <a:latin typeface="Calibri" panose="020F0502020204030204" pitchFamily="34" charset="0"/>
                        </a:rPr>
                        <a:t>         33,198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44.6%</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39.3%</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16.1%</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Dallas</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9</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29,209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79.9%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-20.9%</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41.0%</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Denton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11</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27,689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23.9%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9.0%</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13</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27,388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24.8%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Collin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26,506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25.8%</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58.7%</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15.5%</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Travis</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17</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24,505 </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33.3%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22.5%</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22</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20,659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20.3%</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5.6%</a:t>
                      </a:r>
                    </a:p>
                  </a:txBody>
                  <a:tcPr marL="3810" marR="3810" marT="3810" marB="0" anchor="b"/>
                </a:tc>
              </a:tr>
              <a:tr h="320373">
                <a:tc>
                  <a:txBody>
                    <a:bodyPr/>
                    <a:lstStyle/>
                    <a:p>
                      <a:pPr algn="ctr" fontAlgn="b"/>
                      <a:r>
                        <a:rPr lang="en-US" sz="1800" b="1"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24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19,769 </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18.5%</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tr>
              <a:tr h="320373">
                <a:tc>
                  <a:txBody>
                    <a:bodyPr/>
                    <a:lstStyle/>
                    <a:p>
                      <a:pPr algn="ctr" fontAlgn="b"/>
                      <a:r>
                        <a:rPr lang="en-US" sz="1800" b="1" i="0" u="none" strike="noStrike" dirty="0" smtClean="0">
                          <a:solidFill>
                            <a:schemeClr val="bg1"/>
                          </a:solidFill>
                          <a:effectLst/>
                          <a:latin typeface="Calibri" panose="020F0502020204030204" pitchFamily="34" charset="0"/>
                        </a:rPr>
                        <a:t>Hidalgo*</a:t>
                      </a:r>
                      <a:endParaRPr lang="en-US" sz="1800" b="1"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800" b="0" i="0" u="none" strike="noStrike">
                          <a:solidFill>
                            <a:schemeClr val="tx2"/>
                          </a:solidFill>
                          <a:effectLst/>
                          <a:latin typeface="Calibri" panose="020F0502020204030204" pitchFamily="34" charset="0"/>
                        </a:rPr>
                        <a:t>54</a:t>
                      </a:r>
                    </a:p>
                  </a:txBody>
                  <a:tcPr marL="9525" marR="9525" marT="9525" marB="0" anchor="b"/>
                </a:tc>
                <a:tc>
                  <a:txBody>
                    <a:bodyPr/>
                    <a:lstStyle/>
                    <a:p>
                      <a:pPr algn="l" fontAlgn="b"/>
                      <a:r>
                        <a:rPr lang="en-US" sz="1800" b="0" i="0" u="none" strike="noStrike">
                          <a:solidFill>
                            <a:schemeClr val="tx2"/>
                          </a:solidFill>
                          <a:effectLst/>
                          <a:latin typeface="Calibri" panose="020F0502020204030204" pitchFamily="34" charset="0"/>
                        </a:rPr>
                        <a:t>         10,529 </a:t>
                      </a:r>
                    </a:p>
                  </a:txBody>
                  <a:tcPr marL="9525" marR="9525" marT="9525" marB="0" anchor="b"/>
                </a:tc>
                <a:tc>
                  <a:txBody>
                    <a:bodyPr/>
                    <a:lstStyle/>
                    <a:p>
                      <a:pPr algn="ctr" fontAlgn="b"/>
                      <a:r>
                        <a:rPr lang="en-US" sz="1800" b="0" i="0" u="none" strike="noStrike" dirty="0" smtClean="0">
                          <a:solidFill>
                            <a:schemeClr val="tx2"/>
                          </a:solidFill>
                          <a:effectLst/>
                          <a:latin typeface="Calibri" panose="020F0502020204030204" pitchFamily="34" charset="0"/>
                        </a:rPr>
                        <a:t>113.5%</a:t>
                      </a:r>
                      <a:endParaRPr lang="en-US" sz="1800" b="0" i="0" u="none" strike="noStrike" dirty="0">
                        <a:solidFill>
                          <a:schemeClr val="tx2"/>
                        </a:solidFill>
                        <a:effectLst/>
                        <a:latin typeface="Calibri" panose="020F0502020204030204" pitchFamily="34" charset="0"/>
                      </a:endParaRP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-33.4%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19.9%</a:t>
                      </a:r>
                    </a:p>
                  </a:txBody>
                  <a:tcPr marL="3810" marR="3810" marT="3810" marB="0" anchor="b"/>
                </a:tc>
              </a:tr>
              <a:tr h="171208">
                <a:tc gridSpan="6">
                  <a:txBody>
                    <a:bodyPr/>
                    <a:lstStyle/>
                    <a:p>
                      <a:pPr marL="0" marR="0">
                        <a:lnSpc>
                          <a:spcPct val="107000"/>
                        </a:lnSpc>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Hidalgo</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County had negative net migration (-13.5% of total population growth).</a:t>
                      </a: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0109">
                <a:tc gridSpan="6">
                  <a:txBody>
                    <a:bodyPr/>
                    <a:lstStyle/>
                    <a:p>
                      <a:pPr marL="0" marR="0">
                        <a:lnSpc>
                          <a:spcPct val="107000"/>
                        </a:lnSpc>
                        <a:spcBef>
                          <a:spcPts val="0"/>
                        </a:spcBef>
                        <a:spcAft>
                          <a:spcPts val="0"/>
                        </a:spcAft>
                      </a:pPr>
                      <a:r>
                        <a:rPr lang="en-US" sz="1050" dirty="0">
                          <a:effectLst/>
                        </a:rPr>
                        <a:t>Source: U.S. Census  Bureau, </a:t>
                      </a:r>
                      <a:r>
                        <a:rPr lang="en-US" sz="1050" dirty="0" smtClean="0">
                          <a:effectLst/>
                        </a:rPr>
                        <a:t>2016 </a:t>
                      </a:r>
                      <a:r>
                        <a:rPr lang="en-US" sz="1050" dirty="0">
                          <a:effectLst/>
                        </a:rPr>
                        <a:t>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bg1"/>
                </a:solidFill>
              </a:rPr>
              <a:t>Top Counties for Numeric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sp>
        <p:nvSpPr>
          <p:cNvPr id="4" name="Rectangle 3"/>
          <p:cNvSpPr/>
          <p:nvPr/>
        </p:nvSpPr>
        <p:spPr>
          <a:xfrm>
            <a:off x="4495800" y="25146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5" name="Rectangle 4"/>
          <p:cNvSpPr/>
          <p:nvPr/>
        </p:nvSpPr>
        <p:spPr>
          <a:xfrm>
            <a:off x="4495800" y="3429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6" name="Rectangle 5"/>
          <p:cNvSpPr/>
          <p:nvPr/>
        </p:nvSpPr>
        <p:spPr>
          <a:xfrm>
            <a:off x="5943600" y="25146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7" name="Rectangle 6"/>
          <p:cNvSpPr/>
          <p:nvPr/>
        </p:nvSpPr>
        <p:spPr>
          <a:xfrm>
            <a:off x="5943600" y="3429000"/>
            <a:ext cx="14478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8" name="Rectangle 7"/>
          <p:cNvSpPr/>
          <p:nvPr/>
        </p:nvSpPr>
        <p:spPr>
          <a:xfrm>
            <a:off x="7391400" y="2514600"/>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9" name="Rectangle 8"/>
          <p:cNvSpPr/>
          <p:nvPr/>
        </p:nvSpPr>
        <p:spPr>
          <a:xfrm>
            <a:off x="7391400" y="3424052"/>
            <a:ext cx="1600200" cy="304800"/>
          </a:xfrm>
          <a:prstGeom prst="rect">
            <a:avLst/>
          </a:prstGeom>
          <a:ln w="22225">
            <a:solidFill>
              <a:schemeClr val="accent2"/>
            </a:solidFill>
          </a:ln>
        </p:spPr>
        <p:txBody>
          <a:bodyPr rtlCol="0" anchor="ctr">
            <a:spAutoFit/>
          </a:bodyPr>
          <a:lstStyle/>
          <a:p>
            <a:pPr algn="ctr"/>
            <a:endParaRPr lang="en-US" dirty="0" smtClean="0">
              <a:solidFill>
                <a:schemeClr val="tx2"/>
              </a:solidFill>
            </a:endParaRPr>
          </a:p>
        </p:txBody>
      </p:sp>
      <p:sp>
        <p:nvSpPr>
          <p:cNvPr id="10" name="Rectangle 9"/>
          <p:cNvSpPr/>
          <p:nvPr/>
        </p:nvSpPr>
        <p:spPr>
          <a:xfrm>
            <a:off x="4495800" y="281445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1" name="Rectangle 10"/>
          <p:cNvSpPr/>
          <p:nvPr/>
        </p:nvSpPr>
        <p:spPr>
          <a:xfrm>
            <a:off x="4495800" y="4724400"/>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2" name="Rectangle 11"/>
          <p:cNvSpPr/>
          <p:nvPr/>
        </p:nvSpPr>
        <p:spPr>
          <a:xfrm>
            <a:off x="5943600" y="4724400"/>
            <a:ext cx="1447800" cy="3048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
        <p:nvSpPr>
          <p:cNvPr id="13" name="Rectangle 12"/>
          <p:cNvSpPr/>
          <p:nvPr/>
        </p:nvSpPr>
        <p:spPr>
          <a:xfrm>
            <a:off x="5943600" y="2814452"/>
            <a:ext cx="1447800" cy="609600"/>
          </a:xfrm>
          <a:prstGeom prst="rect">
            <a:avLst/>
          </a:prstGeom>
          <a:ln w="22225">
            <a:solidFill>
              <a:schemeClr val="accent6"/>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286754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pPr algn="ctr"/>
            <a:r>
              <a:rPr lang="en-US" dirty="0" smtClean="0">
                <a:solidFill>
                  <a:schemeClr val="bg1"/>
                </a:solidFill>
              </a:rPr>
              <a:t>Top Counties for Percent Growth* in </a:t>
            </a:r>
            <a:r>
              <a:rPr lang="en-US" dirty="0">
                <a:solidFill>
                  <a:schemeClr val="bg1"/>
                </a:solidFill>
              </a:rPr>
              <a:t>Texas, </a:t>
            </a:r>
            <a:r>
              <a:rPr lang="en-US" dirty="0" smtClean="0">
                <a:solidFill>
                  <a:schemeClr val="bg1"/>
                </a:solidFill>
              </a:rPr>
              <a:t>2015-2016</a:t>
            </a:r>
            <a:endParaRPr lang="en-US" dirty="0">
              <a:solidFill>
                <a:schemeClr val="bg1"/>
              </a:solidFill>
            </a:endParaRPr>
          </a:p>
        </p:txBody>
      </p:sp>
      <p:graphicFrame>
        <p:nvGraphicFramePr>
          <p:cNvPr id="4" name="Table 3"/>
          <p:cNvGraphicFramePr>
            <a:graphicFrameLocks noGrp="1"/>
          </p:cNvGraphicFramePr>
          <p:nvPr>
            <p:extLst/>
          </p:nvPr>
        </p:nvGraphicFramePr>
        <p:xfrm>
          <a:off x="1295400" y="1219200"/>
          <a:ext cx="6781800" cy="4876801"/>
        </p:xfrm>
        <a:graphic>
          <a:graphicData uri="http://schemas.openxmlformats.org/drawingml/2006/table">
            <a:tbl>
              <a:tblPr firstRow="1" firstCol="1" bandRow="1">
                <a:tableStyleId>{5C22544A-7EE6-4342-B048-85BDC9FD1C3A}</a:tableStyleId>
              </a:tblPr>
              <a:tblGrid>
                <a:gridCol w="2074433"/>
                <a:gridCol w="638287"/>
                <a:gridCol w="1436146"/>
                <a:gridCol w="1276574"/>
                <a:gridCol w="1356360"/>
              </a:tblGrid>
              <a:tr h="1221765">
                <a:tc>
                  <a:txBody>
                    <a:bodyPr/>
                    <a:lstStyle/>
                    <a:p>
                      <a:pPr algn="ctr">
                        <a:lnSpc>
                          <a:spcPct val="107000"/>
                        </a:lnSpc>
                      </a:pPr>
                      <a:r>
                        <a:rPr lang="en-US" sz="1600" dirty="0" smtClean="0">
                          <a:effectLst/>
                          <a:latin typeface="Calibri" panose="020F0502020204030204" pitchFamily="34" charset="0"/>
                        </a:rPr>
                        <a:t>County</a:t>
                      </a:r>
                    </a:p>
                    <a:p>
                      <a:pPr algn="ct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smtClean="0">
                          <a:effectLst/>
                        </a:rPr>
                        <a:t>2015-2016</a:t>
                      </a:r>
                      <a:r>
                        <a:rPr lang="en-US" sz="1600" baseline="0" dirty="0" smtClean="0">
                          <a:effectLst/>
                        </a:rPr>
                        <a:t> </a:t>
                      </a:r>
                      <a:r>
                        <a:rPr lang="en-US" sz="1600" dirty="0" smtClean="0">
                          <a:effectLst/>
                        </a:rPr>
                        <a:t>Percent 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Domestic 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 Change from International</a:t>
                      </a:r>
                    </a:p>
                    <a:p>
                      <a:pPr marL="0" marR="0" algn="ctr">
                        <a:lnSpc>
                          <a:spcPct val="107000"/>
                        </a:lnSpc>
                        <a:spcBef>
                          <a:spcPts val="0"/>
                        </a:spcBef>
                        <a:spcAft>
                          <a:spcPts val="0"/>
                        </a:spcAft>
                      </a:pPr>
                      <a:r>
                        <a:rPr lang="en-US" sz="1600" dirty="0" smtClean="0">
                          <a:effectLst/>
                        </a:rPr>
                        <a:t>Migration </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Kendall</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5.2%</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95.9%</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4.0%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Hays</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1.8%</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Comal</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6</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88.5%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Williamson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14</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4.1%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74.1%</a:t>
                      </a:r>
                    </a:p>
                  </a:txBody>
                  <a:tcPr marL="3810" marR="3810" marT="3810" marB="0" anchor="b"/>
                </a:tc>
                <a:tc>
                  <a:txBody>
                    <a:bodyPr/>
                    <a:lstStyle/>
                    <a:p>
                      <a:pPr algn="ctr" fontAlgn="b"/>
                      <a:r>
                        <a:rPr lang="en-US" sz="1800" b="0" i="0" u="none" strike="noStrike">
                          <a:solidFill>
                            <a:schemeClr val="tx2"/>
                          </a:solidFill>
                          <a:effectLst/>
                          <a:latin typeface="Calibri" panose="020F0502020204030204" pitchFamily="34" charset="0"/>
                        </a:rPr>
                        <a:t>5.6%</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Fort Bend</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18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3.8%</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59.4%</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15.8%</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Montgomery</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24</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3.7%</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73.5%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8.0%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Rockwall</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25</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82.2%</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2.5%</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Denton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28</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67.1%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9.0%</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Kaufman</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36</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3.4%</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81.3%</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2.2%</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Bastrop</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42</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a:solidFill>
                            <a:schemeClr val="tx2"/>
                          </a:solidFill>
                          <a:effectLst/>
                          <a:latin typeface="Calibri" panose="020F0502020204030204" pitchFamily="34" charset="0"/>
                        </a:rPr>
                        <a:t>83.5%</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0.7%</a:t>
                      </a:r>
                    </a:p>
                  </a:txBody>
                  <a:tcPr marL="3810" marR="3810" marT="3810" marB="0" anchor="b"/>
                </a:tc>
              </a:tr>
              <a:tr h="332276">
                <a:tc>
                  <a:txBody>
                    <a:bodyPr/>
                    <a:lstStyle/>
                    <a:p>
                      <a:pPr algn="ctr" fontAlgn="b"/>
                      <a:r>
                        <a:rPr lang="en-US" sz="1800" b="0" i="0" u="none" strike="noStrike" dirty="0">
                          <a:solidFill>
                            <a:schemeClr val="bg1"/>
                          </a:solidFill>
                          <a:effectLst/>
                          <a:latin typeface="Calibri" panose="020F0502020204030204" pitchFamily="34" charset="0"/>
                        </a:rPr>
                        <a:t>Ellis</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50</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3.1%</a:t>
                      </a:r>
                    </a:p>
                  </a:txBody>
                  <a:tcPr marL="9525" marR="9525" marT="9525" marB="0" anchor="b"/>
                </a:tc>
                <a:tc>
                  <a:txBody>
                    <a:bodyPr/>
                    <a:lstStyle/>
                    <a:p>
                      <a:pPr algn="ctr" fontAlgn="b"/>
                      <a:r>
                        <a:rPr lang="en-US" sz="1800" b="0" i="0" u="none" strike="noStrike" dirty="0">
                          <a:solidFill>
                            <a:schemeClr val="tx2"/>
                          </a:solidFill>
                          <a:effectLst/>
                          <a:latin typeface="Calibri" panose="020F0502020204030204" pitchFamily="34" charset="0"/>
                        </a:rPr>
                        <a:t>78.1%</a:t>
                      </a:r>
                    </a:p>
                  </a:txBody>
                  <a:tcPr marL="3810" marR="3810" marT="3810" marB="0" anchor="b"/>
                </a:tc>
                <a:tc>
                  <a:txBody>
                    <a:bodyPr/>
                    <a:lstStyle/>
                    <a:p>
                      <a:pPr algn="ctr" fontAlgn="b"/>
                      <a:r>
                        <a:rPr lang="en-US" sz="1800" b="0" i="0" u="none" strike="noStrike" dirty="0">
                          <a:solidFill>
                            <a:schemeClr val="tx2"/>
                          </a:solidFill>
                          <a:effectLst/>
                          <a:latin typeface="Calibri" panose="020F0502020204030204" pitchFamily="34" charset="0"/>
                        </a:rPr>
                        <a:t>2.6%</a:t>
                      </a:r>
                    </a:p>
                  </a:txBody>
                  <a:tcPr marL="3810" marR="3810" marT="3810" marB="0" anchor="b"/>
                </a:tc>
              </a:tr>
            </a:tbl>
          </a:graphicData>
        </a:graphic>
      </p:graphicFrame>
      <p:sp>
        <p:nvSpPr>
          <p:cNvPr id="5" name="Rectangle 4"/>
          <p:cNvSpPr/>
          <p:nvPr/>
        </p:nvSpPr>
        <p:spPr>
          <a:xfrm>
            <a:off x="104934" y="6236716"/>
            <a:ext cx="4572000" cy="635751"/>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2016</a:t>
            </a:r>
          </a:p>
          <a:p>
            <a:pPr marL="0" marR="0">
              <a:lnSpc>
                <a:spcPct val="107000"/>
              </a:lnSpc>
              <a:spcBef>
                <a:spcPts val="0"/>
              </a:spcBef>
              <a:spcAft>
                <a:spcPts val="0"/>
              </a:spcAft>
            </a:pP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Source: U.S. Census  Bureau, </a:t>
            </a:r>
            <a:r>
              <a:rPr lang="fr-FR" sz="1100" dirty="0" smtClean="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2016 </a:t>
            </a:r>
            <a:r>
              <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Vintage Population </a:t>
            </a:r>
            <a:r>
              <a:rPr lang="fr-FR" sz="1100"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Estimates</a:t>
            </a:r>
            <a:endParaRPr lang="fr-FR"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5486400" y="2438400"/>
            <a:ext cx="1219200" cy="3657601"/>
          </a:xfrm>
          <a:prstGeom prst="rect">
            <a:avLst/>
          </a:prstGeom>
          <a:noFill/>
          <a:ln w="34925">
            <a:solidFill>
              <a:srgbClr val="C00000"/>
            </a:solidFill>
          </a:ln>
        </p:spPr>
        <p:txBody>
          <a:bodyPr rtlCol="0" anchor="ctr">
            <a:spAutoFit/>
          </a:bodyPr>
          <a:lstStyle/>
          <a:p>
            <a:pPr algn="ctr"/>
            <a:endParaRPr lang="en-US" dirty="0" smtClean="0">
              <a:solidFill>
                <a:schemeClr val="tx2"/>
              </a:solidFill>
            </a:endParaRPr>
          </a:p>
        </p:txBody>
      </p:sp>
    </p:spTree>
    <p:extLst>
      <p:ext uri="{BB962C8B-B14F-4D97-AF65-F5344CB8AC3E}">
        <p14:creationId xmlns:p14="http://schemas.microsoft.com/office/powerpoint/2010/main" val="337522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defRPr dirty="0" smtClean="0">
            <a:solidFill>
              <a:schemeClr val="tx2"/>
            </a:solidFill>
          </a:defRPr>
        </a:defPPr>
      </a:lstStyle>
    </a:spDef>
  </a:objectDefaults>
  <a:extraClrSchemeLst/>
  <a:extLst>
    <a:ext uri="{05A4C25C-085E-4340-85A3-A5531E510DB2}">
      <thm15:themeFamily xmlns:thm15="http://schemas.microsoft.com/office/thememl/2012/main" name="TDC Template.potx" id="{A8AA4A31-D64B-4527-8D8E-CE9363F07BF5}" vid="{DEBAF849-1D8C-4359-AD0F-0FCB4EBE36F8}"/>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4A2D153-A545-4A3E-B636-BC684C00752A}">
  <ds:schemaRefs>
    <ds:schemaRef ds:uri="http://schemas.microsoft.com/sharepoint/v3/contenttype/forms"/>
  </ds:schemaRefs>
</ds:datastoreItem>
</file>

<file path=customXml/itemProps2.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C327827-ADB5-4A53-A1D5-C733F4954327}">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22664</TotalTime>
  <Words>2739</Words>
  <Application>Microsoft Office PowerPoint</Application>
  <PresentationFormat>Letter Paper (8.5x11 in)</PresentationFormat>
  <Paragraphs>477</Paragraphs>
  <Slides>39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ＭＳ Ｐゴシック</vt:lpstr>
      <vt:lpstr>Arial</vt:lpstr>
      <vt:lpstr>Calibri</vt:lpstr>
      <vt:lpstr>Calibri Light</vt:lpstr>
      <vt:lpstr>Times New Roman</vt:lpstr>
      <vt:lpstr>Tw Cen MT</vt:lpstr>
      <vt:lpstr>1_Office Theme</vt:lpstr>
      <vt:lpstr>Demographics of Texas and the Pearland Area</vt:lpstr>
      <vt:lpstr>Growing States, 2000-2016</vt:lpstr>
      <vt:lpstr>Total Population in Texas, 1950-2016 (millions)</vt:lpstr>
      <vt:lpstr>PowerPoint Presentation</vt:lpstr>
      <vt:lpstr>Total Estimated Population by County, Texas, 2016</vt:lpstr>
      <vt:lpstr>Estimated Population Change, Texas Counties, 2010 to 2016</vt:lpstr>
      <vt:lpstr>Estimated Percent Change of the Total Population by County, Texas, 2010 to 2016</vt:lpstr>
      <vt:lpstr>PowerPoint Presentation</vt:lpstr>
      <vt:lpstr>PowerPoint Presentation</vt:lpstr>
      <vt:lpstr>PowerPoint Presentation</vt:lpstr>
      <vt:lpstr>Texas White (non-Hispanic) and Hispanic Populations by Age, 2014</vt:lpstr>
      <vt:lpstr>Texas Population Pyramid by Race/Ethnicity, 2014</vt:lpstr>
      <vt:lpstr>Race and Ethnic and Foreign-Born for Select Areas</vt:lpstr>
      <vt:lpstr>Percent of the population that is Hispanic,  Census Tracts, Brazoria County Area, Texas, 2009-2013</vt:lpstr>
      <vt:lpstr>Percent of the population that is Black/African American,  Census Tracts, Brazoria County Area, Texas, 2009-2013</vt:lpstr>
      <vt:lpstr>Percent of the population that is Asian, Census Tracts, Brazoria County Area, Texas, 2009-2013</vt:lpstr>
      <vt:lpstr>Top 10 Gross Migration States for Domestic Migration to Texas, 2013</vt:lpstr>
      <vt:lpstr>Domestic and International Net Migration for the Top Five Growth States, 2013-14</vt:lpstr>
      <vt:lpstr>Annual Shares of Recent Non-Citizen Immigrants to Texas by World Area of Birth, 2005-2013 </vt:lpstr>
      <vt:lpstr>PowerPoint Presentation</vt:lpstr>
      <vt:lpstr>Characteristics of Populations in Select Areas</vt:lpstr>
      <vt:lpstr>PowerPoint Presentation</vt:lpstr>
      <vt:lpstr>Mean Commute Time (minutes) of workers, Census Tracts, Brazoria County Area, Texas, 2009-2013</vt:lpstr>
      <vt:lpstr>PowerPoint Presentation</vt:lpstr>
      <vt:lpstr>Percent of the population living below poverty, Census Tracts, Brazoria County Area, Texas, 2009-2013</vt:lpstr>
      <vt:lpstr>Percent of the population without health Insurance, Census Tracts, Brazoria County Area, Texas, 2011-2015</vt:lpstr>
      <vt:lpstr>PowerPoint Presentation</vt:lpstr>
      <vt:lpstr>PowerPoint Presentation</vt:lpstr>
      <vt:lpstr>PowerPoint Presentation</vt:lpstr>
      <vt:lpstr>PowerPoint Presentation</vt:lpstr>
      <vt:lpstr>Projected Population, Counties, Texas, 2020-2050</vt:lpstr>
      <vt:lpstr>Projected Population, Counties, Texas, 2020-2050</vt:lpstr>
      <vt:lpstr>Projected Percent Change in Population 2010-2050</vt:lpstr>
      <vt:lpstr>Projected Population Growth in Texas,  2010-2050</vt:lpstr>
      <vt:lpstr>Projected and Estimated Population Growth in Texas, 2010-2015</vt:lpstr>
      <vt:lpstr>Projected Racial and Ethnic Percent, Texas, 2010-2050</vt:lpstr>
      <vt:lpstr>Population Estimates and Projections, Brazoria Area Counties, 2010-2030</vt:lpstr>
      <vt:lpstr>Population Estimates and Projections, Brazoria Area Counties, 2010-2050</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595</cp:revision>
  <cp:lastPrinted>2017-05-22T19:42:15Z</cp:lastPrinted>
  <dcterms:created xsi:type="dcterms:W3CDTF">2010-01-22T14:36:29Z</dcterms:created>
  <dcterms:modified xsi:type="dcterms:W3CDTF">2017-05-22T19:42:38Z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