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78" r:id="rId4"/>
  </p:sldMasterIdLst>
  <p:notesMasterIdLst>
    <p:notesMasterId r:id="rId16"/>
  </p:notesMasterIdLst>
  <p:handoutMasterIdLst>
    <p:handoutMasterId r:id="rId17"/>
  </p:handoutMasterIdLst>
  <p:sldIdLst>
    <p:sldId id="353" r:id="rId5"/>
    <p:sldId id="542" r:id="rId6"/>
    <p:sldId id="544" r:id="rId7"/>
    <p:sldId id="540" r:id="rId8"/>
    <p:sldId id="541" r:id="rId9"/>
    <p:sldId id="548" r:id="rId10"/>
    <p:sldId id="549" r:id="rId11"/>
    <p:sldId id="550" r:id="rId12"/>
    <p:sldId id="551" r:id="rId13"/>
    <p:sldId id="518" r:id="rId14"/>
    <p:sldId id="352" r:id="rId15"/>
  </p:sldIdLst>
  <p:sldSz cx="9144000" cy="6858000" type="letter"/>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extLst>
    <p:ext uri="{521415D9-36F7-43E2-AB2F-B90AF26B5E84}">
      <p14:sectionLst xmlns:p14="http://schemas.microsoft.com/office/powerpoint/2010/main">
        <p14:section name="Default Section" id="{FD87F2B7-93B1-4DB9-9445-2BB58187874E}">
          <p14:sldIdLst>
            <p14:sldId id="353"/>
            <p14:sldId id="542"/>
            <p14:sldId id="544"/>
            <p14:sldId id="540"/>
            <p14:sldId id="541"/>
            <p14:sldId id="548"/>
            <p14:sldId id="549"/>
            <p14:sldId id="550"/>
            <p14:sldId id="551"/>
            <p14:sldId id="518"/>
            <p14:sldId id="35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loyd Potter" initials="LP" lastIdx="2" clrIdx="0">
    <p:extLst>
      <p:ext uri="{19B8F6BF-5375-455C-9EA6-DF929625EA0E}">
        <p15:presenceInfo xmlns:p15="http://schemas.microsoft.com/office/powerpoint/2012/main" userId="S-1-5-21-1922958001-1748050809-1695950106-2354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1C6F"/>
    <a:srgbClr val="1B1E7A"/>
    <a:srgbClr val="D78F8D"/>
    <a:srgbClr val="4383D1"/>
    <a:srgbClr val="AF423F"/>
    <a:srgbClr val="FFFFCC"/>
    <a:srgbClr val="FF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5" autoAdjust="0"/>
    <p:restoredTop sz="87260" autoAdjust="0"/>
  </p:normalViewPr>
  <p:slideViewPr>
    <p:cSldViewPr>
      <p:cViewPr varScale="1">
        <p:scale>
          <a:sx n="170" d="100"/>
          <a:sy n="170" d="100"/>
        </p:scale>
        <p:origin x="1446"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79" d="100"/>
          <a:sy n="79" d="100"/>
        </p:scale>
        <p:origin x="-144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319" cy="465242"/>
          </a:xfrm>
          <a:prstGeom prst="rect">
            <a:avLst/>
          </a:prstGeom>
        </p:spPr>
        <p:txBody>
          <a:bodyPr vert="horz" lIns="91400" tIns="45699" rIns="91400" bIns="45699" rtlCol="0"/>
          <a:lstStyle>
            <a:lvl1pPr algn="l">
              <a:defRPr sz="1200"/>
            </a:lvl1pPr>
          </a:lstStyle>
          <a:p>
            <a:endParaRPr lang="en-US" dirty="0"/>
          </a:p>
        </p:txBody>
      </p:sp>
      <p:sp>
        <p:nvSpPr>
          <p:cNvPr id="3" name="Date Placeholder 2"/>
          <p:cNvSpPr>
            <a:spLocks noGrp="1"/>
          </p:cNvSpPr>
          <p:nvPr>
            <p:ph type="dt" sz="quarter" idx="1"/>
          </p:nvPr>
        </p:nvSpPr>
        <p:spPr>
          <a:xfrm>
            <a:off x="3970889" y="0"/>
            <a:ext cx="3038319" cy="465242"/>
          </a:xfrm>
          <a:prstGeom prst="rect">
            <a:avLst/>
          </a:prstGeom>
        </p:spPr>
        <p:txBody>
          <a:bodyPr vert="horz" lIns="91400" tIns="45699" rIns="91400" bIns="45699" rtlCol="0"/>
          <a:lstStyle>
            <a:lvl1pPr algn="r">
              <a:defRPr sz="1200"/>
            </a:lvl1pPr>
          </a:lstStyle>
          <a:p>
            <a:fld id="{6F86D4F7-26D3-47E1-8796-8EA85FE6EA14}" type="datetimeFigureOut">
              <a:rPr lang="en-US" smtClean="0"/>
              <a:pPr/>
              <a:t>6/12/2017</a:t>
            </a:fld>
            <a:endParaRPr lang="en-US" dirty="0"/>
          </a:p>
        </p:txBody>
      </p:sp>
      <p:sp>
        <p:nvSpPr>
          <p:cNvPr id="4" name="Footer Placeholder 3"/>
          <p:cNvSpPr>
            <a:spLocks noGrp="1"/>
          </p:cNvSpPr>
          <p:nvPr>
            <p:ph type="ftr" sz="quarter" idx="2"/>
          </p:nvPr>
        </p:nvSpPr>
        <p:spPr>
          <a:xfrm>
            <a:off x="2" y="8829054"/>
            <a:ext cx="3038319" cy="465242"/>
          </a:xfrm>
          <a:prstGeom prst="rect">
            <a:avLst/>
          </a:prstGeom>
        </p:spPr>
        <p:txBody>
          <a:bodyPr vert="horz" lIns="91400" tIns="45699" rIns="91400" bIns="4569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889" y="8829054"/>
            <a:ext cx="3038319" cy="465242"/>
          </a:xfrm>
          <a:prstGeom prst="rect">
            <a:avLst/>
          </a:prstGeom>
        </p:spPr>
        <p:txBody>
          <a:bodyPr vert="horz" lIns="91400" tIns="45699" rIns="91400" bIns="45699" rtlCol="0" anchor="b"/>
          <a:lstStyle>
            <a:lvl1pPr algn="r">
              <a:defRPr sz="1200"/>
            </a:lvl1pPr>
          </a:lstStyle>
          <a:p>
            <a:fld id="{0B015AEA-5DB0-4693-9BD1-9C380D852E61}" type="slidenum">
              <a:rPr lang="en-US" smtClean="0"/>
              <a:pPr/>
              <a:t>‹#›</a:t>
            </a:fld>
            <a:endParaRPr lang="en-US" dirty="0"/>
          </a:p>
        </p:txBody>
      </p:sp>
    </p:spTree>
    <p:extLst>
      <p:ext uri="{BB962C8B-B14F-4D97-AF65-F5344CB8AC3E}">
        <p14:creationId xmlns:p14="http://schemas.microsoft.com/office/powerpoint/2010/main" val="2013572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36" tIns="46569" rIns="93136" bIns="46569" numCol="1" anchor="t" anchorCtr="0" compatLnSpc="1">
            <a:prstTxWarp prst="textNoShape">
              <a:avLst/>
            </a:prstTxWarp>
          </a:bodyPr>
          <a:lstStyle>
            <a:lvl1pPr>
              <a:defRPr sz="1200" smtClean="0"/>
            </a:lvl1pPr>
          </a:lstStyle>
          <a:p>
            <a:pPr>
              <a:defRPr/>
            </a:pPr>
            <a:endParaRPr lang="en-US" dirty="0"/>
          </a:p>
        </p:txBody>
      </p:sp>
      <p:sp>
        <p:nvSpPr>
          <p:cNvPr id="5123" name="Rectangle 3"/>
          <p:cNvSpPr>
            <a:spLocks noGrp="1" noChangeArrowheads="1"/>
          </p:cNvSpPr>
          <p:nvPr>
            <p:ph type="dt" idx="1"/>
          </p:nvPr>
        </p:nvSpPr>
        <p:spPr bwMode="auto">
          <a:xfrm>
            <a:off x="3972561" y="0"/>
            <a:ext cx="3037840" cy="464820"/>
          </a:xfrm>
          <a:prstGeom prst="rect">
            <a:avLst/>
          </a:prstGeom>
          <a:noFill/>
          <a:ln w="9525">
            <a:noFill/>
            <a:miter lim="800000"/>
            <a:headEnd/>
            <a:tailEnd/>
          </a:ln>
        </p:spPr>
        <p:txBody>
          <a:bodyPr vert="horz" wrap="square" lIns="93136" tIns="46569" rIns="93136" bIns="46569" numCol="1" anchor="t" anchorCtr="0" compatLnSpc="1">
            <a:prstTxWarp prst="textNoShape">
              <a:avLst/>
            </a:prstTxWarp>
          </a:bodyPr>
          <a:lstStyle>
            <a:lvl1pPr algn="r">
              <a:defRPr sz="1200" smtClean="0"/>
            </a:lvl1pPr>
          </a:lstStyle>
          <a:p>
            <a:pPr>
              <a:defRPr/>
            </a:pPr>
            <a:endParaRPr lang="en-US" dirty="0"/>
          </a:p>
        </p:txBody>
      </p:sp>
      <p:sp>
        <p:nvSpPr>
          <p:cNvPr id="4100" name="Rectangle 4"/>
          <p:cNvSpPr>
            <a:spLocks noGrp="1" noRot="1" noChangeAspect="1" noChangeArrowheads="1" noTextEdit="1"/>
          </p:cNvSpPr>
          <p:nvPr>
            <p:ph type="sldImg" idx="2"/>
          </p:nvPr>
        </p:nvSpPr>
        <p:spPr bwMode="auto">
          <a:xfrm>
            <a:off x="-887413" y="201613"/>
            <a:ext cx="8905876" cy="66802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574623" y="7376492"/>
            <a:ext cx="6033541" cy="1515717"/>
          </a:xfrm>
          <a:prstGeom prst="rect">
            <a:avLst/>
          </a:prstGeom>
          <a:noFill/>
          <a:ln w="9525">
            <a:noFill/>
            <a:miter lim="800000"/>
            <a:headEnd/>
            <a:tailEnd/>
          </a:ln>
        </p:spPr>
        <p:txBody>
          <a:bodyPr vert="horz" wrap="square" lIns="93136" tIns="46569" rIns="93136" bIns="4656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126"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36" tIns="46569" rIns="93136" bIns="46569" numCol="1" anchor="b" anchorCtr="0" compatLnSpc="1">
            <a:prstTxWarp prst="textNoShape">
              <a:avLst/>
            </a:prstTxWarp>
          </a:bodyPr>
          <a:lstStyle>
            <a:lvl1pPr>
              <a:defRPr sz="1200" smtClean="0"/>
            </a:lvl1pPr>
          </a:lstStyle>
          <a:p>
            <a:pPr>
              <a:defRPr/>
            </a:pPr>
            <a:endParaRPr lang="en-US" dirty="0"/>
          </a:p>
        </p:txBody>
      </p:sp>
      <p:sp>
        <p:nvSpPr>
          <p:cNvPr id="5127" name="Rectangle 7"/>
          <p:cNvSpPr>
            <a:spLocks noGrp="1" noChangeArrowheads="1"/>
          </p:cNvSpPr>
          <p:nvPr>
            <p:ph type="sldNum" sz="quarter" idx="5"/>
          </p:nvPr>
        </p:nvSpPr>
        <p:spPr bwMode="auto">
          <a:xfrm>
            <a:off x="3972561" y="8831580"/>
            <a:ext cx="3037840" cy="464820"/>
          </a:xfrm>
          <a:prstGeom prst="rect">
            <a:avLst/>
          </a:prstGeom>
          <a:noFill/>
          <a:ln w="9525">
            <a:noFill/>
            <a:miter lim="800000"/>
            <a:headEnd/>
            <a:tailEnd/>
          </a:ln>
        </p:spPr>
        <p:txBody>
          <a:bodyPr vert="horz" wrap="square" lIns="93136" tIns="46569" rIns="93136" bIns="46569" numCol="1" anchor="b" anchorCtr="0" compatLnSpc="1">
            <a:prstTxWarp prst="textNoShape">
              <a:avLst/>
            </a:prstTxWarp>
          </a:bodyPr>
          <a:lstStyle>
            <a:lvl1pPr algn="r">
              <a:defRPr sz="1200" smtClean="0"/>
            </a:lvl1pPr>
          </a:lstStyle>
          <a:p>
            <a:pPr>
              <a:defRPr/>
            </a:pPr>
            <a:fld id="{47192831-88FD-46AC-A3A6-55A2B3E79D84}" type="slidenum">
              <a:rPr lang="en-US"/>
              <a:pPr>
                <a:defRPr/>
              </a:pPr>
              <a:t>‹#›</a:t>
            </a:fld>
            <a:endParaRPr lang="en-US" dirty="0"/>
          </a:p>
        </p:txBody>
      </p:sp>
    </p:spTree>
    <p:extLst>
      <p:ext uri="{BB962C8B-B14F-4D97-AF65-F5344CB8AC3E}">
        <p14:creationId xmlns:p14="http://schemas.microsoft.com/office/powerpoint/2010/main" val="33008567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358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763588"/>
            <a:ext cx="9240838" cy="6932612"/>
          </a:xfrm>
        </p:spPr>
      </p:sp>
      <p:sp>
        <p:nvSpPr>
          <p:cNvPr id="3" name="Notes Placeholder 2"/>
          <p:cNvSpPr>
            <a:spLocks noGrp="1"/>
          </p:cNvSpPr>
          <p:nvPr>
            <p:ph type="body" idx="1"/>
          </p:nvPr>
        </p:nvSpPr>
        <p:spPr/>
        <p:txBody>
          <a:bodyPr>
            <a:normAutofit/>
          </a:bodyPr>
          <a:lstStyle/>
          <a:p>
            <a:r>
              <a:rPr lang="en-US" dirty="0" smtClean="0"/>
              <a:t>Texas is the second largest</a:t>
            </a:r>
            <a:r>
              <a:rPr lang="en-US" baseline="0" dirty="0" smtClean="0"/>
              <a:t> state in terms of population (2</a:t>
            </a:r>
            <a:r>
              <a:rPr lang="en-US" baseline="30000" dirty="0" smtClean="0"/>
              <a:t>nd</a:t>
            </a:r>
            <a:r>
              <a:rPr lang="en-US" baseline="0" dirty="0" smtClean="0"/>
              <a:t> to CA) and area (2</a:t>
            </a:r>
            <a:r>
              <a:rPr lang="en-US" baseline="30000" dirty="0" smtClean="0"/>
              <a:t>nd</a:t>
            </a:r>
            <a:r>
              <a:rPr lang="en-US" baseline="0" dirty="0" smtClean="0"/>
              <a:t> to AK). In terms of </a:t>
            </a:r>
            <a:r>
              <a:rPr lang="en-US" b="1" baseline="0" dirty="0" smtClean="0"/>
              <a:t>number of people, </a:t>
            </a:r>
            <a:r>
              <a:rPr lang="en-US" baseline="0" dirty="0" smtClean="0"/>
              <a:t>Texas’ growth exceeds that of all other states between 2010 and 205.</a:t>
            </a:r>
            <a:endParaRPr lang="en-US" dirty="0"/>
          </a:p>
        </p:txBody>
      </p:sp>
    </p:spTree>
    <p:extLst>
      <p:ext uri="{BB962C8B-B14F-4D97-AF65-F5344CB8AC3E}">
        <p14:creationId xmlns:p14="http://schemas.microsoft.com/office/powerpoint/2010/main" val="4109114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19075"/>
            <a:ext cx="10560050" cy="7921625"/>
          </a:xfrm>
        </p:spPr>
      </p:sp>
      <p:sp>
        <p:nvSpPr>
          <p:cNvPr id="3" name="Notes Placeholder 2"/>
          <p:cNvSpPr>
            <a:spLocks noGrp="1"/>
          </p:cNvSpPr>
          <p:nvPr>
            <p:ph type="body" idx="1"/>
          </p:nvPr>
        </p:nvSpPr>
        <p:spPr/>
        <p:txBody>
          <a:bodyPr/>
          <a:lstStyle/>
          <a:p>
            <a:pPr defTabSz="983310">
              <a:defRPr/>
            </a:pPr>
            <a:endParaRPr lang="en-US" sz="900" dirty="0"/>
          </a:p>
          <a:p>
            <a:pPr defTabSz="983310">
              <a:defRPr/>
            </a:pPr>
            <a:r>
              <a:rPr lang="en-US" sz="800" dirty="0"/>
              <a:t>When we look at the geographic distribution of the population of Texas over time we see continually increasing population in the counties along the I-35 corridor, the Houston area, and the lower Rio Grand Valley. Urbanized areas out west have grown but most counties west have experienced limited growth and some population decline. Approximately 86% of the population is along I-35 and east.  This area with the 3 major metropolitan areas at the points is often described as the Texas population triangle.</a:t>
            </a:r>
          </a:p>
          <a:p>
            <a:pPr defTabSz="983310">
              <a:defRPr/>
            </a:pPr>
            <a:r>
              <a:rPr lang="en-US" sz="800" dirty="0"/>
              <a:t>The counties of Harris, Dallas, Tarrant, Bexar, and Travis make up the points of the “population triangle” in Texas and are the most populated in the State. Collin, Denton, Fort Bend, Hidalgo, and El Paso counties also have significant population concentrations. Many counties west of Interstate 35 are more sparsely populated. </a:t>
            </a:r>
          </a:p>
        </p:txBody>
      </p:sp>
    </p:spTree>
    <p:extLst>
      <p:ext uri="{BB962C8B-B14F-4D97-AF65-F5344CB8AC3E}">
        <p14:creationId xmlns:p14="http://schemas.microsoft.com/office/powerpoint/2010/main" val="2088729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4800" y="660400"/>
            <a:ext cx="10428288" cy="7821613"/>
          </a:xfrm>
        </p:spPr>
      </p:sp>
      <p:sp>
        <p:nvSpPr>
          <p:cNvPr id="3" name="Notes Placeholder 2"/>
          <p:cNvSpPr>
            <a:spLocks noGrp="1"/>
          </p:cNvSpPr>
          <p:nvPr>
            <p:ph type="body" idx="1"/>
          </p:nvPr>
        </p:nvSpPr>
        <p:spPr>
          <a:xfrm>
            <a:off x="429046" y="8251923"/>
            <a:ext cx="6765479" cy="2512252"/>
          </a:xfrm>
          <a:prstGeom prst="rect">
            <a:avLst/>
          </a:prstGeom>
        </p:spPr>
        <p:txBody>
          <a:bodyPr/>
          <a:lstStyle/>
          <a:p>
            <a:pPr defTabSz="983310">
              <a:defRPr/>
            </a:pPr>
            <a:endParaRPr lang="en-US" dirty="0" smtClean="0"/>
          </a:p>
          <a:p>
            <a:pPr defTabSz="983310">
              <a:defRPr/>
            </a:pPr>
            <a:r>
              <a:rPr lang="en-US" dirty="0" smtClean="0"/>
              <a:t>Population</a:t>
            </a:r>
            <a:r>
              <a:rPr lang="en-US" baseline="0" dirty="0" smtClean="0"/>
              <a:t> change over the decade has been greatest in the urban and suburban population triangle counties. Counties in the lower Rio Grande Valley also had significant growth as did El Paso. Overall, </a:t>
            </a:r>
            <a:r>
              <a:rPr lang="en-US" dirty="0" smtClean="0"/>
              <a:t>158</a:t>
            </a:r>
            <a:r>
              <a:rPr lang="en-US" baseline="0" dirty="0" smtClean="0"/>
              <a:t> </a:t>
            </a:r>
            <a:r>
              <a:rPr lang="en-US" dirty="0" smtClean="0"/>
              <a:t>counties</a:t>
            </a:r>
            <a:r>
              <a:rPr lang="en-US" baseline="0" dirty="0" smtClean="0"/>
              <a:t> gained population while 96 (38%) lost population over the decade.</a:t>
            </a:r>
          </a:p>
          <a:p>
            <a:pPr defTabSz="983310">
              <a:defRPr/>
            </a:pPr>
            <a:endParaRPr lang="en-US" dirty="0" smtClean="0"/>
          </a:p>
        </p:txBody>
      </p:sp>
      <p:sp>
        <p:nvSpPr>
          <p:cNvPr id="4" name="Slide Number Placeholder 3"/>
          <p:cNvSpPr>
            <a:spLocks noGrp="1"/>
          </p:cNvSpPr>
          <p:nvPr>
            <p:ph type="sldNum" sz="quarter" idx="10"/>
          </p:nvPr>
        </p:nvSpPr>
        <p:spPr>
          <a:xfrm>
            <a:off x="4237328" y="9616240"/>
            <a:ext cx="3240308" cy="506118"/>
          </a:xfrm>
          <a:prstGeom prst="rect">
            <a:avLst/>
          </a:prstGeom>
        </p:spPr>
        <p:txBody>
          <a:bodyPr/>
          <a:lstStyle/>
          <a:p>
            <a:pPr>
              <a:defRPr/>
            </a:pPr>
            <a:fld id="{47192831-88FD-46AC-A3A6-55A2B3E79D84}" type="slidenum">
              <a:rPr lang="en-US" smtClean="0"/>
              <a:pPr>
                <a:defRPr/>
              </a:pPr>
              <a:t>4</a:t>
            </a:fld>
            <a:endParaRPr lang="en-US" dirty="0"/>
          </a:p>
        </p:txBody>
      </p:sp>
    </p:spTree>
    <p:extLst>
      <p:ext uri="{BB962C8B-B14F-4D97-AF65-F5344CB8AC3E}">
        <p14:creationId xmlns:p14="http://schemas.microsoft.com/office/powerpoint/2010/main" val="162736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12888" y="439738"/>
            <a:ext cx="10428288" cy="7823200"/>
          </a:xfrm>
        </p:spPr>
      </p:sp>
      <p:sp>
        <p:nvSpPr>
          <p:cNvPr id="3" name="Notes Placeholder 2"/>
          <p:cNvSpPr>
            <a:spLocks noGrp="1"/>
          </p:cNvSpPr>
          <p:nvPr>
            <p:ph type="body" idx="1"/>
          </p:nvPr>
        </p:nvSpPr>
        <p:spPr>
          <a:xfrm>
            <a:off x="429046" y="8031869"/>
            <a:ext cx="6765479" cy="2512252"/>
          </a:xfrm>
          <a:prstGeom prst="rect">
            <a:avLst/>
          </a:prstGeom>
        </p:spPr>
        <p:txBody>
          <a:bodyPr/>
          <a:lstStyle/>
          <a:p>
            <a:pPr defTabSz="983310">
              <a:defRPr/>
            </a:pPr>
            <a:endParaRPr lang="en-US" dirty="0" smtClean="0"/>
          </a:p>
          <a:p>
            <a:pPr defTabSz="983310">
              <a:defRPr/>
            </a:pPr>
            <a:r>
              <a:rPr lang="en-US" dirty="0" smtClean="0"/>
              <a:t>Percent change is an indicator of the speed of population change</a:t>
            </a:r>
            <a:r>
              <a:rPr lang="en-US" baseline="0" dirty="0" smtClean="0"/>
              <a:t> void of information about the volume of population change. Percent change in the population over the past few years has been greatest in the suburban population triangle counties, notably among counties between San Antonio and Austin. In the early part of the decade, counties in the Eagle Ford Shale area (south east of San Antonio) and the Cline Shale area (Midland and Odessa area), had been growing quickly. This is no longer the case. </a:t>
            </a:r>
          </a:p>
          <a:p>
            <a:pPr defTabSz="983310">
              <a:defRPr/>
            </a:pPr>
            <a:endParaRPr lang="en-US" dirty="0" smtClean="0"/>
          </a:p>
        </p:txBody>
      </p:sp>
      <p:sp>
        <p:nvSpPr>
          <p:cNvPr id="4" name="Slide Number Placeholder 3"/>
          <p:cNvSpPr>
            <a:spLocks noGrp="1"/>
          </p:cNvSpPr>
          <p:nvPr>
            <p:ph type="sldNum" sz="quarter" idx="10"/>
          </p:nvPr>
        </p:nvSpPr>
        <p:spPr>
          <a:xfrm>
            <a:off x="4237328" y="9616240"/>
            <a:ext cx="3240308" cy="506118"/>
          </a:xfrm>
          <a:prstGeom prst="rect">
            <a:avLst/>
          </a:prstGeom>
        </p:spPr>
        <p:txBody>
          <a:bodyPr/>
          <a:lstStyle/>
          <a:p>
            <a:pPr>
              <a:defRPr/>
            </a:pPr>
            <a:fld id="{47192831-88FD-46AC-A3A6-55A2B3E79D84}" type="slidenum">
              <a:rPr lang="en-US" smtClean="0"/>
              <a:pPr>
                <a:defRPr/>
              </a:pPr>
              <a:t>5</a:t>
            </a:fld>
            <a:endParaRPr lang="en-US" dirty="0"/>
          </a:p>
        </p:txBody>
      </p:sp>
    </p:spTree>
    <p:extLst>
      <p:ext uri="{BB962C8B-B14F-4D97-AF65-F5344CB8AC3E}">
        <p14:creationId xmlns:p14="http://schemas.microsoft.com/office/powerpoint/2010/main" val="1604429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6</a:t>
            </a:fld>
            <a:endParaRPr lang="en-US" dirty="0"/>
          </a:p>
        </p:txBody>
      </p:sp>
    </p:spTree>
    <p:extLst>
      <p:ext uri="{BB962C8B-B14F-4D97-AF65-F5344CB8AC3E}">
        <p14:creationId xmlns:p14="http://schemas.microsoft.com/office/powerpoint/2010/main" val="3666927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As more and more people move into our counties and communities, there are more and more persons per square mile. The sequence of images here show how from 1970 to 2010 the urban areas of San Antonio and Austin have become very dense in terms of population and how the are in-between these two cities has become more and more dense. This increasing density is happening in other urban areas of the State and the stress put on the transportation infrastructure from this increasing density creates challenges for our commuting residents and for businesses who are providing services and moving goods. </a:t>
            </a:r>
          </a:p>
        </p:txBody>
      </p:sp>
      <p:sp>
        <p:nvSpPr>
          <p:cNvPr id="4" name="Slide Number Placeholder 3"/>
          <p:cNvSpPr>
            <a:spLocks noGrp="1"/>
          </p:cNvSpPr>
          <p:nvPr>
            <p:ph type="sldNum" sz="quarter" idx="10"/>
          </p:nvPr>
        </p:nvSpPr>
        <p:spPr/>
        <p:txBody>
          <a:bodyPr/>
          <a:lstStyle/>
          <a:p>
            <a:fld id="{98163AE5-516B-4829-B0EE-0DD680D1BF5A}" type="slidenum">
              <a:rPr lang="en-US" smtClean="0"/>
              <a:t>8</a:t>
            </a:fld>
            <a:endParaRPr lang="en-US"/>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153334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10</a:t>
            </a:fld>
            <a:endParaRPr lang="en-US" dirty="0"/>
          </a:p>
        </p:txBody>
      </p:sp>
    </p:spTree>
    <p:extLst>
      <p:ext uri="{BB962C8B-B14F-4D97-AF65-F5344CB8AC3E}">
        <p14:creationId xmlns:p14="http://schemas.microsoft.com/office/powerpoint/2010/main" val="1013964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049338" y="303213"/>
            <a:ext cx="9140826" cy="6856412"/>
          </a:xfrm>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The Texas </a:t>
            </a:r>
            <a:r>
              <a:rPr lang="en-US" baseline="0" dirty="0" err="1" smtClean="0"/>
              <a:t>Demgraphic</a:t>
            </a:r>
            <a:r>
              <a:rPr lang="en-US" baseline="0" dirty="0" smtClean="0"/>
              <a:t> Data Center are committed to supporting your work through providing you with the best, most accurate, and objective information we can identify about our greatest asset, the people of Texas. </a:t>
            </a:r>
          </a:p>
          <a:p>
            <a:pPr eaLnBrk="1" hangingPunct="1">
              <a:spcBef>
                <a:spcPct val="0"/>
              </a:spcBef>
            </a:pPr>
            <a:endParaRPr lang="en-US" dirty="0"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507754-BBD3-4A44-82F4-43614AC6E0B7}" type="slidenum">
              <a:rPr lang="en-US" smtClean="0"/>
              <a:pPr fontAlgn="base">
                <a:spcBef>
                  <a:spcPct val="0"/>
                </a:spcBef>
                <a:spcAft>
                  <a:spcPct val="0"/>
                </a:spcAft>
                <a:defRPr/>
              </a:pPr>
              <a:t>11</a:t>
            </a:fld>
            <a:endParaRPr lang="en-US" dirty="0" smtClean="0"/>
          </a:p>
        </p:txBody>
      </p:sp>
    </p:spTree>
    <p:extLst>
      <p:ext uri="{BB962C8B-B14F-4D97-AF65-F5344CB8AC3E}">
        <p14:creationId xmlns:p14="http://schemas.microsoft.com/office/powerpoint/2010/main" val="12716749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00500" y="120015"/>
            <a:ext cx="5046344" cy="908684"/>
          </a:xfrm>
        </p:spPr>
        <p:txBody>
          <a:bodyPr anchor="t" anchorCtr="0">
            <a:noAutofit/>
          </a:bodyPr>
          <a:lstStyle>
            <a:lvl1pPr algn="r">
              <a:defRPr sz="32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412231" y="1754505"/>
            <a:ext cx="2634614" cy="2874645"/>
          </a:xfrm>
        </p:spPr>
        <p:txBody>
          <a:bodyPr>
            <a:noAutofit/>
          </a:bodyPr>
          <a:lstStyle>
            <a:lvl1pPr marL="0" indent="0" algn="r">
              <a:lnSpc>
                <a:spcPct val="100000"/>
              </a:lnSpc>
              <a:buNone/>
              <a:defRPr sz="2400">
                <a:solidFill>
                  <a:srgbClr val="25327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grpSp>
        <p:nvGrpSpPr>
          <p:cNvPr id="5" name="Group 4"/>
          <p:cNvGrpSpPr/>
          <p:nvPr/>
        </p:nvGrpSpPr>
        <p:grpSpPr>
          <a:xfrm>
            <a:off x="6019800" y="6256840"/>
            <a:ext cx="2895599" cy="400110"/>
            <a:chOff x="6229737" y="6256840"/>
            <a:chExt cx="2895599" cy="40011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9737" y="6256840"/>
              <a:ext cx="399663" cy="399663"/>
            </a:xfrm>
            <a:prstGeom prst="rect">
              <a:avLst/>
            </a:prstGeom>
          </p:spPr>
        </p:pic>
        <p:sp>
          <p:nvSpPr>
            <p:cNvPr id="16" name="TextBox 15"/>
            <p:cNvSpPr txBox="1"/>
            <p:nvPr userDrawn="1"/>
          </p:nvSpPr>
          <p:spPr>
            <a:xfrm>
              <a:off x="6629399" y="6256840"/>
              <a:ext cx="2495937" cy="400110"/>
            </a:xfrm>
            <a:prstGeom prst="rect">
              <a:avLst/>
            </a:prstGeom>
            <a:noFill/>
          </p:spPr>
          <p:txBody>
            <a:bodyPr wrap="square" rtlCol="0">
              <a:normAutofit fontScale="92500"/>
            </a:bodyPr>
            <a:lstStyle/>
            <a:p>
              <a:r>
                <a:rPr lang="en-US" sz="2000" dirty="0" smtClean="0">
                  <a:solidFill>
                    <a:schemeClr val="tx2"/>
                  </a:solidFill>
                </a:rPr>
                <a:t>@TexasDemography</a:t>
              </a:r>
              <a:endParaRPr lang="en-US" sz="2000" dirty="0">
                <a:solidFill>
                  <a:schemeClr val="tx2"/>
                </a:solidFill>
              </a:endParaRPr>
            </a:p>
          </p:txBody>
        </p:sp>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9315" y="5112828"/>
            <a:ext cx="3080384" cy="101119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9777" t="1" r="-8" b="-765"/>
          <a:stretch/>
        </p:blipFill>
        <p:spPr>
          <a:xfrm>
            <a:off x="0" y="0"/>
            <a:ext cx="6675120" cy="6766560"/>
          </a:xfrm>
          <a:prstGeom prst="rect">
            <a:avLst/>
          </a:prstGeom>
        </p:spPr>
      </p:pic>
    </p:spTree>
    <p:extLst>
      <p:ext uri="{BB962C8B-B14F-4D97-AF65-F5344CB8AC3E}">
        <p14:creationId xmlns:p14="http://schemas.microsoft.com/office/powerpoint/2010/main" val="17349161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34E50B-2F52-4821-A80F-AEA68124EBC8}" type="datetime1">
              <a:rPr lang="en-US" smtClean="0"/>
              <a:t>6/12/2017</a:t>
            </a:fld>
            <a:endParaRPr lang="en-US" dirty="0"/>
          </a:p>
        </p:txBody>
      </p:sp>
      <p:sp>
        <p:nvSpPr>
          <p:cNvPr id="8" name="Footer Placeholder 7"/>
          <p:cNvSpPr>
            <a:spLocks noGrp="1"/>
          </p:cNvSpPr>
          <p:nvPr>
            <p:ph type="ftr" sz="quarter" idx="11"/>
          </p:nvPr>
        </p:nvSpPr>
        <p:spPr/>
        <p:txBody>
          <a:bodyPr/>
          <a:lstStyle/>
          <a:p>
            <a:r>
              <a:rPr lang="en-US"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5450894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E1CF5-A70B-4390-BA91-1EB097C99F0D}" type="datetime1">
              <a:rPr lang="en-US" smtClean="0"/>
              <a:t>6/12/2017</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6743523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F19AD-229C-4ABE-A25C-718C0D054BAE}" type="datetime1">
              <a:rPr lang="en-US" smtClean="0"/>
              <a:t>6/12/2017</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42838306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246368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6/12/2017</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0483326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26251"/>
            <a:ext cx="7886700" cy="2852737"/>
          </a:xfrm>
        </p:spPr>
        <p:txBody>
          <a:bodyPr anchor="b"/>
          <a:lstStyle>
            <a:lvl1pPr>
              <a:defRPr sz="6000">
                <a:solidFill>
                  <a:srgbClr val="25327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37195DDB-3A78-4C6D-97A9-BF4491D2246E}" type="datetime1">
              <a:rPr lang="en-US" smtClean="0"/>
              <a:t>6/12/2017</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13280222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5795" y="1563016"/>
            <a:ext cx="3886200" cy="467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295" y="1563016"/>
            <a:ext cx="3886200" cy="467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C28A85-6220-4C1A-AFF4-87E88D120771}" type="datetime1">
              <a:rPr lang="en-US" smtClean="0"/>
              <a:t>6/12/2017</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17937583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24345A-3D20-49E5-8A05-7DD2A06E0781}" type="datetime1">
              <a:rPr lang="en-US" smtClean="0"/>
              <a:t>6/12/2017</a:t>
            </a:fld>
            <a:endParaRPr lang="en-US" dirty="0"/>
          </a:p>
        </p:txBody>
      </p:sp>
      <p:sp>
        <p:nvSpPr>
          <p:cNvPr id="8" name="Footer Placeholder 7"/>
          <p:cNvSpPr>
            <a:spLocks noGrp="1"/>
          </p:cNvSpPr>
          <p:nvPr>
            <p:ph type="ftr" sz="quarter" idx="11"/>
          </p:nvPr>
        </p:nvSpPr>
        <p:spPr/>
        <p:txBody>
          <a:bodyPr/>
          <a:lstStyle/>
          <a:p>
            <a:r>
              <a:rPr lang="en-US"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257801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CC9E70-FB3D-4BDB-BC8B-791C280B0EC6}" type="datetime1">
              <a:rPr lang="en-US" smtClean="0"/>
              <a:t>6/12/2017</a:t>
            </a:fld>
            <a:endParaRPr lang="en-US" dirty="0"/>
          </a:p>
        </p:txBody>
      </p:sp>
      <p:sp>
        <p:nvSpPr>
          <p:cNvPr id="4" name="Footer Placeholder 3"/>
          <p:cNvSpPr>
            <a:spLocks noGrp="1"/>
          </p:cNvSpPr>
          <p:nvPr>
            <p:ph type="ftr" sz="quarter" idx="11"/>
          </p:nvPr>
        </p:nvSpPr>
        <p:spPr/>
        <p:txBody>
          <a:bodyPr/>
          <a:lstStyle/>
          <a:p>
            <a:r>
              <a:rPr lang="en-US"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6661479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6/12/2017</a:t>
            </a:fld>
            <a:endParaRPr lang="en-US" dirty="0"/>
          </a:p>
        </p:txBody>
      </p:sp>
      <p:sp>
        <p:nvSpPr>
          <p:cNvPr id="3" name="Footer Placeholder 2"/>
          <p:cNvSpPr>
            <a:spLocks noGrp="1"/>
          </p:cNvSpPr>
          <p:nvPr>
            <p:ph type="ftr" sz="quarter" idx="11"/>
          </p:nvPr>
        </p:nvSpPr>
        <p:spPr/>
        <p:txBody>
          <a:bodyPr/>
          <a:lstStyle/>
          <a:p>
            <a:r>
              <a:rPr lang="en-US"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3975998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8AC94-746D-4D1E-A90E-AED3C5E97251}" type="datetime1">
              <a:rPr lang="en-US" smtClean="0"/>
              <a:t>6/12/2017</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7425736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D2612-89F1-4C39-A4E6-E99566F934F7}" type="datetime1">
              <a:rPr lang="en-US" smtClean="0"/>
              <a:t>6/12/2017</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5040947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DABCF4BF-2998-4258-A5A8-4925EC584ECF}" type="datetime1">
              <a:rPr lang="en-US" smtClean="0"/>
              <a:t>6/12/2017</a:t>
            </a:fld>
            <a:endParaRPr lang="en-US" dirty="0"/>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15" cstate="print">
            <a:extLst>
              <a:ext uri="{28A0092B-C50C-407E-A947-70E740481C1C}">
                <a14:useLocalDpi xmlns:a14="http://schemas.microsoft.com/office/drawing/2010/main" val="0"/>
              </a:ext>
            </a:extLst>
          </a:blip>
          <a:srcRect l="15228" r="-1522"/>
          <a:stretch/>
        </p:blipFill>
        <p:spPr>
          <a:xfrm>
            <a:off x="0" y="0"/>
            <a:ext cx="1554480" cy="1453899"/>
          </a:xfrm>
          <a:prstGeom prst="rect">
            <a:avLst/>
          </a:prstGeom>
        </p:spPr>
      </p:pic>
    </p:spTree>
    <p:extLst>
      <p:ext uri="{BB962C8B-B14F-4D97-AF65-F5344CB8AC3E}">
        <p14:creationId xmlns:p14="http://schemas.microsoft.com/office/powerpoint/2010/main" val="122495075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1.xml.rels><?xml version="1.0" encoding="UTF-8" standalone="yes"?>
<Relationships xmlns="http://schemas.openxmlformats.org/package/2006/relationships"><Relationship Id="rId3" Type="http://schemas.openxmlformats.org/officeDocument/2006/relationships/hyperlink" Target="mailto:Lloyd.Potter@"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image" Target="../media/image17.emf"/><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05199" y="76199"/>
            <a:ext cx="5774635" cy="1295401"/>
          </a:xfrm>
        </p:spPr>
        <p:txBody>
          <a:bodyPr>
            <a:normAutofit/>
          </a:bodyPr>
          <a:lstStyle/>
          <a:p>
            <a:pPr algn="ctr"/>
            <a:r>
              <a:rPr lang="en-US" sz="2800" dirty="0" smtClean="0"/>
              <a:t>Population and Water in Texas</a:t>
            </a:r>
            <a:endParaRPr lang="en-US" sz="2800" dirty="0"/>
          </a:p>
        </p:txBody>
      </p:sp>
      <p:sp>
        <p:nvSpPr>
          <p:cNvPr id="4" name="Subtitle 3"/>
          <p:cNvSpPr>
            <a:spLocks noGrp="1"/>
          </p:cNvSpPr>
          <p:nvPr>
            <p:ph type="subTitle" idx="1"/>
          </p:nvPr>
        </p:nvSpPr>
        <p:spPr>
          <a:xfrm>
            <a:off x="6019800" y="2590800"/>
            <a:ext cx="2895600" cy="1981200"/>
          </a:xfrm>
        </p:spPr>
        <p:txBody>
          <a:bodyPr>
            <a:normAutofit/>
          </a:bodyPr>
          <a:lstStyle/>
          <a:p>
            <a:pPr algn="ctr"/>
            <a:r>
              <a:rPr lang="en-US" dirty="0" smtClean="0"/>
              <a:t>Texas Water Roundtable</a:t>
            </a:r>
            <a:endParaRPr lang="en-US" dirty="0" smtClean="0"/>
          </a:p>
          <a:p>
            <a:pPr algn="ctr"/>
            <a:r>
              <a:rPr lang="en-US" sz="2000" dirty="0" smtClean="0"/>
              <a:t>Boerne, </a:t>
            </a:r>
            <a:r>
              <a:rPr lang="en-US" sz="2000" dirty="0" smtClean="0"/>
              <a:t>Texas</a:t>
            </a:r>
          </a:p>
          <a:p>
            <a:pPr algn="ctr"/>
            <a:r>
              <a:rPr lang="en-US" sz="2000" dirty="0" smtClean="0"/>
              <a:t>June 12, </a:t>
            </a:r>
            <a:r>
              <a:rPr lang="en-US" sz="2000" dirty="0" smtClean="0"/>
              <a:t>2017</a:t>
            </a:r>
            <a:endParaRPr lang="en-US" sz="2000" dirty="0"/>
          </a:p>
        </p:txBody>
      </p:sp>
    </p:spTree>
    <p:extLst>
      <p:ext uri="{BB962C8B-B14F-4D97-AF65-F5344CB8AC3E}">
        <p14:creationId xmlns:p14="http://schemas.microsoft.com/office/powerpoint/2010/main" val="1219335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Projected Percent Change in Population 2010-2050</a:t>
            </a:r>
            <a:endParaRPr lang="en-US" dirty="0"/>
          </a:p>
        </p:txBody>
      </p:sp>
      <p:pic>
        <p:nvPicPr>
          <p:cNvPr id="5" name="Content Placeholder 4"/>
          <p:cNvPicPr>
            <a:picLocks noGrp="1" noChangeAspect="1"/>
          </p:cNvPicPr>
          <p:nvPr>
            <p:ph idx="1"/>
          </p:nvPr>
        </p:nvPicPr>
        <p:blipFill rotWithShape="1">
          <a:blip r:embed="rId3"/>
          <a:srcRect l="2757" t="12075" r="5808" b="3471"/>
          <a:stretch/>
        </p:blipFill>
        <p:spPr>
          <a:xfrm>
            <a:off x="1447800" y="1066800"/>
            <a:ext cx="6934200" cy="5562600"/>
          </a:xfrm>
          <a:prstGeom prst="rect">
            <a:avLst/>
          </a:prstGeom>
        </p:spPr>
      </p:pic>
      <p:sp>
        <p:nvSpPr>
          <p:cNvPr id="4" name="Slide Number Placeholder 3"/>
          <p:cNvSpPr>
            <a:spLocks noGrp="1"/>
          </p:cNvSpPr>
          <p:nvPr>
            <p:ph type="sldNum" sz="quarter" idx="4"/>
          </p:nvPr>
        </p:nvSpPr>
        <p:spPr/>
        <p:txBody>
          <a:bodyPr/>
          <a:lstStyle/>
          <a:p>
            <a:fld id="{2BC1FA3B-F0C1-4F58-90BE-DCC7501F4B28}" type="slidenum">
              <a:rPr lang="en-US" smtClean="0"/>
              <a:pPr/>
              <a:t>10</a:t>
            </a:fld>
            <a:endParaRPr lang="en-US" dirty="0"/>
          </a:p>
        </p:txBody>
      </p:sp>
      <p:pic>
        <p:nvPicPr>
          <p:cNvPr id="6" name="Picture 5"/>
          <p:cNvPicPr>
            <a:picLocks noChangeAspect="1"/>
          </p:cNvPicPr>
          <p:nvPr/>
        </p:nvPicPr>
        <p:blipFill rotWithShape="1">
          <a:blip r:embed="rId4"/>
          <a:srcRect t="36644"/>
          <a:stretch/>
        </p:blipFill>
        <p:spPr>
          <a:xfrm>
            <a:off x="1295400" y="1800798"/>
            <a:ext cx="1360041" cy="1314508"/>
          </a:xfrm>
          <a:prstGeom prst="rect">
            <a:avLst/>
          </a:prstGeom>
        </p:spPr>
      </p:pic>
      <p:sp>
        <p:nvSpPr>
          <p:cNvPr id="7" name="TextBox 6"/>
          <p:cNvSpPr txBox="1"/>
          <p:nvPr/>
        </p:nvSpPr>
        <p:spPr>
          <a:xfrm>
            <a:off x="76200" y="6478320"/>
            <a:ext cx="8763000" cy="276999"/>
          </a:xfrm>
          <a:prstGeom prst="rect">
            <a:avLst/>
          </a:prstGeom>
          <a:noFill/>
        </p:spPr>
        <p:txBody>
          <a:bodyPr wrap="square" rtlCol="0">
            <a:spAutoFit/>
          </a:bodyPr>
          <a:lstStyle/>
          <a:p>
            <a:pPr marL="798513" indent="-798513">
              <a:spcBef>
                <a:spcPct val="50000"/>
              </a:spcBef>
            </a:pPr>
            <a:r>
              <a:rPr lang="en-US" sz="1200" dirty="0" smtClean="0">
                <a:solidFill>
                  <a:schemeClr val="tx1">
                    <a:lumMod val="50000"/>
                    <a:lumOff val="50000"/>
                  </a:schemeClr>
                </a:solidFill>
                <a:latin typeface="Arial" pitchFamily="34" charset="0"/>
                <a:cs typeface="Arial" pitchFamily="34" charset="0"/>
              </a:rPr>
              <a:t>Source: Texas State Data Center 2014 Population Projections, 1.0 Scenario</a:t>
            </a:r>
          </a:p>
        </p:txBody>
      </p:sp>
    </p:spTree>
    <p:extLst>
      <p:ext uri="{BB962C8B-B14F-4D97-AF65-F5344CB8AC3E}">
        <p14:creationId xmlns:p14="http://schemas.microsoft.com/office/powerpoint/2010/main" val="1471582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Contact </a:t>
            </a:r>
            <a:endParaRPr lang="en-US" dirty="0"/>
          </a:p>
        </p:txBody>
      </p:sp>
      <p:sp>
        <p:nvSpPr>
          <p:cNvPr id="36867" name="Content Placeholder 2"/>
          <p:cNvSpPr>
            <a:spLocks noGrp="1"/>
          </p:cNvSpPr>
          <p:nvPr>
            <p:ph idx="4294967295"/>
          </p:nvPr>
        </p:nvSpPr>
        <p:spPr>
          <a:xfrm>
            <a:off x="914400" y="1676400"/>
            <a:ext cx="7924800" cy="4525963"/>
          </a:xfrm>
        </p:spPr>
        <p:txBody>
          <a:bodyPr/>
          <a:lstStyle/>
          <a:p>
            <a:pPr lvl="1" eaLnBrk="1" hangingPunct="1">
              <a:buNone/>
            </a:pPr>
            <a:endParaRPr lang="en-US" dirty="0" smtClean="0"/>
          </a:p>
          <a:p>
            <a:pPr lvl="1" eaLnBrk="1" hangingPunct="1">
              <a:buNone/>
            </a:pPr>
            <a:endParaRPr lang="en-US" dirty="0" smtClean="0"/>
          </a:p>
          <a:p>
            <a:pPr lvl="1" eaLnBrk="1" hangingPunct="1">
              <a:buNone/>
            </a:pPr>
            <a:endParaRPr lang="en-US" dirty="0" smtClean="0"/>
          </a:p>
          <a:p>
            <a:pPr lvl="1" eaLnBrk="1" hangingPunct="1">
              <a:buNone/>
            </a:pPr>
            <a:r>
              <a:rPr lang="en-US" dirty="0" smtClean="0"/>
              <a:t>State Demographer</a:t>
            </a:r>
          </a:p>
          <a:p>
            <a:pPr lvl="1">
              <a:buNone/>
            </a:pPr>
            <a:r>
              <a:rPr lang="en-US" dirty="0" smtClean="0"/>
              <a:t>Office: (210) 458-6530</a:t>
            </a:r>
          </a:p>
          <a:p>
            <a:pPr lvl="1" eaLnBrk="1" hangingPunct="1">
              <a:buNone/>
            </a:pPr>
            <a:r>
              <a:rPr lang="en-US" dirty="0" smtClean="0"/>
              <a:t>Email: </a:t>
            </a:r>
            <a:r>
              <a:rPr lang="en-US" dirty="0" smtClean="0">
                <a:hlinkClick r:id="rId3"/>
              </a:rPr>
              <a:t>Lloyd.Potter@</a:t>
            </a:r>
            <a:r>
              <a:rPr lang="en-US" dirty="0" smtClean="0"/>
              <a:t>utsa.edu</a:t>
            </a:r>
          </a:p>
          <a:p>
            <a:pPr lvl="1">
              <a:buNone/>
            </a:pPr>
            <a:r>
              <a:rPr lang="en-US" dirty="0" smtClean="0"/>
              <a:t>Internet: demographics.texas.gov</a:t>
            </a:r>
          </a:p>
          <a:p>
            <a:pPr lvl="1">
              <a:buNone/>
            </a:pPr>
            <a:endParaRPr lang="en-US" dirty="0" smtClean="0"/>
          </a:p>
          <a:p>
            <a:pPr eaLnBrk="1" hangingPunct="1">
              <a:buNone/>
            </a:pPr>
            <a:endParaRPr lang="en-US" dirty="0" smtClean="0"/>
          </a:p>
        </p:txBody>
      </p:sp>
      <p:sp>
        <p:nvSpPr>
          <p:cNvPr id="5" name="Slide Number Placeholder 3"/>
          <p:cNvSpPr txBox="1">
            <a:spLocks/>
          </p:cNvSpPr>
          <p:nvPr/>
        </p:nvSpPr>
        <p:spPr>
          <a:xfrm>
            <a:off x="5714081" y="5190499"/>
            <a:ext cx="572243" cy="442437"/>
          </a:xfrm>
          <a:prstGeom prst="rect">
            <a:avLst/>
          </a:prstGeom>
        </p:spPr>
        <p:txBody>
          <a:bodyPr anchor="ctr"/>
          <a:lstStyle/>
          <a:p>
            <a:pPr algn="r" fontAlgn="auto">
              <a:spcBef>
                <a:spcPts val="0"/>
              </a:spcBef>
              <a:spcAft>
                <a:spcPts val="0"/>
              </a:spcAft>
              <a:defRPr/>
            </a:pPr>
            <a:endParaRPr lang="en-US" sz="2000" dirty="0">
              <a:solidFill>
                <a:schemeClr val="tx1">
                  <a:tint val="75000"/>
                </a:schemeClr>
              </a:solidFill>
              <a:latin typeface="+mn-lt"/>
              <a:cs typeface="+mn-cs"/>
            </a:endParaRPr>
          </a:p>
        </p:txBody>
      </p:sp>
      <p:sp>
        <p:nvSpPr>
          <p:cNvPr id="9" name="Rectangle 8"/>
          <p:cNvSpPr/>
          <p:nvPr/>
        </p:nvSpPr>
        <p:spPr>
          <a:xfrm>
            <a:off x="1295400" y="1905002"/>
            <a:ext cx="4369594" cy="769441"/>
          </a:xfrm>
          <a:prstGeom prst="rect">
            <a:avLst/>
          </a:prstGeom>
        </p:spPr>
        <p:txBody>
          <a:bodyPr wrap="none">
            <a:spAutoFit/>
          </a:bodyPr>
          <a:lstStyle/>
          <a:p>
            <a:pPr eaLnBrk="1" hangingPunct="1">
              <a:buNone/>
            </a:pPr>
            <a:r>
              <a:rPr lang="en-US" sz="4400" dirty="0" smtClean="0">
                <a:solidFill>
                  <a:srgbClr val="1B1E7A"/>
                </a:solidFill>
                <a:latin typeface="+mj-lt"/>
              </a:rPr>
              <a:t>Lloyd Potter, Ph.D.</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800" y="4572000"/>
            <a:ext cx="341593" cy="341593"/>
          </a:xfrm>
          <a:prstGeom prst="rect">
            <a:avLst/>
          </a:prstGeom>
        </p:spPr>
      </p:pic>
      <p:sp>
        <p:nvSpPr>
          <p:cNvPr id="10" name="TextBox 9"/>
          <p:cNvSpPr txBox="1"/>
          <p:nvPr/>
        </p:nvSpPr>
        <p:spPr>
          <a:xfrm>
            <a:off x="1789393" y="4513483"/>
            <a:ext cx="4804906" cy="400110"/>
          </a:xfrm>
          <a:prstGeom prst="rect">
            <a:avLst/>
          </a:prstGeom>
          <a:noFill/>
        </p:spPr>
        <p:txBody>
          <a:bodyPr wrap="square" rtlCol="0">
            <a:spAutoFit/>
          </a:bodyPr>
          <a:lstStyle/>
          <a:p>
            <a:r>
              <a:rPr lang="en-US" sz="2000" dirty="0" smtClean="0">
                <a:solidFill>
                  <a:schemeClr val="tx2"/>
                </a:solidFill>
              </a:rPr>
              <a:t>@</a:t>
            </a:r>
            <a:r>
              <a:rPr lang="en-US" sz="2000" dirty="0" err="1" smtClean="0">
                <a:solidFill>
                  <a:schemeClr val="tx2"/>
                </a:solidFill>
              </a:rPr>
              <a:t>TexasDemography</a:t>
            </a:r>
            <a:endParaRPr lang="en-US" sz="2000" dirty="0">
              <a:solidFill>
                <a:schemeClr val="tx2"/>
              </a:solidFill>
            </a:endParaRPr>
          </a:p>
        </p:txBody>
      </p:sp>
      <p:sp>
        <p:nvSpPr>
          <p:cNvPr id="2" name="Slide Number Placeholder 1"/>
          <p:cNvSpPr>
            <a:spLocks noGrp="1"/>
          </p:cNvSpPr>
          <p:nvPr>
            <p:ph type="sldNum" sz="quarter" idx="12"/>
          </p:nvPr>
        </p:nvSpPr>
        <p:spPr/>
        <p:txBody>
          <a:bodyPr/>
          <a:lstStyle/>
          <a:p>
            <a:fld id="{2BC1FA3B-F0C1-4F58-90BE-DCC7501F4B28}" type="slidenum">
              <a:rPr lang="en-US" smtClean="0"/>
              <a:pPr/>
              <a:t>11</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05000" y="432204"/>
            <a:ext cx="6172199" cy="313855"/>
          </a:xfrm>
        </p:spPr>
        <p:txBody>
          <a:bodyPr>
            <a:noAutofit/>
          </a:bodyPr>
          <a:lstStyle/>
          <a:p>
            <a:r>
              <a:rPr lang="en-US" sz="2400" b="1" dirty="0">
                <a:effectLst/>
              </a:rPr>
              <a:t>Growing States, 2000-2016</a:t>
            </a:r>
          </a:p>
        </p:txBody>
      </p:sp>
      <p:graphicFrame>
        <p:nvGraphicFramePr>
          <p:cNvPr id="6" name="Table 5"/>
          <p:cNvGraphicFramePr>
            <a:graphicFrameLocks noGrp="1"/>
          </p:cNvGraphicFramePr>
          <p:nvPr>
            <p:extLst/>
          </p:nvPr>
        </p:nvGraphicFramePr>
        <p:xfrm>
          <a:off x="381001" y="1600200"/>
          <a:ext cx="8229600" cy="4876799"/>
        </p:xfrm>
        <a:graphic>
          <a:graphicData uri="http://schemas.openxmlformats.org/drawingml/2006/table">
            <a:tbl>
              <a:tblPr firstRow="1" bandRow="1">
                <a:tableStyleId>{073A0DAA-6AF3-43AB-8588-CEC1D06C72B9}</a:tableStyleId>
              </a:tblPr>
              <a:tblGrid>
                <a:gridCol w="1531089"/>
                <a:gridCol w="1339702"/>
                <a:gridCol w="1594884"/>
                <a:gridCol w="1212112"/>
                <a:gridCol w="1212112"/>
                <a:gridCol w="1339701"/>
              </a:tblGrid>
              <a:tr h="947801">
                <a:tc>
                  <a:txBody>
                    <a:bodyPr/>
                    <a:lstStyle/>
                    <a:p>
                      <a:pPr marL="117475" indent="0" algn="l"/>
                      <a:endParaRPr lang="en-US" sz="1500" b="1" dirty="0">
                        <a:solidFill>
                          <a:srgbClr val="1B1E7A"/>
                        </a:solidFill>
                        <a:latin typeface="Arial" pitchFamily="34" charset="0"/>
                        <a:cs typeface="Arial" pitchFamily="34" charset="0"/>
                      </a:endParaRPr>
                    </a:p>
                  </a:txBody>
                  <a:tcPr marL="51435" marR="51435" marT="25718" marB="25718"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233363" indent="0" algn="ctr"/>
                      <a:r>
                        <a:rPr lang="en-US" sz="1200" b="1" dirty="0" smtClean="0">
                          <a:solidFill>
                            <a:srgbClr val="1B1E7A"/>
                          </a:solidFill>
                          <a:latin typeface="Arial" pitchFamily="34" charset="0"/>
                          <a:cs typeface="Arial" pitchFamily="34" charset="0"/>
                        </a:rPr>
                        <a:t>2000</a:t>
                      </a:r>
                    </a:p>
                    <a:p>
                      <a:pPr marL="233363" indent="0" algn="ctr"/>
                      <a:r>
                        <a:rPr lang="en-US" sz="1200" b="1" dirty="0" smtClean="0">
                          <a:solidFill>
                            <a:srgbClr val="1B1E7A"/>
                          </a:solidFill>
                          <a:latin typeface="Arial" pitchFamily="34" charset="0"/>
                          <a:cs typeface="Arial" pitchFamily="34" charset="0"/>
                        </a:rPr>
                        <a:t>Population</a:t>
                      </a:r>
                    </a:p>
                    <a:p>
                      <a:pPr marL="233363" indent="0" algn="ctr"/>
                      <a:r>
                        <a:rPr lang="en-US" sz="1200" b="1" kern="1200" dirty="0" smtClean="0">
                          <a:solidFill>
                            <a:srgbClr val="1B1E7A"/>
                          </a:solidFill>
                          <a:latin typeface="Arial" pitchFamily="34" charset="0"/>
                          <a:ea typeface="+mn-ea"/>
                          <a:cs typeface="Arial" pitchFamily="34" charset="0"/>
                        </a:rPr>
                        <a:t>(millions)</a:t>
                      </a:r>
                      <a:endParaRPr lang="en-US" sz="1200" b="1" dirty="0">
                        <a:solidFill>
                          <a:srgbClr val="1B1E7A"/>
                        </a:solidFill>
                        <a:latin typeface="Arial" pitchFamily="34" charset="0"/>
                        <a:cs typeface="Arial" pitchFamily="34" charset="0"/>
                      </a:endParaRPr>
                    </a:p>
                  </a:txBody>
                  <a:tcPr marL="51435" marR="51435" marT="25718" marB="25718"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233363" indent="0" algn="ctr" defTabSz="914400" rtl="0" eaLnBrk="1" latinLnBrk="0" hangingPunct="1"/>
                      <a:r>
                        <a:rPr lang="en-US" sz="1200" b="1" kern="1200" dirty="0" smtClean="0">
                          <a:solidFill>
                            <a:srgbClr val="1B1E7A"/>
                          </a:solidFill>
                          <a:latin typeface="Arial" pitchFamily="34" charset="0"/>
                          <a:ea typeface="+mn-ea"/>
                          <a:cs typeface="Arial" pitchFamily="34" charset="0"/>
                        </a:rPr>
                        <a:t>2010</a:t>
                      </a:r>
                    </a:p>
                    <a:p>
                      <a:pPr marL="233363" indent="0" algn="ctr" defTabSz="914400" rtl="0" eaLnBrk="1" latinLnBrk="0" hangingPunct="1"/>
                      <a:r>
                        <a:rPr lang="en-US" sz="1200" b="1" kern="1200" dirty="0" smtClean="0">
                          <a:solidFill>
                            <a:srgbClr val="1B1E7A"/>
                          </a:solidFill>
                          <a:latin typeface="Arial" pitchFamily="34" charset="0"/>
                          <a:ea typeface="+mn-ea"/>
                          <a:cs typeface="Arial" pitchFamily="34" charset="0"/>
                        </a:rPr>
                        <a:t>Population</a:t>
                      </a:r>
                    </a:p>
                    <a:p>
                      <a:pPr marL="233363" indent="0" algn="ctr" defTabSz="914400" rtl="0" eaLnBrk="1" latinLnBrk="0" hangingPunct="1"/>
                      <a:r>
                        <a:rPr lang="en-US" sz="1200" b="1" kern="1200" dirty="0" smtClean="0">
                          <a:solidFill>
                            <a:srgbClr val="1B1E7A"/>
                          </a:solidFill>
                          <a:latin typeface="Arial" pitchFamily="34" charset="0"/>
                          <a:ea typeface="+mn-ea"/>
                          <a:cs typeface="Arial" pitchFamily="34" charset="0"/>
                        </a:rPr>
                        <a:t>(millions)</a:t>
                      </a:r>
                    </a:p>
                  </a:txBody>
                  <a:tcPr marL="51435" marR="51435" marT="25718" marB="25718"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233363" indent="0" algn="ctr" defTabSz="914400" rtl="0" eaLnBrk="1" latinLnBrk="0" hangingPunct="1"/>
                      <a:r>
                        <a:rPr lang="en-US" sz="1200" b="1" kern="1200" dirty="0" smtClean="0">
                          <a:solidFill>
                            <a:srgbClr val="1B1E7A"/>
                          </a:solidFill>
                          <a:latin typeface="Arial" pitchFamily="34" charset="0"/>
                          <a:ea typeface="+mn-ea"/>
                          <a:cs typeface="Arial" pitchFamily="34" charset="0"/>
                        </a:rPr>
                        <a:t>2016 Population (millions)</a:t>
                      </a:r>
                    </a:p>
                  </a:txBody>
                  <a:tcPr marL="51435" marR="51435" marT="25718" marB="25718"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233363" indent="0" algn="ctr" defTabSz="914400" rtl="0" eaLnBrk="1" latinLnBrk="0" hangingPunct="1"/>
                      <a:r>
                        <a:rPr lang="en-US" sz="1200" b="1" kern="1200" dirty="0" smtClean="0">
                          <a:solidFill>
                            <a:srgbClr val="1B1E7A"/>
                          </a:solidFill>
                          <a:latin typeface="Arial" pitchFamily="34" charset="0"/>
                          <a:ea typeface="+mn-ea"/>
                          <a:cs typeface="Arial" pitchFamily="34" charset="0"/>
                        </a:rPr>
                        <a:t>Numeric</a:t>
                      </a:r>
                    </a:p>
                    <a:p>
                      <a:pPr marL="233363" indent="0" algn="ctr" defTabSz="914400" rtl="0" eaLnBrk="1" latinLnBrk="0" hangingPunct="1"/>
                      <a:r>
                        <a:rPr lang="en-US" sz="1200" b="1" kern="1200" dirty="0" smtClean="0">
                          <a:solidFill>
                            <a:srgbClr val="1B1E7A"/>
                          </a:solidFill>
                          <a:latin typeface="Arial" pitchFamily="34" charset="0"/>
                          <a:ea typeface="+mn-ea"/>
                          <a:cs typeface="Arial" pitchFamily="34" charset="0"/>
                        </a:rPr>
                        <a:t>Change</a:t>
                      </a:r>
                    </a:p>
                    <a:p>
                      <a:pPr marL="233363" indent="0" algn="ctr" defTabSz="914400" rtl="0" eaLnBrk="1" latinLnBrk="0" hangingPunct="1"/>
                      <a:r>
                        <a:rPr lang="en-US" sz="1200" b="1" kern="1200" dirty="0" smtClean="0">
                          <a:solidFill>
                            <a:srgbClr val="1B1E7A"/>
                          </a:solidFill>
                          <a:latin typeface="Arial" pitchFamily="34" charset="0"/>
                          <a:ea typeface="+mn-ea"/>
                          <a:cs typeface="Arial" pitchFamily="34" charset="0"/>
                        </a:rPr>
                        <a:t>2010-2016 </a:t>
                      </a:r>
                    </a:p>
                    <a:p>
                      <a:pPr marL="233363" indent="0" algn="ctr" defTabSz="914400" rtl="0" eaLnBrk="1" latinLnBrk="0" hangingPunct="1"/>
                      <a:r>
                        <a:rPr lang="en-US" sz="1200" b="1" kern="1200" dirty="0" smtClean="0">
                          <a:solidFill>
                            <a:srgbClr val="1B1E7A"/>
                          </a:solidFill>
                          <a:latin typeface="Arial" pitchFamily="34" charset="0"/>
                          <a:ea typeface="+mn-ea"/>
                          <a:cs typeface="Arial" pitchFamily="34" charset="0"/>
                        </a:rPr>
                        <a:t>(millions)</a:t>
                      </a:r>
                    </a:p>
                  </a:txBody>
                  <a:tcPr marL="51435" marR="51435" marT="25718" marB="25718"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58738" indent="0" algn="ctr"/>
                      <a:r>
                        <a:rPr lang="en-US" sz="1200" b="1" dirty="0" smtClean="0">
                          <a:solidFill>
                            <a:srgbClr val="1B1E7A"/>
                          </a:solidFill>
                          <a:latin typeface="Arial" pitchFamily="34" charset="0"/>
                          <a:cs typeface="Arial" pitchFamily="34" charset="0"/>
                        </a:rPr>
                        <a:t>Percent</a:t>
                      </a:r>
                    </a:p>
                    <a:p>
                      <a:pPr marL="58738" indent="0" algn="ctr"/>
                      <a:r>
                        <a:rPr lang="en-US" sz="1200" b="1" dirty="0" smtClean="0">
                          <a:solidFill>
                            <a:srgbClr val="1B1E7A"/>
                          </a:solidFill>
                          <a:latin typeface="Arial" pitchFamily="34" charset="0"/>
                          <a:cs typeface="Arial" pitchFamily="34" charset="0"/>
                        </a:rPr>
                        <a:t>Change</a:t>
                      </a:r>
                    </a:p>
                    <a:p>
                      <a:pPr marL="58738" indent="0" algn="ctr"/>
                      <a:r>
                        <a:rPr lang="en-US" sz="1200" b="1" dirty="0" smtClean="0">
                          <a:solidFill>
                            <a:srgbClr val="1B1E7A"/>
                          </a:solidFill>
                          <a:latin typeface="Arial" pitchFamily="34" charset="0"/>
                          <a:cs typeface="Arial" pitchFamily="34" charset="0"/>
                        </a:rPr>
                        <a:t>2010-2016</a:t>
                      </a:r>
                      <a:endParaRPr lang="en-US" sz="1200" b="1" dirty="0">
                        <a:solidFill>
                          <a:srgbClr val="1B1E7A"/>
                        </a:solidFill>
                        <a:latin typeface="Arial" pitchFamily="34" charset="0"/>
                        <a:cs typeface="Arial" pitchFamily="34" charset="0"/>
                      </a:endParaRPr>
                    </a:p>
                  </a:txBody>
                  <a:tcPr marL="51435" marR="51435" marT="25718" marB="25718"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r>
              <a:tr h="466381">
                <a:tc>
                  <a:txBody>
                    <a:bodyPr/>
                    <a:lstStyle/>
                    <a:p>
                      <a:pPr algn="l" rtl="0" fontAlgn="ctr"/>
                      <a:r>
                        <a:rPr lang="en-US" sz="1800" b="0" i="0" u="none" strike="noStrike" dirty="0">
                          <a:solidFill>
                            <a:srgbClr val="1B1E7A"/>
                          </a:solidFill>
                          <a:effectLst/>
                          <a:latin typeface="Calibri" panose="020F0502020204030204" pitchFamily="34" charset="0"/>
                        </a:rPr>
                        <a:t>United States</a:t>
                      </a:r>
                    </a:p>
                  </a:txBody>
                  <a:tcPr marL="5358" marR="5358" marT="5358" marB="0" anchor="ctr">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281.4</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308.7</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323.1</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14.3</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4.7%</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338562">
                <a:tc>
                  <a:txBody>
                    <a:bodyPr/>
                    <a:lstStyle/>
                    <a:p>
                      <a:pPr algn="l" rtl="0" fontAlgn="ctr"/>
                      <a:r>
                        <a:rPr lang="en-US" sz="1800" b="1" i="0" u="none" strike="noStrike">
                          <a:solidFill>
                            <a:srgbClr val="1B1E7A"/>
                          </a:solidFill>
                          <a:effectLst/>
                          <a:latin typeface="Calibri" panose="020F0502020204030204" pitchFamily="34" charset="0"/>
                        </a:rPr>
                        <a:t>Texas</a:t>
                      </a:r>
                    </a:p>
                  </a:txBody>
                  <a:tcPr marL="5358" marR="5358" marT="5358" marB="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rtl="0" fontAlgn="b"/>
                      <a:r>
                        <a:rPr lang="en-US" sz="1800" b="1" i="0" u="none" strike="noStrike" dirty="0" smtClean="0">
                          <a:solidFill>
                            <a:srgbClr val="1B1E7A"/>
                          </a:solidFill>
                          <a:effectLst/>
                          <a:latin typeface="Calibri" panose="020F0502020204030204" pitchFamily="34" charset="0"/>
                        </a:rPr>
                        <a:t>20.8</a:t>
                      </a:r>
                      <a:endParaRPr lang="en-US" sz="1800" b="1"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rtl="0" fontAlgn="b"/>
                      <a:r>
                        <a:rPr lang="en-US" sz="1800" b="1" i="0" u="none" strike="noStrike" dirty="0" smtClean="0">
                          <a:solidFill>
                            <a:srgbClr val="1B1E7A"/>
                          </a:solidFill>
                          <a:effectLst/>
                          <a:latin typeface="Calibri" panose="020F0502020204030204" pitchFamily="34" charset="0"/>
                        </a:rPr>
                        <a:t>25.1</a:t>
                      </a:r>
                      <a:endParaRPr lang="en-US" sz="1800" b="1"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rtl="0" fontAlgn="b"/>
                      <a:r>
                        <a:rPr lang="en-US" sz="1800" b="1" i="0" u="none" strike="noStrike" dirty="0" smtClean="0">
                          <a:solidFill>
                            <a:srgbClr val="1B1E7A"/>
                          </a:solidFill>
                          <a:effectLst/>
                          <a:latin typeface="Calibri" panose="020F0502020204030204" pitchFamily="34" charset="0"/>
                        </a:rPr>
                        <a:t>27.8</a:t>
                      </a:r>
                      <a:endParaRPr lang="en-US" sz="1800" b="1"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rtl="0" fontAlgn="b"/>
                      <a:r>
                        <a:rPr lang="en-US" sz="1800" b="1" i="0" u="none" strike="noStrike" dirty="0" smtClean="0">
                          <a:solidFill>
                            <a:srgbClr val="1B1E7A"/>
                          </a:solidFill>
                          <a:effectLst/>
                          <a:latin typeface="Calibri" panose="020F0502020204030204" pitchFamily="34" charset="0"/>
                        </a:rPr>
                        <a:t>2.7</a:t>
                      </a:r>
                      <a:endParaRPr lang="en-US" sz="1800" b="1"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rtl="0" fontAlgn="b"/>
                      <a:r>
                        <a:rPr lang="en-US" sz="1800" b="1" i="0" u="none" strike="noStrike" dirty="0" smtClean="0">
                          <a:solidFill>
                            <a:srgbClr val="1B1E7A"/>
                          </a:solidFill>
                          <a:effectLst/>
                          <a:latin typeface="Calibri" panose="020F0502020204030204" pitchFamily="34" charset="0"/>
                        </a:rPr>
                        <a:t>10.8%</a:t>
                      </a:r>
                      <a:endParaRPr lang="en-US" sz="1800" b="1"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r>
              <a:tr h="422954">
                <a:tc>
                  <a:txBody>
                    <a:bodyPr/>
                    <a:lstStyle/>
                    <a:p>
                      <a:pPr algn="l" rtl="0" fontAlgn="ctr"/>
                      <a:r>
                        <a:rPr lang="en-US" sz="1800" b="0" i="0" u="none" strike="noStrike" dirty="0">
                          <a:solidFill>
                            <a:srgbClr val="1B1E7A"/>
                          </a:solidFill>
                          <a:effectLst/>
                          <a:latin typeface="Calibri" panose="020F0502020204030204" pitchFamily="34" charset="0"/>
                        </a:rPr>
                        <a:t>California</a:t>
                      </a:r>
                    </a:p>
                  </a:txBody>
                  <a:tcPr marL="5358" marR="5358" marT="5358"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33.8</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37.2</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39.2</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1.9</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5.4%</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r>
              <a:tr h="344713">
                <a:tc>
                  <a:txBody>
                    <a:bodyPr/>
                    <a:lstStyle/>
                    <a:p>
                      <a:pPr algn="l" rtl="0" fontAlgn="ctr"/>
                      <a:r>
                        <a:rPr lang="en-US" sz="1800" b="0" i="0" u="none" strike="noStrike" dirty="0">
                          <a:solidFill>
                            <a:srgbClr val="1B1E7A"/>
                          </a:solidFill>
                          <a:effectLst/>
                          <a:latin typeface="Calibri" panose="020F0502020204030204" pitchFamily="34" charset="0"/>
                        </a:rPr>
                        <a:t>Florida</a:t>
                      </a:r>
                    </a:p>
                  </a:txBody>
                  <a:tcPr marL="5358" marR="5358" marT="5358"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15.9</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18.8</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20.6</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1.8</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9.6%</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r>
              <a:tr h="392240">
                <a:tc>
                  <a:txBody>
                    <a:bodyPr/>
                    <a:lstStyle/>
                    <a:p>
                      <a:pPr algn="l" rtl="0" fontAlgn="ctr"/>
                      <a:r>
                        <a:rPr lang="en-US" sz="1800" b="0" i="0" u="none" strike="noStrike">
                          <a:solidFill>
                            <a:srgbClr val="1B1E7A"/>
                          </a:solidFill>
                          <a:effectLst/>
                          <a:latin typeface="Calibri" panose="020F0502020204030204" pitchFamily="34" charset="0"/>
                        </a:rPr>
                        <a:t>Georgia</a:t>
                      </a:r>
                    </a:p>
                  </a:txBody>
                  <a:tcPr marL="5358" marR="5358" marT="5358"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8.2</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9.7</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10.3</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.6</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6.4%</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r>
              <a:tr h="338562">
                <a:tc>
                  <a:txBody>
                    <a:bodyPr/>
                    <a:lstStyle/>
                    <a:p>
                      <a:pPr algn="l" rtl="0" fontAlgn="b"/>
                      <a:r>
                        <a:rPr lang="en-US" sz="1800" b="0" i="0" u="none" strike="noStrike" dirty="0">
                          <a:solidFill>
                            <a:srgbClr val="1B1E7A"/>
                          </a:solidFill>
                          <a:effectLst/>
                          <a:latin typeface="Calibri" panose="020F0502020204030204" pitchFamily="34" charset="0"/>
                        </a:rPr>
                        <a:t>North Carolina</a:t>
                      </a: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8.0</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9.5</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10.1</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.6</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6.4%</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r>
              <a:tr h="338562">
                <a:tc>
                  <a:txBody>
                    <a:bodyPr/>
                    <a:lstStyle/>
                    <a:p>
                      <a:pPr algn="l" rtl="0" fontAlgn="b"/>
                      <a:r>
                        <a:rPr lang="en-US" sz="1800" b="0" i="0" u="none" strike="noStrike">
                          <a:solidFill>
                            <a:srgbClr val="1B1E7A"/>
                          </a:solidFill>
                          <a:effectLst/>
                          <a:latin typeface="Calibri" panose="020F0502020204030204" pitchFamily="34" charset="0"/>
                        </a:rPr>
                        <a:t>Washington</a:t>
                      </a:r>
                    </a:p>
                  </a:txBody>
                  <a:tcPr marL="5358" marR="5358" marT="5358"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5.8</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6.7</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7.3</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.6</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8.4%</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r>
              <a:tr h="338562">
                <a:tc>
                  <a:txBody>
                    <a:bodyPr/>
                    <a:lstStyle/>
                    <a:p>
                      <a:pPr algn="l" rtl="0" fontAlgn="b"/>
                      <a:r>
                        <a:rPr lang="en-US" sz="1800" b="0" i="0" u="none" strike="noStrike" dirty="0">
                          <a:solidFill>
                            <a:srgbClr val="1B1E7A"/>
                          </a:solidFill>
                          <a:effectLst/>
                          <a:latin typeface="Calibri" panose="020F0502020204030204" pitchFamily="34" charset="0"/>
                        </a:rPr>
                        <a:t>Arizona</a:t>
                      </a:r>
                    </a:p>
                  </a:txBody>
                  <a:tcPr marL="5358" marR="5358" marT="5358" marB="0"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5.1</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6.4</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6.9</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.5</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8.4%</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r>
              <a:tr h="948462">
                <a:tc gridSpan="6">
                  <a:txBody>
                    <a:bodyPr/>
                    <a:lstStyle/>
                    <a:p>
                      <a:pPr marL="339725" indent="-339725"/>
                      <a:endParaRPr lang="en-US" sz="800" b="1" dirty="0" smtClean="0">
                        <a:solidFill>
                          <a:srgbClr val="1B1E7A"/>
                        </a:solidFill>
                        <a:latin typeface="Arial" pitchFamily="34" charset="0"/>
                        <a:cs typeface="Arial" pitchFamily="34" charset="0"/>
                      </a:endParaRPr>
                    </a:p>
                  </a:txBody>
                  <a:tcPr marL="51435" marR="51435" marT="25718" marB="25718"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hMerge="1">
                  <a:txBody>
                    <a:bodyPr/>
                    <a:lstStyle/>
                    <a:p>
                      <a:pPr marL="0" indent="0" algn="l" defTabSz="914400" rtl="0" eaLnBrk="1" latinLnBrk="0" hangingPunct="1">
                        <a:tabLst>
                          <a:tab pos="1312863" algn="dec"/>
                        </a:tabLst>
                      </a:pPr>
                      <a:endParaRPr lang="en-US" sz="1450" b="1" kern="1200" spc="-100" baseline="0" dirty="0" smtClean="0">
                        <a:solidFill>
                          <a:sysClr val="windowText" lastClr="000000"/>
                        </a:solidFill>
                        <a:latin typeface="Arial Black" pitchFamily="34" charset="0"/>
                        <a:ea typeface="+mn-ea"/>
                        <a:cs typeface="+mn-cs"/>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marL="0" indent="0" algn="l" defTabSz="914400" rtl="0" eaLnBrk="1" latinLnBrk="0" hangingPunct="1">
                        <a:tabLst>
                          <a:tab pos="1312863" algn="dec"/>
                        </a:tabLst>
                      </a:pPr>
                      <a:endParaRPr lang="en-US" sz="1450" b="1" kern="1200" spc="-100" baseline="0" dirty="0" smtClean="0">
                        <a:solidFill>
                          <a:sysClr val="windowText" lastClr="000000"/>
                        </a:solidFill>
                        <a:latin typeface="Arial Black" pitchFamily="34" charset="0"/>
                        <a:ea typeface="+mn-ea"/>
                        <a:cs typeface="+mn-cs"/>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pPr marL="0" indent="0" algn="l" defTabSz="914400" rtl="0" eaLnBrk="1" latinLnBrk="0" hangingPunct="1">
                        <a:tabLst>
                          <a:tab pos="1312863" algn="dec"/>
                        </a:tabLst>
                      </a:pPr>
                      <a:endParaRPr lang="en-US" sz="1450" b="1" kern="1200" spc="-100" baseline="0" dirty="0" smtClean="0">
                        <a:solidFill>
                          <a:sysClr val="windowText" lastClr="000000"/>
                        </a:solidFill>
                        <a:latin typeface="Arial Black" pitchFamily="34" charset="0"/>
                        <a:ea typeface="+mn-ea"/>
                        <a:cs typeface="+mn-cs"/>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marL="0" algn="l" defTabSz="914400" rtl="0" eaLnBrk="1" latinLnBrk="0" hangingPunct="1">
                        <a:tabLst>
                          <a:tab pos="631825" algn="dec"/>
                        </a:tabLst>
                      </a:pPr>
                      <a:endParaRPr lang="en-US" sz="1450" b="1" kern="1200" spc="-100" baseline="0" dirty="0" smtClean="0">
                        <a:solidFill>
                          <a:sysClr val="windowText" lastClr="000000"/>
                        </a:solidFill>
                        <a:latin typeface="Arial Black" pitchFamily="34" charset="0"/>
                        <a:ea typeface="+mn-ea"/>
                        <a:cs typeface="+mn-cs"/>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
        <p:nvSpPr>
          <p:cNvPr id="9" name="Rectangle 8"/>
          <p:cNvSpPr/>
          <p:nvPr/>
        </p:nvSpPr>
        <p:spPr>
          <a:xfrm>
            <a:off x="1371600" y="5657850"/>
            <a:ext cx="4500563" cy="300082"/>
          </a:xfrm>
          <a:prstGeom prst="rect">
            <a:avLst/>
          </a:prstGeom>
        </p:spPr>
        <p:txBody>
          <a:bodyPr wrap="square">
            <a:spAutoFit/>
          </a:bodyPr>
          <a:lstStyle/>
          <a:p>
            <a:r>
              <a:rPr lang="en-US" sz="675" dirty="0">
                <a:solidFill>
                  <a:schemeClr val="tx1">
                    <a:lumMod val="50000"/>
                    <a:lumOff val="50000"/>
                  </a:schemeClr>
                </a:solidFill>
              </a:rPr>
              <a:t>Source: U.S. Census Bureau. 2000 and 2010 Census Count, 2016 Population Estimates.					</a:t>
            </a:r>
          </a:p>
        </p:txBody>
      </p:sp>
      <p:sp>
        <p:nvSpPr>
          <p:cNvPr id="2" name="Rectangle 1"/>
          <p:cNvSpPr/>
          <p:nvPr/>
        </p:nvSpPr>
        <p:spPr>
          <a:xfrm>
            <a:off x="6858000" y="3057525"/>
            <a:ext cx="457200" cy="369332"/>
          </a:xfrm>
          <a:prstGeom prst="rect">
            <a:avLst/>
          </a:prstGeom>
          <a:noFill/>
          <a:ln w="34925">
            <a:solidFill>
              <a:schemeClr val="accent2"/>
            </a:solidFill>
          </a:ln>
        </p:spPr>
        <p:txBody>
          <a:bodyPr rtlCol="0" anchor="ctr">
            <a:spAutoFit/>
          </a:bodyPr>
          <a:lstStyle/>
          <a:p>
            <a:pPr algn="ctr"/>
            <a:endParaRPr lang="en-US" sz="1800" dirty="0">
              <a:solidFill>
                <a:schemeClr val="tx2"/>
              </a:solidFill>
            </a:endParaRPr>
          </a:p>
        </p:txBody>
      </p:sp>
      <p:sp>
        <p:nvSpPr>
          <p:cNvPr id="7" name="Rectangle 6"/>
          <p:cNvSpPr/>
          <p:nvPr/>
        </p:nvSpPr>
        <p:spPr>
          <a:xfrm>
            <a:off x="7981952" y="3048000"/>
            <a:ext cx="628649" cy="369332"/>
          </a:xfrm>
          <a:prstGeom prst="rect">
            <a:avLst/>
          </a:prstGeom>
          <a:noFill/>
          <a:ln w="34925">
            <a:solidFill>
              <a:schemeClr val="accent2"/>
            </a:solidFill>
          </a:ln>
        </p:spPr>
        <p:txBody>
          <a:bodyPr rtlCol="0" anchor="ctr">
            <a:spAutoFit/>
          </a:bodyPr>
          <a:lstStyle/>
          <a:p>
            <a:pPr algn="ctr"/>
            <a:endParaRPr lang="en-US" sz="1800" dirty="0">
              <a:solidFill>
                <a:schemeClr val="tx2"/>
              </a:solidFill>
            </a:endParaRPr>
          </a:p>
        </p:txBody>
      </p:sp>
      <p:sp>
        <p:nvSpPr>
          <p:cNvPr id="8" name="Rectangle 7"/>
          <p:cNvSpPr/>
          <p:nvPr/>
        </p:nvSpPr>
        <p:spPr>
          <a:xfrm>
            <a:off x="5562600" y="3057525"/>
            <a:ext cx="514350" cy="369332"/>
          </a:xfrm>
          <a:prstGeom prst="rect">
            <a:avLst/>
          </a:prstGeom>
          <a:noFill/>
          <a:ln w="34925">
            <a:solidFill>
              <a:schemeClr val="accent2"/>
            </a:solidFill>
          </a:ln>
        </p:spPr>
        <p:txBody>
          <a:bodyPr rtlCol="0" anchor="ctr">
            <a:spAutoFit/>
          </a:bodyPr>
          <a:lstStyle/>
          <a:p>
            <a:pPr algn="ctr"/>
            <a:endParaRPr lang="en-US" sz="1800" dirty="0">
              <a:solidFill>
                <a:schemeClr val="tx2"/>
              </a:solidFill>
            </a:endParaRPr>
          </a:p>
        </p:txBody>
      </p:sp>
    </p:spTree>
    <p:extLst>
      <p:ext uri="{BB962C8B-B14F-4D97-AF65-F5344CB8AC3E}">
        <p14:creationId xmlns:p14="http://schemas.microsoft.com/office/powerpoint/2010/main" val="394340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l="3973" t="13541" r="6150" b="13145"/>
          <a:stretch/>
        </p:blipFill>
        <p:spPr>
          <a:xfrm>
            <a:off x="1126118" y="1259086"/>
            <a:ext cx="6629401" cy="5486401"/>
          </a:xfrm>
          <a:prstGeom prst="rect">
            <a:avLst/>
          </a:prstGeom>
        </p:spPr>
      </p:pic>
      <p:sp>
        <p:nvSpPr>
          <p:cNvPr id="2" name="Title 1"/>
          <p:cNvSpPr>
            <a:spLocks noGrp="1"/>
          </p:cNvSpPr>
          <p:nvPr>
            <p:ph type="title"/>
          </p:nvPr>
        </p:nvSpPr>
        <p:spPr>
          <a:xfrm>
            <a:off x="1647784" y="312290"/>
            <a:ext cx="6972300" cy="742950"/>
          </a:xfrm>
        </p:spPr>
        <p:txBody>
          <a:bodyPr>
            <a:noAutofit/>
          </a:bodyPr>
          <a:lstStyle/>
          <a:p>
            <a:r>
              <a:rPr lang="en-US" sz="2400" b="1" dirty="0">
                <a:effectLst/>
              </a:rPr>
              <a:t>Total Estimated Population by County, Texas, </a:t>
            </a:r>
            <a:r>
              <a:rPr lang="en-US" sz="2400" b="1" dirty="0" smtClean="0">
                <a:effectLst/>
              </a:rPr>
              <a:t>2016</a:t>
            </a:r>
            <a:endParaRPr lang="en-US" sz="2400" b="1" dirty="0">
              <a:effectLst/>
            </a:endParaRPr>
          </a:p>
        </p:txBody>
      </p:sp>
      <p:sp>
        <p:nvSpPr>
          <p:cNvPr id="15" name="TextBox 14"/>
          <p:cNvSpPr txBox="1"/>
          <p:nvPr/>
        </p:nvSpPr>
        <p:spPr>
          <a:xfrm>
            <a:off x="141602" y="6400800"/>
            <a:ext cx="3012363" cy="207749"/>
          </a:xfrm>
          <a:prstGeom prst="rect">
            <a:avLst/>
          </a:prstGeom>
          <a:noFill/>
        </p:spPr>
        <p:txBody>
          <a:bodyPr wrap="none" rtlCol="0">
            <a:spAutoFit/>
          </a:bodyPr>
          <a:lstStyle/>
          <a:p>
            <a:r>
              <a:rPr lang="en-US" sz="750" dirty="0">
                <a:solidFill>
                  <a:schemeClr val="tx1">
                    <a:lumMod val="50000"/>
                    <a:lumOff val="50000"/>
                  </a:schemeClr>
                </a:solidFill>
              </a:rPr>
              <a:t>Source: U.S. Census Bureau, </a:t>
            </a:r>
            <a:r>
              <a:rPr lang="en-US" sz="750" dirty="0" smtClean="0">
                <a:solidFill>
                  <a:schemeClr val="tx1">
                    <a:lumMod val="50000"/>
                    <a:lumOff val="50000"/>
                  </a:schemeClr>
                </a:solidFill>
              </a:rPr>
              <a:t>2016 </a:t>
            </a:r>
            <a:r>
              <a:rPr lang="en-US" sz="750" dirty="0">
                <a:solidFill>
                  <a:schemeClr val="tx1">
                    <a:lumMod val="50000"/>
                    <a:lumOff val="50000"/>
                  </a:schemeClr>
                </a:solidFill>
              </a:rPr>
              <a:t>Vintage Population Estimates</a:t>
            </a:r>
          </a:p>
        </p:txBody>
      </p:sp>
      <p:sp>
        <p:nvSpPr>
          <p:cNvPr id="5" name="Isosceles Triangle 4"/>
          <p:cNvSpPr/>
          <p:nvPr/>
        </p:nvSpPr>
        <p:spPr>
          <a:xfrm rot="21366823">
            <a:off x="5189801" y="3153931"/>
            <a:ext cx="1459932" cy="1698095"/>
          </a:xfrm>
          <a:prstGeom prst="triangle">
            <a:avLst>
              <a:gd name="adj" fmla="val 55970"/>
            </a:avLst>
          </a:prstGeom>
          <a:noFill/>
          <a:ln w="38100">
            <a:solidFill>
              <a:schemeClr val="accent2">
                <a:alpha val="34000"/>
              </a:schemeClr>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Freeform 9"/>
          <p:cNvSpPr/>
          <p:nvPr/>
        </p:nvSpPr>
        <p:spPr>
          <a:xfrm>
            <a:off x="4648200" y="2666999"/>
            <a:ext cx="1219200" cy="3148205"/>
          </a:xfrm>
          <a:custGeom>
            <a:avLst/>
            <a:gdLst>
              <a:gd name="connsiteX0" fmla="*/ 0 w 1020216"/>
              <a:gd name="connsiteY0" fmla="*/ 3295291 h 3295291"/>
              <a:gd name="connsiteX1" fmla="*/ 34506 w 1020216"/>
              <a:gd name="connsiteY1" fmla="*/ 3209027 h 3295291"/>
              <a:gd name="connsiteX2" fmla="*/ 69011 w 1020216"/>
              <a:gd name="connsiteY2" fmla="*/ 3157268 h 3295291"/>
              <a:gd name="connsiteX3" fmla="*/ 86264 w 1020216"/>
              <a:gd name="connsiteY3" fmla="*/ 3105510 h 3295291"/>
              <a:gd name="connsiteX4" fmla="*/ 155276 w 1020216"/>
              <a:gd name="connsiteY4" fmla="*/ 3001993 h 3295291"/>
              <a:gd name="connsiteX5" fmla="*/ 189781 w 1020216"/>
              <a:gd name="connsiteY5" fmla="*/ 2950234 h 3295291"/>
              <a:gd name="connsiteX6" fmla="*/ 224287 w 1020216"/>
              <a:gd name="connsiteY6" fmla="*/ 2898476 h 3295291"/>
              <a:gd name="connsiteX7" fmla="*/ 276045 w 1020216"/>
              <a:gd name="connsiteY7" fmla="*/ 2743200 h 3295291"/>
              <a:gd name="connsiteX8" fmla="*/ 293298 w 1020216"/>
              <a:gd name="connsiteY8" fmla="*/ 2691442 h 3295291"/>
              <a:gd name="connsiteX9" fmla="*/ 327804 w 1020216"/>
              <a:gd name="connsiteY9" fmla="*/ 2553419 h 3295291"/>
              <a:gd name="connsiteX10" fmla="*/ 345057 w 1020216"/>
              <a:gd name="connsiteY10" fmla="*/ 2501661 h 3295291"/>
              <a:gd name="connsiteX11" fmla="*/ 362310 w 1020216"/>
              <a:gd name="connsiteY11" fmla="*/ 2432649 h 3295291"/>
              <a:gd name="connsiteX12" fmla="*/ 379562 w 1020216"/>
              <a:gd name="connsiteY12" fmla="*/ 2380891 h 3295291"/>
              <a:gd name="connsiteX13" fmla="*/ 396815 w 1020216"/>
              <a:gd name="connsiteY13" fmla="*/ 2311880 h 3295291"/>
              <a:gd name="connsiteX14" fmla="*/ 483079 w 1020216"/>
              <a:gd name="connsiteY14" fmla="*/ 2242868 h 3295291"/>
              <a:gd name="connsiteX15" fmla="*/ 586596 w 1020216"/>
              <a:gd name="connsiteY15" fmla="*/ 2173857 h 3295291"/>
              <a:gd name="connsiteX16" fmla="*/ 621102 w 1020216"/>
              <a:gd name="connsiteY16" fmla="*/ 2018582 h 3295291"/>
              <a:gd name="connsiteX17" fmla="*/ 638355 w 1020216"/>
              <a:gd name="connsiteY17" fmla="*/ 1966823 h 3295291"/>
              <a:gd name="connsiteX18" fmla="*/ 672861 w 1020216"/>
              <a:gd name="connsiteY18" fmla="*/ 1828800 h 3295291"/>
              <a:gd name="connsiteX19" fmla="*/ 724619 w 1020216"/>
              <a:gd name="connsiteY19" fmla="*/ 1621766 h 3295291"/>
              <a:gd name="connsiteX20" fmla="*/ 741872 w 1020216"/>
              <a:gd name="connsiteY20" fmla="*/ 1552755 h 3295291"/>
              <a:gd name="connsiteX21" fmla="*/ 776378 w 1020216"/>
              <a:gd name="connsiteY21" fmla="*/ 1500997 h 3295291"/>
              <a:gd name="connsiteX22" fmla="*/ 793630 w 1020216"/>
              <a:gd name="connsiteY22" fmla="*/ 1449238 h 3295291"/>
              <a:gd name="connsiteX23" fmla="*/ 862642 w 1020216"/>
              <a:gd name="connsiteY23" fmla="*/ 1345721 h 3295291"/>
              <a:gd name="connsiteX24" fmla="*/ 914400 w 1020216"/>
              <a:gd name="connsiteY24" fmla="*/ 862642 h 3295291"/>
              <a:gd name="connsiteX25" fmla="*/ 983411 w 1020216"/>
              <a:gd name="connsiteY25" fmla="*/ 741872 h 3295291"/>
              <a:gd name="connsiteX26" fmla="*/ 1017917 w 1020216"/>
              <a:gd name="connsiteY26" fmla="*/ 621102 h 3295291"/>
              <a:gd name="connsiteX27" fmla="*/ 1017917 w 1020216"/>
              <a:gd name="connsiteY27" fmla="*/ 0 h 32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0216" h="3295291">
                <a:moveTo>
                  <a:pt x="0" y="3295291"/>
                </a:moveTo>
                <a:cubicBezTo>
                  <a:pt x="11502" y="3266536"/>
                  <a:pt x="20656" y="3236727"/>
                  <a:pt x="34506" y="3209027"/>
                </a:cubicBezTo>
                <a:cubicBezTo>
                  <a:pt x="43779" y="3190481"/>
                  <a:pt x="59738" y="3175814"/>
                  <a:pt x="69011" y="3157268"/>
                </a:cubicBezTo>
                <a:cubicBezTo>
                  <a:pt x="77144" y="3141002"/>
                  <a:pt x="77432" y="3121407"/>
                  <a:pt x="86264" y="3105510"/>
                </a:cubicBezTo>
                <a:cubicBezTo>
                  <a:pt x="106404" y="3069258"/>
                  <a:pt x="132272" y="3036499"/>
                  <a:pt x="155276" y="3001993"/>
                </a:cubicBezTo>
                <a:lnTo>
                  <a:pt x="189781" y="2950234"/>
                </a:lnTo>
                <a:lnTo>
                  <a:pt x="224287" y="2898476"/>
                </a:lnTo>
                <a:lnTo>
                  <a:pt x="276045" y="2743200"/>
                </a:lnTo>
                <a:cubicBezTo>
                  <a:pt x="281796" y="2725947"/>
                  <a:pt x="288887" y="2709085"/>
                  <a:pt x="293298" y="2691442"/>
                </a:cubicBezTo>
                <a:cubicBezTo>
                  <a:pt x="304800" y="2645434"/>
                  <a:pt x="312807" y="2598409"/>
                  <a:pt x="327804" y="2553419"/>
                </a:cubicBezTo>
                <a:cubicBezTo>
                  <a:pt x="333555" y="2536166"/>
                  <a:pt x="340061" y="2519147"/>
                  <a:pt x="345057" y="2501661"/>
                </a:cubicBezTo>
                <a:cubicBezTo>
                  <a:pt x="351571" y="2478861"/>
                  <a:pt x="355796" y="2455449"/>
                  <a:pt x="362310" y="2432649"/>
                </a:cubicBezTo>
                <a:cubicBezTo>
                  <a:pt x="367306" y="2415163"/>
                  <a:pt x="374566" y="2398377"/>
                  <a:pt x="379562" y="2380891"/>
                </a:cubicBezTo>
                <a:cubicBezTo>
                  <a:pt x="386076" y="2358092"/>
                  <a:pt x="387474" y="2333674"/>
                  <a:pt x="396815" y="2311880"/>
                </a:cubicBezTo>
                <a:cubicBezTo>
                  <a:pt x="430686" y="2232848"/>
                  <a:pt x="421054" y="2277326"/>
                  <a:pt x="483079" y="2242868"/>
                </a:cubicBezTo>
                <a:cubicBezTo>
                  <a:pt x="519331" y="2222728"/>
                  <a:pt x="586596" y="2173857"/>
                  <a:pt x="586596" y="2173857"/>
                </a:cubicBezTo>
                <a:cubicBezTo>
                  <a:pt x="625435" y="2057340"/>
                  <a:pt x="580616" y="2200765"/>
                  <a:pt x="621102" y="2018582"/>
                </a:cubicBezTo>
                <a:cubicBezTo>
                  <a:pt x="625047" y="2000829"/>
                  <a:pt x="633944" y="1984466"/>
                  <a:pt x="638355" y="1966823"/>
                </a:cubicBezTo>
                <a:lnTo>
                  <a:pt x="672861" y="1828800"/>
                </a:lnTo>
                <a:cubicBezTo>
                  <a:pt x="696092" y="1689406"/>
                  <a:pt x="679051" y="1758469"/>
                  <a:pt x="724619" y="1621766"/>
                </a:cubicBezTo>
                <a:cubicBezTo>
                  <a:pt x="732117" y="1599271"/>
                  <a:pt x="732531" y="1574549"/>
                  <a:pt x="741872" y="1552755"/>
                </a:cubicBezTo>
                <a:cubicBezTo>
                  <a:pt x="750040" y="1533696"/>
                  <a:pt x="764876" y="1518250"/>
                  <a:pt x="776378" y="1500997"/>
                </a:cubicBezTo>
                <a:cubicBezTo>
                  <a:pt x="782129" y="1483744"/>
                  <a:pt x="784798" y="1465136"/>
                  <a:pt x="793630" y="1449238"/>
                </a:cubicBezTo>
                <a:cubicBezTo>
                  <a:pt x="813770" y="1412986"/>
                  <a:pt x="862642" y="1345721"/>
                  <a:pt x="862642" y="1345721"/>
                </a:cubicBezTo>
                <a:cubicBezTo>
                  <a:pt x="949971" y="1083728"/>
                  <a:pt x="851013" y="1411988"/>
                  <a:pt x="914400" y="862642"/>
                </a:cubicBezTo>
                <a:cubicBezTo>
                  <a:pt x="918937" y="823326"/>
                  <a:pt x="966279" y="776137"/>
                  <a:pt x="983411" y="741872"/>
                </a:cubicBezTo>
                <a:cubicBezTo>
                  <a:pt x="991771" y="725153"/>
                  <a:pt x="1017626" y="632741"/>
                  <a:pt x="1017917" y="621102"/>
                </a:cubicBezTo>
                <a:cubicBezTo>
                  <a:pt x="1023091" y="414133"/>
                  <a:pt x="1017917" y="207034"/>
                  <a:pt x="1017917" y="0"/>
                </a:cubicBezTo>
              </a:path>
            </a:pathLst>
          </a:custGeom>
          <a:noFill/>
          <a:ln w="79375">
            <a:solidFill>
              <a:schemeClr val="bg1">
                <a:alpha val="7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28" name="Picture 4" descr="Interstate 35 mark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2151511"/>
            <a:ext cx="258306" cy="2583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5"/>
          <a:srcRect t="24859"/>
          <a:stretch/>
        </p:blipFill>
        <p:spPr>
          <a:xfrm>
            <a:off x="830766" y="1509138"/>
            <a:ext cx="1956108" cy="1439088"/>
          </a:xfrm>
          <a:prstGeom prst="rect">
            <a:avLst/>
          </a:prstGeom>
        </p:spPr>
      </p:pic>
    </p:spTree>
    <p:extLst>
      <p:ext uri="{BB962C8B-B14F-4D97-AF65-F5344CB8AC3E}">
        <p14:creationId xmlns:p14="http://schemas.microsoft.com/office/powerpoint/2010/main" val="1100289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5973" t="16842" r="3908" b="17582"/>
          <a:stretch/>
        </p:blipFill>
        <p:spPr>
          <a:xfrm>
            <a:off x="1558361" y="1038572"/>
            <a:ext cx="6027278" cy="5742321"/>
          </a:xfrm>
          <a:prstGeom prst="rect">
            <a:avLst/>
          </a:prstGeom>
        </p:spPr>
      </p:pic>
      <p:sp>
        <p:nvSpPr>
          <p:cNvPr id="2" name="Title 1"/>
          <p:cNvSpPr>
            <a:spLocks noGrp="1"/>
          </p:cNvSpPr>
          <p:nvPr>
            <p:ph type="title"/>
          </p:nvPr>
        </p:nvSpPr>
        <p:spPr>
          <a:xfrm>
            <a:off x="1524000" y="11853"/>
            <a:ext cx="7539616" cy="990600"/>
          </a:xfrm>
        </p:spPr>
        <p:txBody>
          <a:bodyPr>
            <a:noAutofit/>
          </a:bodyPr>
          <a:lstStyle/>
          <a:p>
            <a:r>
              <a:rPr lang="en-US" sz="2400" dirty="0"/>
              <a:t>Estimated Population Change, Texas Counties, 2010 to </a:t>
            </a:r>
            <a:r>
              <a:rPr lang="en-US" sz="2400" dirty="0" smtClean="0"/>
              <a:t>2016</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4</a:t>
            </a:fld>
            <a:endParaRPr lang="en-US" dirty="0"/>
          </a:p>
        </p:txBody>
      </p:sp>
      <p:sp>
        <p:nvSpPr>
          <p:cNvPr id="15" name="TextBox 14"/>
          <p:cNvSpPr txBox="1"/>
          <p:nvPr/>
        </p:nvSpPr>
        <p:spPr>
          <a:xfrm>
            <a:off x="6" y="6501769"/>
            <a:ext cx="3206327" cy="230832"/>
          </a:xfrm>
          <a:prstGeom prst="rect">
            <a:avLst/>
          </a:prstGeom>
          <a:noFill/>
        </p:spPr>
        <p:txBody>
          <a:bodyPr wrap="none" rtlCol="0">
            <a:spAutoFit/>
          </a:bodyPr>
          <a:lstStyle/>
          <a:p>
            <a:r>
              <a:rPr lang="en-US" sz="900" dirty="0">
                <a:solidFill>
                  <a:schemeClr val="tx1">
                    <a:lumMod val="50000"/>
                    <a:lumOff val="50000"/>
                  </a:schemeClr>
                </a:solidFill>
              </a:rPr>
              <a:t>Source: U.S. Census </a:t>
            </a:r>
            <a:r>
              <a:rPr lang="en-US" sz="900" dirty="0" smtClean="0">
                <a:solidFill>
                  <a:schemeClr val="tx1">
                    <a:lumMod val="50000"/>
                    <a:lumOff val="50000"/>
                  </a:schemeClr>
                </a:solidFill>
              </a:rPr>
              <a:t>Bureau, 2016 Vintage </a:t>
            </a:r>
            <a:r>
              <a:rPr lang="en-US" sz="900" dirty="0">
                <a:solidFill>
                  <a:schemeClr val="tx1">
                    <a:lumMod val="50000"/>
                    <a:lumOff val="50000"/>
                  </a:schemeClr>
                </a:solidFill>
              </a:rPr>
              <a:t>Population </a:t>
            </a:r>
            <a:r>
              <a:rPr lang="en-US" sz="900" dirty="0" smtClean="0">
                <a:solidFill>
                  <a:schemeClr val="tx1">
                    <a:lumMod val="50000"/>
                    <a:lumOff val="50000"/>
                  </a:schemeClr>
                </a:solidFill>
              </a:rPr>
              <a:t>Estimates </a:t>
            </a:r>
            <a:endParaRPr lang="en-US" sz="900" dirty="0">
              <a:solidFill>
                <a:schemeClr val="tx1">
                  <a:lumMod val="50000"/>
                  <a:lumOff val="50000"/>
                </a:schemeClr>
              </a:solidFill>
            </a:endParaRPr>
          </a:p>
        </p:txBody>
      </p:sp>
      <p:sp>
        <p:nvSpPr>
          <p:cNvPr id="3" name="TextBox 2"/>
          <p:cNvSpPr txBox="1"/>
          <p:nvPr/>
        </p:nvSpPr>
        <p:spPr>
          <a:xfrm>
            <a:off x="6595038" y="1351555"/>
            <a:ext cx="2468577" cy="584775"/>
          </a:xfrm>
          <a:prstGeom prst="rect">
            <a:avLst/>
          </a:prstGeom>
          <a:noFill/>
        </p:spPr>
        <p:txBody>
          <a:bodyPr wrap="square" rtlCol="0">
            <a:spAutoFit/>
          </a:bodyPr>
          <a:lstStyle/>
          <a:p>
            <a:r>
              <a:rPr lang="en-US" sz="1600" dirty="0" smtClean="0">
                <a:solidFill>
                  <a:schemeClr val="tx1">
                    <a:lumMod val="75000"/>
                    <a:lumOff val="25000"/>
                  </a:schemeClr>
                </a:solidFill>
              </a:rPr>
              <a:t>96 </a:t>
            </a:r>
            <a:r>
              <a:rPr lang="en-US" sz="1600" dirty="0">
                <a:solidFill>
                  <a:schemeClr val="tx1">
                    <a:lumMod val="75000"/>
                    <a:lumOff val="25000"/>
                  </a:schemeClr>
                </a:solidFill>
              </a:rPr>
              <a:t>counties lost population over the </a:t>
            </a:r>
            <a:r>
              <a:rPr lang="en-US" sz="1600" dirty="0" smtClean="0">
                <a:solidFill>
                  <a:schemeClr val="tx1">
                    <a:lumMod val="75000"/>
                    <a:lumOff val="25000"/>
                  </a:schemeClr>
                </a:solidFill>
              </a:rPr>
              <a:t>6 </a:t>
            </a:r>
            <a:r>
              <a:rPr lang="en-US" sz="1600" dirty="0">
                <a:solidFill>
                  <a:schemeClr val="tx1">
                    <a:lumMod val="75000"/>
                    <a:lumOff val="25000"/>
                  </a:schemeClr>
                </a:solidFill>
              </a:rPr>
              <a:t>year period.</a:t>
            </a:r>
          </a:p>
        </p:txBody>
      </p:sp>
      <p:pic>
        <p:nvPicPr>
          <p:cNvPr id="6" name="Picture 5"/>
          <p:cNvPicPr>
            <a:picLocks noChangeAspect="1"/>
          </p:cNvPicPr>
          <p:nvPr/>
        </p:nvPicPr>
        <p:blipFill>
          <a:blip r:embed="rId4"/>
          <a:stretch>
            <a:fillRect/>
          </a:stretch>
        </p:blipFill>
        <p:spPr>
          <a:xfrm>
            <a:off x="348589" y="4914833"/>
            <a:ext cx="2009600" cy="1561661"/>
          </a:xfrm>
          <a:prstGeom prst="rect">
            <a:avLst/>
          </a:prstGeom>
        </p:spPr>
      </p:pic>
    </p:spTree>
    <p:extLst>
      <p:ext uri="{BB962C8B-B14F-4D97-AF65-F5344CB8AC3E}">
        <p14:creationId xmlns:p14="http://schemas.microsoft.com/office/powerpoint/2010/main" val="1401800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384" y="228600"/>
            <a:ext cx="7539616" cy="990600"/>
          </a:xfrm>
        </p:spPr>
        <p:txBody>
          <a:bodyPr>
            <a:noAutofit/>
          </a:bodyPr>
          <a:lstStyle/>
          <a:p>
            <a:r>
              <a:rPr lang="en-US" sz="2400" dirty="0"/>
              <a:t>Estimated Percent Change of the Total Population by County, Texas, 2010 to </a:t>
            </a:r>
            <a:r>
              <a:rPr lang="en-US" sz="2400" dirty="0" smtClean="0"/>
              <a:t>2016</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5</a:t>
            </a:fld>
            <a:endParaRPr lang="en-US" dirty="0"/>
          </a:p>
        </p:txBody>
      </p:sp>
      <p:sp>
        <p:nvSpPr>
          <p:cNvPr id="15" name="TextBox 14"/>
          <p:cNvSpPr txBox="1"/>
          <p:nvPr/>
        </p:nvSpPr>
        <p:spPr>
          <a:xfrm>
            <a:off x="5" y="6538923"/>
            <a:ext cx="3611886" cy="246221"/>
          </a:xfrm>
          <a:prstGeom prst="rect">
            <a:avLst/>
          </a:prstGeom>
          <a:noFill/>
        </p:spPr>
        <p:txBody>
          <a:bodyPr wrap="none" rtlCol="0">
            <a:spAutoFit/>
          </a:bodyPr>
          <a:lstStyle/>
          <a:p>
            <a:r>
              <a:rPr lang="en-US" sz="1000" dirty="0">
                <a:solidFill>
                  <a:schemeClr val="tx1">
                    <a:lumMod val="50000"/>
                    <a:lumOff val="50000"/>
                  </a:schemeClr>
                </a:solidFill>
              </a:rPr>
              <a:t>Source: U.S. Census </a:t>
            </a:r>
            <a:r>
              <a:rPr lang="en-US" sz="1000" dirty="0" smtClean="0">
                <a:solidFill>
                  <a:schemeClr val="tx1">
                    <a:lumMod val="50000"/>
                    <a:lumOff val="50000"/>
                  </a:schemeClr>
                </a:solidFill>
              </a:rPr>
              <a:t>Bureau, 2016 Vintage </a:t>
            </a:r>
            <a:r>
              <a:rPr lang="en-US" sz="1000" dirty="0">
                <a:solidFill>
                  <a:schemeClr val="tx1">
                    <a:lumMod val="50000"/>
                    <a:lumOff val="50000"/>
                  </a:schemeClr>
                </a:solidFill>
              </a:rPr>
              <a:t>Population </a:t>
            </a:r>
            <a:r>
              <a:rPr lang="en-US" sz="1000" dirty="0" smtClean="0">
                <a:solidFill>
                  <a:schemeClr val="tx1">
                    <a:lumMod val="50000"/>
                    <a:lumOff val="50000"/>
                  </a:schemeClr>
                </a:solidFill>
              </a:rPr>
              <a:t>Estimates </a:t>
            </a:r>
            <a:endParaRPr lang="en-US" sz="1000" dirty="0">
              <a:solidFill>
                <a:schemeClr val="tx1">
                  <a:lumMod val="50000"/>
                  <a:lumOff val="50000"/>
                </a:schemeClr>
              </a:solidFill>
            </a:endParaRPr>
          </a:p>
        </p:txBody>
      </p:sp>
      <p:pic>
        <p:nvPicPr>
          <p:cNvPr id="5" name="Picture 4"/>
          <p:cNvPicPr>
            <a:picLocks noChangeAspect="1"/>
          </p:cNvPicPr>
          <p:nvPr/>
        </p:nvPicPr>
        <p:blipFill rotWithShape="1">
          <a:blip r:embed="rId3"/>
          <a:srcRect l="5069" t="17137" r="3391" b="17878"/>
          <a:stretch/>
        </p:blipFill>
        <p:spPr>
          <a:xfrm>
            <a:off x="1555857" y="1114601"/>
            <a:ext cx="6032287" cy="5606879"/>
          </a:xfrm>
          <a:prstGeom prst="rect">
            <a:avLst/>
          </a:prstGeom>
        </p:spPr>
      </p:pic>
      <p:pic>
        <p:nvPicPr>
          <p:cNvPr id="7" name="Picture 6"/>
          <p:cNvPicPr>
            <a:picLocks noChangeAspect="1"/>
          </p:cNvPicPr>
          <p:nvPr/>
        </p:nvPicPr>
        <p:blipFill>
          <a:blip r:embed="rId4"/>
          <a:stretch>
            <a:fillRect/>
          </a:stretch>
        </p:blipFill>
        <p:spPr>
          <a:xfrm>
            <a:off x="239863" y="4880007"/>
            <a:ext cx="1781525" cy="1595251"/>
          </a:xfrm>
          <a:prstGeom prst="rect">
            <a:avLst/>
          </a:prstGeom>
        </p:spPr>
      </p:pic>
    </p:spTree>
    <p:extLst>
      <p:ext uri="{BB962C8B-B14F-4D97-AF65-F5344CB8AC3E}">
        <p14:creationId xmlns:p14="http://schemas.microsoft.com/office/powerpoint/2010/main" val="4190344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457200" y="1447800"/>
          <a:ext cx="8534400" cy="4913349"/>
        </p:xfrm>
        <a:graphic>
          <a:graphicData uri="http://schemas.openxmlformats.org/drawingml/2006/table">
            <a:tbl>
              <a:tblPr firstRow="1" firstCol="1" bandRow="1">
                <a:tableStyleId>{5C22544A-7EE6-4342-B048-85BDC9FD1C3A}</a:tableStyleId>
              </a:tblPr>
              <a:tblGrid>
                <a:gridCol w="1752599"/>
                <a:gridCol w="1066800"/>
                <a:gridCol w="1219200"/>
                <a:gridCol w="1447800"/>
                <a:gridCol w="1447800"/>
                <a:gridCol w="1600201"/>
              </a:tblGrid>
              <a:tr h="838200">
                <a:tc>
                  <a:txBody>
                    <a:bodyPr/>
                    <a:lstStyle/>
                    <a:p>
                      <a:pPr algn="ctr">
                        <a:lnSpc>
                          <a:spcPct val="107000"/>
                        </a:lnSpc>
                      </a:pPr>
                      <a:r>
                        <a:rPr lang="en-US" sz="1600" b="1" dirty="0" smtClean="0">
                          <a:effectLst/>
                          <a:latin typeface="Calibri" panose="020F0502020204030204" pitchFamily="34" charset="0"/>
                        </a:rPr>
                        <a:t>County</a:t>
                      </a:r>
                    </a:p>
                    <a:p>
                      <a:pPr algn="ctr">
                        <a:lnSpc>
                          <a:spcPct val="107000"/>
                        </a:lnSpc>
                      </a:pPr>
                      <a:endParaRPr lang="en-US" sz="1600" b="1" dirty="0">
                        <a:effectLst/>
                        <a:latin typeface="Calibri" panose="020F0502020204030204" pitchFamily="34" charset="0"/>
                      </a:endParaRPr>
                    </a:p>
                  </a:txBody>
                  <a:tcPr marL="61254" marR="61254" marT="0" marB="0" anchor="b"/>
                </a:tc>
                <a:tc>
                  <a:txBody>
                    <a:bodyPr/>
                    <a:lstStyle/>
                    <a:p>
                      <a:pPr marL="0" marR="0" algn="ctr">
                        <a:lnSpc>
                          <a:spcPct val="107000"/>
                        </a:lnSpc>
                        <a:spcBef>
                          <a:spcPts val="0"/>
                        </a:spcBef>
                        <a:spcAft>
                          <a:spcPts val="0"/>
                        </a:spcAft>
                      </a:pPr>
                      <a:r>
                        <a:rPr lang="en-US" sz="1600" b="1" dirty="0">
                          <a:effectLst/>
                        </a:rPr>
                        <a:t>U.S. Rank </a:t>
                      </a:r>
                      <a:r>
                        <a:rPr lang="en-US" sz="1600" b="1" dirty="0" smtClean="0">
                          <a:effectLst/>
                        </a:rPr>
                        <a:t>Population Change</a:t>
                      </a:r>
                    </a:p>
                  </a:txBody>
                  <a:tcPr marL="61254" marR="61254" marT="0" marB="0" anchor="b"/>
                </a:tc>
                <a:tc>
                  <a:txBody>
                    <a:bodyPr/>
                    <a:lstStyle/>
                    <a:p>
                      <a:pPr marL="0" marR="0" algn="ctr">
                        <a:lnSpc>
                          <a:spcPct val="107000"/>
                        </a:lnSpc>
                        <a:spcBef>
                          <a:spcPts val="0"/>
                        </a:spcBef>
                        <a:spcAft>
                          <a:spcPts val="0"/>
                        </a:spcAft>
                      </a:pPr>
                      <a:r>
                        <a:rPr lang="en-US" sz="1600" b="1" dirty="0" smtClean="0">
                          <a:effectLst/>
                        </a:rPr>
                        <a:t>Population Change</a:t>
                      </a:r>
                    </a:p>
                    <a:p>
                      <a:pPr marL="0" marR="0" algn="ctr">
                        <a:lnSpc>
                          <a:spcPct val="107000"/>
                        </a:lnSpc>
                        <a:spcBef>
                          <a:spcPts val="0"/>
                        </a:spcBef>
                        <a:spcAft>
                          <a:spcPts val="0"/>
                        </a:spcAft>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1" dirty="0" smtClean="0">
                          <a:effectLst/>
                        </a:rPr>
                        <a:t>Percent of Change from Natural </a:t>
                      </a:r>
                      <a:r>
                        <a:rPr lang="en-US" sz="1600" b="1" dirty="0">
                          <a:effectLst/>
                        </a:rPr>
                        <a:t>Increase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1" dirty="0">
                          <a:effectLst/>
                        </a:rPr>
                        <a:t>Percent </a:t>
                      </a:r>
                      <a:r>
                        <a:rPr lang="en-US" sz="1600" b="1" dirty="0" smtClean="0">
                          <a:effectLst/>
                        </a:rPr>
                        <a:t>Change</a:t>
                      </a:r>
                      <a:r>
                        <a:rPr lang="en-US" sz="1600" b="1" baseline="0" dirty="0" smtClean="0">
                          <a:effectLst/>
                        </a:rPr>
                        <a:t> </a:t>
                      </a:r>
                      <a:r>
                        <a:rPr lang="en-US" sz="1600" b="1" dirty="0" smtClean="0">
                          <a:effectLst/>
                        </a:rPr>
                        <a:t>from Domestic  Migration</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1" dirty="0">
                          <a:effectLst/>
                        </a:rPr>
                        <a:t>Percent </a:t>
                      </a:r>
                      <a:r>
                        <a:rPr lang="en-US" sz="1600" b="1" dirty="0" smtClean="0">
                          <a:effectLst/>
                        </a:rPr>
                        <a:t>Change from International Migration</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20373">
                <a:tc>
                  <a:txBody>
                    <a:bodyPr/>
                    <a:lstStyle/>
                    <a:p>
                      <a:pPr algn="ctr" fontAlgn="b"/>
                      <a:r>
                        <a:rPr lang="en-US" sz="1800" b="1" i="0" u="none" strike="noStrike" dirty="0">
                          <a:solidFill>
                            <a:schemeClr val="bg1"/>
                          </a:solidFill>
                          <a:effectLst/>
                          <a:latin typeface="Calibri" panose="020F0502020204030204" pitchFamily="34" charset="0"/>
                        </a:rPr>
                        <a:t>Harris</a:t>
                      </a:r>
                    </a:p>
                  </a:txBody>
                  <a:tcPr marL="9525" marR="9525" marT="9525" marB="0" anchor="b"/>
                </a:tc>
                <a:tc>
                  <a:txBody>
                    <a:bodyPr/>
                    <a:lstStyle/>
                    <a:p>
                      <a:pPr algn="r" fontAlgn="b"/>
                      <a:r>
                        <a:rPr lang="en-US" sz="1800" b="0" i="0" u="none" strike="noStrike" dirty="0">
                          <a:solidFill>
                            <a:schemeClr val="tx2"/>
                          </a:solidFill>
                          <a:effectLst/>
                          <a:latin typeface="Calibri" panose="020F0502020204030204" pitchFamily="34" charset="0"/>
                        </a:rPr>
                        <a:t>2</a:t>
                      </a:r>
                    </a:p>
                  </a:txBody>
                  <a:tcPr marL="9525" marR="9525" marT="9525" marB="0" anchor="b"/>
                </a:tc>
                <a:tc>
                  <a:txBody>
                    <a:bodyPr/>
                    <a:lstStyle/>
                    <a:p>
                      <a:pPr algn="l" fontAlgn="b"/>
                      <a:r>
                        <a:rPr lang="en-US" sz="1800" b="0" i="0" u="none" strike="noStrike" dirty="0">
                          <a:solidFill>
                            <a:schemeClr val="tx2"/>
                          </a:solidFill>
                          <a:effectLst/>
                          <a:latin typeface="Calibri" panose="020F0502020204030204" pitchFamily="34" charset="0"/>
                        </a:rPr>
                        <a:t>         56,587 </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79.9%</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-27.9%</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48.1%</a:t>
                      </a:r>
                    </a:p>
                  </a:txBody>
                  <a:tcPr marL="3810" marR="3810" marT="3810" marB="0" anchor="b"/>
                </a:tc>
              </a:tr>
              <a:tr h="320373">
                <a:tc>
                  <a:txBody>
                    <a:bodyPr/>
                    <a:lstStyle/>
                    <a:p>
                      <a:pPr algn="ctr" fontAlgn="b"/>
                      <a:r>
                        <a:rPr lang="en-US" sz="1800" b="1" i="0" u="none" strike="noStrike" dirty="0">
                          <a:solidFill>
                            <a:schemeClr val="bg1"/>
                          </a:solidFill>
                          <a:effectLst/>
                          <a:latin typeface="Calibri" panose="020F0502020204030204" pitchFamily="34" charset="0"/>
                        </a:rPr>
                        <a:t>Tarrant</a:t>
                      </a:r>
                    </a:p>
                  </a:txBody>
                  <a:tcPr marL="9525" marR="9525" marT="9525" marB="0" anchor="b">
                    <a:solidFill>
                      <a:schemeClr val="accent1"/>
                    </a:solidFill>
                  </a:tcPr>
                </a:tc>
                <a:tc>
                  <a:txBody>
                    <a:bodyPr/>
                    <a:lstStyle/>
                    <a:p>
                      <a:pPr algn="r" fontAlgn="b"/>
                      <a:r>
                        <a:rPr lang="en-US" sz="1800" b="0" i="0" u="none" strike="noStrike">
                          <a:solidFill>
                            <a:schemeClr val="tx2"/>
                          </a:solidFill>
                          <a:effectLst/>
                          <a:latin typeface="Calibri" panose="020F0502020204030204" pitchFamily="34" charset="0"/>
                        </a:rPr>
                        <a:t>5</a:t>
                      </a:r>
                    </a:p>
                  </a:txBody>
                  <a:tcPr marL="9525" marR="9525" marT="9525" marB="0" anchor="b">
                    <a:solidFill>
                      <a:schemeClr val="bg1">
                        <a:lumMod val="95000"/>
                      </a:schemeClr>
                    </a:solidFill>
                  </a:tcPr>
                </a:tc>
                <a:tc>
                  <a:txBody>
                    <a:bodyPr/>
                    <a:lstStyle/>
                    <a:p>
                      <a:pPr algn="l" fontAlgn="b"/>
                      <a:r>
                        <a:rPr lang="en-US" sz="1800" b="0" i="0" u="none" strike="noStrike">
                          <a:solidFill>
                            <a:schemeClr val="tx2"/>
                          </a:solidFill>
                          <a:effectLst/>
                          <a:latin typeface="Calibri" panose="020F0502020204030204" pitchFamily="34" charset="0"/>
                        </a:rPr>
                        <a:t>         35,462 </a:t>
                      </a:r>
                    </a:p>
                  </a:txBody>
                  <a:tcPr marL="9525" marR="9525" marT="9525" marB="0" anchor="b">
                    <a:solidFill>
                      <a:schemeClr val="bg1">
                        <a:lumMod val="95000"/>
                      </a:schemeClr>
                    </a:solidFill>
                  </a:tcPr>
                </a:tc>
                <a:tc>
                  <a:txBody>
                    <a:bodyPr/>
                    <a:lstStyle/>
                    <a:p>
                      <a:pPr algn="ctr" fontAlgn="b"/>
                      <a:r>
                        <a:rPr lang="en-US" sz="1800" b="0" i="0" u="none" strike="noStrike">
                          <a:solidFill>
                            <a:schemeClr val="tx2"/>
                          </a:solidFill>
                          <a:effectLst/>
                          <a:latin typeface="Calibri" panose="020F0502020204030204" pitchFamily="34" charset="0"/>
                        </a:rPr>
                        <a:t>44.4%</a:t>
                      </a:r>
                    </a:p>
                  </a:txBody>
                  <a:tcPr marL="3810" marR="3810" marT="3810" marB="0" anchor="b">
                    <a:solidFill>
                      <a:schemeClr val="bg1">
                        <a:lumMod val="95000"/>
                      </a:schemeClr>
                    </a:solidFill>
                  </a:tcPr>
                </a:tc>
                <a:tc>
                  <a:txBody>
                    <a:bodyPr/>
                    <a:lstStyle/>
                    <a:p>
                      <a:pPr algn="ctr" fontAlgn="b"/>
                      <a:r>
                        <a:rPr lang="en-US" sz="1800" b="0" i="0" u="none" strike="noStrike">
                          <a:solidFill>
                            <a:schemeClr val="tx2"/>
                          </a:solidFill>
                          <a:effectLst/>
                          <a:latin typeface="Calibri" panose="020F0502020204030204" pitchFamily="34" charset="0"/>
                        </a:rPr>
                        <a:t>37.7%</a:t>
                      </a:r>
                    </a:p>
                  </a:txBody>
                  <a:tcPr marL="3810" marR="3810" marT="3810" marB="0" anchor="b">
                    <a:solidFill>
                      <a:schemeClr val="bg1">
                        <a:lumMod val="95000"/>
                      </a:schemeClr>
                    </a:solidFill>
                  </a:tcPr>
                </a:tc>
                <a:tc>
                  <a:txBody>
                    <a:bodyPr/>
                    <a:lstStyle/>
                    <a:p>
                      <a:pPr algn="ctr" fontAlgn="b"/>
                      <a:r>
                        <a:rPr lang="en-US" sz="1800" b="0" i="0" u="none" strike="noStrike">
                          <a:solidFill>
                            <a:schemeClr val="tx2"/>
                          </a:solidFill>
                          <a:effectLst/>
                          <a:latin typeface="Calibri" panose="020F0502020204030204" pitchFamily="34" charset="0"/>
                        </a:rPr>
                        <a:t>17.9%</a:t>
                      </a:r>
                    </a:p>
                  </a:txBody>
                  <a:tcPr marL="3810" marR="3810" marT="3810" marB="0" anchor="b">
                    <a:solidFill>
                      <a:schemeClr val="bg1">
                        <a:lumMod val="95000"/>
                      </a:schemeClr>
                    </a:solidFill>
                  </a:tcPr>
                </a:tc>
              </a:tr>
              <a:tr h="320373">
                <a:tc>
                  <a:txBody>
                    <a:bodyPr/>
                    <a:lstStyle/>
                    <a:p>
                      <a:pPr algn="ctr" fontAlgn="b"/>
                      <a:r>
                        <a:rPr lang="en-US" sz="1800" b="1" i="0" u="none" strike="noStrike" dirty="0">
                          <a:solidFill>
                            <a:schemeClr val="bg1"/>
                          </a:solidFill>
                          <a:effectLst/>
                          <a:latin typeface="Calibri" panose="020F0502020204030204" pitchFamily="34" charset="0"/>
                        </a:rPr>
                        <a:t>Bexar</a:t>
                      </a:r>
                    </a:p>
                  </a:txBody>
                  <a:tcPr marL="9525" marR="9525" marT="9525" marB="0" anchor="b"/>
                </a:tc>
                <a:tc>
                  <a:txBody>
                    <a:bodyPr/>
                    <a:lstStyle/>
                    <a:p>
                      <a:pPr algn="r" fontAlgn="b"/>
                      <a:r>
                        <a:rPr lang="en-US" sz="1800" b="0" i="0" u="none" strike="noStrike">
                          <a:solidFill>
                            <a:schemeClr val="tx2"/>
                          </a:solidFill>
                          <a:effectLst/>
                          <a:latin typeface="Calibri" panose="020F0502020204030204" pitchFamily="34" charset="0"/>
                        </a:rPr>
                        <a:t>7</a:t>
                      </a:r>
                    </a:p>
                  </a:txBody>
                  <a:tcPr marL="9525" marR="9525" marT="9525" marB="0" anchor="b"/>
                </a:tc>
                <a:tc>
                  <a:txBody>
                    <a:bodyPr/>
                    <a:lstStyle/>
                    <a:p>
                      <a:pPr algn="l" fontAlgn="b"/>
                      <a:r>
                        <a:rPr lang="en-US" sz="1800" b="0" i="0" u="none" strike="noStrike" dirty="0">
                          <a:solidFill>
                            <a:schemeClr val="tx2"/>
                          </a:solidFill>
                          <a:effectLst/>
                          <a:latin typeface="Calibri" panose="020F0502020204030204" pitchFamily="34" charset="0"/>
                        </a:rPr>
                        <a:t>         33,198 </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44.6%</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39.3%</a:t>
                      </a:r>
                    </a:p>
                  </a:txBody>
                  <a:tcPr marL="3810" marR="3810" marT="3810" marB="0" anchor="b"/>
                </a:tc>
                <a:tc>
                  <a:txBody>
                    <a:bodyPr/>
                    <a:lstStyle/>
                    <a:p>
                      <a:pPr algn="ctr" fontAlgn="b"/>
                      <a:r>
                        <a:rPr lang="en-US" sz="1800" b="0" i="0" u="none" strike="noStrike">
                          <a:solidFill>
                            <a:schemeClr val="tx2"/>
                          </a:solidFill>
                          <a:effectLst/>
                          <a:latin typeface="Calibri" panose="020F0502020204030204" pitchFamily="34" charset="0"/>
                        </a:rPr>
                        <a:t>16.1%</a:t>
                      </a:r>
                    </a:p>
                  </a:txBody>
                  <a:tcPr marL="3810" marR="3810" marT="3810" marB="0" anchor="b"/>
                </a:tc>
              </a:tr>
              <a:tr h="320373">
                <a:tc>
                  <a:txBody>
                    <a:bodyPr/>
                    <a:lstStyle/>
                    <a:p>
                      <a:pPr algn="ctr" fontAlgn="b"/>
                      <a:r>
                        <a:rPr lang="en-US" sz="1800" b="1" i="0" u="none" strike="noStrike" dirty="0">
                          <a:solidFill>
                            <a:schemeClr val="bg1"/>
                          </a:solidFill>
                          <a:effectLst/>
                          <a:latin typeface="Calibri" panose="020F0502020204030204" pitchFamily="34" charset="0"/>
                        </a:rPr>
                        <a:t>Dallas</a:t>
                      </a:r>
                    </a:p>
                  </a:txBody>
                  <a:tcPr marL="9525" marR="9525" marT="9525" marB="0" anchor="b"/>
                </a:tc>
                <a:tc>
                  <a:txBody>
                    <a:bodyPr/>
                    <a:lstStyle/>
                    <a:p>
                      <a:pPr algn="r" fontAlgn="b"/>
                      <a:r>
                        <a:rPr lang="en-US" sz="1800" b="0" i="0" u="none" strike="noStrike">
                          <a:solidFill>
                            <a:schemeClr val="tx2"/>
                          </a:solidFill>
                          <a:effectLst/>
                          <a:latin typeface="Calibri" panose="020F0502020204030204" pitchFamily="34" charset="0"/>
                        </a:rPr>
                        <a:t>9</a:t>
                      </a:r>
                    </a:p>
                  </a:txBody>
                  <a:tcPr marL="9525" marR="9525" marT="9525" marB="0" anchor="b"/>
                </a:tc>
                <a:tc>
                  <a:txBody>
                    <a:bodyPr/>
                    <a:lstStyle/>
                    <a:p>
                      <a:pPr algn="l" fontAlgn="b"/>
                      <a:r>
                        <a:rPr lang="en-US" sz="1800" b="0" i="0" u="none" strike="noStrike">
                          <a:solidFill>
                            <a:schemeClr val="tx2"/>
                          </a:solidFill>
                          <a:effectLst/>
                          <a:latin typeface="Calibri" panose="020F0502020204030204" pitchFamily="34" charset="0"/>
                        </a:rPr>
                        <a:t>         29,209 </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79.9%</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-20.9%</a:t>
                      </a:r>
                    </a:p>
                  </a:txBody>
                  <a:tcPr marL="3810" marR="3810" marT="3810" marB="0" anchor="b"/>
                </a:tc>
                <a:tc>
                  <a:txBody>
                    <a:bodyPr/>
                    <a:lstStyle/>
                    <a:p>
                      <a:pPr algn="ctr" fontAlgn="b"/>
                      <a:r>
                        <a:rPr lang="en-US" sz="1800" b="0" i="0" u="none" strike="noStrike">
                          <a:solidFill>
                            <a:schemeClr val="tx2"/>
                          </a:solidFill>
                          <a:effectLst/>
                          <a:latin typeface="Calibri" panose="020F0502020204030204" pitchFamily="34" charset="0"/>
                        </a:rPr>
                        <a:t>41.0%</a:t>
                      </a:r>
                    </a:p>
                  </a:txBody>
                  <a:tcPr marL="3810" marR="3810" marT="3810" marB="0" anchor="b"/>
                </a:tc>
              </a:tr>
              <a:tr h="320373">
                <a:tc>
                  <a:txBody>
                    <a:bodyPr/>
                    <a:lstStyle/>
                    <a:p>
                      <a:pPr algn="ctr" fontAlgn="b"/>
                      <a:r>
                        <a:rPr lang="en-US" sz="1800" b="1" i="0" u="none" strike="noStrike" dirty="0">
                          <a:solidFill>
                            <a:schemeClr val="bg1"/>
                          </a:solidFill>
                          <a:effectLst/>
                          <a:latin typeface="Calibri" panose="020F0502020204030204" pitchFamily="34" charset="0"/>
                        </a:rPr>
                        <a:t>Denton</a:t>
                      </a:r>
                    </a:p>
                  </a:txBody>
                  <a:tcPr marL="9525" marR="9525" marT="9525" marB="0" anchor="b"/>
                </a:tc>
                <a:tc>
                  <a:txBody>
                    <a:bodyPr/>
                    <a:lstStyle/>
                    <a:p>
                      <a:pPr algn="r" fontAlgn="b"/>
                      <a:r>
                        <a:rPr lang="en-US" sz="1800" b="0" i="0" u="none" strike="noStrike">
                          <a:solidFill>
                            <a:schemeClr val="tx2"/>
                          </a:solidFill>
                          <a:effectLst/>
                          <a:latin typeface="Calibri" panose="020F0502020204030204" pitchFamily="34" charset="0"/>
                        </a:rPr>
                        <a:t>11</a:t>
                      </a:r>
                    </a:p>
                  </a:txBody>
                  <a:tcPr marL="9525" marR="9525" marT="9525" marB="0" anchor="b"/>
                </a:tc>
                <a:tc>
                  <a:txBody>
                    <a:bodyPr/>
                    <a:lstStyle/>
                    <a:p>
                      <a:pPr algn="l" fontAlgn="b"/>
                      <a:r>
                        <a:rPr lang="en-US" sz="1800" b="0" i="0" u="none" strike="noStrike">
                          <a:solidFill>
                            <a:schemeClr val="tx2"/>
                          </a:solidFill>
                          <a:effectLst/>
                          <a:latin typeface="Calibri" panose="020F0502020204030204" pitchFamily="34" charset="0"/>
                        </a:rPr>
                        <a:t>         27,689 </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23.9%</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67.1%</a:t>
                      </a:r>
                    </a:p>
                  </a:txBody>
                  <a:tcPr marL="3810" marR="3810" marT="3810" marB="0" anchor="b"/>
                </a:tc>
                <a:tc>
                  <a:txBody>
                    <a:bodyPr/>
                    <a:lstStyle/>
                    <a:p>
                      <a:pPr algn="ctr" fontAlgn="b"/>
                      <a:r>
                        <a:rPr lang="en-US" sz="1800" b="0" i="0" u="none" strike="noStrike">
                          <a:solidFill>
                            <a:schemeClr val="tx2"/>
                          </a:solidFill>
                          <a:effectLst/>
                          <a:latin typeface="Calibri" panose="020F0502020204030204" pitchFamily="34" charset="0"/>
                        </a:rPr>
                        <a:t>9.0%</a:t>
                      </a:r>
                    </a:p>
                  </a:txBody>
                  <a:tcPr marL="3810" marR="3810" marT="3810" marB="0" anchor="b"/>
                </a:tc>
              </a:tr>
              <a:tr h="320373">
                <a:tc>
                  <a:txBody>
                    <a:bodyPr/>
                    <a:lstStyle/>
                    <a:p>
                      <a:pPr algn="ctr" fontAlgn="b"/>
                      <a:r>
                        <a:rPr lang="en-US" sz="1800" b="1" i="0" u="none" strike="noStrike" dirty="0">
                          <a:solidFill>
                            <a:schemeClr val="bg1"/>
                          </a:solidFill>
                          <a:effectLst/>
                          <a:latin typeface="Calibri" panose="020F0502020204030204" pitchFamily="34" charset="0"/>
                        </a:rPr>
                        <a:t>Fort Bend</a:t>
                      </a:r>
                    </a:p>
                  </a:txBody>
                  <a:tcPr marL="9525" marR="9525" marT="9525" marB="0" anchor="b"/>
                </a:tc>
                <a:tc>
                  <a:txBody>
                    <a:bodyPr/>
                    <a:lstStyle/>
                    <a:p>
                      <a:pPr algn="r" fontAlgn="b"/>
                      <a:r>
                        <a:rPr lang="en-US" sz="1800" b="0" i="0" u="none" strike="noStrike">
                          <a:solidFill>
                            <a:schemeClr val="tx2"/>
                          </a:solidFill>
                          <a:effectLst/>
                          <a:latin typeface="Calibri" panose="020F0502020204030204" pitchFamily="34" charset="0"/>
                        </a:rPr>
                        <a:t>13</a:t>
                      </a:r>
                    </a:p>
                  </a:txBody>
                  <a:tcPr marL="9525" marR="9525" marT="9525" marB="0" anchor="b"/>
                </a:tc>
                <a:tc>
                  <a:txBody>
                    <a:bodyPr/>
                    <a:lstStyle/>
                    <a:p>
                      <a:pPr algn="l" fontAlgn="b"/>
                      <a:r>
                        <a:rPr lang="en-US" sz="1800" b="0" i="0" u="none" strike="noStrike">
                          <a:solidFill>
                            <a:schemeClr val="tx2"/>
                          </a:solidFill>
                          <a:effectLst/>
                          <a:latin typeface="Calibri" panose="020F0502020204030204" pitchFamily="34" charset="0"/>
                        </a:rPr>
                        <a:t>         27,388 </a:t>
                      </a:r>
                    </a:p>
                  </a:txBody>
                  <a:tcPr marL="9525" marR="9525" marT="9525" marB="0" anchor="b"/>
                </a:tc>
                <a:tc>
                  <a:txBody>
                    <a:bodyPr/>
                    <a:lstStyle/>
                    <a:p>
                      <a:pPr algn="ctr" fontAlgn="b"/>
                      <a:r>
                        <a:rPr lang="en-US" sz="1800" b="0" i="0" u="none" strike="noStrike">
                          <a:solidFill>
                            <a:schemeClr val="tx2"/>
                          </a:solidFill>
                          <a:effectLst/>
                          <a:latin typeface="Calibri" panose="020F0502020204030204" pitchFamily="34" charset="0"/>
                        </a:rPr>
                        <a:t>24.8%</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59.4%</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15.8%</a:t>
                      </a:r>
                    </a:p>
                  </a:txBody>
                  <a:tcPr marL="3810" marR="3810" marT="3810" marB="0" anchor="b"/>
                </a:tc>
              </a:tr>
              <a:tr h="320373">
                <a:tc>
                  <a:txBody>
                    <a:bodyPr/>
                    <a:lstStyle/>
                    <a:p>
                      <a:pPr algn="ctr" fontAlgn="b"/>
                      <a:r>
                        <a:rPr lang="en-US" sz="1800" b="1" i="0" u="none" strike="noStrike" dirty="0">
                          <a:solidFill>
                            <a:schemeClr val="bg1"/>
                          </a:solidFill>
                          <a:effectLst/>
                          <a:latin typeface="Calibri" panose="020F0502020204030204" pitchFamily="34" charset="0"/>
                        </a:rPr>
                        <a:t>Collin</a:t>
                      </a:r>
                    </a:p>
                  </a:txBody>
                  <a:tcPr marL="9525" marR="9525" marT="9525" marB="0" anchor="b"/>
                </a:tc>
                <a:tc>
                  <a:txBody>
                    <a:bodyPr/>
                    <a:lstStyle/>
                    <a:p>
                      <a:pPr algn="r" fontAlgn="b"/>
                      <a:r>
                        <a:rPr lang="en-US" sz="1800" b="0" i="0" u="none" strike="noStrike">
                          <a:solidFill>
                            <a:schemeClr val="tx2"/>
                          </a:solidFill>
                          <a:effectLst/>
                          <a:latin typeface="Calibri" panose="020F0502020204030204" pitchFamily="34" charset="0"/>
                        </a:rPr>
                        <a:t>14</a:t>
                      </a:r>
                    </a:p>
                  </a:txBody>
                  <a:tcPr marL="9525" marR="9525" marT="9525" marB="0" anchor="b"/>
                </a:tc>
                <a:tc>
                  <a:txBody>
                    <a:bodyPr/>
                    <a:lstStyle/>
                    <a:p>
                      <a:pPr algn="l" fontAlgn="b"/>
                      <a:r>
                        <a:rPr lang="en-US" sz="1800" b="0" i="0" u="none" strike="noStrike">
                          <a:solidFill>
                            <a:schemeClr val="tx2"/>
                          </a:solidFill>
                          <a:effectLst/>
                          <a:latin typeface="Calibri" panose="020F0502020204030204" pitchFamily="34" charset="0"/>
                        </a:rPr>
                        <a:t>         26,506 </a:t>
                      </a:r>
                    </a:p>
                  </a:txBody>
                  <a:tcPr marL="9525" marR="9525" marT="9525" marB="0" anchor="b"/>
                </a:tc>
                <a:tc>
                  <a:txBody>
                    <a:bodyPr/>
                    <a:lstStyle/>
                    <a:p>
                      <a:pPr algn="ctr" fontAlgn="b"/>
                      <a:r>
                        <a:rPr lang="en-US" sz="1800" b="0" i="0" u="none" strike="noStrike">
                          <a:solidFill>
                            <a:schemeClr val="tx2"/>
                          </a:solidFill>
                          <a:effectLst/>
                          <a:latin typeface="Calibri" panose="020F0502020204030204" pitchFamily="34" charset="0"/>
                        </a:rPr>
                        <a:t>25.8%</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58.7%</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15.5%</a:t>
                      </a:r>
                    </a:p>
                  </a:txBody>
                  <a:tcPr marL="3810" marR="3810" marT="3810" marB="0" anchor="b"/>
                </a:tc>
              </a:tr>
              <a:tr h="320373">
                <a:tc>
                  <a:txBody>
                    <a:bodyPr/>
                    <a:lstStyle/>
                    <a:p>
                      <a:pPr algn="ctr" fontAlgn="b"/>
                      <a:r>
                        <a:rPr lang="en-US" sz="1800" b="1" i="0" u="none" strike="noStrike" dirty="0">
                          <a:solidFill>
                            <a:schemeClr val="bg1"/>
                          </a:solidFill>
                          <a:effectLst/>
                          <a:latin typeface="Calibri" panose="020F0502020204030204" pitchFamily="34" charset="0"/>
                        </a:rPr>
                        <a:t>Travis</a:t>
                      </a:r>
                    </a:p>
                  </a:txBody>
                  <a:tcPr marL="9525" marR="9525" marT="9525" marB="0" anchor="b"/>
                </a:tc>
                <a:tc>
                  <a:txBody>
                    <a:bodyPr/>
                    <a:lstStyle/>
                    <a:p>
                      <a:pPr algn="r" fontAlgn="b"/>
                      <a:r>
                        <a:rPr lang="en-US" sz="1800" b="0" i="0" u="none" strike="noStrike">
                          <a:solidFill>
                            <a:schemeClr val="tx2"/>
                          </a:solidFill>
                          <a:effectLst/>
                          <a:latin typeface="Calibri" panose="020F0502020204030204" pitchFamily="34" charset="0"/>
                        </a:rPr>
                        <a:t>17</a:t>
                      </a:r>
                    </a:p>
                  </a:txBody>
                  <a:tcPr marL="9525" marR="9525" marT="9525" marB="0" anchor="b"/>
                </a:tc>
                <a:tc>
                  <a:txBody>
                    <a:bodyPr/>
                    <a:lstStyle/>
                    <a:p>
                      <a:pPr algn="l" fontAlgn="b"/>
                      <a:r>
                        <a:rPr lang="en-US" sz="1800" b="0" i="0" u="none" strike="noStrike">
                          <a:solidFill>
                            <a:schemeClr val="tx2"/>
                          </a:solidFill>
                          <a:effectLst/>
                          <a:latin typeface="Calibri" panose="020F0502020204030204" pitchFamily="34" charset="0"/>
                        </a:rPr>
                        <a:t>         24,505 </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44.2%</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33.3%</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22.5%</a:t>
                      </a:r>
                    </a:p>
                  </a:txBody>
                  <a:tcPr marL="3810" marR="3810" marT="3810" marB="0" anchor="b"/>
                </a:tc>
              </a:tr>
              <a:tr h="320373">
                <a:tc>
                  <a:txBody>
                    <a:bodyPr/>
                    <a:lstStyle/>
                    <a:p>
                      <a:pPr algn="ctr" fontAlgn="b"/>
                      <a:r>
                        <a:rPr lang="en-US" sz="1800" b="1" i="0" u="none" strike="noStrike" dirty="0">
                          <a:solidFill>
                            <a:schemeClr val="bg1"/>
                          </a:solidFill>
                          <a:effectLst/>
                          <a:latin typeface="Calibri" panose="020F0502020204030204" pitchFamily="34" charset="0"/>
                        </a:rPr>
                        <a:t>Williamson</a:t>
                      </a:r>
                    </a:p>
                  </a:txBody>
                  <a:tcPr marL="9525" marR="9525" marT="9525" marB="0" anchor="b"/>
                </a:tc>
                <a:tc>
                  <a:txBody>
                    <a:bodyPr/>
                    <a:lstStyle/>
                    <a:p>
                      <a:pPr algn="r" fontAlgn="b"/>
                      <a:r>
                        <a:rPr lang="en-US" sz="1800" b="0" i="0" u="none" strike="noStrike">
                          <a:solidFill>
                            <a:schemeClr val="tx2"/>
                          </a:solidFill>
                          <a:effectLst/>
                          <a:latin typeface="Calibri" panose="020F0502020204030204" pitchFamily="34" charset="0"/>
                        </a:rPr>
                        <a:t>22</a:t>
                      </a:r>
                    </a:p>
                  </a:txBody>
                  <a:tcPr marL="9525" marR="9525" marT="9525" marB="0" anchor="b"/>
                </a:tc>
                <a:tc>
                  <a:txBody>
                    <a:bodyPr/>
                    <a:lstStyle/>
                    <a:p>
                      <a:pPr algn="l" fontAlgn="b"/>
                      <a:r>
                        <a:rPr lang="en-US" sz="1800" b="0" i="0" u="none" strike="noStrike">
                          <a:solidFill>
                            <a:schemeClr val="tx2"/>
                          </a:solidFill>
                          <a:effectLst/>
                          <a:latin typeface="Calibri" panose="020F0502020204030204" pitchFamily="34" charset="0"/>
                        </a:rPr>
                        <a:t>         20,659 </a:t>
                      </a:r>
                    </a:p>
                  </a:txBody>
                  <a:tcPr marL="9525" marR="9525" marT="9525" marB="0" anchor="b"/>
                </a:tc>
                <a:tc>
                  <a:txBody>
                    <a:bodyPr/>
                    <a:lstStyle/>
                    <a:p>
                      <a:pPr algn="ctr" fontAlgn="b"/>
                      <a:r>
                        <a:rPr lang="en-US" sz="1800" b="0" i="0" u="none" strike="noStrike">
                          <a:solidFill>
                            <a:schemeClr val="tx2"/>
                          </a:solidFill>
                          <a:effectLst/>
                          <a:latin typeface="Calibri" panose="020F0502020204030204" pitchFamily="34" charset="0"/>
                        </a:rPr>
                        <a:t>20.3%</a:t>
                      </a:r>
                    </a:p>
                  </a:txBody>
                  <a:tcPr marL="3810" marR="3810" marT="3810" marB="0" anchor="b"/>
                </a:tc>
                <a:tc>
                  <a:txBody>
                    <a:bodyPr/>
                    <a:lstStyle/>
                    <a:p>
                      <a:pPr algn="ctr" fontAlgn="b"/>
                      <a:r>
                        <a:rPr lang="en-US" sz="1800" b="0" i="0" u="none" strike="noStrike">
                          <a:solidFill>
                            <a:schemeClr val="tx2"/>
                          </a:solidFill>
                          <a:effectLst/>
                          <a:latin typeface="Calibri" panose="020F0502020204030204" pitchFamily="34" charset="0"/>
                        </a:rPr>
                        <a:t>74.1%</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5.6%</a:t>
                      </a:r>
                    </a:p>
                  </a:txBody>
                  <a:tcPr marL="3810" marR="3810" marT="3810" marB="0" anchor="b"/>
                </a:tc>
              </a:tr>
              <a:tr h="320373">
                <a:tc>
                  <a:txBody>
                    <a:bodyPr/>
                    <a:lstStyle/>
                    <a:p>
                      <a:pPr algn="ctr" fontAlgn="b"/>
                      <a:r>
                        <a:rPr lang="en-US" sz="1800" b="1" i="0" u="none" strike="noStrike" dirty="0">
                          <a:solidFill>
                            <a:schemeClr val="bg1"/>
                          </a:solidFill>
                          <a:effectLst/>
                          <a:latin typeface="Calibri" panose="020F0502020204030204" pitchFamily="34" charset="0"/>
                        </a:rPr>
                        <a:t>Montgomery</a:t>
                      </a:r>
                    </a:p>
                  </a:txBody>
                  <a:tcPr marL="9525" marR="9525" marT="9525" marB="0" anchor="b"/>
                </a:tc>
                <a:tc>
                  <a:txBody>
                    <a:bodyPr/>
                    <a:lstStyle/>
                    <a:p>
                      <a:pPr algn="r" fontAlgn="b"/>
                      <a:r>
                        <a:rPr lang="en-US" sz="1800" b="0" i="0" u="none" strike="noStrike">
                          <a:solidFill>
                            <a:schemeClr val="tx2"/>
                          </a:solidFill>
                          <a:effectLst/>
                          <a:latin typeface="Calibri" panose="020F0502020204030204" pitchFamily="34" charset="0"/>
                        </a:rPr>
                        <a:t>24</a:t>
                      </a:r>
                    </a:p>
                  </a:txBody>
                  <a:tcPr marL="9525" marR="9525" marT="9525" marB="0" anchor="b"/>
                </a:tc>
                <a:tc>
                  <a:txBody>
                    <a:bodyPr/>
                    <a:lstStyle/>
                    <a:p>
                      <a:pPr algn="l" fontAlgn="b"/>
                      <a:r>
                        <a:rPr lang="en-US" sz="1800" b="0" i="0" u="none" strike="noStrike">
                          <a:solidFill>
                            <a:schemeClr val="tx2"/>
                          </a:solidFill>
                          <a:effectLst/>
                          <a:latin typeface="Calibri" panose="020F0502020204030204" pitchFamily="34" charset="0"/>
                        </a:rPr>
                        <a:t>         19,769 </a:t>
                      </a:r>
                    </a:p>
                  </a:txBody>
                  <a:tcPr marL="9525" marR="9525" marT="9525" marB="0" anchor="b"/>
                </a:tc>
                <a:tc>
                  <a:txBody>
                    <a:bodyPr/>
                    <a:lstStyle/>
                    <a:p>
                      <a:pPr algn="ctr" fontAlgn="b"/>
                      <a:r>
                        <a:rPr lang="en-US" sz="1800" b="0" i="0" u="none" strike="noStrike">
                          <a:solidFill>
                            <a:schemeClr val="tx2"/>
                          </a:solidFill>
                          <a:effectLst/>
                          <a:latin typeface="Calibri" panose="020F0502020204030204" pitchFamily="34" charset="0"/>
                        </a:rPr>
                        <a:t>18.5%</a:t>
                      </a:r>
                    </a:p>
                  </a:txBody>
                  <a:tcPr marL="3810" marR="3810" marT="3810" marB="0" anchor="b"/>
                </a:tc>
                <a:tc>
                  <a:txBody>
                    <a:bodyPr/>
                    <a:lstStyle/>
                    <a:p>
                      <a:pPr algn="ctr" fontAlgn="b"/>
                      <a:r>
                        <a:rPr lang="en-US" sz="1800" b="0" i="0" u="none" strike="noStrike">
                          <a:solidFill>
                            <a:schemeClr val="tx2"/>
                          </a:solidFill>
                          <a:effectLst/>
                          <a:latin typeface="Calibri" panose="020F0502020204030204" pitchFamily="34" charset="0"/>
                        </a:rPr>
                        <a:t>73.5%</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8.0%</a:t>
                      </a:r>
                    </a:p>
                  </a:txBody>
                  <a:tcPr marL="3810" marR="3810" marT="3810" marB="0" anchor="b"/>
                </a:tc>
              </a:tr>
              <a:tr h="320373">
                <a:tc>
                  <a:txBody>
                    <a:bodyPr/>
                    <a:lstStyle/>
                    <a:p>
                      <a:pPr algn="ctr" fontAlgn="b"/>
                      <a:r>
                        <a:rPr lang="en-US" sz="1800" b="1" i="0" u="none" strike="noStrike" dirty="0" smtClean="0">
                          <a:solidFill>
                            <a:schemeClr val="bg1"/>
                          </a:solidFill>
                          <a:effectLst/>
                          <a:latin typeface="Calibri" panose="020F0502020204030204" pitchFamily="34" charset="0"/>
                        </a:rPr>
                        <a:t>Hidalgo*</a:t>
                      </a:r>
                      <a:endParaRPr lang="en-US" sz="1800" b="1" i="0" u="none" strike="noStrike" dirty="0">
                        <a:solidFill>
                          <a:schemeClr val="bg1"/>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chemeClr val="tx2"/>
                          </a:solidFill>
                          <a:effectLst/>
                          <a:latin typeface="Calibri" panose="020F0502020204030204" pitchFamily="34" charset="0"/>
                        </a:rPr>
                        <a:t>54</a:t>
                      </a:r>
                    </a:p>
                  </a:txBody>
                  <a:tcPr marL="9525" marR="9525" marT="9525" marB="0" anchor="b"/>
                </a:tc>
                <a:tc>
                  <a:txBody>
                    <a:bodyPr/>
                    <a:lstStyle/>
                    <a:p>
                      <a:pPr algn="l" fontAlgn="b"/>
                      <a:r>
                        <a:rPr lang="en-US" sz="1800" b="0" i="0" u="none" strike="noStrike">
                          <a:solidFill>
                            <a:schemeClr val="tx2"/>
                          </a:solidFill>
                          <a:effectLst/>
                          <a:latin typeface="Calibri" panose="020F0502020204030204" pitchFamily="34" charset="0"/>
                        </a:rPr>
                        <a:t>         10,529 </a:t>
                      </a:r>
                    </a:p>
                  </a:txBody>
                  <a:tcPr marL="9525" marR="9525" marT="9525" marB="0" anchor="b"/>
                </a:tc>
                <a:tc>
                  <a:txBody>
                    <a:bodyPr/>
                    <a:lstStyle/>
                    <a:p>
                      <a:pPr algn="ctr" fontAlgn="b"/>
                      <a:r>
                        <a:rPr lang="en-US" sz="1800" b="0" i="0" u="none" strike="noStrike" dirty="0" smtClean="0">
                          <a:solidFill>
                            <a:schemeClr val="tx2"/>
                          </a:solidFill>
                          <a:effectLst/>
                          <a:latin typeface="Calibri" panose="020F0502020204030204" pitchFamily="34" charset="0"/>
                        </a:rPr>
                        <a:t>113.5%</a:t>
                      </a:r>
                      <a:endParaRPr lang="en-US" sz="1800" b="0" i="0" u="none" strike="noStrike" dirty="0">
                        <a:solidFill>
                          <a:schemeClr val="tx2"/>
                        </a:solidFill>
                        <a:effectLst/>
                        <a:latin typeface="Calibri" panose="020F0502020204030204" pitchFamily="34" charset="0"/>
                      </a:endParaRPr>
                    </a:p>
                  </a:txBody>
                  <a:tcPr marL="3810" marR="3810" marT="3810" marB="0" anchor="b"/>
                </a:tc>
                <a:tc>
                  <a:txBody>
                    <a:bodyPr/>
                    <a:lstStyle/>
                    <a:p>
                      <a:pPr algn="ctr" fontAlgn="b"/>
                      <a:r>
                        <a:rPr lang="en-US" sz="1800" b="0" i="0" u="none" strike="noStrike">
                          <a:solidFill>
                            <a:schemeClr val="tx2"/>
                          </a:solidFill>
                          <a:effectLst/>
                          <a:latin typeface="Calibri" panose="020F0502020204030204" pitchFamily="34" charset="0"/>
                        </a:rPr>
                        <a:t>-33.4%</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19.9%</a:t>
                      </a:r>
                    </a:p>
                  </a:txBody>
                  <a:tcPr marL="3810" marR="3810" marT="3810" marB="0" anchor="b"/>
                </a:tc>
              </a:tr>
              <a:tr h="171208">
                <a:tc gridSpan="6">
                  <a:txBody>
                    <a:bodyPr/>
                    <a:lstStyle/>
                    <a:p>
                      <a:pPr marL="0" marR="0">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Hidalgo</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County had negative net migration (-13.5% of total population growth).</a:t>
                      </a:r>
                    </a:p>
                  </a:txBody>
                  <a:tcPr marL="61254" marR="61254"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0109">
                <a:tc gridSpan="6">
                  <a:txBody>
                    <a:bodyPr/>
                    <a:lstStyle/>
                    <a:p>
                      <a:pPr marL="0" marR="0">
                        <a:lnSpc>
                          <a:spcPct val="107000"/>
                        </a:lnSpc>
                        <a:spcBef>
                          <a:spcPts val="0"/>
                        </a:spcBef>
                        <a:spcAft>
                          <a:spcPts val="0"/>
                        </a:spcAft>
                      </a:pPr>
                      <a:r>
                        <a:rPr lang="en-US" sz="1050" dirty="0">
                          <a:effectLst/>
                        </a:rPr>
                        <a:t>Source: U.S. Census  Bureau, </a:t>
                      </a:r>
                      <a:r>
                        <a:rPr lang="en-US" sz="1050" dirty="0" smtClean="0">
                          <a:effectLst/>
                        </a:rPr>
                        <a:t>2016 </a:t>
                      </a:r>
                      <a:r>
                        <a:rPr lang="en-US" sz="1050" dirty="0">
                          <a:effectLst/>
                        </a:rPr>
                        <a:t>Vintage Population Estimates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Rectangle 2"/>
          <p:cNvSpPr/>
          <p:nvPr/>
        </p:nvSpPr>
        <p:spPr>
          <a:xfrm>
            <a:off x="2743200" y="76200"/>
            <a:ext cx="4572000" cy="830997"/>
          </a:xfrm>
          <a:prstGeom prst="rect">
            <a:avLst/>
          </a:prstGeom>
        </p:spPr>
        <p:txBody>
          <a:bodyPr>
            <a:spAutoFit/>
          </a:bodyPr>
          <a:lstStyle/>
          <a:p>
            <a:r>
              <a:rPr lang="en-US" dirty="0" smtClean="0">
                <a:solidFill>
                  <a:schemeClr val="bg1"/>
                </a:solidFill>
              </a:rPr>
              <a:t>Top Counties for Numeric Growth in </a:t>
            </a:r>
            <a:r>
              <a:rPr lang="en-US" dirty="0">
                <a:solidFill>
                  <a:schemeClr val="bg1"/>
                </a:solidFill>
              </a:rPr>
              <a:t>Texas, </a:t>
            </a:r>
            <a:r>
              <a:rPr lang="en-US" dirty="0" smtClean="0">
                <a:solidFill>
                  <a:schemeClr val="bg1"/>
                </a:solidFill>
              </a:rPr>
              <a:t>2015-2016</a:t>
            </a:r>
            <a:endParaRPr lang="en-US" dirty="0">
              <a:solidFill>
                <a:schemeClr val="bg1"/>
              </a:solidFill>
            </a:endParaRPr>
          </a:p>
        </p:txBody>
      </p:sp>
      <p:sp>
        <p:nvSpPr>
          <p:cNvPr id="4" name="Rectangle 3"/>
          <p:cNvSpPr/>
          <p:nvPr/>
        </p:nvSpPr>
        <p:spPr>
          <a:xfrm>
            <a:off x="4495800" y="2514600"/>
            <a:ext cx="1447800" cy="304800"/>
          </a:xfrm>
          <a:prstGeom prst="rect">
            <a:avLst/>
          </a:prstGeom>
          <a:ln w="22225">
            <a:solidFill>
              <a:schemeClr val="accent2"/>
            </a:solidFill>
          </a:ln>
        </p:spPr>
        <p:txBody>
          <a:bodyPr rtlCol="0" anchor="ctr">
            <a:spAutoFit/>
          </a:bodyPr>
          <a:lstStyle/>
          <a:p>
            <a:pPr algn="ctr"/>
            <a:endParaRPr lang="en-US" dirty="0" smtClean="0">
              <a:solidFill>
                <a:schemeClr val="tx2"/>
              </a:solidFill>
            </a:endParaRPr>
          </a:p>
        </p:txBody>
      </p:sp>
      <p:sp>
        <p:nvSpPr>
          <p:cNvPr id="5" name="Rectangle 4"/>
          <p:cNvSpPr/>
          <p:nvPr/>
        </p:nvSpPr>
        <p:spPr>
          <a:xfrm>
            <a:off x="4495800" y="3429000"/>
            <a:ext cx="1447800" cy="304800"/>
          </a:xfrm>
          <a:prstGeom prst="rect">
            <a:avLst/>
          </a:prstGeom>
          <a:ln w="22225">
            <a:solidFill>
              <a:schemeClr val="accent2"/>
            </a:solidFill>
          </a:ln>
        </p:spPr>
        <p:txBody>
          <a:bodyPr rtlCol="0" anchor="ctr">
            <a:spAutoFit/>
          </a:bodyPr>
          <a:lstStyle/>
          <a:p>
            <a:pPr algn="ctr"/>
            <a:endParaRPr lang="en-US" dirty="0" smtClean="0">
              <a:solidFill>
                <a:schemeClr val="tx2"/>
              </a:solidFill>
            </a:endParaRPr>
          </a:p>
        </p:txBody>
      </p:sp>
      <p:sp>
        <p:nvSpPr>
          <p:cNvPr id="6" name="Rectangle 5"/>
          <p:cNvSpPr/>
          <p:nvPr/>
        </p:nvSpPr>
        <p:spPr>
          <a:xfrm>
            <a:off x="5943600" y="2514600"/>
            <a:ext cx="1447800" cy="304800"/>
          </a:xfrm>
          <a:prstGeom prst="rect">
            <a:avLst/>
          </a:prstGeom>
          <a:ln w="22225">
            <a:solidFill>
              <a:schemeClr val="accent2"/>
            </a:solidFill>
          </a:ln>
        </p:spPr>
        <p:txBody>
          <a:bodyPr rtlCol="0" anchor="ctr">
            <a:spAutoFit/>
          </a:bodyPr>
          <a:lstStyle/>
          <a:p>
            <a:pPr algn="ctr"/>
            <a:endParaRPr lang="en-US" dirty="0" smtClean="0">
              <a:solidFill>
                <a:schemeClr val="tx2"/>
              </a:solidFill>
            </a:endParaRPr>
          </a:p>
        </p:txBody>
      </p:sp>
      <p:sp>
        <p:nvSpPr>
          <p:cNvPr id="7" name="Rectangle 6"/>
          <p:cNvSpPr/>
          <p:nvPr/>
        </p:nvSpPr>
        <p:spPr>
          <a:xfrm>
            <a:off x="5943600" y="3429000"/>
            <a:ext cx="1447800" cy="304800"/>
          </a:xfrm>
          <a:prstGeom prst="rect">
            <a:avLst/>
          </a:prstGeom>
          <a:ln w="22225">
            <a:solidFill>
              <a:schemeClr val="accent2"/>
            </a:solidFill>
          </a:ln>
        </p:spPr>
        <p:txBody>
          <a:bodyPr rtlCol="0" anchor="ctr">
            <a:spAutoFit/>
          </a:bodyPr>
          <a:lstStyle/>
          <a:p>
            <a:pPr algn="ctr"/>
            <a:endParaRPr lang="en-US" dirty="0" smtClean="0">
              <a:solidFill>
                <a:schemeClr val="tx2"/>
              </a:solidFill>
            </a:endParaRPr>
          </a:p>
        </p:txBody>
      </p:sp>
      <p:sp>
        <p:nvSpPr>
          <p:cNvPr id="8" name="Rectangle 7"/>
          <p:cNvSpPr/>
          <p:nvPr/>
        </p:nvSpPr>
        <p:spPr>
          <a:xfrm>
            <a:off x="7391400" y="2514600"/>
            <a:ext cx="1600200" cy="304800"/>
          </a:xfrm>
          <a:prstGeom prst="rect">
            <a:avLst/>
          </a:prstGeom>
          <a:ln w="22225">
            <a:solidFill>
              <a:schemeClr val="accent2"/>
            </a:solidFill>
          </a:ln>
        </p:spPr>
        <p:txBody>
          <a:bodyPr rtlCol="0" anchor="ctr">
            <a:spAutoFit/>
          </a:bodyPr>
          <a:lstStyle/>
          <a:p>
            <a:pPr algn="ctr"/>
            <a:endParaRPr lang="en-US" dirty="0" smtClean="0">
              <a:solidFill>
                <a:schemeClr val="tx2"/>
              </a:solidFill>
            </a:endParaRPr>
          </a:p>
        </p:txBody>
      </p:sp>
      <p:sp>
        <p:nvSpPr>
          <p:cNvPr id="9" name="Rectangle 8"/>
          <p:cNvSpPr/>
          <p:nvPr/>
        </p:nvSpPr>
        <p:spPr>
          <a:xfrm>
            <a:off x="7391400" y="3424052"/>
            <a:ext cx="1600200" cy="304800"/>
          </a:xfrm>
          <a:prstGeom prst="rect">
            <a:avLst/>
          </a:prstGeom>
          <a:ln w="22225">
            <a:solidFill>
              <a:schemeClr val="accent2"/>
            </a:solidFill>
          </a:ln>
        </p:spPr>
        <p:txBody>
          <a:bodyPr rtlCol="0" anchor="ctr">
            <a:spAutoFit/>
          </a:bodyPr>
          <a:lstStyle/>
          <a:p>
            <a:pPr algn="ctr"/>
            <a:endParaRPr lang="en-US" dirty="0" smtClean="0">
              <a:solidFill>
                <a:schemeClr val="tx2"/>
              </a:solidFill>
            </a:endParaRPr>
          </a:p>
        </p:txBody>
      </p:sp>
      <p:sp>
        <p:nvSpPr>
          <p:cNvPr id="10" name="Rectangle 9"/>
          <p:cNvSpPr/>
          <p:nvPr/>
        </p:nvSpPr>
        <p:spPr>
          <a:xfrm>
            <a:off x="4495800" y="2814452"/>
            <a:ext cx="1447800" cy="609600"/>
          </a:xfrm>
          <a:prstGeom prst="rect">
            <a:avLst/>
          </a:prstGeom>
          <a:ln w="22225">
            <a:solidFill>
              <a:schemeClr val="accent6"/>
            </a:solidFill>
          </a:ln>
        </p:spPr>
        <p:txBody>
          <a:bodyPr rtlCol="0" anchor="ctr">
            <a:spAutoFit/>
          </a:bodyPr>
          <a:lstStyle/>
          <a:p>
            <a:pPr algn="ctr"/>
            <a:endParaRPr lang="en-US" dirty="0" smtClean="0">
              <a:solidFill>
                <a:schemeClr val="tx2"/>
              </a:solidFill>
            </a:endParaRPr>
          </a:p>
        </p:txBody>
      </p:sp>
      <p:sp>
        <p:nvSpPr>
          <p:cNvPr id="11" name="Rectangle 10"/>
          <p:cNvSpPr/>
          <p:nvPr/>
        </p:nvSpPr>
        <p:spPr>
          <a:xfrm>
            <a:off x="4495800" y="4724400"/>
            <a:ext cx="1447800" cy="304800"/>
          </a:xfrm>
          <a:prstGeom prst="rect">
            <a:avLst/>
          </a:prstGeom>
          <a:ln w="22225">
            <a:solidFill>
              <a:schemeClr val="accent6"/>
            </a:solidFill>
          </a:ln>
        </p:spPr>
        <p:txBody>
          <a:bodyPr rtlCol="0" anchor="ctr">
            <a:spAutoFit/>
          </a:bodyPr>
          <a:lstStyle/>
          <a:p>
            <a:pPr algn="ctr"/>
            <a:endParaRPr lang="en-US" dirty="0" smtClean="0">
              <a:solidFill>
                <a:schemeClr val="tx2"/>
              </a:solidFill>
            </a:endParaRPr>
          </a:p>
        </p:txBody>
      </p:sp>
      <p:sp>
        <p:nvSpPr>
          <p:cNvPr id="12" name="Rectangle 11"/>
          <p:cNvSpPr/>
          <p:nvPr/>
        </p:nvSpPr>
        <p:spPr>
          <a:xfrm>
            <a:off x="5943600" y="4724400"/>
            <a:ext cx="1447800" cy="304800"/>
          </a:xfrm>
          <a:prstGeom prst="rect">
            <a:avLst/>
          </a:prstGeom>
          <a:ln w="22225">
            <a:solidFill>
              <a:schemeClr val="accent6"/>
            </a:solidFill>
          </a:ln>
        </p:spPr>
        <p:txBody>
          <a:bodyPr rtlCol="0" anchor="ctr">
            <a:spAutoFit/>
          </a:bodyPr>
          <a:lstStyle/>
          <a:p>
            <a:pPr algn="ctr"/>
            <a:endParaRPr lang="en-US" dirty="0" smtClean="0">
              <a:solidFill>
                <a:schemeClr val="tx2"/>
              </a:solidFill>
            </a:endParaRPr>
          </a:p>
        </p:txBody>
      </p:sp>
      <p:sp>
        <p:nvSpPr>
          <p:cNvPr id="13" name="Rectangle 12"/>
          <p:cNvSpPr/>
          <p:nvPr/>
        </p:nvSpPr>
        <p:spPr>
          <a:xfrm>
            <a:off x="5943600" y="2814452"/>
            <a:ext cx="1447800" cy="609600"/>
          </a:xfrm>
          <a:prstGeom prst="rect">
            <a:avLst/>
          </a:prstGeom>
          <a:ln w="22225">
            <a:solidFill>
              <a:schemeClr val="accent6"/>
            </a:solidFill>
          </a:ln>
        </p:spPr>
        <p:txBody>
          <a:bodyPr rtlCol="0" anchor="ctr">
            <a:spAutoFit/>
          </a:bodyPr>
          <a:lstStyle/>
          <a:p>
            <a:pPr algn="ctr"/>
            <a:endParaRPr lang="en-US" dirty="0" smtClean="0">
              <a:solidFill>
                <a:schemeClr val="tx2"/>
              </a:solidFill>
            </a:endParaRPr>
          </a:p>
        </p:txBody>
      </p:sp>
    </p:spTree>
    <p:extLst>
      <p:ext uri="{BB962C8B-B14F-4D97-AF65-F5344CB8AC3E}">
        <p14:creationId xmlns:p14="http://schemas.microsoft.com/office/powerpoint/2010/main" val="286754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43200" y="76200"/>
            <a:ext cx="4572000" cy="830997"/>
          </a:xfrm>
          <a:prstGeom prst="rect">
            <a:avLst/>
          </a:prstGeom>
        </p:spPr>
        <p:txBody>
          <a:bodyPr>
            <a:spAutoFit/>
          </a:bodyPr>
          <a:lstStyle/>
          <a:p>
            <a:pPr algn="ctr"/>
            <a:r>
              <a:rPr lang="en-US" dirty="0" smtClean="0">
                <a:solidFill>
                  <a:schemeClr val="bg1"/>
                </a:solidFill>
              </a:rPr>
              <a:t>Top Counties for Percent Growth* in </a:t>
            </a:r>
            <a:r>
              <a:rPr lang="en-US" dirty="0">
                <a:solidFill>
                  <a:schemeClr val="bg1"/>
                </a:solidFill>
              </a:rPr>
              <a:t>Texas, </a:t>
            </a:r>
            <a:r>
              <a:rPr lang="en-US" dirty="0" smtClean="0">
                <a:solidFill>
                  <a:schemeClr val="bg1"/>
                </a:solidFill>
              </a:rPr>
              <a:t>2015-2016</a:t>
            </a:r>
            <a:endParaRPr lang="en-US" dirty="0">
              <a:solidFill>
                <a:schemeClr val="bg1"/>
              </a:solidFill>
            </a:endParaRPr>
          </a:p>
        </p:txBody>
      </p:sp>
      <p:graphicFrame>
        <p:nvGraphicFramePr>
          <p:cNvPr id="4" name="Table 3"/>
          <p:cNvGraphicFramePr>
            <a:graphicFrameLocks noGrp="1"/>
          </p:cNvGraphicFramePr>
          <p:nvPr>
            <p:extLst/>
          </p:nvPr>
        </p:nvGraphicFramePr>
        <p:xfrm>
          <a:off x="1295400" y="1219200"/>
          <a:ext cx="6781800" cy="4876801"/>
        </p:xfrm>
        <a:graphic>
          <a:graphicData uri="http://schemas.openxmlformats.org/drawingml/2006/table">
            <a:tbl>
              <a:tblPr firstRow="1" firstCol="1" bandRow="1">
                <a:tableStyleId>{5C22544A-7EE6-4342-B048-85BDC9FD1C3A}</a:tableStyleId>
              </a:tblPr>
              <a:tblGrid>
                <a:gridCol w="2074433"/>
                <a:gridCol w="638287"/>
                <a:gridCol w="1436146"/>
                <a:gridCol w="1276574"/>
                <a:gridCol w="1356360"/>
              </a:tblGrid>
              <a:tr h="1221765">
                <a:tc>
                  <a:txBody>
                    <a:bodyPr/>
                    <a:lstStyle/>
                    <a:p>
                      <a:pPr algn="ctr">
                        <a:lnSpc>
                          <a:spcPct val="107000"/>
                        </a:lnSpc>
                      </a:pPr>
                      <a:r>
                        <a:rPr lang="en-US" sz="1600" dirty="0" smtClean="0">
                          <a:effectLst/>
                          <a:latin typeface="Calibri" panose="020F0502020204030204" pitchFamily="34" charset="0"/>
                        </a:rPr>
                        <a:t>County</a:t>
                      </a:r>
                    </a:p>
                    <a:p>
                      <a:pPr algn="ctr">
                        <a:lnSpc>
                          <a:spcPct val="107000"/>
                        </a:lnSpc>
                      </a:pPr>
                      <a:endParaRPr lang="en-US" sz="1600" dirty="0">
                        <a:effectLst/>
                        <a:latin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U.S. Rank</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smtClean="0">
                          <a:effectLst/>
                        </a:rPr>
                        <a:t>2015-2016</a:t>
                      </a:r>
                      <a:r>
                        <a:rPr lang="en-US" sz="1600" baseline="0" dirty="0" smtClean="0">
                          <a:effectLst/>
                        </a:rPr>
                        <a:t> </a:t>
                      </a:r>
                      <a:r>
                        <a:rPr lang="en-US" sz="1600" dirty="0" smtClean="0">
                          <a:effectLst/>
                        </a:rPr>
                        <a:t>Percent Population </a:t>
                      </a:r>
                      <a:r>
                        <a:rPr lang="en-US" sz="1600" dirty="0">
                          <a:effectLst/>
                        </a:rPr>
                        <a:t>Change</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Percent </a:t>
                      </a:r>
                      <a:r>
                        <a:rPr lang="en-US" sz="1600" dirty="0" smtClean="0">
                          <a:effectLst/>
                        </a:rPr>
                        <a:t>Change</a:t>
                      </a:r>
                      <a:r>
                        <a:rPr lang="en-US" sz="1600" baseline="0" dirty="0" smtClean="0">
                          <a:effectLst/>
                        </a:rPr>
                        <a:t> </a:t>
                      </a:r>
                      <a:r>
                        <a:rPr lang="en-US" sz="1600" dirty="0" smtClean="0">
                          <a:effectLst/>
                        </a:rPr>
                        <a:t>from Domestic Migration</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Percent </a:t>
                      </a:r>
                      <a:r>
                        <a:rPr lang="en-US" sz="1600" dirty="0" smtClean="0">
                          <a:effectLst/>
                        </a:rPr>
                        <a:t> Change from International</a:t>
                      </a:r>
                    </a:p>
                    <a:p>
                      <a:pPr marL="0" marR="0" algn="ctr">
                        <a:lnSpc>
                          <a:spcPct val="107000"/>
                        </a:lnSpc>
                        <a:spcBef>
                          <a:spcPts val="0"/>
                        </a:spcBef>
                        <a:spcAft>
                          <a:spcPts val="0"/>
                        </a:spcAft>
                      </a:pPr>
                      <a:r>
                        <a:rPr lang="en-US" sz="1600" dirty="0" smtClean="0">
                          <a:effectLst/>
                        </a:rPr>
                        <a:t>Migration </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32276">
                <a:tc>
                  <a:txBody>
                    <a:bodyPr/>
                    <a:lstStyle/>
                    <a:p>
                      <a:pPr algn="ctr" fontAlgn="b"/>
                      <a:r>
                        <a:rPr lang="en-US" sz="1800" b="0" i="0" u="none" strike="noStrike" dirty="0">
                          <a:solidFill>
                            <a:schemeClr val="bg1"/>
                          </a:solidFill>
                          <a:effectLst/>
                          <a:latin typeface="Calibri" panose="020F0502020204030204" pitchFamily="34" charset="0"/>
                        </a:rPr>
                        <a:t>Kendall</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2</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5.2%</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95.9%</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4.0%</a:t>
                      </a:r>
                    </a:p>
                  </a:txBody>
                  <a:tcPr marL="3810" marR="3810" marT="3810" marB="0" anchor="b"/>
                </a:tc>
              </a:tr>
              <a:tr h="332276">
                <a:tc>
                  <a:txBody>
                    <a:bodyPr/>
                    <a:lstStyle/>
                    <a:p>
                      <a:pPr algn="ctr" fontAlgn="b"/>
                      <a:r>
                        <a:rPr lang="en-US" sz="1800" b="0" i="0" u="none" strike="noStrike" dirty="0">
                          <a:solidFill>
                            <a:schemeClr val="bg1"/>
                          </a:solidFill>
                          <a:effectLst/>
                          <a:latin typeface="Calibri" panose="020F0502020204030204" pitchFamily="34" charset="0"/>
                        </a:rPr>
                        <a:t>Hays</a:t>
                      </a:r>
                    </a:p>
                  </a:txBody>
                  <a:tcPr marL="9525" marR="9525" marT="9525" marB="0" anchor="b"/>
                </a:tc>
                <a:tc>
                  <a:txBody>
                    <a:bodyPr/>
                    <a:lstStyle/>
                    <a:p>
                      <a:pPr algn="ctr" fontAlgn="b"/>
                      <a:r>
                        <a:rPr lang="en-US" sz="1800" b="0" i="0" u="none" strike="noStrike">
                          <a:solidFill>
                            <a:schemeClr val="tx2"/>
                          </a:solidFill>
                          <a:effectLst/>
                          <a:latin typeface="Calibri" panose="020F0502020204030204" pitchFamily="34" charset="0"/>
                        </a:rPr>
                        <a:t>3</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5.1%</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82.2%</a:t>
                      </a:r>
                    </a:p>
                  </a:txBody>
                  <a:tcPr marL="3810" marR="3810" marT="3810" marB="0" anchor="b"/>
                </a:tc>
                <a:tc>
                  <a:txBody>
                    <a:bodyPr/>
                    <a:lstStyle/>
                    <a:p>
                      <a:pPr algn="ctr" fontAlgn="b"/>
                      <a:r>
                        <a:rPr lang="en-US" sz="1800" b="0" i="0" u="none" strike="noStrike">
                          <a:solidFill>
                            <a:schemeClr val="tx2"/>
                          </a:solidFill>
                          <a:effectLst/>
                          <a:latin typeface="Calibri" panose="020F0502020204030204" pitchFamily="34" charset="0"/>
                        </a:rPr>
                        <a:t>1.8%</a:t>
                      </a:r>
                    </a:p>
                  </a:txBody>
                  <a:tcPr marL="3810" marR="3810" marT="3810" marB="0" anchor="b"/>
                </a:tc>
              </a:tr>
              <a:tr h="332276">
                <a:tc>
                  <a:txBody>
                    <a:bodyPr/>
                    <a:lstStyle/>
                    <a:p>
                      <a:pPr algn="ctr" fontAlgn="b"/>
                      <a:r>
                        <a:rPr lang="en-US" sz="1800" b="0" i="0" u="none" strike="noStrike" dirty="0">
                          <a:solidFill>
                            <a:schemeClr val="bg1"/>
                          </a:solidFill>
                          <a:effectLst/>
                          <a:latin typeface="Calibri" panose="020F0502020204030204" pitchFamily="34" charset="0"/>
                        </a:rPr>
                        <a:t>Comal</a:t>
                      </a:r>
                    </a:p>
                  </a:txBody>
                  <a:tcPr marL="9525" marR="9525" marT="9525" marB="0" anchor="b"/>
                </a:tc>
                <a:tc>
                  <a:txBody>
                    <a:bodyPr/>
                    <a:lstStyle/>
                    <a:p>
                      <a:pPr algn="ctr" fontAlgn="b"/>
                      <a:r>
                        <a:rPr lang="en-US" sz="1800" b="0" i="0" u="none" strike="noStrike">
                          <a:solidFill>
                            <a:schemeClr val="tx2"/>
                          </a:solidFill>
                          <a:effectLst/>
                          <a:latin typeface="Calibri" panose="020F0502020204030204" pitchFamily="34" charset="0"/>
                        </a:rPr>
                        <a:t>6</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4.4%</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88.5%</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2.0%</a:t>
                      </a:r>
                    </a:p>
                  </a:txBody>
                  <a:tcPr marL="3810" marR="3810" marT="3810" marB="0" anchor="b"/>
                </a:tc>
              </a:tr>
              <a:tr h="332276">
                <a:tc>
                  <a:txBody>
                    <a:bodyPr/>
                    <a:lstStyle/>
                    <a:p>
                      <a:pPr algn="ctr" fontAlgn="b"/>
                      <a:r>
                        <a:rPr lang="en-US" sz="1800" b="0" i="0" u="none" strike="noStrike" dirty="0">
                          <a:solidFill>
                            <a:schemeClr val="bg1"/>
                          </a:solidFill>
                          <a:effectLst/>
                          <a:latin typeface="Calibri" panose="020F0502020204030204" pitchFamily="34" charset="0"/>
                        </a:rPr>
                        <a:t>Williamson</a:t>
                      </a:r>
                    </a:p>
                  </a:txBody>
                  <a:tcPr marL="9525" marR="9525" marT="9525" marB="0" anchor="b"/>
                </a:tc>
                <a:tc>
                  <a:txBody>
                    <a:bodyPr/>
                    <a:lstStyle/>
                    <a:p>
                      <a:pPr algn="ctr" fontAlgn="b"/>
                      <a:r>
                        <a:rPr lang="en-US" sz="1800" b="0" i="0" u="none" strike="noStrike">
                          <a:solidFill>
                            <a:schemeClr val="tx2"/>
                          </a:solidFill>
                          <a:effectLst/>
                          <a:latin typeface="Calibri" panose="020F0502020204030204" pitchFamily="34" charset="0"/>
                        </a:rPr>
                        <a:t>14</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4.1%</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74.1%</a:t>
                      </a:r>
                    </a:p>
                  </a:txBody>
                  <a:tcPr marL="3810" marR="3810" marT="3810" marB="0" anchor="b"/>
                </a:tc>
                <a:tc>
                  <a:txBody>
                    <a:bodyPr/>
                    <a:lstStyle/>
                    <a:p>
                      <a:pPr algn="ctr" fontAlgn="b"/>
                      <a:r>
                        <a:rPr lang="en-US" sz="1800" b="0" i="0" u="none" strike="noStrike">
                          <a:solidFill>
                            <a:schemeClr val="tx2"/>
                          </a:solidFill>
                          <a:effectLst/>
                          <a:latin typeface="Calibri" panose="020F0502020204030204" pitchFamily="34" charset="0"/>
                        </a:rPr>
                        <a:t>5.6%</a:t>
                      </a:r>
                    </a:p>
                  </a:txBody>
                  <a:tcPr marL="3810" marR="3810" marT="3810" marB="0" anchor="b"/>
                </a:tc>
              </a:tr>
              <a:tr h="332276">
                <a:tc>
                  <a:txBody>
                    <a:bodyPr/>
                    <a:lstStyle/>
                    <a:p>
                      <a:pPr algn="ctr" fontAlgn="b"/>
                      <a:r>
                        <a:rPr lang="en-US" sz="1800" b="0" i="0" u="none" strike="noStrike" dirty="0">
                          <a:solidFill>
                            <a:schemeClr val="bg1"/>
                          </a:solidFill>
                          <a:effectLst/>
                          <a:latin typeface="Calibri" panose="020F0502020204030204" pitchFamily="34" charset="0"/>
                        </a:rPr>
                        <a:t>Fort Bend</a:t>
                      </a:r>
                    </a:p>
                  </a:txBody>
                  <a:tcPr marL="9525" marR="9525" marT="9525" marB="0" anchor="b"/>
                </a:tc>
                <a:tc>
                  <a:txBody>
                    <a:bodyPr/>
                    <a:lstStyle/>
                    <a:p>
                      <a:pPr algn="ctr" fontAlgn="b"/>
                      <a:r>
                        <a:rPr lang="en-US" sz="1800" b="0" i="0" u="none" strike="noStrike">
                          <a:solidFill>
                            <a:schemeClr val="tx2"/>
                          </a:solidFill>
                          <a:effectLst/>
                          <a:latin typeface="Calibri" panose="020F0502020204030204" pitchFamily="34" charset="0"/>
                        </a:rPr>
                        <a:t>18</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3.8%</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59.4%</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15.8%</a:t>
                      </a:r>
                    </a:p>
                  </a:txBody>
                  <a:tcPr marL="3810" marR="3810" marT="3810" marB="0" anchor="b"/>
                </a:tc>
              </a:tr>
              <a:tr h="332276">
                <a:tc>
                  <a:txBody>
                    <a:bodyPr/>
                    <a:lstStyle/>
                    <a:p>
                      <a:pPr algn="ctr" fontAlgn="b"/>
                      <a:r>
                        <a:rPr lang="en-US" sz="1800" b="0" i="0" u="none" strike="noStrike" dirty="0">
                          <a:solidFill>
                            <a:schemeClr val="bg1"/>
                          </a:solidFill>
                          <a:effectLst/>
                          <a:latin typeface="Calibri" panose="020F0502020204030204" pitchFamily="34" charset="0"/>
                        </a:rPr>
                        <a:t>Montgomery</a:t>
                      </a:r>
                    </a:p>
                  </a:txBody>
                  <a:tcPr marL="9525" marR="9525" marT="9525" marB="0" anchor="b"/>
                </a:tc>
                <a:tc>
                  <a:txBody>
                    <a:bodyPr/>
                    <a:lstStyle/>
                    <a:p>
                      <a:pPr algn="ctr" fontAlgn="b"/>
                      <a:r>
                        <a:rPr lang="en-US" sz="1800" b="0" i="0" u="none" strike="noStrike">
                          <a:solidFill>
                            <a:schemeClr val="tx2"/>
                          </a:solidFill>
                          <a:effectLst/>
                          <a:latin typeface="Calibri" panose="020F0502020204030204" pitchFamily="34" charset="0"/>
                        </a:rPr>
                        <a:t>24</a:t>
                      </a:r>
                    </a:p>
                  </a:txBody>
                  <a:tcPr marL="9525" marR="9525" marT="9525" marB="0" anchor="b"/>
                </a:tc>
                <a:tc>
                  <a:txBody>
                    <a:bodyPr/>
                    <a:lstStyle/>
                    <a:p>
                      <a:pPr algn="ctr" fontAlgn="b"/>
                      <a:r>
                        <a:rPr lang="en-US" sz="1800" b="0" i="0" u="none" strike="noStrike">
                          <a:solidFill>
                            <a:schemeClr val="tx2"/>
                          </a:solidFill>
                          <a:effectLst/>
                          <a:latin typeface="Calibri" panose="020F0502020204030204" pitchFamily="34" charset="0"/>
                        </a:rPr>
                        <a:t>3.7%</a:t>
                      </a:r>
                    </a:p>
                  </a:txBody>
                  <a:tcPr marL="9525" marR="9525" marT="9525" marB="0" anchor="b"/>
                </a:tc>
                <a:tc>
                  <a:txBody>
                    <a:bodyPr/>
                    <a:lstStyle/>
                    <a:p>
                      <a:pPr algn="ctr" fontAlgn="b"/>
                      <a:r>
                        <a:rPr lang="en-US" sz="1800" b="0" i="0" u="none" strike="noStrike">
                          <a:solidFill>
                            <a:schemeClr val="tx2"/>
                          </a:solidFill>
                          <a:effectLst/>
                          <a:latin typeface="Calibri" panose="020F0502020204030204" pitchFamily="34" charset="0"/>
                        </a:rPr>
                        <a:t>73.5%</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8.0%</a:t>
                      </a:r>
                    </a:p>
                  </a:txBody>
                  <a:tcPr marL="3810" marR="3810" marT="3810" marB="0" anchor="b"/>
                </a:tc>
              </a:tr>
              <a:tr h="332276">
                <a:tc>
                  <a:txBody>
                    <a:bodyPr/>
                    <a:lstStyle/>
                    <a:p>
                      <a:pPr algn="ctr" fontAlgn="b"/>
                      <a:r>
                        <a:rPr lang="en-US" sz="1800" b="0" i="0" u="none" strike="noStrike" dirty="0">
                          <a:solidFill>
                            <a:schemeClr val="bg1"/>
                          </a:solidFill>
                          <a:effectLst/>
                          <a:latin typeface="Calibri" panose="020F0502020204030204" pitchFamily="34" charset="0"/>
                        </a:rPr>
                        <a:t>Rockwall</a:t>
                      </a:r>
                    </a:p>
                  </a:txBody>
                  <a:tcPr marL="9525" marR="9525" marT="9525" marB="0" anchor="b"/>
                </a:tc>
                <a:tc>
                  <a:txBody>
                    <a:bodyPr/>
                    <a:lstStyle/>
                    <a:p>
                      <a:pPr algn="ctr" fontAlgn="b"/>
                      <a:r>
                        <a:rPr lang="en-US" sz="1800" b="0" i="0" u="none" strike="noStrike">
                          <a:solidFill>
                            <a:schemeClr val="tx2"/>
                          </a:solidFill>
                          <a:effectLst/>
                          <a:latin typeface="Calibri" panose="020F0502020204030204" pitchFamily="34" charset="0"/>
                        </a:rPr>
                        <a:t>25</a:t>
                      </a:r>
                    </a:p>
                  </a:txBody>
                  <a:tcPr marL="9525" marR="9525" marT="9525" marB="0" anchor="b"/>
                </a:tc>
                <a:tc>
                  <a:txBody>
                    <a:bodyPr/>
                    <a:lstStyle/>
                    <a:p>
                      <a:pPr algn="ctr" fontAlgn="b"/>
                      <a:r>
                        <a:rPr lang="en-US" sz="1800" b="0" i="0" u="none" strike="noStrike">
                          <a:solidFill>
                            <a:schemeClr val="tx2"/>
                          </a:solidFill>
                          <a:effectLst/>
                          <a:latin typeface="Calibri" panose="020F0502020204030204" pitchFamily="34" charset="0"/>
                        </a:rPr>
                        <a:t>3.6%</a:t>
                      </a:r>
                    </a:p>
                  </a:txBody>
                  <a:tcPr marL="9525" marR="9525" marT="9525" marB="0" anchor="b"/>
                </a:tc>
                <a:tc>
                  <a:txBody>
                    <a:bodyPr/>
                    <a:lstStyle/>
                    <a:p>
                      <a:pPr algn="ctr" fontAlgn="b"/>
                      <a:r>
                        <a:rPr lang="en-US" sz="1800" b="0" i="0" u="none" strike="noStrike">
                          <a:solidFill>
                            <a:schemeClr val="tx2"/>
                          </a:solidFill>
                          <a:effectLst/>
                          <a:latin typeface="Calibri" panose="020F0502020204030204" pitchFamily="34" charset="0"/>
                        </a:rPr>
                        <a:t>82.2%</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2.5%</a:t>
                      </a:r>
                    </a:p>
                  </a:txBody>
                  <a:tcPr marL="3810" marR="3810" marT="3810" marB="0" anchor="b"/>
                </a:tc>
              </a:tr>
              <a:tr h="332276">
                <a:tc>
                  <a:txBody>
                    <a:bodyPr/>
                    <a:lstStyle/>
                    <a:p>
                      <a:pPr algn="ctr" fontAlgn="b"/>
                      <a:r>
                        <a:rPr lang="en-US" sz="1800" b="0" i="0" u="none" strike="noStrike" dirty="0">
                          <a:solidFill>
                            <a:schemeClr val="bg1"/>
                          </a:solidFill>
                          <a:effectLst/>
                          <a:latin typeface="Calibri" panose="020F0502020204030204" pitchFamily="34" charset="0"/>
                        </a:rPr>
                        <a:t>Denton</a:t>
                      </a:r>
                    </a:p>
                  </a:txBody>
                  <a:tcPr marL="9525" marR="9525" marT="9525" marB="0" anchor="b"/>
                </a:tc>
                <a:tc>
                  <a:txBody>
                    <a:bodyPr/>
                    <a:lstStyle/>
                    <a:p>
                      <a:pPr algn="ctr" fontAlgn="b"/>
                      <a:r>
                        <a:rPr lang="en-US" sz="1800" b="0" i="0" u="none" strike="noStrike">
                          <a:solidFill>
                            <a:schemeClr val="tx2"/>
                          </a:solidFill>
                          <a:effectLst/>
                          <a:latin typeface="Calibri" panose="020F0502020204030204" pitchFamily="34" charset="0"/>
                        </a:rPr>
                        <a:t>28</a:t>
                      </a:r>
                    </a:p>
                  </a:txBody>
                  <a:tcPr marL="9525" marR="9525" marT="9525" marB="0" anchor="b"/>
                </a:tc>
                <a:tc>
                  <a:txBody>
                    <a:bodyPr/>
                    <a:lstStyle/>
                    <a:p>
                      <a:pPr algn="ctr" fontAlgn="b"/>
                      <a:r>
                        <a:rPr lang="en-US" sz="1800" b="0" i="0" u="none" strike="noStrike">
                          <a:solidFill>
                            <a:schemeClr val="tx2"/>
                          </a:solidFill>
                          <a:effectLst/>
                          <a:latin typeface="Calibri" panose="020F0502020204030204" pitchFamily="34" charset="0"/>
                        </a:rPr>
                        <a:t>3.6%</a:t>
                      </a:r>
                    </a:p>
                  </a:txBody>
                  <a:tcPr marL="9525" marR="9525" marT="9525" marB="0" anchor="b"/>
                </a:tc>
                <a:tc>
                  <a:txBody>
                    <a:bodyPr/>
                    <a:lstStyle/>
                    <a:p>
                      <a:pPr algn="ctr" fontAlgn="b"/>
                      <a:r>
                        <a:rPr lang="en-US" sz="1800" b="0" i="0" u="none" strike="noStrike">
                          <a:solidFill>
                            <a:schemeClr val="tx2"/>
                          </a:solidFill>
                          <a:effectLst/>
                          <a:latin typeface="Calibri" panose="020F0502020204030204" pitchFamily="34" charset="0"/>
                        </a:rPr>
                        <a:t>67.1%</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9.0%</a:t>
                      </a:r>
                    </a:p>
                  </a:txBody>
                  <a:tcPr marL="3810" marR="3810" marT="3810" marB="0" anchor="b"/>
                </a:tc>
              </a:tr>
              <a:tr h="332276">
                <a:tc>
                  <a:txBody>
                    <a:bodyPr/>
                    <a:lstStyle/>
                    <a:p>
                      <a:pPr algn="ctr" fontAlgn="b"/>
                      <a:r>
                        <a:rPr lang="en-US" sz="1800" b="0" i="0" u="none" strike="noStrike" dirty="0">
                          <a:solidFill>
                            <a:schemeClr val="bg1"/>
                          </a:solidFill>
                          <a:effectLst/>
                          <a:latin typeface="Calibri" panose="020F0502020204030204" pitchFamily="34" charset="0"/>
                        </a:rPr>
                        <a:t>Kaufman</a:t>
                      </a:r>
                    </a:p>
                  </a:txBody>
                  <a:tcPr marL="9525" marR="9525" marT="9525" marB="0" anchor="b"/>
                </a:tc>
                <a:tc>
                  <a:txBody>
                    <a:bodyPr/>
                    <a:lstStyle/>
                    <a:p>
                      <a:pPr algn="ctr" fontAlgn="b"/>
                      <a:r>
                        <a:rPr lang="en-US" sz="1800" b="0" i="0" u="none" strike="noStrike">
                          <a:solidFill>
                            <a:schemeClr val="tx2"/>
                          </a:solidFill>
                          <a:effectLst/>
                          <a:latin typeface="Calibri" panose="020F0502020204030204" pitchFamily="34" charset="0"/>
                        </a:rPr>
                        <a:t>36</a:t>
                      </a:r>
                    </a:p>
                  </a:txBody>
                  <a:tcPr marL="9525" marR="9525" marT="9525" marB="0" anchor="b"/>
                </a:tc>
                <a:tc>
                  <a:txBody>
                    <a:bodyPr/>
                    <a:lstStyle/>
                    <a:p>
                      <a:pPr algn="ctr" fontAlgn="b"/>
                      <a:r>
                        <a:rPr lang="en-US" sz="1800" b="0" i="0" u="none" strike="noStrike">
                          <a:solidFill>
                            <a:schemeClr val="tx2"/>
                          </a:solidFill>
                          <a:effectLst/>
                          <a:latin typeface="Calibri" panose="020F0502020204030204" pitchFamily="34" charset="0"/>
                        </a:rPr>
                        <a:t>3.4%</a:t>
                      </a:r>
                    </a:p>
                  </a:txBody>
                  <a:tcPr marL="9525" marR="9525" marT="9525" marB="0" anchor="b"/>
                </a:tc>
                <a:tc>
                  <a:txBody>
                    <a:bodyPr/>
                    <a:lstStyle/>
                    <a:p>
                      <a:pPr algn="ctr" fontAlgn="b"/>
                      <a:r>
                        <a:rPr lang="en-US" sz="1800" b="0" i="0" u="none" strike="noStrike">
                          <a:solidFill>
                            <a:schemeClr val="tx2"/>
                          </a:solidFill>
                          <a:effectLst/>
                          <a:latin typeface="Calibri" panose="020F0502020204030204" pitchFamily="34" charset="0"/>
                        </a:rPr>
                        <a:t>81.3%</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2.2%</a:t>
                      </a:r>
                    </a:p>
                  </a:txBody>
                  <a:tcPr marL="3810" marR="3810" marT="3810" marB="0" anchor="b"/>
                </a:tc>
              </a:tr>
              <a:tr h="332276">
                <a:tc>
                  <a:txBody>
                    <a:bodyPr/>
                    <a:lstStyle/>
                    <a:p>
                      <a:pPr algn="ctr" fontAlgn="b"/>
                      <a:r>
                        <a:rPr lang="en-US" sz="1800" b="0" i="0" u="none" strike="noStrike" dirty="0">
                          <a:solidFill>
                            <a:schemeClr val="bg1"/>
                          </a:solidFill>
                          <a:effectLst/>
                          <a:latin typeface="Calibri" panose="020F0502020204030204" pitchFamily="34" charset="0"/>
                        </a:rPr>
                        <a:t>Bastrop</a:t>
                      </a:r>
                    </a:p>
                  </a:txBody>
                  <a:tcPr marL="9525" marR="9525" marT="9525" marB="0" anchor="b"/>
                </a:tc>
                <a:tc>
                  <a:txBody>
                    <a:bodyPr/>
                    <a:lstStyle/>
                    <a:p>
                      <a:pPr algn="ctr" fontAlgn="b"/>
                      <a:r>
                        <a:rPr lang="en-US" sz="1800" b="0" i="0" u="none" strike="noStrike">
                          <a:solidFill>
                            <a:schemeClr val="tx2"/>
                          </a:solidFill>
                          <a:effectLst/>
                          <a:latin typeface="Calibri" panose="020F0502020204030204" pitchFamily="34" charset="0"/>
                        </a:rPr>
                        <a:t>42</a:t>
                      </a:r>
                    </a:p>
                  </a:txBody>
                  <a:tcPr marL="9525" marR="9525" marT="9525" marB="0" anchor="b"/>
                </a:tc>
                <a:tc>
                  <a:txBody>
                    <a:bodyPr/>
                    <a:lstStyle/>
                    <a:p>
                      <a:pPr algn="ctr" fontAlgn="b"/>
                      <a:r>
                        <a:rPr lang="en-US" sz="1800" b="0" i="0" u="none" strike="noStrike">
                          <a:solidFill>
                            <a:schemeClr val="tx2"/>
                          </a:solidFill>
                          <a:effectLst/>
                          <a:latin typeface="Calibri" panose="020F0502020204030204" pitchFamily="34" charset="0"/>
                        </a:rPr>
                        <a:t>3.1%</a:t>
                      </a:r>
                    </a:p>
                  </a:txBody>
                  <a:tcPr marL="9525" marR="9525" marT="9525" marB="0" anchor="b"/>
                </a:tc>
                <a:tc>
                  <a:txBody>
                    <a:bodyPr/>
                    <a:lstStyle/>
                    <a:p>
                      <a:pPr algn="ctr" fontAlgn="b"/>
                      <a:r>
                        <a:rPr lang="en-US" sz="1800" b="0" i="0" u="none" strike="noStrike">
                          <a:solidFill>
                            <a:schemeClr val="tx2"/>
                          </a:solidFill>
                          <a:effectLst/>
                          <a:latin typeface="Calibri" panose="020F0502020204030204" pitchFamily="34" charset="0"/>
                        </a:rPr>
                        <a:t>83.5%</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0.7%</a:t>
                      </a:r>
                    </a:p>
                  </a:txBody>
                  <a:tcPr marL="3810" marR="3810" marT="3810" marB="0" anchor="b"/>
                </a:tc>
              </a:tr>
              <a:tr h="332276">
                <a:tc>
                  <a:txBody>
                    <a:bodyPr/>
                    <a:lstStyle/>
                    <a:p>
                      <a:pPr algn="ctr" fontAlgn="b"/>
                      <a:r>
                        <a:rPr lang="en-US" sz="1800" b="0" i="0" u="none" strike="noStrike" dirty="0">
                          <a:solidFill>
                            <a:schemeClr val="bg1"/>
                          </a:solidFill>
                          <a:effectLst/>
                          <a:latin typeface="Calibri" panose="020F0502020204030204" pitchFamily="34" charset="0"/>
                        </a:rPr>
                        <a:t>Ellis</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50</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3.1%</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78.1%</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2.6%</a:t>
                      </a:r>
                    </a:p>
                  </a:txBody>
                  <a:tcPr marL="3810" marR="3810" marT="3810" marB="0" anchor="b"/>
                </a:tc>
              </a:tr>
            </a:tbl>
          </a:graphicData>
        </a:graphic>
      </p:graphicFrame>
      <p:sp>
        <p:nvSpPr>
          <p:cNvPr id="5" name="Rectangle 4"/>
          <p:cNvSpPr/>
          <p:nvPr/>
        </p:nvSpPr>
        <p:spPr>
          <a:xfrm>
            <a:off x="104934" y="6236716"/>
            <a:ext cx="4572000" cy="635751"/>
          </a:xfrm>
          <a:prstGeom prst="rect">
            <a:avLst/>
          </a:prstGeom>
        </p:spPr>
        <p:txBody>
          <a:bodyPr>
            <a:spAutoFit/>
          </a:bodyPr>
          <a:lstStyle/>
          <a:p>
            <a:pPr marL="0" marR="0">
              <a:lnSpc>
                <a:spcPct val="107000"/>
              </a:lnSpc>
              <a:spcBef>
                <a:spcPts val="0"/>
              </a:spcBef>
              <a:spcAft>
                <a:spcPts val="0"/>
              </a:spcAft>
            </a:pPr>
            <a:r>
              <a:rPr lang="en-US" sz="1100" dirty="0" smtClean="0">
                <a:solidFill>
                  <a:schemeClr val="bg1">
                    <a:lumMod val="75000"/>
                  </a:schemeClr>
                </a:solidFill>
              </a:rPr>
              <a:t>*Among Counties with 10,000 or more population in 2016</a:t>
            </a:r>
          </a:p>
          <a:p>
            <a:pPr marL="0" marR="0">
              <a:lnSpc>
                <a:spcPct val="107000"/>
              </a:lnSpc>
              <a:spcBef>
                <a:spcPts val="0"/>
              </a:spcBef>
              <a:spcAft>
                <a:spcPts val="0"/>
              </a:spcAft>
            </a:pPr>
            <a:r>
              <a:rPr lang="fr-FR" sz="1100" dirty="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rPr>
              <a:t>Source: U.S. Census  Bureau, </a:t>
            </a:r>
            <a:r>
              <a:rPr lang="fr-FR" sz="1100" dirty="0" smtClean="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rPr>
              <a:t>2016 </a:t>
            </a:r>
            <a:r>
              <a:rPr lang="fr-FR" sz="1100" dirty="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rPr>
              <a:t>Vintage Population </a:t>
            </a:r>
            <a:r>
              <a:rPr lang="fr-FR" sz="1100" dirty="0" err="1">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rPr>
              <a:t>Estimates</a:t>
            </a:r>
            <a:endParaRPr lang="fr-FR" sz="1100" dirty="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5486400" y="2438400"/>
            <a:ext cx="1219200" cy="3657601"/>
          </a:xfrm>
          <a:prstGeom prst="rect">
            <a:avLst/>
          </a:prstGeom>
          <a:noFill/>
          <a:ln w="34925">
            <a:solidFill>
              <a:srgbClr val="C00000"/>
            </a:solidFill>
          </a:ln>
        </p:spPr>
        <p:txBody>
          <a:bodyPr rtlCol="0" anchor="ctr">
            <a:spAutoFit/>
          </a:bodyPr>
          <a:lstStyle/>
          <a:p>
            <a:pPr algn="ctr"/>
            <a:endParaRPr lang="en-US" dirty="0" smtClean="0">
              <a:solidFill>
                <a:schemeClr val="tx2"/>
              </a:solidFill>
            </a:endParaRPr>
          </a:p>
        </p:txBody>
      </p:sp>
    </p:spTree>
    <p:extLst>
      <p:ext uri="{BB962C8B-B14F-4D97-AF65-F5344CB8AC3E}">
        <p14:creationId xmlns:p14="http://schemas.microsoft.com/office/powerpoint/2010/main" val="337522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0" y="4043469"/>
            <a:ext cx="1488883" cy="443283"/>
          </a:xfrm>
          <a:prstGeom prst="rect">
            <a:avLst/>
          </a:prstGeom>
        </p:spPr>
        <p:txBody>
          <a:bodyPr vert="horz" lIns="91440" tIns="45720" rIns="91440" bIns="45720" rtlCol="0" anchor="t">
            <a:noAutofit/>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sz="1400" dirty="0">
                <a:solidFill>
                  <a:schemeClr val="tx2"/>
                </a:solidFill>
                <a:effectLst/>
              </a:rPr>
              <a:t>Persons per </a:t>
            </a:r>
            <a:r>
              <a:rPr lang="en-US" sz="1400" dirty="0" smtClean="0">
                <a:solidFill>
                  <a:schemeClr val="tx2"/>
                </a:solidFill>
                <a:effectLst/>
              </a:rPr>
              <a:t>Square Mile</a:t>
            </a:r>
            <a:endParaRPr lang="en-US" sz="1400" dirty="0">
              <a:solidFill>
                <a:schemeClr val="tx2"/>
              </a:solidFill>
              <a:effectLst/>
            </a:endParaRPr>
          </a:p>
        </p:txBody>
      </p:sp>
      <p:grpSp>
        <p:nvGrpSpPr>
          <p:cNvPr id="36" name="Group 35"/>
          <p:cNvGrpSpPr/>
          <p:nvPr/>
        </p:nvGrpSpPr>
        <p:grpSpPr>
          <a:xfrm>
            <a:off x="68249" y="4576251"/>
            <a:ext cx="1531952" cy="1304462"/>
            <a:chOff x="1575021" y="3446524"/>
            <a:chExt cx="1579660" cy="1317255"/>
          </a:xfrm>
        </p:grpSpPr>
        <p:pic>
          <p:nvPicPr>
            <p:cNvPr id="23" name="Picture 22"/>
            <p:cNvPicPr>
              <a:picLocks noChangeAspect="1"/>
            </p:cNvPicPr>
            <p:nvPr/>
          </p:nvPicPr>
          <p:blipFill rotWithShape="1">
            <a:blip r:embed="rId3" cstate="screen">
              <a:extLst>
                <a:ext uri="{28A0092B-C50C-407E-A947-70E740481C1C}">
                  <a14:useLocalDpi xmlns:a14="http://schemas.microsoft.com/office/drawing/2010/main"/>
                </a:ext>
              </a:extLst>
            </a:blip>
            <a:srcRect l="1" t="38336" r="81672"/>
            <a:stretch/>
          </p:blipFill>
          <p:spPr>
            <a:xfrm>
              <a:off x="1575021" y="3446524"/>
              <a:ext cx="418769" cy="1298275"/>
            </a:xfrm>
            <a:prstGeom prst="rect">
              <a:avLst/>
            </a:prstGeom>
          </p:spPr>
        </p:pic>
        <p:grpSp>
          <p:nvGrpSpPr>
            <p:cNvPr id="35" name="Group 34"/>
            <p:cNvGrpSpPr/>
            <p:nvPr/>
          </p:nvGrpSpPr>
          <p:grpSpPr>
            <a:xfrm>
              <a:off x="2016319" y="3451067"/>
              <a:ext cx="1138362" cy="1312712"/>
              <a:chOff x="2016319" y="3451067"/>
              <a:chExt cx="1138362" cy="1312712"/>
            </a:xfrm>
          </p:grpSpPr>
          <p:sp>
            <p:nvSpPr>
              <p:cNvPr id="24" name="TextBox 23"/>
              <p:cNvSpPr txBox="1"/>
              <p:nvPr/>
            </p:nvSpPr>
            <p:spPr>
              <a:xfrm>
                <a:off x="2017643" y="3451067"/>
                <a:ext cx="1001865" cy="264175"/>
              </a:xfrm>
              <a:prstGeom prst="rect">
                <a:avLst/>
              </a:prstGeom>
              <a:noFill/>
            </p:spPr>
            <p:txBody>
              <a:bodyPr wrap="square" rtlCol="0">
                <a:spAutoFit/>
              </a:bodyPr>
              <a:lstStyle/>
              <a:p>
                <a:r>
                  <a:rPr lang="en-US" sz="1050" b="1" dirty="0">
                    <a:solidFill>
                      <a:schemeClr val="tx2"/>
                    </a:solidFill>
                    <a:latin typeface="+mj-lt"/>
                  </a:rPr>
                  <a:t>0 – 10</a:t>
                </a:r>
              </a:p>
            </p:txBody>
          </p:sp>
          <p:sp>
            <p:nvSpPr>
              <p:cNvPr id="25" name="TextBox 24"/>
              <p:cNvSpPr txBox="1"/>
              <p:nvPr/>
            </p:nvSpPr>
            <p:spPr>
              <a:xfrm>
                <a:off x="2016319" y="3720115"/>
                <a:ext cx="979336" cy="264175"/>
              </a:xfrm>
              <a:prstGeom prst="rect">
                <a:avLst/>
              </a:prstGeom>
              <a:noFill/>
            </p:spPr>
            <p:txBody>
              <a:bodyPr wrap="square" rtlCol="0">
                <a:spAutoFit/>
              </a:bodyPr>
              <a:lstStyle/>
              <a:p>
                <a:r>
                  <a:rPr lang="en-US" sz="1050" b="1" dirty="0">
                    <a:solidFill>
                      <a:schemeClr val="tx2"/>
                    </a:solidFill>
                    <a:latin typeface="+mj-lt"/>
                  </a:rPr>
                  <a:t>11 – 50</a:t>
                </a:r>
              </a:p>
            </p:txBody>
          </p:sp>
          <p:sp>
            <p:nvSpPr>
              <p:cNvPr id="26" name="TextBox 25"/>
              <p:cNvSpPr txBox="1"/>
              <p:nvPr/>
            </p:nvSpPr>
            <p:spPr>
              <a:xfrm>
                <a:off x="2016319" y="3989163"/>
                <a:ext cx="979336" cy="264175"/>
              </a:xfrm>
              <a:prstGeom prst="rect">
                <a:avLst/>
              </a:prstGeom>
              <a:noFill/>
            </p:spPr>
            <p:txBody>
              <a:bodyPr wrap="square" rtlCol="0">
                <a:spAutoFit/>
              </a:bodyPr>
              <a:lstStyle/>
              <a:p>
                <a:r>
                  <a:rPr lang="en-US" sz="1050" b="1" dirty="0">
                    <a:solidFill>
                      <a:schemeClr val="tx2"/>
                    </a:solidFill>
                    <a:latin typeface="+mj-lt"/>
                  </a:rPr>
                  <a:t>51 – 500 </a:t>
                </a:r>
              </a:p>
            </p:txBody>
          </p:sp>
          <p:sp>
            <p:nvSpPr>
              <p:cNvPr id="27" name="TextBox 26"/>
              <p:cNvSpPr txBox="1"/>
              <p:nvPr/>
            </p:nvSpPr>
            <p:spPr>
              <a:xfrm>
                <a:off x="2016319" y="4247933"/>
                <a:ext cx="1066800" cy="264175"/>
              </a:xfrm>
              <a:prstGeom prst="rect">
                <a:avLst/>
              </a:prstGeom>
              <a:noFill/>
            </p:spPr>
            <p:txBody>
              <a:bodyPr wrap="square" rtlCol="0">
                <a:spAutoFit/>
              </a:bodyPr>
              <a:lstStyle/>
              <a:p>
                <a:r>
                  <a:rPr lang="en-US" sz="1050" b="1" dirty="0">
                    <a:solidFill>
                      <a:schemeClr val="tx2"/>
                    </a:solidFill>
                    <a:latin typeface="+mj-lt"/>
                  </a:rPr>
                  <a:t>501 – 4,000</a:t>
                </a:r>
              </a:p>
            </p:txBody>
          </p:sp>
          <p:sp>
            <p:nvSpPr>
              <p:cNvPr id="28" name="TextBox 27"/>
              <p:cNvSpPr txBox="1"/>
              <p:nvPr/>
            </p:nvSpPr>
            <p:spPr>
              <a:xfrm>
                <a:off x="2016319" y="4499604"/>
                <a:ext cx="1138362" cy="264175"/>
              </a:xfrm>
              <a:prstGeom prst="rect">
                <a:avLst/>
              </a:prstGeom>
              <a:noFill/>
            </p:spPr>
            <p:txBody>
              <a:bodyPr wrap="square" rtlCol="0">
                <a:spAutoFit/>
              </a:bodyPr>
              <a:lstStyle/>
              <a:p>
                <a:r>
                  <a:rPr lang="en-US" sz="1050" b="1" dirty="0">
                    <a:solidFill>
                      <a:schemeClr val="tx2"/>
                    </a:solidFill>
                    <a:latin typeface="+mj-lt"/>
                  </a:rPr>
                  <a:t>4,001 – 56,000</a:t>
                </a:r>
              </a:p>
            </p:txBody>
          </p:sp>
        </p:grpSp>
      </p:grpSp>
      <p:sp>
        <p:nvSpPr>
          <p:cNvPr id="29" name="TextBox 28"/>
          <p:cNvSpPr txBox="1"/>
          <p:nvPr/>
        </p:nvSpPr>
        <p:spPr>
          <a:xfrm>
            <a:off x="1411710" y="1042179"/>
            <a:ext cx="914400" cy="369332"/>
          </a:xfrm>
          <a:prstGeom prst="rect">
            <a:avLst/>
          </a:prstGeom>
          <a:noFill/>
          <a:ln w="38100">
            <a:noFill/>
          </a:ln>
          <a:effectLst>
            <a:outerShdw blurRad="50800" dist="38100" dir="2700000" algn="tl" rotWithShape="0">
              <a:prstClr val="black">
                <a:alpha val="40000"/>
              </a:prstClr>
            </a:outerShdw>
          </a:effectLst>
        </p:spPr>
        <p:txBody>
          <a:bodyPr wrap="square" rtlCol="0">
            <a:spAutoFit/>
          </a:bodyPr>
          <a:lstStyle/>
          <a:p>
            <a:pPr algn="ctr"/>
            <a:r>
              <a:rPr lang="en-US" sz="1800" b="1" dirty="0">
                <a:solidFill>
                  <a:schemeClr val="tx2"/>
                </a:solidFill>
                <a:latin typeface="+mj-lt"/>
              </a:rPr>
              <a:t>1970</a:t>
            </a:r>
          </a:p>
        </p:txBody>
      </p:sp>
      <p:sp>
        <p:nvSpPr>
          <p:cNvPr id="30" name="TextBox 29"/>
          <p:cNvSpPr txBox="1"/>
          <p:nvPr/>
        </p:nvSpPr>
        <p:spPr>
          <a:xfrm>
            <a:off x="4447373" y="1053436"/>
            <a:ext cx="858741" cy="369332"/>
          </a:xfrm>
          <a:prstGeom prst="rect">
            <a:avLst/>
          </a:prstGeom>
          <a:noFill/>
          <a:ln w="38100">
            <a:noFill/>
          </a:ln>
          <a:effectLst>
            <a:outerShdw blurRad="50800" dist="38100" dir="2700000" algn="tl" rotWithShape="0">
              <a:prstClr val="black">
                <a:alpha val="40000"/>
              </a:prstClr>
            </a:outerShdw>
          </a:effectLst>
        </p:spPr>
        <p:txBody>
          <a:bodyPr wrap="square" rtlCol="0">
            <a:spAutoFit/>
          </a:bodyPr>
          <a:lstStyle/>
          <a:p>
            <a:pPr algn="ctr"/>
            <a:r>
              <a:rPr lang="en-US" sz="1800" b="1" dirty="0">
                <a:solidFill>
                  <a:schemeClr val="tx2"/>
                </a:solidFill>
                <a:latin typeface="+mj-lt"/>
              </a:rPr>
              <a:t>1980</a:t>
            </a:r>
          </a:p>
        </p:txBody>
      </p:sp>
      <p:sp>
        <p:nvSpPr>
          <p:cNvPr id="31" name="TextBox 30"/>
          <p:cNvSpPr txBox="1"/>
          <p:nvPr/>
        </p:nvSpPr>
        <p:spPr>
          <a:xfrm>
            <a:off x="6993289" y="1074218"/>
            <a:ext cx="858741" cy="369332"/>
          </a:xfrm>
          <a:prstGeom prst="rect">
            <a:avLst/>
          </a:prstGeom>
          <a:noFill/>
          <a:ln w="38100">
            <a:noFill/>
          </a:ln>
          <a:effectLst>
            <a:outerShdw blurRad="50800" dist="38100" dir="2700000" algn="tl" rotWithShape="0">
              <a:prstClr val="black">
                <a:alpha val="40000"/>
              </a:prstClr>
            </a:outerShdw>
          </a:effectLst>
        </p:spPr>
        <p:txBody>
          <a:bodyPr wrap="square" rtlCol="0">
            <a:spAutoFit/>
          </a:bodyPr>
          <a:lstStyle/>
          <a:p>
            <a:pPr algn="ctr"/>
            <a:r>
              <a:rPr lang="en-US" sz="1800" b="1" dirty="0">
                <a:solidFill>
                  <a:schemeClr val="tx2"/>
                </a:solidFill>
                <a:latin typeface="+mj-lt"/>
              </a:rPr>
              <a:t>1990</a:t>
            </a:r>
          </a:p>
        </p:txBody>
      </p:sp>
      <p:sp>
        <p:nvSpPr>
          <p:cNvPr id="22" name="Title 1"/>
          <p:cNvSpPr txBox="1">
            <a:spLocks/>
          </p:cNvSpPr>
          <p:nvPr/>
        </p:nvSpPr>
        <p:spPr>
          <a:xfrm>
            <a:off x="2209800" y="188923"/>
            <a:ext cx="5638800" cy="621828"/>
          </a:xfrm>
          <a:prstGeom prst="rect">
            <a:avLst/>
          </a:prstGeom>
        </p:spPr>
        <p:txBody>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pPr algn="ctr"/>
            <a:r>
              <a:rPr lang="en-US" sz="2800" dirty="0">
                <a:solidFill>
                  <a:schemeClr val="bg1"/>
                </a:solidFill>
                <a:effectLst/>
              </a:rPr>
              <a:t>Density by Census Tract</a:t>
            </a:r>
            <a:r>
              <a:rPr lang="en-US" sz="2800" dirty="0" smtClean="0">
                <a:solidFill>
                  <a:schemeClr val="bg1"/>
                </a:solidFill>
                <a:effectLst/>
              </a:rPr>
              <a:t>, San Antonio-Austin Area, 1970-2010</a:t>
            </a:r>
            <a:endParaRPr lang="en-US" sz="2800" dirty="0">
              <a:solidFill>
                <a:schemeClr val="bg1"/>
              </a:solidFill>
              <a:effectLst/>
            </a:endParaRPr>
          </a:p>
        </p:txBody>
      </p:sp>
      <p:sp>
        <p:nvSpPr>
          <p:cNvPr id="7" name="TextBox 6"/>
          <p:cNvSpPr txBox="1"/>
          <p:nvPr/>
        </p:nvSpPr>
        <p:spPr>
          <a:xfrm>
            <a:off x="9525" y="6514611"/>
            <a:ext cx="6449201" cy="230832"/>
          </a:xfrm>
          <a:prstGeom prst="rect">
            <a:avLst/>
          </a:prstGeom>
          <a:noFill/>
        </p:spPr>
        <p:txBody>
          <a:bodyPr wrap="none" rtlCol="0">
            <a:spAutoFit/>
          </a:bodyPr>
          <a:lstStyle/>
          <a:p>
            <a:r>
              <a:rPr lang="en-US" sz="900" dirty="0" smtClean="0">
                <a:solidFill>
                  <a:schemeClr val="bg1">
                    <a:lumMod val="50000"/>
                  </a:schemeClr>
                </a:solidFill>
              </a:rPr>
              <a:t>Source: U.S. Census Bureau, decennial censuses. </a:t>
            </a:r>
            <a:r>
              <a:rPr lang="en-US" sz="900" dirty="0" err="1" smtClean="0">
                <a:solidFill>
                  <a:schemeClr val="bg1">
                    <a:lumMod val="50000"/>
                  </a:schemeClr>
                </a:solidFill>
              </a:rPr>
              <a:t>Geolytics</a:t>
            </a:r>
            <a:r>
              <a:rPr lang="en-US" sz="900" dirty="0">
                <a:solidFill>
                  <a:schemeClr val="bg1">
                    <a:lumMod val="50000"/>
                  </a:schemeClr>
                </a:solidFill>
              </a:rPr>
              <a:t>, Neighborhood Change Database </a:t>
            </a:r>
            <a:r>
              <a:rPr lang="en-US" sz="900" dirty="0" smtClean="0">
                <a:solidFill>
                  <a:schemeClr val="bg1">
                    <a:lumMod val="50000"/>
                  </a:schemeClr>
                </a:solidFill>
              </a:rPr>
              <a:t>Tract </a:t>
            </a:r>
            <a:r>
              <a:rPr lang="en-US" sz="900" dirty="0">
                <a:solidFill>
                  <a:schemeClr val="bg1">
                    <a:lumMod val="50000"/>
                  </a:schemeClr>
                </a:solidFill>
              </a:rPr>
              <a:t>Data from 1970-2010</a:t>
            </a:r>
            <a:endParaRPr lang="en-US" sz="900" dirty="0" smtClean="0">
              <a:solidFill>
                <a:schemeClr val="bg1">
                  <a:lumMod val="50000"/>
                </a:schemeClr>
              </a:solidFill>
            </a:endParaRPr>
          </a:p>
        </p:txBody>
      </p:sp>
      <p:sp>
        <p:nvSpPr>
          <p:cNvPr id="32" name="TextBox 31"/>
          <p:cNvSpPr txBox="1"/>
          <p:nvPr/>
        </p:nvSpPr>
        <p:spPr>
          <a:xfrm>
            <a:off x="2449984" y="3763425"/>
            <a:ext cx="858741" cy="369332"/>
          </a:xfrm>
          <a:prstGeom prst="rect">
            <a:avLst/>
          </a:prstGeom>
          <a:noFill/>
          <a:ln w="38100">
            <a:noFill/>
          </a:ln>
          <a:effectLst>
            <a:outerShdw blurRad="50800" dist="38100" dir="2700000" algn="tl" rotWithShape="0">
              <a:prstClr val="black">
                <a:alpha val="40000"/>
              </a:prstClr>
            </a:outerShdw>
          </a:effectLst>
        </p:spPr>
        <p:txBody>
          <a:bodyPr wrap="square" rtlCol="0">
            <a:spAutoFit/>
          </a:bodyPr>
          <a:lstStyle/>
          <a:p>
            <a:pPr algn="ctr"/>
            <a:r>
              <a:rPr lang="en-US" sz="1800" b="1" dirty="0">
                <a:solidFill>
                  <a:schemeClr val="tx2"/>
                </a:solidFill>
                <a:latin typeface="+mj-lt"/>
              </a:rPr>
              <a:t>2000</a:t>
            </a:r>
          </a:p>
        </p:txBody>
      </p:sp>
      <p:sp>
        <p:nvSpPr>
          <p:cNvPr id="33" name="TextBox 32"/>
          <p:cNvSpPr txBox="1"/>
          <p:nvPr/>
        </p:nvSpPr>
        <p:spPr>
          <a:xfrm>
            <a:off x="6130826" y="3787919"/>
            <a:ext cx="756809" cy="369332"/>
          </a:xfrm>
          <a:prstGeom prst="rect">
            <a:avLst/>
          </a:prstGeom>
          <a:noFill/>
          <a:ln w="38100">
            <a:noFill/>
          </a:ln>
          <a:effectLst>
            <a:outerShdw blurRad="50800" dist="38100" dir="2700000" algn="tl" rotWithShape="0">
              <a:prstClr val="black">
                <a:alpha val="40000"/>
              </a:prstClr>
            </a:outerShdw>
          </a:effectLst>
        </p:spPr>
        <p:txBody>
          <a:bodyPr wrap="square" rtlCol="0">
            <a:spAutoFit/>
          </a:bodyPr>
          <a:lstStyle/>
          <a:p>
            <a:pPr algn="ctr"/>
            <a:r>
              <a:rPr lang="en-US" sz="1800" b="1" dirty="0">
                <a:solidFill>
                  <a:schemeClr val="tx2"/>
                </a:solidFill>
                <a:latin typeface="+mj-lt"/>
              </a:rPr>
              <a:t>2010</a:t>
            </a:r>
          </a:p>
        </p:txBody>
      </p:sp>
      <p:pic>
        <p:nvPicPr>
          <p:cNvPr id="2" name="Picture 1"/>
          <p:cNvPicPr>
            <a:picLocks noChangeAspect="1"/>
          </p:cNvPicPr>
          <p:nvPr/>
        </p:nvPicPr>
        <p:blipFill>
          <a:blip r:embed="rId4"/>
          <a:stretch>
            <a:fillRect/>
          </a:stretch>
        </p:blipFill>
        <p:spPr>
          <a:xfrm>
            <a:off x="4994167" y="4086733"/>
            <a:ext cx="2972813" cy="2471142"/>
          </a:xfrm>
          <a:prstGeom prst="rect">
            <a:avLst/>
          </a:prstGeom>
        </p:spPr>
      </p:pic>
      <p:pic>
        <p:nvPicPr>
          <p:cNvPr id="3" name="Picture 2"/>
          <p:cNvPicPr>
            <a:picLocks noChangeAspect="1"/>
          </p:cNvPicPr>
          <p:nvPr/>
        </p:nvPicPr>
        <p:blipFill>
          <a:blip r:embed="rId5"/>
          <a:stretch>
            <a:fillRect/>
          </a:stretch>
        </p:blipFill>
        <p:spPr>
          <a:xfrm>
            <a:off x="1589842" y="4066222"/>
            <a:ext cx="2959140" cy="2459777"/>
          </a:xfrm>
          <a:prstGeom prst="rect">
            <a:avLst/>
          </a:prstGeom>
        </p:spPr>
      </p:pic>
      <p:pic>
        <p:nvPicPr>
          <p:cNvPr id="4" name="Picture 3"/>
          <p:cNvPicPr>
            <a:picLocks noChangeAspect="1"/>
          </p:cNvPicPr>
          <p:nvPr/>
        </p:nvPicPr>
        <p:blipFill>
          <a:blip r:embed="rId6"/>
          <a:stretch>
            <a:fillRect/>
          </a:stretch>
        </p:blipFill>
        <p:spPr>
          <a:xfrm>
            <a:off x="6170444" y="1370718"/>
            <a:ext cx="2950444" cy="2452548"/>
          </a:xfrm>
          <a:prstGeom prst="rect">
            <a:avLst/>
          </a:prstGeom>
        </p:spPr>
      </p:pic>
      <p:pic>
        <p:nvPicPr>
          <p:cNvPr id="5" name="Picture 4"/>
          <p:cNvPicPr>
            <a:picLocks noChangeAspect="1"/>
          </p:cNvPicPr>
          <p:nvPr/>
        </p:nvPicPr>
        <p:blipFill>
          <a:blip r:embed="rId7"/>
          <a:stretch>
            <a:fillRect/>
          </a:stretch>
        </p:blipFill>
        <p:spPr>
          <a:xfrm>
            <a:off x="3190440" y="1380631"/>
            <a:ext cx="2938519" cy="2442635"/>
          </a:xfrm>
          <a:prstGeom prst="rect">
            <a:avLst/>
          </a:prstGeom>
        </p:spPr>
      </p:pic>
      <p:pic>
        <p:nvPicPr>
          <p:cNvPr id="6" name="Picture 5"/>
          <p:cNvPicPr>
            <a:picLocks noChangeAspect="1"/>
          </p:cNvPicPr>
          <p:nvPr/>
        </p:nvPicPr>
        <p:blipFill>
          <a:blip r:embed="rId8"/>
          <a:stretch>
            <a:fillRect/>
          </a:stretch>
        </p:blipFill>
        <p:spPr>
          <a:xfrm>
            <a:off x="216731" y="1378243"/>
            <a:ext cx="2951263" cy="2453228"/>
          </a:xfrm>
          <a:prstGeom prst="rect">
            <a:avLst/>
          </a:prstGeom>
        </p:spPr>
      </p:pic>
    </p:spTree>
    <p:extLst>
      <p:ext uri="{BB962C8B-B14F-4D97-AF65-F5344CB8AC3E}">
        <p14:creationId xmlns:p14="http://schemas.microsoft.com/office/powerpoint/2010/main" val="197487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30"/>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0"/>
                                  </p:stCondLst>
                                  <p:childTnLst>
                                    <p:set>
                                      <p:cBhvr>
                                        <p:cTn id="9" dur="1" fill="hold">
                                          <p:stCondLst>
                                            <p:cond delay="0"/>
                                          </p:stCondLst>
                                        </p:cTn>
                                        <p:tgtEl>
                                          <p:spTgt spid="31"/>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Population for San Antonio/Austin area by Census Tract,  1970-2010</a:t>
            </a:r>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9</a:t>
            </a:fld>
            <a:endParaRPr lang="en-US" dirty="0"/>
          </a:p>
        </p:txBody>
      </p:sp>
      <p:pic>
        <p:nvPicPr>
          <p:cNvPr id="8" name="Content Placeholder 7"/>
          <p:cNvPicPr>
            <a:picLocks noGrp="1" noChangeAspect="1"/>
          </p:cNvPicPr>
          <p:nvPr>
            <p:ph idx="1"/>
          </p:nvPr>
        </p:nvPicPr>
        <p:blipFill>
          <a:blip r:embed="rId2"/>
          <a:stretch>
            <a:fillRect/>
          </a:stretch>
        </p:blipFill>
        <p:spPr>
          <a:xfrm>
            <a:off x="3200400" y="1600200"/>
            <a:ext cx="2286000" cy="2133883"/>
          </a:xfrm>
          <a:prstGeom prst="rect">
            <a:avLst/>
          </a:prstGeom>
        </p:spPr>
      </p:pic>
      <p:pic>
        <p:nvPicPr>
          <p:cNvPr id="9" name="Picture 8"/>
          <p:cNvPicPr>
            <a:picLocks noChangeAspect="1"/>
          </p:cNvPicPr>
          <p:nvPr/>
        </p:nvPicPr>
        <p:blipFill>
          <a:blip r:embed="rId3"/>
          <a:stretch>
            <a:fillRect/>
          </a:stretch>
        </p:blipFill>
        <p:spPr>
          <a:xfrm>
            <a:off x="533400" y="1600200"/>
            <a:ext cx="2280188" cy="2128457"/>
          </a:xfrm>
          <a:prstGeom prst="rect">
            <a:avLst/>
          </a:prstGeom>
        </p:spPr>
      </p:pic>
      <p:pic>
        <p:nvPicPr>
          <p:cNvPr id="11" name="Picture 10"/>
          <p:cNvPicPr>
            <a:picLocks noChangeAspect="1"/>
          </p:cNvPicPr>
          <p:nvPr/>
        </p:nvPicPr>
        <p:blipFill>
          <a:blip r:embed="rId4"/>
          <a:stretch>
            <a:fillRect/>
          </a:stretch>
        </p:blipFill>
        <p:spPr>
          <a:xfrm>
            <a:off x="5943600" y="1591667"/>
            <a:ext cx="2298468" cy="2145521"/>
          </a:xfrm>
          <a:prstGeom prst="rect">
            <a:avLst/>
          </a:prstGeom>
        </p:spPr>
      </p:pic>
      <p:pic>
        <p:nvPicPr>
          <p:cNvPr id="12" name="Picture 11"/>
          <p:cNvPicPr>
            <a:picLocks noChangeAspect="1"/>
          </p:cNvPicPr>
          <p:nvPr/>
        </p:nvPicPr>
        <p:blipFill>
          <a:blip r:embed="rId5"/>
          <a:stretch>
            <a:fillRect/>
          </a:stretch>
        </p:blipFill>
        <p:spPr>
          <a:xfrm>
            <a:off x="1905000" y="4191000"/>
            <a:ext cx="2282968" cy="2131052"/>
          </a:xfrm>
          <a:prstGeom prst="rect">
            <a:avLst/>
          </a:prstGeom>
        </p:spPr>
      </p:pic>
      <p:pic>
        <p:nvPicPr>
          <p:cNvPr id="13" name="Picture 12"/>
          <p:cNvPicPr>
            <a:picLocks noChangeAspect="1"/>
          </p:cNvPicPr>
          <p:nvPr/>
        </p:nvPicPr>
        <p:blipFill>
          <a:blip r:embed="rId6"/>
          <a:stretch>
            <a:fillRect/>
          </a:stretch>
        </p:blipFill>
        <p:spPr>
          <a:xfrm>
            <a:off x="4800600" y="4172576"/>
            <a:ext cx="2302705" cy="2149476"/>
          </a:xfrm>
          <a:prstGeom prst="rect">
            <a:avLst/>
          </a:prstGeom>
        </p:spPr>
      </p:pic>
      <p:pic>
        <p:nvPicPr>
          <p:cNvPr id="14" name="Picture 13"/>
          <p:cNvPicPr>
            <a:picLocks noChangeAspect="1"/>
          </p:cNvPicPr>
          <p:nvPr/>
        </p:nvPicPr>
        <p:blipFill rotWithShape="1">
          <a:blip r:embed="rId7"/>
          <a:srcRect t="40563" r="14331"/>
          <a:stretch/>
        </p:blipFill>
        <p:spPr>
          <a:xfrm>
            <a:off x="309890" y="4724400"/>
            <a:ext cx="1366510" cy="1228200"/>
          </a:xfrm>
          <a:prstGeom prst="rect">
            <a:avLst/>
          </a:prstGeom>
        </p:spPr>
      </p:pic>
      <p:sp>
        <p:nvSpPr>
          <p:cNvPr id="10" name="TextBox 9"/>
          <p:cNvSpPr txBox="1"/>
          <p:nvPr/>
        </p:nvSpPr>
        <p:spPr>
          <a:xfrm>
            <a:off x="9525" y="6514611"/>
            <a:ext cx="6449201" cy="230832"/>
          </a:xfrm>
          <a:prstGeom prst="rect">
            <a:avLst/>
          </a:prstGeom>
          <a:noFill/>
        </p:spPr>
        <p:txBody>
          <a:bodyPr wrap="none" rtlCol="0">
            <a:spAutoFit/>
          </a:bodyPr>
          <a:lstStyle/>
          <a:p>
            <a:r>
              <a:rPr lang="en-US" sz="900" dirty="0" smtClean="0">
                <a:solidFill>
                  <a:schemeClr val="bg1">
                    <a:lumMod val="50000"/>
                  </a:schemeClr>
                </a:solidFill>
              </a:rPr>
              <a:t>Source: U.S. Census Bureau, decennial censuses. </a:t>
            </a:r>
            <a:r>
              <a:rPr lang="en-US" sz="900" dirty="0" err="1" smtClean="0">
                <a:solidFill>
                  <a:schemeClr val="bg1">
                    <a:lumMod val="50000"/>
                  </a:schemeClr>
                </a:solidFill>
              </a:rPr>
              <a:t>Geolytics</a:t>
            </a:r>
            <a:r>
              <a:rPr lang="en-US" sz="900" dirty="0">
                <a:solidFill>
                  <a:schemeClr val="bg1">
                    <a:lumMod val="50000"/>
                  </a:schemeClr>
                </a:solidFill>
              </a:rPr>
              <a:t>, Neighborhood Change Database </a:t>
            </a:r>
            <a:r>
              <a:rPr lang="en-US" sz="900" dirty="0" smtClean="0">
                <a:solidFill>
                  <a:schemeClr val="bg1">
                    <a:lumMod val="50000"/>
                  </a:schemeClr>
                </a:solidFill>
              </a:rPr>
              <a:t>Tract </a:t>
            </a:r>
            <a:r>
              <a:rPr lang="en-US" sz="900" dirty="0">
                <a:solidFill>
                  <a:schemeClr val="bg1">
                    <a:lumMod val="50000"/>
                  </a:schemeClr>
                </a:solidFill>
              </a:rPr>
              <a:t>Data from 1970-2010</a:t>
            </a:r>
            <a:endParaRPr lang="en-US" sz="900" dirty="0" smtClean="0">
              <a:solidFill>
                <a:schemeClr val="bg1">
                  <a:lumMod val="50000"/>
                </a:schemeClr>
              </a:solidFill>
            </a:endParaRPr>
          </a:p>
        </p:txBody>
      </p:sp>
      <p:sp>
        <p:nvSpPr>
          <p:cNvPr id="15" name="TextBox 14"/>
          <p:cNvSpPr txBox="1"/>
          <p:nvPr/>
        </p:nvSpPr>
        <p:spPr>
          <a:xfrm>
            <a:off x="1405449" y="1307068"/>
            <a:ext cx="697627" cy="369332"/>
          </a:xfrm>
          <a:prstGeom prst="rect">
            <a:avLst/>
          </a:prstGeom>
          <a:noFill/>
        </p:spPr>
        <p:txBody>
          <a:bodyPr wrap="none" rtlCol="0">
            <a:spAutoFit/>
          </a:bodyPr>
          <a:lstStyle/>
          <a:p>
            <a:r>
              <a:rPr lang="en-US" sz="1800" dirty="0" smtClean="0"/>
              <a:t>1970</a:t>
            </a:r>
            <a:endParaRPr lang="en-US" sz="1800" dirty="0"/>
          </a:p>
        </p:txBody>
      </p:sp>
      <p:sp>
        <p:nvSpPr>
          <p:cNvPr id="16" name="TextBox 15"/>
          <p:cNvSpPr txBox="1"/>
          <p:nvPr/>
        </p:nvSpPr>
        <p:spPr>
          <a:xfrm>
            <a:off x="6744020" y="1222335"/>
            <a:ext cx="697627" cy="369332"/>
          </a:xfrm>
          <a:prstGeom prst="rect">
            <a:avLst/>
          </a:prstGeom>
          <a:noFill/>
        </p:spPr>
        <p:txBody>
          <a:bodyPr wrap="none" rtlCol="0">
            <a:spAutoFit/>
          </a:bodyPr>
          <a:lstStyle/>
          <a:p>
            <a:r>
              <a:rPr lang="en-US" sz="1800" dirty="0" smtClean="0"/>
              <a:t>1990</a:t>
            </a:r>
            <a:endParaRPr lang="en-US" sz="1800" dirty="0"/>
          </a:p>
        </p:txBody>
      </p:sp>
      <p:sp>
        <p:nvSpPr>
          <p:cNvPr id="17" name="TextBox 16"/>
          <p:cNvSpPr txBox="1"/>
          <p:nvPr/>
        </p:nvSpPr>
        <p:spPr>
          <a:xfrm>
            <a:off x="2667000" y="3803244"/>
            <a:ext cx="697627" cy="369332"/>
          </a:xfrm>
          <a:prstGeom prst="rect">
            <a:avLst/>
          </a:prstGeom>
          <a:noFill/>
        </p:spPr>
        <p:txBody>
          <a:bodyPr wrap="none" rtlCol="0">
            <a:spAutoFit/>
          </a:bodyPr>
          <a:lstStyle/>
          <a:p>
            <a:r>
              <a:rPr lang="en-US" sz="1800" dirty="0" smtClean="0"/>
              <a:t>2000</a:t>
            </a:r>
            <a:endParaRPr lang="en-US" sz="1800" dirty="0"/>
          </a:p>
        </p:txBody>
      </p:sp>
      <p:sp>
        <p:nvSpPr>
          <p:cNvPr id="18" name="TextBox 17"/>
          <p:cNvSpPr txBox="1"/>
          <p:nvPr/>
        </p:nvSpPr>
        <p:spPr>
          <a:xfrm>
            <a:off x="5623941" y="3824243"/>
            <a:ext cx="697627" cy="369332"/>
          </a:xfrm>
          <a:prstGeom prst="rect">
            <a:avLst/>
          </a:prstGeom>
          <a:noFill/>
        </p:spPr>
        <p:txBody>
          <a:bodyPr wrap="none" rtlCol="0">
            <a:spAutoFit/>
          </a:bodyPr>
          <a:lstStyle/>
          <a:p>
            <a:r>
              <a:rPr lang="en-US" sz="1800" dirty="0" smtClean="0"/>
              <a:t>2010</a:t>
            </a:r>
            <a:endParaRPr lang="en-US" sz="1800" dirty="0"/>
          </a:p>
        </p:txBody>
      </p:sp>
      <p:sp>
        <p:nvSpPr>
          <p:cNvPr id="19" name="TextBox 18"/>
          <p:cNvSpPr txBox="1"/>
          <p:nvPr/>
        </p:nvSpPr>
        <p:spPr>
          <a:xfrm>
            <a:off x="3994586" y="1239574"/>
            <a:ext cx="697627" cy="369332"/>
          </a:xfrm>
          <a:prstGeom prst="rect">
            <a:avLst/>
          </a:prstGeom>
          <a:noFill/>
        </p:spPr>
        <p:txBody>
          <a:bodyPr wrap="none" rtlCol="0">
            <a:spAutoFit/>
          </a:bodyPr>
          <a:lstStyle/>
          <a:p>
            <a:r>
              <a:rPr lang="en-US" sz="1800" dirty="0" smtClean="0"/>
              <a:t>1980</a:t>
            </a:r>
            <a:endParaRPr lang="en-US" sz="1800" dirty="0"/>
          </a:p>
        </p:txBody>
      </p:sp>
    </p:spTree>
    <p:extLst>
      <p:ext uri="{BB962C8B-B14F-4D97-AF65-F5344CB8AC3E}">
        <p14:creationId xmlns:p14="http://schemas.microsoft.com/office/powerpoint/2010/main" val="11278958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9ED1DF319F2048B3E62B9641678531" ma:contentTypeVersion="0" ma:contentTypeDescription="Create a new document." ma:contentTypeScope="" ma:versionID="4e3f5fc684d5389b1ede4e436d85ba1b">
  <xsd:schema xmlns:xsd="http://www.w3.org/2001/XMLSchema" xmlns:xs="http://www.w3.org/2001/XMLSchema" xmlns:p="http://schemas.microsoft.com/office/2006/metadata/properties" targetNamespace="http://schemas.microsoft.com/office/2006/metadata/properties" ma:root="true" ma:fieldsID="7ba2d133991974d76e777eae1aa1de2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AC40382-C1AA-459A-ADD3-F5514567A9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4A2D153-A545-4A3E-B636-BC684C00752A}">
  <ds:schemaRefs>
    <ds:schemaRef ds:uri="http://schemas.microsoft.com/sharepoint/v3/contenttype/forms"/>
  </ds:schemaRefs>
</ds:datastoreItem>
</file>

<file path=customXml/itemProps3.xml><?xml version="1.0" encoding="utf-8"?>
<ds:datastoreItem xmlns:ds="http://schemas.openxmlformats.org/officeDocument/2006/customXml" ds:itemID="{0C327827-ADB5-4A53-A1D5-C733F4954327}">
  <ds:schemaRefs>
    <ds:schemaRef ds:uri="http://schemas.microsoft.com/office/2006/documentManagement/types"/>
    <ds:schemaRef ds:uri="http://purl.org/dc/elements/1.1/"/>
    <ds:schemaRef ds:uri="http://schemas.openxmlformats.org/package/2006/metadata/core-properties"/>
    <ds:schemaRef ds:uri="http://www.w3.org/XML/1998/namespace"/>
    <ds:schemaRef ds:uri="http://schemas.microsoft.com/office/infopath/2007/PartnerControls"/>
    <ds:schemaRef ds:uri="http://purl.org/dc/term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22763</TotalTime>
  <Words>1119</Words>
  <Application>Microsoft Office PowerPoint</Application>
  <PresentationFormat>Letter Paper (8.5x11 in)</PresentationFormat>
  <Paragraphs>267</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ＭＳ Ｐゴシック</vt:lpstr>
      <vt:lpstr>Arial</vt:lpstr>
      <vt:lpstr>Calibri</vt:lpstr>
      <vt:lpstr>Calibri Light</vt:lpstr>
      <vt:lpstr>Times New Roman</vt:lpstr>
      <vt:lpstr>1_Office Theme</vt:lpstr>
      <vt:lpstr>Population and Water in Texas</vt:lpstr>
      <vt:lpstr>Growing States, 2000-2016</vt:lpstr>
      <vt:lpstr>Total Estimated Population by County, Texas, 2016</vt:lpstr>
      <vt:lpstr>Estimated Population Change, Texas Counties, 2010 to 2016</vt:lpstr>
      <vt:lpstr>Estimated Percent Change of the Total Population by County, Texas, 2010 to 2016</vt:lpstr>
      <vt:lpstr>PowerPoint Presentation</vt:lpstr>
      <vt:lpstr>PowerPoint Presentation</vt:lpstr>
      <vt:lpstr>PowerPoint Presentation</vt:lpstr>
      <vt:lpstr>Population for San Antonio/Austin area by Census Tract,  1970-2010</vt:lpstr>
      <vt:lpstr>Projected Percent Change in Population 2010-2050</vt:lpstr>
      <vt:lpstr>Contact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Lloyd Potter</dc:creator>
  <cp:lastModifiedBy>Lloyd Potter</cp:lastModifiedBy>
  <cp:revision>599</cp:revision>
  <cp:lastPrinted>2017-06-12T16:52:48Z</cp:lastPrinted>
  <dcterms:created xsi:type="dcterms:W3CDTF">2010-01-22T14:36:29Z</dcterms:created>
  <dcterms:modified xsi:type="dcterms:W3CDTF">2017-06-12T17:05:12Z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0x010100809ED1DF319F2048B3E62B9641678531</vt:lpwstr>
  </property>
  <property fmtid="{D5CDD505-2E9C-101B-9397-08002B2CF9AE}" pid="3" name="IsMyDocuments">
    <vt:bool>true</vt:bool>
  </property>
</Properties>
</file>