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4"/>
  </p:sldMasterIdLst>
  <p:notesMasterIdLst>
    <p:notesMasterId r:id="rId22"/>
  </p:notesMasterIdLst>
  <p:handoutMasterIdLst>
    <p:handoutMasterId r:id="rId23"/>
  </p:handoutMasterIdLst>
  <p:sldIdLst>
    <p:sldId id="353" r:id="rId5"/>
    <p:sldId id="542" r:id="rId6"/>
    <p:sldId id="544" r:id="rId7"/>
    <p:sldId id="540" r:id="rId8"/>
    <p:sldId id="541" r:id="rId9"/>
    <p:sldId id="555" r:id="rId10"/>
    <p:sldId id="556" r:id="rId11"/>
    <p:sldId id="548" r:id="rId12"/>
    <p:sldId id="549" r:id="rId13"/>
    <p:sldId id="550" r:id="rId14"/>
    <p:sldId id="551" r:id="rId15"/>
    <p:sldId id="560" r:id="rId16"/>
    <p:sldId id="552" r:id="rId17"/>
    <p:sldId id="553" r:id="rId18"/>
    <p:sldId id="554" r:id="rId19"/>
    <p:sldId id="518" r:id="rId20"/>
    <p:sldId id="352" r:id="rId21"/>
  </p:sldIdLst>
  <p:sldSz cx="9144000" cy="6858000" type="letter"/>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353"/>
            <p14:sldId id="542"/>
            <p14:sldId id="544"/>
            <p14:sldId id="540"/>
            <p14:sldId id="541"/>
            <p14:sldId id="555"/>
            <p14:sldId id="556"/>
            <p14:sldId id="548"/>
            <p14:sldId id="549"/>
            <p14:sldId id="550"/>
            <p14:sldId id="551"/>
            <p14:sldId id="560"/>
            <p14:sldId id="552"/>
            <p14:sldId id="553"/>
            <p14:sldId id="554"/>
            <p14:sldId id="518"/>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oyd Potter" initials="LP" lastIdx="2" clrIdx="0">
    <p:extLst>
      <p:ext uri="{19B8F6BF-5375-455C-9EA6-DF929625EA0E}">
        <p15:presenceInfo xmlns:p15="http://schemas.microsoft.com/office/powerpoint/2012/main" userId="S-1-5-21-1922958001-1748050809-1695950106-235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C6F"/>
    <a:srgbClr val="1B1E7A"/>
    <a:srgbClr val="D78F8D"/>
    <a:srgbClr val="4383D1"/>
    <a:srgbClr val="AF423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5" autoAdjust="0"/>
    <p:restoredTop sz="87260" autoAdjust="0"/>
  </p:normalViewPr>
  <p:slideViewPr>
    <p:cSldViewPr>
      <p:cViewPr varScale="1">
        <p:scale>
          <a:sx n="170" d="100"/>
          <a:sy n="170" d="100"/>
        </p:scale>
        <p:origin x="786"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9" d="100"/>
          <a:sy n="79" d="100"/>
        </p:scale>
        <p:origin x="-144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Sheet!$B$3:$B$11</c:f>
              <c:numCache>
                <c:formatCode>#,##0</c:formatCode>
                <c:ptCount val="9"/>
                <c:pt idx="0">
                  <c:v>25145561</c:v>
                </c:pt>
                <c:pt idx="1">
                  <c:v>26230098</c:v>
                </c:pt>
                <c:pt idx="2">
                  <c:v>27238610</c:v>
                </c:pt>
                <c:pt idx="3">
                  <c:v>28165689</c:v>
                </c:pt>
                <c:pt idx="4">
                  <c:v>28994210</c:v>
                </c:pt>
                <c:pt idx="5">
                  <c:v>29705207</c:v>
                </c:pt>
                <c:pt idx="6">
                  <c:v>30305304</c:v>
                </c:pt>
                <c:pt idx="7">
                  <c:v>30808219</c:v>
                </c:pt>
                <c:pt idx="8">
                  <c:v>31246355</c:v>
                </c:pt>
              </c:numCache>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Sheet!$C$3:$C$11</c:f>
              <c:numCache>
                <c:formatCode>#,##0</c:formatCode>
                <c:ptCount val="9"/>
                <c:pt idx="0">
                  <c:v>25145561</c:v>
                </c:pt>
                <c:pt idx="1">
                  <c:v>26947116</c:v>
                </c:pt>
                <c:pt idx="2">
                  <c:v>28813282</c:v>
                </c:pt>
                <c:pt idx="3">
                  <c:v>30734321</c:v>
                </c:pt>
                <c:pt idx="4">
                  <c:v>32680217</c:v>
                </c:pt>
                <c:pt idx="5">
                  <c:v>34616890</c:v>
                </c:pt>
                <c:pt idx="6">
                  <c:v>36550595</c:v>
                </c:pt>
                <c:pt idx="7">
                  <c:v>38499538</c:v>
                </c:pt>
                <c:pt idx="8">
                  <c:v>40502749</c:v>
                </c:pt>
              </c:numCache>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Sheet!$D$3:$D$11</c:f>
              <c:numCache>
                <c:formatCode>#,##0</c:formatCode>
                <c:ptCount val="9"/>
                <c:pt idx="0">
                  <c:v>25145561</c:v>
                </c:pt>
                <c:pt idx="1">
                  <c:v>27695284</c:v>
                </c:pt>
                <c:pt idx="2">
                  <c:v>30541978</c:v>
                </c:pt>
                <c:pt idx="3">
                  <c:v>33699307</c:v>
                </c:pt>
                <c:pt idx="4">
                  <c:v>37155084</c:v>
                </c:pt>
                <c:pt idx="5">
                  <c:v>40892255</c:v>
                </c:pt>
                <c:pt idx="6">
                  <c:v>44955896</c:v>
                </c:pt>
                <c:pt idx="7">
                  <c:v>49416165</c:v>
                </c:pt>
                <c:pt idx="8">
                  <c:v>54369297</c:v>
                </c:pt>
              </c:numCache>
            </c:numRef>
          </c:val>
          <c:smooth val="0"/>
        </c:ser>
        <c:dLbls>
          <c:showLegendKey val="0"/>
          <c:showVal val="0"/>
          <c:showCatName val="0"/>
          <c:showSerName val="0"/>
          <c:showPercent val="0"/>
          <c:showBubbleSize val="0"/>
        </c:dLbls>
        <c:smooth val="0"/>
        <c:axId val="845378432"/>
        <c:axId val="845385096"/>
      </c:lineChart>
      <c:catAx>
        <c:axId val="845378432"/>
        <c:scaling>
          <c:orientation val="minMax"/>
        </c:scaling>
        <c:delete val="0"/>
        <c:axPos val="b"/>
        <c:numFmt formatCode="General" sourceLinked="1"/>
        <c:majorTickMark val="out"/>
        <c:minorTickMark val="none"/>
        <c:tickLblPos val="nextTo"/>
        <c:txPr>
          <a:bodyPr rot="2700000"/>
          <a:lstStyle/>
          <a:p>
            <a:pPr>
              <a:defRPr/>
            </a:pPr>
            <a:endParaRPr lang="en-US"/>
          </a:p>
        </c:txPr>
        <c:crossAx val="845385096"/>
        <c:crosses val="autoZero"/>
        <c:auto val="1"/>
        <c:lblAlgn val="ctr"/>
        <c:lblOffset val="0"/>
        <c:noMultiLvlLbl val="0"/>
      </c:catAx>
      <c:valAx>
        <c:axId val="845385096"/>
        <c:scaling>
          <c:orientation val="minMax"/>
          <c:max val="55000000"/>
          <c:min val="20000000"/>
        </c:scaling>
        <c:delete val="0"/>
        <c:axPos val="l"/>
        <c:majorGridlines/>
        <c:numFmt formatCode="0" sourceLinked="0"/>
        <c:majorTickMark val="out"/>
        <c:minorTickMark val="none"/>
        <c:tickLblPos val="nextTo"/>
        <c:crossAx val="845378432"/>
        <c:crosses val="autoZero"/>
        <c:crossBetween val="midCat"/>
        <c:dispUnits>
          <c:builtInUnit val="millions"/>
          <c:dispUnitsLbl>
            <c:layout>
              <c:manualLayout>
                <c:xMode val="edge"/>
                <c:yMode val="edge"/>
                <c:x val="1.0248096148122224E-2"/>
                <c:y val="0.42053301333645032"/>
              </c:manualLayout>
            </c:layout>
          </c:dispUnitsLbl>
        </c:dispUnits>
      </c:valAx>
    </c:plotArea>
    <c:legend>
      <c:legendPos val="l"/>
      <c:layout>
        <c:manualLayout>
          <c:xMode val="edge"/>
          <c:yMode val="edge"/>
          <c:x val="0.13875692621755614"/>
          <c:y val="0.1117884020045586"/>
          <c:w val="0.34136033343054339"/>
          <c:h val="0.28892749975129156"/>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3.7335082109544032E-2"/>
          <c:w val="0.82567828327014681"/>
          <c:h val="0.81340156813570463"/>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Sheet!$A$2:$A$42</c:f>
              <c:numCache>
                <c:formatCode>General</c:formatCode>
                <c:ptCount val="6"/>
                <c:pt idx="0">
                  <c:v>2010</c:v>
                </c:pt>
                <c:pt idx="1">
                  <c:v>2011</c:v>
                </c:pt>
                <c:pt idx="2">
                  <c:v>2012</c:v>
                </c:pt>
                <c:pt idx="3">
                  <c:v>2013</c:v>
                </c:pt>
                <c:pt idx="4">
                  <c:v>2014</c:v>
                </c:pt>
                <c:pt idx="5">
                  <c:v>2015</c:v>
                </c:pt>
              </c:numCache>
              <c:extLst/>
            </c:numRef>
          </c:cat>
          <c:val>
            <c:numRef>
              <c:f>Sheet!$B$2:$B$42</c:f>
              <c:numCache>
                <c:formatCode>#,##0</c:formatCode>
                <c:ptCount val="6"/>
                <c:pt idx="0">
                  <c:v>25145561</c:v>
                </c:pt>
                <c:pt idx="1">
                  <c:v>25368140</c:v>
                </c:pt>
                <c:pt idx="2">
                  <c:v>25587758</c:v>
                </c:pt>
                <c:pt idx="3">
                  <c:v>25804803</c:v>
                </c:pt>
                <c:pt idx="4">
                  <c:v>26018996</c:v>
                </c:pt>
                <c:pt idx="5">
                  <c:v>26230098</c:v>
                </c:pt>
              </c:numCache>
              <c:extLst/>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Sheet!$A$2:$A$42</c:f>
              <c:numCache>
                <c:formatCode>General</c:formatCode>
                <c:ptCount val="6"/>
                <c:pt idx="0">
                  <c:v>2010</c:v>
                </c:pt>
                <c:pt idx="1">
                  <c:v>2011</c:v>
                </c:pt>
                <c:pt idx="2">
                  <c:v>2012</c:v>
                </c:pt>
                <c:pt idx="3">
                  <c:v>2013</c:v>
                </c:pt>
                <c:pt idx="4">
                  <c:v>2014</c:v>
                </c:pt>
                <c:pt idx="5">
                  <c:v>2015</c:v>
                </c:pt>
              </c:numCache>
              <c:extLst/>
            </c:numRef>
          </c:cat>
          <c:val>
            <c:numRef>
              <c:f>Sheet!$C$2:$C$42</c:f>
              <c:numCache>
                <c:formatCode>#,##0</c:formatCode>
                <c:ptCount val="6"/>
                <c:pt idx="0">
                  <c:v>25145561</c:v>
                </c:pt>
                <c:pt idx="1">
                  <c:v>25499699</c:v>
                </c:pt>
                <c:pt idx="2">
                  <c:v>25857200</c:v>
                </c:pt>
                <c:pt idx="3">
                  <c:v>26217850</c:v>
                </c:pt>
                <c:pt idx="4">
                  <c:v>26581256</c:v>
                </c:pt>
                <c:pt idx="5">
                  <c:v>26947116</c:v>
                </c:pt>
              </c:numCache>
              <c:extLst/>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Sheet!$A$2:$A$42</c:f>
              <c:numCache>
                <c:formatCode>General</c:formatCode>
                <c:ptCount val="6"/>
                <c:pt idx="0">
                  <c:v>2010</c:v>
                </c:pt>
                <c:pt idx="1">
                  <c:v>2011</c:v>
                </c:pt>
                <c:pt idx="2">
                  <c:v>2012</c:v>
                </c:pt>
                <c:pt idx="3">
                  <c:v>2013</c:v>
                </c:pt>
                <c:pt idx="4">
                  <c:v>2014</c:v>
                </c:pt>
                <c:pt idx="5">
                  <c:v>2015</c:v>
                </c:pt>
              </c:numCache>
              <c:extLst/>
            </c:numRef>
          </c:cat>
          <c:val>
            <c:numRef>
              <c:f>Sheet!$D$2:$D$42</c:f>
              <c:numCache>
                <c:formatCode>#,##0</c:formatCode>
                <c:ptCount val="6"/>
                <c:pt idx="0">
                  <c:v>25145561</c:v>
                </c:pt>
                <c:pt idx="1">
                  <c:v>25631695</c:v>
                </c:pt>
                <c:pt idx="2">
                  <c:v>26130047</c:v>
                </c:pt>
                <c:pt idx="3">
                  <c:v>26640165</c:v>
                </c:pt>
                <c:pt idx="4">
                  <c:v>27161942</c:v>
                </c:pt>
                <c:pt idx="5">
                  <c:v>27695284</c:v>
                </c:pt>
              </c:numCache>
              <c:extLst/>
            </c:numRef>
          </c:val>
          <c:smooth val="0"/>
        </c:ser>
        <c:ser>
          <c:idx val="0"/>
          <c:order val="3"/>
          <c:tx>
            <c:strRef>
              <c:f>Sheet!$E$1</c:f>
              <c:strCache>
                <c:ptCount val="1"/>
                <c:pt idx="0">
                  <c:v>Estimates</c:v>
                </c:pt>
              </c:strCache>
            </c:strRef>
          </c:tx>
          <c:spPr>
            <a:ln>
              <a:solidFill>
                <a:schemeClr val="accent2">
                  <a:lumMod val="75000"/>
                </a:schemeClr>
              </a:solidFill>
            </a:ln>
          </c:spPr>
          <c:marker>
            <c:symbol val="square"/>
            <c:size val="5"/>
            <c:spPr>
              <a:solidFill>
                <a:schemeClr val="accent2"/>
              </a:solidFill>
              <a:ln>
                <a:solidFill>
                  <a:schemeClr val="accent2"/>
                </a:solidFill>
              </a:ln>
            </c:spPr>
          </c:marke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Sheet!$E$2:$E$7</c:f>
              <c:numCache>
                <c:formatCode>#,##0</c:formatCode>
                <c:ptCount val="6"/>
                <c:pt idx="0">
                  <c:v>25145561</c:v>
                </c:pt>
                <c:pt idx="1">
                  <c:v>25657477</c:v>
                </c:pt>
                <c:pt idx="2">
                  <c:v>26094422</c:v>
                </c:pt>
                <c:pt idx="3">
                  <c:v>26505637</c:v>
                </c:pt>
                <c:pt idx="4">
                  <c:v>26956958</c:v>
                </c:pt>
                <c:pt idx="5">
                  <c:v>27469114</c:v>
                </c:pt>
              </c:numCache>
              <c:extLst/>
            </c:numRef>
          </c:val>
          <c:smooth val="0"/>
        </c:ser>
        <c:dLbls>
          <c:showLegendKey val="0"/>
          <c:showVal val="0"/>
          <c:showCatName val="0"/>
          <c:showSerName val="0"/>
          <c:showPercent val="0"/>
          <c:showBubbleSize val="0"/>
        </c:dLbls>
        <c:smooth val="0"/>
        <c:axId val="845386272"/>
        <c:axId val="845386664"/>
      </c:lineChart>
      <c:catAx>
        <c:axId val="845386272"/>
        <c:scaling>
          <c:orientation val="minMax"/>
        </c:scaling>
        <c:delete val="0"/>
        <c:axPos val="b"/>
        <c:numFmt formatCode="General" sourceLinked="1"/>
        <c:majorTickMark val="out"/>
        <c:minorTickMark val="none"/>
        <c:tickLblPos val="nextTo"/>
        <c:txPr>
          <a:bodyPr rot="2700000"/>
          <a:lstStyle/>
          <a:p>
            <a:pPr>
              <a:defRPr/>
            </a:pPr>
            <a:endParaRPr lang="en-US"/>
          </a:p>
        </c:txPr>
        <c:crossAx val="845386664"/>
        <c:crosses val="autoZero"/>
        <c:auto val="1"/>
        <c:lblAlgn val="ctr"/>
        <c:lblOffset val="0"/>
        <c:noMultiLvlLbl val="0"/>
      </c:catAx>
      <c:valAx>
        <c:axId val="845386664"/>
        <c:scaling>
          <c:orientation val="minMax"/>
          <c:min val="24000000"/>
        </c:scaling>
        <c:delete val="0"/>
        <c:axPos val="l"/>
        <c:majorGridlines/>
        <c:numFmt formatCode="0" sourceLinked="0"/>
        <c:majorTickMark val="out"/>
        <c:minorTickMark val="none"/>
        <c:tickLblPos val="nextTo"/>
        <c:crossAx val="845386272"/>
        <c:crosses val="autoZero"/>
        <c:crossBetween val="midCat"/>
        <c:dispUnits>
          <c:builtInUnit val="millions"/>
          <c:dispUnitsLbl>
            <c:layout>
              <c:manualLayout>
                <c:xMode val="edge"/>
                <c:yMode val="edge"/>
                <c:x val="1.0248096148122224E-2"/>
                <c:y val="0.42053301333645032"/>
              </c:manualLayout>
            </c:layout>
          </c:dispUnitsLbl>
        </c:dispUnits>
      </c:valAx>
      <c:spPr>
        <a:noFill/>
        <a:ln w="25400">
          <a:noFill/>
        </a:ln>
      </c:spPr>
    </c:plotArea>
    <c:legend>
      <c:legendPos val="l"/>
      <c:layout>
        <c:manualLayout>
          <c:xMode val="edge"/>
          <c:yMode val="edge"/>
          <c:x val="0.11869519782249441"/>
          <c:y val="1.6026709499905669E-2"/>
          <c:w val="0.33430567706814424"/>
          <c:h val="0.32143858436621831"/>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319" cy="465242"/>
          </a:xfrm>
          <a:prstGeom prst="rect">
            <a:avLst/>
          </a:prstGeom>
        </p:spPr>
        <p:txBody>
          <a:bodyPr vert="horz" lIns="91400" tIns="45699" rIns="91400" bIns="45699" rtlCol="0"/>
          <a:lstStyle>
            <a:lvl1pPr algn="l">
              <a:defRPr sz="1200"/>
            </a:lvl1pPr>
          </a:lstStyle>
          <a:p>
            <a:endParaRPr lang="en-US" dirty="0"/>
          </a:p>
        </p:txBody>
      </p:sp>
      <p:sp>
        <p:nvSpPr>
          <p:cNvPr id="3" name="Date Placeholder 2"/>
          <p:cNvSpPr>
            <a:spLocks noGrp="1"/>
          </p:cNvSpPr>
          <p:nvPr>
            <p:ph type="dt" sz="quarter" idx="1"/>
          </p:nvPr>
        </p:nvSpPr>
        <p:spPr>
          <a:xfrm>
            <a:off x="3970889" y="0"/>
            <a:ext cx="3038319" cy="465242"/>
          </a:xfrm>
          <a:prstGeom prst="rect">
            <a:avLst/>
          </a:prstGeom>
        </p:spPr>
        <p:txBody>
          <a:bodyPr vert="horz" lIns="91400" tIns="45699" rIns="91400" bIns="45699" rtlCol="0"/>
          <a:lstStyle>
            <a:lvl1pPr algn="r">
              <a:defRPr sz="1200"/>
            </a:lvl1pPr>
          </a:lstStyle>
          <a:p>
            <a:fld id="{6F86D4F7-26D3-47E1-8796-8EA85FE6EA14}" type="datetimeFigureOut">
              <a:rPr lang="en-US" smtClean="0"/>
              <a:pPr/>
              <a:t>6/22/2017</a:t>
            </a:fld>
            <a:endParaRPr lang="en-US" dirty="0"/>
          </a:p>
        </p:txBody>
      </p:sp>
      <p:sp>
        <p:nvSpPr>
          <p:cNvPr id="4" name="Footer Placeholder 3"/>
          <p:cNvSpPr>
            <a:spLocks noGrp="1"/>
          </p:cNvSpPr>
          <p:nvPr>
            <p:ph type="ftr" sz="quarter" idx="2"/>
          </p:nvPr>
        </p:nvSpPr>
        <p:spPr>
          <a:xfrm>
            <a:off x="2" y="8829054"/>
            <a:ext cx="3038319" cy="465242"/>
          </a:xfrm>
          <a:prstGeom prst="rect">
            <a:avLst/>
          </a:prstGeom>
        </p:spPr>
        <p:txBody>
          <a:bodyPr vert="horz" lIns="91400" tIns="45699" rIns="91400" bIns="4569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889" y="8829054"/>
            <a:ext cx="3038319" cy="465242"/>
          </a:xfrm>
          <a:prstGeom prst="rect">
            <a:avLst/>
          </a:prstGeom>
        </p:spPr>
        <p:txBody>
          <a:bodyPr vert="horz" lIns="91400" tIns="45699" rIns="91400" bIns="45699"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36" tIns="46569" rIns="93136" bIns="46569"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3972561" y="0"/>
            <a:ext cx="3037840" cy="464820"/>
          </a:xfrm>
          <a:prstGeom prst="rect">
            <a:avLst/>
          </a:prstGeom>
          <a:noFill/>
          <a:ln w="9525">
            <a:noFill/>
            <a:miter lim="800000"/>
            <a:headEnd/>
            <a:tailEnd/>
          </a:ln>
        </p:spPr>
        <p:txBody>
          <a:bodyPr vert="horz" wrap="square" lIns="93136" tIns="46569" rIns="93136" bIns="46569"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887413" y="201613"/>
            <a:ext cx="8905876" cy="66802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574623" y="7376492"/>
            <a:ext cx="6033541" cy="1515717"/>
          </a:xfrm>
          <a:prstGeom prst="rect">
            <a:avLst/>
          </a:prstGeom>
          <a:noFill/>
          <a:ln w="9525">
            <a:noFill/>
            <a:miter lim="800000"/>
            <a:headEnd/>
            <a:tailEnd/>
          </a:ln>
        </p:spPr>
        <p:txBody>
          <a:bodyPr vert="horz" wrap="square" lIns="93136" tIns="46569" rIns="93136" bIns="46569"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36" tIns="46569" rIns="93136" bIns="46569"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3972561" y="8831580"/>
            <a:ext cx="3037840" cy="464820"/>
          </a:xfrm>
          <a:prstGeom prst="rect">
            <a:avLst/>
          </a:prstGeom>
          <a:noFill/>
          <a:ln w="9525">
            <a:noFill/>
            <a:miter lim="800000"/>
            <a:headEnd/>
            <a:tailEnd/>
          </a:ln>
        </p:spPr>
        <p:txBody>
          <a:bodyPr vert="horz" wrap="square" lIns="93136" tIns="46569" rIns="93136" bIns="46569"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5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Projected population growth suggests</a:t>
            </a:r>
            <a:r>
              <a:rPr lang="en-US" baseline="0" dirty="0" smtClean="0"/>
              <a:t> increased numbers and density in the points of Texas’ population triangle, the lower Rio Grande valley with continued growth of El Paso and the urbanized areas in the west of the State.  Many rural counties will continue to lose population.</a:t>
            </a:r>
            <a:endParaRPr lang="en-US" dirty="0"/>
          </a:p>
        </p:txBody>
      </p:sp>
      <p:sp>
        <p:nvSpPr>
          <p:cNvPr id="5" name="Slide Number Placeholder 4"/>
          <p:cNvSpPr>
            <a:spLocks noGrp="1"/>
          </p:cNvSpPr>
          <p:nvPr>
            <p:ph type="sldNum" sz="quarter" idx="11"/>
          </p:nvPr>
        </p:nvSpPr>
        <p:spPr/>
        <p:txBody>
          <a:bodyPr/>
          <a:lstStyle/>
          <a:p>
            <a:pPr>
              <a:defRPr/>
            </a:pPr>
            <a:fld id="{47192831-88FD-46AC-A3A6-55A2B3E79D84}" type="slidenum">
              <a:rPr lang="en-US" smtClean="0"/>
              <a:pPr>
                <a:defRPr/>
              </a:pPr>
              <a:t>15</a:t>
            </a:fld>
            <a:endParaRPr lang="en-US" dirty="0"/>
          </a:p>
        </p:txBody>
      </p:sp>
    </p:spTree>
    <p:extLst>
      <p:ext uri="{BB962C8B-B14F-4D97-AF65-F5344CB8AC3E}">
        <p14:creationId xmlns:p14="http://schemas.microsoft.com/office/powerpoint/2010/main" val="2937982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16</a:t>
            </a:fld>
            <a:endParaRPr lang="en-US" dirty="0"/>
          </a:p>
        </p:txBody>
      </p:sp>
    </p:spTree>
    <p:extLst>
      <p:ext uri="{BB962C8B-B14F-4D97-AF65-F5344CB8AC3E}">
        <p14:creationId xmlns:p14="http://schemas.microsoft.com/office/powerpoint/2010/main" val="1013964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049338" y="303213"/>
            <a:ext cx="9140826" cy="6856412"/>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Texas </a:t>
            </a:r>
            <a:r>
              <a:rPr lang="en-US" baseline="0" dirty="0" err="1" smtClean="0"/>
              <a:t>Demgraphic</a:t>
            </a:r>
            <a:r>
              <a:rPr lang="en-US" baseline="0" dirty="0" smtClean="0"/>
              <a:t>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17</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763588"/>
            <a:ext cx="9240838" cy="6932612"/>
          </a:xfrm>
        </p:spPr>
      </p:sp>
      <p:sp>
        <p:nvSpPr>
          <p:cNvPr id="3" name="Notes Placeholder 2"/>
          <p:cNvSpPr>
            <a:spLocks noGrp="1"/>
          </p:cNvSpPr>
          <p:nvPr>
            <p:ph type="body" idx="1"/>
          </p:nvPr>
        </p:nvSpPr>
        <p:spPr/>
        <p:txBody>
          <a:bodyPr>
            <a:normAutofit/>
          </a:bodyPr>
          <a:lstStyle/>
          <a:p>
            <a:r>
              <a:rPr lang="en-US" dirty="0" smtClean="0"/>
              <a:t>Texas is the second largest</a:t>
            </a:r>
            <a:r>
              <a:rPr lang="en-US" baseline="0" dirty="0" smtClean="0"/>
              <a:t> state in terms of population (2</a:t>
            </a:r>
            <a:r>
              <a:rPr lang="en-US" baseline="30000" dirty="0" smtClean="0"/>
              <a:t>nd</a:t>
            </a:r>
            <a:r>
              <a:rPr lang="en-US" baseline="0" dirty="0" smtClean="0"/>
              <a:t> to CA) and area (2</a:t>
            </a:r>
            <a:r>
              <a:rPr lang="en-US" baseline="30000" dirty="0" smtClean="0"/>
              <a:t>nd</a:t>
            </a:r>
            <a:r>
              <a:rPr lang="en-US" baseline="0" dirty="0" smtClean="0"/>
              <a:t> to AK). In terms of </a:t>
            </a:r>
            <a:r>
              <a:rPr lang="en-US" b="1" baseline="0" dirty="0" smtClean="0"/>
              <a:t>number of people, </a:t>
            </a:r>
            <a:r>
              <a:rPr lang="en-US" baseline="0" dirty="0" smtClean="0"/>
              <a:t>Texas’ growth exceeds that of all other states between 2010 and 205.</a:t>
            </a:r>
            <a:endParaRPr lang="en-US" dirty="0"/>
          </a:p>
        </p:txBody>
      </p:sp>
    </p:spTree>
    <p:extLst>
      <p:ext uri="{BB962C8B-B14F-4D97-AF65-F5344CB8AC3E}">
        <p14:creationId xmlns:p14="http://schemas.microsoft.com/office/powerpoint/2010/main" val="4109114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19075"/>
            <a:ext cx="10560050" cy="7921625"/>
          </a:xfrm>
        </p:spPr>
      </p:sp>
      <p:sp>
        <p:nvSpPr>
          <p:cNvPr id="3" name="Notes Placeholder 2"/>
          <p:cNvSpPr>
            <a:spLocks noGrp="1"/>
          </p:cNvSpPr>
          <p:nvPr>
            <p:ph type="body" idx="1"/>
          </p:nvPr>
        </p:nvSpPr>
        <p:spPr/>
        <p:txBody>
          <a:bodyPr/>
          <a:lstStyle/>
          <a:p>
            <a:pPr defTabSz="983310">
              <a:defRPr/>
            </a:pPr>
            <a:endParaRPr lang="en-US" sz="900" dirty="0"/>
          </a:p>
          <a:p>
            <a:pPr defTabSz="983310">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983310">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Tree>
    <p:extLst>
      <p:ext uri="{BB962C8B-B14F-4D97-AF65-F5344CB8AC3E}">
        <p14:creationId xmlns:p14="http://schemas.microsoft.com/office/powerpoint/2010/main" val="2088729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4800" y="660400"/>
            <a:ext cx="10428288" cy="7821613"/>
          </a:xfrm>
        </p:spPr>
      </p:sp>
      <p:sp>
        <p:nvSpPr>
          <p:cNvPr id="3" name="Notes Placeholder 2"/>
          <p:cNvSpPr>
            <a:spLocks noGrp="1"/>
          </p:cNvSpPr>
          <p:nvPr>
            <p:ph type="body" idx="1"/>
          </p:nvPr>
        </p:nvSpPr>
        <p:spPr>
          <a:xfrm>
            <a:off x="429046" y="8251923"/>
            <a:ext cx="6765479" cy="2512252"/>
          </a:xfrm>
          <a:prstGeom prst="rect">
            <a:avLst/>
          </a:prstGeom>
        </p:spPr>
        <p:txBody>
          <a:bodyPr/>
          <a:lstStyle/>
          <a:p>
            <a:pPr defTabSz="983310">
              <a:defRPr/>
            </a:pPr>
            <a:endParaRPr lang="en-US" dirty="0" smtClean="0"/>
          </a:p>
          <a:p>
            <a:pPr defTabSz="983310">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Overall, </a:t>
            </a:r>
            <a:r>
              <a:rPr lang="en-US" dirty="0" smtClean="0"/>
              <a:t>158</a:t>
            </a:r>
            <a:r>
              <a:rPr lang="en-US" baseline="0" dirty="0" smtClean="0"/>
              <a:t> </a:t>
            </a:r>
            <a:r>
              <a:rPr lang="en-US" dirty="0" smtClean="0"/>
              <a:t>counties</a:t>
            </a:r>
            <a:r>
              <a:rPr lang="en-US" baseline="0" dirty="0" smtClean="0"/>
              <a:t> gained population while 96 (38%) lost population over the decade.</a:t>
            </a:r>
          </a:p>
          <a:p>
            <a:pPr defTabSz="983310">
              <a:defRPr/>
            </a:pPr>
            <a:endParaRPr lang="en-US" dirty="0" smtClean="0"/>
          </a:p>
        </p:txBody>
      </p:sp>
      <p:sp>
        <p:nvSpPr>
          <p:cNvPr id="4" name="Slide Number Placeholder 3"/>
          <p:cNvSpPr>
            <a:spLocks noGrp="1"/>
          </p:cNvSpPr>
          <p:nvPr>
            <p:ph type="sldNum" sz="quarter" idx="10"/>
          </p:nvPr>
        </p:nvSpPr>
        <p:spPr>
          <a:xfrm>
            <a:off x="4237328" y="9616240"/>
            <a:ext cx="3240308" cy="506118"/>
          </a:xfrm>
          <a:prstGeom prst="rect">
            <a:avLst/>
          </a:prstGeom>
        </p:spPr>
        <p:txBody>
          <a:bodyPr/>
          <a:lstStyle/>
          <a:p>
            <a:pPr>
              <a:defRPr/>
            </a:pPr>
            <a:fld id="{47192831-88FD-46AC-A3A6-55A2B3E79D84}" type="slidenum">
              <a:rPr lang="en-US" smtClean="0"/>
              <a:pPr>
                <a:defRPr/>
              </a:pPr>
              <a:t>4</a:t>
            </a:fld>
            <a:endParaRPr lang="en-US" dirty="0"/>
          </a:p>
        </p:txBody>
      </p:sp>
    </p:spTree>
    <p:extLst>
      <p:ext uri="{BB962C8B-B14F-4D97-AF65-F5344CB8AC3E}">
        <p14:creationId xmlns:p14="http://schemas.microsoft.com/office/powerpoint/2010/main" val="162736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2888" y="439738"/>
            <a:ext cx="10428288" cy="7823200"/>
          </a:xfrm>
        </p:spPr>
      </p:sp>
      <p:sp>
        <p:nvSpPr>
          <p:cNvPr id="3" name="Notes Placeholder 2"/>
          <p:cNvSpPr>
            <a:spLocks noGrp="1"/>
          </p:cNvSpPr>
          <p:nvPr>
            <p:ph type="body" idx="1"/>
          </p:nvPr>
        </p:nvSpPr>
        <p:spPr>
          <a:xfrm>
            <a:off x="429046" y="8031869"/>
            <a:ext cx="6765479" cy="2512252"/>
          </a:xfrm>
          <a:prstGeom prst="rect">
            <a:avLst/>
          </a:prstGeom>
        </p:spPr>
        <p:txBody>
          <a:bodyPr/>
          <a:lstStyle/>
          <a:p>
            <a:pPr defTabSz="983310">
              <a:defRPr/>
            </a:pPr>
            <a:endParaRPr lang="en-US" dirty="0" smtClean="0"/>
          </a:p>
          <a:p>
            <a:pPr defTabSz="983310">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suburban population triangle counties, notably among counties between San Antonio and Austin. In the early part of the decade, counties in the Eagle Ford Shale area (south east of San Antonio) and the Cline Shale area (Midland and Odessa area), had been growing quickly. This is no longer the case. </a:t>
            </a:r>
          </a:p>
          <a:p>
            <a:pPr defTabSz="983310">
              <a:defRPr/>
            </a:pPr>
            <a:endParaRPr lang="en-US" dirty="0" smtClean="0"/>
          </a:p>
        </p:txBody>
      </p:sp>
      <p:sp>
        <p:nvSpPr>
          <p:cNvPr id="4" name="Slide Number Placeholder 3"/>
          <p:cNvSpPr>
            <a:spLocks noGrp="1"/>
          </p:cNvSpPr>
          <p:nvPr>
            <p:ph type="sldNum" sz="quarter" idx="10"/>
          </p:nvPr>
        </p:nvSpPr>
        <p:spPr>
          <a:xfrm>
            <a:off x="4237328" y="9616240"/>
            <a:ext cx="3240308" cy="506118"/>
          </a:xfrm>
          <a:prstGeom prst="rect">
            <a:avLst/>
          </a:prstGeom>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160442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8</a:t>
            </a:fld>
            <a:endParaRPr lang="en-US" dirty="0"/>
          </a:p>
        </p:txBody>
      </p:sp>
    </p:spTree>
    <p:extLst>
      <p:ext uri="{BB962C8B-B14F-4D97-AF65-F5344CB8AC3E}">
        <p14:creationId xmlns:p14="http://schemas.microsoft.com/office/powerpoint/2010/main" val="3666927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 more and more people move into our counties and communities, there are more and more persons per square mile. The sequence of images here show how from 1970 to 2010 the urban areas of San Antonio and Austin have become very dense in terms of population and how the are in-between these two cities has become more and more dense. This increasing density is happening in other urban areas of the State and the stress put on the transportation infrastructure from this increasing density creates challenges for our commuting residents and for businesses who are providing services and moving goods. </a:t>
            </a:r>
          </a:p>
        </p:txBody>
      </p:sp>
      <p:sp>
        <p:nvSpPr>
          <p:cNvPr id="4" name="Slide Number Placeholder 3"/>
          <p:cNvSpPr>
            <a:spLocks noGrp="1"/>
          </p:cNvSpPr>
          <p:nvPr>
            <p:ph type="sldNum" sz="quarter" idx="10"/>
          </p:nvPr>
        </p:nvSpPr>
        <p:spPr/>
        <p:txBody>
          <a:bodyPr/>
          <a:lstStyle/>
          <a:p>
            <a:fld id="{98163AE5-516B-4829-B0EE-0DD680D1BF5A}" type="slidenum">
              <a:rPr lang="en-US" smtClean="0"/>
              <a:t>10</a:t>
            </a:fld>
            <a:endParaRPr lang="en-US"/>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153334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8788" y="165100"/>
            <a:ext cx="7126287" cy="5346700"/>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13</a:t>
            </a:fld>
            <a:endParaRPr lang="en-US" dirty="0"/>
          </a:p>
        </p:txBody>
      </p:sp>
    </p:spTree>
    <p:extLst>
      <p:ext uri="{BB962C8B-B14F-4D97-AF65-F5344CB8AC3E}">
        <p14:creationId xmlns:p14="http://schemas.microsoft.com/office/powerpoint/2010/main" val="3022636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8788" y="165100"/>
            <a:ext cx="7126287" cy="5346700"/>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14</a:t>
            </a:fld>
            <a:endParaRPr lang="en-US" dirty="0"/>
          </a:p>
        </p:txBody>
      </p:sp>
    </p:spTree>
    <p:extLst>
      <p:ext uri="{BB962C8B-B14F-4D97-AF65-F5344CB8AC3E}">
        <p14:creationId xmlns:p14="http://schemas.microsoft.com/office/powerpoint/2010/main" val="1033689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fontScale="92500"/>
            </a:bodyPr>
            <a:lstStyle/>
            <a:p>
              <a:r>
                <a:rPr lang="en-US" sz="2000" dirty="0" smtClean="0">
                  <a:solidFill>
                    <a:schemeClr val="tx2"/>
                  </a:solidFill>
                </a:rPr>
                <a:t>@TexasDemography</a:t>
              </a:r>
              <a:endParaRPr lang="en-US" sz="2000" dirty="0">
                <a:solidFill>
                  <a:schemeClr val="tx2"/>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6/22/2017</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6/22/2017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6/22/2017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6368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6/22/2017</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6/22/2017</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6/22/2017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6/22/2017</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6/22/2017</a:t>
            </a:fld>
            <a:endParaRPr lang="en-US" dirty="0"/>
          </a:p>
        </p:txBody>
      </p:sp>
      <p:sp>
        <p:nvSpPr>
          <p:cNvPr id="4" name="Footer Placeholder 3"/>
          <p:cNvSpPr>
            <a:spLocks noGrp="1"/>
          </p:cNvSpPr>
          <p:nvPr>
            <p:ph type="ftr" sz="quarter" idx="11"/>
          </p:nvPr>
        </p:nvSpPr>
        <p:spPr/>
        <p:txBody>
          <a:bodyPr/>
          <a:lstStyle/>
          <a:p>
            <a:r>
              <a:rPr lang="en-US"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6/22/2017</a:t>
            </a:fld>
            <a:endParaRPr lang="en-US" dirty="0"/>
          </a:p>
        </p:txBody>
      </p:sp>
      <p:sp>
        <p:nvSpPr>
          <p:cNvPr id="3" name="Footer Placeholder 2"/>
          <p:cNvSpPr>
            <a:spLocks noGrp="1"/>
          </p:cNvSpPr>
          <p:nvPr>
            <p:ph type="ftr" sz="quarter" idx="11"/>
          </p:nvPr>
        </p:nvSpPr>
        <p:spPr/>
        <p:txBody>
          <a:bodyPr/>
          <a:lstStyle/>
          <a:p>
            <a:r>
              <a:rPr lang="en-US"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6/22/2017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6/22/2017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6/22/2017</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hyperlink" Target="mailto:Lloyd.Potter@"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5199" y="76199"/>
            <a:ext cx="5774635" cy="1295401"/>
          </a:xfrm>
        </p:spPr>
        <p:txBody>
          <a:bodyPr>
            <a:normAutofit/>
          </a:bodyPr>
          <a:lstStyle/>
          <a:p>
            <a:pPr algn="ctr"/>
            <a:r>
              <a:rPr lang="en-US" sz="2800" dirty="0" smtClean="0"/>
              <a:t>Population and Water in Texas</a:t>
            </a:r>
            <a:endParaRPr lang="en-US" sz="2800" dirty="0"/>
          </a:p>
        </p:txBody>
      </p:sp>
      <p:sp>
        <p:nvSpPr>
          <p:cNvPr id="4" name="Subtitle 3"/>
          <p:cNvSpPr>
            <a:spLocks noGrp="1"/>
          </p:cNvSpPr>
          <p:nvPr>
            <p:ph type="subTitle" idx="1"/>
          </p:nvPr>
        </p:nvSpPr>
        <p:spPr>
          <a:xfrm>
            <a:off x="6019800" y="2590800"/>
            <a:ext cx="2895600" cy="1981200"/>
          </a:xfrm>
        </p:spPr>
        <p:txBody>
          <a:bodyPr>
            <a:normAutofit/>
          </a:bodyPr>
          <a:lstStyle/>
          <a:p>
            <a:pPr algn="ctr"/>
            <a:r>
              <a:rPr lang="en-US" dirty="0"/>
              <a:t>Texas Municipal Utilities </a:t>
            </a:r>
            <a:r>
              <a:rPr lang="en-US" dirty="0" smtClean="0"/>
              <a:t>Association</a:t>
            </a:r>
          </a:p>
          <a:p>
            <a:pPr algn="ctr"/>
            <a:r>
              <a:rPr lang="en-US" sz="2000" dirty="0" smtClean="0"/>
              <a:t>Georgetown, </a:t>
            </a:r>
            <a:r>
              <a:rPr lang="en-US" sz="2000" dirty="0" smtClean="0"/>
              <a:t>Texas</a:t>
            </a:r>
          </a:p>
          <a:p>
            <a:pPr algn="ctr"/>
            <a:r>
              <a:rPr lang="en-US" sz="2000" dirty="0" smtClean="0"/>
              <a:t>June </a:t>
            </a:r>
            <a:r>
              <a:rPr lang="en-US" sz="2000" dirty="0" smtClean="0"/>
              <a:t>23, </a:t>
            </a:r>
            <a:r>
              <a:rPr lang="en-US" sz="2000" dirty="0" smtClean="0"/>
              <a:t>2017</a:t>
            </a:r>
            <a:endParaRPr lang="en-US" sz="2000" dirty="0"/>
          </a:p>
        </p:txBody>
      </p:sp>
    </p:spTree>
    <p:extLst>
      <p:ext uri="{BB962C8B-B14F-4D97-AF65-F5344CB8AC3E}">
        <p14:creationId xmlns:p14="http://schemas.microsoft.com/office/powerpoint/2010/main" val="1219335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0" y="4043469"/>
            <a:ext cx="1488883" cy="443283"/>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1400" dirty="0">
                <a:solidFill>
                  <a:schemeClr val="tx2"/>
                </a:solidFill>
                <a:effectLst/>
              </a:rPr>
              <a:t>Persons per </a:t>
            </a:r>
            <a:r>
              <a:rPr lang="en-US" sz="1400" dirty="0" smtClean="0">
                <a:solidFill>
                  <a:schemeClr val="tx2"/>
                </a:solidFill>
                <a:effectLst/>
              </a:rPr>
              <a:t>Square Mile</a:t>
            </a:r>
            <a:endParaRPr lang="en-US" sz="1400" dirty="0">
              <a:solidFill>
                <a:schemeClr val="tx2"/>
              </a:solidFill>
              <a:effectLst/>
            </a:endParaRPr>
          </a:p>
        </p:txBody>
      </p:sp>
      <p:grpSp>
        <p:nvGrpSpPr>
          <p:cNvPr id="36" name="Group 35"/>
          <p:cNvGrpSpPr/>
          <p:nvPr/>
        </p:nvGrpSpPr>
        <p:grpSpPr>
          <a:xfrm>
            <a:off x="68249" y="4576251"/>
            <a:ext cx="1531952" cy="1304462"/>
            <a:chOff x="1575021" y="3446524"/>
            <a:chExt cx="1579660" cy="1317255"/>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l="1" t="38336" r="81672"/>
            <a:stretch/>
          </p:blipFill>
          <p:spPr>
            <a:xfrm>
              <a:off x="1575021" y="3446524"/>
              <a:ext cx="418769" cy="1298275"/>
            </a:xfrm>
            <a:prstGeom prst="rect">
              <a:avLst/>
            </a:prstGeom>
          </p:spPr>
        </p:pic>
        <p:grpSp>
          <p:nvGrpSpPr>
            <p:cNvPr id="35" name="Group 34"/>
            <p:cNvGrpSpPr/>
            <p:nvPr/>
          </p:nvGrpSpPr>
          <p:grpSpPr>
            <a:xfrm>
              <a:off x="2016319" y="3451067"/>
              <a:ext cx="1138362" cy="1312712"/>
              <a:chOff x="2016319" y="3451067"/>
              <a:chExt cx="1138362" cy="1312712"/>
            </a:xfrm>
          </p:grpSpPr>
          <p:sp>
            <p:nvSpPr>
              <p:cNvPr id="24" name="TextBox 23"/>
              <p:cNvSpPr txBox="1"/>
              <p:nvPr/>
            </p:nvSpPr>
            <p:spPr>
              <a:xfrm>
                <a:off x="2017643" y="3451067"/>
                <a:ext cx="1001865" cy="264175"/>
              </a:xfrm>
              <a:prstGeom prst="rect">
                <a:avLst/>
              </a:prstGeom>
              <a:noFill/>
            </p:spPr>
            <p:txBody>
              <a:bodyPr wrap="square" rtlCol="0">
                <a:spAutoFit/>
              </a:bodyPr>
              <a:lstStyle/>
              <a:p>
                <a:r>
                  <a:rPr lang="en-US" sz="1050" b="1" dirty="0">
                    <a:solidFill>
                      <a:schemeClr val="tx2"/>
                    </a:solidFill>
                    <a:latin typeface="+mj-lt"/>
                  </a:rPr>
                  <a:t>0 – 10</a:t>
                </a:r>
              </a:p>
            </p:txBody>
          </p:sp>
          <p:sp>
            <p:nvSpPr>
              <p:cNvPr id="25" name="TextBox 24"/>
              <p:cNvSpPr txBox="1"/>
              <p:nvPr/>
            </p:nvSpPr>
            <p:spPr>
              <a:xfrm>
                <a:off x="2016319" y="3720115"/>
                <a:ext cx="979336" cy="264175"/>
              </a:xfrm>
              <a:prstGeom prst="rect">
                <a:avLst/>
              </a:prstGeom>
              <a:noFill/>
            </p:spPr>
            <p:txBody>
              <a:bodyPr wrap="square" rtlCol="0">
                <a:spAutoFit/>
              </a:bodyPr>
              <a:lstStyle/>
              <a:p>
                <a:r>
                  <a:rPr lang="en-US" sz="1050" b="1" dirty="0">
                    <a:solidFill>
                      <a:schemeClr val="tx2"/>
                    </a:solidFill>
                    <a:latin typeface="+mj-lt"/>
                  </a:rPr>
                  <a:t>11 – 50</a:t>
                </a:r>
              </a:p>
            </p:txBody>
          </p:sp>
          <p:sp>
            <p:nvSpPr>
              <p:cNvPr id="26" name="TextBox 25"/>
              <p:cNvSpPr txBox="1"/>
              <p:nvPr/>
            </p:nvSpPr>
            <p:spPr>
              <a:xfrm>
                <a:off x="2016319" y="3989163"/>
                <a:ext cx="979336" cy="264175"/>
              </a:xfrm>
              <a:prstGeom prst="rect">
                <a:avLst/>
              </a:prstGeom>
              <a:noFill/>
            </p:spPr>
            <p:txBody>
              <a:bodyPr wrap="square" rtlCol="0">
                <a:spAutoFit/>
              </a:bodyPr>
              <a:lstStyle/>
              <a:p>
                <a:r>
                  <a:rPr lang="en-US" sz="1050" b="1" dirty="0">
                    <a:solidFill>
                      <a:schemeClr val="tx2"/>
                    </a:solidFill>
                    <a:latin typeface="+mj-lt"/>
                  </a:rPr>
                  <a:t>51 – 500 </a:t>
                </a:r>
              </a:p>
            </p:txBody>
          </p:sp>
          <p:sp>
            <p:nvSpPr>
              <p:cNvPr id="27" name="TextBox 26"/>
              <p:cNvSpPr txBox="1"/>
              <p:nvPr/>
            </p:nvSpPr>
            <p:spPr>
              <a:xfrm>
                <a:off x="2016319" y="4247933"/>
                <a:ext cx="1066800" cy="264175"/>
              </a:xfrm>
              <a:prstGeom prst="rect">
                <a:avLst/>
              </a:prstGeom>
              <a:noFill/>
            </p:spPr>
            <p:txBody>
              <a:bodyPr wrap="square" rtlCol="0">
                <a:spAutoFit/>
              </a:bodyPr>
              <a:lstStyle/>
              <a:p>
                <a:r>
                  <a:rPr lang="en-US" sz="1050" b="1" dirty="0">
                    <a:solidFill>
                      <a:schemeClr val="tx2"/>
                    </a:solidFill>
                    <a:latin typeface="+mj-lt"/>
                  </a:rPr>
                  <a:t>501 – 4,000</a:t>
                </a:r>
              </a:p>
            </p:txBody>
          </p:sp>
          <p:sp>
            <p:nvSpPr>
              <p:cNvPr id="28" name="TextBox 27"/>
              <p:cNvSpPr txBox="1"/>
              <p:nvPr/>
            </p:nvSpPr>
            <p:spPr>
              <a:xfrm>
                <a:off x="2016319" y="4499604"/>
                <a:ext cx="1138362" cy="264175"/>
              </a:xfrm>
              <a:prstGeom prst="rect">
                <a:avLst/>
              </a:prstGeom>
              <a:noFill/>
            </p:spPr>
            <p:txBody>
              <a:bodyPr wrap="square" rtlCol="0">
                <a:spAutoFit/>
              </a:bodyPr>
              <a:lstStyle/>
              <a:p>
                <a:r>
                  <a:rPr lang="en-US" sz="1050" b="1" dirty="0">
                    <a:solidFill>
                      <a:schemeClr val="tx2"/>
                    </a:solidFill>
                    <a:latin typeface="+mj-lt"/>
                  </a:rPr>
                  <a:t>4,001 – 56,000</a:t>
                </a:r>
              </a:p>
            </p:txBody>
          </p:sp>
        </p:grpSp>
      </p:grpSp>
      <p:sp>
        <p:nvSpPr>
          <p:cNvPr id="29" name="TextBox 28"/>
          <p:cNvSpPr txBox="1"/>
          <p:nvPr/>
        </p:nvSpPr>
        <p:spPr>
          <a:xfrm>
            <a:off x="1411710" y="1042179"/>
            <a:ext cx="914400" cy="369332"/>
          </a:xfrm>
          <a:prstGeom prst="rect">
            <a:avLst/>
          </a:prstGeom>
          <a:noFill/>
          <a:ln w="38100">
            <a:no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1970</a:t>
            </a:r>
          </a:p>
        </p:txBody>
      </p:sp>
      <p:sp>
        <p:nvSpPr>
          <p:cNvPr id="30" name="TextBox 29"/>
          <p:cNvSpPr txBox="1"/>
          <p:nvPr/>
        </p:nvSpPr>
        <p:spPr>
          <a:xfrm>
            <a:off x="4447373" y="1053436"/>
            <a:ext cx="858741" cy="369332"/>
          </a:xfrm>
          <a:prstGeom prst="rect">
            <a:avLst/>
          </a:prstGeom>
          <a:noFill/>
          <a:ln w="38100">
            <a:no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1980</a:t>
            </a:r>
          </a:p>
        </p:txBody>
      </p:sp>
      <p:sp>
        <p:nvSpPr>
          <p:cNvPr id="31" name="TextBox 30"/>
          <p:cNvSpPr txBox="1"/>
          <p:nvPr/>
        </p:nvSpPr>
        <p:spPr>
          <a:xfrm>
            <a:off x="6993289" y="1074218"/>
            <a:ext cx="858741" cy="369332"/>
          </a:xfrm>
          <a:prstGeom prst="rect">
            <a:avLst/>
          </a:prstGeom>
          <a:noFill/>
          <a:ln w="38100">
            <a:no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1990</a:t>
            </a:r>
          </a:p>
        </p:txBody>
      </p:sp>
      <p:sp>
        <p:nvSpPr>
          <p:cNvPr id="22" name="Title 1"/>
          <p:cNvSpPr txBox="1">
            <a:spLocks/>
          </p:cNvSpPr>
          <p:nvPr/>
        </p:nvSpPr>
        <p:spPr>
          <a:xfrm>
            <a:off x="2209800" y="188923"/>
            <a:ext cx="5638800" cy="621828"/>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800" dirty="0">
                <a:solidFill>
                  <a:schemeClr val="bg1"/>
                </a:solidFill>
                <a:effectLst/>
              </a:rPr>
              <a:t>Density by Census Tract</a:t>
            </a:r>
            <a:r>
              <a:rPr lang="en-US" sz="2800" dirty="0" smtClean="0">
                <a:solidFill>
                  <a:schemeClr val="bg1"/>
                </a:solidFill>
                <a:effectLst/>
              </a:rPr>
              <a:t>, San Antonio-Austin Area, 1970-2010</a:t>
            </a:r>
            <a:endParaRPr lang="en-US" sz="2800" dirty="0">
              <a:solidFill>
                <a:schemeClr val="bg1"/>
              </a:solidFill>
              <a:effectLst/>
            </a:endParaRPr>
          </a:p>
        </p:txBody>
      </p:sp>
      <p:sp>
        <p:nvSpPr>
          <p:cNvPr id="7" name="TextBox 6"/>
          <p:cNvSpPr txBox="1"/>
          <p:nvPr/>
        </p:nvSpPr>
        <p:spPr>
          <a:xfrm>
            <a:off x="9525" y="6514611"/>
            <a:ext cx="6449201" cy="230832"/>
          </a:xfrm>
          <a:prstGeom prst="rect">
            <a:avLst/>
          </a:prstGeom>
          <a:noFill/>
        </p:spPr>
        <p:txBody>
          <a:bodyPr wrap="none" rtlCol="0">
            <a:spAutoFit/>
          </a:bodyPr>
          <a:lstStyle/>
          <a:p>
            <a:r>
              <a:rPr lang="en-US" sz="900" dirty="0" smtClean="0">
                <a:solidFill>
                  <a:schemeClr val="bg1">
                    <a:lumMod val="50000"/>
                  </a:schemeClr>
                </a:solidFill>
              </a:rPr>
              <a:t>Source: U.S. Census Bureau, decennial censuses. </a:t>
            </a:r>
            <a:r>
              <a:rPr lang="en-US" sz="900" dirty="0" err="1" smtClean="0">
                <a:solidFill>
                  <a:schemeClr val="bg1">
                    <a:lumMod val="50000"/>
                  </a:schemeClr>
                </a:solidFill>
              </a:rPr>
              <a:t>Geolytics</a:t>
            </a:r>
            <a:r>
              <a:rPr lang="en-US" sz="900" dirty="0">
                <a:solidFill>
                  <a:schemeClr val="bg1">
                    <a:lumMod val="50000"/>
                  </a:schemeClr>
                </a:solidFill>
              </a:rPr>
              <a:t>, Neighborhood Change Database </a:t>
            </a:r>
            <a:r>
              <a:rPr lang="en-US" sz="900" dirty="0" smtClean="0">
                <a:solidFill>
                  <a:schemeClr val="bg1">
                    <a:lumMod val="50000"/>
                  </a:schemeClr>
                </a:solidFill>
              </a:rPr>
              <a:t>Tract </a:t>
            </a:r>
            <a:r>
              <a:rPr lang="en-US" sz="900" dirty="0">
                <a:solidFill>
                  <a:schemeClr val="bg1">
                    <a:lumMod val="50000"/>
                  </a:schemeClr>
                </a:solidFill>
              </a:rPr>
              <a:t>Data from 1970-2010</a:t>
            </a:r>
            <a:endParaRPr lang="en-US" sz="900" dirty="0" smtClean="0">
              <a:solidFill>
                <a:schemeClr val="bg1">
                  <a:lumMod val="50000"/>
                </a:schemeClr>
              </a:solidFill>
            </a:endParaRPr>
          </a:p>
        </p:txBody>
      </p:sp>
      <p:sp>
        <p:nvSpPr>
          <p:cNvPr id="32" name="TextBox 31"/>
          <p:cNvSpPr txBox="1"/>
          <p:nvPr/>
        </p:nvSpPr>
        <p:spPr>
          <a:xfrm>
            <a:off x="2449984" y="3763425"/>
            <a:ext cx="858741" cy="369332"/>
          </a:xfrm>
          <a:prstGeom prst="rect">
            <a:avLst/>
          </a:prstGeom>
          <a:noFill/>
          <a:ln w="38100">
            <a:no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2000</a:t>
            </a:r>
          </a:p>
        </p:txBody>
      </p:sp>
      <p:sp>
        <p:nvSpPr>
          <p:cNvPr id="33" name="TextBox 32"/>
          <p:cNvSpPr txBox="1"/>
          <p:nvPr/>
        </p:nvSpPr>
        <p:spPr>
          <a:xfrm>
            <a:off x="6130826" y="3787919"/>
            <a:ext cx="756809" cy="369332"/>
          </a:xfrm>
          <a:prstGeom prst="rect">
            <a:avLst/>
          </a:prstGeom>
          <a:noFill/>
          <a:ln w="38100">
            <a:no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2010</a:t>
            </a:r>
          </a:p>
        </p:txBody>
      </p:sp>
      <p:pic>
        <p:nvPicPr>
          <p:cNvPr id="2" name="Picture 1"/>
          <p:cNvPicPr>
            <a:picLocks noChangeAspect="1"/>
          </p:cNvPicPr>
          <p:nvPr/>
        </p:nvPicPr>
        <p:blipFill>
          <a:blip r:embed="rId4"/>
          <a:stretch>
            <a:fillRect/>
          </a:stretch>
        </p:blipFill>
        <p:spPr>
          <a:xfrm>
            <a:off x="4994167" y="4086733"/>
            <a:ext cx="2972813" cy="2471142"/>
          </a:xfrm>
          <a:prstGeom prst="rect">
            <a:avLst/>
          </a:prstGeom>
        </p:spPr>
      </p:pic>
      <p:pic>
        <p:nvPicPr>
          <p:cNvPr id="3" name="Picture 2"/>
          <p:cNvPicPr>
            <a:picLocks noChangeAspect="1"/>
          </p:cNvPicPr>
          <p:nvPr/>
        </p:nvPicPr>
        <p:blipFill>
          <a:blip r:embed="rId5"/>
          <a:stretch>
            <a:fillRect/>
          </a:stretch>
        </p:blipFill>
        <p:spPr>
          <a:xfrm>
            <a:off x="1589842" y="4066222"/>
            <a:ext cx="2959140" cy="2459777"/>
          </a:xfrm>
          <a:prstGeom prst="rect">
            <a:avLst/>
          </a:prstGeom>
        </p:spPr>
      </p:pic>
      <p:pic>
        <p:nvPicPr>
          <p:cNvPr id="4" name="Picture 3"/>
          <p:cNvPicPr>
            <a:picLocks noChangeAspect="1"/>
          </p:cNvPicPr>
          <p:nvPr/>
        </p:nvPicPr>
        <p:blipFill>
          <a:blip r:embed="rId6"/>
          <a:stretch>
            <a:fillRect/>
          </a:stretch>
        </p:blipFill>
        <p:spPr>
          <a:xfrm>
            <a:off x="6170444" y="1370718"/>
            <a:ext cx="2950444" cy="2452548"/>
          </a:xfrm>
          <a:prstGeom prst="rect">
            <a:avLst/>
          </a:prstGeom>
        </p:spPr>
      </p:pic>
      <p:pic>
        <p:nvPicPr>
          <p:cNvPr id="5" name="Picture 4"/>
          <p:cNvPicPr>
            <a:picLocks noChangeAspect="1"/>
          </p:cNvPicPr>
          <p:nvPr/>
        </p:nvPicPr>
        <p:blipFill>
          <a:blip r:embed="rId7"/>
          <a:stretch>
            <a:fillRect/>
          </a:stretch>
        </p:blipFill>
        <p:spPr>
          <a:xfrm>
            <a:off x="3190440" y="1380631"/>
            <a:ext cx="2938519" cy="2442635"/>
          </a:xfrm>
          <a:prstGeom prst="rect">
            <a:avLst/>
          </a:prstGeom>
        </p:spPr>
      </p:pic>
      <p:pic>
        <p:nvPicPr>
          <p:cNvPr id="6" name="Picture 5"/>
          <p:cNvPicPr>
            <a:picLocks noChangeAspect="1"/>
          </p:cNvPicPr>
          <p:nvPr/>
        </p:nvPicPr>
        <p:blipFill>
          <a:blip r:embed="rId8"/>
          <a:stretch>
            <a:fillRect/>
          </a:stretch>
        </p:blipFill>
        <p:spPr>
          <a:xfrm>
            <a:off x="216731" y="1378243"/>
            <a:ext cx="2951263" cy="2453228"/>
          </a:xfrm>
          <a:prstGeom prst="rect">
            <a:avLst/>
          </a:prstGeom>
        </p:spPr>
      </p:pic>
    </p:spTree>
    <p:extLst>
      <p:ext uri="{BB962C8B-B14F-4D97-AF65-F5344CB8AC3E}">
        <p14:creationId xmlns:p14="http://schemas.microsoft.com/office/powerpoint/2010/main" val="197487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for San Antonio/Austin area by Census Tract,  1970-2010</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11</a:t>
            </a:fld>
            <a:endParaRPr lang="en-US" dirty="0"/>
          </a:p>
        </p:txBody>
      </p:sp>
      <p:pic>
        <p:nvPicPr>
          <p:cNvPr id="8" name="Content Placeholder 7"/>
          <p:cNvPicPr>
            <a:picLocks noGrp="1" noChangeAspect="1"/>
          </p:cNvPicPr>
          <p:nvPr>
            <p:ph idx="1"/>
          </p:nvPr>
        </p:nvPicPr>
        <p:blipFill>
          <a:blip r:embed="rId2"/>
          <a:stretch>
            <a:fillRect/>
          </a:stretch>
        </p:blipFill>
        <p:spPr>
          <a:xfrm>
            <a:off x="3200400" y="1600200"/>
            <a:ext cx="2286000" cy="2133883"/>
          </a:xfrm>
          <a:prstGeom prst="rect">
            <a:avLst/>
          </a:prstGeom>
        </p:spPr>
      </p:pic>
      <p:pic>
        <p:nvPicPr>
          <p:cNvPr id="9" name="Picture 8"/>
          <p:cNvPicPr>
            <a:picLocks noChangeAspect="1"/>
          </p:cNvPicPr>
          <p:nvPr/>
        </p:nvPicPr>
        <p:blipFill>
          <a:blip r:embed="rId3"/>
          <a:stretch>
            <a:fillRect/>
          </a:stretch>
        </p:blipFill>
        <p:spPr>
          <a:xfrm>
            <a:off x="533400" y="1600200"/>
            <a:ext cx="2280188" cy="2128457"/>
          </a:xfrm>
          <a:prstGeom prst="rect">
            <a:avLst/>
          </a:prstGeom>
        </p:spPr>
      </p:pic>
      <p:pic>
        <p:nvPicPr>
          <p:cNvPr id="11" name="Picture 10"/>
          <p:cNvPicPr>
            <a:picLocks noChangeAspect="1"/>
          </p:cNvPicPr>
          <p:nvPr/>
        </p:nvPicPr>
        <p:blipFill>
          <a:blip r:embed="rId4"/>
          <a:stretch>
            <a:fillRect/>
          </a:stretch>
        </p:blipFill>
        <p:spPr>
          <a:xfrm>
            <a:off x="5943600" y="1591667"/>
            <a:ext cx="2298468" cy="2145521"/>
          </a:xfrm>
          <a:prstGeom prst="rect">
            <a:avLst/>
          </a:prstGeom>
        </p:spPr>
      </p:pic>
      <p:pic>
        <p:nvPicPr>
          <p:cNvPr id="12" name="Picture 11"/>
          <p:cNvPicPr>
            <a:picLocks noChangeAspect="1"/>
          </p:cNvPicPr>
          <p:nvPr/>
        </p:nvPicPr>
        <p:blipFill>
          <a:blip r:embed="rId5"/>
          <a:stretch>
            <a:fillRect/>
          </a:stretch>
        </p:blipFill>
        <p:spPr>
          <a:xfrm>
            <a:off x="1905000" y="4191000"/>
            <a:ext cx="2282968" cy="2131052"/>
          </a:xfrm>
          <a:prstGeom prst="rect">
            <a:avLst/>
          </a:prstGeom>
        </p:spPr>
      </p:pic>
      <p:pic>
        <p:nvPicPr>
          <p:cNvPr id="13" name="Picture 12"/>
          <p:cNvPicPr>
            <a:picLocks noChangeAspect="1"/>
          </p:cNvPicPr>
          <p:nvPr/>
        </p:nvPicPr>
        <p:blipFill>
          <a:blip r:embed="rId6"/>
          <a:stretch>
            <a:fillRect/>
          </a:stretch>
        </p:blipFill>
        <p:spPr>
          <a:xfrm>
            <a:off x="4800600" y="4172576"/>
            <a:ext cx="2302705" cy="2149476"/>
          </a:xfrm>
          <a:prstGeom prst="rect">
            <a:avLst/>
          </a:prstGeom>
        </p:spPr>
      </p:pic>
      <p:pic>
        <p:nvPicPr>
          <p:cNvPr id="14" name="Picture 13"/>
          <p:cNvPicPr>
            <a:picLocks noChangeAspect="1"/>
          </p:cNvPicPr>
          <p:nvPr/>
        </p:nvPicPr>
        <p:blipFill rotWithShape="1">
          <a:blip r:embed="rId7"/>
          <a:srcRect t="40563" r="14331"/>
          <a:stretch/>
        </p:blipFill>
        <p:spPr>
          <a:xfrm>
            <a:off x="309890" y="4724400"/>
            <a:ext cx="1366510" cy="1228200"/>
          </a:xfrm>
          <a:prstGeom prst="rect">
            <a:avLst/>
          </a:prstGeom>
        </p:spPr>
      </p:pic>
      <p:sp>
        <p:nvSpPr>
          <p:cNvPr id="10" name="TextBox 9"/>
          <p:cNvSpPr txBox="1"/>
          <p:nvPr/>
        </p:nvSpPr>
        <p:spPr>
          <a:xfrm>
            <a:off x="9525" y="6514611"/>
            <a:ext cx="6449201" cy="230832"/>
          </a:xfrm>
          <a:prstGeom prst="rect">
            <a:avLst/>
          </a:prstGeom>
          <a:noFill/>
        </p:spPr>
        <p:txBody>
          <a:bodyPr wrap="none" rtlCol="0">
            <a:spAutoFit/>
          </a:bodyPr>
          <a:lstStyle/>
          <a:p>
            <a:r>
              <a:rPr lang="en-US" sz="900" dirty="0" smtClean="0">
                <a:solidFill>
                  <a:schemeClr val="bg1">
                    <a:lumMod val="50000"/>
                  </a:schemeClr>
                </a:solidFill>
              </a:rPr>
              <a:t>Source: U.S. Census Bureau, decennial censuses. </a:t>
            </a:r>
            <a:r>
              <a:rPr lang="en-US" sz="900" dirty="0" err="1" smtClean="0">
                <a:solidFill>
                  <a:schemeClr val="bg1">
                    <a:lumMod val="50000"/>
                  </a:schemeClr>
                </a:solidFill>
              </a:rPr>
              <a:t>Geolytics</a:t>
            </a:r>
            <a:r>
              <a:rPr lang="en-US" sz="900" dirty="0">
                <a:solidFill>
                  <a:schemeClr val="bg1">
                    <a:lumMod val="50000"/>
                  </a:schemeClr>
                </a:solidFill>
              </a:rPr>
              <a:t>, Neighborhood Change Database </a:t>
            </a:r>
            <a:r>
              <a:rPr lang="en-US" sz="900" dirty="0" smtClean="0">
                <a:solidFill>
                  <a:schemeClr val="bg1">
                    <a:lumMod val="50000"/>
                  </a:schemeClr>
                </a:solidFill>
              </a:rPr>
              <a:t>Tract </a:t>
            </a:r>
            <a:r>
              <a:rPr lang="en-US" sz="900" dirty="0">
                <a:solidFill>
                  <a:schemeClr val="bg1">
                    <a:lumMod val="50000"/>
                  </a:schemeClr>
                </a:solidFill>
              </a:rPr>
              <a:t>Data from 1970-2010</a:t>
            </a:r>
            <a:endParaRPr lang="en-US" sz="900" dirty="0" smtClean="0">
              <a:solidFill>
                <a:schemeClr val="bg1">
                  <a:lumMod val="50000"/>
                </a:schemeClr>
              </a:solidFill>
            </a:endParaRPr>
          </a:p>
        </p:txBody>
      </p:sp>
      <p:sp>
        <p:nvSpPr>
          <p:cNvPr id="15" name="TextBox 14"/>
          <p:cNvSpPr txBox="1"/>
          <p:nvPr/>
        </p:nvSpPr>
        <p:spPr>
          <a:xfrm>
            <a:off x="1405449" y="1307068"/>
            <a:ext cx="697627" cy="369332"/>
          </a:xfrm>
          <a:prstGeom prst="rect">
            <a:avLst/>
          </a:prstGeom>
          <a:noFill/>
        </p:spPr>
        <p:txBody>
          <a:bodyPr wrap="none" rtlCol="0">
            <a:spAutoFit/>
          </a:bodyPr>
          <a:lstStyle/>
          <a:p>
            <a:r>
              <a:rPr lang="en-US" sz="1800" dirty="0" smtClean="0"/>
              <a:t>1970</a:t>
            </a:r>
            <a:endParaRPr lang="en-US" sz="1800" dirty="0"/>
          </a:p>
        </p:txBody>
      </p:sp>
      <p:sp>
        <p:nvSpPr>
          <p:cNvPr id="16" name="TextBox 15"/>
          <p:cNvSpPr txBox="1"/>
          <p:nvPr/>
        </p:nvSpPr>
        <p:spPr>
          <a:xfrm>
            <a:off x="6744020" y="1222335"/>
            <a:ext cx="697627" cy="369332"/>
          </a:xfrm>
          <a:prstGeom prst="rect">
            <a:avLst/>
          </a:prstGeom>
          <a:noFill/>
        </p:spPr>
        <p:txBody>
          <a:bodyPr wrap="none" rtlCol="0">
            <a:spAutoFit/>
          </a:bodyPr>
          <a:lstStyle/>
          <a:p>
            <a:r>
              <a:rPr lang="en-US" sz="1800" dirty="0" smtClean="0"/>
              <a:t>1990</a:t>
            </a:r>
            <a:endParaRPr lang="en-US" sz="1800" dirty="0"/>
          </a:p>
        </p:txBody>
      </p:sp>
      <p:sp>
        <p:nvSpPr>
          <p:cNvPr id="17" name="TextBox 16"/>
          <p:cNvSpPr txBox="1"/>
          <p:nvPr/>
        </p:nvSpPr>
        <p:spPr>
          <a:xfrm>
            <a:off x="2667000" y="3803244"/>
            <a:ext cx="697627" cy="369332"/>
          </a:xfrm>
          <a:prstGeom prst="rect">
            <a:avLst/>
          </a:prstGeom>
          <a:noFill/>
        </p:spPr>
        <p:txBody>
          <a:bodyPr wrap="none" rtlCol="0">
            <a:spAutoFit/>
          </a:bodyPr>
          <a:lstStyle/>
          <a:p>
            <a:r>
              <a:rPr lang="en-US" sz="1800" dirty="0" smtClean="0"/>
              <a:t>2000</a:t>
            </a:r>
            <a:endParaRPr lang="en-US" sz="1800" dirty="0"/>
          </a:p>
        </p:txBody>
      </p:sp>
      <p:sp>
        <p:nvSpPr>
          <p:cNvPr id="18" name="TextBox 17"/>
          <p:cNvSpPr txBox="1"/>
          <p:nvPr/>
        </p:nvSpPr>
        <p:spPr>
          <a:xfrm>
            <a:off x="5623941" y="3824243"/>
            <a:ext cx="697627" cy="369332"/>
          </a:xfrm>
          <a:prstGeom prst="rect">
            <a:avLst/>
          </a:prstGeom>
          <a:noFill/>
        </p:spPr>
        <p:txBody>
          <a:bodyPr wrap="none" rtlCol="0">
            <a:spAutoFit/>
          </a:bodyPr>
          <a:lstStyle/>
          <a:p>
            <a:r>
              <a:rPr lang="en-US" sz="1800" dirty="0" smtClean="0"/>
              <a:t>2010</a:t>
            </a:r>
            <a:endParaRPr lang="en-US" sz="1800" dirty="0"/>
          </a:p>
        </p:txBody>
      </p:sp>
      <p:sp>
        <p:nvSpPr>
          <p:cNvPr id="19" name="TextBox 18"/>
          <p:cNvSpPr txBox="1"/>
          <p:nvPr/>
        </p:nvSpPr>
        <p:spPr>
          <a:xfrm>
            <a:off x="3994586" y="1239574"/>
            <a:ext cx="697627" cy="369332"/>
          </a:xfrm>
          <a:prstGeom prst="rect">
            <a:avLst/>
          </a:prstGeom>
          <a:noFill/>
        </p:spPr>
        <p:txBody>
          <a:bodyPr wrap="none" rtlCol="0">
            <a:spAutoFit/>
          </a:bodyPr>
          <a:lstStyle/>
          <a:p>
            <a:r>
              <a:rPr lang="en-US" sz="1800" dirty="0" smtClean="0"/>
              <a:t>1980</a:t>
            </a:r>
            <a:endParaRPr lang="en-US" sz="1800" dirty="0"/>
          </a:p>
        </p:txBody>
      </p:sp>
    </p:spTree>
    <p:extLst>
      <p:ext uri="{BB962C8B-B14F-4D97-AF65-F5344CB8AC3E}">
        <p14:creationId xmlns:p14="http://schemas.microsoft.com/office/powerpoint/2010/main" val="1127895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2"/>
          <p:cNvPicPr>
            <a:picLocks noGrp="1" noChangeAspect="1"/>
          </p:cNvPicPr>
          <p:nvPr>
            <p:ph idx="1"/>
          </p:nvPr>
        </p:nvPicPr>
        <p:blipFill rotWithShape="1">
          <a:blip r:embed="rId2"/>
          <a:srcRect b="4798"/>
          <a:stretch/>
        </p:blipFill>
        <p:spPr>
          <a:xfrm>
            <a:off x="2971800" y="1539469"/>
            <a:ext cx="5867400" cy="4662518"/>
          </a:xfrm>
          <a:prstGeom prst="rect">
            <a:avLst/>
          </a:prstGeom>
        </p:spPr>
      </p:pic>
      <p:sp>
        <p:nvSpPr>
          <p:cNvPr id="2" name="Title 1"/>
          <p:cNvSpPr>
            <a:spLocks noGrp="1"/>
          </p:cNvSpPr>
          <p:nvPr>
            <p:ph type="title"/>
          </p:nvPr>
        </p:nvSpPr>
        <p:spPr/>
        <p:txBody>
          <a:bodyPr>
            <a:normAutofit/>
          </a:bodyPr>
          <a:lstStyle/>
          <a:p>
            <a:r>
              <a:rPr lang="en-US" sz="2800" dirty="0"/>
              <a:t>Percent of Housing Units Built </a:t>
            </a:r>
            <a:r>
              <a:rPr lang="en-US" sz="2800" dirty="0" smtClean="0"/>
              <a:t>by Period, </a:t>
            </a:r>
            <a:r>
              <a:rPr lang="en-US" sz="2800" dirty="0"/>
              <a:t>Census Tracts, </a:t>
            </a:r>
            <a:r>
              <a:rPr lang="en-US" sz="2800" dirty="0" err="1"/>
              <a:t>Metroplex</a:t>
            </a:r>
            <a:r>
              <a:rPr lang="en-US" sz="2800" dirty="0"/>
              <a:t> Area, Texas, </a:t>
            </a:r>
            <a:r>
              <a:rPr lang="en-US" sz="2800" dirty="0" smtClean="0"/>
              <a:t>2009-2013</a:t>
            </a:r>
            <a:endParaRPr lang="en-US" sz="28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12</a:t>
            </a:fld>
            <a:endParaRPr lang="en-US" dirty="0"/>
          </a:p>
        </p:txBody>
      </p:sp>
      <p:pic>
        <p:nvPicPr>
          <p:cNvPr id="6" name="Content Placeholder 2"/>
          <p:cNvPicPr>
            <a:picLocks noChangeAspect="1"/>
          </p:cNvPicPr>
          <p:nvPr/>
        </p:nvPicPr>
        <p:blipFill rotWithShape="1">
          <a:blip r:embed="rId3"/>
          <a:srcRect b="3418"/>
          <a:stretch/>
        </p:blipFill>
        <p:spPr>
          <a:xfrm>
            <a:off x="2978426" y="1539469"/>
            <a:ext cx="5795348" cy="4672029"/>
          </a:xfrm>
          <a:prstGeom prst="rect">
            <a:avLst/>
          </a:prstGeom>
        </p:spPr>
      </p:pic>
      <p:pic>
        <p:nvPicPr>
          <p:cNvPr id="7" name="Content Placeholder 5"/>
          <p:cNvPicPr>
            <a:picLocks noChangeAspect="1"/>
          </p:cNvPicPr>
          <p:nvPr/>
        </p:nvPicPr>
        <p:blipFill rotWithShape="1">
          <a:blip r:embed="rId4"/>
          <a:srcRect b="4034"/>
          <a:stretch/>
        </p:blipFill>
        <p:spPr>
          <a:xfrm>
            <a:off x="2969632" y="1519454"/>
            <a:ext cx="5822600" cy="4664075"/>
          </a:xfrm>
          <a:prstGeom prst="rect">
            <a:avLst/>
          </a:prstGeom>
        </p:spPr>
      </p:pic>
      <p:pic>
        <p:nvPicPr>
          <p:cNvPr id="10" name="Picture 9"/>
          <p:cNvPicPr>
            <a:picLocks noChangeAspect="1"/>
          </p:cNvPicPr>
          <p:nvPr/>
        </p:nvPicPr>
        <p:blipFill rotWithShape="1">
          <a:blip r:embed="rId5"/>
          <a:srcRect t="40244"/>
          <a:stretch/>
        </p:blipFill>
        <p:spPr>
          <a:xfrm>
            <a:off x="304800" y="2971800"/>
            <a:ext cx="1991840" cy="1549400"/>
          </a:xfrm>
          <a:prstGeom prst="rect">
            <a:avLst/>
          </a:prstGeom>
        </p:spPr>
      </p:pic>
      <p:sp>
        <p:nvSpPr>
          <p:cNvPr id="11" name="TextBox 10"/>
          <p:cNvSpPr txBox="1"/>
          <p:nvPr/>
        </p:nvSpPr>
        <p:spPr>
          <a:xfrm>
            <a:off x="622974" y="1676400"/>
            <a:ext cx="1863011" cy="461665"/>
          </a:xfrm>
          <a:prstGeom prst="rect">
            <a:avLst/>
          </a:prstGeom>
          <a:noFill/>
        </p:spPr>
        <p:txBody>
          <a:bodyPr wrap="none" rtlCol="0">
            <a:spAutoFit/>
          </a:bodyPr>
          <a:lstStyle/>
          <a:p>
            <a:r>
              <a:rPr lang="en-US" dirty="0" smtClean="0"/>
              <a:t>Before 1960</a:t>
            </a:r>
            <a:endParaRPr lang="en-US" dirty="0"/>
          </a:p>
        </p:txBody>
      </p:sp>
      <p:sp>
        <p:nvSpPr>
          <p:cNvPr id="12" name="TextBox 11"/>
          <p:cNvSpPr txBox="1"/>
          <p:nvPr/>
        </p:nvSpPr>
        <p:spPr>
          <a:xfrm>
            <a:off x="685800" y="1676399"/>
            <a:ext cx="1659429" cy="461665"/>
          </a:xfrm>
          <a:prstGeom prst="rect">
            <a:avLst/>
          </a:prstGeom>
          <a:noFill/>
        </p:spPr>
        <p:txBody>
          <a:bodyPr wrap="none" rtlCol="0">
            <a:spAutoFit/>
          </a:bodyPr>
          <a:lstStyle/>
          <a:p>
            <a:r>
              <a:rPr lang="en-US" dirty="0" smtClean="0"/>
              <a:t>1960-1999</a:t>
            </a:r>
            <a:endParaRPr lang="en-US" dirty="0"/>
          </a:p>
        </p:txBody>
      </p:sp>
      <p:sp>
        <p:nvSpPr>
          <p:cNvPr id="13" name="TextBox 12"/>
          <p:cNvSpPr txBox="1"/>
          <p:nvPr/>
        </p:nvSpPr>
        <p:spPr>
          <a:xfrm>
            <a:off x="645922" y="1676398"/>
            <a:ext cx="2257349" cy="461665"/>
          </a:xfrm>
          <a:prstGeom prst="rect">
            <a:avLst/>
          </a:prstGeom>
          <a:noFill/>
        </p:spPr>
        <p:txBody>
          <a:bodyPr wrap="none" rtlCol="0">
            <a:spAutoFit/>
          </a:bodyPr>
          <a:lstStyle/>
          <a:p>
            <a:r>
              <a:rPr lang="en-US" dirty="0" smtClean="0"/>
              <a:t>2000 and Later</a:t>
            </a:r>
          </a:p>
        </p:txBody>
      </p:sp>
    </p:spTree>
    <p:extLst>
      <p:ext uri="{BB962C8B-B14F-4D97-AF65-F5344CB8AC3E}">
        <p14:creationId xmlns:p14="http://schemas.microsoft.com/office/powerpoint/2010/main" val="414427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13</a:t>
            </a:fld>
            <a:endParaRPr lang="en-US" dirty="0"/>
          </a:p>
        </p:txBody>
      </p:sp>
      <p:cxnSp>
        <p:nvCxnSpPr>
          <p:cNvPr id="8" name="Straight Connector 7"/>
          <p:cNvCxnSpPr/>
          <p:nvPr/>
        </p:nvCxnSpPr>
        <p:spPr>
          <a:xfrm flipV="1">
            <a:off x="3048000" y="4267200"/>
            <a:ext cx="0" cy="1143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648200" y="35814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48400" y="2743200"/>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1818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304800" y="14478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and Estimated Population Growth in Texas, 2010-2015</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14</a:t>
            </a:fld>
            <a:endParaRPr lang="en-US" dirty="0"/>
          </a:p>
        </p:txBody>
      </p:sp>
      <p:sp>
        <p:nvSpPr>
          <p:cNvPr id="10" name="TextBox 9"/>
          <p:cNvSpPr txBox="1"/>
          <p:nvPr/>
        </p:nvSpPr>
        <p:spPr>
          <a:xfrm>
            <a:off x="76200" y="6478320"/>
            <a:ext cx="8763000" cy="553998"/>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and U.S. Census Bureau Population Estimates</a:t>
            </a:r>
          </a:p>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 </a:t>
            </a:r>
          </a:p>
        </p:txBody>
      </p:sp>
    </p:spTree>
    <p:extLst>
      <p:ext uri="{BB962C8B-B14F-4D97-AF65-F5344CB8AC3E}">
        <p14:creationId xmlns:p14="http://schemas.microsoft.com/office/powerpoint/2010/main" val="21647358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219" y="33728"/>
            <a:ext cx="6858000" cy="990600"/>
          </a:xfrm>
        </p:spPr>
        <p:txBody>
          <a:bodyPr>
            <a:noAutofit/>
          </a:bodyPr>
          <a:lstStyle/>
          <a:p>
            <a:r>
              <a:rPr lang="en-US" sz="2800" dirty="0" smtClean="0"/>
              <a:t>Projected Population Change, Texas Counties, 2010-2050</a:t>
            </a:r>
            <a:endParaRPr lang="en-US" sz="2800" dirty="0"/>
          </a:p>
        </p:txBody>
      </p:sp>
      <p:sp>
        <p:nvSpPr>
          <p:cNvPr id="6" name="TextBox 5"/>
          <p:cNvSpPr txBox="1"/>
          <p:nvPr/>
        </p:nvSpPr>
        <p:spPr>
          <a:xfrm>
            <a:off x="-50947" y="6542836"/>
            <a:ext cx="8763000" cy="246221"/>
          </a:xfrm>
          <a:prstGeom prst="rect">
            <a:avLst/>
          </a:prstGeom>
          <a:noFill/>
        </p:spPr>
        <p:txBody>
          <a:bodyPr wrap="square" rtlCol="0">
            <a:spAutoFit/>
          </a:bodyPr>
          <a:lstStyle/>
          <a:p>
            <a:pPr marL="798513" indent="-798513">
              <a:spcBef>
                <a:spcPct val="50000"/>
              </a:spcBef>
            </a:pPr>
            <a:r>
              <a:rPr lang="en-US" sz="1000" dirty="0" smtClean="0">
                <a:solidFill>
                  <a:schemeClr val="tx1">
                    <a:lumMod val="50000"/>
                    <a:lumOff val="50000"/>
                  </a:schemeClr>
                </a:solidFill>
                <a:latin typeface="Arial" pitchFamily="34" charset="0"/>
                <a:cs typeface="Arial" pitchFamily="34" charset="0"/>
              </a:rPr>
              <a:t>Source: Texas State Data Center 2012 Population Projections . 2000-2010 Migration Scenario</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96" t="22202" r="4881" b="23087"/>
          <a:stretch/>
        </p:blipFill>
        <p:spPr bwMode="auto">
          <a:xfrm>
            <a:off x="1880333" y="1205299"/>
            <a:ext cx="6522270" cy="537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2958"/>
          <a:stretch/>
        </p:blipFill>
        <p:spPr bwMode="auto">
          <a:xfrm>
            <a:off x="748192" y="1268273"/>
            <a:ext cx="2465642" cy="216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97003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Projected Percent Change in Population 2010-2050</a:t>
            </a:r>
            <a:endParaRPr lang="en-US" dirty="0"/>
          </a:p>
        </p:txBody>
      </p:sp>
      <p:pic>
        <p:nvPicPr>
          <p:cNvPr id="5" name="Content Placeholder 4"/>
          <p:cNvPicPr>
            <a:picLocks noGrp="1" noChangeAspect="1"/>
          </p:cNvPicPr>
          <p:nvPr>
            <p:ph idx="1"/>
          </p:nvPr>
        </p:nvPicPr>
        <p:blipFill rotWithShape="1">
          <a:blip r:embed="rId3"/>
          <a:srcRect l="2757" t="12075" r="5808" b="3471"/>
          <a:stretch/>
        </p:blipFill>
        <p:spPr>
          <a:xfrm>
            <a:off x="1447800" y="1066800"/>
            <a:ext cx="6934200" cy="5562600"/>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16</a:t>
            </a:fld>
            <a:endParaRPr lang="en-US" dirty="0"/>
          </a:p>
        </p:txBody>
      </p:sp>
      <p:pic>
        <p:nvPicPr>
          <p:cNvPr id="6" name="Picture 5"/>
          <p:cNvPicPr>
            <a:picLocks noChangeAspect="1"/>
          </p:cNvPicPr>
          <p:nvPr/>
        </p:nvPicPr>
        <p:blipFill rotWithShape="1">
          <a:blip r:embed="rId4"/>
          <a:srcRect t="36644"/>
          <a:stretch/>
        </p:blipFill>
        <p:spPr>
          <a:xfrm>
            <a:off x="1295400" y="1800798"/>
            <a:ext cx="1360041" cy="1314508"/>
          </a:xfrm>
          <a:prstGeom prst="rect">
            <a:avLst/>
          </a:prstGeom>
        </p:spPr>
      </p:pic>
      <p:sp>
        <p:nvSpPr>
          <p:cNvPr id="7" name="TextBox 6"/>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1.0 Scenario</a:t>
            </a:r>
          </a:p>
        </p:txBody>
      </p:sp>
    </p:spTree>
    <p:extLst>
      <p:ext uri="{BB962C8B-B14F-4D97-AF65-F5344CB8AC3E}">
        <p14:creationId xmlns:p14="http://schemas.microsoft.com/office/powerpoint/2010/main" val="14715828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4294967295"/>
          </p:nvPr>
        </p:nvSpPr>
        <p:spPr>
          <a:xfrm>
            <a:off x="914400" y="1676400"/>
            <a:ext cx="79248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eaLnBrk="1" hangingPunct="1">
              <a:buNone/>
            </a:pPr>
            <a:r>
              <a:rPr lang="en-US" dirty="0" smtClean="0"/>
              <a:t>State Demographer</a:t>
            </a:r>
          </a:p>
          <a:p>
            <a:pPr lvl="1">
              <a:buNone/>
            </a:pPr>
            <a:r>
              <a:rPr lang="en-US" dirty="0" smtClean="0"/>
              <a:t>Office: (210) 458-6530</a:t>
            </a:r>
          </a:p>
          <a:p>
            <a:pPr lvl="1" eaLnBrk="1" hangingPunct="1">
              <a:buNone/>
            </a:pPr>
            <a:r>
              <a:rPr lang="en-US" dirty="0" smtClean="0"/>
              <a:t>Email: </a:t>
            </a:r>
            <a:r>
              <a:rPr lang="en-US" dirty="0" smtClean="0">
                <a:hlinkClick r:id="rId3"/>
              </a:rPr>
              <a:t>Lloyd.Potter@</a:t>
            </a:r>
            <a:r>
              <a:rPr lang="en-US" dirty="0" smtClean="0"/>
              <a:t>utsa.edu</a:t>
            </a:r>
          </a:p>
          <a:p>
            <a:pPr lvl="1">
              <a:buNone/>
            </a:pPr>
            <a:r>
              <a:rPr lang="en-US" dirty="0" smtClean="0"/>
              <a:t>Internet: demographics.texas.gov</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5714081" y="5190499"/>
            <a:ext cx="572243" cy="442437"/>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4572000"/>
            <a:ext cx="341593" cy="341593"/>
          </a:xfrm>
          <a:prstGeom prst="rect">
            <a:avLst/>
          </a:prstGeom>
        </p:spPr>
      </p:pic>
      <p:sp>
        <p:nvSpPr>
          <p:cNvPr id="10" name="TextBox 9"/>
          <p:cNvSpPr txBox="1"/>
          <p:nvPr/>
        </p:nvSpPr>
        <p:spPr>
          <a:xfrm>
            <a:off x="1789393" y="4513483"/>
            <a:ext cx="4804906"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17</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05000" y="432204"/>
            <a:ext cx="6172199" cy="313855"/>
          </a:xfrm>
        </p:spPr>
        <p:txBody>
          <a:bodyPr>
            <a:noAutofit/>
          </a:bodyPr>
          <a:lstStyle/>
          <a:p>
            <a:r>
              <a:rPr lang="en-US" sz="2400" b="1" dirty="0">
                <a:effectLst/>
              </a:rPr>
              <a:t>Growing States, 2000-2016</a:t>
            </a:r>
          </a:p>
        </p:txBody>
      </p:sp>
      <p:graphicFrame>
        <p:nvGraphicFramePr>
          <p:cNvPr id="6" name="Table 5"/>
          <p:cNvGraphicFramePr>
            <a:graphicFrameLocks noGrp="1"/>
          </p:cNvGraphicFramePr>
          <p:nvPr>
            <p:extLst/>
          </p:nvPr>
        </p:nvGraphicFramePr>
        <p:xfrm>
          <a:off x="381001" y="1600200"/>
          <a:ext cx="8229600" cy="4876799"/>
        </p:xfrm>
        <a:graphic>
          <a:graphicData uri="http://schemas.openxmlformats.org/drawingml/2006/table">
            <a:tbl>
              <a:tblPr firstRow="1" bandRow="1">
                <a:tableStyleId>{073A0DAA-6AF3-43AB-8588-CEC1D06C72B9}</a:tableStyleId>
              </a:tblPr>
              <a:tblGrid>
                <a:gridCol w="1531089"/>
                <a:gridCol w="1339702"/>
                <a:gridCol w="1594884"/>
                <a:gridCol w="1212112"/>
                <a:gridCol w="1212112"/>
                <a:gridCol w="1339701"/>
              </a:tblGrid>
              <a:tr h="947801">
                <a:tc>
                  <a:txBody>
                    <a:bodyPr/>
                    <a:lstStyle/>
                    <a:p>
                      <a:pPr marL="117475" indent="0" algn="l"/>
                      <a:endParaRPr lang="en-US" sz="15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a:r>
                        <a:rPr lang="en-US" sz="1200" b="1" dirty="0" smtClean="0">
                          <a:solidFill>
                            <a:srgbClr val="1B1E7A"/>
                          </a:solidFill>
                          <a:latin typeface="Arial" pitchFamily="34" charset="0"/>
                          <a:cs typeface="Arial" pitchFamily="34" charset="0"/>
                        </a:rPr>
                        <a:t>2000</a:t>
                      </a:r>
                    </a:p>
                    <a:p>
                      <a:pPr marL="233363" indent="0" algn="ctr"/>
                      <a:r>
                        <a:rPr lang="en-US" sz="1200" b="1" dirty="0" smtClean="0">
                          <a:solidFill>
                            <a:srgbClr val="1B1E7A"/>
                          </a:solidFill>
                          <a:latin typeface="Arial" pitchFamily="34" charset="0"/>
                          <a:cs typeface="Arial" pitchFamily="34" charset="0"/>
                        </a:rPr>
                        <a:t>Population</a:t>
                      </a:r>
                    </a:p>
                    <a:p>
                      <a:pPr marL="233363" indent="0" algn="ctr"/>
                      <a:r>
                        <a:rPr lang="en-US" sz="1200" b="1" kern="1200" dirty="0" smtClean="0">
                          <a:solidFill>
                            <a:srgbClr val="1B1E7A"/>
                          </a:solidFill>
                          <a:latin typeface="Arial" pitchFamily="34" charset="0"/>
                          <a:ea typeface="+mn-ea"/>
                          <a:cs typeface="Arial" pitchFamily="34" charset="0"/>
                        </a:rPr>
                        <a:t>(millions)</a:t>
                      </a:r>
                      <a:endParaRPr lang="en-US" sz="12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2010</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Population</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(millions)</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2016 Population (millions)</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Numeric</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Change</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2010-2016 </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(millions)</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58738" indent="0" algn="ctr"/>
                      <a:r>
                        <a:rPr lang="en-US" sz="1200" b="1" dirty="0" smtClean="0">
                          <a:solidFill>
                            <a:srgbClr val="1B1E7A"/>
                          </a:solidFill>
                          <a:latin typeface="Arial" pitchFamily="34" charset="0"/>
                          <a:cs typeface="Arial" pitchFamily="34" charset="0"/>
                        </a:rPr>
                        <a:t>Percent</a:t>
                      </a:r>
                    </a:p>
                    <a:p>
                      <a:pPr marL="58738" indent="0" algn="ctr"/>
                      <a:r>
                        <a:rPr lang="en-US" sz="1200" b="1" dirty="0" smtClean="0">
                          <a:solidFill>
                            <a:srgbClr val="1B1E7A"/>
                          </a:solidFill>
                          <a:latin typeface="Arial" pitchFamily="34" charset="0"/>
                          <a:cs typeface="Arial" pitchFamily="34" charset="0"/>
                        </a:rPr>
                        <a:t>Change</a:t>
                      </a:r>
                    </a:p>
                    <a:p>
                      <a:pPr marL="58738" indent="0" algn="ctr"/>
                      <a:r>
                        <a:rPr lang="en-US" sz="1200" b="1" dirty="0" smtClean="0">
                          <a:solidFill>
                            <a:srgbClr val="1B1E7A"/>
                          </a:solidFill>
                          <a:latin typeface="Arial" pitchFamily="34" charset="0"/>
                          <a:cs typeface="Arial" pitchFamily="34" charset="0"/>
                        </a:rPr>
                        <a:t>2010-2016</a:t>
                      </a:r>
                      <a:endParaRPr lang="en-US" sz="12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r>
              <a:tr h="466381">
                <a:tc>
                  <a:txBody>
                    <a:bodyPr/>
                    <a:lstStyle/>
                    <a:p>
                      <a:pPr algn="l" rtl="0" fontAlgn="ctr"/>
                      <a:r>
                        <a:rPr lang="en-US" sz="1800" b="0" i="0" u="none" strike="noStrike" dirty="0">
                          <a:solidFill>
                            <a:srgbClr val="1B1E7A"/>
                          </a:solidFill>
                          <a:effectLst/>
                          <a:latin typeface="Calibri" panose="020F0502020204030204" pitchFamily="34" charset="0"/>
                        </a:rPr>
                        <a:t>United States</a:t>
                      </a:r>
                    </a:p>
                  </a:txBody>
                  <a:tcPr marL="5358" marR="5358" marT="5358" marB="0" anchor="ctr">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281.4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308.7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323.1</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14.3</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4.7%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r>
              <a:tr h="338562">
                <a:tc>
                  <a:txBody>
                    <a:bodyPr/>
                    <a:lstStyle/>
                    <a:p>
                      <a:pPr algn="l" rtl="0" fontAlgn="ctr"/>
                      <a:r>
                        <a:rPr lang="en-US" sz="1800" b="1" i="0" u="none" strike="noStrike">
                          <a:solidFill>
                            <a:srgbClr val="1B1E7A"/>
                          </a:solidFill>
                          <a:effectLst/>
                          <a:latin typeface="Calibri" panose="020F0502020204030204" pitchFamily="34" charset="0"/>
                        </a:rPr>
                        <a:t>Texas</a:t>
                      </a:r>
                    </a:p>
                  </a:txBody>
                  <a:tcPr marL="5358" marR="5358" marT="5358"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20.8</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25.1</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27.8</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2.7</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10.8%</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r>
              <a:tr h="422954">
                <a:tc>
                  <a:txBody>
                    <a:bodyPr/>
                    <a:lstStyle/>
                    <a:p>
                      <a:pPr algn="l" rtl="0" fontAlgn="ctr"/>
                      <a:r>
                        <a:rPr lang="en-US" sz="1800" b="0" i="0" u="none" strike="noStrike" dirty="0">
                          <a:solidFill>
                            <a:srgbClr val="1B1E7A"/>
                          </a:solidFill>
                          <a:effectLst/>
                          <a:latin typeface="Calibri" panose="020F0502020204030204" pitchFamily="34" charset="0"/>
                        </a:rPr>
                        <a:t>California</a:t>
                      </a:r>
                    </a:p>
                  </a:txBody>
                  <a:tcPr marL="5358" marR="5358" marT="535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33.8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37.2</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39.2</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1.9</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344713">
                <a:tc>
                  <a:txBody>
                    <a:bodyPr/>
                    <a:lstStyle/>
                    <a:p>
                      <a:pPr algn="l" rtl="0" fontAlgn="ctr"/>
                      <a:r>
                        <a:rPr lang="en-US" sz="1800" b="0" i="0" u="none" strike="noStrike" dirty="0">
                          <a:solidFill>
                            <a:srgbClr val="1B1E7A"/>
                          </a:solidFill>
                          <a:effectLst/>
                          <a:latin typeface="Calibri" panose="020F0502020204030204" pitchFamily="34" charset="0"/>
                        </a:rPr>
                        <a:t>Florida</a:t>
                      </a:r>
                    </a:p>
                  </a:txBody>
                  <a:tcPr marL="5358" marR="5358" marT="535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15.9</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18.8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20.6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9.6%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392240">
                <a:tc>
                  <a:txBody>
                    <a:bodyPr/>
                    <a:lstStyle/>
                    <a:p>
                      <a:pPr algn="l" rtl="0" fontAlgn="ctr"/>
                      <a:r>
                        <a:rPr lang="en-US" sz="1800" b="0" i="0" u="none" strike="noStrike">
                          <a:solidFill>
                            <a:srgbClr val="1B1E7A"/>
                          </a:solidFill>
                          <a:effectLst/>
                          <a:latin typeface="Calibri" panose="020F0502020204030204" pitchFamily="34" charset="0"/>
                        </a:rPr>
                        <a:t>Georgia</a:t>
                      </a:r>
                    </a:p>
                  </a:txBody>
                  <a:tcPr marL="5358" marR="5358" marT="535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8.2</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9.7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10.3</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338562">
                <a:tc>
                  <a:txBody>
                    <a:bodyPr/>
                    <a:lstStyle/>
                    <a:p>
                      <a:pPr algn="l" rtl="0" fontAlgn="b"/>
                      <a:r>
                        <a:rPr lang="en-US" sz="1800" b="0" i="0" u="none" strike="noStrike" dirty="0">
                          <a:solidFill>
                            <a:srgbClr val="1B1E7A"/>
                          </a:solidFill>
                          <a:effectLst/>
                          <a:latin typeface="Calibri" panose="020F0502020204030204" pitchFamily="34" charset="0"/>
                        </a:rPr>
                        <a:t>North Carolina</a:t>
                      </a: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8.0</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9.5</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10.1</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338562">
                <a:tc>
                  <a:txBody>
                    <a:bodyPr/>
                    <a:lstStyle/>
                    <a:p>
                      <a:pPr algn="l" rtl="0" fontAlgn="b"/>
                      <a:r>
                        <a:rPr lang="en-US" sz="1800" b="0" i="0" u="none" strike="noStrike">
                          <a:solidFill>
                            <a:srgbClr val="1B1E7A"/>
                          </a:solidFill>
                          <a:effectLst/>
                          <a:latin typeface="Calibri" panose="020F0502020204030204" pitchFamily="34" charset="0"/>
                        </a:rPr>
                        <a:t>Washington</a:t>
                      </a:r>
                    </a:p>
                  </a:txBody>
                  <a:tcPr marL="5358" marR="5358" marT="5358"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7.3</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338562">
                <a:tc>
                  <a:txBody>
                    <a:bodyPr/>
                    <a:lstStyle/>
                    <a:p>
                      <a:pPr algn="l" rtl="0" fontAlgn="b"/>
                      <a:r>
                        <a:rPr lang="en-US" sz="1800" b="0" i="0" u="none" strike="noStrike" dirty="0">
                          <a:solidFill>
                            <a:srgbClr val="1B1E7A"/>
                          </a:solidFill>
                          <a:effectLst/>
                          <a:latin typeface="Calibri" panose="020F0502020204030204" pitchFamily="34" charset="0"/>
                        </a:rPr>
                        <a:t>Arizona</a:t>
                      </a:r>
                    </a:p>
                  </a:txBody>
                  <a:tcPr marL="5358" marR="5358" marT="5358" marB="0"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5.1</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6.9</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948462">
                <a:tc gridSpan="6">
                  <a:txBody>
                    <a:bodyPr/>
                    <a:lstStyle/>
                    <a:p>
                      <a:pPr marL="339725" indent="-339725"/>
                      <a:endParaRPr lang="en-US" sz="800" b="1" dirty="0" smtClean="0">
                        <a:solidFill>
                          <a:srgbClr val="1B1E7A"/>
                        </a:solidFill>
                        <a:latin typeface="Arial" pitchFamily="34" charset="0"/>
                        <a:cs typeface="Arial" pitchFamily="34" charset="0"/>
                      </a:endParaRPr>
                    </a:p>
                  </a:txBody>
                  <a:tcPr marL="51435" marR="51435" marT="25718" marB="25718"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algn="l" defTabSz="914400" rtl="0" eaLnBrk="1" latinLnBrk="0" hangingPunct="1">
                        <a:tabLst>
                          <a:tab pos="631825"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bl>
          </a:graphicData>
        </a:graphic>
      </p:graphicFrame>
      <p:sp>
        <p:nvSpPr>
          <p:cNvPr id="9" name="Rectangle 8"/>
          <p:cNvSpPr/>
          <p:nvPr/>
        </p:nvSpPr>
        <p:spPr>
          <a:xfrm>
            <a:off x="1371600" y="5657850"/>
            <a:ext cx="4500563" cy="300082"/>
          </a:xfrm>
          <a:prstGeom prst="rect">
            <a:avLst/>
          </a:prstGeom>
        </p:spPr>
        <p:txBody>
          <a:bodyPr wrap="square">
            <a:spAutoFit/>
          </a:bodyPr>
          <a:lstStyle/>
          <a:p>
            <a:r>
              <a:rPr lang="en-US" sz="675" dirty="0">
                <a:solidFill>
                  <a:schemeClr val="tx1">
                    <a:lumMod val="50000"/>
                    <a:lumOff val="50000"/>
                  </a:schemeClr>
                </a:solidFill>
              </a:rPr>
              <a:t>Source: U.S. Census Bureau. 2000 and 2010 Census Count, 2016 Population Estimates.					</a:t>
            </a:r>
          </a:p>
        </p:txBody>
      </p:sp>
      <p:sp>
        <p:nvSpPr>
          <p:cNvPr id="2" name="Rectangle 1"/>
          <p:cNvSpPr/>
          <p:nvPr/>
        </p:nvSpPr>
        <p:spPr>
          <a:xfrm>
            <a:off x="6858000" y="3057525"/>
            <a:ext cx="457200" cy="369332"/>
          </a:xfrm>
          <a:prstGeom prst="rect">
            <a:avLst/>
          </a:prstGeom>
          <a:noFill/>
          <a:ln w="34925">
            <a:solidFill>
              <a:schemeClr val="accent2"/>
            </a:solidFill>
          </a:ln>
        </p:spPr>
        <p:txBody>
          <a:bodyPr rtlCol="0" anchor="ctr">
            <a:spAutoFit/>
          </a:bodyPr>
          <a:lstStyle/>
          <a:p>
            <a:pPr algn="ctr"/>
            <a:endParaRPr lang="en-US" sz="1800" dirty="0">
              <a:solidFill>
                <a:schemeClr val="tx2"/>
              </a:solidFill>
            </a:endParaRPr>
          </a:p>
        </p:txBody>
      </p:sp>
      <p:sp>
        <p:nvSpPr>
          <p:cNvPr id="7" name="Rectangle 6"/>
          <p:cNvSpPr/>
          <p:nvPr/>
        </p:nvSpPr>
        <p:spPr>
          <a:xfrm>
            <a:off x="7981952" y="3048000"/>
            <a:ext cx="628649" cy="369332"/>
          </a:xfrm>
          <a:prstGeom prst="rect">
            <a:avLst/>
          </a:prstGeom>
          <a:noFill/>
          <a:ln w="34925">
            <a:solidFill>
              <a:schemeClr val="accent2"/>
            </a:solidFill>
          </a:ln>
        </p:spPr>
        <p:txBody>
          <a:bodyPr rtlCol="0" anchor="ctr">
            <a:spAutoFit/>
          </a:bodyPr>
          <a:lstStyle/>
          <a:p>
            <a:pPr algn="ctr"/>
            <a:endParaRPr lang="en-US" sz="1800" dirty="0">
              <a:solidFill>
                <a:schemeClr val="tx2"/>
              </a:solidFill>
            </a:endParaRPr>
          </a:p>
        </p:txBody>
      </p:sp>
      <p:sp>
        <p:nvSpPr>
          <p:cNvPr id="8" name="Rectangle 7"/>
          <p:cNvSpPr/>
          <p:nvPr/>
        </p:nvSpPr>
        <p:spPr>
          <a:xfrm>
            <a:off x="5562600" y="3057525"/>
            <a:ext cx="514350" cy="369332"/>
          </a:xfrm>
          <a:prstGeom prst="rect">
            <a:avLst/>
          </a:prstGeom>
          <a:noFill/>
          <a:ln w="34925">
            <a:solidFill>
              <a:schemeClr val="accent2"/>
            </a:solidFill>
          </a:ln>
        </p:spPr>
        <p:txBody>
          <a:bodyPr rtlCol="0" anchor="ctr">
            <a:spAutoFit/>
          </a:bodyPr>
          <a:lstStyle/>
          <a:p>
            <a:pPr algn="ctr"/>
            <a:endParaRPr lang="en-US" sz="1800" dirty="0">
              <a:solidFill>
                <a:schemeClr val="tx2"/>
              </a:solidFill>
            </a:endParaRPr>
          </a:p>
        </p:txBody>
      </p:sp>
    </p:spTree>
    <p:extLst>
      <p:ext uri="{BB962C8B-B14F-4D97-AF65-F5344CB8AC3E}">
        <p14:creationId xmlns:p14="http://schemas.microsoft.com/office/powerpoint/2010/main" val="394340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3973" t="13541" r="6150" b="13145"/>
          <a:stretch/>
        </p:blipFill>
        <p:spPr>
          <a:xfrm>
            <a:off x="1126118" y="1259086"/>
            <a:ext cx="6629401" cy="5486401"/>
          </a:xfrm>
          <a:prstGeom prst="rect">
            <a:avLst/>
          </a:prstGeom>
        </p:spPr>
      </p:pic>
      <p:sp>
        <p:nvSpPr>
          <p:cNvPr id="2" name="Title 1"/>
          <p:cNvSpPr>
            <a:spLocks noGrp="1"/>
          </p:cNvSpPr>
          <p:nvPr>
            <p:ph type="title"/>
          </p:nvPr>
        </p:nvSpPr>
        <p:spPr>
          <a:xfrm>
            <a:off x="1647784" y="312290"/>
            <a:ext cx="6972300" cy="742950"/>
          </a:xfrm>
        </p:spPr>
        <p:txBody>
          <a:bodyPr>
            <a:noAutofit/>
          </a:bodyPr>
          <a:lstStyle/>
          <a:p>
            <a:r>
              <a:rPr lang="en-US" sz="2400" b="1" dirty="0">
                <a:effectLst/>
              </a:rPr>
              <a:t>Total Estimated Population by County, Texas, </a:t>
            </a:r>
            <a:r>
              <a:rPr lang="en-US" sz="2400" b="1" dirty="0" smtClean="0">
                <a:effectLst/>
              </a:rPr>
              <a:t>2016</a:t>
            </a:r>
            <a:endParaRPr lang="en-US" sz="2400" b="1" dirty="0">
              <a:effectLst/>
            </a:endParaRPr>
          </a:p>
        </p:txBody>
      </p:sp>
      <p:sp>
        <p:nvSpPr>
          <p:cNvPr id="15" name="TextBox 14"/>
          <p:cNvSpPr txBox="1"/>
          <p:nvPr/>
        </p:nvSpPr>
        <p:spPr>
          <a:xfrm>
            <a:off x="141602" y="6400800"/>
            <a:ext cx="3012363" cy="207749"/>
          </a:xfrm>
          <a:prstGeom prst="rect">
            <a:avLst/>
          </a:prstGeom>
          <a:noFill/>
        </p:spPr>
        <p:txBody>
          <a:bodyPr wrap="none" rtlCol="0">
            <a:spAutoFit/>
          </a:bodyPr>
          <a:lstStyle/>
          <a:p>
            <a:r>
              <a:rPr lang="en-US" sz="750" dirty="0">
                <a:solidFill>
                  <a:schemeClr val="tx1">
                    <a:lumMod val="50000"/>
                    <a:lumOff val="50000"/>
                  </a:schemeClr>
                </a:solidFill>
              </a:rPr>
              <a:t>Source: U.S. Census Bureau, </a:t>
            </a:r>
            <a:r>
              <a:rPr lang="en-US" sz="750" dirty="0" smtClean="0">
                <a:solidFill>
                  <a:schemeClr val="tx1">
                    <a:lumMod val="50000"/>
                    <a:lumOff val="50000"/>
                  </a:schemeClr>
                </a:solidFill>
              </a:rPr>
              <a:t>2016 </a:t>
            </a:r>
            <a:r>
              <a:rPr lang="en-US" sz="750" dirty="0">
                <a:solidFill>
                  <a:schemeClr val="tx1">
                    <a:lumMod val="50000"/>
                    <a:lumOff val="50000"/>
                  </a:schemeClr>
                </a:solidFill>
              </a:rPr>
              <a:t>Vintage Population Estimates</a:t>
            </a:r>
          </a:p>
        </p:txBody>
      </p:sp>
      <p:sp>
        <p:nvSpPr>
          <p:cNvPr id="5" name="Isosceles Triangle 4"/>
          <p:cNvSpPr/>
          <p:nvPr/>
        </p:nvSpPr>
        <p:spPr>
          <a:xfrm rot="21366823">
            <a:off x="5189801" y="3153931"/>
            <a:ext cx="1459932" cy="1698095"/>
          </a:xfrm>
          <a:prstGeom prst="triangle">
            <a:avLst>
              <a:gd name="adj" fmla="val 55970"/>
            </a:avLst>
          </a:prstGeom>
          <a:noFill/>
          <a:ln w="38100">
            <a:solidFill>
              <a:schemeClr val="accent2">
                <a:alpha val="34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p:cNvSpPr/>
          <p:nvPr/>
        </p:nvSpPr>
        <p:spPr>
          <a:xfrm>
            <a:off x="4648200" y="2666999"/>
            <a:ext cx="1219200" cy="3148205"/>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28" name="Picture 4" descr="Interstate 35 mar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2151511"/>
            <a:ext cx="258306" cy="2583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a:srcRect t="24859"/>
          <a:stretch/>
        </p:blipFill>
        <p:spPr>
          <a:xfrm>
            <a:off x="830766" y="1509138"/>
            <a:ext cx="1956108" cy="1439088"/>
          </a:xfrm>
          <a:prstGeom prst="rect">
            <a:avLst/>
          </a:prstGeom>
        </p:spPr>
      </p:pic>
    </p:spTree>
    <p:extLst>
      <p:ext uri="{BB962C8B-B14F-4D97-AF65-F5344CB8AC3E}">
        <p14:creationId xmlns:p14="http://schemas.microsoft.com/office/powerpoint/2010/main" val="110028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5973" t="16842" r="3908" b="17582"/>
          <a:stretch/>
        </p:blipFill>
        <p:spPr>
          <a:xfrm>
            <a:off x="1558361" y="1038572"/>
            <a:ext cx="6027278" cy="5742321"/>
          </a:xfrm>
          <a:prstGeom prst="rect">
            <a:avLst/>
          </a:prstGeom>
        </p:spPr>
      </p:pic>
      <p:sp>
        <p:nvSpPr>
          <p:cNvPr id="2" name="Title 1"/>
          <p:cNvSpPr>
            <a:spLocks noGrp="1"/>
          </p:cNvSpPr>
          <p:nvPr>
            <p:ph type="title"/>
          </p:nvPr>
        </p:nvSpPr>
        <p:spPr>
          <a:xfrm>
            <a:off x="1524000" y="11853"/>
            <a:ext cx="7539616" cy="990600"/>
          </a:xfrm>
        </p:spPr>
        <p:txBody>
          <a:bodyPr>
            <a:noAutofit/>
          </a:bodyPr>
          <a:lstStyle/>
          <a:p>
            <a:r>
              <a:rPr lang="en-US" sz="2400" dirty="0"/>
              <a:t>Estimated Population Change, Texas Counties, 2010 to </a:t>
            </a:r>
            <a:r>
              <a:rPr lang="en-US" sz="2400" dirty="0" smtClean="0"/>
              <a:t>2016</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4</a:t>
            </a:fld>
            <a:endParaRPr lang="en-US" dirty="0"/>
          </a:p>
        </p:txBody>
      </p:sp>
      <p:sp>
        <p:nvSpPr>
          <p:cNvPr id="15" name="TextBox 14"/>
          <p:cNvSpPr txBox="1"/>
          <p:nvPr/>
        </p:nvSpPr>
        <p:spPr>
          <a:xfrm>
            <a:off x="6" y="6501769"/>
            <a:ext cx="3206327" cy="230832"/>
          </a:xfrm>
          <a:prstGeom prst="rect">
            <a:avLst/>
          </a:prstGeom>
          <a:noFill/>
        </p:spPr>
        <p:txBody>
          <a:bodyPr wrap="none" rtlCol="0">
            <a:spAutoFit/>
          </a:bodyPr>
          <a:lstStyle/>
          <a:p>
            <a:r>
              <a:rPr lang="en-US" sz="900" dirty="0">
                <a:solidFill>
                  <a:schemeClr val="tx1">
                    <a:lumMod val="50000"/>
                    <a:lumOff val="50000"/>
                  </a:schemeClr>
                </a:solidFill>
              </a:rPr>
              <a:t>Source: U.S. Census </a:t>
            </a:r>
            <a:r>
              <a:rPr lang="en-US" sz="900" dirty="0" smtClean="0">
                <a:solidFill>
                  <a:schemeClr val="tx1">
                    <a:lumMod val="50000"/>
                    <a:lumOff val="50000"/>
                  </a:schemeClr>
                </a:solidFill>
              </a:rPr>
              <a:t>Bureau, 2016 Vintage </a:t>
            </a:r>
            <a:r>
              <a:rPr lang="en-US" sz="900" dirty="0">
                <a:solidFill>
                  <a:schemeClr val="tx1">
                    <a:lumMod val="50000"/>
                    <a:lumOff val="50000"/>
                  </a:schemeClr>
                </a:solidFill>
              </a:rPr>
              <a:t>Population </a:t>
            </a:r>
            <a:r>
              <a:rPr lang="en-US" sz="900" dirty="0" smtClean="0">
                <a:solidFill>
                  <a:schemeClr val="tx1">
                    <a:lumMod val="50000"/>
                    <a:lumOff val="50000"/>
                  </a:schemeClr>
                </a:solidFill>
              </a:rPr>
              <a:t>Estimates </a:t>
            </a:r>
            <a:endParaRPr lang="en-US" sz="900" dirty="0">
              <a:solidFill>
                <a:schemeClr val="tx1">
                  <a:lumMod val="50000"/>
                  <a:lumOff val="50000"/>
                </a:schemeClr>
              </a:solidFill>
            </a:endParaRPr>
          </a:p>
        </p:txBody>
      </p:sp>
      <p:sp>
        <p:nvSpPr>
          <p:cNvPr id="3" name="TextBox 2"/>
          <p:cNvSpPr txBox="1"/>
          <p:nvPr/>
        </p:nvSpPr>
        <p:spPr>
          <a:xfrm>
            <a:off x="6595038" y="1351555"/>
            <a:ext cx="2468577" cy="584775"/>
          </a:xfrm>
          <a:prstGeom prst="rect">
            <a:avLst/>
          </a:prstGeom>
          <a:noFill/>
        </p:spPr>
        <p:txBody>
          <a:bodyPr wrap="square" rtlCol="0">
            <a:spAutoFit/>
          </a:bodyPr>
          <a:lstStyle/>
          <a:p>
            <a:r>
              <a:rPr lang="en-US" sz="1600" dirty="0" smtClean="0">
                <a:solidFill>
                  <a:schemeClr val="tx1">
                    <a:lumMod val="75000"/>
                    <a:lumOff val="25000"/>
                  </a:schemeClr>
                </a:solidFill>
              </a:rPr>
              <a:t>96 </a:t>
            </a:r>
            <a:r>
              <a:rPr lang="en-US" sz="1600" dirty="0">
                <a:solidFill>
                  <a:schemeClr val="tx1">
                    <a:lumMod val="75000"/>
                    <a:lumOff val="25000"/>
                  </a:schemeClr>
                </a:solidFill>
              </a:rPr>
              <a:t>counties lost population over the </a:t>
            </a:r>
            <a:r>
              <a:rPr lang="en-US" sz="1600" dirty="0" smtClean="0">
                <a:solidFill>
                  <a:schemeClr val="tx1">
                    <a:lumMod val="75000"/>
                    <a:lumOff val="25000"/>
                  </a:schemeClr>
                </a:solidFill>
              </a:rPr>
              <a:t>6 </a:t>
            </a:r>
            <a:r>
              <a:rPr lang="en-US" sz="1600" dirty="0">
                <a:solidFill>
                  <a:schemeClr val="tx1">
                    <a:lumMod val="75000"/>
                    <a:lumOff val="25000"/>
                  </a:schemeClr>
                </a:solidFill>
              </a:rPr>
              <a:t>year period.</a:t>
            </a:r>
          </a:p>
        </p:txBody>
      </p:sp>
      <p:pic>
        <p:nvPicPr>
          <p:cNvPr id="6" name="Picture 5"/>
          <p:cNvPicPr>
            <a:picLocks noChangeAspect="1"/>
          </p:cNvPicPr>
          <p:nvPr/>
        </p:nvPicPr>
        <p:blipFill>
          <a:blip r:embed="rId4"/>
          <a:stretch>
            <a:fillRect/>
          </a:stretch>
        </p:blipFill>
        <p:spPr>
          <a:xfrm>
            <a:off x="348589" y="4914833"/>
            <a:ext cx="2009600" cy="1561661"/>
          </a:xfrm>
          <a:prstGeom prst="rect">
            <a:avLst/>
          </a:prstGeom>
        </p:spPr>
      </p:pic>
    </p:spTree>
    <p:extLst>
      <p:ext uri="{BB962C8B-B14F-4D97-AF65-F5344CB8AC3E}">
        <p14:creationId xmlns:p14="http://schemas.microsoft.com/office/powerpoint/2010/main" val="1401800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400" dirty="0"/>
              <a:t>Estimated Percent Change of the Total Population by County, Texas, 2010 to </a:t>
            </a:r>
            <a:r>
              <a:rPr lang="en-US" sz="2400" dirty="0" smtClean="0"/>
              <a:t>2016</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5</a:t>
            </a:fld>
            <a:endParaRPr lang="en-US" dirty="0"/>
          </a:p>
        </p:txBody>
      </p:sp>
      <p:sp>
        <p:nvSpPr>
          <p:cNvPr id="15" name="TextBox 14"/>
          <p:cNvSpPr txBox="1"/>
          <p:nvPr/>
        </p:nvSpPr>
        <p:spPr>
          <a:xfrm>
            <a:off x="5" y="6538923"/>
            <a:ext cx="3611886"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2016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pic>
        <p:nvPicPr>
          <p:cNvPr id="5" name="Picture 4"/>
          <p:cNvPicPr>
            <a:picLocks noChangeAspect="1"/>
          </p:cNvPicPr>
          <p:nvPr/>
        </p:nvPicPr>
        <p:blipFill rotWithShape="1">
          <a:blip r:embed="rId3"/>
          <a:srcRect l="5069" t="17137" r="3391" b="17878"/>
          <a:stretch/>
        </p:blipFill>
        <p:spPr>
          <a:xfrm>
            <a:off x="1555857" y="1114601"/>
            <a:ext cx="6032287" cy="5606879"/>
          </a:xfrm>
          <a:prstGeom prst="rect">
            <a:avLst/>
          </a:prstGeom>
        </p:spPr>
      </p:pic>
      <p:pic>
        <p:nvPicPr>
          <p:cNvPr id="7" name="Picture 6"/>
          <p:cNvPicPr>
            <a:picLocks noChangeAspect="1"/>
          </p:cNvPicPr>
          <p:nvPr/>
        </p:nvPicPr>
        <p:blipFill>
          <a:blip r:embed="rId4"/>
          <a:stretch>
            <a:fillRect/>
          </a:stretch>
        </p:blipFill>
        <p:spPr>
          <a:xfrm>
            <a:off x="239863" y="4880007"/>
            <a:ext cx="1781525" cy="1595251"/>
          </a:xfrm>
          <a:prstGeom prst="rect">
            <a:avLst/>
          </a:prstGeom>
        </p:spPr>
      </p:pic>
    </p:spTree>
    <p:extLst>
      <p:ext uri="{BB962C8B-B14F-4D97-AF65-F5344CB8AC3E}">
        <p14:creationId xmlns:p14="http://schemas.microsoft.com/office/powerpoint/2010/main" val="4190344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Major Texas Aquifers</a:t>
            </a:r>
            <a:endParaRPr lang="en-US" dirty="0"/>
          </a:p>
        </p:txBody>
      </p:sp>
      <p:pic>
        <p:nvPicPr>
          <p:cNvPr id="4" name="Picture 3"/>
          <p:cNvPicPr>
            <a:picLocks noChangeAspect="1"/>
          </p:cNvPicPr>
          <p:nvPr/>
        </p:nvPicPr>
        <p:blipFill>
          <a:blip r:embed="rId2"/>
          <a:stretch>
            <a:fillRect/>
          </a:stretch>
        </p:blipFill>
        <p:spPr>
          <a:xfrm>
            <a:off x="2133600" y="1219200"/>
            <a:ext cx="5626086" cy="5412939"/>
          </a:xfrm>
          <a:prstGeom prst="rect">
            <a:avLst/>
          </a:prstGeom>
        </p:spPr>
      </p:pic>
    </p:spTree>
    <p:extLst>
      <p:ext uri="{BB962C8B-B14F-4D97-AF65-F5344CB8AC3E}">
        <p14:creationId xmlns:p14="http://schemas.microsoft.com/office/powerpoint/2010/main" val="2809558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5782" y="3886200"/>
            <a:ext cx="2752474" cy="2647950"/>
          </a:xfrm>
          <a:prstGeom prst="rect">
            <a:avLst/>
          </a:prstGeom>
        </p:spPr>
      </p:pic>
      <p:pic>
        <p:nvPicPr>
          <p:cNvPr id="3" name="Picture 2"/>
          <p:cNvPicPr>
            <a:picLocks noChangeAspect="1"/>
          </p:cNvPicPr>
          <p:nvPr/>
        </p:nvPicPr>
        <p:blipFill>
          <a:blip r:embed="rId3"/>
          <a:stretch>
            <a:fillRect/>
          </a:stretch>
        </p:blipFill>
        <p:spPr>
          <a:xfrm>
            <a:off x="1219200" y="1336191"/>
            <a:ext cx="2531059" cy="2471737"/>
          </a:xfrm>
          <a:prstGeom prst="rect">
            <a:avLst/>
          </a:prstGeom>
        </p:spPr>
      </p:pic>
      <p:pic>
        <p:nvPicPr>
          <p:cNvPr id="4" name="Picture 3"/>
          <p:cNvPicPr>
            <a:picLocks noChangeAspect="1"/>
          </p:cNvPicPr>
          <p:nvPr/>
        </p:nvPicPr>
        <p:blipFill>
          <a:blip r:embed="rId4"/>
          <a:stretch>
            <a:fillRect/>
          </a:stretch>
        </p:blipFill>
        <p:spPr>
          <a:xfrm>
            <a:off x="4780722" y="1231417"/>
            <a:ext cx="2695143" cy="2681287"/>
          </a:xfrm>
          <a:prstGeom prst="rect">
            <a:avLst/>
          </a:prstGeom>
        </p:spPr>
      </p:pic>
      <p:pic>
        <p:nvPicPr>
          <p:cNvPr id="6" name="Picture 5"/>
          <p:cNvPicPr>
            <a:picLocks noChangeAspect="1"/>
          </p:cNvPicPr>
          <p:nvPr/>
        </p:nvPicPr>
        <p:blipFill>
          <a:blip r:embed="rId5"/>
          <a:stretch>
            <a:fillRect/>
          </a:stretch>
        </p:blipFill>
        <p:spPr>
          <a:xfrm>
            <a:off x="3775618" y="3631750"/>
            <a:ext cx="2352675" cy="687804"/>
          </a:xfrm>
          <a:prstGeom prst="rect">
            <a:avLst/>
          </a:prstGeom>
        </p:spPr>
      </p:pic>
      <p:sp>
        <p:nvSpPr>
          <p:cNvPr id="7" name="Rectangle 2"/>
          <p:cNvSpPr txBox="1">
            <a:spLocks noChangeArrowheads="1"/>
          </p:cNvSpPr>
          <p:nvPr/>
        </p:nvSpPr>
        <p:spPr>
          <a:xfrm>
            <a:off x="1600200" y="304800"/>
            <a:ext cx="7391400" cy="990600"/>
          </a:xfrm>
          <a:prstGeom prst="rect">
            <a:avLst/>
          </a:prstGeom>
        </p:spPr>
        <p:txBody>
          <a:bodyPr/>
          <a:lstStyle/>
          <a:p>
            <a:pPr lvl="0" algn="ctr" eaLnBrk="1" hangingPunct="1">
              <a:defRPr/>
            </a:pPr>
            <a:r>
              <a:rPr lang="en-US" kern="0" dirty="0" smtClean="0">
                <a:solidFill>
                  <a:schemeClr val="bg1"/>
                </a:solidFill>
                <a:latin typeface="+mj-lt"/>
                <a:ea typeface="+mj-ea"/>
                <a:cs typeface="+mj-cs"/>
              </a:rPr>
              <a:t>Drought Conditions in Texas</a:t>
            </a:r>
            <a:endParaRPr kumimoji="0" lang="en-US" i="0" u="none" strike="noStrike" kern="0" cap="none" spc="0" normalizeH="0" baseline="0" noProof="0" dirty="0" smtClean="0">
              <a:ln>
                <a:noFill/>
              </a:ln>
              <a:solidFill>
                <a:schemeClr val="bg1"/>
              </a:solidFill>
              <a:effectLst/>
              <a:uLnTx/>
              <a:uFillTx/>
              <a:latin typeface="+mj-lt"/>
              <a:ea typeface="+mj-ea"/>
              <a:cs typeface="+mj-cs"/>
            </a:endParaRPr>
          </a:p>
        </p:txBody>
      </p:sp>
      <p:sp>
        <p:nvSpPr>
          <p:cNvPr id="9" name="TextBox 8"/>
          <p:cNvSpPr txBox="1"/>
          <p:nvPr/>
        </p:nvSpPr>
        <p:spPr>
          <a:xfrm>
            <a:off x="6705600" y="3962401"/>
            <a:ext cx="1002190" cy="200055"/>
          </a:xfrm>
          <a:prstGeom prst="rect">
            <a:avLst/>
          </a:prstGeom>
          <a:noFill/>
        </p:spPr>
        <p:txBody>
          <a:bodyPr wrap="square" rtlCol="0">
            <a:spAutoFit/>
          </a:bodyPr>
          <a:lstStyle/>
          <a:p>
            <a:r>
              <a:rPr lang="en-US" sz="700" b="1" dirty="0" smtClean="0"/>
              <a:t>November 1, 2016</a:t>
            </a:r>
            <a:endParaRPr lang="en-US" sz="700" b="1" dirty="0"/>
          </a:p>
        </p:txBody>
      </p:sp>
      <p:pic>
        <p:nvPicPr>
          <p:cNvPr id="5" name="Picture 4"/>
          <p:cNvPicPr>
            <a:picLocks noChangeAspect="1"/>
          </p:cNvPicPr>
          <p:nvPr/>
        </p:nvPicPr>
        <p:blipFill>
          <a:blip r:embed="rId6"/>
          <a:stretch>
            <a:fillRect/>
          </a:stretch>
        </p:blipFill>
        <p:spPr>
          <a:xfrm>
            <a:off x="4951955" y="4143919"/>
            <a:ext cx="2755835" cy="2602615"/>
          </a:xfrm>
          <a:prstGeom prst="rect">
            <a:avLst/>
          </a:prstGeom>
        </p:spPr>
      </p:pic>
      <p:sp>
        <p:nvSpPr>
          <p:cNvPr id="8" name="Rectangle 7"/>
          <p:cNvSpPr/>
          <p:nvPr/>
        </p:nvSpPr>
        <p:spPr>
          <a:xfrm>
            <a:off x="-304800" y="6496308"/>
            <a:ext cx="4572000" cy="276999"/>
          </a:xfrm>
          <a:prstGeom prst="rect">
            <a:avLst/>
          </a:prstGeom>
        </p:spPr>
        <p:txBody>
          <a:bodyPr>
            <a:spAutoFit/>
          </a:bodyPr>
          <a:lstStyle/>
          <a:p>
            <a:pPr lvl="1"/>
            <a:r>
              <a:rPr lang="en-US" sz="1200" dirty="0">
                <a:solidFill>
                  <a:schemeClr val="bg1">
                    <a:lumMod val="50000"/>
                  </a:schemeClr>
                </a:solidFill>
              </a:rPr>
              <a:t>https://waterdatafortexas.org/drought/drought-monitor</a:t>
            </a:r>
          </a:p>
        </p:txBody>
      </p:sp>
    </p:spTree>
    <p:extLst>
      <p:ext uri="{BB962C8B-B14F-4D97-AF65-F5344CB8AC3E}">
        <p14:creationId xmlns:p14="http://schemas.microsoft.com/office/powerpoint/2010/main" val="2772221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57200" y="1447800"/>
          <a:ext cx="8534400" cy="4934692"/>
        </p:xfrm>
        <a:graphic>
          <a:graphicData uri="http://schemas.openxmlformats.org/drawingml/2006/table">
            <a:tbl>
              <a:tblPr firstRow="1" firstCol="1" bandRow="1">
                <a:tableStyleId>{5C22544A-7EE6-4342-B048-85BDC9FD1C3A}</a:tableStyleId>
              </a:tblPr>
              <a:tblGrid>
                <a:gridCol w="1752599"/>
                <a:gridCol w="1066800"/>
                <a:gridCol w="1219200"/>
                <a:gridCol w="1447800"/>
                <a:gridCol w="1447800"/>
                <a:gridCol w="1600201"/>
              </a:tblGrid>
              <a:tr h="838200">
                <a:tc>
                  <a:txBody>
                    <a:bodyPr/>
                    <a:lstStyle/>
                    <a:p>
                      <a:pPr algn="ctr">
                        <a:lnSpc>
                          <a:spcPct val="107000"/>
                        </a:lnSpc>
                      </a:pPr>
                      <a:r>
                        <a:rPr lang="en-US" sz="1600" b="1" dirty="0" smtClean="0">
                          <a:effectLst/>
                          <a:latin typeface="Calibri" panose="020F0502020204030204" pitchFamily="34" charset="0"/>
                        </a:rPr>
                        <a:t>County</a:t>
                      </a:r>
                    </a:p>
                    <a:p>
                      <a:pPr algn="ctr">
                        <a:lnSpc>
                          <a:spcPct val="107000"/>
                        </a:lnSpc>
                      </a:pPr>
                      <a:endParaRPr lang="en-US" sz="1600" b="1"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U.S. Rank </a:t>
                      </a:r>
                      <a:r>
                        <a:rPr lang="en-US" sz="1600" b="1" dirty="0" smtClean="0">
                          <a:effectLst/>
                        </a:rPr>
                        <a:t>Population Change</a:t>
                      </a:r>
                    </a:p>
                  </a:txBody>
                  <a:tcPr marL="61254" marR="61254" marT="0" marB="0" anchor="b"/>
                </a:tc>
                <a:tc>
                  <a:txBody>
                    <a:bodyPr/>
                    <a:lstStyle/>
                    <a:p>
                      <a:pPr marL="0" marR="0" algn="ctr">
                        <a:lnSpc>
                          <a:spcPct val="107000"/>
                        </a:lnSpc>
                        <a:spcBef>
                          <a:spcPts val="0"/>
                        </a:spcBef>
                        <a:spcAft>
                          <a:spcPts val="0"/>
                        </a:spcAft>
                      </a:pPr>
                      <a:r>
                        <a:rPr lang="en-US" sz="1600" b="1" dirty="0" smtClean="0">
                          <a:effectLst/>
                        </a:rPr>
                        <a:t>Population Change</a:t>
                      </a:r>
                    </a:p>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smtClean="0">
                          <a:effectLst/>
                        </a:rPr>
                        <a:t>Percent of Change from Natural </a:t>
                      </a:r>
                      <a:r>
                        <a:rPr lang="en-US" sz="1600" b="1" dirty="0">
                          <a:effectLst/>
                        </a:rPr>
                        <a:t>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a:t>
                      </a:r>
                      <a:r>
                        <a:rPr lang="en-US" sz="1600" b="1" baseline="0" dirty="0" smtClean="0">
                          <a:effectLst/>
                        </a:rPr>
                        <a:t> </a:t>
                      </a:r>
                      <a:r>
                        <a:rPr lang="en-US" sz="1600" b="1" dirty="0" smtClean="0">
                          <a:effectLst/>
                        </a:rPr>
                        <a:t>from Domestic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 from International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Harris</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2</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56,587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79.9%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-27.9%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48.1%</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Tarrant</a:t>
                      </a:r>
                    </a:p>
                  </a:txBody>
                  <a:tcPr marL="9525" marR="9525" marT="9525" marB="0" anchor="b">
                    <a:solidFill>
                      <a:schemeClr val="accent1"/>
                    </a:solidFill>
                  </a:tcPr>
                </a:tc>
                <a:tc>
                  <a:txBody>
                    <a:bodyPr/>
                    <a:lstStyle/>
                    <a:p>
                      <a:pPr algn="r" fontAlgn="b"/>
                      <a:r>
                        <a:rPr lang="en-US" sz="1800" b="0" i="0" u="none" strike="noStrike">
                          <a:solidFill>
                            <a:schemeClr val="tx2"/>
                          </a:solidFill>
                          <a:effectLst/>
                          <a:latin typeface="Calibri" panose="020F0502020204030204" pitchFamily="34" charset="0"/>
                        </a:rPr>
                        <a:t>5</a:t>
                      </a:r>
                    </a:p>
                  </a:txBody>
                  <a:tcPr marL="9525" marR="9525" marT="9525" marB="0" anchor="b">
                    <a:solidFill>
                      <a:schemeClr val="bg1">
                        <a:lumMod val="95000"/>
                      </a:schemeClr>
                    </a:solidFill>
                  </a:tcPr>
                </a:tc>
                <a:tc>
                  <a:txBody>
                    <a:bodyPr/>
                    <a:lstStyle/>
                    <a:p>
                      <a:pPr algn="l" fontAlgn="b"/>
                      <a:r>
                        <a:rPr lang="en-US" sz="1800" b="0" i="0" u="none" strike="noStrike">
                          <a:solidFill>
                            <a:schemeClr val="tx2"/>
                          </a:solidFill>
                          <a:effectLst/>
                          <a:latin typeface="Calibri" panose="020F0502020204030204" pitchFamily="34" charset="0"/>
                        </a:rPr>
                        <a:t>         35,462 </a:t>
                      </a:r>
                    </a:p>
                  </a:txBody>
                  <a:tcPr marL="9525" marR="9525" marT="9525" marB="0" anchor="b">
                    <a:solidFill>
                      <a:schemeClr val="bg1">
                        <a:lumMod val="95000"/>
                      </a:schemeClr>
                    </a:solidFill>
                  </a:tcPr>
                </a:tc>
                <a:tc>
                  <a:txBody>
                    <a:bodyPr/>
                    <a:lstStyle/>
                    <a:p>
                      <a:pPr algn="ctr" fontAlgn="b"/>
                      <a:r>
                        <a:rPr lang="en-US" sz="1800" b="0" i="0" u="none" strike="noStrike">
                          <a:solidFill>
                            <a:schemeClr val="tx2"/>
                          </a:solidFill>
                          <a:effectLst/>
                          <a:latin typeface="Calibri" panose="020F0502020204030204" pitchFamily="34" charset="0"/>
                        </a:rPr>
                        <a:t>44.4%</a:t>
                      </a:r>
                    </a:p>
                  </a:txBody>
                  <a:tcPr marL="3810" marR="3810" marT="3810" marB="0" anchor="b">
                    <a:solidFill>
                      <a:schemeClr val="bg1">
                        <a:lumMod val="95000"/>
                      </a:schemeClr>
                    </a:solidFill>
                  </a:tcPr>
                </a:tc>
                <a:tc>
                  <a:txBody>
                    <a:bodyPr/>
                    <a:lstStyle/>
                    <a:p>
                      <a:pPr algn="ctr" fontAlgn="b"/>
                      <a:r>
                        <a:rPr lang="en-US" sz="1800" b="0" i="0" u="none" strike="noStrike">
                          <a:solidFill>
                            <a:schemeClr val="tx2"/>
                          </a:solidFill>
                          <a:effectLst/>
                          <a:latin typeface="Calibri" panose="020F0502020204030204" pitchFamily="34" charset="0"/>
                        </a:rPr>
                        <a:t>37.7%</a:t>
                      </a:r>
                    </a:p>
                  </a:txBody>
                  <a:tcPr marL="3810" marR="3810" marT="3810" marB="0" anchor="b">
                    <a:solidFill>
                      <a:schemeClr val="bg1">
                        <a:lumMod val="95000"/>
                      </a:schemeClr>
                    </a:solidFill>
                  </a:tcPr>
                </a:tc>
                <a:tc>
                  <a:txBody>
                    <a:bodyPr/>
                    <a:lstStyle/>
                    <a:p>
                      <a:pPr algn="ctr" fontAlgn="b"/>
                      <a:r>
                        <a:rPr lang="en-US" sz="1800" b="0" i="0" u="none" strike="noStrike">
                          <a:solidFill>
                            <a:schemeClr val="tx2"/>
                          </a:solidFill>
                          <a:effectLst/>
                          <a:latin typeface="Calibri" panose="020F0502020204030204" pitchFamily="34" charset="0"/>
                        </a:rPr>
                        <a:t>17.9%</a:t>
                      </a:r>
                    </a:p>
                  </a:txBody>
                  <a:tcPr marL="3810" marR="3810" marT="3810" marB="0" anchor="b">
                    <a:solidFill>
                      <a:schemeClr val="bg1">
                        <a:lumMod val="95000"/>
                      </a:schemeClr>
                    </a:solidFill>
                  </a:tcPr>
                </a:tc>
              </a:tr>
              <a:tr h="320373">
                <a:tc>
                  <a:txBody>
                    <a:bodyPr/>
                    <a:lstStyle/>
                    <a:p>
                      <a:pPr algn="ctr" fontAlgn="b"/>
                      <a:r>
                        <a:rPr lang="en-US" sz="1800" b="1" i="0" u="none" strike="noStrike" dirty="0">
                          <a:solidFill>
                            <a:schemeClr val="bg1"/>
                          </a:solidFill>
                          <a:effectLst/>
                          <a:latin typeface="Calibri" panose="020F0502020204030204" pitchFamily="34" charset="0"/>
                        </a:rPr>
                        <a:t>Bexar</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7</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33,198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44.6%</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39.3%</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16.1%</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Dallas</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9</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29,209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79.9%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-20.9%</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41.0%</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Denton</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11</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27,689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23.9%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67.1%</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9.0%</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Fort Bend</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13</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27,388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24.8%</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59.4%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15.8%</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Collin</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14</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26,506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25.8%</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58.7%</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15.5%</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Travis</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17</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24,505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33.3%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22.5%</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Williamson</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22</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20,659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20.3%</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74.1%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5.6%</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Montgomery</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24</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19,769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18.5%</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73.5%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8.0%</a:t>
                      </a:r>
                    </a:p>
                  </a:txBody>
                  <a:tcPr marL="3810" marR="3810" marT="3810" marB="0" anchor="b"/>
                </a:tc>
              </a:tr>
              <a:tr h="320373">
                <a:tc>
                  <a:txBody>
                    <a:bodyPr/>
                    <a:lstStyle/>
                    <a:p>
                      <a:pPr algn="ctr" fontAlgn="b"/>
                      <a:r>
                        <a:rPr lang="en-US" sz="1800" b="1" i="0" u="none" strike="noStrike" dirty="0" smtClean="0">
                          <a:solidFill>
                            <a:schemeClr val="bg1"/>
                          </a:solidFill>
                          <a:effectLst/>
                          <a:latin typeface="Calibri" panose="020F0502020204030204" pitchFamily="34" charset="0"/>
                        </a:rPr>
                        <a:t>Hidalgo*</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54</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10,529 </a:t>
                      </a:r>
                    </a:p>
                  </a:txBody>
                  <a:tcPr marL="9525" marR="9525" marT="9525" marB="0" anchor="b"/>
                </a:tc>
                <a:tc>
                  <a:txBody>
                    <a:bodyPr/>
                    <a:lstStyle/>
                    <a:p>
                      <a:pPr algn="ctr" fontAlgn="b"/>
                      <a:r>
                        <a:rPr lang="en-US" sz="1800" b="0" i="0" u="none" strike="noStrike" dirty="0" smtClean="0">
                          <a:solidFill>
                            <a:schemeClr val="tx2"/>
                          </a:solidFill>
                          <a:effectLst/>
                          <a:latin typeface="Calibri" panose="020F0502020204030204" pitchFamily="34" charset="0"/>
                        </a:rPr>
                        <a:t>113.5%</a:t>
                      </a:r>
                      <a:endParaRPr lang="en-US" sz="18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-33.4%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19.9%</a:t>
                      </a:r>
                    </a:p>
                  </a:txBody>
                  <a:tcPr marL="3810" marR="3810" marT="3810" marB="0" anchor="b"/>
                </a:tc>
              </a:tr>
              <a:tr h="171208">
                <a:tc gridSpan="6">
                  <a:txBody>
                    <a:bodyPr/>
                    <a:lstStyle/>
                    <a:p>
                      <a:pPr marL="0" marR="0">
                        <a:lnSpc>
                          <a:spcPct val="107000"/>
                        </a:lnSpc>
                        <a:spcBef>
                          <a:spcPts val="0"/>
                        </a:spcBef>
                        <a:spcAft>
                          <a:spcPts val="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Hidalgo</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County had negative net migration (-13.5% of total population growth).</a:t>
                      </a: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0109">
                <a:tc gridSpan="6">
                  <a:txBody>
                    <a:bodyPr/>
                    <a:lstStyle/>
                    <a:p>
                      <a:pPr marL="0" marR="0">
                        <a:lnSpc>
                          <a:spcPct val="107000"/>
                        </a:lnSpc>
                        <a:spcBef>
                          <a:spcPts val="0"/>
                        </a:spcBef>
                        <a:spcAft>
                          <a:spcPts val="0"/>
                        </a:spcAft>
                      </a:pPr>
                      <a:r>
                        <a:rPr lang="en-US" sz="1050" dirty="0">
                          <a:effectLst/>
                        </a:rPr>
                        <a:t>Source: U.S. Census  Bureau, </a:t>
                      </a:r>
                      <a:r>
                        <a:rPr lang="en-US" sz="1050" dirty="0" smtClean="0">
                          <a:effectLst/>
                        </a:rPr>
                        <a:t>2016 </a:t>
                      </a:r>
                      <a:r>
                        <a:rPr lang="en-US" sz="1050" dirty="0">
                          <a:effectLst/>
                        </a:rPr>
                        <a:t>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bg1"/>
                </a:solidFill>
              </a:rPr>
              <a:t>Top Counties for Numeric Growth in </a:t>
            </a:r>
            <a:r>
              <a:rPr lang="en-US" dirty="0">
                <a:solidFill>
                  <a:schemeClr val="bg1"/>
                </a:solidFill>
              </a:rPr>
              <a:t>Texas, </a:t>
            </a:r>
            <a:r>
              <a:rPr lang="en-US" dirty="0" smtClean="0">
                <a:solidFill>
                  <a:schemeClr val="bg1"/>
                </a:solidFill>
              </a:rPr>
              <a:t>2015-2016</a:t>
            </a:r>
            <a:endParaRPr lang="en-US" dirty="0">
              <a:solidFill>
                <a:schemeClr val="bg1"/>
              </a:solidFill>
            </a:endParaRPr>
          </a:p>
        </p:txBody>
      </p:sp>
    </p:spTree>
    <p:extLst>
      <p:ext uri="{BB962C8B-B14F-4D97-AF65-F5344CB8AC3E}">
        <p14:creationId xmlns:p14="http://schemas.microsoft.com/office/powerpoint/2010/main" val="2867547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pPr algn="ctr"/>
            <a:r>
              <a:rPr lang="en-US" dirty="0" smtClean="0">
                <a:solidFill>
                  <a:schemeClr val="bg1"/>
                </a:solidFill>
              </a:rPr>
              <a:t>Top Counties for Percent Growth* in </a:t>
            </a:r>
            <a:r>
              <a:rPr lang="en-US" dirty="0">
                <a:solidFill>
                  <a:schemeClr val="bg1"/>
                </a:solidFill>
              </a:rPr>
              <a:t>Texas, </a:t>
            </a:r>
            <a:r>
              <a:rPr lang="en-US" dirty="0" smtClean="0">
                <a:solidFill>
                  <a:schemeClr val="bg1"/>
                </a:solidFill>
              </a:rPr>
              <a:t>2015-2016</a:t>
            </a:r>
            <a:endParaRPr lang="en-US" dirty="0">
              <a:solidFill>
                <a:schemeClr val="bg1"/>
              </a:solidFill>
            </a:endParaRPr>
          </a:p>
        </p:txBody>
      </p:sp>
      <p:graphicFrame>
        <p:nvGraphicFramePr>
          <p:cNvPr id="4" name="Table 3"/>
          <p:cNvGraphicFramePr>
            <a:graphicFrameLocks noGrp="1"/>
          </p:cNvGraphicFramePr>
          <p:nvPr>
            <p:extLst/>
          </p:nvPr>
        </p:nvGraphicFramePr>
        <p:xfrm>
          <a:off x="1295400" y="1219200"/>
          <a:ext cx="6781800" cy="4876801"/>
        </p:xfrm>
        <a:graphic>
          <a:graphicData uri="http://schemas.openxmlformats.org/drawingml/2006/table">
            <a:tbl>
              <a:tblPr firstRow="1" firstCol="1" bandRow="1">
                <a:tableStyleId>{5C22544A-7EE6-4342-B048-85BDC9FD1C3A}</a:tableStyleId>
              </a:tblPr>
              <a:tblGrid>
                <a:gridCol w="2074433"/>
                <a:gridCol w="638287"/>
                <a:gridCol w="1436146"/>
                <a:gridCol w="1276574"/>
                <a:gridCol w="1356360"/>
              </a:tblGrid>
              <a:tr h="1221765">
                <a:tc>
                  <a:txBody>
                    <a:bodyPr/>
                    <a:lstStyle/>
                    <a:p>
                      <a:pPr algn="ctr">
                        <a:lnSpc>
                          <a:spcPct val="107000"/>
                        </a:lnSpc>
                      </a:pPr>
                      <a:r>
                        <a:rPr lang="en-US" sz="1600" dirty="0" smtClean="0">
                          <a:effectLst/>
                          <a:latin typeface="Calibri" panose="020F0502020204030204" pitchFamily="34" charset="0"/>
                        </a:rPr>
                        <a:t>County</a:t>
                      </a:r>
                    </a:p>
                    <a:p>
                      <a:pPr algn="ct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smtClean="0">
                          <a:effectLst/>
                        </a:rPr>
                        <a:t>2015-2016</a:t>
                      </a:r>
                      <a:r>
                        <a:rPr lang="en-US" sz="1600" baseline="0" dirty="0" smtClean="0">
                          <a:effectLst/>
                        </a:rPr>
                        <a:t> </a:t>
                      </a:r>
                      <a:r>
                        <a:rPr lang="en-US" sz="1600" dirty="0" smtClean="0">
                          <a:effectLst/>
                        </a:rPr>
                        <a:t>Percent 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Domestic 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 Change from International</a:t>
                      </a:r>
                    </a:p>
                    <a:p>
                      <a:pPr marL="0" marR="0" algn="ctr">
                        <a:lnSpc>
                          <a:spcPct val="107000"/>
                        </a:lnSpc>
                        <a:spcBef>
                          <a:spcPts val="0"/>
                        </a:spcBef>
                        <a:spcAft>
                          <a:spcPts val="0"/>
                        </a:spcAft>
                      </a:pPr>
                      <a:r>
                        <a:rPr lang="en-US" sz="1600" dirty="0" smtClean="0">
                          <a:effectLst/>
                        </a:rPr>
                        <a:t>Migration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Kendall</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95.9%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4.0%</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Hays</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82.2%</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1.8%</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Comal</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6</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88.5%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2.0%</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Williamson</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14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74.1%</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5.6%</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Fort Bend</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18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59.4%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15.8%</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Montgomery</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24</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3.7%</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73.5%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8.0%</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Rockwall</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25</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82.2%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2.5%</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Denton</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28</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67.1%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9.0%</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Kaufman</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3.4%</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81.3%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2.2%</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Bastrop</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42</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3.1%</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83.5%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0.7%</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Ellis</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50</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78.1%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2.6%</a:t>
                      </a:r>
                    </a:p>
                  </a:txBody>
                  <a:tcPr marL="3810" marR="3810" marT="3810" marB="0" anchor="b"/>
                </a:tc>
              </a:tr>
            </a:tbl>
          </a:graphicData>
        </a:graphic>
      </p:graphicFrame>
      <p:sp>
        <p:nvSpPr>
          <p:cNvPr id="5" name="Rectangle 4"/>
          <p:cNvSpPr/>
          <p:nvPr/>
        </p:nvSpPr>
        <p:spPr>
          <a:xfrm>
            <a:off x="104934" y="6236716"/>
            <a:ext cx="4572000" cy="635751"/>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2016</a:t>
            </a:r>
          </a:p>
          <a:p>
            <a:pPr marL="0" marR="0">
              <a:lnSpc>
                <a:spcPct val="107000"/>
              </a:lnSpc>
              <a:spcBef>
                <a:spcPts val="0"/>
              </a:spcBef>
              <a:spcAft>
                <a:spcPts val="0"/>
              </a:spcAft>
            </a:pP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Source: U.S. Census  Bureau, </a:t>
            </a:r>
            <a:r>
              <a:rPr lang="fr-FR" sz="1100" dirty="0" smtClean="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2016 </a:t>
            </a: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Vintage Population </a:t>
            </a:r>
            <a:r>
              <a:rPr lang="fr-FR" sz="1100"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Estimates</a:t>
            </a:r>
            <a:endPar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486400" y="2438400"/>
            <a:ext cx="1219200" cy="3657601"/>
          </a:xfrm>
          <a:prstGeom prst="rect">
            <a:avLst/>
          </a:prstGeom>
          <a:noFill/>
          <a:ln w="34925">
            <a:solidFill>
              <a:srgbClr val="C00000"/>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37522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A2D153-A545-4A3E-B636-BC684C00752A}">
  <ds:schemaRefs>
    <ds:schemaRef ds:uri="http://schemas.microsoft.com/sharepoint/v3/contenttype/forms"/>
  </ds:schemaRefs>
</ds:datastoreItem>
</file>

<file path=customXml/itemProps2.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C327827-ADB5-4A53-A1D5-C733F4954327}">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22800</TotalTime>
  <Words>1428</Words>
  <Application>Microsoft Office PowerPoint</Application>
  <PresentationFormat>Letter Paper (8.5x11 in)</PresentationFormat>
  <Paragraphs>290</Paragraphs>
  <Slides>17</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ＭＳ Ｐゴシック</vt:lpstr>
      <vt:lpstr>Arial</vt:lpstr>
      <vt:lpstr>Calibri</vt:lpstr>
      <vt:lpstr>Calibri Light</vt:lpstr>
      <vt:lpstr>Times New Roman</vt:lpstr>
      <vt:lpstr>1_Office Theme</vt:lpstr>
      <vt:lpstr>Population and Water in Texas</vt:lpstr>
      <vt:lpstr>Growing States, 2000-2016</vt:lpstr>
      <vt:lpstr>Total Estimated Population by County, Texas, 2016</vt:lpstr>
      <vt:lpstr>Estimated Population Change, Texas Counties, 2010 to 2016</vt:lpstr>
      <vt:lpstr>Estimated Percent Change of the Total Population by County, Texas, 2010 to 2016</vt:lpstr>
      <vt:lpstr>Major Texas Aquifers</vt:lpstr>
      <vt:lpstr>PowerPoint Presentation</vt:lpstr>
      <vt:lpstr>PowerPoint Presentation</vt:lpstr>
      <vt:lpstr>PowerPoint Presentation</vt:lpstr>
      <vt:lpstr>PowerPoint Presentation</vt:lpstr>
      <vt:lpstr>Population for San Antonio/Austin area by Census Tract,  1970-2010</vt:lpstr>
      <vt:lpstr>Percent of Housing Units Built by Period, Census Tracts, Metroplex Area, Texas, 2009-2013</vt:lpstr>
      <vt:lpstr>Projected Population Growth in Texas,  2010-2050</vt:lpstr>
      <vt:lpstr>Projected and Estimated Population Growth in Texas, 2010-2015</vt:lpstr>
      <vt:lpstr>Projected Population Change, Texas Counties, 2010-2050</vt:lpstr>
      <vt:lpstr>Projected Percent Change in Population 2010-2050</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604</cp:revision>
  <cp:lastPrinted>2017-06-12T16:52:48Z</cp:lastPrinted>
  <dcterms:created xsi:type="dcterms:W3CDTF">2010-01-22T14:36:29Z</dcterms:created>
  <dcterms:modified xsi:type="dcterms:W3CDTF">2017-06-22T14:35:45Z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