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Lst>
  <p:notesMasterIdLst>
    <p:notesMasterId r:id="rId45"/>
  </p:notesMasterIdLst>
  <p:sldIdLst>
    <p:sldId id="256" r:id="rId5"/>
    <p:sldId id="306" r:id="rId6"/>
    <p:sldId id="351" r:id="rId7"/>
    <p:sldId id="324" r:id="rId8"/>
    <p:sldId id="325" r:id="rId9"/>
    <p:sldId id="326" r:id="rId10"/>
    <p:sldId id="327" r:id="rId11"/>
    <p:sldId id="328" r:id="rId12"/>
    <p:sldId id="364" r:id="rId13"/>
    <p:sldId id="330" r:id="rId14"/>
    <p:sldId id="331" r:id="rId15"/>
    <p:sldId id="380" r:id="rId16"/>
    <p:sldId id="396" r:id="rId17"/>
    <p:sldId id="397" r:id="rId18"/>
    <p:sldId id="398" r:id="rId19"/>
    <p:sldId id="350" r:id="rId20"/>
    <p:sldId id="270" r:id="rId21"/>
    <p:sldId id="366" r:id="rId22"/>
    <p:sldId id="316" r:id="rId23"/>
    <p:sldId id="346" r:id="rId24"/>
    <p:sldId id="381" r:id="rId25"/>
    <p:sldId id="382" r:id="rId26"/>
    <p:sldId id="349" r:id="rId27"/>
    <p:sldId id="368" r:id="rId28"/>
    <p:sldId id="369" r:id="rId29"/>
    <p:sldId id="371" r:id="rId30"/>
    <p:sldId id="333" r:id="rId31"/>
    <p:sldId id="399" r:id="rId32"/>
    <p:sldId id="391" r:id="rId33"/>
    <p:sldId id="383" r:id="rId34"/>
    <p:sldId id="384" r:id="rId35"/>
    <p:sldId id="392" r:id="rId36"/>
    <p:sldId id="400" r:id="rId37"/>
    <p:sldId id="401" r:id="rId38"/>
    <p:sldId id="402" r:id="rId39"/>
    <p:sldId id="390" r:id="rId40"/>
    <p:sldId id="393" r:id="rId41"/>
    <p:sldId id="394" r:id="rId42"/>
    <p:sldId id="395" r:id="rId43"/>
    <p:sldId id="25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87013" autoAdjust="0"/>
  </p:normalViewPr>
  <p:slideViewPr>
    <p:cSldViewPr snapToGrid="0">
      <p:cViewPr varScale="1">
        <p:scale>
          <a:sx n="130" d="100"/>
          <a:sy n="130" d="100"/>
        </p:scale>
        <p:origin x="14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0097-42FD-A97A-0701C1215CC8}"/>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0097-42FD-A97A-0701C1215CC8}"/>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0097-42FD-A97A-0701C1215CC8}"/>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0097-42FD-A97A-0701C1215CC8}"/>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0097-42FD-A97A-0701C1215CC8}"/>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0097-42FD-A97A-0701C1215CC8}"/>
              </c:ext>
            </c:extLst>
          </c:dPt>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Sheet1!$C$2:$C$14</c:f>
              <c:numCache>
                <c:formatCode>0.00</c:formatCode>
                <c:ptCount val="13"/>
                <c:pt idx="1">
                  <c:v>1.8684829999999999</c:v>
                </c:pt>
                <c:pt idx="2">
                  <c:v>1.6170530000000001</c:v>
                </c:pt>
                <c:pt idx="3">
                  <c:v>3.0324610000000001</c:v>
                </c:pt>
                <c:pt idx="4">
                  <c:v>2.7573189999999999</c:v>
                </c:pt>
                <c:pt idx="5">
                  <c:v>3.86531</c:v>
                </c:pt>
                <c:pt idx="6">
                  <c:v>4.2937409999999998</c:v>
                </c:pt>
                <c:pt idx="7">
                  <c:v>0.41</c:v>
                </c:pt>
                <c:pt idx="8">
                  <c:v>0.435</c:v>
                </c:pt>
                <c:pt idx="9">
                  <c:v>0.38739699999999999</c:v>
                </c:pt>
                <c:pt idx="10">
                  <c:v>0.44749499999999998</c:v>
                </c:pt>
                <c:pt idx="11">
                  <c:v>0.49</c:v>
                </c:pt>
                <c:pt idx="12">
                  <c:v>0.39</c:v>
                </c:pt>
              </c:numCache>
            </c:numRef>
          </c:val>
          <c:extLst>
            <c:ext xmlns:c16="http://schemas.microsoft.com/office/drawing/2014/chart" uri="{C3380CC4-5D6E-409C-BE32-E72D297353CC}">
              <c16:uniqueId val="{00000000-AC9C-40A0-9586-CCDF0BF54D70}"/>
            </c:ext>
          </c:extLst>
        </c:ser>
        <c:ser>
          <c:idx val="0"/>
          <c:order val="1"/>
          <c:tx>
            <c:strRef>
              <c:f>Sheet1!$B$1</c:f>
              <c:strCache>
                <c:ptCount val="1"/>
                <c:pt idx="0">
                  <c:v>Population (Millions)</c:v>
                </c:pt>
              </c:strCache>
            </c:strRef>
          </c:tx>
          <c:spPr>
            <a:solidFill>
              <a:schemeClr val="accent1"/>
            </a:solidFill>
            <a:ln>
              <a:noFill/>
            </a:ln>
            <a:effectLst/>
          </c:spPr>
          <c:invertIfNegative val="0"/>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0097-42FD-A97A-0701C1215CC8}"/>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0097-42FD-A97A-0701C1215CC8}"/>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0097-42FD-A97A-0701C1215CC8}"/>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0097-42FD-A97A-0701C1215CC8}"/>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0097-42FD-A97A-0701C1215CC8}"/>
              </c:ext>
            </c:extLst>
          </c:dPt>
          <c:dPt>
            <c:idx val="1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097-42FD-A97A-0701C1215CC8}"/>
              </c:ext>
            </c:extLst>
          </c:dPt>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Sheet1!$B$2:$B$14</c:f>
              <c:numCache>
                <c:formatCode>0.00</c:formatCode>
                <c:ptCount val="13"/>
                <c:pt idx="0">
                  <c:v>7.7111939999999999</c:v>
                </c:pt>
                <c:pt idx="1">
                  <c:v>9.5796770000000002</c:v>
                </c:pt>
                <c:pt idx="2">
                  <c:v>11.196730000000001</c:v>
                </c:pt>
                <c:pt idx="3">
                  <c:v>14.229191</c:v>
                </c:pt>
                <c:pt idx="4">
                  <c:v>16.986509999999999</c:v>
                </c:pt>
                <c:pt idx="5">
                  <c:v>20.85182</c:v>
                </c:pt>
                <c:pt idx="6">
                  <c:v>25.145561000000001</c:v>
                </c:pt>
                <c:pt idx="7">
                  <c:v>25.65</c:v>
                </c:pt>
                <c:pt idx="8">
                  <c:v>26.060796</c:v>
                </c:pt>
                <c:pt idx="9">
                  <c:v>26.448193</c:v>
                </c:pt>
                <c:pt idx="10">
                  <c:v>26.895688</c:v>
                </c:pt>
                <c:pt idx="11">
                  <c:v>27.47</c:v>
                </c:pt>
                <c:pt idx="12">
                  <c:v>27.86</c:v>
                </c:pt>
              </c:numCache>
            </c:numRef>
          </c:val>
          <c:extLst>
            <c:ext xmlns:c16="http://schemas.microsoft.com/office/drawing/2014/chart" uri="{C3380CC4-5D6E-409C-BE32-E72D297353CC}">
              <c16:uniqueId val="{00000001-AC9C-40A0-9586-CCDF0BF54D70}"/>
            </c:ext>
          </c:extLst>
        </c:ser>
        <c:dLbls>
          <c:showLegendKey val="0"/>
          <c:showVal val="0"/>
          <c:showCatName val="0"/>
          <c:showSerName val="0"/>
          <c:showPercent val="0"/>
          <c:showBubbleSize val="0"/>
        </c:dLbls>
        <c:gapWidth val="219"/>
        <c:overlap val="-27"/>
        <c:axId val="293774872"/>
        <c:axId val="29377565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Sheet1!$A$2:$A$14</c15:sqref>
                        </c15:formulaRef>
                      </c:ext>
                    </c:extLst>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extLst>
                      <c:ext uri="{02D57815-91ED-43cb-92C2-25804820EDAC}">
                        <c15:formulaRef>
                          <c15:sqref>Sheet1!$D$2:$D$14</c15:sqref>
                        </c15:formulaRef>
                      </c:ext>
                    </c:extLst>
                    <c:numCache>
                      <c:formatCode>General</c:formatCode>
                      <c:ptCount val="13"/>
                      <c:pt idx="0">
                        <c:v>0</c:v>
                      </c:pt>
                      <c:pt idx="1">
                        <c:v>2.4</c:v>
                      </c:pt>
                      <c:pt idx="2">
                        <c:v>1.7</c:v>
                      </c:pt>
                      <c:pt idx="3">
                        <c:v>2.7</c:v>
                      </c:pt>
                      <c:pt idx="4">
                        <c:v>2</c:v>
                      </c:pt>
                      <c:pt idx="5">
                        <c:v>2.2999999999999998</c:v>
                      </c:pt>
                      <c:pt idx="6">
                        <c:v>2.1</c:v>
                      </c:pt>
                      <c:pt idx="8">
                        <c:v>1.8</c:v>
                      </c:pt>
                      <c:pt idx="9">
                        <c:v>1.4</c:v>
                      </c:pt>
                      <c:pt idx="10">
                        <c:v>1.7</c:v>
                      </c:pt>
                    </c:numCache>
                  </c:numRef>
                </c:val>
                <c:extLst>
                  <c:ext xmlns:c16="http://schemas.microsoft.com/office/drawing/2014/chart" uri="{C3380CC4-5D6E-409C-BE32-E72D297353CC}">
                    <c16:uniqueId val="{00000002-AC9C-40A0-9586-CCDF0BF54D70}"/>
                  </c:ext>
                </c:extLst>
              </c15:ser>
            </c15:filteredBarSeries>
          </c:ext>
        </c:extLst>
      </c:barChart>
      <c:catAx>
        <c:axId val="29377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5656"/>
        <c:crosses val="autoZero"/>
        <c:auto val="1"/>
        <c:lblAlgn val="ctr"/>
        <c:lblOffset val="100"/>
        <c:noMultiLvlLbl val="0"/>
      </c:catAx>
      <c:valAx>
        <c:axId val="293775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extLst>
            <c:ext xmlns:c16="http://schemas.microsoft.com/office/drawing/2014/chart" uri="{C3380CC4-5D6E-409C-BE32-E72D297353CC}">
              <c16:uniqueId val="{00000000-B257-4396-A7F5-522B053CB668}"/>
            </c:ext>
          </c:extLst>
        </c:ser>
        <c:ser>
          <c:idx val="1"/>
          <c:order val="1"/>
          <c:tx>
            <c:strRef>
              <c:f>Sheet1!$C$1</c:f>
              <c:strCache>
                <c:ptCount val="1"/>
                <c:pt idx="0">
                  <c:v>Migration</c:v>
                </c:pt>
              </c:strCache>
            </c:strRef>
          </c:tx>
          <c:spPr>
            <a:solidFill>
              <a:schemeClr val="accent2"/>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extLst>
            <c:ext xmlns:c16="http://schemas.microsoft.com/office/drawing/2014/chart" uri="{C3380CC4-5D6E-409C-BE32-E72D297353CC}">
              <c16:uniqueId val="{00000001-B257-4396-A7F5-522B053CB668}"/>
            </c:ext>
          </c:extLst>
        </c:ser>
        <c:dLbls>
          <c:showLegendKey val="0"/>
          <c:showVal val="0"/>
          <c:showCatName val="0"/>
          <c:showSerName val="0"/>
          <c:showPercent val="0"/>
          <c:showBubbleSize val="0"/>
        </c:dLbls>
        <c:gapWidth val="80"/>
        <c:overlap val="100"/>
        <c:axId val="294089776"/>
        <c:axId val="294090952"/>
      </c:barChart>
      <c:catAx>
        <c:axId val="29408977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94090952"/>
        <c:crosses val="autoZero"/>
        <c:auto val="1"/>
        <c:lblAlgn val="ctr"/>
        <c:lblOffset val="100"/>
        <c:noMultiLvlLbl val="0"/>
      </c:catAx>
      <c:valAx>
        <c:axId val="294090952"/>
        <c:scaling>
          <c:orientation val="minMax"/>
        </c:scaling>
        <c:delete val="1"/>
        <c:axPos val="l"/>
        <c:numFmt formatCode="0.0%" sourceLinked="1"/>
        <c:majorTickMark val="out"/>
        <c:minorTickMark val="none"/>
        <c:tickLblPos val="nextTo"/>
        <c:crossAx val="294089776"/>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Sheet1!$A$7</c:f>
              <c:strCache>
                <c:ptCount val="1"/>
                <c:pt idx="0">
                  <c:v>Percent of Total Net Migrants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Sheet1!$B$1:$AY$1</c:f>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f>Sheet1!$B$7:$AY$7</c:f>
              <c:numCache>
                <c:formatCode>0.0%</c:formatCode>
                <c:ptCount val="17"/>
                <c:pt idx="0">
                  <c:v>-3.4116762157694845E-2</c:v>
                </c:pt>
                <c:pt idx="1">
                  <c:v>-2.9427332410924049E-2</c:v>
                </c:pt>
                <c:pt idx="2">
                  <c:v>-2.8665880452042457E-2</c:v>
                </c:pt>
                <c:pt idx="3">
                  <c:v>-2.7783710499679634E-2</c:v>
                </c:pt>
                <c:pt idx="4">
                  <c:v>-2.4895764655628708E-2</c:v>
                </c:pt>
                <c:pt idx="5">
                  <c:v>-2.5257918636072394E-3</c:v>
                </c:pt>
                <c:pt idx="6">
                  <c:v>-9.6574394784982687E-4</c:v>
                </c:pt>
                <c:pt idx="7">
                  <c:v>4.4999953570002506E-2</c:v>
                </c:pt>
                <c:pt idx="8">
                  <c:v>4.8547205378450912E-2</c:v>
                </c:pt>
                <c:pt idx="9">
                  <c:v>5.0636555265626014E-2</c:v>
                </c:pt>
                <c:pt idx="10">
                  <c:v>5.1017281245066812E-2</c:v>
                </c:pt>
                <c:pt idx="11">
                  <c:v>5.9086814809312001E-2</c:v>
                </c:pt>
                <c:pt idx="12">
                  <c:v>7.0935750169469486E-2</c:v>
                </c:pt>
                <c:pt idx="13">
                  <c:v>9.4791482881259922E-2</c:v>
                </c:pt>
                <c:pt idx="14">
                  <c:v>0.10382676039335494</c:v>
                </c:pt>
                <c:pt idx="15">
                  <c:v>0.13190762287698837</c:v>
                </c:pt>
                <c:pt idx="16">
                  <c:v>0.22131322604908579</c:v>
                </c:pt>
              </c:numCache>
            </c:numRef>
          </c:val>
          <c:extLst>
            <c:ext xmlns:c16="http://schemas.microsoft.com/office/drawing/2014/chart" uri="{C3380CC4-5D6E-409C-BE32-E72D297353CC}">
              <c16:uniqueId val="{00000000-FF46-462E-8185-D369C00B55AB}"/>
            </c:ext>
          </c:extLst>
        </c:ser>
        <c:dLbls>
          <c:showLegendKey val="0"/>
          <c:showVal val="0"/>
          <c:showCatName val="0"/>
          <c:showSerName val="0"/>
          <c:showPercent val="0"/>
          <c:showBubbleSize val="0"/>
        </c:dLbls>
        <c:gapWidth val="182"/>
        <c:axId val="191374848"/>
        <c:axId val="19137524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In-Migrants</c:v>
                      </c:pt>
                    </c:strCache>
                  </c:strRef>
                </c:tx>
                <c:spPr>
                  <a:solidFill>
                    <a:schemeClr val="accent1"/>
                  </a:solidFill>
                  <a:ln>
                    <a:noFill/>
                  </a:ln>
                  <a:effectLst/>
                </c:spPr>
                <c:invertIfNegative val="0"/>
                <c:dLbls>
                  <c:dLbl>
                    <c:idx val="0"/>
                    <c:layout>
                      <c:manualLayout>
                        <c:x val="1.1032308904649301E-2"/>
                        <c:y val="1.20772946859901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FF46-462E-8185-D369C00B55AB}"/>
                      </c:ext>
                    </c:extLst>
                  </c:dLbl>
                  <c:dLbl>
                    <c:idx val="1"/>
                    <c:layout>
                      <c:manualLayout>
                        <c:x val="2.3640661938534278E-2"/>
                        <c:y val="9.661835748792270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FF46-462E-8185-D369C00B55AB}"/>
                      </c:ext>
                    </c:extLst>
                  </c:dLbl>
                  <c:dLbl>
                    <c:idx val="2"/>
                    <c:layout>
                      <c:manualLayout>
                        <c:x val="0"/>
                        <c:y val="2.415458937198067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FF46-462E-8185-D369C00B55AB}"/>
                      </c:ext>
                    </c:extLst>
                  </c:dLbl>
                  <c:dLbl>
                    <c:idx val="3"/>
                    <c:layout>
                      <c:manualLayout>
                        <c:x val="3.1520882584712374E-3"/>
                        <c:y val="7.24637681159420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FF46-462E-8185-D369C00B55AB}"/>
                      </c:ext>
                    </c:extLst>
                  </c:dLbl>
                  <c:dLbl>
                    <c:idx val="4"/>
                    <c:layout>
                      <c:manualLayout>
                        <c:x val="4.7281323877067984E-3"/>
                        <c:y val="1.932367149758445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c:ext uri="{02D57815-91ED-43cb-92C2-25804820EDAC}">
                        <c15:formulaRef>
                          <c15:sqref>Sheet1!$B$2:$AY$2</c15:sqref>
                        </c15:formulaRef>
                      </c:ext>
                    </c:extLst>
                    <c:numCache>
                      <c:formatCode>_(* #,##0_);_(* \(#,##0\);_(* "-"??_);_(@_)</c:formatCode>
                      <c:ptCount val="17"/>
                      <c:pt idx="0">
                        <c:v>9155</c:v>
                      </c:pt>
                      <c:pt idx="1">
                        <c:v>14539</c:v>
                      </c:pt>
                      <c:pt idx="2">
                        <c:v>25555</c:v>
                      </c:pt>
                      <c:pt idx="3">
                        <c:v>976</c:v>
                      </c:pt>
                      <c:pt idx="4">
                        <c:v>22587</c:v>
                      </c:pt>
                      <c:pt idx="5">
                        <c:v>4393</c:v>
                      </c:pt>
                      <c:pt idx="6">
                        <c:v>1060</c:v>
                      </c:pt>
                      <c:pt idx="7">
                        <c:v>20924</c:v>
                      </c:pt>
                      <c:pt idx="8">
                        <c:v>10839</c:v>
                      </c:pt>
                      <c:pt idx="9">
                        <c:v>13919</c:v>
                      </c:pt>
                      <c:pt idx="10">
                        <c:v>12984</c:v>
                      </c:pt>
                      <c:pt idx="11">
                        <c:v>11141</c:v>
                      </c:pt>
                      <c:pt idx="12">
                        <c:v>17273</c:v>
                      </c:pt>
                      <c:pt idx="13">
                        <c:v>21927</c:v>
                      </c:pt>
                      <c:pt idx="14">
                        <c:v>31044</c:v>
                      </c:pt>
                      <c:pt idx="15">
                        <c:v>26287</c:v>
                      </c:pt>
                      <c:pt idx="16">
                        <c:v>65546</c:v>
                      </c:pt>
                    </c:numCache>
                  </c:numRef>
                </c:val>
                <c:extLst>
                  <c:ext xmlns:c16="http://schemas.microsoft.com/office/drawing/2014/chart" uri="{C3380CC4-5D6E-409C-BE32-E72D297353CC}">
                    <c16:uniqueId val="{00000006-FF46-462E-8185-D369C00B55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Percent of total Inmigrants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Sheet1!$B$3:$AY$3</c15:sqref>
                        </c15:formulaRef>
                      </c:ext>
                    </c:extLst>
                    <c:numCache>
                      <c:formatCode>0.0%</c:formatCode>
                      <c:ptCount val="17"/>
                      <c:pt idx="0">
                        <c:v>1.6554195778906104E-2</c:v>
                      </c:pt>
                      <c:pt idx="1">
                        <c:v>2.6289617960624342E-2</c:v>
                      </c:pt>
                      <c:pt idx="2">
                        <c:v>4.6208899304199393E-2</c:v>
                      </c:pt>
                      <c:pt idx="3">
                        <c:v>1.7648165024808692E-3</c:v>
                      </c:pt>
                      <c:pt idx="4">
                        <c:v>4.0842121251573146E-2</c:v>
                      </c:pt>
                      <c:pt idx="5">
                        <c:v>7.9434824747935014E-3</c:v>
                      </c:pt>
                      <c:pt idx="6">
                        <c:v>1.9167064473665178E-3</c:v>
                      </c:pt>
                      <c:pt idx="7">
                        <c:v>3.7835061985563224E-2</c:v>
                      </c:pt>
                      <c:pt idx="8">
                        <c:v>1.959922753113744E-2</c:v>
                      </c:pt>
                      <c:pt idx="9">
                        <c:v>2.5168525510277887E-2</c:v>
                      </c:pt>
                      <c:pt idx="10">
                        <c:v>2.3477845766610252E-2</c:v>
                      </c:pt>
                      <c:pt idx="11">
                        <c:v>2.0145308047273935E-2</c:v>
                      </c:pt>
                      <c:pt idx="12">
                        <c:v>3.1233274023926283E-2</c:v>
                      </c:pt>
                      <c:pt idx="13">
                        <c:v>3.964870025604305E-2</c:v>
                      </c:pt>
                      <c:pt idx="14">
                        <c:v>5.613418391702469E-2</c:v>
                      </c:pt>
                      <c:pt idx="15">
                        <c:v>4.7532511681060048E-2</c:v>
                      </c:pt>
                      <c:pt idx="16">
                        <c:v>0.11852117056517525</c:v>
                      </c:pt>
                    </c:numCache>
                  </c:numRef>
                </c:val>
                <c:extLst xmlns:c15="http://schemas.microsoft.com/office/drawing/2012/chart">
                  <c:ext xmlns:c16="http://schemas.microsoft.com/office/drawing/2014/chart" uri="{C3380CC4-5D6E-409C-BE32-E72D297353CC}">
                    <c16:uniqueId val="{00000007-FF46-462E-8185-D369C00B55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Out-Migrants</c:v>
                      </c:pt>
                    </c:strCache>
                  </c:strRef>
                </c:tx>
                <c:spPr>
                  <a:solidFill>
                    <a:schemeClr val="accent3"/>
                  </a:solidFill>
                  <a:ln>
                    <a:noFill/>
                  </a:ln>
                  <a:effectLst/>
                </c:spPr>
                <c:invertIfNegative val="0"/>
                <c:dLbls>
                  <c:dLbl>
                    <c:idx val="5"/>
                    <c:layout>
                      <c:manualLayout>
                        <c:x val="1.4184397163120567E-2"/>
                        <c:y val="-2.41545893719806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FF46-462E-8185-D369C00B55AB}"/>
                      </c:ext>
                    </c:extLst>
                  </c:dLbl>
                  <c:dLbl>
                    <c:idx val="6"/>
                    <c:layout>
                      <c:manualLayout>
                        <c:x val="4.7281323877068557E-3"/>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FF46-462E-8185-D369C00B55AB}"/>
                      </c:ext>
                    </c:extLst>
                  </c:dLbl>
                  <c:dLbl>
                    <c:idx val="7"/>
                    <c:layout>
                      <c:manualLayout>
                        <c:x val="-2.8893808585577288E-17"/>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FF46-462E-8185-D369C00B55AB}"/>
                      </c:ext>
                    </c:extLst>
                  </c:dLbl>
                  <c:dLbl>
                    <c:idx val="8"/>
                    <c:layout>
                      <c:manualLayout>
                        <c:x val="-6.3041765169424748E-3"/>
                        <c:y val="-1.44927536231884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FF46-462E-8185-D369C00B55AB}"/>
                      </c:ext>
                    </c:extLst>
                  </c:dLbl>
                  <c:dLbl>
                    <c:idx val="9"/>
                    <c:layout>
                      <c:manualLayout>
                        <c:x val="6.3041765169424748E-3"/>
                        <c:y val="-1.690821256038647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FF46-462E-8185-D369C00B55AB}"/>
                      </c:ext>
                    </c:extLst>
                  </c:dLbl>
                  <c:dLbl>
                    <c:idx val="10"/>
                    <c:layout>
                      <c:manualLayout>
                        <c:x val="-3.152088258471266E-3"/>
                        <c:y val="-4.830917874396135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FF46-462E-8185-D369C00B55AB}"/>
                      </c:ext>
                    </c:extLst>
                  </c:dLbl>
                  <c:dLbl>
                    <c:idx val="14"/>
                    <c:layout>
                      <c:manualLayout>
                        <c:x val="7.8802206461779777E-3"/>
                        <c:y val="-2.657004830917874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Sheet1!$B$4:$AY$4</c15:sqref>
                        </c15:formulaRef>
                      </c:ext>
                    </c:extLst>
                    <c:numCache>
                      <c:formatCode>_(* #,##0_);_(* \(#,##0\);_(* "-"??_);_(@_)</c:formatCode>
                      <c:ptCount val="17"/>
                      <c:pt idx="0">
                        <c:v>12829</c:v>
                      </c:pt>
                      <c:pt idx="1">
                        <c:v>17708</c:v>
                      </c:pt>
                      <c:pt idx="2">
                        <c:v>28642</c:v>
                      </c:pt>
                      <c:pt idx="3">
                        <c:v>3968</c:v>
                      </c:pt>
                      <c:pt idx="4">
                        <c:v>25268</c:v>
                      </c:pt>
                      <c:pt idx="5">
                        <c:v>4665</c:v>
                      </c:pt>
                      <c:pt idx="6">
                        <c:v>1164</c:v>
                      </c:pt>
                      <c:pt idx="7">
                        <c:v>16078</c:v>
                      </c:pt>
                      <c:pt idx="8">
                        <c:v>5611</c:v>
                      </c:pt>
                      <c:pt idx="9">
                        <c:v>8466</c:v>
                      </c:pt>
                      <c:pt idx="10">
                        <c:v>7490</c:v>
                      </c:pt>
                      <c:pt idx="11">
                        <c:v>4778</c:v>
                      </c:pt>
                      <c:pt idx="12">
                        <c:v>9634</c:v>
                      </c:pt>
                      <c:pt idx="13">
                        <c:v>11719</c:v>
                      </c:pt>
                      <c:pt idx="14">
                        <c:v>19863</c:v>
                      </c:pt>
                      <c:pt idx="15">
                        <c:v>12082</c:v>
                      </c:pt>
                      <c:pt idx="16">
                        <c:v>41713</c:v>
                      </c:pt>
                    </c:numCache>
                  </c:numRef>
                </c:val>
                <c:extLst xmlns:c15="http://schemas.microsoft.com/office/drawing/2012/chart">
                  <c:ext xmlns:c16="http://schemas.microsoft.com/office/drawing/2014/chart" uri="{C3380CC4-5D6E-409C-BE32-E72D297353CC}">
                    <c16:uniqueId val="{0000000F-FF46-462E-8185-D369C00B55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Percent of Total Out Migrants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Sheet1!$B$5:$AY$5</c15:sqref>
                        </c15:formulaRef>
                      </c:ext>
                    </c:extLst>
                    <c:numCache>
                      <c:formatCode>0.0%</c:formatCode>
                      <c:ptCount val="17"/>
                      <c:pt idx="0">
                        <c:v>2.8807009428687552E-2</c:v>
                      </c:pt>
                      <c:pt idx="1">
                        <c:v>3.9762609943347037E-2</c:v>
                      </c:pt>
                      <c:pt idx="2">
                        <c:v>6.4314472215797711E-2</c:v>
                      </c:pt>
                      <c:pt idx="3">
                        <c:v>8.9099862353287235E-3</c:v>
                      </c:pt>
                      <c:pt idx="4">
                        <c:v>5.6738289363479383E-2</c:v>
                      </c:pt>
                      <c:pt idx="5">
                        <c:v>1.0475072023137222E-2</c:v>
                      </c:pt>
                      <c:pt idx="6">
                        <c:v>2.6137157202425995E-3</c:v>
                      </c:pt>
                      <c:pt idx="7">
                        <c:v>3.6102509750911095E-2</c:v>
                      </c:pt>
                      <c:pt idx="8">
                        <c:v>1.2599277410894524E-2</c:v>
                      </c:pt>
                      <c:pt idx="9">
                        <c:v>1.901006639825932E-2</c:v>
                      </c:pt>
                      <c:pt idx="10">
                        <c:v>1.681849720327927E-2</c:v>
                      </c:pt>
                      <c:pt idx="11">
                        <c:v>1.0728809030342904E-2</c:v>
                      </c:pt>
                      <c:pt idx="12">
                        <c:v>2.1632763959464951E-2</c:v>
                      </c:pt>
                      <c:pt idx="13">
                        <c:v>2.6314548561445897E-2</c:v>
                      </c:pt>
                      <c:pt idx="14">
                        <c:v>4.4601576762181058E-2</c:v>
                      </c:pt>
                      <c:pt idx="15">
                        <c:v>2.7129650628841141E-2</c:v>
                      </c:pt>
                      <c:pt idx="16">
                        <c:v>9.3664883022748752E-2</c:v>
                      </c:pt>
                    </c:numCache>
                  </c:numRef>
                </c:val>
                <c:extLst xmlns:c15="http://schemas.microsoft.com/office/drawing/2012/chart">
                  <c:ext xmlns:c16="http://schemas.microsoft.com/office/drawing/2014/chart" uri="{C3380CC4-5D6E-409C-BE32-E72D297353CC}">
                    <c16:uniqueId val="{00000010-FF46-462E-8185-D369C00B55A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Net Migrants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Sheet1!$B$6:$AY$6</c15:sqref>
                        </c15:formulaRef>
                      </c:ext>
                    </c:extLst>
                    <c:numCache>
                      <c:formatCode>_(* #,##0_);_(* \(#,##0\);_(* "-"??_);_(@_)</c:formatCode>
                      <c:ptCount val="17"/>
                      <c:pt idx="0">
                        <c:v>-3674</c:v>
                      </c:pt>
                      <c:pt idx="1">
                        <c:v>-3169</c:v>
                      </c:pt>
                      <c:pt idx="2">
                        <c:v>-3087</c:v>
                      </c:pt>
                      <c:pt idx="3">
                        <c:v>-2992</c:v>
                      </c:pt>
                      <c:pt idx="4">
                        <c:v>-2681</c:v>
                      </c:pt>
                      <c:pt idx="5">
                        <c:v>-272</c:v>
                      </c:pt>
                      <c:pt idx="6">
                        <c:v>-104</c:v>
                      </c:pt>
                      <c:pt idx="7">
                        <c:v>4846</c:v>
                      </c:pt>
                      <c:pt idx="8">
                        <c:v>5228</c:v>
                      </c:pt>
                      <c:pt idx="9">
                        <c:v>5453</c:v>
                      </c:pt>
                      <c:pt idx="10">
                        <c:v>5494</c:v>
                      </c:pt>
                      <c:pt idx="11">
                        <c:v>6363</c:v>
                      </c:pt>
                      <c:pt idx="12">
                        <c:v>7639</c:v>
                      </c:pt>
                      <c:pt idx="13">
                        <c:v>10208</c:v>
                      </c:pt>
                      <c:pt idx="14">
                        <c:v>11181</c:v>
                      </c:pt>
                      <c:pt idx="15">
                        <c:v>14205</c:v>
                      </c:pt>
                      <c:pt idx="16">
                        <c:v>23833</c:v>
                      </c:pt>
                    </c:numCache>
                  </c:numRef>
                </c:val>
                <c:extLst xmlns:c15="http://schemas.microsoft.com/office/drawing/2012/chart">
                  <c:ext xmlns:c16="http://schemas.microsoft.com/office/drawing/2014/chart" uri="{C3380CC4-5D6E-409C-BE32-E72D297353CC}">
                    <c16:uniqueId val="{00000011-FF46-462E-8185-D369C00B55AB}"/>
                  </c:ext>
                </c:extLst>
              </c15:ser>
            </c15:filteredBarSeries>
          </c:ext>
        </c:extLst>
      </c:barChart>
      <c:catAx>
        <c:axId val="191374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5240"/>
        <c:crosses val="autoZero"/>
        <c:auto val="1"/>
        <c:lblAlgn val="ctr"/>
        <c:lblOffset val="100"/>
        <c:noMultiLvlLbl val="0"/>
      </c:catAx>
      <c:valAx>
        <c:axId val="191375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2016</a:t>
            </a:r>
            <a:endParaRPr lang="en-US" sz="1800" dirty="0"/>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60-4A82-A0E1-1D49E281F8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60-4A82-A0E1-1D49E281F84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460-4A82-A0E1-1D49E281F8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60-4A82-A0E1-1D49E281F8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60-4A82-A0E1-1D49E281F840}"/>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6460-4A82-A0E1-1D49E281F840}"/>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6460-4A82-A0E1-1D49E281F840}"/>
                </c:ext>
              </c:extLst>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60-4A82-A0E1-1D49E281F840}"/>
                </c:ext>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60-4A82-A0E1-1D49E281F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6460-4A82-A0E1-1D49E281F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extLst>
            <c:ext xmlns:c16="http://schemas.microsoft.com/office/drawing/2014/chart" uri="{C3380CC4-5D6E-409C-BE32-E72D297353CC}">
              <c16:uniqueId val="{0000000A-6460-4A82-A0E1-1D49E281F8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waob_TS!$B$10:$L$10</c:f>
              <c:numCache>
                <c:formatCode>0.0%</c:formatCode>
                <c:ptCount val="11"/>
                <c:pt idx="0">
                  <c:v>0.69406961682871249</c:v>
                </c:pt>
                <c:pt idx="1">
                  <c:v>0.66797042763359715</c:v>
                </c:pt>
                <c:pt idx="2">
                  <c:v>0.61012005227943533</c:v>
                </c:pt>
                <c:pt idx="3">
                  <c:v>0.56977050670302209</c:v>
                </c:pt>
                <c:pt idx="4">
                  <c:v>0.59037707536666828</c:v>
                </c:pt>
                <c:pt idx="5">
                  <c:v>0.5058690565888091</c:v>
                </c:pt>
                <c:pt idx="6">
                  <c:v>0.5742194298444081</c:v>
                </c:pt>
                <c:pt idx="7">
                  <c:v>0.50859820267717692</c:v>
                </c:pt>
                <c:pt idx="8">
                  <c:v>0.42856690168739603</c:v>
                </c:pt>
                <c:pt idx="9">
                  <c:v>0.48606348781141173</c:v>
                </c:pt>
                <c:pt idx="10">
                  <c:v>0.44067179557631542</c:v>
                </c:pt>
              </c:numCache>
            </c:numRef>
          </c:val>
          <c:extLs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waob_TS!$B$11:$L$11</c:f>
              <c:numCache>
                <c:formatCode>0.0%</c:formatCode>
                <c:ptCount val="11"/>
                <c:pt idx="0">
                  <c:v>0.1729107573248512</c:v>
                </c:pt>
                <c:pt idx="1">
                  <c:v>0.1990382845573348</c:v>
                </c:pt>
                <c:pt idx="2">
                  <c:v>0.22405719577956082</c:v>
                </c:pt>
                <c:pt idx="3">
                  <c:v>0.28194501249715975</c:v>
                </c:pt>
                <c:pt idx="4">
                  <c:v>0.26776707488261775</c:v>
                </c:pt>
                <c:pt idx="5">
                  <c:v>0.33027322837768175</c:v>
                </c:pt>
                <c:pt idx="6">
                  <c:v>0.25473389258240803</c:v>
                </c:pt>
                <c:pt idx="7">
                  <c:v>0.34265248215351657</c:v>
                </c:pt>
                <c:pt idx="8">
                  <c:v>0.4037788164461697</c:v>
                </c:pt>
                <c:pt idx="9">
                  <c:v>0.33622421644789713</c:v>
                </c:pt>
                <c:pt idx="10">
                  <c:v>0.35754911388927052</c:v>
                </c:pt>
              </c:numCache>
            </c:numRef>
          </c:val>
          <c:extLs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waob_TS!$B$12:$L$12</c:f>
              <c:numCache>
                <c:formatCode>0.0%</c:formatCode>
                <c:ptCount val="11"/>
                <c:pt idx="0">
                  <c:v>7.8290239543539211E-2</c:v>
                </c:pt>
                <c:pt idx="1">
                  <c:v>5.7449843548683967E-2</c:v>
                </c:pt>
                <c:pt idx="2">
                  <c:v>6.2302545593034026E-2</c:v>
                </c:pt>
                <c:pt idx="3">
                  <c:v>7.8309475119291067E-2</c:v>
                </c:pt>
                <c:pt idx="4">
                  <c:v>7.6818819884795969E-2</c:v>
                </c:pt>
                <c:pt idx="5">
                  <c:v>7.2520521870166957E-2</c:v>
                </c:pt>
                <c:pt idx="6">
                  <c:v>9.8759093598802597E-2</c:v>
                </c:pt>
                <c:pt idx="7">
                  <c:v>7.0780829646831786E-2</c:v>
                </c:pt>
                <c:pt idx="8">
                  <c:v>9.004990889645885E-2</c:v>
                </c:pt>
                <c:pt idx="9">
                  <c:v>8.2788641843021704E-2</c:v>
                </c:pt>
                <c:pt idx="10">
                  <c:v>7.1074323396070893E-2</c:v>
                </c:pt>
              </c:numCache>
            </c:numRef>
          </c:val>
          <c:extLs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waob_TS!$B$13:$L$13</c:f>
              <c:numCache>
                <c:formatCode>0.0%</c:formatCode>
                <c:ptCount val="11"/>
                <c:pt idx="0">
                  <c:v>5.472938630289715E-2</c:v>
                </c:pt>
                <c:pt idx="1">
                  <c:v>7.5541444260384075E-2</c:v>
                </c:pt>
                <c:pt idx="2">
                  <c:v>0.10352020634796985</c:v>
                </c:pt>
                <c:pt idx="3">
                  <c:v>6.9975005680527155E-2</c:v>
                </c:pt>
                <c:pt idx="4">
                  <c:v>6.5037029865918E-2</c:v>
                </c:pt>
                <c:pt idx="5">
                  <c:v>9.1337193163342184E-2</c:v>
                </c:pt>
                <c:pt idx="6">
                  <c:v>7.2287583974381286E-2</c:v>
                </c:pt>
                <c:pt idx="7">
                  <c:v>7.7968485522474706E-2</c:v>
                </c:pt>
                <c:pt idx="8">
                  <c:v>7.7604372969975438E-2</c:v>
                </c:pt>
                <c:pt idx="9">
                  <c:v>9.4923653897669436E-2</c:v>
                </c:pt>
                <c:pt idx="10">
                  <c:v>0.13070476713834317</c:v>
                </c:pt>
              </c:numCache>
            </c:numRef>
          </c:val>
          <c:extLs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410699840"/>
        <c:axId val="293776048"/>
      </c:barChart>
      <c:catAx>
        <c:axId val="410699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3776048"/>
        <c:crosses val="autoZero"/>
        <c:auto val="1"/>
        <c:lblAlgn val="ctr"/>
        <c:lblOffset val="100"/>
        <c:noMultiLvlLbl val="0"/>
      </c:catAx>
      <c:valAx>
        <c:axId val="293776048"/>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41069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BA6F8-D932-4BC6-B450-A920176CDAFB}" type="datetimeFigureOut">
              <a:rPr lang="en-US" smtClean="0"/>
              <a:t>9/26/2017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allasfed.org/research/swe/2017/swe1701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282493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23075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244601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1763" y="528638"/>
            <a:ext cx="6357937"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17</a:t>
            </a:fld>
            <a:endParaRPr lang="en-US" dirty="0"/>
          </a:p>
        </p:txBody>
      </p:sp>
    </p:spTree>
    <p:extLst>
      <p:ext uri="{BB962C8B-B14F-4D97-AF65-F5344CB8AC3E}">
        <p14:creationId xmlns:p14="http://schemas.microsoft.com/office/powerpoint/2010/main" val="158477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Median age of NH White women is 43.4 years of age, compared to 29.0 years of age for Hispanic women.</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18</a:t>
            </a:fld>
            <a:endParaRPr lang="en-US" dirty="0"/>
          </a:p>
        </p:txBody>
      </p:sp>
    </p:spTree>
    <p:extLst>
      <p:ext uri="{BB962C8B-B14F-4D97-AF65-F5344CB8AC3E}">
        <p14:creationId xmlns:p14="http://schemas.microsoft.com/office/powerpoint/2010/main" val="293820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is estimated to be home to 1.65 million undocumented immigrants, making up about 6% of the total state population but nearly 9% of the state’s work force. The decreasing number of undocumented immigrants could have implications for the growth of the state, its labor force, and the racial make up of Texas immigrants.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20</a:t>
            </a:fld>
            <a:endParaRPr lang="en-US" dirty="0"/>
          </a:p>
        </p:txBody>
      </p:sp>
    </p:spTree>
    <p:extLst>
      <p:ext uri="{BB962C8B-B14F-4D97-AF65-F5344CB8AC3E}">
        <p14:creationId xmlns:p14="http://schemas.microsoft.com/office/powerpoint/2010/main" val="184955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273615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57188"/>
            <a:ext cx="7011988"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27</a:t>
            </a:fld>
            <a:endParaRPr lang="en-US" dirty="0"/>
          </a:p>
        </p:txBody>
      </p:sp>
    </p:spTree>
    <p:extLst>
      <p:ext uri="{BB962C8B-B14F-4D97-AF65-F5344CB8AC3E}">
        <p14:creationId xmlns:p14="http://schemas.microsoft.com/office/powerpoint/2010/main" val="111320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29</a:t>
            </a:fld>
            <a:endParaRPr lang="en-US" dirty="0"/>
          </a:p>
        </p:txBody>
      </p:sp>
    </p:spTree>
    <p:extLst>
      <p:ext uri="{BB962C8B-B14F-4D97-AF65-F5344CB8AC3E}">
        <p14:creationId xmlns:p14="http://schemas.microsoft.com/office/powerpoint/2010/main" val="119381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Dallas Fed, </a:t>
            </a:r>
            <a:r>
              <a:rPr lang="en-US" sz="1200" b="0" i="0" kern="1200" dirty="0" smtClean="0">
                <a:solidFill>
                  <a:schemeClr val="tx1"/>
                </a:solidFill>
                <a:effectLst/>
                <a:latin typeface="+mn-lt"/>
                <a:ea typeface="+mn-ea"/>
                <a:cs typeface="+mn-cs"/>
              </a:rPr>
              <a:t>Texas’ employment growth rate of 4.9 percent in January was the highest since October 2014. The expansion was broad based, covering every sector except information.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30</a:t>
            </a:fld>
            <a:endParaRPr lang="en-US" dirty="0"/>
          </a:p>
        </p:txBody>
      </p:sp>
    </p:spTree>
    <p:extLst>
      <p:ext uri="{BB962C8B-B14F-4D97-AF65-F5344CB8AC3E}">
        <p14:creationId xmlns:p14="http://schemas.microsoft.com/office/powerpoint/2010/main" val="108597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Housing affordability</a:t>
            </a:r>
            <a:r>
              <a:rPr lang="en-US" sz="1200" b="0" i="0" kern="1200" dirty="0" smtClean="0">
                <a:solidFill>
                  <a:schemeClr val="tx1"/>
                </a:solidFill>
                <a:effectLst/>
                <a:latin typeface="+mn-lt"/>
                <a:ea typeface="+mn-ea"/>
                <a:cs typeface="+mn-cs"/>
              </a:rPr>
              <a:t>—the share of homes sold that were affordable to a median-income family in the area—has fallen in most major Texas metros. Houston is an exception, the result of the oil bust slowing home appreciation. Apartment demand and occupancy rates generally remain high.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31</a:t>
            </a:fld>
            <a:endParaRPr lang="en-US" dirty="0"/>
          </a:p>
        </p:txBody>
      </p:sp>
    </p:spTree>
    <p:extLst>
      <p:ext uri="{BB962C8B-B14F-4D97-AF65-F5344CB8AC3E}">
        <p14:creationId xmlns:p14="http://schemas.microsoft.com/office/powerpoint/2010/main" val="425457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2016.</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a:t>
            </a:fld>
            <a:endParaRPr lang="en-US" dirty="0"/>
          </a:p>
        </p:txBody>
      </p:sp>
    </p:spTree>
    <p:extLst>
      <p:ext uri="{BB962C8B-B14F-4D97-AF65-F5344CB8AC3E}">
        <p14:creationId xmlns:p14="http://schemas.microsoft.com/office/powerpoint/2010/main" val="295502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32</a:t>
            </a:fld>
            <a:endParaRPr lang="en-US" dirty="0"/>
          </a:p>
        </p:txBody>
      </p:sp>
    </p:spTree>
    <p:extLst>
      <p:ext uri="{BB962C8B-B14F-4D97-AF65-F5344CB8AC3E}">
        <p14:creationId xmlns:p14="http://schemas.microsoft.com/office/powerpoint/2010/main" val="15493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36</a:t>
            </a:fld>
            <a:endParaRPr lang="en-US" dirty="0"/>
          </a:p>
        </p:txBody>
      </p:sp>
    </p:spTree>
    <p:extLst>
      <p:ext uri="{BB962C8B-B14F-4D97-AF65-F5344CB8AC3E}">
        <p14:creationId xmlns:p14="http://schemas.microsoft.com/office/powerpoint/2010/main" val="26996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40</a:t>
            </a:fld>
            <a:endParaRPr lang="en-US" dirty="0"/>
          </a:p>
        </p:txBody>
      </p:sp>
    </p:spTree>
    <p:extLst>
      <p:ext uri="{BB962C8B-B14F-4D97-AF65-F5344CB8AC3E}">
        <p14:creationId xmlns:p14="http://schemas.microsoft.com/office/powerpoint/2010/main" val="404662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2010 Texas added over 4 million residents. In 6 short years, it is estimated Texas has added</a:t>
            </a:r>
            <a:r>
              <a:rPr lang="en-US" baseline="0" dirty="0" smtClean="0"/>
              <a:t> over </a:t>
            </a:r>
            <a:r>
              <a:rPr lang="en-US" dirty="0" smtClean="0"/>
              <a:t>2 million more,</a:t>
            </a:r>
            <a:r>
              <a:rPr lang="en-US" baseline="0" dirty="0" smtClean="0"/>
              <a:t> placing Texas population at 27.9 million, on pace to meet or surpass our gains since the last census. </a:t>
            </a:r>
            <a:r>
              <a:rPr lang="en-US" dirty="0" smtClean="0"/>
              <a:t>Population</a:t>
            </a:r>
            <a:r>
              <a:rPr lang="en-US" baseline="0" dirty="0" smtClean="0"/>
              <a:t> growth in Texas has been geometric or compounding in nature. Over the past six decades there have been three periods where the numeric growth has increased relative to previous years. We have no indication that the population growth in Texas will slow dramatically in coming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393241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158750"/>
            <a:ext cx="7634287"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247273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429203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329060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Tree>
    <p:extLst>
      <p:ext uri="{BB962C8B-B14F-4D97-AF65-F5344CB8AC3E}">
        <p14:creationId xmlns:p14="http://schemas.microsoft.com/office/powerpoint/2010/main" val="17458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percent of the 50 fastest growing counties in the United States from 2015 to 2016 were in Texas. Some of the fastest growing counties in the country continue to be suburban ring counties, such as Kendall, Hays, and Comal counties. Growth among the fastest growing counties in the country stems more from migration than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118856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of the top 25 counties in the United States that were growing the most numerically between 2015 and 2016 were in Texas. These counties are the larger ones in the State and are all counties that have experienced continued growth. However, the components attributing to their population change varies. For instance, natural increase and international migration are playing a key role in population growth in Dallas County. Harris and Tarrant counties are growing about evenly from migration and natural increase. Whereas in the suburban ring counties migration (mostly domestic) is driving population growth. 2016 marked the first year in a few years that Harris County did not add the most people of any other county in the U.S. This drop can most likely be attributed to a decline in oil and gas industry in this region.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1715258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9/26/2017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9/26/2017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9/26/2017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9/26/2017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9/26/2017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9/26/2017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9/26/2017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9/26/2017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9/26/2017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9/26/2017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9/26/2017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9/26/2017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9/26/2017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9/26/2017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9/26/2017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9/26/2017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9/26/2017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9/26/2017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9/26/2017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9/26/2017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9/26/2017</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9/26/2017</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9/26/2017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9/26/2017</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9/26/2017</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9/26/2017</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9/26/2017</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Lila.Valencia@utsa.edu" TargetMode="External"/><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9.jpeg"/><Relationship Id="rId4" Type="http://schemas.openxmlformats.org/officeDocument/2006/relationships/hyperlink" Target="http://www.texasdemographics.gov/"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3973" y="163638"/>
            <a:ext cx="5650029" cy="1323703"/>
          </a:xfrm>
        </p:spPr>
        <p:txBody>
          <a:bodyPr>
            <a:noAutofit/>
          </a:bodyPr>
          <a:lstStyle/>
          <a:p>
            <a:r>
              <a:rPr lang="en-US" sz="2400" dirty="0" smtClean="0"/>
              <a:t>Demographic </a:t>
            </a:r>
            <a:r>
              <a:rPr lang="en-US" sz="2400" dirty="0" smtClean="0"/>
              <a:t>Trends, Characteristics, and </a:t>
            </a:r>
            <a:r>
              <a:rPr lang="en-US" sz="2400" dirty="0" smtClean="0"/>
              <a:t>Projections for Texas and the Dallas </a:t>
            </a:r>
            <a:r>
              <a:rPr lang="en-US" sz="2400" dirty="0" err="1" smtClean="0"/>
              <a:t>Metroplex</a:t>
            </a:r>
            <a:endParaRPr lang="en-US" sz="2400" dirty="0"/>
          </a:p>
        </p:txBody>
      </p:sp>
      <p:sp>
        <p:nvSpPr>
          <p:cNvPr id="3" name="Subtitle 2"/>
          <p:cNvSpPr>
            <a:spLocks noGrp="1"/>
          </p:cNvSpPr>
          <p:nvPr>
            <p:ph type="subTitle" idx="1"/>
          </p:nvPr>
        </p:nvSpPr>
        <p:spPr>
          <a:xfrm>
            <a:off x="4841311" y="2534482"/>
            <a:ext cx="4408570" cy="2755787"/>
          </a:xfrm>
        </p:spPr>
        <p:txBody>
          <a:bodyPr>
            <a:normAutofit/>
          </a:bodyPr>
          <a:lstStyle/>
          <a:p>
            <a:endParaRPr lang="en-US" sz="1800" dirty="0">
              <a:latin typeface="+mj-lt"/>
            </a:endParaRPr>
          </a:p>
          <a:p>
            <a:pPr>
              <a:lnSpc>
                <a:spcPct val="120000"/>
              </a:lnSpc>
              <a:spcBef>
                <a:spcPts val="0"/>
              </a:spcBef>
            </a:pPr>
            <a:r>
              <a:rPr lang="en-US" sz="1600" dirty="0" smtClean="0">
                <a:latin typeface="+mj-lt"/>
              </a:rPr>
              <a:t>Leadership North Texas</a:t>
            </a:r>
            <a:endParaRPr lang="en-US" sz="1600" dirty="0">
              <a:latin typeface="+mj-lt"/>
            </a:endParaRPr>
          </a:p>
          <a:p>
            <a:pPr>
              <a:lnSpc>
                <a:spcPct val="120000"/>
              </a:lnSpc>
              <a:spcBef>
                <a:spcPts val="0"/>
              </a:spcBef>
            </a:pPr>
            <a:r>
              <a:rPr lang="en-US" sz="1600" dirty="0" smtClean="0">
                <a:latin typeface="+mj-lt"/>
              </a:rPr>
              <a:t>Dallas, </a:t>
            </a:r>
            <a:r>
              <a:rPr lang="en-US" sz="1600" dirty="0">
                <a:latin typeface="+mj-lt"/>
              </a:rPr>
              <a:t>TX</a:t>
            </a:r>
          </a:p>
          <a:p>
            <a:pPr>
              <a:lnSpc>
                <a:spcPct val="120000"/>
              </a:lnSpc>
              <a:spcBef>
                <a:spcPts val="0"/>
              </a:spcBef>
            </a:pPr>
            <a:r>
              <a:rPr lang="en-US" sz="1600" dirty="0" smtClean="0">
                <a:latin typeface="+mj-lt"/>
              </a:rPr>
              <a:t>September 22, 2017</a:t>
            </a:r>
            <a:endParaRPr lang="en-US" sz="16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7" y="6506686"/>
            <a:ext cx="341697" cy="341697"/>
          </a:xfrm>
          <a:prstGeom prst="rect">
            <a:avLst/>
          </a:prstGeom>
        </p:spPr>
      </p:pic>
      <p:sp>
        <p:nvSpPr>
          <p:cNvPr id="5" name="TextBox 4"/>
          <p:cNvSpPr txBox="1"/>
          <p:nvPr/>
        </p:nvSpPr>
        <p:spPr>
          <a:xfrm>
            <a:off x="424722" y="6477476"/>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705600" cy="830997"/>
          </a:xfrm>
          <a:prstGeom prst="rect">
            <a:avLst/>
          </a:prstGeom>
        </p:spPr>
        <p:txBody>
          <a:bodyPr wrap="square">
            <a:spAutoFit/>
          </a:bodyPr>
          <a:lstStyle/>
          <a:p>
            <a:pPr algn="ctr"/>
            <a:r>
              <a:rPr lang="en-US" sz="2400" dirty="0">
                <a:solidFill>
                  <a:schemeClr val="bg1"/>
                </a:solidFill>
                <a:latin typeface="+mj-lt"/>
              </a:rPr>
              <a:t>Top Counties for Percent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8</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8" name="Table 7"/>
          <p:cNvGraphicFramePr>
            <a:graphicFrameLocks noGrp="1"/>
          </p:cNvGraphicFramePr>
          <p:nvPr>
            <p:extLst>
              <p:ext uri="{D42A27DB-BD31-4B8C-83A1-F6EECF244321}">
                <p14:modId xmlns:p14="http://schemas.microsoft.com/office/powerpoint/2010/main" val="1382147870"/>
              </p:ext>
            </p:extLst>
          </p:nvPr>
        </p:nvGraphicFramePr>
        <p:xfrm>
          <a:off x="1181100" y="1403554"/>
          <a:ext cx="6781800" cy="4876801"/>
        </p:xfrm>
        <a:graphic>
          <a:graphicData uri="http://schemas.openxmlformats.org/drawingml/2006/table">
            <a:tbl>
              <a:tblPr firstRow="1" firstCol="1" bandRow="1">
                <a:tableStyleId>{5C22544A-7EE6-4342-B048-85BDC9FD1C3A}</a:tableStyleId>
              </a:tblPr>
              <a:tblGrid>
                <a:gridCol w="2074433">
                  <a:extLst>
                    <a:ext uri="{9D8B030D-6E8A-4147-A177-3AD203B41FA5}">
                      <a16:colId xmlns:a16="http://schemas.microsoft.com/office/drawing/2014/main" val="20000"/>
                    </a:ext>
                  </a:extLst>
                </a:gridCol>
                <a:gridCol w="638287">
                  <a:extLst>
                    <a:ext uri="{9D8B030D-6E8A-4147-A177-3AD203B41FA5}">
                      <a16:colId xmlns:a16="http://schemas.microsoft.com/office/drawing/2014/main" val="20001"/>
                    </a:ext>
                  </a:extLst>
                </a:gridCol>
                <a:gridCol w="1436146">
                  <a:extLst>
                    <a:ext uri="{9D8B030D-6E8A-4147-A177-3AD203B41FA5}">
                      <a16:colId xmlns:a16="http://schemas.microsoft.com/office/drawing/2014/main" val="20002"/>
                    </a:ext>
                  </a:extLst>
                </a:gridCol>
                <a:gridCol w="1276574">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1221765">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U.S. Rank</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smtClean="0">
                          <a:effectLst/>
                        </a:rPr>
                        <a:t>2015-2016</a:t>
                      </a:r>
                      <a:r>
                        <a:rPr lang="en-US" sz="1600" b="0" baseline="0" dirty="0" smtClean="0">
                          <a:effectLst/>
                        </a:rPr>
                        <a:t> </a:t>
                      </a:r>
                      <a:r>
                        <a:rPr lang="en-US" sz="1600" b="0" dirty="0" smtClean="0">
                          <a:effectLst/>
                        </a:rPr>
                        <a:t>Percent Population </a:t>
                      </a:r>
                      <a:r>
                        <a:rPr lang="en-US" sz="1600" b="0" dirty="0">
                          <a:effectLst/>
                        </a:rPr>
                        <a:t>Change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 Change from International</a:t>
                      </a:r>
                    </a:p>
                    <a:p>
                      <a:pPr marL="0" marR="0" algn="ctr">
                        <a:lnSpc>
                          <a:spcPct val="107000"/>
                        </a:lnSpc>
                        <a:spcBef>
                          <a:spcPts val="0"/>
                        </a:spcBef>
                        <a:spcAft>
                          <a:spcPts val="0"/>
                        </a:spcAft>
                      </a:pPr>
                      <a:r>
                        <a:rPr lang="en-US" sz="1600" b="0" dirty="0" smtClean="0">
                          <a:effectLst/>
                        </a:rPr>
                        <a:t>Migration </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32276">
                <a:tc>
                  <a:txBody>
                    <a:bodyPr/>
                    <a:lstStyle/>
                    <a:p>
                      <a:pPr algn="ctr" fontAlgn="b"/>
                      <a:r>
                        <a:rPr lang="en-US" sz="1800" b="0" i="0" u="none" strike="noStrike" dirty="0">
                          <a:solidFill>
                            <a:schemeClr val="bg1"/>
                          </a:solidFill>
                          <a:effectLst/>
                          <a:latin typeface="Calibri" panose="020F0502020204030204" pitchFamily="34" charset="0"/>
                        </a:rPr>
                        <a:t>Kendall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95.9%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4.0%</a:t>
                      </a:r>
                    </a:p>
                  </a:txBody>
                  <a:tcPr marL="3810" marR="3810" marT="3810" marB="0" anchor="b"/>
                </a:tc>
                <a:extLst>
                  <a:ext uri="{0D108BD9-81ED-4DB2-BD59-A6C34878D82A}">
                    <a16:rowId xmlns:a16="http://schemas.microsoft.com/office/drawing/2014/main" val="10001"/>
                  </a:ext>
                </a:extLst>
              </a:tr>
              <a:tr h="332276">
                <a:tc>
                  <a:txBody>
                    <a:bodyPr/>
                    <a:lstStyle/>
                    <a:p>
                      <a:pPr algn="ctr" fontAlgn="b"/>
                      <a:r>
                        <a:rPr lang="en-US" sz="1800" b="0" i="0" u="none" strike="noStrike" dirty="0">
                          <a:solidFill>
                            <a:schemeClr val="bg1"/>
                          </a:solidFill>
                          <a:effectLst/>
                          <a:latin typeface="Calibri" panose="020F0502020204030204" pitchFamily="34" charset="0"/>
                        </a:rPr>
                        <a:t>Hays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3810" marR="3810" marT="3810" marB="0" anchor="b"/>
                </a:tc>
                <a:extLst>
                  <a:ext uri="{0D108BD9-81ED-4DB2-BD59-A6C34878D82A}">
                    <a16:rowId xmlns:a16="http://schemas.microsoft.com/office/drawing/2014/main" val="10002"/>
                  </a:ext>
                </a:extLst>
              </a:tr>
              <a:tr h="332276">
                <a:tc>
                  <a:txBody>
                    <a:bodyPr/>
                    <a:lstStyle/>
                    <a:p>
                      <a:pPr algn="ctr" fontAlgn="b"/>
                      <a:r>
                        <a:rPr lang="en-US" sz="1800" b="0" i="0" u="none" strike="noStrike" dirty="0">
                          <a:solidFill>
                            <a:schemeClr val="bg1"/>
                          </a:solidFill>
                          <a:effectLst/>
                          <a:latin typeface="Calibri" panose="020F0502020204030204" pitchFamily="34" charset="0"/>
                        </a:rPr>
                        <a:t>Comal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a:t>
                      </a:r>
                    </a:p>
                  </a:txBody>
                  <a:tcPr marL="3810" marR="3810" marT="3810" marB="0" anchor="b"/>
                </a:tc>
                <a:extLst>
                  <a:ext uri="{0D108BD9-81ED-4DB2-BD59-A6C34878D82A}">
                    <a16:rowId xmlns:a16="http://schemas.microsoft.com/office/drawing/2014/main" val="10003"/>
                  </a:ext>
                </a:extLst>
              </a:tr>
              <a:tr h="332276">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4"/>
                  </a:ext>
                </a:extLst>
              </a:tr>
              <a:tr h="332276">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a16="http://schemas.microsoft.com/office/drawing/2014/main" val="10005"/>
                  </a:ext>
                </a:extLst>
              </a:tr>
              <a:tr h="332276">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24</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3.7%</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2276">
                <a:tc>
                  <a:txBody>
                    <a:bodyPr/>
                    <a:lstStyle/>
                    <a:p>
                      <a:pPr algn="ctr" fontAlgn="b"/>
                      <a:r>
                        <a:rPr lang="en-US" sz="1800" b="0" i="0" u="none" strike="noStrike" dirty="0">
                          <a:solidFill>
                            <a:schemeClr val="bg1"/>
                          </a:solidFill>
                          <a:effectLst/>
                          <a:latin typeface="Calibri" panose="020F0502020204030204" pitchFamily="34" charset="0"/>
                        </a:rPr>
                        <a:t>Rockwall</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25</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2.5%</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332276">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dirty="0">
                          <a:solidFill>
                            <a:schemeClr val="tx2"/>
                          </a:solidFill>
                          <a:effectLst/>
                          <a:latin typeface="Calibri" panose="020F0502020204030204" pitchFamily="34" charset="0"/>
                        </a:rPr>
                        <a:t>28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32276">
                <a:tc>
                  <a:txBody>
                    <a:bodyPr/>
                    <a:lstStyle/>
                    <a:p>
                      <a:pPr algn="ctr" fontAlgn="b"/>
                      <a:r>
                        <a:rPr lang="en-US" sz="1800" b="0" i="0" u="none" strike="noStrike" dirty="0">
                          <a:solidFill>
                            <a:schemeClr val="bg1"/>
                          </a:solidFill>
                          <a:effectLst/>
                          <a:latin typeface="Calibri" panose="020F0502020204030204" pitchFamily="34" charset="0"/>
                        </a:rPr>
                        <a:t>Kaufman</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3.4%</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81.3%</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2.2%</a:t>
                      </a:r>
                    </a:p>
                  </a:txBody>
                  <a:tcPr marL="3810" marR="3810" marT="381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2276">
                <a:tc>
                  <a:txBody>
                    <a:bodyPr/>
                    <a:lstStyle/>
                    <a:p>
                      <a:pPr algn="ctr" fontAlgn="b"/>
                      <a:r>
                        <a:rPr lang="en-US" sz="1800" b="0" i="0" u="none" strike="noStrike" dirty="0">
                          <a:solidFill>
                            <a:schemeClr val="bg1"/>
                          </a:solidFill>
                          <a:effectLst/>
                          <a:latin typeface="Calibri" panose="020F0502020204030204" pitchFamily="34" charset="0"/>
                        </a:rPr>
                        <a:t>Bastrop</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42</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83.5%</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0.7%</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2276">
                <a:tc>
                  <a:txBody>
                    <a:bodyPr/>
                    <a:lstStyle/>
                    <a:p>
                      <a:pPr algn="ctr" fontAlgn="b"/>
                      <a:r>
                        <a:rPr lang="en-US" sz="1800" b="0" i="0" u="none" strike="noStrike" dirty="0">
                          <a:solidFill>
                            <a:schemeClr val="bg1"/>
                          </a:solidFill>
                          <a:effectLst/>
                          <a:latin typeface="Calibri" panose="020F0502020204030204" pitchFamily="34" charset="0"/>
                        </a:rPr>
                        <a:t>Ellis</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50</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78.1%</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2.6%</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68862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324600" cy="830997"/>
          </a:xfrm>
          <a:prstGeom prst="rect">
            <a:avLst/>
          </a:prstGeom>
        </p:spPr>
        <p:txBody>
          <a:bodyPr wrap="square">
            <a:spAutoFit/>
          </a:bodyPr>
          <a:lstStyle/>
          <a:p>
            <a:pPr algn="ctr"/>
            <a:r>
              <a:rPr lang="en-US" sz="2400" dirty="0">
                <a:solidFill>
                  <a:schemeClr val="bg1"/>
                </a:solidFill>
                <a:latin typeface="+mj-lt"/>
              </a:rPr>
              <a:t>Top Counties for Numeric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5"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9</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6" name="Table 5"/>
          <p:cNvGraphicFramePr>
            <a:graphicFrameLocks noGrp="1"/>
          </p:cNvGraphicFramePr>
          <p:nvPr>
            <p:extLst>
              <p:ext uri="{D42A27DB-BD31-4B8C-83A1-F6EECF244321}">
                <p14:modId xmlns:p14="http://schemas.microsoft.com/office/powerpoint/2010/main" val="735321715"/>
              </p:ext>
            </p:extLst>
          </p:nvPr>
        </p:nvGraphicFramePr>
        <p:xfrm>
          <a:off x="304800" y="1526458"/>
          <a:ext cx="8534400" cy="4934692"/>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795421">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Change</a:t>
                      </a:r>
                    </a:p>
                    <a:p>
                      <a:pPr marL="0" marR="0" algn="ct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 from International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val="10000"/>
                  </a:ext>
                </a:extLst>
              </a:tr>
              <a:tr h="320373">
                <a:tc>
                  <a:txBody>
                    <a:bodyPr/>
                    <a:lstStyle/>
                    <a:p>
                      <a:pPr algn="ctr" fontAlgn="b"/>
                      <a:r>
                        <a:rPr lang="en-US" sz="1800" b="0" i="0" u="none" strike="noStrike" dirty="0">
                          <a:solidFill>
                            <a:schemeClr val="bg1"/>
                          </a:solidFill>
                          <a:effectLst/>
                          <a:latin typeface="Calibri" panose="020F0502020204030204" pitchFamily="34" charset="0"/>
                        </a:rPr>
                        <a:t>Harris</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2</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56,587 </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C00000"/>
                          </a:solidFill>
                          <a:effectLst/>
                          <a:latin typeface="Calibri" panose="020F0502020204030204" pitchFamily="34" charset="0"/>
                        </a:rPr>
                        <a:t>-27.9%</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48.1%</a:t>
                      </a:r>
                    </a:p>
                  </a:txBody>
                  <a:tcPr marL="3810" marR="3810" marT="381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0373">
                <a:tc>
                  <a:txBody>
                    <a:bodyPr/>
                    <a:lstStyle/>
                    <a:p>
                      <a:pPr algn="ctr" fontAlgn="b"/>
                      <a:r>
                        <a:rPr lang="en-US" sz="1800" b="0" i="0" u="none" strike="noStrike" dirty="0">
                          <a:solidFill>
                            <a:schemeClr val="bg1"/>
                          </a:solidFill>
                          <a:effectLst/>
                          <a:latin typeface="Calibri" panose="020F0502020204030204" pitchFamily="34" charset="0"/>
                        </a:rPr>
                        <a:t>Tarrant</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800" b="0" i="0" u="none" strike="noStrike" dirty="0">
                          <a:solidFill>
                            <a:schemeClr val="tx2"/>
                          </a:solidFill>
                          <a:effectLst/>
                          <a:latin typeface="Calibri" panose="020F0502020204030204" pitchFamily="34" charset="0"/>
                        </a:rPr>
                        <a:t>5</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chemeClr val="tx2"/>
                          </a:solidFill>
                          <a:effectLst/>
                          <a:latin typeface="Calibri" panose="020F0502020204030204" pitchFamily="34" charset="0"/>
                        </a:rPr>
                        <a:t>         35,462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44.4%</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37.7%</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17.9%</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20373">
                <a:tc>
                  <a:txBody>
                    <a:bodyPr/>
                    <a:lstStyle/>
                    <a:p>
                      <a:pPr algn="ctr" fontAlgn="b"/>
                      <a:r>
                        <a:rPr lang="en-US" sz="1800" b="0" i="0" u="none" strike="noStrike" dirty="0">
                          <a:solidFill>
                            <a:schemeClr val="bg1"/>
                          </a:solidFill>
                          <a:effectLst/>
                          <a:latin typeface="Calibri" panose="020F0502020204030204" pitchFamily="34" charset="0"/>
                        </a:rPr>
                        <a:t>Bexar</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7</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33,198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44.6%</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39.3%</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16.1%</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0373">
                <a:tc>
                  <a:txBody>
                    <a:bodyPr/>
                    <a:lstStyle/>
                    <a:p>
                      <a:pPr algn="ctr" fontAlgn="b"/>
                      <a:r>
                        <a:rPr lang="en-US" sz="1800" b="0" i="0" u="none" strike="noStrike" dirty="0">
                          <a:solidFill>
                            <a:schemeClr val="bg1"/>
                          </a:solidFill>
                          <a:effectLst/>
                          <a:latin typeface="Calibri" panose="020F0502020204030204" pitchFamily="34" charset="0"/>
                        </a:rPr>
                        <a:t>Dallas</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en-US" sz="1800" b="0" i="0" u="none" strike="noStrike" dirty="0">
                          <a:solidFill>
                            <a:schemeClr val="tx2"/>
                          </a:solidFill>
                          <a:effectLst/>
                          <a:latin typeface="Calibri" panose="020F0502020204030204" pitchFamily="34" charset="0"/>
                        </a:rPr>
                        <a:t>9</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800" b="0" i="0" u="none" strike="noStrike" dirty="0">
                          <a:solidFill>
                            <a:schemeClr val="tx2"/>
                          </a:solidFill>
                          <a:effectLst/>
                          <a:latin typeface="Calibri" panose="020F0502020204030204" pitchFamily="34" charset="0"/>
                        </a:rPr>
                        <a:t>         29,209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C00000"/>
                          </a:solidFill>
                          <a:effectLst/>
                          <a:latin typeface="Calibri" panose="020F0502020204030204" pitchFamily="34" charset="0"/>
                        </a:rPr>
                        <a:t>-20.9%</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41.0%</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20373">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11</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27,689 </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23.9%</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373">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13</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27,388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24.8%</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0373">
                <a:tc>
                  <a:txBody>
                    <a:bodyPr/>
                    <a:lstStyle/>
                    <a:p>
                      <a:pPr algn="ctr" fontAlgn="b"/>
                      <a:r>
                        <a:rPr lang="en-US" sz="1800" b="0" i="0" u="none" strike="noStrike" dirty="0">
                          <a:solidFill>
                            <a:schemeClr val="bg1"/>
                          </a:solidFill>
                          <a:effectLst/>
                          <a:latin typeface="Calibri" panose="020F0502020204030204" pitchFamily="34" charset="0"/>
                        </a:rPr>
                        <a:t>Collin</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14</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26,506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25.8%</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58.7%</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15.5%</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0373">
                <a:tc>
                  <a:txBody>
                    <a:bodyPr/>
                    <a:lstStyle/>
                    <a:p>
                      <a:pPr algn="ctr" fontAlgn="b"/>
                      <a:r>
                        <a:rPr lang="en-US" sz="1800" b="0" i="0" u="none" strike="noStrike" dirty="0">
                          <a:solidFill>
                            <a:schemeClr val="bg1"/>
                          </a:solidFill>
                          <a:effectLst/>
                          <a:latin typeface="Calibri" panose="020F0502020204030204" pitchFamily="34" charset="0"/>
                        </a:rPr>
                        <a:t>Travis</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b="0" i="0" u="none" strike="noStrike" dirty="0">
                          <a:solidFill>
                            <a:schemeClr val="tx2"/>
                          </a:solidFill>
                          <a:effectLst/>
                          <a:latin typeface="Calibri" panose="020F0502020204030204" pitchFamily="34" charset="0"/>
                        </a:rPr>
                        <a:t>17</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800" b="0" i="0" u="none" strike="noStrike" dirty="0">
                          <a:solidFill>
                            <a:schemeClr val="tx2"/>
                          </a:solidFill>
                          <a:effectLst/>
                          <a:latin typeface="Calibri" panose="020F0502020204030204" pitchFamily="34" charset="0"/>
                        </a:rPr>
                        <a:t>         24,505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44.2%</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33.3%</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22.5%</a:t>
                      </a:r>
                    </a:p>
                  </a:txBody>
                  <a:tcPr marL="3810" marR="3810" marT="381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r h="320373">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22</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20,659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20.3%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9"/>
                  </a:ext>
                </a:extLst>
              </a:tr>
              <a:tr h="320373">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19,769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a16="http://schemas.microsoft.com/office/drawing/2014/main" val="10010"/>
                  </a:ext>
                </a:extLst>
              </a:tr>
              <a:tr h="320373">
                <a:tc>
                  <a:txBody>
                    <a:bodyPr/>
                    <a:lstStyle/>
                    <a:p>
                      <a:pPr algn="ctr" fontAlgn="b"/>
                      <a:r>
                        <a:rPr lang="en-US" sz="1800" b="0" i="0" u="none" strike="noStrike" dirty="0" smtClean="0">
                          <a:solidFill>
                            <a:schemeClr val="bg1"/>
                          </a:solidFill>
                          <a:effectLst/>
                          <a:latin typeface="Calibri" panose="020F0502020204030204" pitchFamily="34" charset="0"/>
                        </a:rPr>
                        <a:t>Hidalgo*</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54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10,529 </a:t>
                      </a:r>
                    </a:p>
                  </a:txBody>
                  <a:tcPr marL="9525" marR="9525" marT="9525" marB="0" anchor="b"/>
                </a:tc>
                <a:tc>
                  <a:txBody>
                    <a:bodyPr/>
                    <a:lstStyle/>
                    <a:p>
                      <a:pPr algn="ctr" fontAlgn="b"/>
                      <a:r>
                        <a:rPr lang="en-US" sz="1800" b="0" i="0" u="none" strike="noStrike" dirty="0" smtClean="0">
                          <a:solidFill>
                            <a:schemeClr val="tx2"/>
                          </a:solidFill>
                          <a:effectLst/>
                          <a:latin typeface="Calibri" panose="020F0502020204030204" pitchFamily="34" charset="0"/>
                        </a:rPr>
                        <a:t>113.5%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b="0" i="0" u="none" strike="noStrike" dirty="0">
                          <a:solidFill>
                            <a:srgbClr val="C00000"/>
                          </a:solidFill>
                          <a:effectLst/>
                          <a:latin typeface="Calibri" panose="020F0502020204030204" pitchFamily="34" charset="0"/>
                        </a:rPr>
                        <a:t>-33.4%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19.9%</a:t>
                      </a:r>
                    </a:p>
                  </a:txBody>
                  <a:tcPr marL="3810" marR="3810" marT="3810" marB="0" anchor="b"/>
                </a:tc>
                <a:extLst>
                  <a:ext uri="{0D108BD9-81ED-4DB2-BD59-A6C34878D82A}">
                    <a16:rowId xmlns:a16="http://schemas.microsoft.com/office/drawing/2014/main" val="10011"/>
                  </a:ext>
                </a:extLst>
              </a:tr>
              <a:tr h="171208">
                <a:tc gridSpan="6">
                  <a:txBody>
                    <a:bodyPr/>
                    <a:lstStyle/>
                    <a:p>
                      <a:pPr marL="0" marR="0">
                        <a:lnSpc>
                          <a:spcPct val="107000"/>
                        </a:lnSpc>
                        <a:spcBef>
                          <a:spcPts val="0"/>
                        </a:spcBef>
                        <a:spcAft>
                          <a:spcPts val="0"/>
                        </a:spcAft>
                      </a:pPr>
                      <a:r>
                        <a:rPr lang="en-US" sz="1200" b="0" dirty="0" smtClean="0">
                          <a:effectLst/>
                          <a:latin typeface="Calibri" panose="020F0502020204030204" pitchFamily="34" charset="0"/>
                          <a:ea typeface="Calibri" panose="020F0502020204030204" pitchFamily="34" charset="0"/>
                          <a:cs typeface="Times New Roman" panose="02020603050405020304" pitchFamily="18" charset="0"/>
                        </a:rPr>
                        <a:t>Hidalgo</a:t>
                      </a:r>
                      <a:r>
                        <a:rPr lang="en-US" sz="1200" b="0" baseline="0" dirty="0" smtClean="0">
                          <a:effectLst/>
                          <a:latin typeface="Calibri" panose="020F0502020204030204" pitchFamily="34" charset="0"/>
                          <a:ea typeface="Calibri" panose="020F0502020204030204" pitchFamily="34" charset="0"/>
                          <a:cs typeface="Times New Roman" panose="02020603050405020304" pitchFamily="18" charset="0"/>
                        </a:rPr>
                        <a:t> County had negative net migration (-13.5% of total population growth).</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b="0" dirty="0">
                          <a:effectLst/>
                        </a:rPr>
                        <a:t>Source: U.S. Census  Bureau, </a:t>
                      </a:r>
                      <a:r>
                        <a:rPr lang="en-US" sz="1050" b="0" dirty="0" smtClean="0">
                          <a:effectLst/>
                        </a:rPr>
                        <a:t>2016 </a:t>
                      </a:r>
                      <a:r>
                        <a:rPr lang="en-US" sz="1050" b="0" dirty="0">
                          <a:effectLst/>
                        </a:rPr>
                        <a:t>Vintage Population Estimates</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283980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609600" y="1371600"/>
          <a:ext cx="805815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1371600" y="76459"/>
            <a:ext cx="7909560" cy="1127760"/>
          </a:xfrm>
        </p:spPr>
        <p:txBody>
          <a:bodyPr>
            <a:normAutofit fontScale="90000"/>
          </a:bodyPr>
          <a:lstStyle/>
          <a:p>
            <a:r>
              <a:rPr lang="en-US" dirty="0" smtClean="0">
                <a:latin typeface="+mj-lt"/>
              </a:rPr>
              <a:t>Estimated Percent of Total Net-Migrant Flows to and From Texas and Other States, 2015</a:t>
            </a:r>
            <a:endParaRPr lang="en-US" dirty="0">
              <a:latin typeface="+mj-lt"/>
            </a:endParaRPr>
          </a:p>
        </p:txBody>
      </p:sp>
      <p:sp>
        <p:nvSpPr>
          <p:cNvPr id="6" name="Rectangle 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2016. ACS Migration Flows, 2015</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10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Shares of Internal and Domestic Gross Migration, Texas MSAs, 2010-2014</a:t>
            </a:r>
            <a:endParaRPr lang="en-US" sz="2800" dirty="0"/>
          </a:p>
        </p:txBody>
      </p:sp>
      <p:pic>
        <p:nvPicPr>
          <p:cNvPr id="7" name="Content Placeholder 6"/>
          <p:cNvPicPr>
            <a:picLocks noGrp="1" noChangeAspect="1"/>
          </p:cNvPicPr>
          <p:nvPr>
            <p:ph idx="1"/>
          </p:nvPr>
        </p:nvPicPr>
        <p:blipFill>
          <a:blip r:embed="rId2"/>
          <a:stretch>
            <a:fillRect/>
          </a:stretch>
        </p:blipFill>
        <p:spPr>
          <a:xfrm>
            <a:off x="1215458" y="1347734"/>
            <a:ext cx="6829787" cy="4957202"/>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spTree>
    <p:extLst>
      <p:ext uri="{BB962C8B-B14F-4D97-AF65-F5344CB8AC3E}">
        <p14:creationId xmlns:p14="http://schemas.microsoft.com/office/powerpoint/2010/main" val="1116994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County to County Migration Flows, Dallas and Tarrant Counties, 2010-2014</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50429910"/>
              </p:ext>
            </p:extLst>
          </p:nvPr>
        </p:nvGraphicFramePr>
        <p:xfrm>
          <a:off x="921773" y="1489586"/>
          <a:ext cx="7300452" cy="4865168"/>
        </p:xfrm>
        <a:graphic>
          <a:graphicData uri="http://schemas.openxmlformats.org/drawingml/2006/table">
            <a:tbl>
              <a:tblPr firstRow="1" bandRow="1">
                <a:tableStyleId>{5C22544A-7EE6-4342-B048-85BDC9FD1C3A}</a:tableStyleId>
              </a:tblPr>
              <a:tblGrid>
                <a:gridCol w="1825113">
                  <a:extLst>
                    <a:ext uri="{9D8B030D-6E8A-4147-A177-3AD203B41FA5}">
                      <a16:colId xmlns:a16="http://schemas.microsoft.com/office/drawing/2014/main" val="1061401060"/>
                    </a:ext>
                  </a:extLst>
                </a:gridCol>
                <a:gridCol w="1825113">
                  <a:extLst>
                    <a:ext uri="{9D8B030D-6E8A-4147-A177-3AD203B41FA5}">
                      <a16:colId xmlns:a16="http://schemas.microsoft.com/office/drawing/2014/main" val="2336396847"/>
                    </a:ext>
                  </a:extLst>
                </a:gridCol>
                <a:gridCol w="1825113">
                  <a:extLst>
                    <a:ext uri="{9D8B030D-6E8A-4147-A177-3AD203B41FA5}">
                      <a16:colId xmlns:a16="http://schemas.microsoft.com/office/drawing/2014/main" val="38602723"/>
                    </a:ext>
                  </a:extLst>
                </a:gridCol>
                <a:gridCol w="1825113">
                  <a:extLst>
                    <a:ext uri="{9D8B030D-6E8A-4147-A177-3AD203B41FA5}">
                      <a16:colId xmlns:a16="http://schemas.microsoft.com/office/drawing/2014/main" val="819903438"/>
                    </a:ext>
                  </a:extLst>
                </a:gridCol>
              </a:tblGrid>
              <a:tr h="347512">
                <a:tc>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en-US" sz="2000" u="none" strike="noStrike" dirty="0">
                          <a:effectLst/>
                        </a:rPr>
                        <a:t>Biggest Senders</a:t>
                      </a:r>
                      <a:endParaRPr lang="en-US" sz="20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a:txBody>
                    <a:bodyPr/>
                    <a:lstStyle/>
                    <a:p>
                      <a:pPr algn="ctr" fontAlgn="b"/>
                      <a:r>
                        <a:rPr lang="en-US" sz="2000" u="none" strike="noStrike">
                          <a:effectLst/>
                        </a:rPr>
                        <a:t>Losing to</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5730773"/>
                  </a:ext>
                </a:extLst>
              </a:tr>
              <a:tr h="347512">
                <a:tc>
                  <a:txBody>
                    <a:bodyPr/>
                    <a:lstStyle/>
                    <a:p>
                      <a:pPr algn="ctr" fontAlgn="b"/>
                      <a:r>
                        <a:rPr lang="en-US" sz="2000" u="none" strike="noStrike">
                          <a:effectLst/>
                        </a:rPr>
                        <a:t>Dallas County</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In-Flow</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Net Migration</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Net Migration</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47833962"/>
                  </a:ext>
                </a:extLst>
              </a:tr>
              <a:tr h="347512">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CA</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CA</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CO</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4332771"/>
                  </a:ext>
                </a:extLst>
              </a:tr>
              <a:tr h="347512">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IL</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IL</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18884855"/>
                  </a:ext>
                </a:extLst>
              </a:tr>
              <a:tr h="347512">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OK</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NY</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UT</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07089225"/>
                  </a:ext>
                </a:extLst>
              </a:tr>
              <a:tr h="347512">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FL</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GA</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OR</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28200095"/>
                  </a:ext>
                </a:extLst>
              </a:tr>
              <a:tr h="347512">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NY</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NJ</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NC</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80503646"/>
                  </a:ext>
                </a:extLst>
              </a:tr>
              <a:tr h="347512">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TX</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TX</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95506557"/>
                  </a:ext>
                </a:extLst>
              </a:tr>
              <a:tr h="347512">
                <a:tc>
                  <a:txBody>
                    <a:bodyPr/>
                    <a:lstStyle/>
                    <a:p>
                      <a:pPr algn="ctr" fontAlgn="b"/>
                      <a:r>
                        <a:rPr lang="en-US" sz="2000" u="none" strike="noStrike">
                          <a:effectLst/>
                        </a:rPr>
                        <a:t>Tarrant County</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CA</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CA</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CO</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0364067"/>
                  </a:ext>
                </a:extLst>
              </a:tr>
              <a:tr h="347512">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FL</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AZ</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WA</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45720038"/>
                  </a:ext>
                </a:extLst>
              </a:tr>
              <a:tr h="347512">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LA</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MD</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OK</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88999852"/>
                  </a:ext>
                </a:extLst>
              </a:tr>
              <a:tr h="347512">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OK</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LA</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GA</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6860813"/>
                  </a:ext>
                </a:extLst>
              </a:tr>
              <a:tr h="347512">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AZ</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IL</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NE</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08354046"/>
                  </a:ext>
                </a:extLst>
              </a:tr>
              <a:tr h="347512">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TX</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75035116"/>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spTree>
    <p:extLst>
      <p:ext uri="{BB962C8B-B14F-4D97-AF65-F5344CB8AC3E}">
        <p14:creationId xmlns:p14="http://schemas.microsoft.com/office/powerpoint/2010/main" val="351110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Dallas County</a:t>
            </a:r>
            <a:endParaRPr lang="en-US"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735984694"/>
              </p:ext>
            </p:extLst>
          </p:nvPr>
        </p:nvGraphicFramePr>
        <p:xfrm>
          <a:off x="4781285" y="2471738"/>
          <a:ext cx="3868737" cy="2955832"/>
        </p:xfrm>
        <a:graphic>
          <a:graphicData uri="http://schemas.openxmlformats.org/drawingml/2006/table">
            <a:tbl>
              <a:tblPr firstRow="1" bandRow="1">
                <a:tableStyleId>{5C22544A-7EE6-4342-B048-85BDC9FD1C3A}</a:tableStyleId>
              </a:tblPr>
              <a:tblGrid>
                <a:gridCol w="1376167">
                  <a:extLst>
                    <a:ext uri="{9D8B030D-6E8A-4147-A177-3AD203B41FA5}">
                      <a16:colId xmlns:a16="http://schemas.microsoft.com/office/drawing/2014/main" val="2985920139"/>
                    </a:ext>
                  </a:extLst>
                </a:gridCol>
                <a:gridCol w="1202991">
                  <a:extLst>
                    <a:ext uri="{9D8B030D-6E8A-4147-A177-3AD203B41FA5}">
                      <a16:colId xmlns:a16="http://schemas.microsoft.com/office/drawing/2014/main" val="3677125279"/>
                    </a:ext>
                  </a:extLst>
                </a:gridCol>
                <a:gridCol w="1289579">
                  <a:extLst>
                    <a:ext uri="{9D8B030D-6E8A-4147-A177-3AD203B41FA5}">
                      <a16:colId xmlns:a16="http://schemas.microsoft.com/office/drawing/2014/main" val="3176024006"/>
                    </a:ext>
                  </a:extLst>
                </a:gridCol>
              </a:tblGrid>
              <a:tr h="359952">
                <a:tc>
                  <a:txBody>
                    <a:bodyPr/>
                    <a:lstStyle/>
                    <a:p>
                      <a:pPr algn="l" fontAlgn="b"/>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In-Flows</a:t>
                      </a:r>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Net Migration</a:t>
                      </a:r>
                      <a:endParaRPr lang="en-US" sz="16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7423226"/>
                  </a:ext>
                </a:extLst>
              </a:tr>
              <a:tr h="370840">
                <a:tc>
                  <a:txBody>
                    <a:bodyPr/>
                    <a:lstStyle/>
                    <a:p>
                      <a:pPr algn="l" fontAlgn="b"/>
                      <a:r>
                        <a:rPr lang="en-US" sz="1600" b="0" i="0" u="none" strike="noStrike" dirty="0">
                          <a:solidFill>
                            <a:srgbClr val="000000"/>
                          </a:solidFill>
                          <a:effectLst/>
                          <a:latin typeface="Calibri" panose="020F0502020204030204" pitchFamily="34" charset="0"/>
                        </a:rPr>
                        <a:t>Dallas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19,849</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6,406</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98775393"/>
                  </a:ext>
                </a:extLst>
              </a:tr>
              <a:tr h="370840">
                <a:tc>
                  <a:txBody>
                    <a:bodyPr/>
                    <a:lstStyle/>
                    <a:p>
                      <a:pPr algn="l" fontAlgn="b"/>
                      <a:r>
                        <a:rPr lang="en-US" sz="1600" b="0" i="0" u="none" strike="noStrike" dirty="0">
                          <a:solidFill>
                            <a:srgbClr val="000000"/>
                          </a:solidFill>
                          <a:effectLst/>
                          <a:latin typeface="Calibri" panose="020F0502020204030204" pitchFamily="34" charset="0"/>
                        </a:rPr>
                        <a:t>Harris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3,218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1,181</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0508099"/>
                  </a:ext>
                </a:extLst>
              </a:tr>
              <a:tr h="370840">
                <a:tc>
                  <a:txBody>
                    <a:bodyPr/>
                    <a:lstStyle/>
                    <a:p>
                      <a:pPr algn="l" fontAlgn="b"/>
                      <a:r>
                        <a:rPr lang="en-US" sz="1600" b="0" i="0" u="none" strike="noStrike" dirty="0">
                          <a:solidFill>
                            <a:srgbClr val="000000"/>
                          </a:solidFill>
                          <a:effectLst/>
                          <a:latin typeface="Calibri" panose="020F0502020204030204" pitchFamily="34" charset="0"/>
                        </a:rPr>
                        <a:t>Denton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5,895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C00000"/>
                          </a:solidFill>
                          <a:effectLst/>
                          <a:latin typeface="Calibri" panose="020F0502020204030204" pitchFamily="34" charset="0"/>
                        </a:rPr>
                        <a:t>-</a:t>
                      </a:r>
                      <a:r>
                        <a:rPr lang="en-US" sz="1600" b="0" i="0" u="none" strike="noStrike" dirty="0" smtClean="0">
                          <a:solidFill>
                            <a:srgbClr val="C00000"/>
                          </a:solidFill>
                          <a:effectLst/>
                          <a:latin typeface="Calibri" panose="020F0502020204030204" pitchFamily="34" charset="0"/>
                        </a:rPr>
                        <a:t>1,405</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64332675"/>
                  </a:ext>
                </a:extLst>
              </a:tr>
              <a:tr h="370840">
                <a:tc>
                  <a:txBody>
                    <a:bodyPr/>
                    <a:lstStyle/>
                    <a:p>
                      <a:pPr algn="l" fontAlgn="b"/>
                      <a:r>
                        <a:rPr lang="en-US" sz="1600" b="0" i="0" u="none" strike="noStrike" dirty="0">
                          <a:solidFill>
                            <a:srgbClr val="000000"/>
                          </a:solidFill>
                          <a:effectLst/>
                          <a:latin typeface="Calibri" panose="020F0502020204030204" pitchFamily="34" charset="0"/>
                        </a:rPr>
                        <a:t>Brazos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458</a:t>
                      </a:r>
                    </a:p>
                  </a:txBody>
                  <a:tcPr marL="9525" marR="9525" marT="9525" marB="0" anchor="ctr"/>
                </a:tc>
                <a:tc>
                  <a:txBody>
                    <a:bodyPr/>
                    <a:lstStyle/>
                    <a:p>
                      <a:pPr algn="ctr" fontAlgn="b"/>
                      <a:r>
                        <a:rPr lang="en-US" sz="1600" b="0" i="0" u="none" strike="noStrike" dirty="0">
                          <a:solidFill>
                            <a:srgbClr val="C00000"/>
                          </a:solidFill>
                          <a:effectLst/>
                          <a:latin typeface="Calibri" panose="020F0502020204030204" pitchFamily="34" charset="0"/>
                        </a:rPr>
                        <a:t>-</a:t>
                      </a:r>
                      <a:r>
                        <a:rPr lang="en-US" sz="1600" b="0" i="0" u="none" strike="noStrike" dirty="0" smtClean="0">
                          <a:solidFill>
                            <a:srgbClr val="C00000"/>
                          </a:solidFill>
                          <a:effectLst/>
                          <a:latin typeface="Calibri" panose="020F0502020204030204" pitchFamily="34" charset="0"/>
                        </a:rPr>
                        <a:t>1,153</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26739330"/>
                  </a:ext>
                </a:extLst>
              </a:tr>
              <a:tr h="370840">
                <a:tc>
                  <a:txBody>
                    <a:bodyPr/>
                    <a:lstStyle/>
                    <a:p>
                      <a:pPr algn="l" fontAlgn="b"/>
                      <a:r>
                        <a:rPr lang="en-US" sz="1600" b="0" i="0" u="none" strike="noStrike" dirty="0">
                          <a:solidFill>
                            <a:srgbClr val="000000"/>
                          </a:solidFill>
                          <a:effectLst/>
                          <a:latin typeface="Calibri" panose="020F0502020204030204" pitchFamily="34" charset="0"/>
                        </a:rPr>
                        <a:t>Lubbock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1,177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C00000"/>
                          </a:solidFill>
                          <a:effectLst/>
                          <a:latin typeface="Calibri" panose="020F0502020204030204" pitchFamily="34" charset="0"/>
                        </a:rPr>
                        <a:t>-</a:t>
                      </a:r>
                      <a:r>
                        <a:rPr lang="en-US" sz="1600" b="0" i="0" u="none" strike="noStrike" dirty="0" smtClean="0">
                          <a:solidFill>
                            <a:srgbClr val="C00000"/>
                          </a:solidFill>
                          <a:effectLst/>
                          <a:latin typeface="Calibri" panose="020F0502020204030204" pitchFamily="34" charset="0"/>
                        </a:rPr>
                        <a:t>1,073</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51383533"/>
                  </a:ext>
                </a:extLst>
              </a:tr>
              <a:tr h="370840">
                <a:tc>
                  <a:txBody>
                    <a:bodyPr/>
                    <a:lstStyle/>
                    <a:p>
                      <a:pPr algn="l" fontAlgn="b"/>
                      <a:r>
                        <a:rPr lang="en-US" sz="1600" b="0" i="0" u="none" strike="noStrike" dirty="0">
                          <a:solidFill>
                            <a:srgbClr val="000000"/>
                          </a:solidFill>
                          <a:effectLst/>
                          <a:latin typeface="Calibri" panose="020F0502020204030204" pitchFamily="34" charset="0"/>
                        </a:rPr>
                        <a:t>Collin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2,622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C00000"/>
                          </a:solidFill>
                          <a:effectLst/>
                          <a:latin typeface="Calibri" panose="020F0502020204030204" pitchFamily="34" charset="0"/>
                        </a:rPr>
                        <a:t>-321</a:t>
                      </a:r>
                    </a:p>
                  </a:txBody>
                  <a:tcPr marL="9525" marR="9525" marT="9525" marB="0" anchor="ctr"/>
                </a:tc>
                <a:extLst>
                  <a:ext uri="{0D108BD9-81ED-4DB2-BD59-A6C34878D82A}">
                    <a16:rowId xmlns:a16="http://schemas.microsoft.com/office/drawing/2014/main" val="1233081153"/>
                  </a:ext>
                </a:extLst>
              </a:tr>
              <a:tr h="370840">
                <a:tc>
                  <a:txBody>
                    <a:bodyPr/>
                    <a:lstStyle/>
                    <a:p>
                      <a:pPr algn="l" fontAlgn="b"/>
                      <a:r>
                        <a:rPr lang="en-US" sz="1600" b="0" i="0" u="none" strike="noStrike" dirty="0">
                          <a:solidFill>
                            <a:srgbClr val="000000"/>
                          </a:solidFill>
                          <a:effectLst/>
                          <a:latin typeface="Calibri" panose="020F0502020204030204" pitchFamily="34" charset="0"/>
                        </a:rPr>
                        <a:t>Ellis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914</a:t>
                      </a:r>
                    </a:p>
                  </a:txBody>
                  <a:tcPr marL="9525" marR="9525" marT="9525" marB="0" anchor="ctr"/>
                </a:tc>
                <a:tc>
                  <a:txBody>
                    <a:bodyPr/>
                    <a:lstStyle/>
                    <a:p>
                      <a:pPr algn="ctr" fontAlgn="b"/>
                      <a:r>
                        <a:rPr lang="en-US" sz="1600" b="0" i="0" u="none" strike="noStrike" dirty="0">
                          <a:solidFill>
                            <a:srgbClr val="C00000"/>
                          </a:solidFill>
                          <a:effectLst/>
                          <a:latin typeface="Calibri" panose="020F0502020204030204" pitchFamily="34" charset="0"/>
                        </a:rPr>
                        <a:t>-47</a:t>
                      </a:r>
                    </a:p>
                  </a:txBody>
                  <a:tcPr marL="9525" marR="9525" marT="9525" marB="0" anchor="ctr"/>
                </a:tc>
                <a:extLst>
                  <a:ext uri="{0D108BD9-81ED-4DB2-BD59-A6C34878D82A}">
                    <a16:rowId xmlns:a16="http://schemas.microsoft.com/office/drawing/2014/main" val="761276616"/>
                  </a:ext>
                </a:extLst>
              </a:tr>
            </a:tbl>
          </a:graphicData>
        </a:graphic>
      </p:graphicFrame>
      <p:sp>
        <p:nvSpPr>
          <p:cNvPr id="10" name="Text Placeholder 9"/>
          <p:cNvSpPr>
            <a:spLocks noGrp="1"/>
          </p:cNvSpPr>
          <p:nvPr>
            <p:ph type="body" sz="quarter" idx="3"/>
          </p:nvPr>
        </p:nvSpPr>
        <p:spPr/>
        <p:txBody>
          <a:bodyPr/>
          <a:lstStyle/>
          <a:p>
            <a:r>
              <a:rPr lang="en-US" dirty="0" smtClean="0"/>
              <a:t>Tarrant County</a:t>
            </a:r>
            <a:endParaRPr lang="en-US" dirty="0"/>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2664363015"/>
              </p:ext>
            </p:extLst>
          </p:nvPr>
        </p:nvGraphicFramePr>
        <p:xfrm>
          <a:off x="660082" y="2471738"/>
          <a:ext cx="3887787" cy="2225040"/>
        </p:xfrm>
        <a:graphic>
          <a:graphicData uri="http://schemas.openxmlformats.org/drawingml/2006/table">
            <a:tbl>
              <a:tblPr firstRow="1" bandRow="1">
                <a:tableStyleId>{5C22544A-7EE6-4342-B048-85BDC9FD1C3A}</a:tableStyleId>
              </a:tblPr>
              <a:tblGrid>
                <a:gridCol w="1463686">
                  <a:extLst>
                    <a:ext uri="{9D8B030D-6E8A-4147-A177-3AD203B41FA5}">
                      <a16:colId xmlns:a16="http://schemas.microsoft.com/office/drawing/2014/main" val="4067501989"/>
                    </a:ext>
                  </a:extLst>
                </a:gridCol>
                <a:gridCol w="1128172">
                  <a:extLst>
                    <a:ext uri="{9D8B030D-6E8A-4147-A177-3AD203B41FA5}">
                      <a16:colId xmlns:a16="http://schemas.microsoft.com/office/drawing/2014/main" val="3780962063"/>
                    </a:ext>
                  </a:extLst>
                </a:gridCol>
                <a:gridCol w="1295929">
                  <a:extLst>
                    <a:ext uri="{9D8B030D-6E8A-4147-A177-3AD203B41FA5}">
                      <a16:colId xmlns:a16="http://schemas.microsoft.com/office/drawing/2014/main" val="1563637334"/>
                    </a:ext>
                  </a:extLst>
                </a:gridCol>
              </a:tblGrid>
              <a:tr h="370840">
                <a:tc>
                  <a:txBody>
                    <a:bodyPr/>
                    <a:lstStyle/>
                    <a:p>
                      <a:pPr algn="l" fontAlgn="b"/>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In-Flows</a:t>
                      </a:r>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Net Migration</a:t>
                      </a:r>
                      <a:endParaRPr lang="en-US" sz="16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2133377"/>
                  </a:ext>
                </a:extLst>
              </a:tr>
              <a:tr h="370840">
                <a:tc>
                  <a:txBody>
                    <a:bodyPr/>
                    <a:lstStyle/>
                    <a:p>
                      <a:pPr algn="l" fontAlgn="b"/>
                      <a:r>
                        <a:rPr lang="en-US" sz="1600" b="0" i="0" u="none" strike="noStrike" dirty="0">
                          <a:solidFill>
                            <a:srgbClr val="000000"/>
                          </a:solidFill>
                          <a:effectLst/>
                          <a:latin typeface="Calibri" panose="020F0502020204030204" pitchFamily="34" charset="0"/>
                        </a:rPr>
                        <a:t>Denton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8,852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C00000"/>
                          </a:solidFill>
                          <a:effectLst/>
                          <a:latin typeface="Calibri" panose="020F0502020204030204" pitchFamily="34" charset="0"/>
                        </a:rPr>
                        <a:t>-</a:t>
                      </a:r>
                      <a:r>
                        <a:rPr lang="en-US" sz="1600" b="0" i="0" u="none" strike="noStrike" dirty="0" smtClean="0">
                          <a:solidFill>
                            <a:srgbClr val="C00000"/>
                          </a:solidFill>
                          <a:effectLst/>
                          <a:latin typeface="Calibri" panose="020F0502020204030204" pitchFamily="34" charset="0"/>
                        </a:rPr>
                        <a:t>7,365</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86183787"/>
                  </a:ext>
                </a:extLst>
              </a:tr>
              <a:tr h="370840">
                <a:tc>
                  <a:txBody>
                    <a:bodyPr/>
                    <a:lstStyle/>
                    <a:p>
                      <a:pPr algn="l" fontAlgn="b"/>
                      <a:r>
                        <a:rPr lang="en-US" sz="1600" b="0" i="0" u="none" strike="noStrike" dirty="0">
                          <a:solidFill>
                            <a:srgbClr val="000000"/>
                          </a:solidFill>
                          <a:effectLst/>
                          <a:latin typeface="Calibri" panose="020F0502020204030204" pitchFamily="34" charset="0"/>
                        </a:rPr>
                        <a:t>Tarrant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13,443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C00000"/>
                          </a:solidFill>
                          <a:effectLst/>
                          <a:latin typeface="Calibri" panose="020F0502020204030204" pitchFamily="34" charset="0"/>
                        </a:rPr>
                        <a:t>-</a:t>
                      </a:r>
                      <a:r>
                        <a:rPr lang="en-US" sz="1600" b="0" i="0" u="none" strike="noStrike" dirty="0" smtClean="0">
                          <a:solidFill>
                            <a:srgbClr val="C00000"/>
                          </a:solidFill>
                          <a:effectLst/>
                          <a:latin typeface="Calibri" panose="020F0502020204030204" pitchFamily="34" charset="0"/>
                        </a:rPr>
                        <a:t>6,406</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49646252"/>
                  </a:ext>
                </a:extLst>
              </a:tr>
              <a:tr h="370840">
                <a:tc>
                  <a:txBody>
                    <a:bodyPr/>
                    <a:lstStyle/>
                    <a:p>
                      <a:pPr algn="l" fontAlgn="b"/>
                      <a:r>
                        <a:rPr lang="en-US" sz="1600" b="0" i="0" u="none" strike="noStrike" dirty="0">
                          <a:solidFill>
                            <a:srgbClr val="000000"/>
                          </a:solidFill>
                          <a:effectLst/>
                          <a:latin typeface="Calibri" panose="020F0502020204030204" pitchFamily="34" charset="0"/>
                        </a:rPr>
                        <a:t>Travis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2,010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C00000"/>
                          </a:solidFill>
                          <a:effectLst/>
                          <a:latin typeface="Calibri" panose="020F0502020204030204" pitchFamily="34" charset="0"/>
                        </a:rPr>
                        <a:t>-</a:t>
                      </a:r>
                      <a:r>
                        <a:rPr lang="en-US" sz="1600" b="0" i="0" u="none" strike="noStrike" dirty="0" smtClean="0">
                          <a:solidFill>
                            <a:srgbClr val="C00000"/>
                          </a:solidFill>
                          <a:effectLst/>
                          <a:latin typeface="Calibri" panose="020F0502020204030204" pitchFamily="34" charset="0"/>
                        </a:rPr>
                        <a:t>1,426</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7770849"/>
                  </a:ext>
                </a:extLst>
              </a:tr>
              <a:tr h="370840">
                <a:tc>
                  <a:txBody>
                    <a:bodyPr/>
                    <a:lstStyle/>
                    <a:p>
                      <a:pPr algn="l" fontAlgn="b"/>
                      <a:r>
                        <a:rPr lang="en-US" sz="1600" b="0" i="0" u="none" strike="noStrike" dirty="0">
                          <a:solidFill>
                            <a:srgbClr val="000000"/>
                          </a:solidFill>
                          <a:effectLst/>
                          <a:latin typeface="Calibri" panose="020F0502020204030204" pitchFamily="34" charset="0"/>
                        </a:rPr>
                        <a:t>Harris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3,375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C00000"/>
                          </a:solidFill>
                          <a:effectLst/>
                          <a:latin typeface="Calibri" panose="020F0502020204030204" pitchFamily="34" charset="0"/>
                        </a:rPr>
                        <a:t>-</a:t>
                      </a:r>
                      <a:r>
                        <a:rPr lang="en-US" sz="1600" b="0" i="0" u="none" strike="noStrike" dirty="0" smtClean="0">
                          <a:solidFill>
                            <a:srgbClr val="C00000"/>
                          </a:solidFill>
                          <a:effectLst/>
                          <a:latin typeface="Calibri" panose="020F0502020204030204" pitchFamily="34" charset="0"/>
                        </a:rPr>
                        <a:t>1,356</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467644"/>
                  </a:ext>
                </a:extLst>
              </a:tr>
              <a:tr h="370840">
                <a:tc>
                  <a:txBody>
                    <a:bodyPr/>
                    <a:lstStyle/>
                    <a:p>
                      <a:pPr algn="l" fontAlgn="b"/>
                      <a:r>
                        <a:rPr lang="en-US" sz="1600" b="0" i="0" u="none" strike="noStrike" dirty="0">
                          <a:solidFill>
                            <a:srgbClr val="000000"/>
                          </a:solidFill>
                          <a:effectLst/>
                          <a:latin typeface="Calibri" panose="020F0502020204030204" pitchFamily="34" charset="0"/>
                        </a:rPr>
                        <a:t>Kaufman </a:t>
                      </a:r>
                      <a:r>
                        <a:rPr lang="en-US" sz="1600" b="0" i="0" u="none" strike="noStrike" dirty="0" smtClean="0">
                          <a:solidFill>
                            <a:srgbClr val="000000"/>
                          </a:solidFill>
                          <a:effectLst/>
                          <a:latin typeface="Calibri" panose="020F0502020204030204" pitchFamily="34" charset="0"/>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2,501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C00000"/>
                          </a:solidFill>
                          <a:effectLst/>
                          <a:latin typeface="Calibri" panose="020F0502020204030204" pitchFamily="34" charset="0"/>
                        </a:rPr>
                        <a:t>-</a:t>
                      </a:r>
                      <a:r>
                        <a:rPr lang="en-US" sz="1600" b="0" i="0" u="none" strike="noStrike" dirty="0" smtClean="0">
                          <a:solidFill>
                            <a:srgbClr val="C00000"/>
                          </a:solidFill>
                          <a:effectLst/>
                          <a:latin typeface="Calibri" panose="020F0502020204030204" pitchFamily="34" charset="0"/>
                        </a:rPr>
                        <a:t>1,201</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2174771"/>
                  </a:ext>
                </a:extLst>
              </a:tr>
            </a:tbl>
          </a:graphicData>
        </a:graphic>
      </p:graphicFrame>
      <p:sp>
        <p:nvSpPr>
          <p:cNvPr id="7" name="Title 6"/>
          <p:cNvSpPr>
            <a:spLocks noGrp="1"/>
          </p:cNvSpPr>
          <p:nvPr>
            <p:ph type="title"/>
          </p:nvPr>
        </p:nvSpPr>
        <p:spPr/>
        <p:txBody>
          <a:bodyPr>
            <a:normAutofit/>
          </a:bodyPr>
          <a:lstStyle/>
          <a:p>
            <a:r>
              <a:rPr lang="en-US" sz="2800" dirty="0" smtClean="0"/>
              <a:t>County to County Migration Flows, Dallas and Tarrant Counties, 2010-2014</a:t>
            </a:r>
            <a:endParaRPr lang="en-US" sz="2800" dirty="0"/>
          </a:p>
        </p:txBody>
      </p:sp>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15</a:t>
            </a:fld>
            <a:endParaRPr lang="en-US" dirty="0"/>
          </a:p>
        </p:txBody>
      </p:sp>
    </p:spTree>
    <p:extLst>
      <p:ext uri="{BB962C8B-B14F-4D97-AF65-F5344CB8AC3E}">
        <p14:creationId xmlns:p14="http://schemas.microsoft.com/office/powerpoint/2010/main" val="117772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7794" y="5486400"/>
            <a:ext cx="7012806"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racially/ethnically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3153561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latin typeface="+mj-lt"/>
                <a:ea typeface="+mj-ea"/>
                <a:cs typeface="+mj-cs"/>
              </a:rPr>
              <a:t>Texas Racial and Ethnic Composition, </a:t>
            </a:r>
          </a:p>
          <a:p>
            <a:pPr lvl="0" algn="ctr" eaLnBrk="1" hangingPunct="1">
              <a:defRPr/>
            </a:pPr>
            <a:r>
              <a:rPr lang="en-US" sz="2400" kern="0" dirty="0">
                <a:solidFill>
                  <a:schemeClr val="bg1"/>
                </a:solidFill>
                <a:latin typeface="+mj-lt"/>
                <a:ea typeface="+mj-ea"/>
                <a:cs typeface="+mj-cs"/>
              </a:rPr>
              <a:t>2000, 2010, and </a:t>
            </a:r>
            <a:r>
              <a:rPr lang="en-US" sz="2400" kern="0" dirty="0" smtClean="0">
                <a:solidFill>
                  <a:schemeClr val="bg1"/>
                </a:solidFill>
                <a:latin typeface="+mj-lt"/>
                <a:ea typeface="+mj-ea"/>
                <a:cs typeface="+mj-cs"/>
              </a:rPr>
              <a:t>2016</a:t>
            </a:r>
            <a:endParaRPr lang="en-US" sz="2400" kern="0" dirty="0">
              <a:solidFill>
                <a:schemeClr val="bg1"/>
              </a:solidFill>
              <a:latin typeface="+mj-lt"/>
              <a:ea typeface="+mj-ea"/>
              <a:cs typeface="+mj-cs"/>
            </a:endParaRP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a:t>
            </a:r>
            <a:r>
              <a:rPr lang="en-US" sz="1100" dirty="0" smtClean="0">
                <a:solidFill>
                  <a:schemeClr val="tx1">
                    <a:lumMod val="50000"/>
                    <a:lumOff val="50000"/>
                  </a:schemeClr>
                </a:solidFill>
              </a:rPr>
              <a:t>2016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ext uri="{D42A27DB-BD31-4B8C-83A1-F6EECF244321}">
                <p14:modId xmlns:p14="http://schemas.microsoft.com/office/powerpoint/2010/main" val="774758639"/>
              </p:ext>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ext uri="{D42A27DB-BD31-4B8C-83A1-F6EECF244321}">
                <p14:modId xmlns:p14="http://schemas.microsoft.com/office/powerpoint/2010/main" val="3221118971"/>
              </p:ext>
            </p:extLst>
          </p:nvPr>
        </p:nvGraphicFramePr>
        <p:xfrm>
          <a:off x="4710051" y="2581260"/>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3635700652"/>
              </p:ext>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7301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Population Pyramids for Hispanics and </a:t>
            </a:r>
            <a:r>
              <a:rPr lang="en-US" sz="2800" dirty="0"/>
              <a:t>N</a:t>
            </a:r>
            <a:r>
              <a:rPr lang="en-US" sz="2800" dirty="0" smtClean="0"/>
              <a:t>on-Hispanic Whites in Texas, 2010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pic>
        <p:nvPicPr>
          <p:cNvPr id="5" name="Picture 4"/>
          <p:cNvPicPr>
            <a:picLocks noChangeAspect="1"/>
          </p:cNvPicPr>
          <p:nvPr/>
        </p:nvPicPr>
        <p:blipFill>
          <a:blip r:embed="rId3"/>
          <a:stretch>
            <a:fillRect/>
          </a:stretch>
        </p:blipFill>
        <p:spPr>
          <a:xfrm>
            <a:off x="397079" y="1145265"/>
            <a:ext cx="8349843" cy="5576211"/>
          </a:xfrm>
          <a:prstGeom prst="rect">
            <a:avLst/>
          </a:prstGeom>
        </p:spPr>
      </p:pic>
    </p:spTree>
    <p:extLst>
      <p:ext uri="{BB962C8B-B14F-4D97-AF65-F5344CB8AC3E}">
        <p14:creationId xmlns:p14="http://schemas.microsoft.com/office/powerpoint/2010/main" val="144711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19</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graphicFrame>
        <p:nvGraphicFramePr>
          <p:cNvPr id="5" name="Chart 4"/>
          <p:cNvGraphicFramePr>
            <a:graphicFrameLocks noGrp="1"/>
          </p:cNvGraphicFramePr>
          <p:nvPr>
            <p:extLst>
              <p:ext uri="{D42A27DB-BD31-4B8C-83A1-F6EECF244321}">
                <p14:modId xmlns:p14="http://schemas.microsoft.com/office/powerpoint/2010/main" val="1582473469"/>
              </p:ext>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55853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Demographic Overview</a:t>
            </a:r>
            <a:endParaRPr lang="en-US" sz="3200" dirty="0"/>
          </a:p>
        </p:txBody>
      </p:sp>
      <p:sp>
        <p:nvSpPr>
          <p:cNvPr id="3" name="Content Placeholder 2"/>
          <p:cNvSpPr>
            <a:spLocks noGrp="1"/>
          </p:cNvSpPr>
          <p:nvPr>
            <p:ph idx="1"/>
          </p:nvPr>
        </p:nvSpPr>
        <p:spPr>
          <a:xfrm>
            <a:off x="377191" y="1529036"/>
            <a:ext cx="8458200" cy="4663455"/>
          </a:xfrm>
        </p:spPr>
        <p:txBody>
          <a:bodyPr>
            <a:normAutofit fontScale="92500" lnSpcReduction="10000"/>
          </a:bodyPr>
          <a:lstStyle/>
          <a:p>
            <a:r>
              <a:rPr lang="en-US" dirty="0"/>
              <a:t>Texas is experiencing significant growth.</a:t>
            </a:r>
          </a:p>
          <a:p>
            <a:r>
              <a:rPr lang="en-US" dirty="0"/>
              <a:t>Population continues to grow at a steady pace though growth is not geographically evenly distributed.</a:t>
            </a:r>
          </a:p>
          <a:p>
            <a:r>
              <a:rPr lang="en-US" dirty="0"/>
              <a:t>Growth is not racially/ethnically evenly distributed. Population growth is being driven largely by the Hispanic population.</a:t>
            </a:r>
          </a:p>
          <a:p>
            <a:r>
              <a:rPr lang="en-US" dirty="0"/>
              <a:t>The population of Texas, while relatively young, is also aging.</a:t>
            </a:r>
          </a:p>
          <a:p>
            <a:r>
              <a:rPr lang="en-US" dirty="0"/>
              <a:t>The components of population change have varying implications for infrastructure in Texas. </a:t>
            </a:r>
          </a:p>
          <a:p>
            <a:r>
              <a:rPr lang="en-US" dirty="0"/>
              <a:t>Demographic </a:t>
            </a:r>
            <a:r>
              <a:rPr lang="en-US" dirty="0" smtClean="0"/>
              <a:t>shifts may </a:t>
            </a:r>
            <a:r>
              <a:rPr lang="en-US" dirty="0"/>
              <a:t>have serious implications for </a:t>
            </a:r>
            <a:r>
              <a:rPr lang="en-US" dirty="0" smtClean="0"/>
              <a:t>maintaining inclusive and equitable economic growth in the state.</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a:t>
            </a:fld>
            <a:endParaRPr lang="en-US" dirty="0"/>
          </a:p>
        </p:txBody>
      </p:sp>
    </p:spTree>
    <p:extLst>
      <p:ext uri="{BB962C8B-B14F-4D97-AF65-F5344CB8AC3E}">
        <p14:creationId xmlns:p14="http://schemas.microsoft.com/office/powerpoint/2010/main" val="196525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Unauthorized and Mexican Immigration, 2015</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pic>
        <p:nvPicPr>
          <p:cNvPr id="10" name="Picture 9"/>
          <p:cNvPicPr>
            <a:picLocks noChangeAspect="1"/>
          </p:cNvPicPr>
          <p:nvPr/>
        </p:nvPicPr>
        <p:blipFill rotWithShape="1">
          <a:blip r:embed="rId3"/>
          <a:srcRect t="4947" b="2051"/>
          <a:stretch/>
        </p:blipFill>
        <p:spPr>
          <a:xfrm>
            <a:off x="4111" y="1777194"/>
            <a:ext cx="2626090" cy="4498607"/>
          </a:xfrm>
          <a:prstGeom prst="rect">
            <a:avLst/>
          </a:prstGeom>
        </p:spPr>
      </p:pic>
      <p:pic>
        <p:nvPicPr>
          <p:cNvPr id="11" name="Picture 10"/>
          <p:cNvPicPr>
            <a:picLocks noChangeAspect="1"/>
          </p:cNvPicPr>
          <p:nvPr/>
        </p:nvPicPr>
        <p:blipFill rotWithShape="1">
          <a:blip r:embed="rId4"/>
          <a:srcRect t="1847" b="2154"/>
          <a:stretch/>
        </p:blipFill>
        <p:spPr>
          <a:xfrm>
            <a:off x="2671985" y="1767328"/>
            <a:ext cx="3484928" cy="4508473"/>
          </a:xfrm>
          <a:prstGeom prst="rect">
            <a:avLst/>
          </a:prstGeom>
        </p:spPr>
      </p:pic>
      <p:pic>
        <p:nvPicPr>
          <p:cNvPr id="12" name="Picture 11"/>
          <p:cNvPicPr>
            <a:picLocks noChangeAspect="1"/>
          </p:cNvPicPr>
          <p:nvPr/>
        </p:nvPicPr>
        <p:blipFill rotWithShape="1">
          <a:blip r:embed="rId5"/>
          <a:srcRect t="1333" b="1931"/>
          <a:stretch/>
        </p:blipFill>
        <p:spPr>
          <a:xfrm>
            <a:off x="6254803" y="1767328"/>
            <a:ext cx="2872631" cy="4438215"/>
          </a:xfrm>
          <a:prstGeom prst="rect">
            <a:avLst/>
          </a:prstGeom>
        </p:spPr>
      </p:pic>
    </p:spTree>
    <p:extLst>
      <p:ext uri="{BB962C8B-B14F-4D97-AF65-F5344CB8AC3E}">
        <p14:creationId xmlns:p14="http://schemas.microsoft.com/office/powerpoint/2010/main" val="722956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pic>
        <p:nvPicPr>
          <p:cNvPr id="3" name="Picture 2"/>
          <p:cNvPicPr>
            <a:picLocks noChangeAspect="1"/>
          </p:cNvPicPr>
          <p:nvPr/>
        </p:nvPicPr>
        <p:blipFill>
          <a:blip r:embed="rId2"/>
          <a:stretch>
            <a:fillRect/>
          </a:stretch>
        </p:blipFill>
        <p:spPr>
          <a:xfrm>
            <a:off x="1464741" y="1134356"/>
            <a:ext cx="6828702" cy="5587120"/>
          </a:xfrm>
          <a:prstGeom prst="rect">
            <a:avLst/>
          </a:prstGeom>
        </p:spPr>
      </p:pic>
    </p:spTree>
    <p:extLst>
      <p:ext uri="{BB962C8B-B14F-4D97-AF65-F5344CB8AC3E}">
        <p14:creationId xmlns:p14="http://schemas.microsoft.com/office/powerpoint/2010/main" val="2208668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122598" y="1314450"/>
            <a:ext cx="6906976" cy="5407025"/>
          </a:xfrm>
        </p:spPr>
      </p:pic>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spTree>
    <p:extLst>
      <p:ext uri="{BB962C8B-B14F-4D97-AF65-F5344CB8AC3E}">
        <p14:creationId xmlns:p14="http://schemas.microsoft.com/office/powerpoint/2010/main" val="2374660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young, but aging.</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1665938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States with the Oldest Median Ages, 2000, 2010, 2014</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0841397"/>
              </p:ext>
            </p:extLst>
          </p:nvPr>
        </p:nvGraphicFramePr>
        <p:xfrm>
          <a:off x="485402" y="1949289"/>
          <a:ext cx="8155855" cy="3894680"/>
        </p:xfrm>
        <a:graphic>
          <a:graphicData uri="http://schemas.openxmlformats.org/drawingml/2006/table">
            <a:tbl>
              <a:tblPr firstRow="1" firstCol="1" bandRow="1">
                <a:tableStyleId>{B301B821-A1FF-4177-AEE7-76D212191A09}</a:tableStyleId>
              </a:tblPr>
              <a:tblGrid>
                <a:gridCol w="906206">
                  <a:extLst>
                    <a:ext uri="{9D8B030D-6E8A-4147-A177-3AD203B41FA5}">
                      <a16:colId xmlns:a16="http://schemas.microsoft.com/office/drawing/2014/main" val="1694474053"/>
                    </a:ext>
                  </a:extLst>
                </a:gridCol>
                <a:gridCol w="906206">
                  <a:extLst>
                    <a:ext uri="{9D8B030D-6E8A-4147-A177-3AD203B41FA5}">
                      <a16:colId xmlns:a16="http://schemas.microsoft.com/office/drawing/2014/main" val="1035543693"/>
                    </a:ext>
                  </a:extLst>
                </a:gridCol>
                <a:gridCol w="906206">
                  <a:extLst>
                    <a:ext uri="{9D8B030D-6E8A-4147-A177-3AD203B41FA5}">
                      <a16:colId xmlns:a16="http://schemas.microsoft.com/office/drawing/2014/main" val="3841625278"/>
                    </a:ext>
                  </a:extLst>
                </a:gridCol>
                <a:gridCol w="798872">
                  <a:extLst>
                    <a:ext uri="{9D8B030D-6E8A-4147-A177-3AD203B41FA5}">
                      <a16:colId xmlns:a16="http://schemas.microsoft.com/office/drawing/2014/main" val="2413975853"/>
                    </a:ext>
                  </a:extLst>
                </a:gridCol>
                <a:gridCol w="1013541">
                  <a:extLst>
                    <a:ext uri="{9D8B030D-6E8A-4147-A177-3AD203B41FA5}">
                      <a16:colId xmlns:a16="http://schemas.microsoft.com/office/drawing/2014/main" val="1539651491"/>
                    </a:ext>
                  </a:extLst>
                </a:gridCol>
                <a:gridCol w="906206">
                  <a:extLst>
                    <a:ext uri="{9D8B030D-6E8A-4147-A177-3AD203B41FA5}">
                      <a16:colId xmlns:a16="http://schemas.microsoft.com/office/drawing/2014/main" val="3261806413"/>
                    </a:ext>
                  </a:extLst>
                </a:gridCol>
                <a:gridCol w="906206">
                  <a:extLst>
                    <a:ext uri="{9D8B030D-6E8A-4147-A177-3AD203B41FA5}">
                      <a16:colId xmlns:a16="http://schemas.microsoft.com/office/drawing/2014/main" val="1727925726"/>
                    </a:ext>
                  </a:extLst>
                </a:gridCol>
                <a:gridCol w="906206">
                  <a:extLst>
                    <a:ext uri="{9D8B030D-6E8A-4147-A177-3AD203B41FA5}">
                      <a16:colId xmlns:a16="http://schemas.microsoft.com/office/drawing/2014/main" val="3944098190"/>
                    </a:ext>
                  </a:extLst>
                </a:gridCol>
                <a:gridCol w="906206">
                  <a:extLst>
                    <a:ext uri="{9D8B030D-6E8A-4147-A177-3AD203B41FA5}">
                      <a16:colId xmlns:a16="http://schemas.microsoft.com/office/drawing/2014/main" val="1382775817"/>
                    </a:ext>
                  </a:extLst>
                </a:gridCol>
              </a:tblGrid>
              <a:tr h="308610">
                <a:tc gridSpan="3">
                  <a:txBody>
                    <a:bodyPr/>
                    <a:lstStyle/>
                    <a:p>
                      <a:pPr marL="0" marR="0" algn="ctr">
                        <a:lnSpc>
                          <a:spcPct val="150000"/>
                        </a:lnSpc>
                        <a:spcBef>
                          <a:spcPts val="0"/>
                        </a:spcBef>
                        <a:spcAft>
                          <a:spcPts val="0"/>
                        </a:spcAft>
                      </a:pPr>
                      <a:r>
                        <a:rPr lang="en-US" sz="1400" b="0" dirty="0">
                          <a:effectLst/>
                        </a:rPr>
                        <a:t>2000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dirty="0">
                          <a:effectLst/>
                        </a:rPr>
                        <a:t>2010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685029"/>
                  </a:ext>
                </a:extLst>
              </a:tr>
              <a:tr h="242489">
                <a:tc>
                  <a:txBody>
                    <a:bodyPr/>
                    <a:lstStyle/>
                    <a:p>
                      <a:pPr marL="0" marR="0" algn="ctr">
                        <a:lnSpc>
                          <a:spcPct val="150000"/>
                        </a:lnSpc>
                        <a:spcBef>
                          <a:spcPts val="0"/>
                        </a:spcBef>
                        <a:spcAft>
                          <a:spcPts val="0"/>
                        </a:spcAft>
                      </a:pPr>
                      <a:r>
                        <a:rPr lang="en-US" sz="1100" b="0" dirty="0">
                          <a:effectLst/>
                        </a:rPr>
                        <a:t>Rank</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Median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Median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3411248"/>
                  </a:ext>
                </a:extLst>
              </a:tr>
              <a:tr h="242489">
                <a:tc>
                  <a:txBody>
                    <a:bodyPr/>
                    <a:lstStyle/>
                    <a:p>
                      <a:pPr marL="0" marR="0" algn="ctr">
                        <a:lnSpc>
                          <a:spcPct val="150000"/>
                        </a:lnSpc>
                        <a:spcBef>
                          <a:spcPts val="0"/>
                        </a:spcBef>
                        <a:spcAft>
                          <a:spcPts val="0"/>
                        </a:spcAft>
                      </a:pPr>
                      <a:r>
                        <a:rPr lang="en-US" sz="1100" b="0" dirty="0">
                          <a:effectLst/>
                        </a:rPr>
                        <a:t>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26596"/>
                  </a:ext>
                </a:extLst>
              </a:tr>
              <a:tr h="345968">
                <a:tc>
                  <a:txBody>
                    <a:bodyPr/>
                    <a:lstStyle/>
                    <a:p>
                      <a:pPr marL="0" marR="0" algn="ctr">
                        <a:lnSpc>
                          <a:spcPct val="150000"/>
                        </a:lnSpc>
                        <a:spcBef>
                          <a:spcPts val="0"/>
                        </a:spcBef>
                        <a:spcAft>
                          <a:spcPts val="0"/>
                        </a:spcAft>
                      </a:pPr>
                      <a:r>
                        <a:rPr lang="en-US" sz="1100" b="0" dirty="0">
                          <a:effectLst/>
                        </a:rPr>
                        <a:t>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6000316"/>
                  </a:ext>
                </a:extLst>
              </a:tr>
              <a:tr h="242489">
                <a:tc>
                  <a:txBody>
                    <a:bodyPr/>
                    <a:lstStyle/>
                    <a:p>
                      <a:pPr marL="0" marR="0" algn="ctr">
                        <a:lnSpc>
                          <a:spcPct val="150000"/>
                        </a:lnSpc>
                        <a:spcBef>
                          <a:spcPts val="0"/>
                        </a:spcBef>
                        <a:spcAft>
                          <a:spcPts val="0"/>
                        </a:spcAft>
                      </a:pPr>
                      <a:r>
                        <a:rPr lang="en-US" sz="1100" b="0" dirty="0">
                          <a:effectLst/>
                        </a:rPr>
                        <a:t>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6593100"/>
                  </a:ext>
                </a:extLst>
              </a:tr>
              <a:tr h="304067">
                <a:tc>
                  <a:txBody>
                    <a:bodyPr/>
                    <a:lstStyle/>
                    <a:p>
                      <a:pPr marL="0" marR="0" algn="ctr">
                        <a:lnSpc>
                          <a:spcPct val="150000"/>
                        </a:lnSpc>
                        <a:spcBef>
                          <a:spcPts val="0"/>
                        </a:spcBef>
                        <a:spcAft>
                          <a:spcPts val="0"/>
                        </a:spcAft>
                      </a:pPr>
                      <a:r>
                        <a:rPr lang="en-US" sz="1100" b="0" dirty="0">
                          <a:effectLst/>
                        </a:rPr>
                        <a:t>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Pennsylvania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0852137"/>
                  </a:ext>
                </a:extLst>
              </a:tr>
              <a:tr h="242489">
                <a:tc>
                  <a:txBody>
                    <a:bodyPr/>
                    <a:lstStyle/>
                    <a:p>
                      <a:pPr marL="0" marR="0" algn="ctr">
                        <a:lnSpc>
                          <a:spcPct val="150000"/>
                        </a:lnSpc>
                        <a:spcBef>
                          <a:spcPts val="0"/>
                        </a:spcBef>
                        <a:spcAft>
                          <a:spcPts val="0"/>
                        </a:spcAft>
                      </a:pPr>
                      <a:r>
                        <a:rPr lang="en-US" sz="1100" b="0" dirty="0">
                          <a:effectLst/>
                        </a:rPr>
                        <a:t>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2313952"/>
                  </a:ext>
                </a:extLst>
              </a:tr>
              <a:tr h="242489">
                <a:tc>
                  <a:txBody>
                    <a:bodyPr/>
                    <a:lstStyle/>
                    <a:p>
                      <a:pPr marL="0" marR="0" algn="ctr">
                        <a:lnSpc>
                          <a:spcPct val="150000"/>
                        </a:lnSpc>
                        <a:spcBef>
                          <a:spcPts val="0"/>
                        </a:spcBef>
                        <a:spcAft>
                          <a:spcPts val="0"/>
                        </a:spcAft>
                      </a:pPr>
                      <a:r>
                        <a:rPr lang="en-US" sz="1100" b="0" dirty="0">
                          <a:effectLst/>
                        </a:rPr>
                        <a:t>…46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0220683"/>
                  </a:ext>
                </a:extLst>
              </a:tr>
              <a:tr h="345968">
                <a:tc>
                  <a:txBody>
                    <a:bodyPr/>
                    <a:lstStyle/>
                    <a:p>
                      <a:pPr marL="0" marR="0" algn="ctr">
                        <a:lnSpc>
                          <a:spcPct val="150000"/>
                        </a:lnSpc>
                        <a:spcBef>
                          <a:spcPts val="0"/>
                        </a:spcBef>
                        <a:spcAft>
                          <a:spcPts val="0"/>
                        </a:spcAft>
                      </a:pPr>
                      <a:r>
                        <a:rPr lang="en-US" sz="1100" b="0" dirty="0">
                          <a:effectLst/>
                        </a:rPr>
                        <a:t>47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North Dakota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4306623"/>
                  </a:ext>
                </a:extLst>
              </a:tr>
              <a:tr h="242489">
                <a:tc>
                  <a:txBody>
                    <a:bodyPr/>
                    <a:lstStyle/>
                    <a:p>
                      <a:pPr marL="0" marR="0" algn="ctr">
                        <a:lnSpc>
                          <a:spcPct val="150000"/>
                        </a:lnSpc>
                        <a:spcBef>
                          <a:spcPts val="0"/>
                        </a:spcBef>
                        <a:spcAft>
                          <a:spcPts val="0"/>
                        </a:spcAft>
                      </a:pPr>
                      <a:r>
                        <a:rPr lang="en-US" sz="1100" b="0" dirty="0">
                          <a:effectLst/>
                        </a:rPr>
                        <a:t>48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extLst>
                  <a:ext uri="{0D108BD9-81ED-4DB2-BD59-A6C34878D82A}">
                    <a16:rowId xmlns:a16="http://schemas.microsoft.com/office/drawing/2014/main" val="2838748515"/>
                  </a:ext>
                </a:extLst>
              </a:tr>
              <a:tr h="242489">
                <a:tc>
                  <a:txBody>
                    <a:bodyPr/>
                    <a:lstStyle/>
                    <a:p>
                      <a:pPr marL="0" marR="0" algn="ctr">
                        <a:lnSpc>
                          <a:spcPct val="150000"/>
                        </a:lnSpc>
                        <a:spcBef>
                          <a:spcPts val="0"/>
                        </a:spcBef>
                        <a:spcAft>
                          <a:spcPts val="0"/>
                        </a:spcAft>
                      </a:pPr>
                      <a:r>
                        <a:rPr lang="en-US" sz="1100" b="0" dirty="0">
                          <a:effectLst/>
                        </a:rPr>
                        <a:t>49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7688245"/>
                  </a:ext>
                </a:extLst>
              </a:tr>
              <a:tr h="242489">
                <a:tc>
                  <a:txBody>
                    <a:bodyPr/>
                    <a:lstStyle/>
                    <a:p>
                      <a:pPr marL="0" marR="0" algn="ctr">
                        <a:lnSpc>
                          <a:spcPct val="150000"/>
                        </a:lnSpc>
                        <a:spcBef>
                          <a:spcPts val="0"/>
                        </a:spcBef>
                        <a:spcAft>
                          <a:spcPts val="0"/>
                        </a:spcAft>
                      </a:pPr>
                      <a:r>
                        <a:rPr lang="en-US" sz="1100" b="0" dirty="0">
                          <a:effectLst/>
                        </a:rPr>
                        <a:t>50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3448321"/>
                  </a:ext>
                </a:extLst>
              </a:tr>
              <a:tr h="242489">
                <a:tc>
                  <a:txBody>
                    <a:bodyPr/>
                    <a:lstStyle/>
                    <a:p>
                      <a:pPr marL="0" marR="0" algn="ctr">
                        <a:lnSpc>
                          <a:spcPct val="150000"/>
                        </a:lnSpc>
                        <a:spcBef>
                          <a:spcPts val="0"/>
                        </a:spcBef>
                        <a:spcAft>
                          <a:spcPts val="0"/>
                        </a:spcAft>
                      </a:pPr>
                      <a:r>
                        <a:rPr lang="en-US" sz="11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809529"/>
                  </a:ext>
                </a:extLst>
              </a:tr>
              <a:tr h="302690">
                <a:tc gridSpan="9">
                  <a:txBody>
                    <a:bodyPr/>
                    <a:lstStyle/>
                    <a:p>
                      <a:pPr marL="0" marR="0">
                        <a:lnSpc>
                          <a:spcPct val="107000"/>
                        </a:lnSpc>
                        <a:spcBef>
                          <a:spcPts val="0"/>
                        </a:spcBef>
                        <a:spcAft>
                          <a:spcPts val="0"/>
                        </a:spcAft>
                      </a:pPr>
                      <a:r>
                        <a:rPr lang="en-US" sz="900" b="0" dirty="0">
                          <a:solidFill>
                            <a:schemeClr val="bg1"/>
                          </a:solidFill>
                          <a:effectLst/>
                        </a:rPr>
                        <a:t>Source: US Census Bureau, 2000 and 2010 Decennial Censuses</a:t>
                      </a:r>
                      <a:endParaRPr lang="en-US" sz="1200" b="0" dirty="0">
                        <a:solidFill>
                          <a:schemeClr val="bg1"/>
                        </a:solidFill>
                        <a:effectLst/>
                      </a:endParaRPr>
                    </a:p>
                    <a:p>
                      <a:pPr marL="0" marR="0">
                        <a:lnSpc>
                          <a:spcPct val="107000"/>
                        </a:lnSpc>
                        <a:spcBef>
                          <a:spcPts val="0"/>
                        </a:spcBef>
                        <a:spcAft>
                          <a:spcPts val="0"/>
                        </a:spcAft>
                      </a:pPr>
                      <a:r>
                        <a:rPr lang="en-US" sz="900" b="0" dirty="0">
                          <a:solidFill>
                            <a:schemeClr val="bg1"/>
                          </a:solidFill>
                          <a:effectLst/>
                        </a:rPr>
                        <a:t>               US Census Bureau, 2014 Population Estimate by State</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287433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Tree>
    <p:extLst>
      <p:ext uri="{BB962C8B-B14F-4D97-AF65-F5344CB8AC3E}">
        <p14:creationId xmlns:p14="http://schemas.microsoft.com/office/powerpoint/2010/main" val="426742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Texas Population by Age Group, 2000 to 2014</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92870230"/>
              </p:ext>
            </p:extLst>
          </p:nvPr>
        </p:nvGraphicFramePr>
        <p:xfrm>
          <a:off x="339405" y="1857081"/>
          <a:ext cx="8458200" cy="2103363"/>
        </p:xfrm>
        <a:graphic>
          <a:graphicData uri="http://schemas.openxmlformats.org/drawingml/2006/table">
            <a:tbl>
              <a:tblPr firstRow="1" firstCol="1" bandRow="1">
                <a:tableStyleId>{5C22544A-7EE6-4342-B048-85BDC9FD1C3A}</a:tableStyleId>
              </a:tblPr>
              <a:tblGrid>
                <a:gridCol w="939800">
                  <a:extLst>
                    <a:ext uri="{9D8B030D-6E8A-4147-A177-3AD203B41FA5}">
                      <a16:colId xmlns:a16="http://schemas.microsoft.com/office/drawing/2014/main" val="217570704"/>
                    </a:ext>
                  </a:extLst>
                </a:gridCol>
                <a:gridCol w="939800">
                  <a:extLst>
                    <a:ext uri="{9D8B030D-6E8A-4147-A177-3AD203B41FA5}">
                      <a16:colId xmlns:a16="http://schemas.microsoft.com/office/drawing/2014/main" val="3461866978"/>
                    </a:ext>
                  </a:extLst>
                </a:gridCol>
                <a:gridCol w="939800">
                  <a:extLst>
                    <a:ext uri="{9D8B030D-6E8A-4147-A177-3AD203B41FA5}">
                      <a16:colId xmlns:a16="http://schemas.microsoft.com/office/drawing/2014/main" val="357081948"/>
                    </a:ext>
                  </a:extLst>
                </a:gridCol>
                <a:gridCol w="939800">
                  <a:extLst>
                    <a:ext uri="{9D8B030D-6E8A-4147-A177-3AD203B41FA5}">
                      <a16:colId xmlns:a16="http://schemas.microsoft.com/office/drawing/2014/main" val="933566931"/>
                    </a:ext>
                  </a:extLst>
                </a:gridCol>
                <a:gridCol w="939800">
                  <a:extLst>
                    <a:ext uri="{9D8B030D-6E8A-4147-A177-3AD203B41FA5}">
                      <a16:colId xmlns:a16="http://schemas.microsoft.com/office/drawing/2014/main" val="3667714047"/>
                    </a:ext>
                  </a:extLst>
                </a:gridCol>
                <a:gridCol w="939800">
                  <a:extLst>
                    <a:ext uri="{9D8B030D-6E8A-4147-A177-3AD203B41FA5}">
                      <a16:colId xmlns:a16="http://schemas.microsoft.com/office/drawing/2014/main" val="1108364384"/>
                    </a:ext>
                  </a:extLst>
                </a:gridCol>
                <a:gridCol w="939800">
                  <a:extLst>
                    <a:ext uri="{9D8B030D-6E8A-4147-A177-3AD203B41FA5}">
                      <a16:colId xmlns:a16="http://schemas.microsoft.com/office/drawing/2014/main" val="868861096"/>
                    </a:ext>
                  </a:extLst>
                </a:gridCol>
                <a:gridCol w="939800">
                  <a:extLst>
                    <a:ext uri="{9D8B030D-6E8A-4147-A177-3AD203B41FA5}">
                      <a16:colId xmlns:a16="http://schemas.microsoft.com/office/drawing/2014/main" val="2207660401"/>
                    </a:ext>
                  </a:extLst>
                </a:gridCol>
                <a:gridCol w="939800">
                  <a:extLst>
                    <a:ext uri="{9D8B030D-6E8A-4147-A177-3AD203B41FA5}">
                      <a16:colId xmlns:a16="http://schemas.microsoft.com/office/drawing/2014/main" val="1424797594"/>
                    </a:ext>
                  </a:extLst>
                </a:gridCol>
              </a:tblGrid>
              <a:tr h="229046">
                <a:tc rowSpan="2">
                  <a:txBody>
                    <a:bodyPr/>
                    <a:lstStyle/>
                    <a:p>
                      <a:pPr marL="0" marR="0">
                        <a:lnSpc>
                          <a:spcPct val="107000"/>
                        </a:lnSpc>
                        <a:spcBef>
                          <a:spcPts val="0"/>
                        </a:spcBef>
                        <a:spcAft>
                          <a:spcPts val="0"/>
                        </a:spcAft>
                      </a:pPr>
                      <a:r>
                        <a:rPr lang="en-US" sz="12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2">
                  <a:txBody>
                    <a:bodyPr/>
                    <a:lstStyle/>
                    <a:p>
                      <a:pPr marL="0" marR="0" algn="ctr">
                        <a:lnSpc>
                          <a:spcPct val="107000"/>
                        </a:lnSpc>
                        <a:spcBef>
                          <a:spcPts val="0"/>
                        </a:spcBef>
                        <a:spcAft>
                          <a:spcPts val="0"/>
                        </a:spcAft>
                      </a:pPr>
                      <a:r>
                        <a:rPr lang="en-US" sz="1400" b="0" dirty="0">
                          <a:effectLst/>
                        </a:rPr>
                        <a:t>2000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2000-2014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3720862647"/>
                  </a:ext>
                </a:extLst>
              </a:tr>
              <a:tr h="468770">
                <a:tc vMerge="1">
                  <a:txBody>
                    <a:bodyPr/>
                    <a:lstStyle/>
                    <a:p>
                      <a:endParaRPr lang="en-US"/>
                    </a:p>
                  </a:txBody>
                  <a:tcPr/>
                </a:tc>
                <a:tc>
                  <a:txBody>
                    <a:bodyPr/>
                    <a:lstStyle/>
                    <a:p>
                      <a:pPr marL="0" marR="0" algn="ctr">
                        <a:lnSpc>
                          <a:spcPct val="107000"/>
                        </a:lnSpc>
                        <a:spcBef>
                          <a:spcPts val="0"/>
                        </a:spcBef>
                        <a:spcAft>
                          <a:spcPts val="0"/>
                        </a:spcAft>
                      </a:pPr>
                      <a:r>
                        <a:rPr lang="en-US" sz="1200" dirty="0" smtClean="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smtClean="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Estimate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Absolute Change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Percent Change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15167016"/>
                  </a:ext>
                </a:extLst>
              </a:tr>
              <a:tr h="301272">
                <a:tc>
                  <a:txBody>
                    <a:bodyPr/>
                    <a:lstStyle/>
                    <a:p>
                      <a:pPr marL="0" marR="0" algn="r">
                        <a:lnSpc>
                          <a:spcPct val="107000"/>
                        </a:lnSpc>
                        <a:spcBef>
                          <a:spcPts val="0"/>
                        </a:spcBef>
                        <a:spcAft>
                          <a:spcPts val="0"/>
                        </a:spcAft>
                      </a:pPr>
                      <a:r>
                        <a:rPr lang="en-US" sz="1200" b="0" dirty="0">
                          <a:effectLst/>
                        </a:rPr>
                        <a:t>Under 18</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5,886,759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28.2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6,865,824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27.3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7,115,614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26.4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1,228,855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20.9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3031266"/>
                  </a:ext>
                </a:extLst>
              </a:tr>
              <a:tr h="301272">
                <a:tc>
                  <a:txBody>
                    <a:bodyPr/>
                    <a:lstStyle/>
                    <a:p>
                      <a:pPr marL="0" marR="0" algn="r">
                        <a:lnSpc>
                          <a:spcPct val="107000"/>
                        </a:lnSpc>
                        <a:spcBef>
                          <a:spcPts val="0"/>
                        </a:spcBef>
                        <a:spcAft>
                          <a:spcPts val="0"/>
                        </a:spcAft>
                      </a:pPr>
                      <a:r>
                        <a:rPr lang="en-US" sz="1200" b="0" dirty="0">
                          <a:effectLst/>
                        </a:rPr>
                        <a:t>18 to 64</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12,892,529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61.8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15,677,851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62.3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16,742,263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62.1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3,849,734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11512468"/>
                  </a:ext>
                </a:extLst>
              </a:tr>
              <a:tr h="301272">
                <a:tc>
                  <a:txBody>
                    <a:bodyPr/>
                    <a:lstStyle/>
                    <a:p>
                      <a:pPr marL="0" marR="0" algn="r">
                        <a:lnSpc>
                          <a:spcPct val="107000"/>
                        </a:lnSpc>
                        <a:spcBef>
                          <a:spcPts val="0"/>
                        </a:spcBef>
                        <a:spcAft>
                          <a:spcPts val="0"/>
                        </a:spcAft>
                      </a:pPr>
                      <a:r>
                        <a:rPr lang="en-US" sz="1200" b="0" dirty="0">
                          <a:effectLst/>
                        </a:rPr>
                        <a:t>65 and Older</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2,072,532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2,601,886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3,099,081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11.5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1,026,549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49.5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55168970"/>
                  </a:ext>
                </a:extLst>
              </a:tr>
              <a:tr h="301272">
                <a:tc>
                  <a:txBody>
                    <a:bodyPr/>
                    <a:lstStyle/>
                    <a:p>
                      <a:pPr marL="0" marR="0" algn="r">
                        <a:lnSpc>
                          <a:spcPct val="107000"/>
                        </a:lnSpc>
                        <a:spcBef>
                          <a:spcPts val="0"/>
                        </a:spcBef>
                        <a:spcAft>
                          <a:spcPts val="0"/>
                        </a:spcAft>
                      </a:pPr>
                      <a:r>
                        <a:rPr lang="en-US" sz="1200" b="0" dirty="0">
                          <a:effectLst/>
                        </a:rPr>
                        <a:t>Total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20,851,820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25,145,561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26,956,958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6,105,138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29.3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10894818"/>
                  </a:ext>
                </a:extLst>
              </a:tr>
              <a:tr h="200459">
                <a:tc gridSpan="9">
                  <a:txBody>
                    <a:bodyPr/>
                    <a:lstStyle/>
                    <a:p>
                      <a:pPr marL="0" marR="0">
                        <a:lnSpc>
                          <a:spcPct val="107000"/>
                        </a:lnSpc>
                        <a:spcBef>
                          <a:spcPts val="0"/>
                        </a:spcBef>
                        <a:spcAft>
                          <a:spcPts val="0"/>
                        </a:spcAft>
                      </a:pPr>
                      <a:r>
                        <a:rPr lang="en-US" sz="1100" b="0" dirty="0">
                          <a:effectLst/>
                        </a:rPr>
                        <a:t>Source:  US Census Bureau, 2000 and 2010 Censuses, QT-P1 and derived from QT-P1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9131535"/>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25</a:t>
            </a:fld>
            <a:endParaRPr lang="en-US" dirty="0"/>
          </a:p>
        </p:txBody>
      </p:sp>
    </p:spTree>
    <p:extLst>
      <p:ext uri="{BB962C8B-B14F-4D97-AF65-F5344CB8AC3E}">
        <p14:creationId xmlns:p14="http://schemas.microsoft.com/office/powerpoint/2010/main" val="2384831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by Age Group, </a:t>
            </a:r>
            <a:br>
              <a:rPr lang="en-US" sz="2800" dirty="0" smtClean="0"/>
            </a:br>
            <a:r>
              <a:rPr lang="en-US" sz="2800" dirty="0" smtClean="0"/>
              <a:t>2010 to 2050</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138398"/>
              </p:ext>
            </p:extLst>
          </p:nvPr>
        </p:nvGraphicFramePr>
        <p:xfrm>
          <a:off x="347089" y="2033814"/>
          <a:ext cx="8458205" cy="2962743"/>
        </p:xfrm>
        <a:graphic>
          <a:graphicData uri="http://schemas.openxmlformats.org/drawingml/2006/table">
            <a:tbl>
              <a:tblPr firstRow="1" firstCol="1" bandRow="1">
                <a:tableStyleId>{5C22544A-7EE6-4342-B048-85BDC9FD1C3A}</a:tableStyleId>
              </a:tblPr>
              <a:tblGrid>
                <a:gridCol w="1208315">
                  <a:extLst>
                    <a:ext uri="{9D8B030D-6E8A-4147-A177-3AD203B41FA5}">
                      <a16:colId xmlns:a16="http://schemas.microsoft.com/office/drawing/2014/main" val="2210476400"/>
                    </a:ext>
                  </a:extLst>
                </a:gridCol>
                <a:gridCol w="1208315">
                  <a:extLst>
                    <a:ext uri="{9D8B030D-6E8A-4147-A177-3AD203B41FA5}">
                      <a16:colId xmlns:a16="http://schemas.microsoft.com/office/drawing/2014/main" val="3473286769"/>
                    </a:ext>
                  </a:extLst>
                </a:gridCol>
                <a:gridCol w="1208315">
                  <a:extLst>
                    <a:ext uri="{9D8B030D-6E8A-4147-A177-3AD203B41FA5}">
                      <a16:colId xmlns:a16="http://schemas.microsoft.com/office/drawing/2014/main" val="501361113"/>
                    </a:ext>
                  </a:extLst>
                </a:gridCol>
                <a:gridCol w="1208315">
                  <a:extLst>
                    <a:ext uri="{9D8B030D-6E8A-4147-A177-3AD203B41FA5}">
                      <a16:colId xmlns:a16="http://schemas.microsoft.com/office/drawing/2014/main" val="1085635564"/>
                    </a:ext>
                  </a:extLst>
                </a:gridCol>
                <a:gridCol w="1208315">
                  <a:extLst>
                    <a:ext uri="{9D8B030D-6E8A-4147-A177-3AD203B41FA5}">
                      <a16:colId xmlns:a16="http://schemas.microsoft.com/office/drawing/2014/main" val="1783984510"/>
                    </a:ext>
                  </a:extLst>
                </a:gridCol>
                <a:gridCol w="1208315">
                  <a:extLst>
                    <a:ext uri="{9D8B030D-6E8A-4147-A177-3AD203B41FA5}">
                      <a16:colId xmlns:a16="http://schemas.microsoft.com/office/drawing/2014/main" val="3873996651"/>
                    </a:ext>
                  </a:extLst>
                </a:gridCol>
                <a:gridCol w="1208315">
                  <a:extLst>
                    <a:ext uri="{9D8B030D-6E8A-4147-A177-3AD203B41FA5}">
                      <a16:colId xmlns:a16="http://schemas.microsoft.com/office/drawing/2014/main" val="2771967566"/>
                    </a:ext>
                  </a:extLst>
                </a:gridCol>
              </a:tblGrid>
              <a:tr h="512357">
                <a:tc>
                  <a:txBody>
                    <a:bodyPr/>
                    <a:lstStyle/>
                    <a:p>
                      <a:pPr algn="ctr">
                        <a:lnSpc>
                          <a:spcPct val="107000"/>
                        </a:lnSpc>
                        <a:spcAft>
                          <a:spcPts val="0"/>
                        </a:spcAft>
                      </a:pPr>
                      <a:r>
                        <a:rPr lang="en-US" sz="1400" b="0" dirty="0">
                          <a:effectLst/>
                        </a:rPr>
                        <a:t>Age Group</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2010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2020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2030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2040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2050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2010-2050</a:t>
                      </a:r>
                      <a:endParaRPr lang="en-US" sz="1800" b="0" dirty="0">
                        <a:effectLst/>
                      </a:endParaRPr>
                    </a:p>
                    <a:p>
                      <a:pPr algn="ctr">
                        <a:lnSpc>
                          <a:spcPct val="107000"/>
                        </a:lnSpc>
                        <a:spcAft>
                          <a:spcPts val="0"/>
                        </a:spcAft>
                      </a:pPr>
                      <a:r>
                        <a:rPr lang="en-US" sz="1400" b="0" dirty="0">
                          <a:effectLst/>
                        </a:rPr>
                        <a:t>Percent Change</a:t>
                      </a:r>
                      <a:endParaRPr lang="en-US" sz="1800" b="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080925786"/>
                  </a:ext>
                </a:extLst>
              </a:tr>
              <a:tr h="250343">
                <a:tc>
                  <a:txBody>
                    <a:bodyPr/>
                    <a:lstStyle/>
                    <a:p>
                      <a:pPr algn="r">
                        <a:lnSpc>
                          <a:spcPct val="107000"/>
                        </a:lnSpc>
                        <a:spcAft>
                          <a:spcPts val="0"/>
                        </a:spcAft>
                      </a:pPr>
                      <a:r>
                        <a:rPr lang="en-US" sz="1200" b="0" dirty="0">
                          <a:effectLst/>
                        </a:rPr>
                        <a:t>65 and Older</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2,601,886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4,014,083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5,929,471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7,583,385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9,442,865</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262.9</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840179831"/>
                  </a:ext>
                </a:extLst>
              </a:tr>
              <a:tr h="250343">
                <a:tc>
                  <a:txBody>
                    <a:bodyPr/>
                    <a:lstStyle/>
                    <a:p>
                      <a:pPr algn="r">
                        <a:lnSpc>
                          <a:spcPct val="107000"/>
                        </a:lnSpc>
                        <a:spcAft>
                          <a:spcPts val="0"/>
                        </a:spcAft>
                      </a:pPr>
                      <a:r>
                        <a:rPr lang="en-US" sz="1200" b="0" dirty="0">
                          <a:effectLst/>
                        </a:rPr>
                        <a:t>65-69</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853,100</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1,375,699</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1,779,930</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2,019,401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2,519,575</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195.3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775904931"/>
                  </a:ext>
                </a:extLst>
              </a:tr>
              <a:tr h="250343">
                <a:tc>
                  <a:txBody>
                    <a:bodyPr/>
                    <a:lstStyle/>
                    <a:p>
                      <a:pPr algn="r">
                        <a:lnSpc>
                          <a:spcPct val="107000"/>
                        </a:lnSpc>
                        <a:spcAft>
                          <a:spcPts val="0"/>
                        </a:spcAft>
                      </a:pPr>
                      <a:r>
                        <a:rPr lang="en-US" sz="1200" b="0" dirty="0">
                          <a:effectLst/>
                        </a:rPr>
                        <a:t>70-74</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619,156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1,081,697</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1,569,556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1,747,404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2,136,439</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245.1</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012950838"/>
                  </a:ext>
                </a:extLst>
              </a:tr>
              <a:tr h="250343">
                <a:tc>
                  <a:txBody>
                    <a:bodyPr/>
                    <a:lstStyle/>
                    <a:p>
                      <a:pPr algn="r">
                        <a:lnSpc>
                          <a:spcPct val="107000"/>
                        </a:lnSpc>
                        <a:spcAft>
                          <a:spcPts val="0"/>
                        </a:spcAft>
                      </a:pPr>
                      <a:r>
                        <a:rPr lang="en-US" sz="1200" b="0" dirty="0">
                          <a:effectLst/>
                        </a:rPr>
                        <a:t>75-79</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477,245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714,641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1,181,376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1,568,513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1,830,330</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283.5</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868187683"/>
                  </a:ext>
                </a:extLst>
              </a:tr>
              <a:tr h="250343">
                <a:tc>
                  <a:txBody>
                    <a:bodyPr/>
                    <a:lstStyle/>
                    <a:p>
                      <a:pPr algn="r">
                        <a:lnSpc>
                          <a:spcPct val="107000"/>
                        </a:lnSpc>
                        <a:spcAft>
                          <a:spcPts val="0"/>
                        </a:spcAft>
                      </a:pPr>
                      <a:r>
                        <a:rPr lang="en-US" sz="1200" b="0" dirty="0">
                          <a:effectLst/>
                        </a:rPr>
                        <a:t>80-84</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347,206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440,399</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794,965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1,186,724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1,365,653</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293.3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4009793412"/>
                  </a:ext>
                </a:extLst>
              </a:tr>
              <a:tr h="250343">
                <a:tc>
                  <a:txBody>
                    <a:bodyPr/>
                    <a:lstStyle/>
                    <a:p>
                      <a:pPr algn="r">
                        <a:lnSpc>
                          <a:spcPct val="107000"/>
                        </a:lnSpc>
                        <a:spcAft>
                          <a:spcPts val="0"/>
                        </a:spcAft>
                      </a:pPr>
                      <a:r>
                        <a:rPr lang="en-US" sz="1200" b="0" dirty="0">
                          <a:effectLst/>
                        </a:rPr>
                        <a:t>85+</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205,501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401,647</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603,644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1,061,343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1,590,868</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421.3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943225310"/>
                  </a:ext>
                </a:extLst>
              </a:tr>
              <a:tr h="327500">
                <a:tc>
                  <a:txBody>
                    <a:bodyPr/>
                    <a:lstStyle/>
                    <a:p>
                      <a:pPr algn="r">
                        <a:lnSpc>
                          <a:spcPct val="107000"/>
                        </a:lnSpc>
                        <a:spcAft>
                          <a:spcPts val="0"/>
                        </a:spcAft>
                      </a:pPr>
                      <a:r>
                        <a:rPr lang="en-US" sz="1200" b="0" dirty="0">
                          <a:effectLst/>
                        </a:rPr>
                        <a:t>Total Population</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25,145,561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30,541,978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37,155,084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44,955,896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54,369,297</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smtClean="0">
                          <a:effectLst/>
                        </a:rPr>
                        <a:t>116.2</a:t>
                      </a:r>
                      <a:r>
                        <a:rPr lang="en-US" sz="1200" dirty="0">
                          <a:effectLst/>
                        </a:rPr>
                        <a:t> </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175978165"/>
                  </a:ext>
                </a:extLst>
              </a:tr>
              <a:tr h="448337">
                <a:tc gridSpan="7">
                  <a:txBody>
                    <a:bodyPr/>
                    <a:lstStyle/>
                    <a:p>
                      <a:pPr algn="l">
                        <a:lnSpc>
                          <a:spcPct val="107000"/>
                        </a:lnSpc>
                        <a:spcAft>
                          <a:spcPts val="0"/>
                        </a:spcAft>
                      </a:pPr>
                      <a:r>
                        <a:rPr lang="en-US" sz="1100" b="0" dirty="0">
                          <a:effectLst/>
                        </a:rPr>
                        <a:t>Source:  US Census Bureau, 2010 Census</a:t>
                      </a:r>
                      <a:endParaRPr lang="en-US" sz="1400" b="0" dirty="0">
                        <a:effectLst/>
                      </a:endParaRPr>
                    </a:p>
                    <a:p>
                      <a:pPr algn="l">
                        <a:lnSpc>
                          <a:spcPct val="107000"/>
                        </a:lnSpc>
                        <a:spcAft>
                          <a:spcPts val="0"/>
                        </a:spcAft>
                      </a:pPr>
                      <a:r>
                        <a:rPr lang="en-US" sz="1100" b="0" dirty="0">
                          <a:effectLst/>
                        </a:rPr>
                        <a:t>               Texas State Data Center, 2014 Projections, 1.0 Migration Scenario</a:t>
                      </a:r>
                      <a:endParaRPr lang="en-US" sz="1400" b="0" dirty="0">
                        <a:effectLst/>
                        <a:latin typeface="Calibri" panose="020F0502020204030204" pitchFamily="34"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8648830"/>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26</a:t>
            </a:fld>
            <a:endParaRPr lang="en-US" dirty="0"/>
          </a:p>
        </p:txBody>
      </p:sp>
    </p:spTree>
    <p:extLst>
      <p:ext uri="{BB962C8B-B14F-4D97-AF65-F5344CB8AC3E}">
        <p14:creationId xmlns:p14="http://schemas.microsoft.com/office/powerpoint/2010/main" val="3652728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162800" cy="990600"/>
          </a:xfrm>
        </p:spPr>
        <p:txBody>
          <a:bodyPr>
            <a:noAutofit/>
          </a:bodyPr>
          <a:lstStyle/>
          <a:p>
            <a:r>
              <a:rPr lang="en-US" sz="2400" dirty="0"/>
              <a:t>Percent of </a:t>
            </a:r>
            <a:r>
              <a:rPr lang="en-US" sz="2400" dirty="0" smtClean="0"/>
              <a:t>Population 65 </a:t>
            </a:r>
            <a:r>
              <a:rPr lang="en-US" sz="2400" dirty="0"/>
              <a:t>Years Plus, Texas Counties, </a:t>
            </a:r>
            <a:r>
              <a:rPr lang="en-US" sz="2400" dirty="0" smtClean="0"/>
              <a:t>2011-2015</a:t>
            </a:r>
            <a:endParaRPr lang="en-US" sz="2400" dirty="0"/>
          </a:p>
        </p:txBody>
      </p:sp>
      <p:sp>
        <p:nvSpPr>
          <p:cNvPr id="9" name="TextBox 8"/>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30</a:t>
            </a:r>
          </a:p>
        </p:txBody>
      </p:sp>
      <p:pic>
        <p:nvPicPr>
          <p:cNvPr id="3" name="Picture 2"/>
          <p:cNvPicPr>
            <a:picLocks noChangeAspect="1"/>
          </p:cNvPicPr>
          <p:nvPr/>
        </p:nvPicPr>
        <p:blipFill rotWithShape="1">
          <a:blip r:embed="rId3"/>
          <a:srcRect l="5815" t="17335" r="3367" b="17483"/>
          <a:stretch/>
        </p:blipFill>
        <p:spPr>
          <a:xfrm>
            <a:off x="1636295" y="1174963"/>
            <a:ext cx="5871411" cy="5504968"/>
          </a:xfrm>
          <a:prstGeom prst="rect">
            <a:avLst/>
          </a:prstGeom>
        </p:spPr>
      </p:pic>
      <p:pic>
        <p:nvPicPr>
          <p:cNvPr id="4" name="Picture 3"/>
          <p:cNvPicPr>
            <a:picLocks noChangeAspect="1"/>
          </p:cNvPicPr>
          <p:nvPr/>
        </p:nvPicPr>
        <p:blipFill rotWithShape="1">
          <a:blip r:embed="rId4"/>
          <a:srcRect t="26529"/>
          <a:stretch/>
        </p:blipFill>
        <p:spPr>
          <a:xfrm>
            <a:off x="457202" y="4674085"/>
            <a:ext cx="1544854" cy="1744235"/>
          </a:xfrm>
          <a:prstGeom prst="rect">
            <a:avLst/>
          </a:prstGeom>
        </p:spPr>
      </p:pic>
    </p:spTree>
    <p:extLst>
      <p:ext uri="{BB962C8B-B14F-4D97-AF65-F5344CB8AC3E}">
        <p14:creationId xmlns:p14="http://schemas.microsoft.com/office/powerpoint/2010/main" val="3057601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Race/Ethnicity Composition, Dallas Metro Area and DFW Counties</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28</a:t>
            </a:fld>
            <a:endParaRPr lang="en-US" dirty="0"/>
          </a:p>
        </p:txBody>
      </p:sp>
      <p:pic>
        <p:nvPicPr>
          <p:cNvPr id="9" name="Content Placeholder 8"/>
          <p:cNvPicPr>
            <a:picLocks noGrp="1" noChangeAspect="1"/>
          </p:cNvPicPr>
          <p:nvPr>
            <p:ph idx="1"/>
          </p:nvPr>
        </p:nvPicPr>
        <p:blipFill>
          <a:blip r:embed="rId2"/>
          <a:stretch>
            <a:fillRect/>
          </a:stretch>
        </p:blipFill>
        <p:spPr>
          <a:xfrm>
            <a:off x="-162232" y="2029072"/>
            <a:ext cx="4589181" cy="4125349"/>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661070765"/>
              </p:ext>
            </p:extLst>
          </p:nvPr>
        </p:nvGraphicFramePr>
        <p:xfrm>
          <a:off x="4521926" y="1556940"/>
          <a:ext cx="4433478" cy="4343565"/>
        </p:xfrm>
        <a:graphic>
          <a:graphicData uri="http://schemas.openxmlformats.org/drawingml/2006/table">
            <a:tbl>
              <a:tblPr firstRow="1" bandRow="1">
                <a:tableStyleId>{5C22544A-7EE6-4342-B048-85BDC9FD1C3A}</a:tableStyleId>
              </a:tblPr>
              <a:tblGrid>
                <a:gridCol w="992188">
                  <a:extLst>
                    <a:ext uri="{9D8B030D-6E8A-4147-A177-3AD203B41FA5}">
                      <a16:colId xmlns:a16="http://schemas.microsoft.com/office/drawing/2014/main" val="1843731899"/>
                    </a:ext>
                  </a:extLst>
                </a:gridCol>
                <a:gridCol w="688258">
                  <a:extLst>
                    <a:ext uri="{9D8B030D-6E8A-4147-A177-3AD203B41FA5}">
                      <a16:colId xmlns:a16="http://schemas.microsoft.com/office/drawing/2014/main" val="3942893218"/>
                    </a:ext>
                  </a:extLst>
                </a:gridCol>
                <a:gridCol w="688258">
                  <a:extLst>
                    <a:ext uri="{9D8B030D-6E8A-4147-A177-3AD203B41FA5}">
                      <a16:colId xmlns:a16="http://schemas.microsoft.com/office/drawing/2014/main" val="831295915"/>
                    </a:ext>
                  </a:extLst>
                </a:gridCol>
                <a:gridCol w="817861">
                  <a:extLst>
                    <a:ext uri="{9D8B030D-6E8A-4147-A177-3AD203B41FA5}">
                      <a16:colId xmlns:a16="http://schemas.microsoft.com/office/drawing/2014/main" val="3820081949"/>
                    </a:ext>
                  </a:extLst>
                </a:gridCol>
                <a:gridCol w="646470">
                  <a:extLst>
                    <a:ext uri="{9D8B030D-6E8A-4147-A177-3AD203B41FA5}">
                      <a16:colId xmlns:a16="http://schemas.microsoft.com/office/drawing/2014/main" val="2029511319"/>
                    </a:ext>
                  </a:extLst>
                </a:gridCol>
                <a:gridCol w="600443">
                  <a:extLst>
                    <a:ext uri="{9D8B030D-6E8A-4147-A177-3AD203B41FA5}">
                      <a16:colId xmlns:a16="http://schemas.microsoft.com/office/drawing/2014/main" val="399579599"/>
                    </a:ext>
                  </a:extLst>
                </a:gridCol>
              </a:tblGrid>
              <a:tr h="333230">
                <a:tc>
                  <a:txBody>
                    <a:bodyPr/>
                    <a:lstStyle/>
                    <a:p>
                      <a:pPr algn="ctr" fontAlgn="b"/>
                      <a:endParaRPr lang="en-US" sz="1100" b="1"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chemeClr val="bg1"/>
                          </a:solidFill>
                          <a:effectLst/>
                          <a:latin typeface="Calibri" panose="020F0502020204030204" pitchFamily="34" charset="0"/>
                        </a:rPr>
                        <a:t>NH </a:t>
                      </a:r>
                      <a:r>
                        <a:rPr lang="en-US" sz="1100" b="1" i="0" u="none" strike="noStrike" dirty="0" smtClean="0">
                          <a:solidFill>
                            <a:schemeClr val="bg1"/>
                          </a:solidFill>
                          <a:effectLst/>
                          <a:latin typeface="Calibri" panose="020F0502020204030204" pitchFamily="34" charset="0"/>
                        </a:rPr>
                        <a:t>White</a:t>
                      </a:r>
                      <a:endParaRPr lang="en-US" sz="1100" b="1"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chemeClr val="bg1"/>
                          </a:solidFill>
                          <a:effectLst/>
                          <a:latin typeface="Calibri" panose="020F0502020204030204" pitchFamily="34" charset="0"/>
                        </a:rPr>
                        <a:t>NH </a:t>
                      </a:r>
                      <a:r>
                        <a:rPr lang="en-US" sz="1100" b="1" i="0" u="none" strike="noStrike" dirty="0" smtClean="0">
                          <a:solidFill>
                            <a:schemeClr val="bg1"/>
                          </a:solidFill>
                          <a:effectLst/>
                          <a:latin typeface="Calibri" panose="020F0502020204030204" pitchFamily="34" charset="0"/>
                        </a:rPr>
                        <a:t>Black</a:t>
                      </a:r>
                      <a:endParaRPr lang="en-US" sz="1100" b="1"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chemeClr val="bg1"/>
                          </a:solidFill>
                          <a:effectLst/>
                          <a:latin typeface="Calibri" panose="020F0502020204030204" pitchFamily="34" charset="0"/>
                        </a:rPr>
                        <a:t>Hispanic or Latino</a:t>
                      </a:r>
                    </a:p>
                  </a:txBody>
                  <a:tcPr marL="9525" marR="9525" marT="9525" marB="0" anchor="b"/>
                </a:tc>
                <a:tc>
                  <a:txBody>
                    <a:bodyPr/>
                    <a:lstStyle/>
                    <a:p>
                      <a:pPr algn="ctr" fontAlgn="b"/>
                      <a:r>
                        <a:rPr lang="en-US" sz="1100" b="1" i="0" u="none" strike="noStrike" dirty="0">
                          <a:solidFill>
                            <a:schemeClr val="bg1"/>
                          </a:solidFill>
                          <a:effectLst/>
                          <a:latin typeface="Calibri" panose="020F0502020204030204" pitchFamily="34" charset="0"/>
                        </a:rPr>
                        <a:t>NH </a:t>
                      </a:r>
                      <a:r>
                        <a:rPr lang="en-US" sz="1100" b="1" i="0" u="none" strike="noStrike" dirty="0" smtClean="0">
                          <a:solidFill>
                            <a:schemeClr val="bg1"/>
                          </a:solidFill>
                          <a:effectLst/>
                          <a:latin typeface="Calibri" panose="020F0502020204030204" pitchFamily="34" charset="0"/>
                        </a:rPr>
                        <a:t>Asian</a:t>
                      </a:r>
                      <a:endParaRPr lang="en-US" sz="1100" b="1"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chemeClr val="bg1"/>
                          </a:solidFill>
                          <a:effectLst/>
                          <a:latin typeface="Calibri" panose="020F0502020204030204" pitchFamily="34" charset="0"/>
                        </a:rPr>
                        <a:t>NH Other</a:t>
                      </a:r>
                    </a:p>
                  </a:txBody>
                  <a:tcPr marL="9525" marR="9525" marT="9525" marB="0" anchor="b"/>
                </a:tc>
                <a:extLst>
                  <a:ext uri="{0D108BD9-81ED-4DB2-BD59-A6C34878D82A}">
                    <a16:rowId xmlns:a16="http://schemas.microsoft.com/office/drawing/2014/main" val="1684835834"/>
                  </a:ext>
                </a:extLst>
              </a:tr>
              <a:tr h="333230">
                <a:tc>
                  <a:txBody>
                    <a:bodyPr/>
                    <a:lstStyle/>
                    <a:p>
                      <a:pPr algn="l" fontAlgn="b"/>
                      <a:r>
                        <a:rPr lang="en-US" sz="1100" b="0" i="0" u="none" strike="noStrike" dirty="0">
                          <a:solidFill>
                            <a:srgbClr val="000000"/>
                          </a:solidFill>
                          <a:effectLst/>
                          <a:latin typeface="Calibri" panose="020F0502020204030204" pitchFamily="34" charset="0"/>
                        </a:rPr>
                        <a:t>Parker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84.5%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11.2%</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0.6%</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564956679"/>
                  </a:ext>
                </a:extLst>
              </a:tr>
              <a:tr h="333230">
                <a:tc>
                  <a:txBody>
                    <a:bodyPr/>
                    <a:lstStyle/>
                    <a:p>
                      <a:pPr algn="l" fontAlgn="b"/>
                      <a:r>
                        <a:rPr lang="en-US" sz="1100" b="0" i="0" u="none" strike="noStrike" dirty="0">
                          <a:solidFill>
                            <a:srgbClr val="000000"/>
                          </a:solidFill>
                          <a:effectLst/>
                          <a:latin typeface="Calibri" panose="020F0502020204030204" pitchFamily="34" charset="0"/>
                        </a:rPr>
                        <a:t>Delta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81.2%</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8.2%</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0.7%</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3.0%</a:t>
                      </a:r>
                    </a:p>
                  </a:txBody>
                  <a:tcPr marL="9525" marR="9525" marT="9525" marB="0" anchor="b"/>
                </a:tc>
                <a:extLst>
                  <a:ext uri="{0D108BD9-81ED-4DB2-BD59-A6C34878D82A}">
                    <a16:rowId xmlns:a16="http://schemas.microsoft.com/office/drawing/2014/main" val="1157697807"/>
                  </a:ext>
                </a:extLst>
              </a:tr>
              <a:tr h="333230">
                <a:tc>
                  <a:txBody>
                    <a:bodyPr/>
                    <a:lstStyle/>
                    <a:p>
                      <a:pPr algn="l" fontAlgn="b"/>
                      <a:r>
                        <a:rPr lang="en-US" sz="1100" b="0" i="0" u="none" strike="noStrike" dirty="0">
                          <a:solidFill>
                            <a:srgbClr val="000000"/>
                          </a:solidFill>
                          <a:effectLst/>
                          <a:latin typeface="Calibri" panose="020F0502020204030204" pitchFamily="34" charset="0"/>
                        </a:rPr>
                        <a:t>Wise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78.2%</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1.2%</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18.2%</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0.4%</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794760411"/>
                  </a:ext>
                </a:extLst>
              </a:tr>
              <a:tr h="333230">
                <a:tc>
                  <a:txBody>
                    <a:bodyPr/>
                    <a:lstStyle/>
                    <a:p>
                      <a:pPr algn="l" fontAlgn="b"/>
                      <a:r>
                        <a:rPr lang="en-US" sz="1100" b="0" i="0" u="none" strike="noStrike" dirty="0">
                          <a:solidFill>
                            <a:srgbClr val="000000"/>
                          </a:solidFill>
                          <a:effectLst/>
                          <a:latin typeface="Calibri" panose="020F0502020204030204" pitchFamily="34" charset="0"/>
                        </a:rPr>
                        <a:t>Johnson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74.6%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19.5%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0.8%</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2.6%</a:t>
                      </a:r>
                    </a:p>
                  </a:txBody>
                  <a:tcPr marL="9525" marR="9525" marT="9525" marB="0" anchor="b"/>
                </a:tc>
                <a:extLst>
                  <a:ext uri="{0D108BD9-81ED-4DB2-BD59-A6C34878D82A}">
                    <a16:rowId xmlns:a16="http://schemas.microsoft.com/office/drawing/2014/main" val="2276550380"/>
                  </a:ext>
                </a:extLst>
              </a:tr>
              <a:tr h="333230">
                <a:tc>
                  <a:txBody>
                    <a:bodyPr/>
                    <a:lstStyle/>
                    <a:p>
                      <a:pPr algn="l" fontAlgn="b"/>
                      <a:r>
                        <a:rPr lang="en-US" sz="1100" b="0" i="0" u="none" strike="noStrike" dirty="0">
                          <a:solidFill>
                            <a:srgbClr val="000000"/>
                          </a:solidFill>
                          <a:effectLst/>
                          <a:latin typeface="Calibri" panose="020F0502020204030204" pitchFamily="34" charset="0"/>
                        </a:rPr>
                        <a:t>Hunt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73.5%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8.4%</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14.6%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1.2%</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2.3%</a:t>
                      </a:r>
                    </a:p>
                  </a:txBody>
                  <a:tcPr marL="9525" marR="9525" marT="9525" marB="0" anchor="b"/>
                </a:tc>
                <a:extLst>
                  <a:ext uri="{0D108BD9-81ED-4DB2-BD59-A6C34878D82A}">
                    <a16:rowId xmlns:a16="http://schemas.microsoft.com/office/drawing/2014/main" val="1772631813"/>
                  </a:ext>
                </a:extLst>
              </a:tr>
              <a:tr h="333230">
                <a:tc>
                  <a:txBody>
                    <a:bodyPr/>
                    <a:lstStyle/>
                    <a:p>
                      <a:pPr algn="l" fontAlgn="b"/>
                      <a:r>
                        <a:rPr lang="en-US" sz="1100" b="0" i="0" u="none" strike="noStrike" dirty="0">
                          <a:solidFill>
                            <a:srgbClr val="000000"/>
                          </a:solidFill>
                          <a:effectLst/>
                          <a:latin typeface="Calibri" panose="020F0502020204030204" pitchFamily="34" charset="0"/>
                        </a:rPr>
                        <a:t>Rockwall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72.8%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16.7%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2.3%</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2.8%</a:t>
                      </a:r>
                    </a:p>
                  </a:txBody>
                  <a:tcPr marL="9525" marR="9525" marT="9525" marB="0" anchor="b"/>
                </a:tc>
                <a:extLst>
                  <a:ext uri="{0D108BD9-81ED-4DB2-BD59-A6C34878D82A}">
                    <a16:rowId xmlns:a16="http://schemas.microsoft.com/office/drawing/2014/main" val="96737412"/>
                  </a:ext>
                </a:extLst>
              </a:tr>
              <a:tr h="333230">
                <a:tc>
                  <a:txBody>
                    <a:bodyPr/>
                    <a:lstStyle/>
                    <a:p>
                      <a:pPr algn="l" fontAlgn="b"/>
                      <a:r>
                        <a:rPr lang="en-US" sz="1100" b="0" i="0" u="none" strike="noStrike" dirty="0">
                          <a:solidFill>
                            <a:srgbClr val="000000"/>
                          </a:solidFill>
                          <a:effectLst/>
                          <a:latin typeface="Calibri" panose="020F0502020204030204" pitchFamily="34" charset="0"/>
                        </a:rPr>
                        <a:t>Kaufman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68.1%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9.3%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18.8%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0.8%</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2.9%</a:t>
                      </a:r>
                    </a:p>
                  </a:txBody>
                  <a:tcPr marL="9525" marR="9525" marT="9525" marB="0" anchor="b"/>
                </a:tc>
                <a:extLst>
                  <a:ext uri="{0D108BD9-81ED-4DB2-BD59-A6C34878D82A}">
                    <a16:rowId xmlns:a16="http://schemas.microsoft.com/office/drawing/2014/main" val="3340041611"/>
                  </a:ext>
                </a:extLst>
              </a:tr>
              <a:tr h="333230">
                <a:tc>
                  <a:txBody>
                    <a:bodyPr/>
                    <a:lstStyle/>
                    <a:p>
                      <a:pPr algn="l" fontAlgn="b"/>
                      <a:r>
                        <a:rPr lang="en-US" sz="1100" b="0" i="0" u="none" strike="noStrike" dirty="0">
                          <a:solidFill>
                            <a:srgbClr val="000000"/>
                          </a:solidFill>
                          <a:effectLst/>
                          <a:latin typeface="Calibri" panose="020F0502020204030204" pitchFamily="34" charset="0"/>
                        </a:rPr>
                        <a:t>Ellis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63.9%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8.8%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24.7%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0.6%</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2.0%</a:t>
                      </a:r>
                    </a:p>
                  </a:txBody>
                  <a:tcPr marL="9525" marR="9525" marT="9525" marB="0" anchor="b"/>
                </a:tc>
                <a:extLst>
                  <a:ext uri="{0D108BD9-81ED-4DB2-BD59-A6C34878D82A}">
                    <a16:rowId xmlns:a16="http://schemas.microsoft.com/office/drawing/2014/main" val="2303093164"/>
                  </a:ext>
                </a:extLst>
              </a:tr>
              <a:tr h="333230">
                <a:tc>
                  <a:txBody>
                    <a:bodyPr/>
                    <a:lstStyle/>
                    <a:p>
                      <a:pPr algn="l" fontAlgn="b"/>
                      <a:r>
                        <a:rPr lang="en-US" sz="1100" b="0" i="0" u="none" strike="noStrike" dirty="0">
                          <a:solidFill>
                            <a:srgbClr val="000000"/>
                          </a:solidFill>
                          <a:effectLst/>
                          <a:latin typeface="Calibri" panose="020F0502020204030204" pitchFamily="34" charset="0"/>
                        </a:rPr>
                        <a:t>Denton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62.1%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8.7%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18.8%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7.3%</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val="2452302705"/>
                  </a:ext>
                </a:extLst>
              </a:tr>
              <a:tr h="333230">
                <a:tc>
                  <a:txBody>
                    <a:bodyPr/>
                    <a:lstStyle/>
                    <a:p>
                      <a:pPr algn="l" fontAlgn="b"/>
                      <a:r>
                        <a:rPr lang="en-US" sz="1100" b="0" i="0" u="none" strike="noStrike" dirty="0">
                          <a:solidFill>
                            <a:srgbClr val="000000"/>
                          </a:solidFill>
                          <a:effectLst/>
                          <a:latin typeface="Calibri" panose="020F0502020204030204" pitchFamily="34" charset="0"/>
                        </a:rPr>
                        <a:t>Collin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60.8%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8.9%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15.0%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12.4%</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2.9%</a:t>
                      </a:r>
                    </a:p>
                  </a:txBody>
                  <a:tcPr marL="9525" marR="9525" marT="9525" marB="0" anchor="b"/>
                </a:tc>
                <a:extLst>
                  <a:ext uri="{0D108BD9-81ED-4DB2-BD59-A6C34878D82A}">
                    <a16:rowId xmlns:a16="http://schemas.microsoft.com/office/drawing/2014/main" val="3942290073"/>
                  </a:ext>
                </a:extLst>
              </a:tr>
              <a:tr h="333230">
                <a:tc>
                  <a:txBody>
                    <a:bodyPr/>
                    <a:lstStyle/>
                    <a:p>
                      <a:pPr algn="l" fontAlgn="b"/>
                      <a:r>
                        <a:rPr lang="en-US" sz="1100" b="0" i="0" u="none" strike="noStrike" dirty="0">
                          <a:solidFill>
                            <a:srgbClr val="000000"/>
                          </a:solidFill>
                          <a:effectLst/>
                          <a:latin typeface="Calibri" panose="020F0502020204030204" pitchFamily="34" charset="0"/>
                        </a:rPr>
                        <a:t>Tarrant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49.8%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15.1%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27.6%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4.9%</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2.6%</a:t>
                      </a:r>
                    </a:p>
                  </a:txBody>
                  <a:tcPr marL="9525" marR="9525" marT="9525" marB="0" anchor="b"/>
                </a:tc>
                <a:extLst>
                  <a:ext uri="{0D108BD9-81ED-4DB2-BD59-A6C34878D82A}">
                    <a16:rowId xmlns:a16="http://schemas.microsoft.com/office/drawing/2014/main" val="3480127439"/>
                  </a:ext>
                </a:extLst>
              </a:tr>
              <a:tr h="333230">
                <a:tc>
                  <a:txBody>
                    <a:bodyPr/>
                    <a:lstStyle/>
                    <a:p>
                      <a:pPr algn="l" fontAlgn="b"/>
                      <a:r>
                        <a:rPr lang="en-US" sz="1100" b="0" i="0" u="none" strike="noStrike" dirty="0">
                          <a:solidFill>
                            <a:srgbClr val="000000"/>
                          </a:solidFill>
                          <a:effectLst/>
                          <a:latin typeface="Calibri" panose="020F0502020204030204" pitchFamily="34" charset="0"/>
                        </a:rPr>
                        <a:t>Dallas </a:t>
                      </a:r>
                      <a:r>
                        <a:rPr lang="en-US" sz="1100" b="0" i="0" u="none" strike="noStrike" dirty="0" smtClean="0">
                          <a:solidFill>
                            <a:srgbClr val="000000"/>
                          </a:solidFill>
                          <a:effectLst/>
                          <a:latin typeface="Calibri" panose="020F0502020204030204" pitchFamily="34" charset="0"/>
                        </a:rPr>
                        <a:t>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31.5%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21.8%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39.0%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5.6%</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4096354968"/>
                  </a:ext>
                </a:extLst>
              </a:tr>
            </a:tbl>
          </a:graphicData>
        </a:graphic>
      </p:graphicFrame>
      <p:sp>
        <p:nvSpPr>
          <p:cNvPr id="12" name="TextBox 11"/>
          <p:cNvSpPr txBox="1"/>
          <p:nvPr/>
        </p:nvSpPr>
        <p:spPr>
          <a:xfrm>
            <a:off x="4521926" y="5900505"/>
            <a:ext cx="4584909" cy="253916"/>
          </a:xfrm>
          <a:prstGeom prst="rect">
            <a:avLst/>
          </a:prstGeom>
          <a:noFill/>
        </p:spPr>
        <p:txBody>
          <a:bodyPr wrap="none" rtlCol="0">
            <a:spAutoFit/>
          </a:bodyPr>
          <a:lstStyle/>
          <a:p>
            <a:r>
              <a:rPr lang="en-US" sz="1050" dirty="0">
                <a:solidFill>
                  <a:schemeClr val="tx1">
                    <a:lumMod val="50000"/>
                    <a:lumOff val="50000"/>
                  </a:schemeClr>
                </a:solidFill>
              </a:rPr>
              <a:t>Source: U.S. Census Bureau, </a:t>
            </a:r>
            <a:r>
              <a:rPr lang="en-US" sz="1050" dirty="0" smtClean="0">
                <a:solidFill>
                  <a:schemeClr val="tx1">
                    <a:lumMod val="50000"/>
                    <a:lumOff val="50000"/>
                  </a:schemeClr>
                </a:solidFill>
              </a:rPr>
              <a:t>2015 American </a:t>
            </a:r>
            <a:r>
              <a:rPr lang="en-US" sz="1050" dirty="0">
                <a:solidFill>
                  <a:schemeClr val="tx1">
                    <a:lumMod val="50000"/>
                    <a:lumOff val="50000"/>
                  </a:schemeClr>
                </a:solidFill>
              </a:rPr>
              <a:t>Community </a:t>
            </a:r>
            <a:r>
              <a:rPr lang="en-US" sz="1050" dirty="0" smtClean="0">
                <a:solidFill>
                  <a:schemeClr val="tx1">
                    <a:lumMod val="50000"/>
                    <a:lumOff val="50000"/>
                  </a:schemeClr>
                </a:solidFill>
              </a:rPr>
              <a:t>Survey 5-Year Estimates</a:t>
            </a:r>
            <a:endParaRPr lang="en-US" sz="1050" dirty="0">
              <a:solidFill>
                <a:schemeClr val="tx1">
                  <a:lumMod val="50000"/>
                  <a:lumOff val="50000"/>
                </a:schemeClr>
              </a:solidFill>
            </a:endParaRPr>
          </a:p>
        </p:txBody>
      </p:sp>
      <p:sp>
        <p:nvSpPr>
          <p:cNvPr id="13" name="TextBox 12"/>
          <p:cNvSpPr txBox="1"/>
          <p:nvPr/>
        </p:nvSpPr>
        <p:spPr>
          <a:xfrm>
            <a:off x="80203" y="5901486"/>
            <a:ext cx="437331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2016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 Estimates</a:t>
            </a:r>
            <a:endParaRPr lang="en-US" sz="1000" dirty="0">
              <a:solidFill>
                <a:schemeClr val="tx1">
                  <a:lumMod val="50000"/>
                  <a:lumOff val="50000"/>
                </a:schemeClr>
              </a:solidFill>
            </a:endParaRPr>
          </a:p>
        </p:txBody>
      </p:sp>
      <p:sp>
        <p:nvSpPr>
          <p:cNvPr id="14" name="TextBox 13"/>
          <p:cNvSpPr txBox="1"/>
          <p:nvPr/>
        </p:nvSpPr>
        <p:spPr>
          <a:xfrm>
            <a:off x="588409" y="1534159"/>
            <a:ext cx="3155031" cy="307777"/>
          </a:xfrm>
          <a:prstGeom prst="rect">
            <a:avLst/>
          </a:prstGeom>
          <a:noFill/>
        </p:spPr>
        <p:txBody>
          <a:bodyPr wrap="none" rtlCol="0">
            <a:spAutoFit/>
          </a:bodyPr>
          <a:lstStyle/>
          <a:p>
            <a:r>
              <a:rPr lang="en-US" sz="1400" b="1" dirty="0" smtClean="0">
                <a:solidFill>
                  <a:schemeClr val="accent1">
                    <a:lumMod val="50000"/>
                  </a:schemeClr>
                </a:solidFill>
              </a:rPr>
              <a:t>Dallas-Fort Worth-Arlington Metro Area</a:t>
            </a:r>
            <a:endParaRPr lang="en-US" sz="1400" b="1" dirty="0">
              <a:solidFill>
                <a:schemeClr val="accent1">
                  <a:lumMod val="50000"/>
                </a:schemeClr>
              </a:solidFill>
            </a:endParaRPr>
          </a:p>
        </p:txBody>
      </p:sp>
    </p:spTree>
    <p:extLst>
      <p:ext uri="{BB962C8B-B14F-4D97-AF65-F5344CB8AC3E}">
        <p14:creationId xmlns:p14="http://schemas.microsoft.com/office/powerpoint/2010/main" val="2706773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Economic Outlook</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1396385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experiencing fast and high growth.</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36286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Job Growth, U.S. and Texas, 2008 to 2017</a:t>
            </a:r>
            <a:endParaRPr lang="en-US" sz="2800" dirty="0"/>
          </a:p>
        </p:txBody>
      </p:sp>
      <p:pic>
        <p:nvPicPr>
          <p:cNvPr id="5" name="Content Placeholder 4"/>
          <p:cNvPicPr>
            <a:picLocks noGrp="1" noChangeAspect="1"/>
          </p:cNvPicPr>
          <p:nvPr>
            <p:ph idx="1"/>
          </p:nvPr>
        </p:nvPicPr>
        <p:blipFill>
          <a:blip r:embed="rId3"/>
          <a:stretch>
            <a:fillRect/>
          </a:stretch>
        </p:blipFill>
        <p:spPr>
          <a:xfrm>
            <a:off x="631861" y="1511300"/>
            <a:ext cx="7950127" cy="466407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30</a:t>
            </a:fld>
            <a:endParaRPr lang="en-US" dirty="0"/>
          </a:p>
        </p:txBody>
      </p:sp>
    </p:spTree>
    <p:extLst>
      <p:ext uri="{BB962C8B-B14F-4D97-AF65-F5344CB8AC3E}">
        <p14:creationId xmlns:p14="http://schemas.microsoft.com/office/powerpoint/2010/main" val="3920662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Housing Affordability in Select Texas Metros, </a:t>
            </a:r>
            <a:br>
              <a:rPr lang="en-US" sz="2800" dirty="0" smtClean="0"/>
            </a:br>
            <a:r>
              <a:rPr lang="en-US" sz="2800" dirty="0" smtClean="0"/>
              <a:t>2007-2016</a:t>
            </a:r>
            <a:endParaRPr lang="en-US" sz="2800" dirty="0"/>
          </a:p>
        </p:txBody>
      </p:sp>
      <p:pic>
        <p:nvPicPr>
          <p:cNvPr id="5" name="Content Placeholder 4"/>
          <p:cNvPicPr>
            <a:picLocks noGrp="1" noChangeAspect="1"/>
          </p:cNvPicPr>
          <p:nvPr>
            <p:ph idx="1"/>
          </p:nvPr>
        </p:nvPicPr>
        <p:blipFill>
          <a:blip r:embed="rId3"/>
          <a:stretch>
            <a:fillRect/>
          </a:stretch>
        </p:blipFill>
        <p:spPr>
          <a:xfrm>
            <a:off x="540179" y="1511300"/>
            <a:ext cx="8133492" cy="466407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spTree>
    <p:extLst>
      <p:ext uri="{BB962C8B-B14F-4D97-AF65-F5344CB8AC3E}">
        <p14:creationId xmlns:p14="http://schemas.microsoft.com/office/powerpoint/2010/main" val="1749083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426214569"/>
              </p:ext>
            </p:extLst>
          </p:nvPr>
        </p:nvGraphicFramePr>
        <p:xfrm>
          <a:off x="5303520" y="1286564"/>
          <a:ext cx="3695574" cy="2768600"/>
        </p:xfrm>
        <a:graphic>
          <a:graphicData uri="http://schemas.openxmlformats.org/drawingml/2006/table">
            <a:tbl>
              <a:tblPr firstRow="1" bandRow="1">
                <a:tableStyleId>{5C22544A-7EE6-4342-B048-85BDC9FD1C3A}</a:tableStyleId>
              </a:tblPr>
              <a:tblGrid>
                <a:gridCol w="1231858">
                  <a:extLst>
                    <a:ext uri="{9D8B030D-6E8A-4147-A177-3AD203B41FA5}">
                      <a16:colId xmlns:a16="http://schemas.microsoft.com/office/drawing/2014/main" val="1624424667"/>
                    </a:ext>
                  </a:extLst>
                </a:gridCol>
                <a:gridCol w="1231858">
                  <a:extLst>
                    <a:ext uri="{9D8B030D-6E8A-4147-A177-3AD203B41FA5}">
                      <a16:colId xmlns:a16="http://schemas.microsoft.com/office/drawing/2014/main" val="325689473"/>
                    </a:ext>
                  </a:extLst>
                </a:gridCol>
                <a:gridCol w="1231858">
                  <a:extLst>
                    <a:ext uri="{9D8B030D-6E8A-4147-A177-3AD203B41FA5}">
                      <a16:colId xmlns:a16="http://schemas.microsoft.com/office/drawing/2014/main" val="1049867644"/>
                    </a:ext>
                  </a:extLst>
                </a:gridCol>
              </a:tblGrid>
              <a:tr h="370840">
                <a:tc>
                  <a:txBody>
                    <a:bodyPr/>
                    <a:lstStyle/>
                    <a:p>
                      <a:pPr algn="ctr"/>
                      <a:endParaRPr lang="en-US" sz="1800" dirty="0"/>
                    </a:p>
                  </a:txBody>
                  <a:tcPr anchor="ctr"/>
                </a:tc>
                <a:tc>
                  <a:txBody>
                    <a:bodyPr/>
                    <a:lstStyle/>
                    <a:p>
                      <a:pPr algn="ctr"/>
                      <a:r>
                        <a:rPr lang="en-US" sz="1800" dirty="0" smtClean="0"/>
                        <a:t>Median Household Income</a:t>
                      </a:r>
                      <a:endParaRPr lang="en-US" sz="1800" dirty="0"/>
                    </a:p>
                  </a:txBody>
                  <a:tcPr anchor="ctr"/>
                </a:tc>
                <a:tc>
                  <a:txBody>
                    <a:bodyPr/>
                    <a:lstStyle/>
                    <a:p>
                      <a:pPr algn="ctr"/>
                      <a:r>
                        <a:rPr lang="en-US" sz="1800" dirty="0" smtClean="0"/>
                        <a:t>Change,</a:t>
                      </a:r>
                      <a:r>
                        <a:rPr lang="en-US" sz="1800" baseline="0" dirty="0" smtClean="0"/>
                        <a:t> </a:t>
                      </a:r>
                      <a:r>
                        <a:rPr lang="en-US" sz="1800" dirty="0" smtClean="0"/>
                        <a:t>2015-2016</a:t>
                      </a:r>
                      <a:endParaRPr lang="en-US" sz="1800" dirty="0"/>
                    </a:p>
                  </a:txBody>
                  <a:tcPr anchor="ctr"/>
                </a:tc>
                <a:extLst>
                  <a:ext uri="{0D108BD9-81ED-4DB2-BD59-A6C34878D82A}">
                    <a16:rowId xmlns:a16="http://schemas.microsoft.com/office/drawing/2014/main" val="4003963765"/>
                  </a:ext>
                </a:extLst>
              </a:tr>
              <a:tr h="370840">
                <a:tc>
                  <a:txBody>
                    <a:bodyPr/>
                    <a:lstStyle/>
                    <a:p>
                      <a:pPr algn="ctr" fontAlgn="b"/>
                      <a:r>
                        <a:rPr lang="en-US" sz="1600" b="1" u="none" strike="noStrike" dirty="0">
                          <a:effectLst/>
                        </a:rPr>
                        <a:t>Texas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$56,565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1792981"/>
                  </a:ext>
                </a:extLst>
              </a:tr>
              <a:tr h="370840">
                <a:tc>
                  <a:txBody>
                    <a:bodyPr/>
                    <a:lstStyle/>
                    <a:p>
                      <a:pPr algn="ctr" fontAlgn="b"/>
                      <a:r>
                        <a:rPr lang="en-US" sz="1600" u="none" strike="noStrike">
                          <a:effectLst/>
                        </a:rPr>
                        <a:t>Asian</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$82,081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7412685"/>
                  </a:ext>
                </a:extLst>
              </a:tr>
              <a:tr h="370840">
                <a:tc>
                  <a:txBody>
                    <a:bodyPr/>
                    <a:lstStyle/>
                    <a:p>
                      <a:pPr algn="ctr" fontAlgn="b"/>
                      <a:r>
                        <a:rPr lang="en-US" sz="1600" u="none" strike="noStrike">
                          <a:effectLst/>
                        </a:rPr>
                        <a:t>NH White</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$70,131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0070494"/>
                  </a:ext>
                </a:extLst>
              </a:tr>
              <a:tr h="370840">
                <a:tc>
                  <a:txBody>
                    <a:bodyPr/>
                    <a:lstStyle/>
                    <a:p>
                      <a:pPr algn="ctr" fontAlgn="b"/>
                      <a:r>
                        <a:rPr lang="en-US" sz="1600" u="none" strike="noStrike">
                          <a:effectLst/>
                        </a:rPr>
                        <a:t>Hispanic</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$44,579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9867801"/>
                  </a:ext>
                </a:extLst>
              </a:tr>
              <a:tr h="370840">
                <a:tc>
                  <a:txBody>
                    <a:bodyPr/>
                    <a:lstStyle/>
                    <a:p>
                      <a:pPr algn="ctr" fontAlgn="b"/>
                      <a:r>
                        <a:rPr lang="en-US" sz="1600" u="none" strike="noStrike">
                          <a:effectLst/>
                        </a:rPr>
                        <a:t>Black</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$42,582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9753375"/>
                  </a:ext>
                </a:extLst>
              </a:tr>
            </a:tbl>
          </a:graphicData>
        </a:graphic>
      </p:graphicFrame>
      <p:sp>
        <p:nvSpPr>
          <p:cNvPr id="5" name="Title 4"/>
          <p:cNvSpPr>
            <a:spLocks noGrp="1"/>
          </p:cNvSpPr>
          <p:nvPr>
            <p:ph type="title"/>
          </p:nvPr>
        </p:nvSpPr>
        <p:spPr/>
        <p:txBody>
          <a:bodyPr>
            <a:normAutofit/>
          </a:bodyPr>
          <a:lstStyle/>
          <a:p>
            <a:r>
              <a:rPr lang="en-US" sz="3200" dirty="0" smtClean="0"/>
              <a:t>Economic Indicators, Texas and U.S., 2016</a:t>
            </a:r>
            <a:endParaRPr lang="en-US" sz="3200" dirty="0"/>
          </a:p>
        </p:txBody>
      </p:sp>
      <p:sp>
        <p:nvSpPr>
          <p:cNvPr id="6" name="Content Placeholder 5"/>
          <p:cNvSpPr>
            <a:spLocks noGrp="1"/>
          </p:cNvSpPr>
          <p:nvPr>
            <p:ph idx="1"/>
          </p:nvPr>
        </p:nvSpPr>
        <p:spPr>
          <a:xfrm>
            <a:off x="377190" y="1511215"/>
            <a:ext cx="8458200" cy="5007571"/>
          </a:xfrm>
        </p:spPr>
        <p:txBody>
          <a:bodyPr>
            <a:normAutofit fontScale="70000" lnSpcReduction="20000"/>
          </a:bodyPr>
          <a:lstStyle/>
          <a:p>
            <a:r>
              <a:rPr lang="en-US" dirty="0"/>
              <a:t>Unemployment </a:t>
            </a:r>
            <a:r>
              <a:rPr lang="en-US" dirty="0" smtClean="0"/>
              <a:t>rate </a:t>
            </a:r>
          </a:p>
          <a:p>
            <a:pPr lvl="1"/>
            <a:r>
              <a:rPr lang="en-US" dirty="0" smtClean="0"/>
              <a:t>Texas </a:t>
            </a:r>
            <a:r>
              <a:rPr lang="en-US" dirty="0"/>
              <a:t>= 5.6% </a:t>
            </a:r>
            <a:endParaRPr lang="en-US" dirty="0" smtClean="0"/>
          </a:p>
          <a:p>
            <a:pPr lvl="1"/>
            <a:r>
              <a:rPr lang="en-US" dirty="0" smtClean="0"/>
              <a:t>U.S</a:t>
            </a:r>
            <a:r>
              <a:rPr lang="en-US" dirty="0"/>
              <a:t>. = 5.8%</a:t>
            </a:r>
          </a:p>
          <a:p>
            <a:r>
              <a:rPr lang="en-US" dirty="0"/>
              <a:t>Median Household </a:t>
            </a:r>
            <a:r>
              <a:rPr lang="en-US" dirty="0" smtClean="0"/>
              <a:t>Income </a:t>
            </a:r>
          </a:p>
          <a:p>
            <a:pPr lvl="1"/>
            <a:r>
              <a:rPr lang="en-US" dirty="0" smtClean="0"/>
              <a:t>Texas </a:t>
            </a:r>
            <a:r>
              <a:rPr lang="en-US" dirty="0"/>
              <a:t>= $56,565 </a:t>
            </a:r>
            <a:endParaRPr lang="en-US" dirty="0" smtClean="0"/>
          </a:p>
          <a:p>
            <a:pPr lvl="1"/>
            <a:r>
              <a:rPr lang="en-US" dirty="0" smtClean="0"/>
              <a:t>U.S</a:t>
            </a:r>
            <a:r>
              <a:rPr lang="en-US" dirty="0"/>
              <a:t>. = $57,617</a:t>
            </a:r>
          </a:p>
          <a:p>
            <a:r>
              <a:rPr lang="en-US" dirty="0"/>
              <a:t>Median Family </a:t>
            </a:r>
            <a:r>
              <a:rPr lang="en-US" dirty="0" smtClean="0"/>
              <a:t>Income </a:t>
            </a:r>
          </a:p>
          <a:p>
            <a:pPr lvl="1"/>
            <a:r>
              <a:rPr lang="en-US" dirty="0" smtClean="0"/>
              <a:t>Texas </a:t>
            </a:r>
            <a:r>
              <a:rPr lang="en-US" dirty="0"/>
              <a:t>= $67,025 </a:t>
            </a:r>
            <a:endParaRPr lang="en-US" dirty="0" smtClean="0"/>
          </a:p>
          <a:p>
            <a:pPr lvl="1"/>
            <a:r>
              <a:rPr lang="en-US" dirty="0" smtClean="0"/>
              <a:t>U.S</a:t>
            </a:r>
            <a:r>
              <a:rPr lang="en-US" dirty="0"/>
              <a:t>. = </a:t>
            </a:r>
            <a:r>
              <a:rPr lang="en-US" dirty="0" smtClean="0"/>
              <a:t>71,062</a:t>
            </a:r>
            <a:endParaRPr lang="en-US" dirty="0"/>
          </a:p>
          <a:p>
            <a:r>
              <a:rPr lang="en-US" dirty="0"/>
              <a:t>Median earnings for males working full </a:t>
            </a:r>
            <a:r>
              <a:rPr lang="en-US" dirty="0" smtClean="0"/>
              <a:t>time </a:t>
            </a:r>
          </a:p>
          <a:p>
            <a:pPr lvl="1"/>
            <a:r>
              <a:rPr lang="en-US" dirty="0" smtClean="0"/>
              <a:t>Texas </a:t>
            </a:r>
            <a:r>
              <a:rPr lang="en-US" dirty="0"/>
              <a:t>= $47,351 </a:t>
            </a:r>
            <a:endParaRPr lang="en-US" dirty="0" smtClean="0"/>
          </a:p>
          <a:p>
            <a:pPr lvl="1"/>
            <a:r>
              <a:rPr lang="en-US" dirty="0" smtClean="0"/>
              <a:t>U.S</a:t>
            </a:r>
            <a:r>
              <a:rPr lang="en-US" dirty="0"/>
              <a:t>. = $50,586</a:t>
            </a:r>
          </a:p>
          <a:p>
            <a:r>
              <a:rPr lang="en-US" dirty="0"/>
              <a:t>Median earnings for females working full </a:t>
            </a:r>
            <a:r>
              <a:rPr lang="en-US" dirty="0" smtClean="0"/>
              <a:t>time </a:t>
            </a:r>
          </a:p>
          <a:p>
            <a:pPr lvl="1"/>
            <a:r>
              <a:rPr lang="en-US" dirty="0" smtClean="0"/>
              <a:t>Texas </a:t>
            </a:r>
            <a:r>
              <a:rPr lang="en-US" dirty="0"/>
              <a:t>= $</a:t>
            </a:r>
            <a:r>
              <a:rPr lang="en-US" dirty="0" smtClean="0"/>
              <a:t>37,576</a:t>
            </a:r>
          </a:p>
          <a:p>
            <a:pPr lvl="1"/>
            <a:r>
              <a:rPr lang="en-US" dirty="0" smtClean="0"/>
              <a:t>U.S</a:t>
            </a:r>
            <a:r>
              <a:rPr lang="en-US" dirty="0"/>
              <a:t>. = $</a:t>
            </a:r>
            <a:r>
              <a:rPr lang="en-US" dirty="0" smtClean="0"/>
              <a:t>40,626</a:t>
            </a:r>
            <a:endParaRPr lang="en-US" dirty="0"/>
          </a:p>
          <a:p>
            <a:r>
              <a:rPr lang="en-US" dirty="0"/>
              <a:t>Poverty </a:t>
            </a:r>
            <a:r>
              <a:rPr lang="en-US" dirty="0" smtClean="0"/>
              <a:t>rate</a:t>
            </a:r>
          </a:p>
          <a:p>
            <a:pPr lvl="1"/>
            <a:r>
              <a:rPr lang="en-US" dirty="0" smtClean="0"/>
              <a:t>Texas </a:t>
            </a:r>
            <a:r>
              <a:rPr lang="en-US" dirty="0"/>
              <a:t>= 15.6%  </a:t>
            </a:r>
            <a:r>
              <a:rPr lang="en-US" dirty="0" smtClean="0"/>
              <a:t>12.7%</a:t>
            </a:r>
          </a:p>
          <a:p>
            <a:pPr lvl="1"/>
            <a:r>
              <a:rPr lang="en-US" dirty="0" smtClean="0"/>
              <a:t>U.S</a:t>
            </a:r>
            <a:r>
              <a:rPr lang="en-US" dirty="0"/>
              <a:t>. = 14.0</a:t>
            </a:r>
            <a:r>
              <a:rPr lang="en-US" dirty="0" smtClean="0"/>
              <a:t>%</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32</a:t>
            </a:fld>
            <a:endParaRPr lang="en-US" dirty="0"/>
          </a:p>
        </p:txBody>
      </p:sp>
      <p:sp>
        <p:nvSpPr>
          <p:cNvPr id="9" name="Down Arrow 8"/>
          <p:cNvSpPr/>
          <p:nvPr/>
        </p:nvSpPr>
        <p:spPr>
          <a:xfrm>
            <a:off x="7883013" y="2470355"/>
            <a:ext cx="255146" cy="213851"/>
          </a:xfrm>
          <a:prstGeom prst="downArrow">
            <a:avLst/>
          </a:prstGeom>
        </p:spPr>
        <p:txBody>
          <a:bodyPr rtlCol="0" anchor="ctr">
            <a:spAutoFit/>
          </a:bodyPr>
          <a:lstStyle/>
          <a:p>
            <a:pPr algn="ctr"/>
            <a:endParaRPr lang="en-US" dirty="0" smtClean="0">
              <a:solidFill>
                <a:schemeClr val="tx2"/>
              </a:solidFill>
            </a:endParaRPr>
          </a:p>
        </p:txBody>
      </p:sp>
      <p:sp>
        <p:nvSpPr>
          <p:cNvPr id="10" name="Down Arrow 9"/>
          <p:cNvSpPr/>
          <p:nvPr/>
        </p:nvSpPr>
        <p:spPr>
          <a:xfrm>
            <a:off x="7809271" y="2883310"/>
            <a:ext cx="328888" cy="184355"/>
          </a:xfrm>
          <a:prstGeom prst="downArrow">
            <a:avLst/>
          </a:prstGeom>
        </p:spPr>
        <p:txBody>
          <a:bodyPr rtlCol="0" anchor="ctr">
            <a:spAutoFit/>
          </a:bodyPr>
          <a:lstStyle/>
          <a:p>
            <a:pPr algn="ctr"/>
            <a:endParaRPr lang="en-US" dirty="0" smtClean="0">
              <a:solidFill>
                <a:schemeClr val="tx2"/>
              </a:solidFill>
            </a:endParaRPr>
          </a:p>
        </p:txBody>
      </p:sp>
      <p:sp>
        <p:nvSpPr>
          <p:cNvPr id="11" name="TextBox 10"/>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365054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Educational Attainment by Race/Ethnicity, Texas and Big Four Metro Areas, 2016</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33</a:t>
            </a:fld>
            <a:endParaRPr lang="en-US" dirty="0"/>
          </a:p>
        </p:txBody>
      </p:sp>
      <p:pic>
        <p:nvPicPr>
          <p:cNvPr id="9" name="Picture 8"/>
          <p:cNvPicPr>
            <a:picLocks noChangeAspect="1"/>
          </p:cNvPicPr>
          <p:nvPr/>
        </p:nvPicPr>
        <p:blipFill>
          <a:blip r:embed="rId2"/>
          <a:stretch>
            <a:fillRect/>
          </a:stretch>
        </p:blipFill>
        <p:spPr>
          <a:xfrm>
            <a:off x="796412" y="1398345"/>
            <a:ext cx="7962961" cy="5226080"/>
          </a:xfrm>
          <a:prstGeom prst="rect">
            <a:avLst/>
          </a:prstGeom>
        </p:spPr>
      </p:pic>
    </p:spTree>
    <p:extLst>
      <p:ext uri="{BB962C8B-B14F-4D97-AF65-F5344CB8AC3E}">
        <p14:creationId xmlns:p14="http://schemas.microsoft.com/office/powerpoint/2010/main" val="375627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Median Household Income by Race/Ethnicity, Texas and Big Four Metro Areas, 2016</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34</a:t>
            </a:fld>
            <a:endParaRPr lang="en-US" dirty="0"/>
          </a:p>
        </p:txBody>
      </p:sp>
      <p:pic>
        <p:nvPicPr>
          <p:cNvPr id="7" name="Picture 6"/>
          <p:cNvPicPr>
            <a:picLocks noChangeAspect="1"/>
          </p:cNvPicPr>
          <p:nvPr/>
        </p:nvPicPr>
        <p:blipFill>
          <a:blip r:embed="rId2"/>
          <a:stretch>
            <a:fillRect/>
          </a:stretch>
        </p:blipFill>
        <p:spPr>
          <a:xfrm>
            <a:off x="825936" y="1394362"/>
            <a:ext cx="7787123" cy="5095822"/>
          </a:xfrm>
          <a:prstGeom prst="rect">
            <a:avLst/>
          </a:prstGeom>
        </p:spPr>
      </p:pic>
    </p:spTree>
    <p:extLst>
      <p:ext uri="{BB962C8B-B14F-4D97-AF65-F5344CB8AC3E}">
        <p14:creationId xmlns:p14="http://schemas.microsoft.com/office/powerpoint/2010/main" val="3370033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smtClean="0"/>
              <a:t>Unemployment and Poverty Rates by Race/Ethnicity, Texas and Big Four Metro Areas, 2016</a:t>
            </a:r>
            <a:endParaRPr lang="en-US" sz="2800" dirty="0"/>
          </a:p>
        </p:txBody>
      </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35</a:t>
            </a:fld>
            <a:endParaRPr lang="en-US" dirty="0"/>
          </a:p>
        </p:txBody>
      </p:sp>
      <p:pic>
        <p:nvPicPr>
          <p:cNvPr id="3" name="Picture 2"/>
          <p:cNvPicPr>
            <a:picLocks noChangeAspect="1"/>
          </p:cNvPicPr>
          <p:nvPr/>
        </p:nvPicPr>
        <p:blipFill>
          <a:blip r:embed="rId2"/>
          <a:stretch>
            <a:fillRect/>
          </a:stretch>
        </p:blipFill>
        <p:spPr>
          <a:xfrm>
            <a:off x="1017638" y="1328065"/>
            <a:ext cx="7234085" cy="5252839"/>
          </a:xfrm>
          <a:prstGeom prst="rect">
            <a:avLst/>
          </a:prstGeom>
        </p:spPr>
      </p:pic>
    </p:spTree>
    <p:extLst>
      <p:ext uri="{BB962C8B-B14F-4D97-AF65-F5344CB8AC3E}">
        <p14:creationId xmlns:p14="http://schemas.microsoft.com/office/powerpoint/2010/main" val="2721224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Population Projections</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3678640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Dallas-Fort Worth Metro Area, 2010-2050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37</a:t>
            </a:fld>
            <a:endParaRPr lang="en-US" dirty="0"/>
          </a:p>
        </p:txBody>
      </p:sp>
      <p:pic>
        <p:nvPicPr>
          <p:cNvPr id="9" name="Picture 8"/>
          <p:cNvPicPr>
            <a:picLocks noChangeAspect="1"/>
          </p:cNvPicPr>
          <p:nvPr/>
        </p:nvPicPr>
        <p:blipFill>
          <a:blip r:embed="rId2"/>
          <a:stretch>
            <a:fillRect/>
          </a:stretch>
        </p:blipFill>
        <p:spPr>
          <a:xfrm>
            <a:off x="871550" y="922018"/>
            <a:ext cx="7616147" cy="5527330"/>
          </a:xfrm>
          <a:prstGeom prst="rect">
            <a:avLst/>
          </a:prstGeom>
        </p:spPr>
      </p:pic>
      <p:sp>
        <p:nvSpPr>
          <p:cNvPr id="10" name="TextBox 9"/>
          <p:cNvSpPr txBox="1"/>
          <p:nvPr/>
        </p:nvSpPr>
        <p:spPr>
          <a:xfrm>
            <a:off x="152403" y="6489550"/>
            <a:ext cx="386195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215627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DFW Metro Largest Counties, 2010-2050</a:t>
            </a:r>
            <a:endParaRPr lang="en-US" sz="2800" dirty="0"/>
          </a:p>
        </p:txBody>
      </p:sp>
      <p:pic>
        <p:nvPicPr>
          <p:cNvPr id="7" name="Content Placeholder 6"/>
          <p:cNvPicPr>
            <a:picLocks noGrp="1" noChangeAspect="1"/>
          </p:cNvPicPr>
          <p:nvPr>
            <p:ph idx="1"/>
          </p:nvPr>
        </p:nvPicPr>
        <p:blipFill>
          <a:blip r:embed="rId2"/>
          <a:stretch>
            <a:fillRect/>
          </a:stretch>
        </p:blipFill>
        <p:spPr>
          <a:xfrm>
            <a:off x="877531" y="1400563"/>
            <a:ext cx="7039798" cy="5109052"/>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38</a:t>
            </a:fld>
            <a:endParaRPr lang="en-US" dirty="0"/>
          </a:p>
        </p:txBody>
      </p:sp>
      <p:sp>
        <p:nvSpPr>
          <p:cNvPr id="8" name="TextBox 7"/>
          <p:cNvSpPr txBox="1"/>
          <p:nvPr/>
        </p:nvSpPr>
        <p:spPr>
          <a:xfrm>
            <a:off x="152403" y="6489550"/>
            <a:ext cx="5275803"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Population Projections, Half Migration Scenario</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225259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Population Projections, DFW Metro Smaller Counties, 2010-2050</a:t>
            </a:r>
            <a:endParaRPr lang="en-US" dirty="0"/>
          </a:p>
        </p:txBody>
      </p:sp>
      <p:pic>
        <p:nvPicPr>
          <p:cNvPr id="7" name="Content Placeholder 6"/>
          <p:cNvPicPr>
            <a:picLocks noGrp="1" noChangeAspect="1"/>
          </p:cNvPicPr>
          <p:nvPr>
            <p:ph idx="1"/>
          </p:nvPr>
        </p:nvPicPr>
        <p:blipFill>
          <a:blip r:embed="rId2"/>
          <a:stretch>
            <a:fillRect/>
          </a:stretch>
        </p:blipFill>
        <p:spPr>
          <a:xfrm>
            <a:off x="744795" y="1280586"/>
            <a:ext cx="7393364" cy="5201330"/>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39</a:t>
            </a:fld>
            <a:endParaRPr lang="en-US" dirty="0"/>
          </a:p>
        </p:txBody>
      </p:sp>
      <p:sp>
        <p:nvSpPr>
          <p:cNvPr id="8" name="TextBox 7"/>
          <p:cNvSpPr txBox="1"/>
          <p:nvPr/>
        </p:nvSpPr>
        <p:spPr>
          <a:xfrm>
            <a:off x="152403" y="6489550"/>
            <a:ext cx="5275803"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Population Projections, Half Migration Scenario</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65671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400" dirty="0"/>
              <a:t>Growing States, </a:t>
            </a:r>
            <a:r>
              <a:rPr lang="en-US" sz="2400" dirty="0" smtClean="0"/>
              <a:t>2000-2016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74996676"/>
              </p:ext>
            </p:extLst>
          </p:nvPr>
        </p:nvGraphicFramePr>
        <p:xfrm>
          <a:off x="226251" y="1497650"/>
          <a:ext cx="8653811" cy="4677506"/>
        </p:xfrm>
        <a:graphic>
          <a:graphicData uri="http://schemas.openxmlformats.org/drawingml/2006/table">
            <a:tbl>
              <a:tblPr firstRow="1" bandRow="1">
                <a:tableStyleId>{5C22544A-7EE6-4342-B048-85BDC9FD1C3A}</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527143">
                  <a:extLst>
                    <a:ext uri="{9D8B030D-6E8A-4147-A177-3AD203B41FA5}">
                      <a16:colId xmlns:a16="http://schemas.microsoft.com/office/drawing/2014/main" val="20003"/>
                    </a:ext>
                  </a:extLst>
                </a:gridCol>
                <a:gridCol w="129220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310640">
                <a:tc>
                  <a:txBody>
                    <a:bodyPr/>
                    <a:lstStyle/>
                    <a:p>
                      <a:pPr marL="117475" indent="0" algn="l"/>
                      <a:endParaRPr lang="en-US" sz="1600" b="1" dirty="0">
                        <a:solidFill>
                          <a:srgbClr val="1B1E7A"/>
                        </a:solidFill>
                        <a:latin typeface="Arial" pitchFamily="34" charset="0"/>
                        <a:cs typeface="Arial" pitchFamily="34" charset="0"/>
                      </a:endParaRPr>
                    </a:p>
                  </a:txBody>
                  <a:tcPr anchor="b"/>
                </a:tc>
                <a:tc>
                  <a:txBody>
                    <a:bodyPr/>
                    <a:lstStyle/>
                    <a:p>
                      <a:pPr marL="233363" indent="0" algn="ctr"/>
                      <a:r>
                        <a:rPr lang="en-US" sz="1600" dirty="0" smtClean="0"/>
                        <a:t>2000</a:t>
                      </a:r>
                    </a:p>
                    <a:p>
                      <a:pPr marL="233363" indent="0" algn="ctr"/>
                      <a:r>
                        <a:rPr lang="en-US" sz="1600" dirty="0" smtClean="0"/>
                        <a:t>Population</a:t>
                      </a:r>
                      <a:endParaRPr lang="en-US" sz="1600" b="1" dirty="0">
                        <a:solidFill>
                          <a:srgbClr val="1B1E7A"/>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t>2010</a:t>
                      </a:r>
                    </a:p>
                    <a:p>
                      <a:pPr marL="233363" indent="0" algn="ctr" defTabSz="914400" rtl="0" eaLnBrk="1" latinLnBrk="0" hangingPunct="1"/>
                      <a:r>
                        <a:rPr lang="en-US" sz="1600" kern="1200" dirty="0" smtClean="0"/>
                        <a:t>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2016 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Numeric</a:t>
                      </a:r>
                    </a:p>
                    <a:p>
                      <a:pPr marL="233363" indent="0" algn="ctr" defTabSz="914400" rtl="0" eaLnBrk="1" latinLnBrk="0" hangingPunct="1"/>
                      <a:r>
                        <a:rPr lang="en-US" sz="1600" kern="1200" dirty="0" smtClean="0"/>
                        <a:t>Change</a:t>
                      </a:r>
                    </a:p>
                    <a:p>
                      <a:pPr marL="233363" indent="0" algn="ctr" defTabSz="914400" rtl="0" eaLnBrk="1" latinLnBrk="0" hangingPunct="1"/>
                      <a:r>
                        <a:rPr lang="en-US" sz="1600" kern="1200" dirty="0" smtClean="0"/>
                        <a:t>2010-2016</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58738" indent="0" algn="ctr"/>
                      <a:r>
                        <a:rPr lang="en-US" sz="1600" dirty="0" smtClean="0"/>
                        <a:t>Percent</a:t>
                      </a:r>
                    </a:p>
                    <a:p>
                      <a:pPr marL="58738" indent="0" algn="ctr"/>
                      <a:r>
                        <a:rPr lang="en-US" sz="1600" dirty="0" smtClean="0"/>
                        <a:t>Change</a:t>
                      </a:r>
                    </a:p>
                    <a:p>
                      <a:pPr marL="58738" indent="0" algn="ctr"/>
                      <a:r>
                        <a:rPr lang="en-US" sz="1600" dirty="0" smtClean="0"/>
                        <a:t>2010-2016</a:t>
                      </a:r>
                      <a:endParaRPr lang="en-US" sz="1600" b="1" dirty="0">
                        <a:solidFill>
                          <a:srgbClr val="1B1E7A"/>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61275">
                <a:tc>
                  <a:txBody>
                    <a:bodyPr/>
                    <a:lstStyle/>
                    <a:p>
                      <a:pPr algn="l" rtl="0" fontAlgn="ctr"/>
                      <a:r>
                        <a:rPr lang="en-US" sz="1600" u="none" strike="noStrike" dirty="0">
                          <a:effectLst/>
                        </a:rPr>
                        <a:t>United States</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         281,421,906</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effectLst/>
                        </a:rPr>
                        <a:t>308,745,538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323,127,513 </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14,369,408</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4.7%</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2797">
                <a:tc>
                  <a:txBody>
                    <a:bodyPr/>
                    <a:lstStyle/>
                    <a:p>
                      <a:pPr algn="l" rtl="0" fontAlgn="ctr"/>
                      <a:r>
                        <a:rPr lang="en-US" sz="1600" u="none" strike="noStrike" dirty="0">
                          <a:effectLst/>
                        </a:rPr>
                        <a:t>Texas</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	20,851,820</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25,145,561</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kern="1200" dirty="0" smtClean="0">
                          <a:effectLst/>
                        </a:rPr>
                        <a:t> 27,862,596</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2,716,496</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10.8%</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3553">
                <a:tc>
                  <a:txBody>
                    <a:bodyPr/>
                    <a:lstStyle/>
                    <a:p>
                      <a:pPr algn="l" rtl="0" fontAlgn="ctr"/>
                      <a:r>
                        <a:rPr lang="en-US" sz="1600" u="none" strike="noStrike" dirty="0">
                          <a:effectLst/>
                        </a:rPr>
                        <a:t>California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indent="0" algn="r" defTabSz="914400" rtl="0" eaLnBrk="1" fontAlgn="b" latinLnBrk="0" hangingPunct="1">
                        <a:tabLst>
                          <a:tab pos="1312863" algn="dec"/>
                        </a:tabLst>
                      </a:pPr>
                      <a:r>
                        <a:rPr lang="en-US" sz="1600" u="none" strike="noStrike" kern="1200" dirty="0" smtClean="0">
                          <a:effectLst/>
                        </a:rPr>
                        <a:t>	33,871,648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kern="1200" dirty="0">
                          <a:effectLst/>
                        </a:rPr>
                        <a:t>37,253,956</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kern="1200" dirty="0" smtClean="0">
                          <a:effectLst/>
                        </a:rPr>
                        <a:t>39,250,017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rPr>
                        <a:t>1,995,495</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rPr>
                        <a:t>5.4%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53349">
                <a:tc>
                  <a:txBody>
                    <a:bodyPr/>
                    <a:lstStyle/>
                    <a:p>
                      <a:pPr algn="l" rtl="0" fontAlgn="ctr"/>
                      <a:r>
                        <a:rPr lang="en-US" sz="1600" u="none" strike="noStrike" dirty="0">
                          <a:effectLst/>
                        </a:rPr>
                        <a:t>Florida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15,982,378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rPr>
                        <a:t>18,801,310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20,612,439</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1,807,847</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9.6%</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402067">
                <a:tc>
                  <a:txBody>
                    <a:bodyPr/>
                    <a:lstStyle/>
                    <a:p>
                      <a:pPr algn="l" rtl="0" fontAlgn="ctr"/>
                      <a:r>
                        <a:rPr lang="en-US" sz="1600" u="none" strike="noStrike" dirty="0">
                          <a:effectLst/>
                        </a:rPr>
                        <a:t>Georgia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8,186,453</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rPr>
                        <a:t>9,687,653</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10,310,371</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621,691</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a:effectLst/>
                        </a:rPr>
                        <a:t>6</a:t>
                      </a:r>
                      <a:r>
                        <a:rPr lang="en-US" sz="1600" u="none" strike="noStrike" dirty="0" smtClean="0">
                          <a:effectLst/>
                        </a:rPr>
                        <a:t>.4</a:t>
                      </a:r>
                      <a:r>
                        <a:rPr lang="en-US" sz="1600" u="none" strike="noStrike" dirty="0">
                          <a:effectLst/>
                        </a:rPr>
                        <a:t>%</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61275">
                <a:tc>
                  <a:txBody>
                    <a:bodyPr/>
                    <a:lstStyle/>
                    <a:p>
                      <a:pPr algn="l" rtl="0" fontAlgn="b"/>
                      <a:r>
                        <a:rPr lang="en-US" sz="1600" u="none" strike="noStrike" dirty="0">
                          <a:effectLst/>
                        </a:rPr>
                        <a:t>North Carolina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a:effectLst/>
                        </a:rPr>
                        <a:t>           8,049,313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a:t>
                      </a:r>
                      <a:r>
                        <a:rPr lang="en-US" sz="1600" u="none" strike="noStrike" kern="1200" dirty="0">
                          <a:effectLst/>
                        </a:rPr>
                        <a:t>9,535,483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10,146,788</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611,100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461275">
                <a:tc>
                  <a:txBody>
                    <a:bodyPr/>
                    <a:lstStyle/>
                    <a:p>
                      <a:pPr algn="l" rtl="0" fontAlgn="b"/>
                      <a:r>
                        <a:rPr lang="en-US" sz="1600" u="none" strike="noStrike" dirty="0" smtClean="0">
                          <a:effectLst/>
                        </a:rPr>
                        <a:t>Washington</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5,894,121</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6,724,540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7,288,000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563,455</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8.4%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935442627"/>
                  </a:ext>
                </a:extLst>
              </a:tr>
              <a:tr h="461275">
                <a:tc>
                  <a:txBody>
                    <a:bodyPr/>
                    <a:lstStyle/>
                    <a:p>
                      <a:pPr algn="l" rtl="0" fontAlgn="b"/>
                      <a:r>
                        <a:rPr lang="en-US" sz="1600" u="none" strike="noStrike" dirty="0">
                          <a:effectLst/>
                        </a:rPr>
                        <a:t>Arizona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a:effectLst/>
                        </a:rPr>
                        <a:t>           5,130,632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a:t>
                      </a:r>
                      <a:r>
                        <a:rPr lang="en-US" sz="1600" u="none" strike="noStrike" kern="1200" dirty="0">
                          <a:effectLst/>
                        </a:rPr>
                        <a:t>6,392,017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6,931,071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538,770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8.4%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U.S. Census Bureau. 2000 and 2010 Census Count, </a:t>
            </a:r>
            <a:r>
              <a:rPr lang="en-US" sz="1200" dirty="0" smtClean="0">
                <a:solidFill>
                  <a:schemeClr val="tx1">
                    <a:lumMod val="50000"/>
                    <a:lumOff val="50000"/>
                  </a:schemeClr>
                </a:solidFill>
              </a:rPr>
              <a:t>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2248087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40</a:t>
            </a:fld>
            <a:endParaRPr lang="en-US" dirty="0"/>
          </a:p>
        </p:txBody>
      </p:sp>
      <p:grpSp>
        <p:nvGrpSpPr>
          <p:cNvPr id="2" name="Group 1"/>
          <p:cNvGrpSpPr/>
          <p:nvPr/>
        </p:nvGrpSpPr>
        <p:grpSpPr>
          <a:xfrm>
            <a:off x="914400" y="2037963"/>
            <a:ext cx="8229600" cy="4525963"/>
            <a:chOff x="2590800" y="1676405"/>
            <a:chExt cx="8229600" cy="4525963"/>
          </a:xfrm>
        </p:grpSpPr>
        <p:sp>
          <p:nvSpPr>
            <p:cNvPr id="11" name="Content Placeholder 2"/>
            <p:cNvSpPr txBox="1">
              <a:spLocks/>
            </p:cNvSpPr>
            <p:nvPr/>
          </p:nvSpPr>
          <p:spPr>
            <a:xfrm>
              <a:off x="2590800" y="16764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r>
                <a:rPr lang="en-US" dirty="0">
                  <a:solidFill>
                    <a:schemeClr val="accent5">
                      <a:lumMod val="50000"/>
                    </a:schemeClr>
                  </a:solidFill>
                </a:rPr>
                <a:t>Office: (512) 936-3542</a:t>
              </a:r>
            </a:p>
            <a:p>
              <a:pPr lvl="1">
                <a:buFont typeface="Arial" panose="020B0604020202020204" pitchFamily="34" charset="0"/>
                <a:buNone/>
              </a:pPr>
              <a:r>
                <a:rPr lang="en-US" dirty="0">
                  <a:solidFill>
                    <a:schemeClr val="accent5">
                      <a:lumMod val="50000"/>
                    </a:schemeClr>
                  </a:solidFill>
                </a:rPr>
                <a:t>	</a:t>
              </a:r>
              <a:r>
                <a:rPr lang="en-US" dirty="0" smtClean="0">
                  <a:solidFill>
                    <a:schemeClr val="accent5">
                      <a:lumMod val="50000"/>
                    </a:schemeClr>
                  </a:solidFill>
                </a:rPr>
                <a:t> 	   </a:t>
              </a:r>
              <a:r>
                <a:rPr lang="en-US" dirty="0" smtClean="0">
                  <a:hlinkClick r:id="rId3"/>
                </a:rPr>
                <a:t>Lila.Valencia@utsa.edu</a:t>
              </a:r>
              <a:endParaRPr lang="en-US" dirty="0" smtClean="0"/>
            </a:p>
            <a:p>
              <a:pPr lvl="1">
                <a:buFont typeface="Arial" panose="020B0604020202020204" pitchFamily="34" charset="0"/>
                <a:buNone/>
              </a:pPr>
              <a:r>
                <a:rPr lang="en-US" dirty="0"/>
                <a:t>	</a:t>
              </a:r>
              <a:r>
                <a:rPr lang="en-US" dirty="0" smtClean="0"/>
                <a:t>	   </a:t>
              </a:r>
              <a:r>
                <a:rPr lang="en-US" dirty="0" smtClean="0">
                  <a:solidFill>
                    <a:schemeClr val="accent5">
                      <a:lumMod val="50000"/>
                    </a:schemeClr>
                  </a:solidFill>
                  <a:hlinkClick r:id="rId4"/>
                </a:rPr>
                <a:t>www.texasdemographics.gov</a:t>
              </a:r>
              <a:r>
                <a:rPr lang="en-US" dirty="0" smtClean="0">
                  <a:solidFill>
                    <a:schemeClr val="accent5">
                      <a:lumMod val="50000"/>
                    </a:schemeClr>
                  </a:solidFill>
                </a:rPr>
                <a:t> </a:t>
              </a:r>
              <a:r>
                <a:rPr lang="en-US" dirty="0" smtClean="0"/>
                <a:t> </a:t>
              </a:r>
              <a:endParaRPr lang="en-US" dirty="0"/>
            </a:p>
          </p:txBody>
        </p:sp>
        <p:sp>
          <p:nvSpPr>
            <p:cNvPr id="12" name="Rectangle 11"/>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3" name="Group 12"/>
            <p:cNvGrpSpPr/>
            <p:nvPr/>
          </p:nvGrpSpPr>
          <p:grpSpPr>
            <a:xfrm>
              <a:off x="3132559" y="4176790"/>
              <a:ext cx="5822327" cy="490958"/>
              <a:chOff x="1573382" y="4803635"/>
              <a:chExt cx="5822326" cy="490958"/>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382" y="4803635"/>
                <a:ext cx="490957" cy="490958"/>
              </a:xfrm>
              <a:prstGeom prst="rect">
                <a:avLst/>
              </a:prstGeom>
            </p:spPr>
          </p:pic>
          <p:sp>
            <p:nvSpPr>
              <p:cNvPr id="15" name="TextBox 14"/>
              <p:cNvSpPr txBox="1"/>
              <p:nvPr/>
            </p:nvSpPr>
            <p:spPr>
              <a:xfrm>
                <a:off x="2064341" y="4803635"/>
                <a:ext cx="5331367" cy="461665"/>
              </a:xfrm>
              <a:prstGeom prst="rect">
                <a:avLst/>
              </a:prstGeom>
              <a:noFill/>
            </p:spPr>
            <p:txBody>
              <a:bodyPr wrap="square" rtlCol="0">
                <a:spAutoFit/>
              </a:bodyPr>
              <a:lstStyle/>
              <a:p>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6" name="Picture 15"/>
            <p:cNvPicPr>
              <a:picLocks noChangeAspect="1"/>
            </p:cNvPicPr>
            <p:nvPr/>
          </p:nvPicPr>
          <p:blipFill>
            <a:blip r:embed="rId6"/>
            <a:stretch>
              <a:fillRect/>
            </a:stretch>
          </p:blipFill>
          <p:spPr>
            <a:xfrm>
              <a:off x="3165988" y="3693908"/>
              <a:ext cx="367960" cy="367960"/>
            </a:xfrm>
            <a:prstGeom prst="rect">
              <a:avLst/>
            </a:prstGeom>
          </p:spPr>
        </p:pic>
        <p:pic>
          <p:nvPicPr>
            <p:cNvPr id="17" name="Picture 16"/>
            <p:cNvPicPr>
              <a:picLocks noChangeAspect="1"/>
            </p:cNvPicPr>
            <p:nvPr/>
          </p:nvPicPr>
          <p:blipFill>
            <a:blip r:embed="rId7"/>
            <a:stretch>
              <a:fillRect/>
            </a:stretch>
          </p:blipFill>
          <p:spPr>
            <a:xfrm>
              <a:off x="3119581" y="3230379"/>
              <a:ext cx="463527" cy="463527"/>
            </a:xfrm>
            <a:prstGeom prst="rect">
              <a:avLst/>
            </a:prstGeom>
          </p:spPr>
        </p:pic>
      </p:grpSp>
    </p:spTree>
    <p:extLst>
      <p:ext uri="{BB962C8B-B14F-4D97-AF65-F5344CB8AC3E}">
        <p14:creationId xmlns:p14="http://schemas.microsoft.com/office/powerpoint/2010/main" val="112617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Total Population in Texas, 1950-2016 (in millions)</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0347139"/>
              </p:ext>
            </p:extLst>
          </p:nvPr>
        </p:nvGraphicFramePr>
        <p:xfrm>
          <a:off x="377825" y="1511302"/>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 y="6333093"/>
            <a:ext cx="8731045" cy="577081"/>
          </a:xfrm>
          <a:prstGeom prst="rect">
            <a:avLst/>
          </a:prstGeom>
        </p:spPr>
        <p:txBody>
          <a:bodyPr wrap="square">
            <a:spAutoFit/>
          </a:bodyPr>
          <a:lstStyle/>
          <a:p>
            <a:r>
              <a:rPr lang="en-US" sz="1050" dirty="0">
                <a:solidFill>
                  <a:schemeClr val="tx1">
                    <a:lumMod val="50000"/>
                    <a:lumOff val="50000"/>
                  </a:schemeClr>
                </a:solidFill>
              </a:rPr>
              <a:t>Source: U.S. Census Bureau. 2000 and 2010 Census </a:t>
            </a:r>
            <a:r>
              <a:rPr lang="en-US" sz="1050" dirty="0" smtClean="0">
                <a:solidFill>
                  <a:schemeClr val="tx1">
                    <a:lumMod val="50000"/>
                    <a:lumOff val="50000"/>
                  </a:schemeClr>
                </a:solidFill>
              </a:rPr>
              <a:t>Counts and Population </a:t>
            </a:r>
            <a:r>
              <a:rPr lang="en-US" sz="1050" dirty="0">
                <a:solidFill>
                  <a:schemeClr val="tx1">
                    <a:lumMod val="50000"/>
                    <a:lumOff val="50000"/>
                  </a:schemeClr>
                </a:solidFill>
              </a:rPr>
              <a:t>Estimates</a:t>
            </a:r>
            <a:r>
              <a:rPr lang="en-US" sz="1050" dirty="0" smtClean="0">
                <a:solidFill>
                  <a:schemeClr val="tx1">
                    <a:lumMod val="50000"/>
                    <a:lumOff val="50000"/>
                  </a:schemeClr>
                </a:solidFill>
              </a:rPr>
              <a:t>. </a:t>
            </a:r>
          </a:p>
          <a:p>
            <a:r>
              <a:rPr lang="en-US" sz="1050" dirty="0" smtClean="0">
                <a:solidFill>
                  <a:schemeClr val="tx1">
                    <a:lumMod val="50000"/>
                    <a:lumOff val="50000"/>
                  </a:schemeClr>
                </a:solidFill>
              </a:rPr>
              <a:t>All values for decennial dates</a:t>
            </a:r>
            <a:r>
              <a:rPr lang="en-US" sz="1050" dirty="0">
                <a:solidFill>
                  <a:schemeClr val="tx1">
                    <a:lumMod val="50000"/>
                    <a:lumOff val="50000"/>
                  </a:schemeClr>
                </a:solidFill>
              </a:rPr>
              <a:t> </a:t>
            </a:r>
            <a:r>
              <a:rPr lang="en-US" sz="1050" dirty="0" smtClean="0">
                <a:solidFill>
                  <a:schemeClr val="tx1">
                    <a:lumMod val="50000"/>
                    <a:lumOff val="50000"/>
                  </a:schemeClr>
                </a:solidFill>
              </a:rPr>
              <a:t>are for April 1</a:t>
            </a:r>
            <a:r>
              <a:rPr lang="en-US" sz="1050" baseline="30000" dirty="0" smtClean="0">
                <a:solidFill>
                  <a:schemeClr val="tx1">
                    <a:lumMod val="50000"/>
                    <a:lumOff val="50000"/>
                  </a:schemeClr>
                </a:solidFill>
              </a:rPr>
              <a:t>st</a:t>
            </a:r>
            <a:r>
              <a:rPr lang="en-US" sz="1050" dirty="0" smtClean="0">
                <a:solidFill>
                  <a:schemeClr val="tx1">
                    <a:lumMod val="50000"/>
                    <a:lumOff val="50000"/>
                  </a:schemeClr>
                </a:solidFill>
              </a:rPr>
              <a:t> of the indicated census year. Values for 2011-2016 are for July 1 as estimated by the U.S. Census Bureau.</a:t>
            </a:r>
            <a:r>
              <a:rPr lang="en-US" sz="1050" dirty="0">
                <a:solidFill>
                  <a:schemeClr val="tx1">
                    <a:lumMod val="50000"/>
                    <a:lumOff val="50000"/>
                  </a:schemeClr>
                </a:solidFill>
              </a:rPr>
              <a:t>			</a:t>
            </a:r>
          </a:p>
        </p:txBody>
      </p:sp>
    </p:spTree>
    <p:extLst>
      <p:ext uri="{BB962C8B-B14F-4D97-AF65-F5344CB8AC3E}">
        <p14:creationId xmlns:p14="http://schemas.microsoft.com/office/powerpoint/2010/main" val="397709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5199" t="17729" b="17779"/>
          <a:stretch/>
        </p:blipFill>
        <p:spPr>
          <a:xfrm>
            <a:off x="1405288" y="1115166"/>
            <a:ext cx="6333424" cy="5641102"/>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2016</a:t>
            </a:r>
            <a:endParaRPr lang="en-US" sz="2400" dirty="0"/>
          </a:p>
        </p:txBody>
      </p:sp>
      <p:sp>
        <p:nvSpPr>
          <p:cNvPr id="15" name="TextBox 14"/>
          <p:cNvSpPr txBox="1"/>
          <p:nvPr/>
        </p:nvSpPr>
        <p:spPr>
          <a:xfrm>
            <a:off x="1" y="6510048"/>
            <a:ext cx="3486852"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2016 </a:t>
            </a:r>
            <a:r>
              <a:rPr lang="en-US" sz="1000" dirty="0">
                <a:solidFill>
                  <a:schemeClr val="tx1">
                    <a:lumMod val="50000"/>
                    <a:lumOff val="50000"/>
                  </a:schemeClr>
                </a:solidFill>
              </a:rPr>
              <a:t>Vintage Population Estimates</a:t>
            </a:r>
          </a:p>
        </p:txBody>
      </p:sp>
      <p:sp>
        <p:nvSpPr>
          <p:cNvPr id="5" name="Isosceles Triangle 4"/>
          <p:cNvSpPr/>
          <p:nvPr/>
        </p:nvSpPr>
        <p:spPr>
          <a:xfrm rot="21366823">
            <a:off x="4929403" y="3059417"/>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687504" y="2598821"/>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486248" y="4722951"/>
            <a:ext cx="2256952" cy="1629428"/>
          </a:xfrm>
          <a:prstGeom prst="rect">
            <a:avLst/>
          </a:prstGeom>
        </p:spPr>
      </p:pic>
      <p:pic>
        <p:nvPicPr>
          <p:cNvPr id="9" name="Picture 4" descr="Interstate 35 mar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1712" y="2261321"/>
            <a:ext cx="258306" cy="25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973" t="16842" r="3908" b="17582"/>
          <a:stretch/>
        </p:blipFill>
        <p:spPr>
          <a:xfrm>
            <a:off x="1558361" y="1038572"/>
            <a:ext cx="6027278" cy="5742321"/>
          </a:xfrm>
          <a:prstGeom prst="rect">
            <a:avLst/>
          </a:prstGeom>
        </p:spPr>
      </p:pic>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96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6" name="Picture 5"/>
          <p:cNvPicPr>
            <a:picLocks noChangeAspect="1"/>
          </p:cNvPicPr>
          <p:nvPr/>
        </p:nvPicPr>
        <p:blipFill>
          <a:blip r:embed="rId4"/>
          <a:stretch>
            <a:fillRect/>
          </a:stretch>
        </p:blipFill>
        <p:spPr>
          <a:xfrm>
            <a:off x="348589" y="4914833"/>
            <a:ext cx="2009600" cy="1561661"/>
          </a:xfrm>
          <a:prstGeom prst="rect">
            <a:avLst/>
          </a:prstGeom>
        </p:spPr>
      </p:pic>
    </p:spTree>
    <p:extLst>
      <p:ext uri="{BB962C8B-B14F-4D97-AF65-F5344CB8AC3E}">
        <p14:creationId xmlns:p14="http://schemas.microsoft.com/office/powerpoint/2010/main" val="163048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5" y="6538923"/>
            <a:ext cx="361188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069" t="17137" r="3391" b="17878"/>
          <a:stretch/>
        </p:blipFill>
        <p:spPr>
          <a:xfrm>
            <a:off x="1555857" y="1114601"/>
            <a:ext cx="6032287" cy="5606879"/>
          </a:xfrm>
          <a:prstGeom prst="rect">
            <a:avLst/>
          </a:prstGeom>
        </p:spPr>
      </p:pic>
      <p:pic>
        <p:nvPicPr>
          <p:cNvPr id="7" name="Picture 6"/>
          <p:cNvPicPr>
            <a:picLocks noChangeAspect="1"/>
          </p:cNvPicPr>
          <p:nvPr/>
        </p:nvPicPr>
        <p:blipFill>
          <a:blip r:embed="rId4"/>
          <a:stretch>
            <a:fillRect/>
          </a:stretch>
        </p:blipFill>
        <p:spPr>
          <a:xfrm>
            <a:off x="239863" y="4880007"/>
            <a:ext cx="1781525" cy="1595251"/>
          </a:xfrm>
          <a:prstGeom prst="rect">
            <a:avLst/>
          </a:prstGeom>
        </p:spPr>
      </p:pic>
    </p:spTree>
    <p:extLst>
      <p:ext uri="{BB962C8B-B14F-4D97-AF65-F5344CB8AC3E}">
        <p14:creationId xmlns:p14="http://schemas.microsoft.com/office/powerpoint/2010/main" val="46196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86133531"/>
              </p:ext>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solidFill>
                  <a:schemeClr val="bg1"/>
                </a:solidFill>
                <a:latin typeface="+mn-lt"/>
              </a:rPr>
              <a:t>Components of Population Change </a:t>
            </a:r>
          </a:p>
          <a:p>
            <a:pPr fontAlgn="auto">
              <a:spcAft>
                <a:spcPts val="0"/>
              </a:spcAft>
            </a:pPr>
            <a:r>
              <a:rPr lang="en-US" sz="2800" dirty="0" smtClean="0">
                <a:solidFill>
                  <a:schemeClr val="bg1"/>
                </a:solidFill>
                <a:latin typeface="+mn-lt"/>
              </a:rPr>
              <a:t>by Percent in Texas, 1950-2010</a:t>
            </a:r>
            <a:endParaRPr lang="en-US" sz="2800" dirty="0">
              <a:solidFill>
                <a:schemeClr val="bg1"/>
              </a:solidFill>
              <a:latin typeface="+mn-lt"/>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15082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2994</TotalTime>
  <Words>3084</Words>
  <Application>Microsoft Office PowerPoint</Application>
  <PresentationFormat>On-screen Show (4:3)</PresentationFormat>
  <Paragraphs>767</Paragraphs>
  <Slides>40</Slides>
  <Notes>22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40</vt:i4>
      </vt:variant>
    </vt:vector>
  </HeadingPairs>
  <TitlesOfParts>
    <vt:vector size="49" baseType="lpstr">
      <vt:lpstr>ＭＳ Ｐゴシック</vt:lpstr>
      <vt:lpstr>Arial</vt:lpstr>
      <vt:lpstr>Calibri</vt:lpstr>
      <vt:lpstr>Calibri Light</vt:lpstr>
      <vt:lpstr>Times New Roman</vt:lpstr>
      <vt:lpstr>Office Theme</vt:lpstr>
      <vt:lpstr>2_Office Theme</vt:lpstr>
      <vt:lpstr>1_Office Theme</vt:lpstr>
      <vt:lpstr>Custom Design</vt:lpstr>
      <vt:lpstr>Demographic Trends, Characteristics, and Projections for Texas and the Dallas Metroplex</vt:lpstr>
      <vt:lpstr>Demographic Overview</vt:lpstr>
      <vt:lpstr>PowerPoint Presentation</vt:lpstr>
      <vt:lpstr>Growing States, 2000-2016</vt:lpstr>
      <vt:lpstr>Total Population in Texas, 1950-2016 (in millions)</vt:lpstr>
      <vt:lpstr>Total Estimated Population by County, Texas, 2016</vt:lpstr>
      <vt:lpstr>Estimated Population Change, Texas Counties, 2010 to 2016</vt:lpstr>
      <vt:lpstr>Estimated Percent Change of the Total Population by County, Texas, 2010 to 2016</vt:lpstr>
      <vt:lpstr>PowerPoint Presentation</vt:lpstr>
      <vt:lpstr>PowerPoint Presentation</vt:lpstr>
      <vt:lpstr>PowerPoint Presentation</vt:lpstr>
      <vt:lpstr>Estimated Percent of Total Net-Migrant Flows to and From Texas and Other States, 2015</vt:lpstr>
      <vt:lpstr>Shares of Internal and Domestic Gross Migration, Texas MSAs, 2010-2014</vt:lpstr>
      <vt:lpstr>County to County Migration Flows, Dallas and Tarrant Counties, 2010-2014</vt:lpstr>
      <vt:lpstr>County to County Migration Flows, Dallas and Tarrant Counties, 2010-2014</vt:lpstr>
      <vt:lpstr>PowerPoint Presentation</vt:lpstr>
      <vt:lpstr>PowerPoint Presentation</vt:lpstr>
      <vt:lpstr>Population Pyramids for Hispanics and Non-Hispanic Whites in Texas, 2010</vt:lpstr>
      <vt:lpstr>PowerPoint Presentation</vt:lpstr>
      <vt:lpstr>Unauthorized and Mexican Immigration, 2015</vt:lpstr>
      <vt:lpstr>PowerPoint Presentation</vt:lpstr>
      <vt:lpstr>PowerPoint Presentation</vt:lpstr>
      <vt:lpstr>PowerPoint Presentation</vt:lpstr>
      <vt:lpstr>States with the Oldest Median Ages, 2000, 2010, 2014</vt:lpstr>
      <vt:lpstr>Texas Population by Age Group, 2000 to 2014</vt:lpstr>
      <vt:lpstr>Population Projections by Age Group,  2010 to 2050</vt:lpstr>
      <vt:lpstr>Percent of Population 65 Years Plus, Texas Counties, 2011-2015</vt:lpstr>
      <vt:lpstr>Race/Ethnicity Composition, Dallas Metro Area and DFW Counties</vt:lpstr>
      <vt:lpstr>PowerPoint Presentation</vt:lpstr>
      <vt:lpstr>Job Growth, U.S. and Texas, 2008 to 2017</vt:lpstr>
      <vt:lpstr>Housing Affordability in Select Texas Metros,  2007-2016</vt:lpstr>
      <vt:lpstr>Economic Indicators, Texas and U.S., 2016</vt:lpstr>
      <vt:lpstr>Educational Attainment by Race/Ethnicity, Texas and Big Four Metro Areas, 2016</vt:lpstr>
      <vt:lpstr>Median Household Income by Race/Ethnicity, Texas and Big Four Metro Areas, 2016</vt:lpstr>
      <vt:lpstr>Unemployment and Poverty Rates by Race/Ethnicity, Texas and Big Four Metro Areas, 2016</vt:lpstr>
      <vt:lpstr>PowerPoint Presentation</vt:lpstr>
      <vt:lpstr>Population Projections, Dallas-Fort Worth Metro Area, 2010-2050</vt:lpstr>
      <vt:lpstr>Population Projections, DFW Metro Largest Counties, 2010-2050</vt:lpstr>
      <vt:lpstr>Population Projections, DFW Metro Smaller Counties, 2010-2050</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174</cp:revision>
  <dcterms:created xsi:type="dcterms:W3CDTF">2016-06-30T18:52:57Z</dcterms:created>
  <dcterms:modified xsi:type="dcterms:W3CDTF">2017-09-26T13:59:48Z</dcterms:modified>
</cp:coreProperties>
</file>