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50"/>
  </p:notesMasterIdLst>
  <p:sldIdLst>
    <p:sldId id="256" r:id="rId5"/>
    <p:sldId id="306" r:id="rId6"/>
    <p:sldId id="351" r:id="rId7"/>
    <p:sldId id="324" r:id="rId8"/>
    <p:sldId id="325" r:id="rId9"/>
    <p:sldId id="326" r:id="rId10"/>
    <p:sldId id="327" r:id="rId11"/>
    <p:sldId id="328" r:id="rId12"/>
    <p:sldId id="364" r:id="rId13"/>
    <p:sldId id="330" r:id="rId14"/>
    <p:sldId id="331" r:id="rId15"/>
    <p:sldId id="380" r:id="rId16"/>
    <p:sldId id="396" r:id="rId17"/>
    <p:sldId id="397" r:id="rId18"/>
    <p:sldId id="350" r:id="rId19"/>
    <p:sldId id="270" r:id="rId20"/>
    <p:sldId id="366" r:id="rId21"/>
    <p:sldId id="316" r:id="rId22"/>
    <p:sldId id="346" r:id="rId23"/>
    <p:sldId id="381" r:id="rId24"/>
    <p:sldId id="382" r:id="rId25"/>
    <p:sldId id="349" r:id="rId26"/>
    <p:sldId id="368" r:id="rId27"/>
    <p:sldId id="369" r:id="rId28"/>
    <p:sldId id="371" r:id="rId29"/>
    <p:sldId id="333" r:id="rId30"/>
    <p:sldId id="399" r:id="rId31"/>
    <p:sldId id="391" r:id="rId32"/>
    <p:sldId id="403" r:id="rId33"/>
    <p:sldId id="404" r:id="rId34"/>
    <p:sldId id="405" r:id="rId35"/>
    <p:sldId id="384" r:id="rId36"/>
    <p:sldId id="392" r:id="rId37"/>
    <p:sldId id="400" r:id="rId38"/>
    <p:sldId id="401" r:id="rId39"/>
    <p:sldId id="402" r:id="rId40"/>
    <p:sldId id="390" r:id="rId41"/>
    <p:sldId id="393" r:id="rId42"/>
    <p:sldId id="394" r:id="rId43"/>
    <p:sldId id="406" r:id="rId44"/>
    <p:sldId id="407" r:id="rId45"/>
    <p:sldId id="408" r:id="rId46"/>
    <p:sldId id="409" r:id="rId47"/>
    <p:sldId id="410"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130" d="100"/>
          <a:sy n="130" d="100"/>
        </p:scale>
        <p:origin x="14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0097-42FD-A97A-0701C1215CC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097-42FD-A97A-0701C1215CC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0097-42FD-A97A-0701C1215CC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097-42FD-A97A-0701C1215CC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0097-42FD-A97A-0701C1215CC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097-42FD-A97A-0701C1215CC8}"/>
              </c:ext>
            </c:extLst>
          </c:dPt>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0097-42FD-A97A-0701C1215CC8}"/>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097-42FD-A97A-0701C1215CC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0097-42FD-A97A-0701C1215CC8}"/>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097-42FD-A97A-0701C1215CC8}"/>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097-42FD-A97A-0701C1215CC8}"/>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097-42FD-A97A-0701C1215CC8}"/>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93774872"/>
        <c:axId val="29377565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937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5656"/>
        <c:crosses val="autoZero"/>
        <c:auto val="1"/>
        <c:lblAlgn val="ctr"/>
        <c:lblOffset val="100"/>
        <c:noMultiLvlLbl val="0"/>
      </c:catAx>
      <c:valAx>
        <c:axId val="29377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1"/>
          <c:tx>
            <c:strRef>
              <c:f>MHI!$C$10</c:f>
              <c:strCache>
                <c:ptCount val="1"/>
                <c:pt idx="0">
                  <c:v>Austin</c:v>
                </c:pt>
              </c:strCache>
            </c:strRef>
          </c:tx>
          <c:spPr>
            <a:solidFill>
              <a:schemeClr val="accent4">
                <a:lumMod val="75000"/>
              </a:schemeClr>
            </a:solidFill>
            <a:ln>
              <a:noFill/>
            </a:ln>
            <a:effectLst/>
          </c:spPr>
          <c:invertIfNegative val="0"/>
          <c:cat>
            <c:strRef>
              <c:f>MHI!$A$11:$A$15</c:f>
              <c:strCache>
                <c:ptCount val="5"/>
                <c:pt idx="0">
                  <c:v>Total</c:v>
                </c:pt>
                <c:pt idx="1">
                  <c:v>NH White</c:v>
                </c:pt>
                <c:pt idx="2">
                  <c:v>Black</c:v>
                </c:pt>
                <c:pt idx="3">
                  <c:v>Hispanic</c:v>
                </c:pt>
                <c:pt idx="4">
                  <c:v>Asian</c:v>
                </c:pt>
              </c:strCache>
            </c:strRef>
          </c:cat>
          <c:val>
            <c:numRef>
              <c:f>MHI!$C$11:$C$15</c:f>
              <c:numCache>
                <c:formatCode>"$"#,##0</c:formatCode>
                <c:ptCount val="5"/>
                <c:pt idx="0">
                  <c:v>71000</c:v>
                </c:pt>
                <c:pt idx="1">
                  <c:v>80599</c:v>
                </c:pt>
                <c:pt idx="2">
                  <c:v>49871</c:v>
                </c:pt>
                <c:pt idx="3">
                  <c:v>56306</c:v>
                </c:pt>
                <c:pt idx="4">
                  <c:v>87817</c:v>
                </c:pt>
              </c:numCache>
            </c:numRef>
          </c:val>
          <c:extLst>
            <c:ext xmlns:c16="http://schemas.microsoft.com/office/drawing/2014/chart" uri="{C3380CC4-5D6E-409C-BE32-E72D297353CC}">
              <c16:uniqueId val="{00000000-9740-4E4B-B3CC-27A7F4A2CD71}"/>
            </c:ext>
          </c:extLst>
        </c:ser>
        <c:ser>
          <c:idx val="2"/>
          <c:order val="2"/>
          <c:tx>
            <c:strRef>
              <c:f>MHI!$D$10</c:f>
              <c:strCache>
                <c:ptCount val="1"/>
                <c:pt idx="0">
                  <c:v>Dallas</c:v>
                </c:pt>
              </c:strCache>
            </c:strRef>
          </c:tx>
          <c:spPr>
            <a:solidFill>
              <a:schemeClr val="accent6"/>
            </a:solidFill>
            <a:ln>
              <a:noFill/>
            </a:ln>
            <a:effectLst/>
          </c:spPr>
          <c:invertIfNegative val="0"/>
          <c:cat>
            <c:strRef>
              <c:f>MHI!$A$11:$A$15</c:f>
              <c:strCache>
                <c:ptCount val="5"/>
                <c:pt idx="0">
                  <c:v>Total</c:v>
                </c:pt>
                <c:pt idx="1">
                  <c:v>NH White</c:v>
                </c:pt>
                <c:pt idx="2">
                  <c:v>Black</c:v>
                </c:pt>
                <c:pt idx="3">
                  <c:v>Hispanic</c:v>
                </c:pt>
                <c:pt idx="4">
                  <c:v>Asian</c:v>
                </c:pt>
              </c:strCache>
            </c:strRef>
          </c:cat>
          <c:val>
            <c:numRef>
              <c:f>MHI!$D$11:$D$15</c:f>
              <c:numCache>
                <c:formatCode>"$"#,##0</c:formatCode>
                <c:ptCount val="5"/>
                <c:pt idx="0">
                  <c:v>63812</c:v>
                </c:pt>
                <c:pt idx="1">
                  <c:v>78994</c:v>
                </c:pt>
                <c:pt idx="2">
                  <c:v>45588</c:v>
                </c:pt>
                <c:pt idx="3">
                  <c:v>48311</c:v>
                </c:pt>
                <c:pt idx="4">
                  <c:v>89177</c:v>
                </c:pt>
              </c:numCache>
            </c:numRef>
          </c:val>
          <c:extLst>
            <c:ext xmlns:c16="http://schemas.microsoft.com/office/drawing/2014/chart" uri="{C3380CC4-5D6E-409C-BE32-E72D297353CC}">
              <c16:uniqueId val="{00000001-9740-4E4B-B3CC-27A7F4A2CD71}"/>
            </c:ext>
          </c:extLst>
        </c:ser>
        <c:ser>
          <c:idx val="3"/>
          <c:order val="3"/>
          <c:tx>
            <c:strRef>
              <c:f>MHI!$E$10</c:f>
              <c:strCache>
                <c:ptCount val="1"/>
                <c:pt idx="0">
                  <c:v>Houston</c:v>
                </c:pt>
              </c:strCache>
            </c:strRef>
          </c:tx>
          <c:spPr>
            <a:solidFill>
              <a:schemeClr val="accent6">
                <a:tint val="77000"/>
              </a:schemeClr>
            </a:solidFill>
            <a:ln>
              <a:noFill/>
            </a:ln>
            <a:effectLst/>
          </c:spPr>
          <c:invertIfNegative val="0"/>
          <c:cat>
            <c:strRef>
              <c:f>MHI!$A$11:$A$15</c:f>
              <c:strCache>
                <c:ptCount val="5"/>
                <c:pt idx="0">
                  <c:v>Total</c:v>
                </c:pt>
                <c:pt idx="1">
                  <c:v>NH White</c:v>
                </c:pt>
                <c:pt idx="2">
                  <c:v>Black</c:v>
                </c:pt>
                <c:pt idx="3">
                  <c:v>Hispanic</c:v>
                </c:pt>
                <c:pt idx="4">
                  <c:v>Asian</c:v>
                </c:pt>
              </c:strCache>
            </c:strRef>
          </c:cat>
          <c:val>
            <c:numRef>
              <c:f>MHI!$E$11:$E$15</c:f>
              <c:numCache>
                <c:formatCode>"$"#,##0</c:formatCode>
                <c:ptCount val="5"/>
                <c:pt idx="0">
                  <c:v>61708</c:v>
                </c:pt>
                <c:pt idx="1">
                  <c:v>82015</c:v>
                </c:pt>
                <c:pt idx="2">
                  <c:v>47588</c:v>
                </c:pt>
                <c:pt idx="3">
                  <c:v>46488</c:v>
                </c:pt>
                <c:pt idx="4">
                  <c:v>85527</c:v>
                </c:pt>
              </c:numCache>
            </c:numRef>
          </c:val>
          <c:extLst>
            <c:ext xmlns:c16="http://schemas.microsoft.com/office/drawing/2014/chart" uri="{C3380CC4-5D6E-409C-BE32-E72D297353CC}">
              <c16:uniqueId val="{00000002-9740-4E4B-B3CC-27A7F4A2CD71}"/>
            </c:ext>
          </c:extLst>
        </c:ser>
        <c:ser>
          <c:idx val="4"/>
          <c:order val="4"/>
          <c:tx>
            <c:strRef>
              <c:f>MHI!$F$10</c:f>
              <c:strCache>
                <c:ptCount val="1"/>
                <c:pt idx="0">
                  <c:v>San Antonio</c:v>
                </c:pt>
              </c:strCache>
            </c:strRef>
          </c:tx>
          <c:spPr>
            <a:solidFill>
              <a:schemeClr val="accent6">
                <a:tint val="54000"/>
              </a:schemeClr>
            </a:solidFill>
            <a:ln>
              <a:noFill/>
            </a:ln>
            <a:effectLst/>
          </c:spPr>
          <c:invertIfNegative val="0"/>
          <c:cat>
            <c:strRef>
              <c:f>MHI!$A$11:$A$15</c:f>
              <c:strCache>
                <c:ptCount val="5"/>
                <c:pt idx="0">
                  <c:v>Total</c:v>
                </c:pt>
                <c:pt idx="1">
                  <c:v>NH White</c:v>
                </c:pt>
                <c:pt idx="2">
                  <c:v>Black</c:v>
                </c:pt>
                <c:pt idx="3">
                  <c:v>Hispanic</c:v>
                </c:pt>
                <c:pt idx="4">
                  <c:v>Asian</c:v>
                </c:pt>
              </c:strCache>
            </c:strRef>
          </c:cat>
          <c:val>
            <c:numRef>
              <c:f>MHI!$F$11:$F$15</c:f>
              <c:numCache>
                <c:formatCode>"$"#,##0</c:formatCode>
                <c:ptCount val="5"/>
                <c:pt idx="0">
                  <c:v>56105</c:v>
                </c:pt>
                <c:pt idx="1">
                  <c:v>72280</c:v>
                </c:pt>
                <c:pt idx="2">
                  <c:v>46754</c:v>
                </c:pt>
                <c:pt idx="3">
                  <c:v>46943</c:v>
                </c:pt>
                <c:pt idx="4">
                  <c:v>71485</c:v>
                </c:pt>
              </c:numCache>
            </c:numRef>
          </c:val>
          <c:extLst>
            <c:ext xmlns:c16="http://schemas.microsoft.com/office/drawing/2014/chart" uri="{C3380CC4-5D6E-409C-BE32-E72D297353CC}">
              <c16:uniqueId val="{00000003-9740-4E4B-B3CC-27A7F4A2CD71}"/>
            </c:ext>
          </c:extLst>
        </c:ser>
        <c:dLbls>
          <c:showLegendKey val="0"/>
          <c:showVal val="0"/>
          <c:showCatName val="0"/>
          <c:showSerName val="0"/>
          <c:showPercent val="0"/>
          <c:showBubbleSize val="0"/>
        </c:dLbls>
        <c:gapWidth val="219"/>
        <c:axId val="374580000"/>
        <c:axId val="374581312"/>
      </c:barChart>
      <c:lineChart>
        <c:grouping val="standard"/>
        <c:varyColors val="0"/>
        <c:ser>
          <c:idx val="0"/>
          <c:order val="0"/>
          <c:tx>
            <c:strRef>
              <c:f>MHI!$B$10</c:f>
              <c:strCache>
                <c:ptCount val="1"/>
                <c:pt idx="0">
                  <c:v>Texas</c:v>
                </c:pt>
              </c:strCache>
            </c:strRef>
          </c:tx>
          <c:spPr>
            <a:ln w="38100" cap="rnd">
              <a:solidFill>
                <a:schemeClr val="accent1">
                  <a:lumMod val="50000"/>
                </a:schemeClr>
              </a:solidFill>
              <a:round/>
            </a:ln>
            <a:effectLst/>
          </c:spPr>
          <c:marker>
            <c:symbol val="circle"/>
            <c:size val="5"/>
            <c:spPr>
              <a:solidFill>
                <a:schemeClr val="accent1">
                  <a:lumMod val="50000"/>
                </a:schemeClr>
              </a:solidFill>
              <a:ln w="38100">
                <a:solidFill>
                  <a:schemeClr val="accent1">
                    <a:lumMod val="50000"/>
                  </a:schemeClr>
                </a:solidFill>
              </a:ln>
              <a:effectLst/>
            </c:spPr>
          </c:marker>
          <c:dLbls>
            <c:dLbl>
              <c:idx val="1"/>
              <c:layout>
                <c:manualLayout>
                  <c:x val="-5.839243498817967E-2"/>
                  <c:y val="5.8188896970759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40-4E4B-B3CC-27A7F4A2CD71}"/>
                </c:ext>
              </c:extLst>
            </c:dLbl>
            <c:dLbl>
              <c:idx val="4"/>
              <c:layout>
                <c:manualLayout>
                  <c:x val="-1.8203309692671393E-2"/>
                  <c:y val="4.7348790111774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40-4E4B-B3CC-27A7F4A2CD7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MHI!$A$11:$A$15</c:f>
              <c:strCache>
                <c:ptCount val="5"/>
                <c:pt idx="0">
                  <c:v>Total</c:v>
                </c:pt>
                <c:pt idx="1">
                  <c:v>NH White</c:v>
                </c:pt>
                <c:pt idx="2">
                  <c:v>Black</c:v>
                </c:pt>
                <c:pt idx="3">
                  <c:v>Hispanic</c:v>
                </c:pt>
                <c:pt idx="4">
                  <c:v>Asian</c:v>
                </c:pt>
              </c:strCache>
            </c:strRef>
          </c:cat>
          <c:val>
            <c:numRef>
              <c:f>MHI!$B$11:$B$15</c:f>
              <c:numCache>
                <c:formatCode>"$"#,##0</c:formatCode>
                <c:ptCount val="5"/>
                <c:pt idx="0">
                  <c:v>56565</c:v>
                </c:pt>
                <c:pt idx="1">
                  <c:v>70131</c:v>
                </c:pt>
                <c:pt idx="2">
                  <c:v>42582</c:v>
                </c:pt>
                <c:pt idx="3">
                  <c:v>44579</c:v>
                </c:pt>
                <c:pt idx="4">
                  <c:v>82081</c:v>
                </c:pt>
              </c:numCache>
            </c:numRef>
          </c:val>
          <c:smooth val="0"/>
          <c:extLst>
            <c:ext xmlns:c16="http://schemas.microsoft.com/office/drawing/2014/chart" uri="{C3380CC4-5D6E-409C-BE32-E72D297353CC}">
              <c16:uniqueId val="{00000006-9740-4E4B-B3CC-27A7F4A2CD71}"/>
            </c:ext>
          </c:extLst>
        </c:ser>
        <c:dLbls>
          <c:showLegendKey val="0"/>
          <c:showVal val="0"/>
          <c:showCatName val="0"/>
          <c:showSerName val="0"/>
          <c:showPercent val="0"/>
          <c:showBubbleSize val="0"/>
        </c:dLbls>
        <c:marker val="1"/>
        <c:smooth val="0"/>
        <c:axId val="374580000"/>
        <c:axId val="374581312"/>
      </c:lineChart>
      <c:catAx>
        <c:axId val="3745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4581312"/>
        <c:crosses val="autoZero"/>
        <c:auto val="1"/>
        <c:lblAlgn val="ctr"/>
        <c:lblOffset val="100"/>
        <c:noMultiLvlLbl val="0"/>
      </c:catAx>
      <c:valAx>
        <c:axId val="3745813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7458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7711912577629643E-2"/>
          <c:y val="2.5983360233991136E-2"/>
          <c:w val="0.93179691033708367"/>
          <c:h val="0.75801440448483015"/>
        </c:manualLayout>
      </c:layout>
      <c:barChart>
        <c:barDir val="col"/>
        <c:grouping val="clustered"/>
        <c:varyColors val="0"/>
        <c:ser>
          <c:idx val="1"/>
          <c:order val="1"/>
          <c:tx>
            <c:strRef>
              <c:f>Unemployment!$C$2</c:f>
              <c:strCache>
                <c:ptCount val="1"/>
                <c:pt idx="0">
                  <c:v>Austin</c:v>
                </c:pt>
              </c:strCache>
            </c:strRef>
          </c:tx>
          <c:spPr>
            <a:solidFill>
              <a:schemeClr val="accent2"/>
            </a:solidFill>
            <a:ln>
              <a:noFill/>
            </a:ln>
            <a:effectLst/>
          </c:spPr>
          <c:invertIfNegative val="0"/>
          <c:cat>
            <c:strRef>
              <c:f>Unemployment!$A$3:$A$15</c:f>
              <c:strCache>
                <c:ptCount val="13"/>
                <c:pt idx="0">
                  <c:v>Unemployment Rate</c:v>
                </c:pt>
                <c:pt idx="1">
                  <c:v>Total</c:v>
                </c:pt>
                <c:pt idx="2">
                  <c:v>NH White</c:v>
                </c:pt>
                <c:pt idx="3">
                  <c:v>Black</c:v>
                </c:pt>
                <c:pt idx="4">
                  <c:v>Hispanic</c:v>
                </c:pt>
                <c:pt idx="5">
                  <c:v>Asian</c:v>
                </c:pt>
                <c:pt idx="7">
                  <c:v>Poverty Rate</c:v>
                </c:pt>
                <c:pt idx="8">
                  <c:v>Total</c:v>
                </c:pt>
                <c:pt idx="9">
                  <c:v>NH White</c:v>
                </c:pt>
                <c:pt idx="10">
                  <c:v>Black</c:v>
                </c:pt>
                <c:pt idx="11">
                  <c:v>Hispanic</c:v>
                </c:pt>
                <c:pt idx="12">
                  <c:v>Asian</c:v>
                </c:pt>
              </c:strCache>
            </c:strRef>
          </c:cat>
          <c:val>
            <c:numRef>
              <c:f>Unemployment!$C$3:$C$15</c:f>
              <c:numCache>
                <c:formatCode>0.0%</c:formatCode>
                <c:ptCount val="13"/>
                <c:pt idx="1">
                  <c:v>4.5999999999999999E-2</c:v>
                </c:pt>
                <c:pt idx="2">
                  <c:v>3.9E-2</c:v>
                </c:pt>
                <c:pt idx="3">
                  <c:v>8.2000000000000003E-2</c:v>
                </c:pt>
                <c:pt idx="4">
                  <c:v>4.9000000000000002E-2</c:v>
                </c:pt>
                <c:pt idx="5">
                  <c:v>0.04</c:v>
                </c:pt>
                <c:pt idx="8">
                  <c:v>0.109</c:v>
                </c:pt>
                <c:pt idx="9">
                  <c:v>7.1999999999999995E-2</c:v>
                </c:pt>
                <c:pt idx="10">
                  <c:v>0.19800000000000001</c:v>
                </c:pt>
                <c:pt idx="11">
                  <c:v>0.151</c:v>
                </c:pt>
                <c:pt idx="12">
                  <c:v>0.10100000000000001</c:v>
                </c:pt>
              </c:numCache>
            </c:numRef>
          </c:val>
          <c:extLst>
            <c:ext xmlns:c16="http://schemas.microsoft.com/office/drawing/2014/chart" uri="{C3380CC4-5D6E-409C-BE32-E72D297353CC}">
              <c16:uniqueId val="{00000000-0D23-452C-809C-BCC905683C3A}"/>
            </c:ext>
          </c:extLst>
        </c:ser>
        <c:ser>
          <c:idx val="2"/>
          <c:order val="2"/>
          <c:tx>
            <c:strRef>
              <c:f>Unemployment!$D$2</c:f>
              <c:strCache>
                <c:ptCount val="1"/>
                <c:pt idx="0">
                  <c:v>Dallas</c:v>
                </c:pt>
              </c:strCache>
            </c:strRef>
          </c:tx>
          <c:spPr>
            <a:solidFill>
              <a:schemeClr val="accent1"/>
            </a:solidFill>
            <a:ln>
              <a:noFill/>
            </a:ln>
            <a:effectLst/>
          </c:spPr>
          <c:invertIfNegative val="0"/>
          <c:cat>
            <c:strRef>
              <c:f>Unemployment!$A$3:$A$15</c:f>
              <c:strCache>
                <c:ptCount val="13"/>
                <c:pt idx="0">
                  <c:v>Unemployment Rate</c:v>
                </c:pt>
                <c:pt idx="1">
                  <c:v>Total</c:v>
                </c:pt>
                <c:pt idx="2">
                  <c:v>NH White</c:v>
                </c:pt>
                <c:pt idx="3">
                  <c:v>Black</c:v>
                </c:pt>
                <c:pt idx="4">
                  <c:v>Hispanic</c:v>
                </c:pt>
                <c:pt idx="5">
                  <c:v>Asian</c:v>
                </c:pt>
                <c:pt idx="7">
                  <c:v>Poverty Rate</c:v>
                </c:pt>
                <c:pt idx="8">
                  <c:v>Total</c:v>
                </c:pt>
                <c:pt idx="9">
                  <c:v>NH White</c:v>
                </c:pt>
                <c:pt idx="10">
                  <c:v>Black</c:v>
                </c:pt>
                <c:pt idx="11">
                  <c:v>Hispanic</c:v>
                </c:pt>
                <c:pt idx="12">
                  <c:v>Asian</c:v>
                </c:pt>
              </c:strCache>
            </c:strRef>
          </c:cat>
          <c:val>
            <c:numRef>
              <c:f>Unemployment!$D$3:$D$15</c:f>
              <c:numCache>
                <c:formatCode>0.0%</c:formatCode>
                <c:ptCount val="13"/>
                <c:pt idx="1">
                  <c:v>4.4999999999999998E-2</c:v>
                </c:pt>
                <c:pt idx="2">
                  <c:v>3.9E-2</c:v>
                </c:pt>
                <c:pt idx="3">
                  <c:v>7.0999999999999994E-2</c:v>
                </c:pt>
                <c:pt idx="4">
                  <c:v>4.2000000000000003E-2</c:v>
                </c:pt>
                <c:pt idx="5">
                  <c:v>0.04</c:v>
                </c:pt>
                <c:pt idx="8">
                  <c:v>0.127</c:v>
                </c:pt>
                <c:pt idx="9">
                  <c:v>7.0999999999999994E-2</c:v>
                </c:pt>
                <c:pt idx="10">
                  <c:v>0.19</c:v>
                </c:pt>
                <c:pt idx="11">
                  <c:v>0.19600000000000001</c:v>
                </c:pt>
                <c:pt idx="12">
                  <c:v>8.8999999999999996E-2</c:v>
                </c:pt>
              </c:numCache>
            </c:numRef>
          </c:val>
          <c:extLst>
            <c:ext xmlns:c16="http://schemas.microsoft.com/office/drawing/2014/chart" uri="{C3380CC4-5D6E-409C-BE32-E72D297353CC}">
              <c16:uniqueId val="{00000001-0D23-452C-809C-BCC905683C3A}"/>
            </c:ext>
          </c:extLst>
        </c:ser>
        <c:ser>
          <c:idx val="3"/>
          <c:order val="3"/>
          <c:tx>
            <c:strRef>
              <c:f>Unemployment!$E$2</c:f>
              <c:strCache>
                <c:ptCount val="1"/>
                <c:pt idx="0">
                  <c:v>Houston</c:v>
                </c:pt>
              </c:strCache>
            </c:strRef>
          </c:tx>
          <c:spPr>
            <a:solidFill>
              <a:schemeClr val="accent1">
                <a:tint val="77000"/>
              </a:schemeClr>
            </a:solidFill>
            <a:ln>
              <a:noFill/>
            </a:ln>
            <a:effectLst/>
          </c:spPr>
          <c:invertIfNegative val="0"/>
          <c:cat>
            <c:strRef>
              <c:f>Unemployment!$A$3:$A$15</c:f>
              <c:strCache>
                <c:ptCount val="13"/>
                <c:pt idx="0">
                  <c:v>Unemployment Rate</c:v>
                </c:pt>
                <c:pt idx="1">
                  <c:v>Total</c:v>
                </c:pt>
                <c:pt idx="2">
                  <c:v>NH White</c:v>
                </c:pt>
                <c:pt idx="3">
                  <c:v>Black</c:v>
                </c:pt>
                <c:pt idx="4">
                  <c:v>Hispanic</c:v>
                </c:pt>
                <c:pt idx="5">
                  <c:v>Asian</c:v>
                </c:pt>
                <c:pt idx="7">
                  <c:v>Poverty Rate</c:v>
                </c:pt>
                <c:pt idx="8">
                  <c:v>Total</c:v>
                </c:pt>
                <c:pt idx="9">
                  <c:v>NH White</c:v>
                </c:pt>
                <c:pt idx="10">
                  <c:v>Black</c:v>
                </c:pt>
                <c:pt idx="11">
                  <c:v>Hispanic</c:v>
                </c:pt>
                <c:pt idx="12">
                  <c:v>Asian</c:v>
                </c:pt>
              </c:strCache>
            </c:strRef>
          </c:cat>
          <c:val>
            <c:numRef>
              <c:f>Unemployment!$E$3:$E$15</c:f>
              <c:numCache>
                <c:formatCode>0.0%</c:formatCode>
                <c:ptCount val="13"/>
                <c:pt idx="1">
                  <c:v>6.4000000000000001E-2</c:v>
                </c:pt>
                <c:pt idx="2">
                  <c:v>0.05</c:v>
                </c:pt>
                <c:pt idx="3">
                  <c:v>0.105</c:v>
                </c:pt>
                <c:pt idx="4">
                  <c:v>0.06</c:v>
                </c:pt>
                <c:pt idx="5">
                  <c:v>5.7000000000000002E-2</c:v>
                </c:pt>
                <c:pt idx="8">
                  <c:v>0.14799999999999999</c:v>
                </c:pt>
                <c:pt idx="9">
                  <c:v>7.0999999999999994E-2</c:v>
                </c:pt>
                <c:pt idx="10">
                  <c:v>0.18</c:v>
                </c:pt>
                <c:pt idx="11">
                  <c:v>0.217</c:v>
                </c:pt>
                <c:pt idx="12">
                  <c:v>0.109</c:v>
                </c:pt>
              </c:numCache>
            </c:numRef>
          </c:val>
          <c:extLst>
            <c:ext xmlns:c16="http://schemas.microsoft.com/office/drawing/2014/chart" uri="{C3380CC4-5D6E-409C-BE32-E72D297353CC}">
              <c16:uniqueId val="{00000002-0D23-452C-809C-BCC905683C3A}"/>
            </c:ext>
          </c:extLst>
        </c:ser>
        <c:ser>
          <c:idx val="4"/>
          <c:order val="4"/>
          <c:tx>
            <c:strRef>
              <c:f>Unemployment!$F$2</c:f>
              <c:strCache>
                <c:ptCount val="1"/>
                <c:pt idx="0">
                  <c:v>San Antonio</c:v>
                </c:pt>
              </c:strCache>
            </c:strRef>
          </c:tx>
          <c:spPr>
            <a:solidFill>
              <a:schemeClr val="accent1">
                <a:tint val="54000"/>
              </a:schemeClr>
            </a:solidFill>
            <a:ln>
              <a:noFill/>
            </a:ln>
            <a:effectLst/>
          </c:spPr>
          <c:invertIfNegative val="0"/>
          <c:cat>
            <c:strRef>
              <c:f>Unemployment!$A$3:$A$15</c:f>
              <c:strCache>
                <c:ptCount val="13"/>
                <c:pt idx="0">
                  <c:v>Unemployment Rate</c:v>
                </c:pt>
                <c:pt idx="1">
                  <c:v>Total</c:v>
                </c:pt>
                <c:pt idx="2">
                  <c:v>NH White</c:v>
                </c:pt>
                <c:pt idx="3">
                  <c:v>Black</c:v>
                </c:pt>
                <c:pt idx="4">
                  <c:v>Hispanic</c:v>
                </c:pt>
                <c:pt idx="5">
                  <c:v>Asian</c:v>
                </c:pt>
                <c:pt idx="7">
                  <c:v>Poverty Rate</c:v>
                </c:pt>
                <c:pt idx="8">
                  <c:v>Total</c:v>
                </c:pt>
                <c:pt idx="9">
                  <c:v>NH White</c:v>
                </c:pt>
                <c:pt idx="10">
                  <c:v>Black</c:v>
                </c:pt>
                <c:pt idx="11">
                  <c:v>Hispanic</c:v>
                </c:pt>
                <c:pt idx="12">
                  <c:v>Asian</c:v>
                </c:pt>
              </c:strCache>
            </c:strRef>
          </c:cat>
          <c:val>
            <c:numRef>
              <c:f>Unemployment!$F$3:$F$15</c:f>
              <c:numCache>
                <c:formatCode>0.0%</c:formatCode>
                <c:ptCount val="13"/>
                <c:pt idx="1">
                  <c:v>5.5E-2</c:v>
                </c:pt>
                <c:pt idx="2">
                  <c:v>4.2999999999999997E-2</c:v>
                </c:pt>
                <c:pt idx="3">
                  <c:v>6.9000000000000006E-2</c:v>
                </c:pt>
                <c:pt idx="4">
                  <c:v>6.3E-2</c:v>
                </c:pt>
                <c:pt idx="5">
                  <c:v>4.2000000000000003E-2</c:v>
                </c:pt>
                <c:pt idx="8">
                  <c:v>0.15</c:v>
                </c:pt>
                <c:pt idx="9">
                  <c:v>8.4000000000000005E-2</c:v>
                </c:pt>
                <c:pt idx="10">
                  <c:v>0.184</c:v>
                </c:pt>
                <c:pt idx="11">
                  <c:v>0.19</c:v>
                </c:pt>
                <c:pt idx="12">
                  <c:v>0.11799999999999999</c:v>
                </c:pt>
              </c:numCache>
            </c:numRef>
          </c:val>
          <c:extLst>
            <c:ext xmlns:c16="http://schemas.microsoft.com/office/drawing/2014/chart" uri="{C3380CC4-5D6E-409C-BE32-E72D297353CC}">
              <c16:uniqueId val="{00000003-0D23-452C-809C-BCC905683C3A}"/>
            </c:ext>
          </c:extLst>
        </c:ser>
        <c:dLbls>
          <c:showLegendKey val="0"/>
          <c:showVal val="0"/>
          <c:showCatName val="0"/>
          <c:showSerName val="0"/>
          <c:showPercent val="0"/>
          <c:showBubbleSize val="0"/>
        </c:dLbls>
        <c:gapWidth val="150"/>
        <c:axId val="577375512"/>
        <c:axId val="577374856"/>
      </c:barChart>
      <c:lineChart>
        <c:grouping val="standard"/>
        <c:varyColors val="0"/>
        <c:ser>
          <c:idx val="0"/>
          <c:order val="0"/>
          <c:tx>
            <c:strRef>
              <c:f>Unemployment!$B$2</c:f>
              <c:strCache>
                <c:ptCount val="1"/>
                <c:pt idx="0">
                  <c:v>Texas</c:v>
                </c:pt>
              </c:strCache>
            </c:strRef>
          </c:tx>
          <c:spPr>
            <a:ln w="38100" cap="rnd">
              <a:solidFill>
                <a:schemeClr val="accent5">
                  <a:lumMod val="50000"/>
                </a:schemeClr>
              </a:solidFill>
              <a:round/>
            </a:ln>
            <a:effectLst/>
          </c:spPr>
          <c:marker>
            <c:symbol val="circle"/>
            <c:size val="5"/>
            <c:spPr>
              <a:solidFill>
                <a:schemeClr val="accent5">
                  <a:lumMod val="50000"/>
                </a:schemeClr>
              </a:solidFill>
              <a:ln w="38100">
                <a:solidFill>
                  <a:schemeClr val="accent5">
                    <a:lumMod val="50000"/>
                  </a:schemeClr>
                </a:solidFill>
              </a:ln>
              <a:effectLst/>
            </c:spPr>
          </c:marker>
          <c:dLbls>
            <c:dLbl>
              <c:idx val="9"/>
              <c:layout>
                <c:manualLayout>
                  <c:x val="-4.0060885815204873E-2"/>
                  <c:y val="3.6374798813536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23-452C-809C-BCC905683C3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Unemployment!$A$3:$A$15</c:f>
              <c:strCache>
                <c:ptCount val="13"/>
                <c:pt idx="0">
                  <c:v>Unemployment Rate</c:v>
                </c:pt>
                <c:pt idx="1">
                  <c:v>Total</c:v>
                </c:pt>
                <c:pt idx="2">
                  <c:v>NH White</c:v>
                </c:pt>
                <c:pt idx="3">
                  <c:v>Black</c:v>
                </c:pt>
                <c:pt idx="4">
                  <c:v>Hispanic</c:v>
                </c:pt>
                <c:pt idx="5">
                  <c:v>Asian</c:v>
                </c:pt>
                <c:pt idx="7">
                  <c:v>Poverty Rate</c:v>
                </c:pt>
                <c:pt idx="8">
                  <c:v>Total</c:v>
                </c:pt>
                <c:pt idx="9">
                  <c:v>NH White</c:v>
                </c:pt>
                <c:pt idx="10">
                  <c:v>Black</c:v>
                </c:pt>
                <c:pt idx="11">
                  <c:v>Hispanic</c:v>
                </c:pt>
                <c:pt idx="12">
                  <c:v>Asian</c:v>
                </c:pt>
              </c:strCache>
            </c:strRef>
          </c:cat>
          <c:val>
            <c:numRef>
              <c:f>Unemployment!$B$3:$B$15</c:f>
              <c:numCache>
                <c:formatCode>0.0%</c:formatCode>
                <c:ptCount val="13"/>
                <c:pt idx="1">
                  <c:v>5.6000000000000001E-2</c:v>
                </c:pt>
                <c:pt idx="2">
                  <c:v>4.4999999999999998E-2</c:v>
                </c:pt>
                <c:pt idx="3">
                  <c:v>8.8999999999999996E-2</c:v>
                </c:pt>
                <c:pt idx="4">
                  <c:v>5.8000000000000003E-2</c:v>
                </c:pt>
                <c:pt idx="5">
                  <c:v>4.7E-2</c:v>
                </c:pt>
                <c:pt idx="8">
                  <c:v>0.156</c:v>
                </c:pt>
                <c:pt idx="9">
                  <c:v>8.8999999999999996E-2</c:v>
                </c:pt>
                <c:pt idx="10">
                  <c:v>0.20399999999999999</c:v>
                </c:pt>
                <c:pt idx="11">
                  <c:v>0.223</c:v>
                </c:pt>
                <c:pt idx="12">
                  <c:v>0.107</c:v>
                </c:pt>
              </c:numCache>
            </c:numRef>
          </c:val>
          <c:smooth val="0"/>
          <c:extLst>
            <c:ext xmlns:c16="http://schemas.microsoft.com/office/drawing/2014/chart" uri="{C3380CC4-5D6E-409C-BE32-E72D297353CC}">
              <c16:uniqueId val="{00000005-0D23-452C-809C-BCC905683C3A}"/>
            </c:ext>
          </c:extLst>
        </c:ser>
        <c:dLbls>
          <c:showLegendKey val="0"/>
          <c:showVal val="0"/>
          <c:showCatName val="0"/>
          <c:showSerName val="0"/>
          <c:showPercent val="0"/>
          <c:showBubbleSize val="0"/>
        </c:dLbls>
        <c:marker val="1"/>
        <c:smooth val="0"/>
        <c:axId val="577375512"/>
        <c:axId val="577374856"/>
      </c:lineChart>
      <c:catAx>
        <c:axId val="57737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374856"/>
        <c:crosses val="autoZero"/>
        <c:auto val="1"/>
        <c:lblAlgn val="ctr"/>
        <c:lblOffset val="100"/>
        <c:noMultiLvlLbl val="0"/>
      </c:catAx>
      <c:valAx>
        <c:axId val="577374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7375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1"/>
          <c:order val="0"/>
          <c:tx>
            <c:strRef>
              <c:f>'[Population Projections by Migration Scenario for Texas -- Report (14).xlsx]Sheet1'!$C$1</c:f>
              <c:strCache>
                <c:ptCount val="1"/>
                <c:pt idx="0">
                  <c:v>Zero Migration</c:v>
                </c:pt>
              </c:strCache>
            </c:strRef>
          </c:tx>
          <c:spPr>
            <a:ln w="38100" cap="rnd">
              <a:solidFill>
                <a:schemeClr val="accent5">
                  <a:shade val="86000"/>
                </a:schemeClr>
              </a:solidFill>
              <a:round/>
            </a:ln>
            <a:effectLst/>
          </c:spPr>
          <c:marker>
            <c:symbol val="circle"/>
            <c:size val="5"/>
            <c:spPr>
              <a:solidFill>
                <a:schemeClr val="accent5">
                  <a:shade val="86000"/>
                </a:schemeClr>
              </a:solidFill>
              <a:ln w="41275">
                <a:solidFill>
                  <a:schemeClr val="accent5">
                    <a:shade val="86000"/>
                  </a:schemeClr>
                </a:solidFill>
              </a:ln>
              <a:effectLst/>
            </c:spPr>
          </c:marker>
          <c:dLbls>
            <c:dLbl>
              <c:idx val="8"/>
              <c:layout>
                <c:manualLayout>
                  <c:x val="0"/>
                  <c:y val="-3.77815094317919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8AE-400F-9CE6-3BF4EB998CD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 (14).xlsx]Sheet1'!$B$2:$B$10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(14).xlsx]Sheet1'!$C$2:$C$10</c:f>
              <c:numCache>
                <c:formatCode>#,##0</c:formatCode>
                <c:ptCount val="9"/>
                <c:pt idx="0">
                  <c:v>1716289</c:v>
                </c:pt>
                <c:pt idx="1">
                  <c:v>1802822</c:v>
                </c:pt>
                <c:pt idx="2">
                  <c:v>1877175</c:v>
                </c:pt>
                <c:pt idx="3">
                  <c:v>1935453</c:v>
                </c:pt>
                <c:pt idx="4">
                  <c:v>1985268</c:v>
                </c:pt>
                <c:pt idx="5">
                  <c:v>2027335</c:v>
                </c:pt>
                <c:pt idx="6">
                  <c:v>2062870</c:v>
                </c:pt>
                <c:pt idx="7">
                  <c:v>2090388</c:v>
                </c:pt>
                <c:pt idx="8">
                  <c:v>2109573</c:v>
                </c:pt>
              </c:numCache>
            </c:numRef>
          </c:val>
          <c:smooth val="0"/>
          <c:extLst>
            <c:ext xmlns:c16="http://schemas.microsoft.com/office/drawing/2014/chart" uri="{C3380CC4-5D6E-409C-BE32-E72D297353CC}">
              <c16:uniqueId val="{00000000-C8AE-400F-9CE6-3BF4EB998CD6}"/>
            </c:ext>
          </c:extLst>
        </c:ser>
        <c:ser>
          <c:idx val="2"/>
          <c:order val="1"/>
          <c:tx>
            <c:strRef>
              <c:f>'[Population Projections by Migration Scenario for Texas -- Report (14).xlsx]Sheet1'!$D$1</c:f>
              <c:strCache>
                <c:ptCount val="1"/>
                <c:pt idx="0">
                  <c:v>Half 2000-2010</c:v>
                </c:pt>
              </c:strCache>
            </c:strRef>
          </c:tx>
          <c:spPr>
            <a:ln w="38100" cap="rnd">
              <a:solidFill>
                <a:schemeClr val="accent5">
                  <a:tint val="86000"/>
                </a:schemeClr>
              </a:solidFill>
              <a:round/>
            </a:ln>
            <a:effectLst/>
          </c:spPr>
          <c:marker>
            <c:symbol val="circle"/>
            <c:size val="5"/>
            <c:spPr>
              <a:solidFill>
                <a:schemeClr val="accent5">
                  <a:tint val="86000"/>
                </a:schemeClr>
              </a:solidFill>
              <a:ln w="41275">
                <a:solidFill>
                  <a:schemeClr val="accent5">
                    <a:tint val="86000"/>
                  </a:schemeClr>
                </a:solidFill>
              </a:ln>
              <a:effectLst/>
            </c:spPr>
          </c:marker>
          <c:dLbls>
            <c:dLbl>
              <c:idx val="8"/>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8AE-400F-9CE6-3BF4EB998CD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 (14).xlsx]Sheet1'!$B$2:$B$10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(14).xlsx]Sheet1'!$D$2:$D$10</c:f>
              <c:numCache>
                <c:formatCode>#,##0</c:formatCode>
                <c:ptCount val="9"/>
                <c:pt idx="0">
                  <c:v>1716289</c:v>
                </c:pt>
                <c:pt idx="1">
                  <c:v>1893931</c:v>
                </c:pt>
                <c:pt idx="2">
                  <c:v>2077981</c:v>
                </c:pt>
                <c:pt idx="3">
                  <c:v>2258677</c:v>
                </c:pt>
                <c:pt idx="4">
                  <c:v>2441548</c:v>
                </c:pt>
                <c:pt idx="5">
                  <c:v>2630857</c:v>
                </c:pt>
                <c:pt idx="6">
                  <c:v>2829932</c:v>
                </c:pt>
                <c:pt idx="7">
                  <c:v>3038645</c:v>
                </c:pt>
                <c:pt idx="8">
                  <c:v>3255574</c:v>
                </c:pt>
              </c:numCache>
            </c:numRef>
          </c:val>
          <c:smooth val="0"/>
          <c:extLst>
            <c:ext xmlns:c16="http://schemas.microsoft.com/office/drawing/2014/chart" uri="{C3380CC4-5D6E-409C-BE32-E72D297353CC}">
              <c16:uniqueId val="{00000001-C8AE-400F-9CE6-3BF4EB998CD6}"/>
            </c:ext>
          </c:extLst>
        </c:ser>
        <c:ser>
          <c:idx val="3"/>
          <c:order val="2"/>
          <c:tx>
            <c:strRef>
              <c:f>'[Population Projections by Migration Scenario for Texas -- Report (14).xlsx]Sheet1'!$E$1</c:f>
              <c:strCache>
                <c:ptCount val="1"/>
                <c:pt idx="0">
                  <c:v>2000 to 2010</c:v>
                </c:pt>
              </c:strCache>
            </c:strRef>
          </c:tx>
          <c:spPr>
            <a:ln w="41275" cap="rnd">
              <a:solidFill>
                <a:schemeClr val="accent5">
                  <a:tint val="58000"/>
                </a:schemeClr>
              </a:solidFill>
              <a:round/>
            </a:ln>
            <a:effectLst/>
          </c:spPr>
          <c:marker>
            <c:symbol val="circle"/>
            <c:size val="5"/>
            <c:spPr>
              <a:solidFill>
                <a:schemeClr val="accent5">
                  <a:tint val="58000"/>
                </a:schemeClr>
              </a:solidFill>
              <a:ln w="41275">
                <a:solidFill>
                  <a:schemeClr val="accent5">
                    <a:tint val="58000"/>
                  </a:schemeClr>
                </a:solidFill>
              </a:ln>
              <a:effectLst/>
            </c:spPr>
          </c:marker>
          <c:dLbls>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8AE-400F-9CE6-3BF4EB998CD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 (14).xlsx]Sheet1'!$B$2:$B$10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(14).xlsx]Sheet1'!$E$2:$E$10</c:f>
              <c:numCache>
                <c:formatCode>#,##0</c:formatCode>
                <c:ptCount val="9"/>
                <c:pt idx="0">
                  <c:v>1716289</c:v>
                </c:pt>
                <c:pt idx="1">
                  <c:v>1990437</c:v>
                </c:pt>
                <c:pt idx="2">
                  <c:v>2306857</c:v>
                </c:pt>
                <c:pt idx="3">
                  <c:v>2653615</c:v>
                </c:pt>
                <c:pt idx="4">
                  <c:v>3035547</c:v>
                </c:pt>
                <c:pt idx="5">
                  <c:v>3466270</c:v>
                </c:pt>
                <c:pt idx="6">
                  <c:v>3960317</c:v>
                </c:pt>
                <c:pt idx="7">
                  <c:v>4528746</c:v>
                </c:pt>
                <c:pt idx="8">
                  <c:v>5176940</c:v>
                </c:pt>
              </c:numCache>
            </c:numRef>
          </c:val>
          <c:smooth val="0"/>
          <c:extLst>
            <c:ext xmlns:c16="http://schemas.microsoft.com/office/drawing/2014/chart" uri="{C3380CC4-5D6E-409C-BE32-E72D297353CC}">
              <c16:uniqueId val="{00000002-C8AE-400F-9CE6-3BF4EB998CD6}"/>
            </c:ext>
          </c:extLst>
        </c:ser>
        <c:dLbls>
          <c:showLegendKey val="0"/>
          <c:showVal val="0"/>
          <c:showCatName val="0"/>
          <c:showSerName val="0"/>
          <c:showPercent val="0"/>
          <c:showBubbleSize val="0"/>
        </c:dLbls>
        <c:marker val="1"/>
        <c:smooth val="0"/>
        <c:axId val="468942864"/>
        <c:axId val="468943848"/>
      </c:lineChart>
      <c:catAx>
        <c:axId val="46894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68943848"/>
        <c:crosses val="autoZero"/>
        <c:auto val="1"/>
        <c:lblAlgn val="ctr"/>
        <c:lblOffset val="100"/>
        <c:noMultiLvlLbl val="0"/>
      </c:catAx>
      <c:valAx>
        <c:axId val="468943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6894286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9.6689359142607137E-2"/>
          <c:y val="4.3301765285679417E-2"/>
          <c:w val="0.24824636139640785"/>
          <c:h val="0.222810110766240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by Migration Scenario for Texas -- Report (14).xlsx]Sheet2'!$A$2</c:f>
              <c:strCache>
                <c:ptCount val="1"/>
                <c:pt idx="0">
                  <c:v>Bastrop</c:v>
                </c:pt>
              </c:strCache>
            </c:strRef>
          </c:tx>
          <c:spPr>
            <a:ln w="44450" cap="rnd">
              <a:solidFill>
                <a:schemeClr val="accent1"/>
              </a:solidFill>
              <a:round/>
            </a:ln>
            <a:effectLst/>
          </c:spPr>
          <c:marker>
            <c:symbol val="circle"/>
            <c:size val="5"/>
            <c:spPr>
              <a:solidFill>
                <a:schemeClr val="accent1"/>
              </a:solidFill>
              <a:ln w="44450">
                <a:solidFill>
                  <a:schemeClr val="accent1"/>
                </a:solidFill>
              </a:ln>
              <a:effectLst/>
            </c:spPr>
          </c:marker>
          <c:cat>
            <c:numRef>
              <c:f>'[Population Projections by Migration Scenario for Texas -- Report (14).xlsx]Sheet2'!$B$1:$J$1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(14).xlsx]Sheet2'!$B$2:$J$2</c:f>
              <c:numCache>
                <c:formatCode>#,##0</c:formatCode>
                <c:ptCount val="9"/>
                <c:pt idx="0">
                  <c:v>74171</c:v>
                </c:pt>
                <c:pt idx="1">
                  <c:v>80780</c:v>
                </c:pt>
                <c:pt idx="2">
                  <c:v>88279</c:v>
                </c:pt>
                <c:pt idx="3">
                  <c:v>96872</c:v>
                </c:pt>
                <c:pt idx="4">
                  <c:v>106301</c:v>
                </c:pt>
                <c:pt idx="5">
                  <c:v>115997</c:v>
                </c:pt>
                <c:pt idx="6">
                  <c:v>125914</c:v>
                </c:pt>
                <c:pt idx="7">
                  <c:v>136597</c:v>
                </c:pt>
                <c:pt idx="8">
                  <c:v>148450</c:v>
                </c:pt>
              </c:numCache>
            </c:numRef>
          </c:val>
          <c:smooth val="0"/>
          <c:extLst>
            <c:ext xmlns:c16="http://schemas.microsoft.com/office/drawing/2014/chart" uri="{C3380CC4-5D6E-409C-BE32-E72D297353CC}">
              <c16:uniqueId val="{00000000-0106-4E1D-9E6B-BEE192EE3722}"/>
            </c:ext>
          </c:extLst>
        </c:ser>
        <c:ser>
          <c:idx val="1"/>
          <c:order val="1"/>
          <c:tx>
            <c:strRef>
              <c:f>'[Population Projections by Migration Scenario for Texas -- Report (14).xlsx]Sheet2'!$A$3</c:f>
              <c:strCache>
                <c:ptCount val="1"/>
                <c:pt idx="0">
                  <c:v>Caldwell</c:v>
                </c:pt>
              </c:strCache>
            </c:strRef>
          </c:tx>
          <c:spPr>
            <a:ln w="44450" cap="rnd">
              <a:solidFill>
                <a:schemeClr val="accent2"/>
              </a:solidFill>
              <a:round/>
            </a:ln>
            <a:effectLst/>
          </c:spPr>
          <c:marker>
            <c:symbol val="circle"/>
            <c:size val="5"/>
            <c:spPr>
              <a:solidFill>
                <a:schemeClr val="accent2"/>
              </a:solidFill>
              <a:ln w="44450">
                <a:solidFill>
                  <a:schemeClr val="accent2"/>
                </a:solidFill>
              </a:ln>
              <a:effectLst/>
            </c:spPr>
          </c:marker>
          <c:cat>
            <c:numRef>
              <c:f>'[Population Projections by Migration Scenario for Texas -- Report (14).xlsx]Sheet2'!$B$1:$J$1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(14).xlsx]Sheet2'!$B$3:$J$3</c:f>
              <c:numCache>
                <c:formatCode>#,##0</c:formatCode>
                <c:ptCount val="9"/>
                <c:pt idx="0">
                  <c:v>38066</c:v>
                </c:pt>
                <c:pt idx="1">
                  <c:v>41100</c:v>
                </c:pt>
                <c:pt idx="2">
                  <c:v>44401</c:v>
                </c:pt>
                <c:pt idx="3">
                  <c:v>47921</c:v>
                </c:pt>
                <c:pt idx="4">
                  <c:v>51327</c:v>
                </c:pt>
                <c:pt idx="5">
                  <c:v>54485</c:v>
                </c:pt>
                <c:pt idx="6">
                  <c:v>57444</c:v>
                </c:pt>
                <c:pt idx="7">
                  <c:v>60346</c:v>
                </c:pt>
                <c:pt idx="8">
                  <c:v>63211</c:v>
                </c:pt>
              </c:numCache>
            </c:numRef>
          </c:val>
          <c:smooth val="0"/>
          <c:extLst>
            <c:ext xmlns:c16="http://schemas.microsoft.com/office/drawing/2014/chart" uri="{C3380CC4-5D6E-409C-BE32-E72D297353CC}">
              <c16:uniqueId val="{00000001-0106-4E1D-9E6B-BEE192EE3722}"/>
            </c:ext>
          </c:extLst>
        </c:ser>
        <c:ser>
          <c:idx val="2"/>
          <c:order val="2"/>
          <c:tx>
            <c:strRef>
              <c:f>'[Population Projections by Migration Scenario for Texas -- Report (14).xlsx]Sheet2'!$A$4</c:f>
              <c:strCache>
                <c:ptCount val="1"/>
                <c:pt idx="0">
                  <c:v>Hays</c:v>
                </c:pt>
              </c:strCache>
            </c:strRef>
          </c:tx>
          <c:spPr>
            <a:ln w="44450" cap="rnd">
              <a:solidFill>
                <a:schemeClr val="accent3"/>
              </a:solidFill>
              <a:round/>
            </a:ln>
            <a:effectLst/>
          </c:spPr>
          <c:marker>
            <c:symbol val="circle"/>
            <c:size val="5"/>
            <c:spPr>
              <a:solidFill>
                <a:schemeClr val="accent3"/>
              </a:solidFill>
              <a:ln w="44450">
                <a:solidFill>
                  <a:schemeClr val="accent3"/>
                </a:solidFill>
              </a:ln>
              <a:effectLst/>
            </c:spPr>
          </c:marker>
          <c:cat>
            <c:numRef>
              <c:f>'[Population Projections by Migration Scenario for Texas -- Report (14).xlsx]Sheet2'!$B$1:$J$1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(14).xlsx]Sheet2'!$B$4:$J$4</c:f>
              <c:numCache>
                <c:formatCode>#,##0</c:formatCode>
                <c:ptCount val="9"/>
                <c:pt idx="0">
                  <c:v>157107</c:v>
                </c:pt>
                <c:pt idx="1">
                  <c:v>182893</c:v>
                </c:pt>
                <c:pt idx="2">
                  <c:v>211934</c:v>
                </c:pt>
                <c:pt idx="3">
                  <c:v>240993</c:v>
                </c:pt>
                <c:pt idx="4">
                  <c:v>273247</c:v>
                </c:pt>
                <c:pt idx="5">
                  <c:v>308142</c:v>
                </c:pt>
                <c:pt idx="6">
                  <c:v>346625</c:v>
                </c:pt>
                <c:pt idx="7">
                  <c:v>389689</c:v>
                </c:pt>
                <c:pt idx="8">
                  <c:v>438425</c:v>
                </c:pt>
              </c:numCache>
            </c:numRef>
          </c:val>
          <c:smooth val="0"/>
          <c:extLst>
            <c:ext xmlns:c16="http://schemas.microsoft.com/office/drawing/2014/chart" uri="{C3380CC4-5D6E-409C-BE32-E72D297353CC}">
              <c16:uniqueId val="{00000002-0106-4E1D-9E6B-BEE192EE3722}"/>
            </c:ext>
          </c:extLst>
        </c:ser>
        <c:ser>
          <c:idx val="3"/>
          <c:order val="3"/>
          <c:tx>
            <c:strRef>
              <c:f>'[Population Projections by Migration Scenario for Texas -- Report (14).xlsx]Sheet2'!$A$5</c:f>
              <c:strCache>
                <c:ptCount val="1"/>
                <c:pt idx="0">
                  <c:v>Travis</c:v>
                </c:pt>
              </c:strCache>
            </c:strRef>
          </c:tx>
          <c:spPr>
            <a:ln w="44450" cap="rnd">
              <a:solidFill>
                <a:schemeClr val="accent4"/>
              </a:solidFill>
              <a:round/>
            </a:ln>
            <a:effectLst/>
          </c:spPr>
          <c:marker>
            <c:symbol val="circle"/>
            <c:size val="5"/>
            <c:spPr>
              <a:solidFill>
                <a:schemeClr val="accent4"/>
              </a:solidFill>
              <a:ln w="44450">
                <a:solidFill>
                  <a:schemeClr val="accent4"/>
                </a:solidFill>
              </a:ln>
              <a:effectLst/>
            </c:spPr>
          </c:marker>
          <c:cat>
            <c:numRef>
              <c:f>'[Population Projections by Migration Scenario for Texas -- Report (14).xlsx]Sheet2'!$B$1:$J$1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(14).xlsx]Sheet2'!$B$5:$J$5</c:f>
              <c:numCache>
                <c:formatCode>#,##0</c:formatCode>
                <c:ptCount val="9"/>
                <c:pt idx="0">
                  <c:v>1024266</c:v>
                </c:pt>
                <c:pt idx="1">
                  <c:v>1111829</c:v>
                </c:pt>
                <c:pt idx="2">
                  <c:v>1198485</c:v>
                </c:pt>
                <c:pt idx="3">
                  <c:v>1274999</c:v>
                </c:pt>
                <c:pt idx="4">
                  <c:v>1342829</c:v>
                </c:pt>
                <c:pt idx="5">
                  <c:v>1407810</c:v>
                </c:pt>
                <c:pt idx="6">
                  <c:v>1474822</c:v>
                </c:pt>
                <c:pt idx="7">
                  <c:v>1543943</c:v>
                </c:pt>
                <c:pt idx="8">
                  <c:v>1612674</c:v>
                </c:pt>
              </c:numCache>
            </c:numRef>
          </c:val>
          <c:smooth val="0"/>
          <c:extLst>
            <c:ext xmlns:c16="http://schemas.microsoft.com/office/drawing/2014/chart" uri="{C3380CC4-5D6E-409C-BE32-E72D297353CC}">
              <c16:uniqueId val="{00000003-0106-4E1D-9E6B-BEE192EE3722}"/>
            </c:ext>
          </c:extLst>
        </c:ser>
        <c:ser>
          <c:idx val="4"/>
          <c:order val="4"/>
          <c:tx>
            <c:strRef>
              <c:f>'[Population Projections by Migration Scenario for Texas -- Report (14).xlsx]Sheet2'!$A$6</c:f>
              <c:strCache>
                <c:ptCount val="1"/>
                <c:pt idx="0">
                  <c:v>Williamson</c:v>
                </c:pt>
              </c:strCache>
            </c:strRef>
          </c:tx>
          <c:spPr>
            <a:ln w="44450" cap="rnd">
              <a:solidFill>
                <a:schemeClr val="accent5"/>
              </a:solidFill>
              <a:round/>
            </a:ln>
            <a:effectLst/>
          </c:spPr>
          <c:marker>
            <c:symbol val="circle"/>
            <c:size val="5"/>
            <c:spPr>
              <a:solidFill>
                <a:schemeClr val="accent5"/>
              </a:solidFill>
              <a:ln w="44450">
                <a:solidFill>
                  <a:schemeClr val="accent5"/>
                </a:solidFill>
              </a:ln>
              <a:effectLst/>
            </c:spPr>
          </c:marker>
          <c:cat>
            <c:numRef>
              <c:f>'[Population Projections by Migration Scenario for Texas -- Report (14).xlsx]Sheet2'!$B$1:$J$1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 (14).xlsx]Sheet2'!$B$6:$J$6</c:f>
              <c:numCache>
                <c:formatCode>#,##0</c:formatCode>
                <c:ptCount val="9"/>
                <c:pt idx="0">
                  <c:v>422679</c:v>
                </c:pt>
                <c:pt idx="1">
                  <c:v>477329</c:v>
                </c:pt>
                <c:pt idx="2">
                  <c:v>534882</c:v>
                </c:pt>
                <c:pt idx="3">
                  <c:v>597892</c:v>
                </c:pt>
                <c:pt idx="4">
                  <c:v>667844</c:v>
                </c:pt>
                <c:pt idx="5">
                  <c:v>744423</c:v>
                </c:pt>
                <c:pt idx="6">
                  <c:v>825127</c:v>
                </c:pt>
                <c:pt idx="7">
                  <c:v>908070</c:v>
                </c:pt>
                <c:pt idx="8">
                  <c:v>992814</c:v>
                </c:pt>
              </c:numCache>
            </c:numRef>
          </c:val>
          <c:smooth val="0"/>
          <c:extLst>
            <c:ext xmlns:c16="http://schemas.microsoft.com/office/drawing/2014/chart" uri="{C3380CC4-5D6E-409C-BE32-E72D297353CC}">
              <c16:uniqueId val="{00000004-0106-4E1D-9E6B-BEE192EE3722}"/>
            </c:ext>
          </c:extLst>
        </c:ser>
        <c:dLbls>
          <c:showLegendKey val="0"/>
          <c:showVal val="0"/>
          <c:showCatName val="0"/>
          <c:showSerName val="0"/>
          <c:showPercent val="0"/>
          <c:showBubbleSize val="0"/>
        </c:dLbls>
        <c:marker val="1"/>
        <c:smooth val="0"/>
        <c:axId val="597100984"/>
        <c:axId val="597100656"/>
      </c:lineChart>
      <c:catAx>
        <c:axId val="59710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7100656"/>
        <c:crosses val="autoZero"/>
        <c:auto val="1"/>
        <c:lblAlgn val="ctr"/>
        <c:lblOffset val="100"/>
        <c:noMultiLvlLbl val="0"/>
      </c:catAx>
      <c:valAx>
        <c:axId val="59710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710098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 School +</c:v>
                </c:pt>
              </c:strCache>
            </c:strRef>
          </c:tx>
          <c:marker>
            <c:symbol val="square"/>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0.0%</c:formatCode>
                <c:ptCount val="6"/>
                <c:pt idx="0">
                  <c:v>0.78599999999999992</c:v>
                </c:pt>
                <c:pt idx="1">
                  <c:v>0.79099999999999993</c:v>
                </c:pt>
                <c:pt idx="2">
                  <c:v>0.79599999999999993</c:v>
                </c:pt>
                <c:pt idx="3">
                  <c:v>0.79900000000000004</c:v>
                </c:pt>
                <c:pt idx="4">
                  <c:v>0.80700000000000005</c:v>
                </c:pt>
                <c:pt idx="5">
                  <c:v>0.81099999999999994</c:v>
                </c:pt>
              </c:numCache>
            </c:numRef>
          </c:val>
          <c:smooth val="0"/>
          <c:extLst>
            <c:ext xmlns:c16="http://schemas.microsoft.com/office/drawing/2014/chart" uri="{C3380CC4-5D6E-409C-BE32-E72D297353CC}">
              <c16:uniqueId val="{00000000-DB12-4970-9376-BF74563689F8}"/>
            </c:ext>
          </c:extLst>
        </c:ser>
        <c:dLbls>
          <c:showLegendKey val="0"/>
          <c:showVal val="0"/>
          <c:showCatName val="0"/>
          <c:showSerName val="0"/>
          <c:showPercent val="0"/>
          <c:showBubbleSize val="0"/>
        </c:dLbls>
        <c:marker val="1"/>
        <c:smooth val="0"/>
        <c:axId val="412877136"/>
        <c:axId val="412879880"/>
      </c:lineChart>
      <c:catAx>
        <c:axId val="412877136"/>
        <c:scaling>
          <c:orientation val="minMax"/>
        </c:scaling>
        <c:delete val="0"/>
        <c:axPos val="b"/>
        <c:numFmt formatCode="General" sourceLinked="1"/>
        <c:majorTickMark val="out"/>
        <c:minorTickMark val="none"/>
        <c:tickLblPos val="nextTo"/>
        <c:crossAx val="412879880"/>
        <c:crosses val="autoZero"/>
        <c:auto val="1"/>
        <c:lblAlgn val="ctr"/>
        <c:lblOffset val="100"/>
        <c:noMultiLvlLbl val="0"/>
      </c:catAx>
      <c:valAx>
        <c:axId val="412879880"/>
        <c:scaling>
          <c:orientation val="minMax"/>
        </c:scaling>
        <c:delete val="0"/>
        <c:axPos val="l"/>
        <c:majorGridlines/>
        <c:numFmt formatCode="0.0%" sourceLinked="1"/>
        <c:majorTickMark val="out"/>
        <c:minorTickMark val="none"/>
        <c:tickLblPos val="nextTo"/>
        <c:crossAx val="41287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FD6D-48C5-A3CC-88085C67B80C}"/>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FD6D-48C5-A3CC-88085C67B80C}"/>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FD6D-48C5-A3CC-88085C67B80C}"/>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FD6D-48C5-A3CC-88085C67B80C}"/>
            </c:ext>
          </c:extLst>
        </c:ser>
        <c:dLbls>
          <c:showLegendKey val="0"/>
          <c:showVal val="0"/>
          <c:showCatName val="0"/>
          <c:showSerName val="0"/>
          <c:showPercent val="0"/>
          <c:showBubbleSize val="0"/>
        </c:dLbls>
        <c:smooth val="0"/>
        <c:axId val="406200688"/>
        <c:axId val="406200296"/>
      </c:lineChart>
      <c:catAx>
        <c:axId val="406200688"/>
        <c:scaling>
          <c:orientation val="minMax"/>
        </c:scaling>
        <c:delete val="0"/>
        <c:axPos val="b"/>
        <c:numFmt formatCode="General" sourceLinked="1"/>
        <c:majorTickMark val="out"/>
        <c:minorTickMark val="none"/>
        <c:tickLblPos val="nextTo"/>
        <c:crossAx val="406200296"/>
        <c:crosses val="autoZero"/>
        <c:auto val="1"/>
        <c:lblAlgn val="ctr"/>
        <c:lblOffset val="100"/>
        <c:noMultiLvlLbl val="0"/>
      </c:catAx>
      <c:valAx>
        <c:axId val="406200296"/>
        <c:scaling>
          <c:orientation val="minMax"/>
          <c:min val="0.5"/>
        </c:scaling>
        <c:delete val="0"/>
        <c:axPos val="l"/>
        <c:majorGridlines/>
        <c:numFmt formatCode="0%" sourceLinked="0"/>
        <c:majorTickMark val="out"/>
        <c:minorTickMark val="none"/>
        <c:tickLblPos val="nextTo"/>
        <c:crossAx val="406200688"/>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2016</a:t>
            </a:r>
            <a:endParaRPr lang="en-US" sz="1800" dirty="0"/>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B5-4A9B-88F9-BACCD147F9B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B5-4A9B-88F9-BACCD147F9BA}"/>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5AB5-4A9B-88F9-BACCD147F9BA}"/>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5AB5-4A9B-88F9-BACCD147F9BA}"/>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5AB5-4A9B-88F9-BACCD147F9BA}"/>
              </c:ext>
            </c:extLst>
          </c:dPt>
          <c:dLbls>
            <c:dLbl>
              <c:idx val="4"/>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B5-4A9B-88F9-BACCD147F9BA}"/>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Sheet1!$B$26:$B$30</c:f>
              <c:strCache>
                <c:ptCount val="5"/>
                <c:pt idx="0">
                  <c:v>NH White</c:v>
                </c:pt>
                <c:pt idx="1">
                  <c:v>NH Black</c:v>
                </c:pt>
                <c:pt idx="2">
                  <c:v>Hispanic</c:v>
                </c:pt>
                <c:pt idx="3">
                  <c:v>NH Asian</c:v>
                </c:pt>
                <c:pt idx="4">
                  <c:v>NH Other</c:v>
                </c:pt>
              </c:strCache>
            </c:strRef>
          </c:cat>
          <c:val>
            <c:numRef>
              <c:f>Sheet1!$C$26:$C$30</c:f>
              <c:numCache>
                <c:formatCode>0.0%</c:formatCode>
                <c:ptCount val="5"/>
                <c:pt idx="0">
                  <c:v>0.52604375110933888</c:v>
                </c:pt>
                <c:pt idx="1">
                  <c:v>6.9935153824270999E-2</c:v>
                </c:pt>
                <c:pt idx="2">
                  <c:v>0.32210872858216161</c:v>
                </c:pt>
                <c:pt idx="3">
                  <c:v>5.580272368526628E-2</c:v>
                </c:pt>
                <c:pt idx="4">
                  <c:v>2.6109642798962267E-2</c:v>
                </c:pt>
              </c:numCache>
            </c:numRef>
          </c:val>
          <c:extLst>
            <c:ext xmlns:c16="http://schemas.microsoft.com/office/drawing/2014/chart" uri="{C3380CC4-5D6E-409C-BE32-E72D297353CC}">
              <c16:uniqueId val="{0000000A-5AB5-4A9B-88F9-BACCD147F9B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295054596253463"/>
          <c:y val="2.7352931542380259E-2"/>
          <c:w val="0.88093677740931231"/>
          <c:h val="0.76586761334418407"/>
        </c:manualLayout>
      </c:layout>
      <c:barChart>
        <c:barDir val="col"/>
        <c:grouping val="clustered"/>
        <c:varyColors val="0"/>
        <c:ser>
          <c:idx val="0"/>
          <c:order val="0"/>
          <c:tx>
            <c:strRef>
              <c:f>EdAttainment!$B$4</c:f>
              <c:strCache>
                <c:ptCount val="1"/>
                <c:pt idx="0">
                  <c:v>Austin</c:v>
                </c:pt>
              </c:strCache>
            </c:strRef>
          </c:tx>
          <c:spPr>
            <a:solidFill>
              <a:schemeClr val="accent1"/>
            </a:solidFill>
            <a:ln>
              <a:noFill/>
            </a:ln>
            <a:effectLst/>
          </c:spPr>
          <c:invertIfNegative val="0"/>
          <c:cat>
            <c:strRef>
              <c:f>EdAttainment!$A$5:$A$15</c:f>
              <c:strCache>
                <c:ptCount val="11"/>
                <c:pt idx="0">
                  <c:v>High School Graduate or Higher</c:v>
                </c:pt>
                <c:pt idx="1">
                  <c:v>NH White</c:v>
                </c:pt>
                <c:pt idx="2">
                  <c:v>Asian</c:v>
                </c:pt>
                <c:pt idx="3">
                  <c:v>Black</c:v>
                </c:pt>
                <c:pt idx="4">
                  <c:v>Hispanic</c:v>
                </c:pt>
                <c:pt idx="6">
                  <c:v>Bachelor's Degree or Higher</c:v>
                </c:pt>
                <c:pt idx="7">
                  <c:v>NH White</c:v>
                </c:pt>
                <c:pt idx="8">
                  <c:v>Asian</c:v>
                </c:pt>
                <c:pt idx="9">
                  <c:v>Black</c:v>
                </c:pt>
                <c:pt idx="10">
                  <c:v>Hispanic</c:v>
                </c:pt>
              </c:strCache>
            </c:strRef>
          </c:cat>
          <c:val>
            <c:numRef>
              <c:f>EdAttainment!$B$5:$B$15</c:f>
              <c:numCache>
                <c:formatCode>General</c:formatCode>
                <c:ptCount val="11"/>
                <c:pt idx="1">
                  <c:v>96.9</c:v>
                </c:pt>
                <c:pt idx="2">
                  <c:v>91.5</c:v>
                </c:pt>
                <c:pt idx="3">
                  <c:v>89.3</c:v>
                </c:pt>
                <c:pt idx="4">
                  <c:v>73.2</c:v>
                </c:pt>
                <c:pt idx="7">
                  <c:v>52.3</c:v>
                </c:pt>
                <c:pt idx="8">
                  <c:v>65</c:v>
                </c:pt>
                <c:pt idx="9">
                  <c:v>27.2</c:v>
                </c:pt>
                <c:pt idx="10">
                  <c:v>21.8</c:v>
                </c:pt>
              </c:numCache>
            </c:numRef>
          </c:val>
          <c:extLst>
            <c:ext xmlns:c16="http://schemas.microsoft.com/office/drawing/2014/chart" uri="{C3380CC4-5D6E-409C-BE32-E72D297353CC}">
              <c16:uniqueId val="{00000000-B8F5-4EA2-B508-E26F896C6DC2}"/>
            </c:ext>
          </c:extLst>
        </c:ser>
        <c:ser>
          <c:idx val="1"/>
          <c:order val="1"/>
          <c:tx>
            <c:strRef>
              <c:f>EdAttainment!$C$4</c:f>
              <c:strCache>
                <c:ptCount val="1"/>
                <c:pt idx="0">
                  <c:v>Dallas</c:v>
                </c:pt>
              </c:strCache>
            </c:strRef>
          </c:tx>
          <c:spPr>
            <a:solidFill>
              <a:schemeClr val="accent2">
                <a:shade val="76000"/>
              </a:schemeClr>
            </a:solidFill>
            <a:ln>
              <a:noFill/>
            </a:ln>
            <a:effectLst/>
          </c:spPr>
          <c:invertIfNegative val="0"/>
          <c:cat>
            <c:strRef>
              <c:f>EdAttainment!$A$5:$A$15</c:f>
              <c:strCache>
                <c:ptCount val="11"/>
                <c:pt idx="0">
                  <c:v>High School Graduate or Higher</c:v>
                </c:pt>
                <c:pt idx="1">
                  <c:v>NH White</c:v>
                </c:pt>
                <c:pt idx="2">
                  <c:v>Asian</c:v>
                </c:pt>
                <c:pt idx="3">
                  <c:v>Black</c:v>
                </c:pt>
                <c:pt idx="4">
                  <c:v>Hispanic</c:v>
                </c:pt>
                <c:pt idx="6">
                  <c:v>Bachelor's Degree or Higher</c:v>
                </c:pt>
                <c:pt idx="7">
                  <c:v>NH White</c:v>
                </c:pt>
                <c:pt idx="8">
                  <c:v>Asian</c:v>
                </c:pt>
                <c:pt idx="9">
                  <c:v>Black</c:v>
                </c:pt>
                <c:pt idx="10">
                  <c:v>Hispanic</c:v>
                </c:pt>
              </c:strCache>
            </c:strRef>
          </c:cat>
          <c:val>
            <c:numRef>
              <c:f>EdAttainment!$C$5:$C$15</c:f>
              <c:numCache>
                <c:formatCode>General</c:formatCode>
                <c:ptCount val="11"/>
                <c:pt idx="1">
                  <c:v>94.4</c:v>
                </c:pt>
                <c:pt idx="2">
                  <c:v>87.4</c:v>
                </c:pt>
                <c:pt idx="3">
                  <c:v>90.4</c:v>
                </c:pt>
                <c:pt idx="4">
                  <c:v>58.4</c:v>
                </c:pt>
                <c:pt idx="7">
                  <c:v>42.2</c:v>
                </c:pt>
                <c:pt idx="8">
                  <c:v>59.6</c:v>
                </c:pt>
                <c:pt idx="9">
                  <c:v>24.5</c:v>
                </c:pt>
                <c:pt idx="10">
                  <c:v>13.1</c:v>
                </c:pt>
              </c:numCache>
            </c:numRef>
          </c:val>
          <c:extLst>
            <c:ext xmlns:c16="http://schemas.microsoft.com/office/drawing/2014/chart" uri="{C3380CC4-5D6E-409C-BE32-E72D297353CC}">
              <c16:uniqueId val="{00000001-B8F5-4EA2-B508-E26F896C6DC2}"/>
            </c:ext>
          </c:extLst>
        </c:ser>
        <c:ser>
          <c:idx val="2"/>
          <c:order val="2"/>
          <c:tx>
            <c:strRef>
              <c:f>EdAttainment!$D$4</c:f>
              <c:strCache>
                <c:ptCount val="1"/>
                <c:pt idx="0">
                  <c:v>Houston</c:v>
                </c:pt>
              </c:strCache>
            </c:strRef>
          </c:tx>
          <c:spPr>
            <a:solidFill>
              <a:schemeClr val="accent2"/>
            </a:solidFill>
            <a:ln>
              <a:noFill/>
            </a:ln>
            <a:effectLst/>
          </c:spPr>
          <c:invertIfNegative val="0"/>
          <c:cat>
            <c:strRef>
              <c:f>EdAttainment!$A$5:$A$15</c:f>
              <c:strCache>
                <c:ptCount val="11"/>
                <c:pt idx="0">
                  <c:v>High School Graduate or Higher</c:v>
                </c:pt>
                <c:pt idx="1">
                  <c:v>NH White</c:v>
                </c:pt>
                <c:pt idx="2">
                  <c:v>Asian</c:v>
                </c:pt>
                <c:pt idx="3">
                  <c:v>Black</c:v>
                </c:pt>
                <c:pt idx="4">
                  <c:v>Hispanic</c:v>
                </c:pt>
                <c:pt idx="6">
                  <c:v>Bachelor's Degree or Higher</c:v>
                </c:pt>
                <c:pt idx="7">
                  <c:v>NH White</c:v>
                </c:pt>
                <c:pt idx="8">
                  <c:v>Asian</c:v>
                </c:pt>
                <c:pt idx="9">
                  <c:v>Black</c:v>
                </c:pt>
                <c:pt idx="10">
                  <c:v>Hispanic</c:v>
                </c:pt>
              </c:strCache>
            </c:strRef>
          </c:cat>
          <c:val>
            <c:numRef>
              <c:f>EdAttainment!$D$5:$D$15</c:f>
              <c:numCache>
                <c:formatCode>General</c:formatCode>
                <c:ptCount val="11"/>
                <c:pt idx="1">
                  <c:v>94.6</c:v>
                </c:pt>
                <c:pt idx="2">
                  <c:v>87.5</c:v>
                </c:pt>
                <c:pt idx="3">
                  <c:v>90.8</c:v>
                </c:pt>
                <c:pt idx="4">
                  <c:v>63.3</c:v>
                </c:pt>
                <c:pt idx="7">
                  <c:v>42.4</c:v>
                </c:pt>
                <c:pt idx="8">
                  <c:v>55.2</c:v>
                </c:pt>
                <c:pt idx="9">
                  <c:v>27.7</c:v>
                </c:pt>
                <c:pt idx="10">
                  <c:v>14.1</c:v>
                </c:pt>
              </c:numCache>
            </c:numRef>
          </c:val>
          <c:extLst>
            <c:ext xmlns:c16="http://schemas.microsoft.com/office/drawing/2014/chart" uri="{C3380CC4-5D6E-409C-BE32-E72D297353CC}">
              <c16:uniqueId val="{00000002-B8F5-4EA2-B508-E26F896C6DC2}"/>
            </c:ext>
          </c:extLst>
        </c:ser>
        <c:ser>
          <c:idx val="3"/>
          <c:order val="3"/>
          <c:tx>
            <c:strRef>
              <c:f>EdAttainment!$E$4</c:f>
              <c:strCache>
                <c:ptCount val="1"/>
                <c:pt idx="0">
                  <c:v>San Antonio</c:v>
                </c:pt>
              </c:strCache>
            </c:strRef>
          </c:tx>
          <c:spPr>
            <a:solidFill>
              <a:schemeClr val="accent2">
                <a:tint val="77000"/>
              </a:schemeClr>
            </a:solidFill>
            <a:ln>
              <a:noFill/>
            </a:ln>
            <a:effectLst/>
          </c:spPr>
          <c:invertIfNegative val="0"/>
          <c:cat>
            <c:strRef>
              <c:f>EdAttainment!$A$5:$A$15</c:f>
              <c:strCache>
                <c:ptCount val="11"/>
                <c:pt idx="0">
                  <c:v>High School Graduate or Higher</c:v>
                </c:pt>
                <c:pt idx="1">
                  <c:v>NH White</c:v>
                </c:pt>
                <c:pt idx="2">
                  <c:v>Asian</c:v>
                </c:pt>
                <c:pt idx="3">
                  <c:v>Black</c:v>
                </c:pt>
                <c:pt idx="4">
                  <c:v>Hispanic</c:v>
                </c:pt>
                <c:pt idx="6">
                  <c:v>Bachelor's Degree or Higher</c:v>
                </c:pt>
                <c:pt idx="7">
                  <c:v>NH White</c:v>
                </c:pt>
                <c:pt idx="8">
                  <c:v>Asian</c:v>
                </c:pt>
                <c:pt idx="9">
                  <c:v>Black</c:v>
                </c:pt>
                <c:pt idx="10">
                  <c:v>Hispanic</c:v>
                </c:pt>
              </c:strCache>
            </c:strRef>
          </c:cat>
          <c:val>
            <c:numRef>
              <c:f>EdAttainment!$E$5:$E$15</c:f>
              <c:numCache>
                <c:formatCode>General</c:formatCode>
                <c:ptCount val="11"/>
                <c:pt idx="1">
                  <c:v>94.5</c:v>
                </c:pt>
                <c:pt idx="2">
                  <c:v>88.2</c:v>
                </c:pt>
                <c:pt idx="3">
                  <c:v>90.4</c:v>
                </c:pt>
                <c:pt idx="4">
                  <c:v>74.3</c:v>
                </c:pt>
                <c:pt idx="7">
                  <c:v>40.4</c:v>
                </c:pt>
                <c:pt idx="8">
                  <c:v>51.8</c:v>
                </c:pt>
                <c:pt idx="9">
                  <c:v>27.6</c:v>
                </c:pt>
                <c:pt idx="10">
                  <c:v>16.7</c:v>
                </c:pt>
              </c:numCache>
            </c:numRef>
          </c:val>
          <c:extLst>
            <c:ext xmlns:c16="http://schemas.microsoft.com/office/drawing/2014/chart" uri="{C3380CC4-5D6E-409C-BE32-E72D297353CC}">
              <c16:uniqueId val="{00000003-B8F5-4EA2-B508-E26F896C6DC2}"/>
            </c:ext>
          </c:extLst>
        </c:ser>
        <c:dLbls>
          <c:showLegendKey val="0"/>
          <c:showVal val="0"/>
          <c:showCatName val="0"/>
          <c:showSerName val="0"/>
          <c:showPercent val="0"/>
          <c:showBubbleSize val="0"/>
        </c:dLbls>
        <c:gapWidth val="150"/>
        <c:axId val="570672224"/>
        <c:axId val="570679768"/>
      </c:barChart>
      <c:lineChart>
        <c:grouping val="standard"/>
        <c:varyColors val="0"/>
        <c:ser>
          <c:idx val="4"/>
          <c:order val="4"/>
          <c:tx>
            <c:strRef>
              <c:f>EdAttainment!$F$4</c:f>
              <c:strCache>
                <c:ptCount val="1"/>
                <c:pt idx="0">
                  <c:v>Texas</c:v>
                </c:pt>
              </c:strCache>
            </c:strRef>
          </c:tx>
          <c:spPr>
            <a:ln w="28575" cap="rnd">
              <a:solidFill>
                <a:schemeClr val="accent1">
                  <a:lumMod val="50000"/>
                </a:schemeClr>
              </a:solidFill>
              <a:round/>
            </a:ln>
            <a:effectLst/>
          </c:spPr>
          <c:marker>
            <c:symbol val="none"/>
          </c:marker>
          <c:dLbls>
            <c:dLbl>
              <c:idx val="4"/>
              <c:layout>
                <c:manualLayout>
                  <c:x val="-2.7578385876525602E-2"/>
                  <c:y val="-5.2303909799501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F5-4EA2-B508-E26F896C6DC2}"/>
                </c:ext>
              </c:extLst>
            </c:dLbl>
            <c:dLbl>
              <c:idx val="7"/>
              <c:layout>
                <c:manualLayout>
                  <c:x val="-2.7578385876525544E-2"/>
                  <c:y val="-5.9586899640782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F5-4EA2-B508-E26F896C6DC2}"/>
                </c:ext>
              </c:extLst>
            </c:dLbl>
            <c:dLbl>
              <c:idx val="8"/>
              <c:layout>
                <c:manualLayout>
                  <c:x val="-3.1737160801726144E-2"/>
                  <c:y val="-4.3667545468030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F5-4EA2-B508-E26F896C6DC2}"/>
                </c:ext>
              </c:extLst>
            </c:dLbl>
            <c:dLbl>
              <c:idx val="9"/>
              <c:layout>
                <c:manualLayout>
                  <c:x val="-1.2900356728759258E-2"/>
                  <c:y val="-4.9876246519074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F5-4EA2-B508-E26F896C6DC2}"/>
                </c:ext>
              </c:extLst>
            </c:dLbl>
            <c:dLbl>
              <c:idx val="10"/>
              <c:layout>
                <c:manualLayout>
                  <c:x val="-2.2868831712350695E-2"/>
                  <c:y val="-3.7737930116940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F5-4EA2-B508-E26F896C6DC2}"/>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EdAttainment!$A$5:$A$15</c:f>
              <c:strCache>
                <c:ptCount val="11"/>
                <c:pt idx="0">
                  <c:v>High School Graduate or Higher</c:v>
                </c:pt>
                <c:pt idx="1">
                  <c:v>NH White</c:v>
                </c:pt>
                <c:pt idx="2">
                  <c:v>Asian</c:v>
                </c:pt>
                <c:pt idx="3">
                  <c:v>Black</c:v>
                </c:pt>
                <c:pt idx="4">
                  <c:v>Hispanic</c:v>
                </c:pt>
                <c:pt idx="6">
                  <c:v>Bachelor's Degree or Higher</c:v>
                </c:pt>
                <c:pt idx="7">
                  <c:v>NH White</c:v>
                </c:pt>
                <c:pt idx="8">
                  <c:v>Asian</c:v>
                </c:pt>
                <c:pt idx="9">
                  <c:v>Black</c:v>
                </c:pt>
                <c:pt idx="10">
                  <c:v>Hispanic</c:v>
                </c:pt>
              </c:strCache>
            </c:strRef>
          </c:cat>
          <c:val>
            <c:numRef>
              <c:f>EdAttainment!$F$5:$F$15</c:f>
              <c:numCache>
                <c:formatCode>General</c:formatCode>
                <c:ptCount val="11"/>
                <c:pt idx="1">
                  <c:v>93.4</c:v>
                </c:pt>
                <c:pt idx="2">
                  <c:v>87.6</c:v>
                </c:pt>
                <c:pt idx="3">
                  <c:v>89.1</c:v>
                </c:pt>
                <c:pt idx="4">
                  <c:v>64.900000000000006</c:v>
                </c:pt>
                <c:pt idx="7">
                  <c:v>37.6</c:v>
                </c:pt>
                <c:pt idx="8">
                  <c:v>56.7</c:v>
                </c:pt>
                <c:pt idx="9">
                  <c:v>23.1</c:v>
                </c:pt>
                <c:pt idx="10">
                  <c:v>14.2</c:v>
                </c:pt>
              </c:numCache>
            </c:numRef>
          </c:val>
          <c:smooth val="0"/>
          <c:extLst>
            <c:ext xmlns:c16="http://schemas.microsoft.com/office/drawing/2014/chart" uri="{C3380CC4-5D6E-409C-BE32-E72D297353CC}">
              <c16:uniqueId val="{00000004-B8F5-4EA2-B508-E26F896C6DC2}"/>
            </c:ext>
          </c:extLst>
        </c:ser>
        <c:dLbls>
          <c:showLegendKey val="0"/>
          <c:showVal val="0"/>
          <c:showCatName val="0"/>
          <c:showSerName val="0"/>
          <c:showPercent val="0"/>
          <c:showBubbleSize val="0"/>
        </c:dLbls>
        <c:marker val="1"/>
        <c:smooth val="0"/>
        <c:axId val="570672224"/>
        <c:axId val="570679768"/>
      </c:lineChart>
      <c:catAx>
        <c:axId val="570672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0679768"/>
        <c:crosses val="autoZero"/>
        <c:auto val="1"/>
        <c:lblAlgn val="ctr"/>
        <c:lblOffset val="100"/>
        <c:noMultiLvlLbl val="0"/>
      </c:catAx>
      <c:valAx>
        <c:axId val="570679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067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10/19/2017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3075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24460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16</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Median age of NH White women is 43.4 years of age, compared to 29.0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29382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is estimated to be home to 1.65 million undocumented immigrants, making up about 6% of the total state population but nearly 9% of the state’s work force. The decreasing number of undocumented immigrants could have implications for the growth of the state, its labor force, and the racial make up of Texas immigrants.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495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26</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119381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Dallas Fed, the</a:t>
            </a:r>
            <a:r>
              <a:rPr lang="en-US" baseline="0" dirty="0" smtClean="0"/>
              <a:t> Texas economy started strong in 2017 with job growth at 2.6% through August. This compares with a job growth of 1.5% for the U.S. Although early 2016 job growth started slow, the second half improved to 1.9% from 0.6% in the first half. Total job growth in 2017 is forecasted at 2.6%.</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184704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Housing affordability</a:t>
            </a:r>
            <a:r>
              <a:rPr lang="en-US" sz="1200" b="0" i="0" kern="1200" dirty="0" smtClean="0">
                <a:solidFill>
                  <a:schemeClr val="tx1"/>
                </a:solidFill>
                <a:effectLst/>
                <a:latin typeface="+mn-lt"/>
                <a:ea typeface="+mn-ea"/>
                <a:cs typeface="+mn-cs"/>
              </a:rPr>
              <a:t>—the share of homes sold that were affordable to a median-income family in the area—has fallen in most major Texas metros. Houston is an exception, the result of the oil bust slowing home appreciation. Apartment demand and occupancy rates generally remain high.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42545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33</a:t>
            </a:fld>
            <a:endParaRPr lang="en-US" dirty="0"/>
          </a:p>
        </p:txBody>
      </p:sp>
    </p:spTree>
    <p:extLst>
      <p:ext uri="{BB962C8B-B14F-4D97-AF65-F5344CB8AC3E}">
        <p14:creationId xmlns:p14="http://schemas.microsoft.com/office/powerpoint/2010/main" val="15493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2699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r>
              <a:rPr lang="en-US" sz="1000" dirty="0" smtClean="0"/>
              <a:t>Educational </a:t>
            </a:r>
            <a:r>
              <a:rPr lang="en-US" sz="1000" dirty="0"/>
              <a:t>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49983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45</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71525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10/19/2017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10/19/2017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10/19/2017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10/19/2017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10/19/2017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10/19/2017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10/19/2017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10/19/2017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10/19/2017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10/19/2017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10/19/2017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10/19/2017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10/19/2017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10/19/2017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10/19/2017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10/19/2017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10/19/2017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10/19/2017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10/19/2017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10/19/2017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10/19/2017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10/19/2017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3968" y="163638"/>
            <a:ext cx="5420034" cy="1323703"/>
          </a:xfrm>
        </p:spPr>
        <p:txBody>
          <a:bodyPr>
            <a:noAutofit/>
          </a:bodyPr>
          <a:lstStyle/>
          <a:p>
            <a:pPr algn="r"/>
            <a:r>
              <a:rPr lang="en-US" sz="2400" dirty="0" smtClean="0"/>
              <a:t>Demographic Trends, Characteristics, and Projections: Texas and the </a:t>
            </a:r>
            <a:br>
              <a:rPr lang="en-US" sz="2400" dirty="0" smtClean="0"/>
            </a:br>
            <a:r>
              <a:rPr lang="en-US" sz="2400" dirty="0" smtClean="0"/>
              <a:t>Austin Metro Area</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r>
              <a:rPr lang="en-US" sz="1600" dirty="0" smtClean="0">
                <a:latin typeface="+mj-lt"/>
              </a:rPr>
              <a:t>Hispanic Austin Leadership</a:t>
            </a:r>
            <a:endParaRPr lang="en-US" sz="1600" dirty="0">
              <a:latin typeface="+mj-lt"/>
            </a:endParaRPr>
          </a:p>
          <a:p>
            <a:pPr>
              <a:lnSpc>
                <a:spcPct val="120000"/>
              </a:lnSpc>
              <a:spcBef>
                <a:spcPts val="0"/>
              </a:spcBef>
            </a:pPr>
            <a:r>
              <a:rPr lang="en-US" sz="1600" dirty="0" smtClean="0">
                <a:latin typeface="+mj-lt"/>
              </a:rPr>
              <a:t>Austin, </a:t>
            </a:r>
            <a:r>
              <a:rPr lang="en-US" sz="1600" dirty="0">
                <a:latin typeface="+mj-lt"/>
              </a:rPr>
              <a:t>TX</a:t>
            </a:r>
          </a:p>
          <a:p>
            <a:pPr>
              <a:lnSpc>
                <a:spcPct val="120000"/>
              </a:lnSpc>
              <a:spcBef>
                <a:spcPts val="0"/>
              </a:spcBef>
            </a:pPr>
            <a:r>
              <a:rPr lang="en-US" sz="1600" dirty="0" smtClean="0">
                <a:latin typeface="+mj-lt"/>
              </a:rPr>
              <a:t>October 10, 2017</a:t>
            </a:r>
            <a:endParaRPr lang="en-US" sz="1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8" name="Table 7"/>
          <p:cNvGraphicFramePr>
            <a:graphicFrameLocks noGrp="1"/>
          </p:cNvGraphicFramePr>
          <p:nvPr>
            <p:extLst>
              <p:ext uri="{D42A27DB-BD31-4B8C-83A1-F6EECF244321}">
                <p14:modId xmlns:p14="http://schemas.microsoft.com/office/powerpoint/2010/main" val="1382147870"/>
              </p:ext>
            </p:extLst>
          </p:nvPr>
        </p:nvGraphicFramePr>
        <p:xfrm>
          <a:off x="1181100" y="1403554"/>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effectLst/>
                        </a:rPr>
                        <a:t>2015-2016</a:t>
                      </a:r>
                      <a:r>
                        <a:rPr lang="en-US" sz="1600" b="0" baseline="0" dirty="0" smtClean="0">
                          <a:effectLst/>
                        </a:rPr>
                        <a:t> </a:t>
                      </a:r>
                      <a:r>
                        <a:rPr lang="en-US" sz="1600" b="0" dirty="0" smtClean="0">
                          <a:effectLst/>
                        </a:rPr>
                        <a:t>Percent Population </a:t>
                      </a:r>
                      <a:r>
                        <a:rPr lang="en-US" sz="1600" b="0" dirty="0">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 Change from International</a:t>
                      </a:r>
                    </a:p>
                    <a:p>
                      <a:pPr marL="0" marR="0" algn="ctr">
                        <a:lnSpc>
                          <a:spcPct val="107000"/>
                        </a:lnSpc>
                        <a:spcBef>
                          <a:spcPts val="0"/>
                        </a:spcBef>
                        <a:spcAft>
                          <a:spcPts val="0"/>
                        </a:spcAft>
                      </a:pPr>
                      <a:r>
                        <a:rPr lang="en-US" sz="1600" b="0" dirty="0" smtClean="0">
                          <a:effectLst/>
                        </a:rPr>
                        <a:t>Migration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6" name="Table 5"/>
          <p:cNvGraphicFramePr>
            <a:graphicFrameLocks noGrp="1"/>
          </p:cNvGraphicFramePr>
          <p:nvPr>
            <p:extLst>
              <p:ext uri="{D42A27DB-BD31-4B8C-83A1-F6EECF244321}">
                <p14:modId xmlns:p14="http://schemas.microsoft.com/office/powerpoint/2010/main" val="735321715"/>
              </p:ext>
            </p:extLst>
          </p:nvPr>
        </p:nvGraphicFramePr>
        <p:xfrm>
          <a:off x="304800" y="1526458"/>
          <a:ext cx="8534400" cy="4934692"/>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795421">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0" i="0" u="none" strike="noStrike" dirty="0">
                          <a:solidFill>
                            <a:schemeClr val="bg1"/>
                          </a:solidFill>
                          <a:effectLst/>
                          <a:latin typeface="Calibri" panose="020F0502020204030204" pitchFamily="34" charset="0"/>
                        </a:rPr>
                        <a:t>Harris</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C00000"/>
                          </a:solidFill>
                          <a:effectLst/>
                          <a:latin typeface="Calibri" panose="020F0502020204030204" pitchFamily="34" charset="0"/>
                        </a:rPr>
                        <a:t>-27.9%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373">
                <a:tc>
                  <a:txBody>
                    <a:bodyPr/>
                    <a:lstStyle/>
                    <a:p>
                      <a:pPr algn="ctr" fontAlgn="b"/>
                      <a:r>
                        <a:rPr lang="en-US" sz="1800" b="0" i="0" u="none" strike="noStrike" dirty="0">
                          <a:solidFill>
                            <a:schemeClr val="bg1"/>
                          </a:solidFill>
                          <a:effectLst/>
                          <a:latin typeface="Calibri" panose="020F0502020204030204" pitchFamily="34" charset="0"/>
                        </a:rPr>
                        <a:t>Tarrant</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chemeClr val="tx2"/>
                          </a:solidFill>
                          <a:effectLst/>
                          <a:latin typeface="Calibri" panose="020F0502020204030204" pitchFamily="34" charset="0"/>
                        </a:rPr>
                        <a:t>         35,462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44.4%</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37.7%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17.9%</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0373">
                <a:tc>
                  <a:txBody>
                    <a:bodyPr/>
                    <a:lstStyle/>
                    <a:p>
                      <a:pPr algn="ctr" fontAlgn="b"/>
                      <a:r>
                        <a:rPr lang="en-US" sz="1800" b="0" i="0" u="none" strike="noStrike" dirty="0">
                          <a:solidFill>
                            <a:schemeClr val="bg1"/>
                          </a:solidFill>
                          <a:effectLst/>
                          <a:latin typeface="Calibri" panose="020F0502020204030204" pitchFamily="34" charset="0"/>
                        </a:rPr>
                        <a:t>Bexar</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16.1%</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373">
                <a:tc>
                  <a:txBody>
                    <a:bodyPr/>
                    <a:lstStyle/>
                    <a:p>
                      <a:pPr algn="ctr" fontAlgn="b"/>
                      <a:r>
                        <a:rPr lang="en-US" sz="1800" b="0" i="0" u="none" strike="noStrike" dirty="0">
                          <a:solidFill>
                            <a:schemeClr val="bg1"/>
                          </a:solidFill>
                          <a:effectLst/>
                          <a:latin typeface="Calibri" panose="020F0502020204030204" pitchFamily="34" charset="0"/>
                        </a:rPr>
                        <a:t>Dallas</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chemeClr val="tx2"/>
                          </a:solidFill>
                          <a:effectLst/>
                          <a:latin typeface="Calibri" panose="020F0502020204030204" pitchFamily="34" charset="0"/>
                        </a:rPr>
                        <a:t>9</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tx2"/>
                          </a:solidFill>
                          <a:effectLst/>
                          <a:latin typeface="Calibri" panose="020F0502020204030204" pitchFamily="34" charset="0"/>
                        </a:rPr>
                        <a:t>         29,209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C00000"/>
                          </a:solidFill>
                          <a:effectLst/>
                          <a:latin typeface="Calibri" panose="020F0502020204030204" pitchFamily="34" charset="0"/>
                        </a:rPr>
                        <a:t>-20.9%</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41.0%</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20373">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27,689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373">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13</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27,388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24.8%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373">
                <a:tc>
                  <a:txBody>
                    <a:bodyPr/>
                    <a:lstStyle/>
                    <a:p>
                      <a:pPr algn="ctr" fontAlgn="b"/>
                      <a:r>
                        <a:rPr lang="en-US" sz="1800" b="0" i="0" u="none" strike="noStrike" dirty="0">
                          <a:solidFill>
                            <a:schemeClr val="bg1"/>
                          </a:solidFill>
                          <a:effectLst/>
                          <a:latin typeface="Calibri" panose="020F0502020204030204" pitchFamily="34" charset="0"/>
                        </a:rPr>
                        <a:t>Collin</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26,506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25.8%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373">
                <a:tc>
                  <a:txBody>
                    <a:bodyPr/>
                    <a:lstStyle/>
                    <a:p>
                      <a:pPr algn="ctr" fontAlgn="b"/>
                      <a:r>
                        <a:rPr lang="en-US" sz="1800" b="0" i="0" u="none" strike="noStrike" dirty="0">
                          <a:solidFill>
                            <a:schemeClr val="bg1"/>
                          </a:solidFill>
                          <a:effectLst/>
                          <a:latin typeface="Calibri" panose="020F0502020204030204" pitchFamily="34" charset="0"/>
                        </a:rPr>
                        <a:t>Travis</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chemeClr val="tx2"/>
                          </a:solidFill>
                          <a:effectLst/>
                          <a:latin typeface="Calibri" panose="020F0502020204030204" pitchFamily="34" charset="0"/>
                        </a:rPr>
                        <a:t>17</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tx2"/>
                          </a:solidFill>
                          <a:effectLst/>
                          <a:latin typeface="Calibri" panose="020F0502020204030204" pitchFamily="34" charset="0"/>
                        </a:rPr>
                        <a:t>         24,505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320373">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dirty="0">
                          <a:solidFill>
                            <a:srgbClr val="C00000"/>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a16="http://schemas.microsoft.com/office/drawing/2014/main" val="10011"/>
                  </a:ext>
                </a:extLst>
              </a:tr>
              <a:tr h="171208">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2016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latin typeface="+mj-lt"/>
              </a:rPr>
              <a:t>Estimated Percent of Total Net-Migrant Flows to and From Texas and Other States, 2015</a:t>
            </a:r>
            <a:endParaRPr lang="en-US"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10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Shares of Internal and Domestic Gross Migration, Texas MSAs, 2010-2014</a:t>
            </a:r>
            <a:endParaRPr lang="en-US" sz="2800" dirty="0"/>
          </a:p>
        </p:txBody>
      </p:sp>
      <p:pic>
        <p:nvPicPr>
          <p:cNvPr id="7" name="Content Placeholder 6"/>
          <p:cNvPicPr>
            <a:picLocks noGrp="1" noChangeAspect="1"/>
          </p:cNvPicPr>
          <p:nvPr>
            <p:ph idx="1"/>
          </p:nvPr>
        </p:nvPicPr>
        <p:blipFill>
          <a:blip r:embed="rId2"/>
          <a:stretch>
            <a:fillRect/>
          </a:stretch>
        </p:blipFill>
        <p:spPr>
          <a:xfrm>
            <a:off x="1215458" y="1347734"/>
            <a:ext cx="6829787" cy="4957202"/>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spTree>
    <p:extLst>
      <p:ext uri="{BB962C8B-B14F-4D97-AF65-F5344CB8AC3E}">
        <p14:creationId xmlns:p14="http://schemas.microsoft.com/office/powerpoint/2010/main" val="111699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County to County Migration Flows, Travis</a:t>
            </a:r>
            <a:r>
              <a:rPr lang="en-US" sz="2800" dirty="0"/>
              <a:t> </a:t>
            </a:r>
            <a:r>
              <a:rPr lang="en-US" sz="2800" dirty="0" smtClean="0"/>
              <a:t>County, 2011-2015</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6379519"/>
              </p:ext>
            </p:extLst>
          </p:nvPr>
        </p:nvGraphicFramePr>
        <p:xfrm>
          <a:off x="1287532" y="1275734"/>
          <a:ext cx="6934694" cy="4170144"/>
        </p:xfrm>
        <a:graphic>
          <a:graphicData uri="http://schemas.openxmlformats.org/drawingml/2006/table">
            <a:tbl>
              <a:tblPr firstRow="1" bandRow="1">
                <a:tableStyleId>{5C22544A-7EE6-4342-B048-85BDC9FD1C3A}</a:tableStyleId>
              </a:tblPr>
              <a:tblGrid>
                <a:gridCol w="2311565">
                  <a:extLst>
                    <a:ext uri="{9D8B030D-6E8A-4147-A177-3AD203B41FA5}">
                      <a16:colId xmlns:a16="http://schemas.microsoft.com/office/drawing/2014/main" val="1061401060"/>
                    </a:ext>
                  </a:extLst>
                </a:gridCol>
                <a:gridCol w="2622593">
                  <a:extLst>
                    <a:ext uri="{9D8B030D-6E8A-4147-A177-3AD203B41FA5}">
                      <a16:colId xmlns:a16="http://schemas.microsoft.com/office/drawing/2014/main" val="2336396847"/>
                    </a:ext>
                  </a:extLst>
                </a:gridCol>
                <a:gridCol w="2000536">
                  <a:extLst>
                    <a:ext uri="{9D8B030D-6E8A-4147-A177-3AD203B41FA5}">
                      <a16:colId xmlns:a16="http://schemas.microsoft.com/office/drawing/2014/main" val="819903438"/>
                    </a:ext>
                  </a:extLst>
                </a:gridCol>
              </a:tblGrid>
              <a:tr h="347512">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Biggest Senders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Losing to</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5730773"/>
                  </a:ext>
                </a:extLst>
              </a:tr>
              <a:tr h="347512">
                <a:tc>
                  <a:txBody>
                    <a:bodyPr/>
                    <a:lstStyle/>
                    <a:p>
                      <a:pPr algn="ctr" fontAlgn="b"/>
                      <a:r>
                        <a:rPr lang="en-US" sz="1600" b="0" i="0" u="none" strike="noStrike" dirty="0" smtClean="0">
                          <a:solidFill>
                            <a:srgbClr val="000000"/>
                          </a:solidFill>
                          <a:effectLst/>
                          <a:latin typeface="Calibri" panose="020F0502020204030204" pitchFamily="34" charset="0"/>
                        </a:rPr>
                        <a:t>Travis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Harris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solidFill>
                            <a:srgbClr val="C00000"/>
                          </a:solidFill>
                          <a:effectLst/>
                        </a:rPr>
                        <a:t>Williamson</a:t>
                      </a:r>
                      <a:r>
                        <a:rPr lang="en-US" sz="1600" u="none" strike="noStrike" baseline="0" dirty="0" smtClean="0">
                          <a:solidFill>
                            <a:srgbClr val="C00000"/>
                          </a:solidFill>
                          <a:effectLst/>
                        </a:rPr>
                        <a:t> </a:t>
                      </a:r>
                      <a:r>
                        <a:rPr lang="en-US" sz="1600" u="none" strike="noStrike" dirty="0" smtClean="0">
                          <a:solidFill>
                            <a:srgbClr val="C00000"/>
                          </a:solidFill>
                          <a:effectLst/>
                        </a:rPr>
                        <a:t>County,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4332771"/>
                  </a:ext>
                </a:extLst>
              </a:tr>
              <a:tr h="347512">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Dallas</a:t>
                      </a:r>
                      <a:r>
                        <a:rPr lang="en-US" sz="1600" u="none" strike="noStrike" baseline="0" dirty="0" smtClean="0">
                          <a:effectLst/>
                        </a:rPr>
                        <a:t>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Hays County,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8884855"/>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Collin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Bastrop</a:t>
                      </a:r>
                      <a:r>
                        <a:rPr lang="en-US" sz="1600" b="0" i="0" u="none" strike="noStrike" baseline="0" dirty="0" smtClean="0">
                          <a:solidFill>
                            <a:srgbClr val="C00000"/>
                          </a:solidFill>
                          <a:effectLst/>
                          <a:latin typeface="Calibri" panose="020F0502020204030204" pitchFamily="34" charset="0"/>
                        </a:rPr>
                        <a:t> County,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7089225"/>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baseline="0" dirty="0" smtClean="0">
                          <a:effectLst/>
                        </a:rPr>
                        <a:t>Bexar County</a:t>
                      </a:r>
                      <a:r>
                        <a:rPr lang="en-US" sz="1600" u="none" strike="noStrike" dirty="0" smtClean="0">
                          <a:effectLst/>
                        </a:rPr>
                        <a:t>,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Santa</a:t>
                      </a:r>
                      <a:r>
                        <a:rPr lang="en-US" sz="1600" b="0" i="0" u="none" strike="noStrike" baseline="0" dirty="0" smtClean="0">
                          <a:solidFill>
                            <a:srgbClr val="C00000"/>
                          </a:solidFill>
                          <a:effectLst/>
                          <a:latin typeface="Calibri" panose="020F0502020204030204" pitchFamily="34" charset="0"/>
                        </a:rPr>
                        <a:t> Clara County, CA</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8200095"/>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Tom Green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Bell County,</a:t>
                      </a:r>
                      <a:r>
                        <a:rPr lang="en-US" sz="1600" b="0" i="0" u="none" strike="noStrike" baseline="0" dirty="0" smtClean="0">
                          <a:solidFill>
                            <a:srgbClr val="C00000"/>
                          </a:solidFill>
                          <a:effectLst/>
                          <a:latin typeface="Calibri" panose="020F0502020204030204" pitchFamily="34" charset="0"/>
                        </a:rPr>
                        <a:t>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80503646"/>
                  </a:ext>
                </a:extLst>
              </a:tr>
              <a:tr h="347512">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Orange </a:t>
                      </a:r>
                      <a:r>
                        <a:rPr lang="en-US" sz="1600" b="0" i="0" u="none" strike="noStrike" baseline="0" dirty="0" smtClean="0">
                          <a:solidFill>
                            <a:srgbClr val="000000"/>
                          </a:solidFill>
                          <a:effectLst/>
                          <a:latin typeface="Calibri" panose="020F0502020204030204" pitchFamily="34" charset="0"/>
                        </a:rPr>
                        <a:t>County, CA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8126292"/>
                  </a:ext>
                </a:extLst>
              </a:tr>
              <a:tr h="347512">
                <a:tc>
                  <a:txBody>
                    <a:bodyPr/>
                    <a:lstStyle/>
                    <a:p>
                      <a:pPr algn="ctr" fontAlgn="b"/>
                      <a:r>
                        <a:rPr lang="en-US" sz="1600" u="none" strike="noStrike" dirty="0" smtClean="0">
                          <a:effectLst/>
                        </a:rPr>
                        <a:t>Williamson </a:t>
                      </a:r>
                      <a:r>
                        <a:rPr lang="en-US" sz="1600" u="none" strike="noStrike" dirty="0">
                          <a:effectLst/>
                        </a:rPr>
                        <a:t>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Travis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Collin</a:t>
                      </a:r>
                      <a:r>
                        <a:rPr lang="en-US" sz="1600" b="0" i="0" u="none" strike="noStrike" baseline="0" dirty="0" smtClean="0">
                          <a:solidFill>
                            <a:srgbClr val="C00000"/>
                          </a:solidFill>
                          <a:effectLst/>
                          <a:latin typeface="Calibri" panose="020F0502020204030204" pitchFamily="34" charset="0"/>
                        </a:rPr>
                        <a:t> County,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00364067"/>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Bell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Brazos County,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45720038"/>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baseline="0" dirty="0" smtClean="0">
                          <a:solidFill>
                            <a:schemeClr val="dk1"/>
                          </a:solidFill>
                          <a:effectLst/>
                          <a:latin typeface="+mn-lt"/>
                        </a:rPr>
                        <a:t>Clark County, NV</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Milam County,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8999852"/>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rPr>
                        <a:t>McLennan County,</a:t>
                      </a:r>
                      <a:r>
                        <a:rPr lang="en-US" sz="1600" u="none" strike="noStrike" baseline="0" dirty="0" smtClean="0">
                          <a:effectLst/>
                        </a:rPr>
                        <a:t>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Wake County, NC</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6860813"/>
                  </a:ext>
                </a:extLst>
              </a:tr>
              <a:tr h="347512">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Harris County, TX</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Fort Bend County,</a:t>
                      </a:r>
                      <a:r>
                        <a:rPr lang="en-US" sz="1600" b="0" i="0" u="none" strike="noStrike" baseline="0" dirty="0" smtClean="0">
                          <a:solidFill>
                            <a:srgbClr val="C00000"/>
                          </a:solidFill>
                          <a:effectLst/>
                          <a:latin typeface="Calibri" panose="020F0502020204030204" pitchFamily="34" charset="0"/>
                        </a:rPr>
                        <a:t> TX</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707488"/>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sp>
        <p:nvSpPr>
          <p:cNvPr id="6" name="Rectangle 5"/>
          <p:cNvSpPr/>
          <p:nvPr/>
        </p:nvSpPr>
        <p:spPr>
          <a:xfrm>
            <a:off x="0" y="6498595"/>
            <a:ext cx="5943600" cy="246221"/>
          </a:xfrm>
          <a:prstGeom prst="rect">
            <a:avLst/>
          </a:prstGeom>
        </p:spPr>
        <p:txBody>
          <a:bodyPr wrap="square">
            <a:spAutoFit/>
          </a:bodyPr>
          <a:lstStyle/>
          <a:p>
            <a:pPr marL="0" marR="0">
              <a:spcBef>
                <a:spcPts val="0"/>
              </a:spcBef>
              <a:spcAft>
                <a:spcPts val="0"/>
              </a:spcAft>
            </a:pPr>
            <a:r>
              <a:rPr lang="en-US" sz="1000" dirty="0" smtClean="0">
                <a:solidFill>
                  <a:schemeClr val="bg1">
                    <a:lumMod val="50000"/>
                  </a:schemeClr>
                </a:solidFill>
                <a:ea typeface="Times New Roman" panose="02020603050405020304" pitchFamily="18" charset="0"/>
                <a:cs typeface="Times New Roman" panose="02020603050405020304" pitchFamily="18" charset="0"/>
              </a:rPr>
              <a:t>Source: U.S. Census Bureau, Count to County Migration Flows, 2011-2015</a:t>
            </a:r>
            <a:endParaRPr lang="en-US" sz="12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10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a:t>
            </a:r>
            <a:r>
              <a:rPr lang="en-US" sz="2400" kern="0" dirty="0" smtClean="0">
                <a:solidFill>
                  <a:schemeClr val="bg1"/>
                </a:solidFill>
                <a:latin typeface="+mj-lt"/>
                <a:ea typeface="+mj-ea"/>
                <a:cs typeface="+mj-cs"/>
              </a:rPr>
              <a:t>2016</a:t>
            </a:r>
            <a:endParaRPr lang="en-US" sz="2400" kern="0" dirty="0">
              <a:solidFill>
                <a:schemeClr val="bg1"/>
              </a:solidFill>
              <a:latin typeface="+mj-lt"/>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2016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774758639"/>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3221118971"/>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363570065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44711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18</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pic>
        <p:nvPicPr>
          <p:cNvPr id="10" name="Picture 9"/>
          <p:cNvPicPr>
            <a:picLocks noChangeAspect="1"/>
          </p:cNvPicPr>
          <p:nvPr/>
        </p:nvPicPr>
        <p:blipFill rotWithShape="1">
          <a:blip r:embed="rId3"/>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4"/>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5"/>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220866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spTree>
    <p:extLst>
      <p:ext uri="{BB962C8B-B14F-4D97-AF65-F5344CB8AC3E}">
        <p14:creationId xmlns:p14="http://schemas.microsoft.com/office/powerpoint/2010/main" val="237466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841397"/>
              </p:ext>
            </p:extLst>
          </p:nvPr>
        </p:nvGraphicFramePr>
        <p:xfrm>
          <a:off x="485402" y="1949289"/>
          <a:ext cx="8155855" cy="3894680"/>
        </p:xfrm>
        <a:graphic>
          <a:graphicData uri="http://schemas.openxmlformats.org/drawingml/2006/table">
            <a:tbl>
              <a:tblPr firstRow="1" firstCol="1" bandRow="1">
                <a:tableStyleId>{B301B821-A1FF-4177-AEE7-76D212191A09}</a:tableStyleId>
              </a:tblPr>
              <a:tblGrid>
                <a:gridCol w="906206">
                  <a:extLst>
                    <a:ext uri="{9D8B030D-6E8A-4147-A177-3AD203B41FA5}">
                      <a16:colId xmlns:a16="http://schemas.microsoft.com/office/drawing/2014/main" val="1694474053"/>
                    </a:ext>
                  </a:extLst>
                </a:gridCol>
                <a:gridCol w="906206">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798872">
                  <a:extLst>
                    <a:ext uri="{9D8B030D-6E8A-4147-A177-3AD203B41FA5}">
                      <a16:colId xmlns:a16="http://schemas.microsoft.com/office/drawing/2014/main" val="2413975853"/>
                    </a:ext>
                  </a:extLst>
                </a:gridCol>
                <a:gridCol w="1013541">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906206">
                  <a:extLst>
                    <a:ext uri="{9D8B030D-6E8A-4147-A177-3AD203B41FA5}">
                      <a16:colId xmlns:a16="http://schemas.microsoft.com/office/drawing/2014/main" val="1727925726"/>
                    </a:ext>
                  </a:extLst>
                </a:gridCol>
                <a:gridCol w="906206">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100" b="0" dirty="0">
                          <a:effectLst/>
                        </a:rPr>
                        <a:t>Rank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100" b="0" dirty="0">
                          <a:effectLst/>
                        </a:rPr>
                        <a:t>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45968">
                <a:tc>
                  <a:txBody>
                    <a:bodyPr/>
                    <a:lstStyle/>
                    <a:p>
                      <a:pPr marL="0" marR="0" algn="ctr">
                        <a:lnSpc>
                          <a:spcPct val="150000"/>
                        </a:lnSpc>
                        <a:spcBef>
                          <a:spcPts val="0"/>
                        </a:spcBef>
                        <a:spcAft>
                          <a:spcPts val="0"/>
                        </a:spcAft>
                      </a:pPr>
                      <a:r>
                        <a:rPr lang="en-US" sz="11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100" b="0" dirty="0">
                          <a:effectLst/>
                        </a:rPr>
                        <a:t>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1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Pennsylvania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100" b="0" dirty="0">
                          <a:effectLst/>
                        </a:rPr>
                        <a:t>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100" b="0" dirty="0">
                          <a:effectLst/>
                        </a:rPr>
                        <a:t>…46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100" b="0" dirty="0">
                          <a:effectLst/>
                        </a:rPr>
                        <a:t>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100" b="0" dirty="0">
                          <a:effectLst/>
                        </a:rPr>
                        <a:t>48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100" b="0" dirty="0">
                          <a:effectLst/>
                        </a:rPr>
                        <a:t>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100" b="0" dirty="0">
                          <a:effectLst/>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1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42674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Population by Age Group, 2000 to 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2870230"/>
              </p:ext>
            </p:extLst>
          </p:nvPr>
        </p:nvGraphicFramePr>
        <p:xfrm>
          <a:off x="339405" y="1857081"/>
          <a:ext cx="8458200" cy="2103363"/>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2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2000-2014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200" dirty="0" smtClean="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smtClean="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Estimate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Absolute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Percent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200" b="0" dirty="0">
                          <a:effectLst/>
                        </a:rPr>
                        <a:t>Under 18</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5,886,759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28.2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6,865,824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7,115,614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1,228,855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200" b="0" dirty="0">
                          <a:effectLst/>
                        </a:rPr>
                        <a:t>18 to 64</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12,892,529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15,677,851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16,742,263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62.1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3,849,734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200" b="0" dirty="0">
                          <a:effectLst/>
                        </a:rPr>
                        <a:t>65 and Older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2,072,532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2,601,886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3,099,081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1,026,549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49.5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200" b="0" dirty="0">
                          <a:effectLst/>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20,851,820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25,145,561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26,956,958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6,105,138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100" b="0" dirty="0">
                          <a:effectLst/>
                        </a:rPr>
                        <a:t>Source:  US Census Bureau, 2000 and 2010 Censuses, QT-P1 and derived from QT-P1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238483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by Age Group, </a:t>
            </a:r>
            <a:br>
              <a:rPr lang="en-US" sz="2800" dirty="0" smtClean="0"/>
            </a:br>
            <a:r>
              <a:rPr lang="en-US" sz="2800" dirty="0" smtClean="0"/>
              <a:t>2010 to 2050</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138398"/>
              </p:ext>
            </p:extLst>
          </p:nvPr>
        </p:nvGraphicFramePr>
        <p:xfrm>
          <a:off x="347089" y="2033814"/>
          <a:ext cx="8458205" cy="2962743"/>
        </p:xfrm>
        <a:graphic>
          <a:graphicData uri="http://schemas.openxmlformats.org/drawingml/2006/table">
            <a:tbl>
              <a:tblPr firstRow="1" firstCol="1" bandRow="1">
                <a:tableStyleId>{5C22544A-7EE6-4342-B048-85BDC9FD1C3A}</a:tableStyleId>
              </a:tblPr>
              <a:tblGrid>
                <a:gridCol w="1208315">
                  <a:extLst>
                    <a:ext uri="{9D8B030D-6E8A-4147-A177-3AD203B41FA5}">
                      <a16:colId xmlns:a16="http://schemas.microsoft.com/office/drawing/2014/main" val="2210476400"/>
                    </a:ext>
                  </a:extLst>
                </a:gridCol>
                <a:gridCol w="1208315">
                  <a:extLst>
                    <a:ext uri="{9D8B030D-6E8A-4147-A177-3AD203B41FA5}">
                      <a16:colId xmlns:a16="http://schemas.microsoft.com/office/drawing/2014/main" val="3473286769"/>
                    </a:ext>
                  </a:extLst>
                </a:gridCol>
                <a:gridCol w="1208315">
                  <a:extLst>
                    <a:ext uri="{9D8B030D-6E8A-4147-A177-3AD203B41FA5}">
                      <a16:colId xmlns:a16="http://schemas.microsoft.com/office/drawing/2014/main" val="501361113"/>
                    </a:ext>
                  </a:extLst>
                </a:gridCol>
                <a:gridCol w="1208315">
                  <a:extLst>
                    <a:ext uri="{9D8B030D-6E8A-4147-A177-3AD203B41FA5}">
                      <a16:colId xmlns:a16="http://schemas.microsoft.com/office/drawing/2014/main" val="1085635564"/>
                    </a:ext>
                  </a:extLst>
                </a:gridCol>
                <a:gridCol w="1208315">
                  <a:extLst>
                    <a:ext uri="{9D8B030D-6E8A-4147-A177-3AD203B41FA5}">
                      <a16:colId xmlns:a16="http://schemas.microsoft.com/office/drawing/2014/main" val="1783984510"/>
                    </a:ext>
                  </a:extLst>
                </a:gridCol>
                <a:gridCol w="1208315">
                  <a:extLst>
                    <a:ext uri="{9D8B030D-6E8A-4147-A177-3AD203B41FA5}">
                      <a16:colId xmlns:a16="http://schemas.microsoft.com/office/drawing/2014/main" val="3873996651"/>
                    </a:ext>
                  </a:extLst>
                </a:gridCol>
                <a:gridCol w="1208315">
                  <a:extLst>
                    <a:ext uri="{9D8B030D-6E8A-4147-A177-3AD203B41FA5}">
                      <a16:colId xmlns:a16="http://schemas.microsoft.com/office/drawing/2014/main" val="2771967566"/>
                    </a:ext>
                  </a:extLst>
                </a:gridCol>
              </a:tblGrid>
              <a:tr h="512357">
                <a:tc>
                  <a:txBody>
                    <a:bodyPr/>
                    <a:lstStyle/>
                    <a:p>
                      <a:pPr algn="ctr">
                        <a:lnSpc>
                          <a:spcPct val="107000"/>
                        </a:lnSpc>
                        <a:spcAft>
                          <a:spcPts val="0"/>
                        </a:spcAft>
                      </a:pPr>
                      <a:r>
                        <a:rPr lang="en-US" sz="1400" b="0" dirty="0">
                          <a:effectLst/>
                        </a:rPr>
                        <a:t>Age Group</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2020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2030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2040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2050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2010-2050</a:t>
                      </a:r>
                      <a:endParaRPr lang="en-US" sz="1800" b="0" dirty="0">
                        <a:effectLst/>
                      </a:endParaRPr>
                    </a:p>
                    <a:p>
                      <a:pPr algn="ctr">
                        <a:lnSpc>
                          <a:spcPct val="107000"/>
                        </a:lnSpc>
                        <a:spcAft>
                          <a:spcPts val="0"/>
                        </a:spcAft>
                      </a:pPr>
                      <a:r>
                        <a:rPr lang="en-US" sz="1400" b="0" dirty="0">
                          <a:effectLst/>
                        </a:rPr>
                        <a:t>Percent Change</a:t>
                      </a:r>
                      <a:endParaRPr lang="en-US" sz="1800" b="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080925786"/>
                  </a:ext>
                </a:extLst>
              </a:tr>
              <a:tr h="250343">
                <a:tc>
                  <a:txBody>
                    <a:bodyPr/>
                    <a:lstStyle/>
                    <a:p>
                      <a:pPr algn="r">
                        <a:lnSpc>
                          <a:spcPct val="107000"/>
                        </a:lnSpc>
                        <a:spcAft>
                          <a:spcPts val="0"/>
                        </a:spcAft>
                      </a:pPr>
                      <a:r>
                        <a:rPr lang="en-US" sz="1200" b="0" dirty="0">
                          <a:effectLst/>
                        </a:rPr>
                        <a:t>65 and Older</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2,601,886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4,014,083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5,929,471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7,583,385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9,442,865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262.9</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840179831"/>
                  </a:ext>
                </a:extLst>
              </a:tr>
              <a:tr h="250343">
                <a:tc>
                  <a:txBody>
                    <a:bodyPr/>
                    <a:lstStyle/>
                    <a:p>
                      <a:pPr algn="r">
                        <a:lnSpc>
                          <a:spcPct val="107000"/>
                        </a:lnSpc>
                        <a:spcAft>
                          <a:spcPts val="0"/>
                        </a:spcAft>
                      </a:pPr>
                      <a:r>
                        <a:rPr lang="en-US" sz="1200" b="0" dirty="0">
                          <a:effectLst/>
                        </a:rPr>
                        <a:t>65-69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853,100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1,375,699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1,779,930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2,019,401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2,519,575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195.3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775904931"/>
                  </a:ext>
                </a:extLst>
              </a:tr>
              <a:tr h="250343">
                <a:tc>
                  <a:txBody>
                    <a:bodyPr/>
                    <a:lstStyle/>
                    <a:p>
                      <a:pPr algn="r">
                        <a:lnSpc>
                          <a:spcPct val="107000"/>
                        </a:lnSpc>
                        <a:spcAft>
                          <a:spcPts val="0"/>
                        </a:spcAft>
                      </a:pPr>
                      <a:r>
                        <a:rPr lang="en-US" sz="1200" b="0" dirty="0">
                          <a:effectLst/>
                        </a:rPr>
                        <a:t>70-74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619,156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1,081,697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1,569,556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1,747,404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2,136,439</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245.1</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012950838"/>
                  </a:ext>
                </a:extLst>
              </a:tr>
              <a:tr h="250343">
                <a:tc>
                  <a:txBody>
                    <a:bodyPr/>
                    <a:lstStyle/>
                    <a:p>
                      <a:pPr algn="r">
                        <a:lnSpc>
                          <a:spcPct val="107000"/>
                        </a:lnSpc>
                        <a:spcAft>
                          <a:spcPts val="0"/>
                        </a:spcAft>
                      </a:pPr>
                      <a:r>
                        <a:rPr lang="en-US" sz="1200" b="0" dirty="0">
                          <a:effectLst/>
                        </a:rPr>
                        <a:t>75-79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477,245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714,641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1,181,376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1,568,513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1,830,330</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283.5</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868187683"/>
                  </a:ext>
                </a:extLst>
              </a:tr>
              <a:tr h="250343">
                <a:tc>
                  <a:txBody>
                    <a:bodyPr/>
                    <a:lstStyle/>
                    <a:p>
                      <a:pPr algn="r">
                        <a:lnSpc>
                          <a:spcPct val="107000"/>
                        </a:lnSpc>
                        <a:spcAft>
                          <a:spcPts val="0"/>
                        </a:spcAft>
                      </a:pPr>
                      <a:r>
                        <a:rPr lang="en-US" sz="1200" b="0" dirty="0">
                          <a:effectLst/>
                        </a:rPr>
                        <a:t>80-84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347,206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440,399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794,965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1,186,724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1,365,653</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293.3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4009793412"/>
                  </a:ext>
                </a:extLst>
              </a:tr>
              <a:tr h="250343">
                <a:tc>
                  <a:txBody>
                    <a:bodyPr/>
                    <a:lstStyle/>
                    <a:p>
                      <a:pPr algn="r">
                        <a:lnSpc>
                          <a:spcPct val="107000"/>
                        </a:lnSpc>
                        <a:spcAft>
                          <a:spcPts val="0"/>
                        </a:spcAft>
                      </a:pPr>
                      <a:r>
                        <a:rPr lang="en-US" sz="1200" b="0" dirty="0">
                          <a:effectLst/>
                        </a:rPr>
                        <a:t>85+</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205,501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401,647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603,644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1,061,343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1,590,868</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421.3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943225310"/>
                  </a:ext>
                </a:extLst>
              </a:tr>
              <a:tr h="327500">
                <a:tc>
                  <a:txBody>
                    <a:bodyPr/>
                    <a:lstStyle/>
                    <a:p>
                      <a:pPr algn="r">
                        <a:lnSpc>
                          <a:spcPct val="107000"/>
                        </a:lnSpc>
                        <a:spcAft>
                          <a:spcPts val="0"/>
                        </a:spcAft>
                      </a:pPr>
                      <a:r>
                        <a:rPr lang="en-US" sz="1200" b="0" dirty="0">
                          <a:effectLst/>
                        </a:rPr>
                        <a:t>Total Population</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25,145,561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30,541,978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37,155,084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44,955,896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54,369,297</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smtClean="0">
                          <a:effectLst/>
                        </a:rPr>
                        <a:t>116.2</a:t>
                      </a:r>
                      <a:r>
                        <a:rPr lang="en-US" sz="1200" dirty="0">
                          <a:effectLst/>
                        </a:rPr>
                        <a:t> </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175978165"/>
                  </a:ext>
                </a:extLst>
              </a:tr>
              <a:tr h="448337">
                <a:tc gridSpan="7">
                  <a:txBody>
                    <a:bodyPr/>
                    <a:lstStyle/>
                    <a:p>
                      <a:pPr algn="l">
                        <a:lnSpc>
                          <a:spcPct val="107000"/>
                        </a:lnSpc>
                        <a:spcAft>
                          <a:spcPts val="0"/>
                        </a:spcAft>
                      </a:pPr>
                      <a:r>
                        <a:rPr lang="en-US" sz="1100" b="0" dirty="0">
                          <a:effectLst/>
                        </a:rPr>
                        <a:t>Source:  US Census Bureau, 2010 Census</a:t>
                      </a:r>
                      <a:endParaRPr lang="en-US" sz="1400" b="0" dirty="0">
                        <a:effectLst/>
                      </a:endParaRPr>
                    </a:p>
                    <a:p>
                      <a:pPr algn="l">
                        <a:lnSpc>
                          <a:spcPct val="107000"/>
                        </a:lnSpc>
                        <a:spcAft>
                          <a:spcPts val="0"/>
                        </a:spcAft>
                      </a:pPr>
                      <a:r>
                        <a:rPr lang="en-US" sz="1100" b="0" dirty="0">
                          <a:effectLst/>
                        </a:rPr>
                        <a:t>               Texas State Data Center, 2014 Projections, 1.0 Migration Scenario</a:t>
                      </a:r>
                      <a:endParaRPr lang="en-US" sz="1400" b="0" dirty="0">
                        <a:effectLst/>
                        <a:latin typeface="Calibri" panose="020F050202020403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86488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Tree>
    <p:extLst>
      <p:ext uri="{BB962C8B-B14F-4D97-AF65-F5344CB8AC3E}">
        <p14:creationId xmlns:p14="http://schemas.microsoft.com/office/powerpoint/2010/main" val="365272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Race/Ethnicity Composition, Austin Metro Area and Counties</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62677204"/>
              </p:ext>
            </p:extLst>
          </p:nvPr>
        </p:nvGraphicFramePr>
        <p:xfrm>
          <a:off x="4521926" y="1556940"/>
          <a:ext cx="4433478" cy="2022530"/>
        </p:xfrm>
        <a:graphic>
          <a:graphicData uri="http://schemas.openxmlformats.org/drawingml/2006/table">
            <a:tbl>
              <a:tblPr firstRow="1" bandRow="1">
                <a:tableStyleId>{5C22544A-7EE6-4342-B048-85BDC9FD1C3A}</a:tableStyleId>
              </a:tblPr>
              <a:tblGrid>
                <a:gridCol w="992188">
                  <a:extLst>
                    <a:ext uri="{9D8B030D-6E8A-4147-A177-3AD203B41FA5}">
                      <a16:colId xmlns:a16="http://schemas.microsoft.com/office/drawing/2014/main" val="1843731899"/>
                    </a:ext>
                  </a:extLst>
                </a:gridCol>
                <a:gridCol w="688258">
                  <a:extLst>
                    <a:ext uri="{9D8B030D-6E8A-4147-A177-3AD203B41FA5}">
                      <a16:colId xmlns:a16="http://schemas.microsoft.com/office/drawing/2014/main" val="3942893218"/>
                    </a:ext>
                  </a:extLst>
                </a:gridCol>
                <a:gridCol w="688258">
                  <a:extLst>
                    <a:ext uri="{9D8B030D-6E8A-4147-A177-3AD203B41FA5}">
                      <a16:colId xmlns:a16="http://schemas.microsoft.com/office/drawing/2014/main" val="831295915"/>
                    </a:ext>
                  </a:extLst>
                </a:gridCol>
                <a:gridCol w="817861">
                  <a:extLst>
                    <a:ext uri="{9D8B030D-6E8A-4147-A177-3AD203B41FA5}">
                      <a16:colId xmlns:a16="http://schemas.microsoft.com/office/drawing/2014/main" val="3820081949"/>
                    </a:ext>
                  </a:extLst>
                </a:gridCol>
                <a:gridCol w="646470">
                  <a:extLst>
                    <a:ext uri="{9D8B030D-6E8A-4147-A177-3AD203B41FA5}">
                      <a16:colId xmlns:a16="http://schemas.microsoft.com/office/drawing/2014/main" val="2029511319"/>
                    </a:ext>
                  </a:extLst>
                </a:gridCol>
                <a:gridCol w="600443">
                  <a:extLst>
                    <a:ext uri="{9D8B030D-6E8A-4147-A177-3AD203B41FA5}">
                      <a16:colId xmlns:a16="http://schemas.microsoft.com/office/drawing/2014/main" val="399579599"/>
                    </a:ext>
                  </a:extLst>
                </a:gridCol>
              </a:tblGrid>
              <a:tr h="333230">
                <a:tc>
                  <a:txBody>
                    <a:bodyPr/>
                    <a:lstStyle/>
                    <a:p>
                      <a:pPr algn="ctr" fontAlgn="b"/>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a:t>
                      </a:r>
                      <a:r>
                        <a:rPr lang="en-US" sz="1100" b="1" i="0" u="none" strike="noStrike" dirty="0" smtClean="0">
                          <a:solidFill>
                            <a:schemeClr val="bg1"/>
                          </a:solidFill>
                          <a:effectLst/>
                          <a:latin typeface="Calibri" panose="020F0502020204030204" pitchFamily="34" charset="0"/>
                        </a:rPr>
                        <a:t>White</a:t>
                      </a:r>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a:t>
                      </a:r>
                      <a:r>
                        <a:rPr lang="en-US" sz="1100" b="1" i="0" u="none" strike="noStrike" dirty="0" smtClean="0">
                          <a:solidFill>
                            <a:schemeClr val="bg1"/>
                          </a:solidFill>
                          <a:effectLst/>
                          <a:latin typeface="Calibri" panose="020F0502020204030204" pitchFamily="34" charset="0"/>
                        </a:rPr>
                        <a:t>Black</a:t>
                      </a:r>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Hispanic or Latino</a:t>
                      </a: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a:t>
                      </a:r>
                      <a:r>
                        <a:rPr lang="en-US" sz="1100" b="1" i="0" u="none" strike="noStrike" dirty="0" smtClean="0">
                          <a:solidFill>
                            <a:schemeClr val="bg1"/>
                          </a:solidFill>
                          <a:effectLst/>
                          <a:latin typeface="Calibri" panose="020F0502020204030204" pitchFamily="34" charset="0"/>
                        </a:rPr>
                        <a:t>Asian</a:t>
                      </a:r>
                      <a:endParaRPr lang="en-US" sz="1100" b="1"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100" b="1" i="0" u="none" strike="noStrike" dirty="0">
                          <a:solidFill>
                            <a:schemeClr val="bg1"/>
                          </a:solidFill>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684835834"/>
                  </a:ext>
                </a:extLst>
              </a:tr>
              <a:tr h="333230">
                <a:tc>
                  <a:txBody>
                    <a:bodyPr/>
                    <a:lstStyle/>
                    <a:p>
                      <a:pPr algn="l" fontAlgn="b"/>
                      <a:r>
                        <a:rPr lang="en-US" sz="1100" b="0" i="0" u="none" strike="noStrike" dirty="0" smtClean="0">
                          <a:solidFill>
                            <a:srgbClr val="000000"/>
                          </a:solidFill>
                          <a:effectLst/>
                          <a:latin typeface="Calibri" panose="020F0502020204030204" pitchFamily="34" charset="0"/>
                        </a:rPr>
                        <a:t>Bastrop 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53.6%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36.8%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564956679"/>
                  </a:ext>
                </a:extLst>
              </a:tr>
              <a:tr h="333230">
                <a:tc>
                  <a:txBody>
                    <a:bodyPr/>
                    <a:lstStyle/>
                    <a:p>
                      <a:pPr algn="l" fontAlgn="b"/>
                      <a:r>
                        <a:rPr lang="en-US" sz="1100" b="0" i="0" u="none" strike="noStrike" dirty="0" smtClean="0">
                          <a:solidFill>
                            <a:srgbClr val="000000"/>
                          </a:solidFill>
                          <a:effectLst/>
                          <a:latin typeface="Calibri" panose="020F0502020204030204" pitchFamily="34" charset="0"/>
                        </a:rPr>
                        <a:t>Caldwell 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40.9%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50.9%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1157697807"/>
                  </a:ext>
                </a:extLst>
              </a:tr>
              <a:tr h="333230">
                <a:tc>
                  <a:txBody>
                    <a:bodyPr/>
                    <a:lstStyle/>
                    <a:p>
                      <a:pPr algn="l" fontAlgn="b"/>
                      <a:r>
                        <a:rPr lang="en-US" sz="1100" b="0" i="0" u="none" strike="noStrike" dirty="0" smtClean="0">
                          <a:solidFill>
                            <a:srgbClr val="000000"/>
                          </a:solidFill>
                          <a:effectLst/>
                          <a:latin typeface="Calibri" panose="020F0502020204030204" pitchFamily="34" charset="0"/>
                        </a:rPr>
                        <a:t>Hays 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54.9%</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38.1%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1.4%</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794760411"/>
                  </a:ext>
                </a:extLst>
              </a:tr>
              <a:tr h="333230">
                <a:tc>
                  <a:txBody>
                    <a:bodyPr/>
                    <a:lstStyle/>
                    <a:p>
                      <a:pPr algn="l" fontAlgn="b"/>
                      <a:r>
                        <a:rPr lang="en-US" sz="1100" b="0" i="0" u="none" strike="noStrike" dirty="0" smtClean="0">
                          <a:solidFill>
                            <a:srgbClr val="000000"/>
                          </a:solidFill>
                          <a:effectLst/>
                          <a:latin typeface="Calibri" panose="020F0502020204030204" pitchFamily="34" charset="0"/>
                        </a:rPr>
                        <a:t>Travis 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49.4%</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8.0%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33.8%</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val="2276550380"/>
                  </a:ext>
                </a:extLst>
              </a:tr>
              <a:tr h="333230">
                <a:tc>
                  <a:txBody>
                    <a:bodyPr/>
                    <a:lstStyle/>
                    <a:p>
                      <a:pPr algn="l" fontAlgn="b"/>
                      <a:r>
                        <a:rPr lang="en-US" sz="1100" b="0" i="0" u="none" strike="noStrike" dirty="0" smtClean="0">
                          <a:solidFill>
                            <a:srgbClr val="000000"/>
                          </a:solidFill>
                          <a:effectLst/>
                          <a:latin typeface="Calibri" panose="020F0502020204030204" pitchFamily="34" charset="0"/>
                        </a:rPr>
                        <a:t>Williamson County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60.6%</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24.1%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6.5%</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1772631813"/>
                  </a:ext>
                </a:extLst>
              </a:tr>
            </a:tbl>
          </a:graphicData>
        </a:graphic>
      </p:graphicFrame>
      <p:sp>
        <p:nvSpPr>
          <p:cNvPr id="12" name="TextBox 11"/>
          <p:cNvSpPr txBox="1"/>
          <p:nvPr/>
        </p:nvSpPr>
        <p:spPr>
          <a:xfrm>
            <a:off x="4521926" y="3579150"/>
            <a:ext cx="3174267"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2016 Population Estimates</a:t>
            </a:r>
            <a:endParaRPr lang="en-US" sz="1050" dirty="0">
              <a:solidFill>
                <a:schemeClr val="tx1">
                  <a:lumMod val="50000"/>
                  <a:lumOff val="50000"/>
                </a:schemeClr>
              </a:solidFill>
            </a:endParaRPr>
          </a:p>
        </p:txBody>
      </p:sp>
      <p:sp>
        <p:nvSpPr>
          <p:cNvPr id="13" name="TextBox 12"/>
          <p:cNvSpPr txBox="1"/>
          <p:nvPr/>
        </p:nvSpPr>
        <p:spPr>
          <a:xfrm>
            <a:off x="80203" y="5901486"/>
            <a:ext cx="437331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
        <p:nvSpPr>
          <p:cNvPr id="14" name="TextBox 13"/>
          <p:cNvSpPr txBox="1"/>
          <p:nvPr/>
        </p:nvSpPr>
        <p:spPr>
          <a:xfrm>
            <a:off x="1027994" y="1534159"/>
            <a:ext cx="2477730" cy="307777"/>
          </a:xfrm>
          <a:prstGeom prst="rect">
            <a:avLst/>
          </a:prstGeom>
          <a:noFill/>
        </p:spPr>
        <p:txBody>
          <a:bodyPr wrap="none" rtlCol="0">
            <a:spAutoFit/>
          </a:bodyPr>
          <a:lstStyle/>
          <a:p>
            <a:r>
              <a:rPr lang="en-US" sz="1400" b="1" dirty="0" smtClean="0">
                <a:solidFill>
                  <a:schemeClr val="accent1">
                    <a:lumMod val="50000"/>
                  </a:schemeClr>
                </a:solidFill>
              </a:rPr>
              <a:t>Austin-Round Rock Metro Area</a:t>
            </a:r>
            <a:endParaRPr lang="en-US" sz="1400" b="1" dirty="0">
              <a:solidFill>
                <a:schemeClr val="accent1">
                  <a:lumMod val="50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91578405"/>
              </p:ext>
            </p:extLst>
          </p:nvPr>
        </p:nvGraphicFramePr>
        <p:xfrm>
          <a:off x="-1202699" y="1841936"/>
          <a:ext cx="6939116" cy="4350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773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Economic Outlook</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396385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Job Growth, U.S. and Texas, 1990 to Aug 2017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pic>
        <p:nvPicPr>
          <p:cNvPr id="6" name="Picture 5"/>
          <p:cNvPicPr>
            <a:picLocks noChangeAspect="1"/>
          </p:cNvPicPr>
          <p:nvPr/>
        </p:nvPicPr>
        <p:blipFill>
          <a:blip r:embed="rId3"/>
          <a:stretch>
            <a:fillRect/>
          </a:stretch>
        </p:blipFill>
        <p:spPr>
          <a:xfrm>
            <a:off x="382175" y="1673940"/>
            <a:ext cx="8487146" cy="4498259"/>
          </a:xfrm>
          <a:prstGeom prst="rect">
            <a:avLst/>
          </a:prstGeom>
        </p:spPr>
      </p:pic>
    </p:spTree>
    <p:extLst>
      <p:ext uri="{BB962C8B-B14F-4D97-AF65-F5344CB8AC3E}">
        <p14:creationId xmlns:p14="http://schemas.microsoft.com/office/powerpoint/2010/main" val="315121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77825" y="1589231"/>
            <a:ext cx="8458200" cy="4508213"/>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spTree>
    <p:extLst>
      <p:ext uri="{BB962C8B-B14F-4D97-AF65-F5344CB8AC3E}">
        <p14:creationId xmlns:p14="http://schemas.microsoft.com/office/powerpoint/2010/main" val="2986258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pic>
        <p:nvPicPr>
          <p:cNvPr id="9" name="Content Placeholder 8"/>
          <p:cNvPicPr>
            <a:picLocks noGrp="1" noChangeAspect="1"/>
          </p:cNvPicPr>
          <p:nvPr>
            <p:ph idx="1"/>
          </p:nvPr>
        </p:nvPicPr>
        <p:blipFill>
          <a:blip r:embed="rId2"/>
          <a:stretch>
            <a:fillRect/>
          </a:stretch>
        </p:blipFill>
        <p:spPr>
          <a:xfrm>
            <a:off x="377825" y="1605257"/>
            <a:ext cx="8458200" cy="4476160"/>
          </a:xfrm>
          <a:prstGeom prst="rect">
            <a:avLst/>
          </a:prstGeom>
        </p:spPr>
      </p:pic>
    </p:spTree>
    <p:extLst>
      <p:ext uri="{BB962C8B-B14F-4D97-AF65-F5344CB8AC3E}">
        <p14:creationId xmlns:p14="http://schemas.microsoft.com/office/powerpoint/2010/main" val="384450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2007-2016</a:t>
            </a:r>
            <a:endParaRPr lang="en-US" sz="2800" dirty="0"/>
          </a:p>
        </p:txBody>
      </p:sp>
      <p:pic>
        <p:nvPicPr>
          <p:cNvPr id="5" name="Content Placeholder 4"/>
          <p:cNvPicPr>
            <a:picLocks noGrp="1" noChangeAspect="1"/>
          </p:cNvPicPr>
          <p:nvPr>
            <p:ph idx="1"/>
          </p:nvPr>
        </p:nvPicPr>
        <p:blipFill>
          <a:blip r:embed="rId3"/>
          <a:stretch>
            <a:fillRect/>
          </a:stretch>
        </p:blipFill>
        <p:spPr>
          <a:xfrm>
            <a:off x="540179" y="1511300"/>
            <a:ext cx="8133492"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Tree>
    <p:extLst>
      <p:ext uri="{BB962C8B-B14F-4D97-AF65-F5344CB8AC3E}">
        <p14:creationId xmlns:p14="http://schemas.microsoft.com/office/powerpoint/2010/main" val="174908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26214569"/>
              </p:ext>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2015-2016</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$56,565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a:effectLst/>
                        </a:rPr>
                        <a:t>Asian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$82,081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a:effectLst/>
                        </a:rPr>
                        <a:t>NH White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$70,131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a:effectLst/>
                        </a:rPr>
                        <a:t>Hispanic</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$44,579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a:effectLst/>
                        </a:rPr>
                        <a:t>Black</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$42,582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2016</a:t>
            </a:r>
            <a:endParaRPr lang="en-US" sz="3200" dirty="0"/>
          </a:p>
        </p:txBody>
      </p:sp>
      <p:sp>
        <p:nvSpPr>
          <p:cNvPr id="6" name="Content Placeholder 5"/>
          <p:cNvSpPr>
            <a:spLocks noGrp="1"/>
          </p:cNvSpPr>
          <p:nvPr>
            <p:ph idx="1"/>
          </p:nvPr>
        </p:nvSpPr>
        <p:spPr>
          <a:xfrm>
            <a:off x="377190" y="1511215"/>
            <a:ext cx="8458200" cy="5007571"/>
          </a:xfrm>
        </p:spPr>
        <p:txBody>
          <a:bodyPr>
            <a:normAutofit fontScale="70000" lnSpcReduction="20000"/>
          </a:bodyPr>
          <a:lstStyle/>
          <a:p>
            <a:r>
              <a:rPr lang="en-US" dirty="0"/>
              <a:t>Unemployment </a:t>
            </a:r>
            <a:r>
              <a:rPr lang="en-US" dirty="0" smtClean="0"/>
              <a:t>rate </a:t>
            </a:r>
          </a:p>
          <a:p>
            <a:pPr lvl="1"/>
            <a:r>
              <a:rPr lang="en-US" dirty="0" smtClean="0"/>
              <a:t>Texas </a:t>
            </a:r>
            <a:r>
              <a:rPr lang="en-US" dirty="0"/>
              <a:t>= 5.6% </a:t>
            </a:r>
            <a:endParaRPr lang="en-US" dirty="0" smtClean="0"/>
          </a:p>
          <a:p>
            <a:pPr lvl="1"/>
            <a:r>
              <a:rPr lang="en-US" dirty="0" smtClean="0"/>
              <a:t>U.S</a:t>
            </a:r>
            <a:r>
              <a:rPr lang="en-US" dirty="0"/>
              <a:t>. = 5.8%</a:t>
            </a:r>
          </a:p>
          <a:p>
            <a:r>
              <a:rPr lang="en-US" dirty="0"/>
              <a:t>Median Household </a:t>
            </a:r>
            <a:r>
              <a:rPr lang="en-US" dirty="0" smtClean="0"/>
              <a:t>Income </a:t>
            </a:r>
          </a:p>
          <a:p>
            <a:pPr lvl="1"/>
            <a:r>
              <a:rPr lang="en-US" dirty="0" smtClean="0"/>
              <a:t>Texas </a:t>
            </a:r>
            <a:r>
              <a:rPr lang="en-US" dirty="0"/>
              <a:t>= $56,565 </a:t>
            </a:r>
            <a:endParaRPr lang="en-US" dirty="0" smtClean="0"/>
          </a:p>
          <a:p>
            <a:pPr lvl="1"/>
            <a:r>
              <a:rPr lang="en-US" dirty="0" smtClean="0"/>
              <a:t>U.S</a:t>
            </a:r>
            <a:r>
              <a:rPr lang="en-US" dirty="0"/>
              <a:t>. = $57,617</a:t>
            </a:r>
          </a:p>
          <a:p>
            <a:r>
              <a:rPr lang="en-US" dirty="0"/>
              <a:t>Median Family </a:t>
            </a:r>
            <a:r>
              <a:rPr lang="en-US" dirty="0" smtClean="0"/>
              <a:t>Income </a:t>
            </a:r>
          </a:p>
          <a:p>
            <a:pPr lvl="1"/>
            <a:r>
              <a:rPr lang="en-US" dirty="0" smtClean="0"/>
              <a:t>Texas </a:t>
            </a:r>
            <a:r>
              <a:rPr lang="en-US" dirty="0"/>
              <a:t>= $67,025 </a:t>
            </a:r>
            <a:endParaRPr lang="en-US" dirty="0" smtClean="0"/>
          </a:p>
          <a:p>
            <a:pPr lvl="1"/>
            <a:r>
              <a:rPr lang="en-US" dirty="0" smtClean="0"/>
              <a:t>U.S</a:t>
            </a:r>
            <a:r>
              <a:rPr lang="en-US" dirty="0"/>
              <a:t>. = </a:t>
            </a:r>
            <a:r>
              <a:rPr lang="en-US" dirty="0" smtClean="0"/>
              <a:t>71,062</a:t>
            </a:r>
            <a:endParaRPr lang="en-US" dirty="0"/>
          </a:p>
          <a:p>
            <a:r>
              <a:rPr lang="en-US" dirty="0"/>
              <a:t>Median earnings for males working full </a:t>
            </a:r>
            <a:r>
              <a:rPr lang="en-US" dirty="0" smtClean="0"/>
              <a:t>time </a:t>
            </a:r>
          </a:p>
          <a:p>
            <a:pPr lvl="1"/>
            <a:r>
              <a:rPr lang="en-US" dirty="0" smtClean="0"/>
              <a:t>Texas </a:t>
            </a:r>
            <a:r>
              <a:rPr lang="en-US" dirty="0"/>
              <a:t>= $47,351 </a:t>
            </a:r>
            <a:endParaRPr lang="en-US" dirty="0" smtClean="0"/>
          </a:p>
          <a:p>
            <a:pPr lvl="1"/>
            <a:r>
              <a:rPr lang="en-US" dirty="0" smtClean="0"/>
              <a:t>U.S</a:t>
            </a:r>
            <a:r>
              <a:rPr lang="en-US" dirty="0"/>
              <a:t>. = $50,586</a:t>
            </a:r>
          </a:p>
          <a:p>
            <a:r>
              <a:rPr lang="en-US" dirty="0"/>
              <a:t>Median earnings for females working full </a:t>
            </a:r>
            <a:r>
              <a:rPr lang="en-US" dirty="0" smtClean="0"/>
              <a:t>time </a:t>
            </a:r>
          </a:p>
          <a:p>
            <a:pPr lvl="1"/>
            <a:r>
              <a:rPr lang="en-US" dirty="0" smtClean="0"/>
              <a:t>Texas </a:t>
            </a:r>
            <a:r>
              <a:rPr lang="en-US" dirty="0"/>
              <a:t>= $</a:t>
            </a:r>
            <a:r>
              <a:rPr lang="en-US" dirty="0" smtClean="0"/>
              <a:t>37,576</a:t>
            </a:r>
          </a:p>
          <a:p>
            <a:pPr lvl="1"/>
            <a:r>
              <a:rPr lang="en-US" dirty="0" smtClean="0"/>
              <a:t>U.S</a:t>
            </a:r>
            <a:r>
              <a:rPr lang="en-US" dirty="0"/>
              <a:t>. = $</a:t>
            </a:r>
            <a:r>
              <a:rPr lang="en-US" dirty="0" smtClean="0"/>
              <a:t>40,626</a:t>
            </a:r>
            <a:endParaRPr lang="en-US" dirty="0"/>
          </a:p>
          <a:p>
            <a:r>
              <a:rPr lang="en-US" dirty="0"/>
              <a:t>Poverty </a:t>
            </a:r>
            <a:r>
              <a:rPr lang="en-US" dirty="0" smtClean="0"/>
              <a:t>rate</a:t>
            </a:r>
          </a:p>
          <a:p>
            <a:pPr lvl="1"/>
            <a:r>
              <a:rPr lang="en-US" dirty="0" smtClean="0"/>
              <a:t>Texas </a:t>
            </a:r>
            <a:r>
              <a:rPr lang="en-US" dirty="0"/>
              <a:t>= 15.6%  </a:t>
            </a:r>
            <a:r>
              <a:rPr lang="en-US" dirty="0" smtClean="0"/>
              <a:t>12.7%</a:t>
            </a:r>
          </a:p>
          <a:p>
            <a:pPr lvl="1"/>
            <a:r>
              <a:rPr lang="en-US" dirty="0" smtClean="0"/>
              <a:t>U.S</a:t>
            </a:r>
            <a:r>
              <a:rPr lang="en-US" dirty="0"/>
              <a:t>. = 14.0</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6505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Educational Attainment by Race/Ethnicity, Texas and Big Four Metro Areas, 2016</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4053481867"/>
              </p:ext>
            </p:extLst>
          </p:nvPr>
        </p:nvGraphicFramePr>
        <p:xfrm>
          <a:off x="715295" y="1386348"/>
          <a:ext cx="7787149" cy="523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627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Median Household Income by Race/Ethnicity, Texas and Big Four Metro Areas, 2016</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23744873"/>
              </p:ext>
            </p:extLst>
          </p:nvPr>
        </p:nvGraphicFramePr>
        <p:xfrm>
          <a:off x="796412" y="1259963"/>
          <a:ext cx="7698658" cy="5461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003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smtClean="0"/>
              <a:t>Unemployment and Poverty Rates by Race/Ethnicity, Texas and Big Four Metro Areas, 2016</a:t>
            </a:r>
            <a:endParaRPr lang="en-US" sz="2800" dirty="0"/>
          </a:p>
        </p:txBody>
      </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36</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3925594644"/>
              </p:ext>
            </p:extLst>
          </p:nvPr>
        </p:nvGraphicFramePr>
        <p:xfrm>
          <a:off x="899651" y="1279022"/>
          <a:ext cx="7329948" cy="5128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224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Population Projections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3678640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Area, 2010-2050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sp>
        <p:nvSpPr>
          <p:cNvPr id="10" name="TextBox 9"/>
          <p:cNvSpPr txBox="1"/>
          <p:nvPr/>
        </p:nvSpPr>
        <p:spPr>
          <a:xfrm>
            <a:off x="152403" y="6489550"/>
            <a:ext cx="386195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a:t>
            </a:r>
            <a:endParaRPr lang="en-US" sz="1100" dirty="0">
              <a:solidFill>
                <a:schemeClr val="tx1">
                  <a:lumMod val="50000"/>
                  <a:lumOff val="50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1664504516"/>
              </p:ext>
            </p:extLst>
          </p:nvPr>
        </p:nvGraphicFramePr>
        <p:xfrm>
          <a:off x="575188" y="1364226"/>
          <a:ext cx="7824018" cy="5042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5627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Counties, 2010-2050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39</a:t>
            </a:fld>
            <a:endParaRPr lang="en-US" dirty="0"/>
          </a:p>
        </p:txBody>
      </p:sp>
      <p:sp>
        <p:nvSpPr>
          <p:cNvPr id="8" name="TextBox 7"/>
          <p:cNvSpPr txBox="1"/>
          <p:nvPr/>
        </p:nvSpPr>
        <p:spPr>
          <a:xfrm>
            <a:off x="152403" y="6489550"/>
            <a:ext cx="5275803"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Population Projections, Half Migration Scenario</a:t>
            </a:r>
            <a:endParaRPr lang="en-US" sz="1100" dirty="0">
              <a:solidFill>
                <a:schemeClr val="tx1">
                  <a:lumMod val="50000"/>
                  <a:lumOff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07139516"/>
              </p:ext>
            </p:extLst>
          </p:nvPr>
        </p:nvGraphicFramePr>
        <p:xfrm>
          <a:off x="331839" y="1511300"/>
          <a:ext cx="8504186" cy="4895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25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74996676"/>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527143">
                  <a:extLst>
                    <a:ext uri="{9D8B030D-6E8A-4147-A177-3AD203B41FA5}">
                      <a16:colId xmlns:a16="http://schemas.microsoft.com/office/drawing/2014/main" val="20003"/>
                    </a:ext>
                  </a:extLst>
                </a:gridCol>
                <a:gridCol w="129220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2016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2010-2016</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2010-2016</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u="none" strike="noStrike" dirty="0">
                          <a:effectLst/>
                        </a:rPr>
                        <a:t>United States</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281,421,906</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rPr>
                        <a:t>308,745,538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323,127,513 </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14,369,408</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97">
                <a:tc>
                  <a:txBody>
                    <a:bodyPr/>
                    <a:lstStyle/>
                    <a:p>
                      <a:pPr algn="l" rtl="0" fontAlgn="ctr"/>
                      <a:r>
                        <a:rPr lang="en-US" sz="1600" u="none" strike="noStrike" dirty="0">
                          <a:effectLst/>
                        </a:rPr>
                        <a:t>Texas</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20,851,820</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25,145,561</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kern="1200" dirty="0" smtClean="0">
                          <a:effectLst/>
                        </a:rPr>
                        <a:t> 27,862,596</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2,716,496</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10.8%</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3553">
                <a:tc>
                  <a:txBody>
                    <a:bodyPr/>
                    <a:lstStyle/>
                    <a:p>
                      <a:pPr algn="l" rtl="0" fontAlgn="ctr"/>
                      <a:r>
                        <a:rPr lang="en-US" sz="1600" u="none" strike="noStrike" dirty="0">
                          <a:effectLst/>
                        </a:rPr>
                        <a:t>California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indent="0" algn="r" defTabSz="914400" rtl="0" eaLnBrk="1" fontAlgn="b" latinLnBrk="0" hangingPunct="1">
                        <a:tabLst>
                          <a:tab pos="1312863" algn="dec"/>
                        </a:tabLst>
                      </a:pPr>
                      <a:r>
                        <a:rPr lang="en-US" sz="1600" u="none" strike="noStrike" kern="1200" dirty="0" smtClean="0">
                          <a:effectLst/>
                        </a:rPr>
                        <a:t>	33,871,648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a:effectLst/>
                        </a:rPr>
                        <a:t>37,253,956</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smtClean="0">
                          <a:effectLst/>
                        </a:rPr>
                        <a:t>39,250,017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1,995,495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5.4%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3349">
                <a:tc>
                  <a:txBody>
                    <a:bodyPr/>
                    <a:lstStyle/>
                    <a:p>
                      <a:pPr algn="l" rtl="0" fontAlgn="ctr"/>
                      <a:r>
                        <a:rPr lang="en-US" sz="1600" u="none" strike="noStrike" dirty="0">
                          <a:effectLst/>
                        </a:rPr>
                        <a:t>Florida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15,982,378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18,801,310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20,612,439</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1,807,847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9.6%</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02067">
                <a:tc>
                  <a:txBody>
                    <a:bodyPr/>
                    <a:lstStyle/>
                    <a:p>
                      <a:pPr algn="l" rtl="0" fontAlgn="ctr"/>
                      <a:r>
                        <a:rPr lang="en-US" sz="1600" u="none" strike="noStrike" dirty="0">
                          <a:effectLst/>
                        </a:rPr>
                        <a:t>Georgia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8,186,453</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9,687,653</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10,310,371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621,691</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6</a:t>
                      </a:r>
                      <a:r>
                        <a:rPr lang="en-US" sz="1600" u="none" strike="noStrike" dirty="0" smtClean="0">
                          <a:effectLst/>
                        </a:rPr>
                        <a:t>.4</a:t>
                      </a:r>
                      <a:r>
                        <a:rPr lang="en-US" sz="1600" u="none" strike="noStrike" dirty="0">
                          <a:effectLst/>
                        </a:rPr>
                        <a:t>%</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61275">
                <a:tc>
                  <a:txBody>
                    <a:bodyPr/>
                    <a:lstStyle/>
                    <a:p>
                      <a:pPr algn="l" rtl="0" fontAlgn="b"/>
                      <a:r>
                        <a:rPr lang="en-US" sz="1600" u="none" strike="noStrike" dirty="0">
                          <a:effectLst/>
                        </a:rPr>
                        <a:t>North Carolina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8,049,313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9,535,483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10,146,788</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611,100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61275">
                <a:tc>
                  <a:txBody>
                    <a:bodyPr/>
                    <a:lstStyle/>
                    <a:p>
                      <a:pPr algn="l" rtl="0" fontAlgn="b"/>
                      <a:r>
                        <a:rPr lang="en-US" sz="1600" u="none" strike="noStrike" dirty="0" smtClean="0">
                          <a:effectLst/>
                        </a:rPr>
                        <a:t>Washington</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5,894,121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6,724,540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7,288,000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563,455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35442627"/>
                  </a:ext>
                </a:extLst>
              </a:tr>
              <a:tr h="461275">
                <a:tc>
                  <a:txBody>
                    <a:bodyPr/>
                    <a:lstStyle/>
                    <a:p>
                      <a:pPr algn="l" rtl="0" fontAlgn="b"/>
                      <a:r>
                        <a:rPr lang="en-US" sz="1600" u="none" strike="noStrike" dirty="0">
                          <a:effectLst/>
                        </a:rPr>
                        <a:t>Arizona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5,130,632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6,392,017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6,931,071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538,770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dirty="0" smtClean="0"/>
              <a:t>Educational Attainment in Texas, 2015</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6057515"/>
              </p:ext>
            </p:extLst>
          </p:nvPr>
        </p:nvGraphicFramePr>
        <p:xfrm>
          <a:off x="921775" y="1959078"/>
          <a:ext cx="7477432" cy="2576052"/>
        </p:xfrm>
        <a:graphic>
          <a:graphicData uri="http://schemas.openxmlformats.org/drawingml/2006/table">
            <a:tbl>
              <a:tblPr firstRow="1">
                <a:tableStyleId>{5C22544A-7EE6-4342-B048-85BDC9FD1C3A}</a:tableStyleId>
              </a:tblPr>
              <a:tblGrid>
                <a:gridCol w="3357922">
                  <a:extLst>
                    <a:ext uri="{9D8B030D-6E8A-4147-A177-3AD203B41FA5}">
                      <a16:colId xmlns:a16="http://schemas.microsoft.com/office/drawing/2014/main" val="20000"/>
                    </a:ext>
                  </a:extLst>
                </a:gridCol>
                <a:gridCol w="2250152">
                  <a:extLst>
                    <a:ext uri="{9D8B030D-6E8A-4147-A177-3AD203B41FA5}">
                      <a16:colId xmlns:a16="http://schemas.microsoft.com/office/drawing/2014/main" val="20001"/>
                    </a:ext>
                  </a:extLst>
                </a:gridCol>
                <a:gridCol w="1869358">
                  <a:extLst>
                    <a:ext uri="{9D8B030D-6E8A-4147-A177-3AD203B41FA5}">
                      <a16:colId xmlns:a16="http://schemas.microsoft.com/office/drawing/2014/main" val="20002"/>
                    </a:ext>
                  </a:extLst>
                </a:gridCol>
              </a:tblGrid>
              <a:tr h="1276923">
                <a:tc>
                  <a:txBody>
                    <a:bodyPr/>
                    <a:lstStyle/>
                    <a:p>
                      <a:pPr algn="ctr"/>
                      <a:r>
                        <a:rPr lang="en-US" sz="2000" dirty="0" smtClean="0"/>
                        <a:t>Level of Educational Attainment</a:t>
                      </a:r>
                      <a:endParaRPr lang="en-US" sz="2000" dirty="0"/>
                    </a:p>
                  </a:txBody>
                  <a:tcPr/>
                </a:tc>
                <a:tc>
                  <a:txBody>
                    <a:bodyPr/>
                    <a:lstStyle/>
                    <a:p>
                      <a:pPr algn="ctr"/>
                      <a:r>
                        <a:rPr lang="en-US" sz="2000" dirty="0" smtClean="0"/>
                        <a:t>Percent of persons aged 25 years and older</a:t>
                      </a:r>
                      <a:endParaRPr lang="en-US" sz="2000" dirty="0"/>
                    </a:p>
                  </a:txBody>
                  <a:tcPr/>
                </a:tc>
                <a:tc>
                  <a:txBody>
                    <a:bodyPr/>
                    <a:lstStyle/>
                    <a:p>
                      <a:pPr algn="ctr"/>
                      <a:r>
                        <a:rPr lang="en-US" sz="2000" dirty="0" smtClean="0"/>
                        <a:t>State Ranking</a:t>
                      </a:r>
                    </a:p>
                  </a:txBody>
                  <a:tcPr/>
                </a:tc>
                <a:extLst>
                  <a:ext uri="{0D108BD9-81ED-4DB2-BD59-A6C34878D82A}">
                    <a16:rowId xmlns:a16="http://schemas.microsoft.com/office/drawing/2014/main" val="10000"/>
                  </a:ext>
                </a:extLst>
              </a:tr>
              <a:tr h="766153">
                <a:tc>
                  <a:txBody>
                    <a:bodyPr/>
                    <a:lstStyle/>
                    <a:p>
                      <a:r>
                        <a:rPr lang="en-US" sz="20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82.9</a:t>
                      </a:r>
                    </a:p>
                  </a:txBody>
                  <a:tcPr/>
                </a:tc>
                <a:tc>
                  <a:txBody>
                    <a:bodyPr/>
                    <a:lstStyle/>
                    <a:p>
                      <a:pPr algn="ctr"/>
                      <a:r>
                        <a:rPr lang="en-US" sz="2000" dirty="0" smtClean="0"/>
                        <a:t>49</a:t>
                      </a:r>
                    </a:p>
                  </a:txBody>
                  <a:tcPr/>
                </a:tc>
                <a:extLst>
                  <a:ext uri="{0D108BD9-81ED-4DB2-BD59-A6C34878D82A}">
                    <a16:rowId xmlns:a16="http://schemas.microsoft.com/office/drawing/2014/main" val="10001"/>
                  </a:ext>
                </a:extLst>
              </a:tr>
              <a:tr h="532976">
                <a:tc>
                  <a:txBody>
                    <a:bodyPr/>
                    <a:lstStyle/>
                    <a:p>
                      <a:r>
                        <a:rPr lang="en-US" sz="2000" dirty="0" smtClean="0"/>
                        <a:t>Bachelors or greater</a:t>
                      </a:r>
                      <a:endParaRPr lang="en-US" sz="2000" dirty="0"/>
                    </a:p>
                  </a:txBody>
                  <a:tcPr/>
                </a:tc>
                <a:tc>
                  <a:txBody>
                    <a:bodyPr/>
                    <a:lstStyle/>
                    <a:p>
                      <a:pPr algn="ctr"/>
                      <a:r>
                        <a:rPr lang="en-US" sz="2000" dirty="0" smtClean="0"/>
                        <a:t>28.9</a:t>
                      </a:r>
                      <a:endParaRPr lang="en-US" sz="2000" dirty="0"/>
                    </a:p>
                  </a:txBody>
                  <a:tcPr/>
                </a:tc>
                <a:tc>
                  <a:txBody>
                    <a:bodyPr/>
                    <a:lstStyle/>
                    <a:p>
                      <a:pPr algn="ctr"/>
                      <a:r>
                        <a:rPr lang="en-US" sz="2000" dirty="0" smtClean="0"/>
                        <a:t>29</a:t>
                      </a:r>
                      <a:endParaRPr lang="en-US" sz="2000"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40</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1-Year, 2016.</a:t>
            </a:r>
            <a:endParaRPr lang="en-US" sz="1000" dirty="0">
              <a:solidFill>
                <a:schemeClr val="bg1">
                  <a:lumMod val="50000"/>
                </a:schemeClr>
              </a:solidFill>
            </a:endParaRPr>
          </a:p>
        </p:txBody>
      </p:sp>
    </p:spTree>
    <p:extLst>
      <p:ext uri="{BB962C8B-B14F-4D97-AF65-F5344CB8AC3E}">
        <p14:creationId xmlns:p14="http://schemas.microsoft.com/office/powerpoint/2010/main" val="3200396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0"/>
            <a:ext cx="7391400" cy="1219200"/>
          </a:xfrm>
        </p:spPr>
        <p:txBody>
          <a:bodyPr>
            <a:noAutofit/>
          </a:bodyPr>
          <a:lstStyle/>
          <a:p>
            <a:r>
              <a:rPr lang="en-US" sz="2800" dirty="0" smtClean="0"/>
              <a:t>Educational Attainment, Texas, 2016</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52139873"/>
              </p:ext>
            </p:extLst>
          </p:nvPr>
        </p:nvGraphicFramePr>
        <p:xfrm>
          <a:off x="381000" y="1905000"/>
          <a:ext cx="8096249" cy="2260396"/>
        </p:xfrm>
        <a:graphic>
          <a:graphicData uri="http://schemas.openxmlformats.org/drawingml/2006/table">
            <a:tbl>
              <a:tblPr firstRow="1" bandRow="1">
                <a:tableStyleId>{5C22544A-7EE6-4342-B048-85BDC9FD1C3A}</a:tableStyleId>
              </a:tblPr>
              <a:tblGrid>
                <a:gridCol w="1654072">
                  <a:extLst>
                    <a:ext uri="{9D8B030D-6E8A-4147-A177-3AD203B41FA5}">
                      <a16:colId xmlns:a16="http://schemas.microsoft.com/office/drawing/2014/main" val="20000"/>
                    </a:ext>
                  </a:extLst>
                </a:gridCol>
                <a:gridCol w="957621">
                  <a:extLst>
                    <a:ext uri="{9D8B030D-6E8A-4147-A177-3AD203B41FA5}">
                      <a16:colId xmlns:a16="http://schemas.microsoft.com/office/drawing/2014/main" val="20001"/>
                    </a:ext>
                  </a:extLst>
                </a:gridCol>
                <a:gridCol w="696451">
                  <a:extLst>
                    <a:ext uri="{9D8B030D-6E8A-4147-A177-3AD203B41FA5}">
                      <a16:colId xmlns:a16="http://schemas.microsoft.com/office/drawing/2014/main" val="20002"/>
                    </a:ext>
                  </a:extLst>
                </a:gridCol>
                <a:gridCol w="1044678">
                  <a:extLst>
                    <a:ext uri="{9D8B030D-6E8A-4147-A177-3AD203B41FA5}">
                      <a16:colId xmlns:a16="http://schemas.microsoft.com/office/drawing/2014/main" val="20003"/>
                    </a:ext>
                  </a:extLst>
                </a:gridCol>
                <a:gridCol w="609395">
                  <a:extLst>
                    <a:ext uri="{9D8B030D-6E8A-4147-A177-3AD203B41FA5}">
                      <a16:colId xmlns:a16="http://schemas.microsoft.com/office/drawing/2014/main" val="20004"/>
                    </a:ext>
                  </a:extLst>
                </a:gridCol>
                <a:gridCol w="957621">
                  <a:extLst>
                    <a:ext uri="{9D8B030D-6E8A-4147-A177-3AD203B41FA5}">
                      <a16:colId xmlns:a16="http://schemas.microsoft.com/office/drawing/2014/main" val="20005"/>
                    </a:ext>
                  </a:extLst>
                </a:gridCol>
                <a:gridCol w="609395">
                  <a:extLst>
                    <a:ext uri="{9D8B030D-6E8A-4147-A177-3AD203B41FA5}">
                      <a16:colId xmlns:a16="http://schemas.microsoft.com/office/drawing/2014/main" val="20006"/>
                    </a:ext>
                  </a:extLst>
                </a:gridCol>
                <a:gridCol w="957621">
                  <a:extLst>
                    <a:ext uri="{9D8B030D-6E8A-4147-A177-3AD203B41FA5}">
                      <a16:colId xmlns:a16="http://schemas.microsoft.com/office/drawing/2014/main" val="20007"/>
                    </a:ext>
                  </a:extLst>
                </a:gridCol>
                <a:gridCol w="609395">
                  <a:extLst>
                    <a:ext uri="{9D8B030D-6E8A-4147-A177-3AD203B41FA5}">
                      <a16:colId xmlns:a16="http://schemas.microsoft.com/office/drawing/2014/main" val="20008"/>
                    </a:ext>
                  </a:extLst>
                </a:gridCol>
              </a:tblGrid>
              <a:tr h="521599">
                <a:tc rowSpan="2">
                  <a:txBody>
                    <a:bodyPr/>
                    <a:lstStyle/>
                    <a:p>
                      <a:pPr algn="ctr"/>
                      <a:r>
                        <a:rPr lang="en-US" sz="1400" dirty="0" smtClean="0"/>
                        <a:t>Educational Attainment</a:t>
                      </a:r>
                      <a:endParaRPr lang="en-US" sz="1400" dirty="0"/>
                    </a:p>
                  </a:txBody>
                  <a:tcPr/>
                </a:tc>
                <a:tc gridSpan="2">
                  <a:txBody>
                    <a:bodyPr/>
                    <a:lstStyle/>
                    <a:p>
                      <a:pPr algn="ctr"/>
                      <a:r>
                        <a:rPr lang="en-US" sz="1400" dirty="0" smtClean="0">
                          <a:solidFill>
                            <a:schemeClr val="bg1"/>
                          </a:solidFill>
                        </a:rPr>
                        <a:t>NH</a:t>
                      </a:r>
                      <a:r>
                        <a:rPr lang="en-US" sz="1400" baseline="0" dirty="0" smtClean="0">
                          <a:solidFill>
                            <a:schemeClr val="bg1"/>
                          </a:solidFill>
                        </a:rPr>
                        <a:t> White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Hispanic</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Black Alone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Asian Alone</a:t>
                      </a:r>
                      <a:endParaRPr lang="en-US" sz="1400"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10000"/>
                  </a:ext>
                </a:extLst>
              </a:tr>
              <a:tr h="387777">
                <a:tc vMerge="1">
                  <a:txBody>
                    <a:bodyPr/>
                    <a:lstStyle/>
                    <a:p>
                      <a:endParaRPr lang="en-US" dirty="0"/>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extLst>
                  <a:ext uri="{0D108BD9-81ED-4DB2-BD59-A6C34878D82A}">
                    <a16:rowId xmlns:a16="http://schemas.microsoft.com/office/drawing/2014/main" val="10001"/>
                  </a:ext>
                </a:extLst>
              </a:tr>
              <a:tr h="789557">
                <a:tc>
                  <a:txBody>
                    <a:bodyPr/>
                    <a:lstStyle/>
                    <a:p>
                      <a:r>
                        <a:rPr lang="en-US" sz="1300" dirty="0" smtClean="0"/>
                        <a:t>High School Diploma or greater</a:t>
                      </a:r>
                      <a:endParaRPr lang="en-US" sz="1300" dirty="0"/>
                    </a:p>
                  </a:txBody>
                  <a:tcPr/>
                </a:tc>
                <a:tc>
                  <a:txBody>
                    <a:bodyPr/>
                    <a:lstStyle/>
                    <a:p>
                      <a:pPr algn="ctr"/>
                      <a:r>
                        <a:rPr lang="en-US" sz="1200" dirty="0" smtClean="0"/>
                        <a:t>7,973,248</a:t>
                      </a:r>
                      <a:endParaRPr lang="en-US" sz="1200" dirty="0"/>
                    </a:p>
                  </a:txBody>
                  <a:tcPr/>
                </a:tc>
                <a:tc>
                  <a:txBody>
                    <a:bodyPr/>
                    <a:lstStyle/>
                    <a:p>
                      <a:pPr algn="ctr"/>
                      <a:r>
                        <a:rPr lang="en-US" sz="1200" dirty="0" smtClean="0"/>
                        <a:t>93.4</a:t>
                      </a:r>
                      <a:endParaRPr lang="en-US" sz="1200" dirty="0"/>
                    </a:p>
                  </a:txBody>
                  <a:tcPr/>
                </a:tc>
                <a:tc>
                  <a:txBody>
                    <a:bodyPr/>
                    <a:lstStyle/>
                    <a:p>
                      <a:pPr algn="ctr"/>
                      <a:r>
                        <a:rPr lang="en-US" sz="1200" dirty="0" smtClean="0"/>
                        <a:t>3,909,892</a:t>
                      </a:r>
                      <a:endParaRPr lang="en-US" sz="1200" dirty="0"/>
                    </a:p>
                  </a:txBody>
                  <a:tcPr/>
                </a:tc>
                <a:tc>
                  <a:txBody>
                    <a:bodyPr/>
                    <a:lstStyle/>
                    <a:p>
                      <a:pPr algn="ctr"/>
                      <a:r>
                        <a:rPr lang="en-US" sz="1200" dirty="0" smtClean="0"/>
                        <a:t>64.9</a:t>
                      </a:r>
                      <a:endParaRPr lang="en-US" sz="1200" dirty="0"/>
                    </a:p>
                  </a:txBody>
                  <a:tcPr/>
                </a:tc>
                <a:tc>
                  <a:txBody>
                    <a:bodyPr/>
                    <a:lstStyle/>
                    <a:p>
                      <a:pPr algn="ctr"/>
                      <a:r>
                        <a:rPr lang="en-US" sz="1200" dirty="0" smtClean="0"/>
                        <a:t>1,868,624</a:t>
                      </a:r>
                      <a:endParaRPr lang="en-US" sz="1200" dirty="0"/>
                    </a:p>
                  </a:txBody>
                  <a:tcPr/>
                </a:tc>
                <a:tc>
                  <a:txBody>
                    <a:bodyPr/>
                    <a:lstStyle/>
                    <a:p>
                      <a:pPr algn="ctr"/>
                      <a:r>
                        <a:rPr lang="en-US" sz="1200" dirty="0" smtClean="0"/>
                        <a:t>89.1</a:t>
                      </a:r>
                      <a:endParaRPr lang="en-US" sz="1200" dirty="0"/>
                    </a:p>
                  </a:txBody>
                  <a:tcPr/>
                </a:tc>
                <a:tc>
                  <a:txBody>
                    <a:bodyPr/>
                    <a:lstStyle/>
                    <a:p>
                      <a:pPr algn="ctr"/>
                      <a:r>
                        <a:rPr lang="en-US" sz="1200" dirty="0" smtClean="0"/>
                        <a:t>773,543	</a:t>
                      </a:r>
                      <a:endParaRPr lang="en-US" sz="1200" dirty="0"/>
                    </a:p>
                  </a:txBody>
                  <a:tcPr/>
                </a:tc>
                <a:tc>
                  <a:txBody>
                    <a:bodyPr/>
                    <a:lstStyle/>
                    <a:p>
                      <a:pPr algn="ctr"/>
                      <a:r>
                        <a:rPr lang="en-US" sz="1200" dirty="0" smtClean="0"/>
                        <a:t>87.6</a:t>
                      </a:r>
                      <a:endParaRPr lang="en-US" sz="1200" dirty="0"/>
                    </a:p>
                  </a:txBody>
                  <a:tcPr/>
                </a:tc>
                <a:extLst>
                  <a:ext uri="{0D108BD9-81ED-4DB2-BD59-A6C34878D82A}">
                    <a16:rowId xmlns:a16="http://schemas.microsoft.com/office/drawing/2014/main" val="10006"/>
                  </a:ext>
                </a:extLst>
              </a:tr>
              <a:tr h="561463">
                <a:tc>
                  <a:txBody>
                    <a:bodyPr/>
                    <a:lstStyle/>
                    <a:p>
                      <a:r>
                        <a:rPr lang="en-US" sz="1300" dirty="0" smtClean="0"/>
                        <a:t>Bachelor’s Degree or greater</a:t>
                      </a:r>
                      <a:endParaRPr lang="en-US" sz="1300" dirty="0"/>
                    </a:p>
                  </a:txBody>
                  <a:tcPr/>
                </a:tc>
                <a:tc>
                  <a:txBody>
                    <a:bodyPr/>
                    <a:lstStyle/>
                    <a:p>
                      <a:pPr algn="ctr"/>
                      <a:r>
                        <a:rPr lang="en-US" sz="1200" dirty="0" smtClean="0"/>
                        <a:t>3,209,090</a:t>
                      </a:r>
                      <a:endParaRPr lang="en-US" sz="1200" dirty="0"/>
                    </a:p>
                  </a:txBody>
                  <a:tcPr/>
                </a:tc>
                <a:tc>
                  <a:txBody>
                    <a:bodyPr/>
                    <a:lstStyle/>
                    <a:p>
                      <a:pPr algn="ctr"/>
                      <a:r>
                        <a:rPr lang="en-US" sz="1200" dirty="0" smtClean="0"/>
                        <a:t>37.6</a:t>
                      </a:r>
                      <a:endParaRPr lang="en-US" sz="1200" dirty="0"/>
                    </a:p>
                  </a:txBody>
                  <a:tcPr/>
                </a:tc>
                <a:tc>
                  <a:txBody>
                    <a:bodyPr/>
                    <a:lstStyle/>
                    <a:p>
                      <a:pPr algn="ctr"/>
                      <a:r>
                        <a:rPr lang="en-US" sz="1200" dirty="0" smtClean="0"/>
                        <a:t>855,442</a:t>
                      </a:r>
                      <a:endParaRPr lang="en-US" sz="1200" dirty="0"/>
                    </a:p>
                  </a:txBody>
                  <a:tcPr/>
                </a:tc>
                <a:tc>
                  <a:txBody>
                    <a:bodyPr/>
                    <a:lstStyle/>
                    <a:p>
                      <a:pPr algn="ctr"/>
                      <a:r>
                        <a:rPr lang="en-US" sz="1200" dirty="0" smtClean="0"/>
                        <a:t>14.2</a:t>
                      </a:r>
                      <a:endParaRPr lang="en-US" sz="1200" dirty="0"/>
                    </a:p>
                  </a:txBody>
                  <a:tcPr/>
                </a:tc>
                <a:tc>
                  <a:txBody>
                    <a:bodyPr/>
                    <a:lstStyle/>
                    <a:p>
                      <a:pPr algn="ctr"/>
                      <a:r>
                        <a:rPr lang="en-US" sz="1200" dirty="0" smtClean="0"/>
                        <a:t>485,127</a:t>
                      </a:r>
                      <a:endParaRPr lang="en-US" sz="1200" dirty="0"/>
                    </a:p>
                  </a:txBody>
                  <a:tcPr/>
                </a:tc>
                <a:tc>
                  <a:txBody>
                    <a:bodyPr/>
                    <a:lstStyle/>
                    <a:p>
                      <a:pPr algn="ctr"/>
                      <a:r>
                        <a:rPr lang="en-US" sz="1200" dirty="0" smtClean="0"/>
                        <a:t>23.1</a:t>
                      </a:r>
                      <a:endParaRPr lang="en-US" sz="1200" dirty="0"/>
                    </a:p>
                  </a:txBody>
                  <a:tcPr/>
                </a:tc>
                <a:tc>
                  <a:txBody>
                    <a:bodyPr/>
                    <a:lstStyle/>
                    <a:p>
                      <a:pPr algn="ctr"/>
                      <a:r>
                        <a:rPr lang="en-US" sz="1200" dirty="0" smtClean="0"/>
                        <a:t>500,722</a:t>
                      </a:r>
                      <a:endParaRPr lang="en-US" sz="1200" dirty="0"/>
                    </a:p>
                  </a:txBody>
                  <a:tcPr/>
                </a:tc>
                <a:tc>
                  <a:txBody>
                    <a:bodyPr/>
                    <a:lstStyle/>
                    <a:p>
                      <a:pPr algn="ctr"/>
                      <a:r>
                        <a:rPr lang="en-US" sz="1200" dirty="0" smtClean="0"/>
                        <a:t>56.7</a:t>
                      </a:r>
                      <a:endParaRPr lang="en-US" sz="1200" dirty="0"/>
                    </a:p>
                  </a:txBody>
                  <a:tcPr/>
                </a:tc>
                <a:extLst>
                  <a:ext uri="{0D108BD9-81ED-4DB2-BD59-A6C34878D82A}">
                    <a16:rowId xmlns:a16="http://schemas.microsoft.com/office/drawing/2014/main" val="10007"/>
                  </a:ext>
                </a:extLst>
              </a:tr>
            </a:tbl>
          </a:graphicData>
        </a:graphic>
      </p:graphicFrame>
      <p:sp>
        <p:nvSpPr>
          <p:cNvPr id="9" name="Rectangle 8"/>
          <p:cNvSpPr/>
          <p:nvPr/>
        </p:nvSpPr>
        <p:spPr>
          <a:xfrm>
            <a:off x="49530" y="6397063"/>
            <a:ext cx="8427720" cy="261610"/>
          </a:xfrm>
          <a:prstGeom prst="rect">
            <a:avLst/>
          </a:prstGeom>
        </p:spPr>
        <p:txBody>
          <a:bodyPr wrap="square">
            <a:spAutoFit/>
          </a:bodyPr>
          <a:lstStyle/>
          <a:p>
            <a:r>
              <a:rPr lang="en-US" sz="1050" dirty="0" smtClean="0">
                <a:solidFill>
                  <a:schemeClr val="bg1">
                    <a:lumMod val="50000"/>
                  </a:schemeClr>
                </a:solidFill>
                <a:latin typeface="+mn-lt"/>
              </a:rPr>
              <a:t>Source: US Census Bureau, American </a:t>
            </a:r>
            <a:r>
              <a:rPr lang="en-US" sz="1050" dirty="0">
                <a:solidFill>
                  <a:schemeClr val="bg1">
                    <a:lumMod val="50000"/>
                  </a:schemeClr>
                </a:solidFill>
                <a:latin typeface="+mn-lt"/>
              </a:rPr>
              <a:t>Community </a:t>
            </a:r>
            <a:r>
              <a:rPr lang="en-US" sz="1050" dirty="0" smtClean="0">
                <a:solidFill>
                  <a:schemeClr val="bg1">
                    <a:lumMod val="50000"/>
                  </a:schemeClr>
                </a:solidFill>
                <a:latin typeface="+mn-lt"/>
              </a:rPr>
              <a:t>Survey, 1-Year Estimates, 2016.</a:t>
            </a:r>
            <a:endParaRPr lang="en-US" sz="1050" dirty="0">
              <a:solidFill>
                <a:schemeClr val="bg1">
                  <a:lumMod val="50000"/>
                </a:schemeClr>
              </a:solidFill>
              <a:latin typeface="+mn-lt"/>
            </a:endParaRPr>
          </a:p>
        </p:txBody>
      </p:sp>
    </p:spTree>
    <p:extLst>
      <p:ext uri="{BB962C8B-B14F-4D97-AF65-F5344CB8AC3E}">
        <p14:creationId xmlns:p14="http://schemas.microsoft.com/office/powerpoint/2010/main" val="2864011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42</a:t>
            </a:fld>
            <a:endParaRPr lang="en-US" dirty="0"/>
          </a:p>
        </p:txBody>
      </p:sp>
      <p:graphicFrame>
        <p:nvGraphicFramePr>
          <p:cNvPr id="3" name="Content Placeholder 4"/>
          <p:cNvGraphicFramePr>
            <a:graphicFrameLocks/>
          </p:cNvGraphicFramePr>
          <p:nvPr>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752600" y="228600"/>
            <a:ext cx="6858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400" dirty="0" smtClean="0">
                <a:solidFill>
                  <a:schemeClr val="bg2"/>
                </a:solidFill>
              </a:rPr>
              <a:t>Percent of persons aged 25 years and older with a high school degree or higher, Texas, 2006-2011</a:t>
            </a:r>
            <a:endParaRPr lang="en-US" sz="2400" dirty="0">
              <a:solidFill>
                <a:schemeClr val="bg2"/>
              </a:solidFill>
            </a:endParaRPr>
          </a:p>
        </p:txBody>
      </p:sp>
    </p:spTree>
    <p:extLst>
      <p:ext uri="{BB962C8B-B14F-4D97-AF65-F5344CB8AC3E}">
        <p14:creationId xmlns:p14="http://schemas.microsoft.com/office/powerpoint/2010/main" val="1049280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a:t>Trends in Educational Attainment of Persons in the Labor Force (25-64 Years of Age) in Texas by Race/Ethnicity – High School Graduates and Above</a:t>
            </a:r>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80"/>
          <a:ext cx="8034339" cy="46577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8"/>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1144935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Trends in Latino Education in the U.S.</a:t>
            </a:r>
            <a:endParaRPr lang="en-US" dirty="0"/>
          </a:p>
        </p:txBody>
      </p:sp>
      <p:sp>
        <p:nvSpPr>
          <p:cNvPr id="6" name="Content Placeholder 5"/>
          <p:cNvSpPr>
            <a:spLocks noGrp="1"/>
          </p:cNvSpPr>
          <p:nvPr>
            <p:ph idx="1"/>
          </p:nvPr>
        </p:nvSpPr>
        <p:spPr/>
        <p:txBody>
          <a:bodyPr>
            <a:normAutofit lnSpcReduction="10000"/>
          </a:bodyPr>
          <a:lstStyle/>
          <a:p>
            <a:r>
              <a:rPr lang="en-US" dirty="0" smtClean="0"/>
              <a:t>Over the past decade, Hispanic high school dropout rates have dropped. </a:t>
            </a:r>
          </a:p>
          <a:p>
            <a:r>
              <a:rPr lang="en-US" dirty="0" smtClean="0"/>
              <a:t>College enrollment among Hispanics is increased.</a:t>
            </a:r>
          </a:p>
          <a:p>
            <a:r>
              <a:rPr lang="en-US" dirty="0" smtClean="0"/>
              <a:t>There is still a large disparity between Hispanics and other groups in obtaining a bachelor’s degree.</a:t>
            </a:r>
          </a:p>
          <a:p>
            <a:r>
              <a:rPr lang="en-US" dirty="0" smtClean="0"/>
              <a:t>Hispanic college students attend public 2-year schools at higher rates than other groups.</a:t>
            </a:r>
          </a:p>
          <a:p>
            <a:r>
              <a:rPr lang="en-US" dirty="0" smtClean="0"/>
              <a:t>Hispanics are less likely than other groups to have student debt. </a:t>
            </a:r>
          </a:p>
          <a:p>
            <a:pPr marL="0" indent="0">
              <a:buNone/>
            </a:pPr>
            <a:r>
              <a:rPr lang="en-US" dirty="0"/>
              <a:t>Nearly all Latino youths (89%) believe a college degree is important for getting ahead in life. </a:t>
            </a:r>
          </a:p>
          <a:p>
            <a:pPr marL="0" indent="0">
              <a:buNone/>
            </a:pP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44</a:t>
            </a:fld>
            <a:endParaRPr lang="en-US" dirty="0"/>
          </a:p>
        </p:txBody>
      </p:sp>
      <p:sp>
        <p:nvSpPr>
          <p:cNvPr id="7" name="Rectangle 6"/>
          <p:cNvSpPr/>
          <p:nvPr/>
        </p:nvSpPr>
        <p:spPr>
          <a:xfrm>
            <a:off x="-1" y="6477008"/>
            <a:ext cx="8138159"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Pew Research Center, 2016, 5 Facts about Latinos and Education and Between Two Worlds: How Young Latinos Come of Age in America, 2009</a:t>
            </a:r>
            <a:endParaRPr lang="en-US" sz="1000" dirty="0">
              <a:solidFill>
                <a:schemeClr val="bg1">
                  <a:lumMod val="50000"/>
                </a:schemeClr>
              </a:solidFill>
            </a:endParaRPr>
          </a:p>
        </p:txBody>
      </p:sp>
    </p:spTree>
    <p:extLst>
      <p:ext uri="{BB962C8B-B14F-4D97-AF65-F5344CB8AC3E}">
        <p14:creationId xmlns:p14="http://schemas.microsoft.com/office/powerpoint/2010/main" val="1056045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45</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32559" y="4176790"/>
              <a:ext cx="5822327" cy="490958"/>
              <a:chOff x="1573382" y="4803635"/>
              <a:chExt cx="5822326" cy="49095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7" cy="490958"/>
              </a:xfrm>
              <a:prstGeom prst="rect">
                <a:avLst/>
              </a:prstGeom>
            </p:spPr>
          </p:pic>
          <p:sp>
            <p:nvSpPr>
              <p:cNvPr id="15" name="TextBox 14"/>
              <p:cNvSpPr txBox="1"/>
              <p:nvPr/>
            </p:nvSpPr>
            <p:spPr>
              <a:xfrm>
                <a:off x="2064341" y="4803635"/>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in Texas, 1950-2016 (in millions)</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7139"/>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 y="6333093"/>
            <a:ext cx="8731045" cy="577081"/>
          </a:xfrm>
          <a:prstGeom prst="rect">
            <a:avLst/>
          </a:prstGeom>
        </p:spPr>
        <p:txBody>
          <a:bodyPr wrap="square">
            <a:spAutoFit/>
          </a:bodyPr>
          <a:lstStyle/>
          <a:p>
            <a:r>
              <a:rPr lang="en-US" sz="1050" dirty="0">
                <a:solidFill>
                  <a:schemeClr val="tx1">
                    <a:lumMod val="50000"/>
                    <a:lumOff val="50000"/>
                  </a:schemeClr>
                </a:solidFill>
              </a:rPr>
              <a:t>Source: U.S. Census Bureau. 2000 and 2010 Census </a:t>
            </a:r>
            <a:r>
              <a:rPr lang="en-US" sz="1050" dirty="0" smtClean="0">
                <a:solidFill>
                  <a:schemeClr val="tx1">
                    <a:lumMod val="50000"/>
                    <a:lumOff val="50000"/>
                  </a:schemeClr>
                </a:solidFill>
              </a:rPr>
              <a:t>Counts and Population </a:t>
            </a:r>
            <a:r>
              <a:rPr lang="en-US" sz="1050" dirty="0">
                <a:solidFill>
                  <a:schemeClr val="tx1">
                    <a:lumMod val="50000"/>
                    <a:lumOff val="50000"/>
                  </a:schemeClr>
                </a:solidFill>
              </a:rPr>
              <a:t>Estimates</a:t>
            </a:r>
            <a:r>
              <a:rPr lang="en-US" sz="1050" dirty="0" smtClean="0">
                <a:solidFill>
                  <a:schemeClr val="tx1">
                    <a:lumMod val="50000"/>
                    <a:lumOff val="50000"/>
                  </a:schemeClr>
                </a:solidFill>
              </a:rPr>
              <a:t>. </a:t>
            </a:r>
          </a:p>
          <a:p>
            <a:r>
              <a:rPr lang="en-US" sz="1050" dirty="0" smtClean="0">
                <a:solidFill>
                  <a:schemeClr val="tx1">
                    <a:lumMod val="50000"/>
                    <a:lumOff val="50000"/>
                  </a:schemeClr>
                </a:solidFill>
              </a:rPr>
              <a:t>All values for decennial dates</a:t>
            </a:r>
            <a:r>
              <a:rPr lang="en-US" sz="1050" dirty="0">
                <a:solidFill>
                  <a:schemeClr val="tx1">
                    <a:lumMod val="50000"/>
                    <a:lumOff val="50000"/>
                  </a:schemeClr>
                </a:solidFill>
              </a:rPr>
              <a:t> </a:t>
            </a:r>
            <a:r>
              <a:rPr lang="en-US" sz="1050" dirty="0" smtClean="0">
                <a:solidFill>
                  <a:schemeClr val="tx1">
                    <a:lumMod val="50000"/>
                    <a:lumOff val="50000"/>
                  </a:schemeClr>
                </a:solidFill>
              </a:rPr>
              <a:t>are for April 1</a:t>
            </a:r>
            <a:r>
              <a:rPr lang="en-US" sz="1050" baseline="30000" dirty="0" smtClean="0">
                <a:solidFill>
                  <a:schemeClr val="tx1">
                    <a:lumMod val="50000"/>
                    <a:lumOff val="50000"/>
                  </a:schemeClr>
                </a:solidFill>
              </a:rPr>
              <a:t>st</a:t>
            </a:r>
            <a:r>
              <a:rPr lang="en-US" sz="1050" dirty="0" smtClean="0">
                <a:solidFill>
                  <a:schemeClr val="tx1">
                    <a:lumMod val="50000"/>
                    <a:lumOff val="50000"/>
                  </a:schemeClr>
                </a:solidFill>
              </a:rPr>
              <a:t> of the indicated census year. Values for 2011-2016 are for July 1 as estimated by the U.S. Census Bureau.</a:t>
            </a:r>
            <a:r>
              <a:rPr lang="en-US" sz="1050" dirty="0">
                <a:solidFill>
                  <a:schemeClr val="tx1">
                    <a:lumMod val="50000"/>
                    <a:lumOff val="50000"/>
                  </a:schemeClr>
                </a:solidFill>
              </a:rPr>
              <a:t>			</a:t>
            </a:r>
          </a:p>
        </p:txBody>
      </p:sp>
    </p:spTree>
    <p:extLst>
      <p:ext uri="{BB962C8B-B14F-4D97-AF65-F5344CB8AC3E}">
        <p14:creationId xmlns:p14="http://schemas.microsoft.com/office/powerpoint/2010/main" val="397709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712" y="2261321"/>
            <a:ext cx="258306" cy="25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3155</TotalTime>
  <Words>3368</Words>
  <Application>Microsoft Office PowerPoint</Application>
  <PresentationFormat>On-screen Show (4:3)</PresentationFormat>
  <Paragraphs>729</Paragraphs>
  <Slides>45</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ＭＳ Ｐゴシック</vt:lpstr>
      <vt:lpstr>Arial</vt:lpstr>
      <vt:lpstr>Calibri</vt:lpstr>
      <vt:lpstr>Calibri Light</vt:lpstr>
      <vt:lpstr>Times New Roman</vt:lpstr>
      <vt:lpstr>Office Theme</vt:lpstr>
      <vt:lpstr>2_Office Theme</vt:lpstr>
      <vt:lpstr>1_Office Theme</vt:lpstr>
      <vt:lpstr>Custom Design</vt:lpstr>
      <vt:lpstr>Demographic Trends, Characteristics, and Projections: Texas and the  Austin Metro Area</vt:lpstr>
      <vt:lpstr>Demographic Overview</vt:lpstr>
      <vt:lpstr>PowerPoint Presentation</vt:lpstr>
      <vt:lpstr>Growing States, 2000-2016</vt:lpstr>
      <vt:lpstr>Total Population in Texas, 1950-2016 (in millions)</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Estimated Percent of Total Net-Migrant Flows to and From Texas and Other States, 2015</vt:lpstr>
      <vt:lpstr>Shares of Internal and Domestic Gross Migration, Texas MSAs, 2010-2014</vt:lpstr>
      <vt:lpstr>County to County Migration Flows, Travis County, 2011-2015</vt:lpstr>
      <vt:lpstr>PowerPoint Presentation</vt:lpstr>
      <vt:lpstr>PowerPoint Presentation</vt:lpstr>
      <vt:lpstr>Population Pyramids for Hispanics and Non-Hispanic Whites in Texas, 2010</vt:lpstr>
      <vt:lpstr>PowerPoint Presentation</vt:lpstr>
      <vt:lpstr>Unauthorized and Mexican Immigration, 2015</vt:lpstr>
      <vt:lpstr>PowerPoint Presentation</vt:lpstr>
      <vt:lpstr>PowerPoint Presentation</vt:lpstr>
      <vt:lpstr>PowerPoint Presentation</vt:lpstr>
      <vt:lpstr>States with the Oldest Median Ages, 2000, 2010, 2014</vt:lpstr>
      <vt:lpstr>Texas Population by Age Group, 2000 to 2014</vt:lpstr>
      <vt:lpstr>Population Projections by Age Group,  2010 to 2050</vt:lpstr>
      <vt:lpstr>Percent of Population 65 Years Plus, Texas Counties, 2011-2015</vt:lpstr>
      <vt:lpstr>Race/Ethnicity Composition, Austin Metro Area and Counties</vt:lpstr>
      <vt:lpstr>PowerPoint Presentation</vt:lpstr>
      <vt:lpstr>Job Growth, U.S. and Texas, 1990 to Aug 2017</vt:lpstr>
      <vt:lpstr>PowerPoint Presentation</vt:lpstr>
      <vt:lpstr>PowerPoint Presentation</vt:lpstr>
      <vt:lpstr>Housing Affordability in Select Texas Metros,  2007-2016</vt:lpstr>
      <vt:lpstr>Economic Indicators, Texas and U.S., 2016</vt:lpstr>
      <vt:lpstr>Educational Attainment by Race/Ethnicity, Texas and Big Four Metro Areas, 2016</vt:lpstr>
      <vt:lpstr>Median Household Income by Race/Ethnicity, Texas and Big Four Metro Areas, 2016</vt:lpstr>
      <vt:lpstr>Unemployment and Poverty Rates by Race/Ethnicity, Texas and Big Four Metro Areas, 2016</vt:lpstr>
      <vt:lpstr>PowerPoint Presentation</vt:lpstr>
      <vt:lpstr>Population Projections, Austin-Round Rock Metro Area, 2010-2050</vt:lpstr>
      <vt:lpstr>Population Projections, Austin-Round Rock Metro Counties, 2010-2050</vt:lpstr>
      <vt:lpstr>Educational Attainment in Texas, 2015</vt:lpstr>
      <vt:lpstr>Educational Attainment, Texas, 2016</vt:lpstr>
      <vt:lpstr>PowerPoint Presentation</vt:lpstr>
      <vt:lpstr>Trends in Educational Attainment of Persons in the Labor Force (25-64 Years of Age) in Texas by Race/Ethnicity – High School Graduates and Above</vt:lpstr>
      <vt:lpstr>Trends in Latino Education in the U.S.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191</cp:revision>
  <dcterms:created xsi:type="dcterms:W3CDTF">2016-06-30T18:52:57Z</dcterms:created>
  <dcterms:modified xsi:type="dcterms:W3CDTF">2017-10-19T18:29:16Z</dcterms:modified>
</cp:coreProperties>
</file>