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42"/>
  </p:notesMasterIdLst>
  <p:handoutMasterIdLst>
    <p:handoutMasterId r:id="rId43"/>
  </p:handoutMasterIdLst>
  <p:sldIdLst>
    <p:sldId id="353" r:id="rId5"/>
    <p:sldId id="563" r:id="rId6"/>
    <p:sldId id="489" r:id="rId7"/>
    <p:sldId id="490" r:id="rId8"/>
    <p:sldId id="491" r:id="rId9"/>
    <p:sldId id="492" r:id="rId10"/>
    <p:sldId id="493" r:id="rId11"/>
    <p:sldId id="504" r:id="rId12"/>
    <p:sldId id="593" r:id="rId13"/>
    <p:sldId id="594" r:id="rId14"/>
    <p:sldId id="595" r:id="rId15"/>
    <p:sldId id="596" r:id="rId16"/>
    <p:sldId id="597" r:id="rId17"/>
    <p:sldId id="598" r:id="rId18"/>
    <p:sldId id="599" r:id="rId19"/>
    <p:sldId id="600" r:id="rId20"/>
    <p:sldId id="585" r:id="rId21"/>
    <p:sldId id="581" r:id="rId22"/>
    <p:sldId id="586" r:id="rId23"/>
    <p:sldId id="409" r:id="rId24"/>
    <p:sldId id="494" r:id="rId25"/>
    <p:sldId id="604" r:id="rId26"/>
    <p:sldId id="583" r:id="rId27"/>
    <p:sldId id="582" r:id="rId28"/>
    <p:sldId id="584" r:id="rId29"/>
    <p:sldId id="587" r:id="rId30"/>
    <p:sldId id="588" r:id="rId31"/>
    <p:sldId id="603" r:id="rId32"/>
    <p:sldId id="516" r:id="rId33"/>
    <p:sldId id="602" r:id="rId34"/>
    <p:sldId id="517" r:id="rId35"/>
    <p:sldId id="572" r:id="rId36"/>
    <p:sldId id="589" r:id="rId37"/>
    <p:sldId id="590" r:id="rId38"/>
    <p:sldId id="591" r:id="rId39"/>
    <p:sldId id="592" r:id="rId40"/>
    <p:sldId id="352" r:id="rId41"/>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563"/>
            <p14:sldId id="489"/>
            <p14:sldId id="490"/>
            <p14:sldId id="491"/>
            <p14:sldId id="492"/>
            <p14:sldId id="493"/>
            <p14:sldId id="504"/>
            <p14:sldId id="593"/>
            <p14:sldId id="594"/>
            <p14:sldId id="595"/>
            <p14:sldId id="596"/>
            <p14:sldId id="597"/>
            <p14:sldId id="598"/>
            <p14:sldId id="599"/>
            <p14:sldId id="600"/>
            <p14:sldId id="585"/>
            <p14:sldId id="581"/>
            <p14:sldId id="586"/>
            <p14:sldId id="409"/>
            <p14:sldId id="494"/>
            <p14:sldId id="604"/>
            <p14:sldId id="583"/>
            <p14:sldId id="582"/>
            <p14:sldId id="584"/>
            <p14:sldId id="587"/>
            <p14:sldId id="588"/>
            <p14:sldId id="603"/>
            <p14:sldId id="516"/>
            <p14:sldId id="602"/>
            <p14:sldId id="517"/>
            <p14:sldId id="572"/>
            <p14:sldId id="589"/>
            <p14:sldId id="590"/>
            <p14:sldId id="591"/>
            <p14:sldId id="592"/>
          </p14:sldIdLst>
        </p14:section>
        <p14:section name="Untitled Section" id="{1DE64712-71DC-402B-BE2B-A49A6FDBF2EE}">
          <p14:sldIdLst>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16" autoAdjust="0"/>
    <p:restoredTop sz="87260" autoAdjust="0"/>
  </p:normalViewPr>
  <p:slideViewPr>
    <p:cSldViewPr>
      <p:cViewPr varScale="1">
        <p:scale>
          <a:sx n="74" d="100"/>
          <a:sy n="74" d="100"/>
        </p:scale>
        <p:origin x="56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78"/>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idser-nas01\IDSER\Collaboration\Presentations\SlideBank\Education\Data\THECB_College_Completion-2015.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bnv590\Downloads\ACS_15_5YR_B20004\ACS_15_5YR_B20004_with_ann.csv"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Sheet1!$A$7</c:f>
              <c:strCache>
                <c:ptCount val="1"/>
                <c:pt idx="0">
                  <c:v>Percent of Total Net Migrants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Sheet1!$B$1:$AY$1</c:f>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f>Sheet1!$B$7:$AY$7</c:f>
              <c:numCache>
                <c:formatCode>0.0%</c:formatCode>
                <c:ptCount val="17"/>
                <c:pt idx="0">
                  <c:v>-3.4116762157694845E-2</c:v>
                </c:pt>
                <c:pt idx="1">
                  <c:v>-2.9427332410924049E-2</c:v>
                </c:pt>
                <c:pt idx="2">
                  <c:v>-2.8665880452042457E-2</c:v>
                </c:pt>
                <c:pt idx="3">
                  <c:v>-2.7783710499679634E-2</c:v>
                </c:pt>
                <c:pt idx="4">
                  <c:v>-2.4895764655628708E-2</c:v>
                </c:pt>
                <c:pt idx="5">
                  <c:v>-2.5257918636072394E-3</c:v>
                </c:pt>
                <c:pt idx="6">
                  <c:v>-9.6574394784982687E-4</c:v>
                </c:pt>
                <c:pt idx="7">
                  <c:v>4.4999953570002506E-2</c:v>
                </c:pt>
                <c:pt idx="8">
                  <c:v>4.8547205378450912E-2</c:v>
                </c:pt>
                <c:pt idx="9">
                  <c:v>5.0636555265626014E-2</c:v>
                </c:pt>
                <c:pt idx="10">
                  <c:v>5.1017281245066812E-2</c:v>
                </c:pt>
                <c:pt idx="11">
                  <c:v>5.9086814809312001E-2</c:v>
                </c:pt>
                <c:pt idx="12">
                  <c:v>7.0935750169469486E-2</c:v>
                </c:pt>
                <c:pt idx="13">
                  <c:v>9.4791482881259922E-2</c:v>
                </c:pt>
                <c:pt idx="14">
                  <c:v>0.10382676039335494</c:v>
                </c:pt>
                <c:pt idx="15">
                  <c:v>0.13190762287698837</c:v>
                </c:pt>
                <c:pt idx="16">
                  <c:v>0.22131322604908579</c:v>
                </c:pt>
              </c:numCache>
            </c:numRef>
          </c:val>
          <c:extLst xmlns:c16r2="http://schemas.microsoft.com/office/drawing/2015/06/chart">
            <c:ext xmlns:c16="http://schemas.microsoft.com/office/drawing/2014/chart" uri="{C3380CC4-5D6E-409C-BE32-E72D297353CC}">
              <c16:uniqueId val="{00000000-F9AD-44B2-B25C-B2E695F4D05E}"/>
            </c:ext>
          </c:extLst>
        </c:ser>
        <c:dLbls>
          <c:showLegendKey val="0"/>
          <c:showVal val="0"/>
          <c:showCatName val="0"/>
          <c:showSerName val="0"/>
          <c:showPercent val="0"/>
          <c:showBubbleSize val="0"/>
        </c:dLbls>
        <c:gapWidth val="182"/>
        <c:axId val="226063000"/>
        <c:axId val="226059864"/>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Sheet1!$A$2</c15:sqref>
                        </c15:formulaRef>
                      </c:ext>
                    </c:extLst>
                    <c:strCache>
                      <c:ptCount val="1"/>
                      <c:pt idx="0">
                        <c:v>In-Migrants</c:v>
                      </c:pt>
                    </c:strCache>
                  </c:strRef>
                </c:tx>
                <c:spPr>
                  <a:solidFill>
                    <a:schemeClr val="accent1"/>
                  </a:solidFill>
                  <a:ln>
                    <a:noFill/>
                  </a:ln>
                  <a:effectLst/>
                </c:spPr>
                <c:invertIfNegative val="0"/>
                <c:dLbls>
                  <c:dLbl>
                    <c:idx val="0"/>
                    <c:layout>
                      <c:manualLayout>
                        <c:x val="1.1032308904649301E-2"/>
                        <c:y val="1.20772946859901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9AD-44B2-B25C-B2E695F4D05E}"/>
                      </c:ext>
                      <c:ext uri="{CE6537A1-D6FC-4f65-9D91-7224C49458BB}"/>
                    </c:extLst>
                  </c:dLbl>
                  <c:dLbl>
                    <c:idx val="1"/>
                    <c:layout>
                      <c:manualLayout>
                        <c:x val="2.3640661938534278E-2"/>
                        <c:y val="9.66183574879227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9AD-44B2-B25C-B2E695F4D05E}"/>
                      </c:ext>
                      <c:ext uri="{CE6537A1-D6FC-4f65-9D91-7224C49458BB}"/>
                    </c:extLst>
                  </c:dLbl>
                  <c:dLbl>
                    <c:idx val="2"/>
                    <c:layout>
                      <c:manualLayout>
                        <c:x val="0"/>
                        <c:y val="2.41545893719806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9AD-44B2-B25C-B2E695F4D05E}"/>
                      </c:ext>
                      <c:ext uri="{CE6537A1-D6FC-4f65-9D91-7224C49458BB}"/>
                    </c:extLst>
                  </c:dLbl>
                  <c:dLbl>
                    <c:idx val="3"/>
                    <c:layout>
                      <c:manualLayout>
                        <c:x val="3.1520882584712374E-3"/>
                        <c:y val="7.24637681159420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9AD-44B2-B25C-B2E695F4D05E}"/>
                      </c:ext>
                      <c:ext uri="{CE6537A1-D6FC-4f65-9D91-7224C49458BB}"/>
                    </c:extLst>
                  </c:dLbl>
                  <c:dLbl>
                    <c:idx val="4"/>
                    <c:layout>
                      <c:manualLayout>
                        <c:x val="4.7281323877067984E-3"/>
                        <c:y val="1.93236714975844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9AD-44B2-B25C-B2E695F4D05E}"/>
                      </c:ex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6r2="http://schemas.microsoft.com/office/drawing/2015/06/chart">
                      <c:ext uri="{02D57815-91ED-43cb-92C2-25804820EDAC}">
                        <c15:formulaRef>
                          <c15:sqref>Sheet1!$B$2:$AY$2</c15:sqref>
                        </c15:formulaRef>
                      </c:ext>
                    </c:extLst>
                    <c:numCache>
                      <c:formatCode>_(* #,##0_);_(* \(#,##0\);_(* "-"??_);_(@_)</c:formatCode>
                      <c:ptCount val="17"/>
                      <c:pt idx="0">
                        <c:v>9155</c:v>
                      </c:pt>
                      <c:pt idx="1">
                        <c:v>14539</c:v>
                      </c:pt>
                      <c:pt idx="2">
                        <c:v>25555</c:v>
                      </c:pt>
                      <c:pt idx="3">
                        <c:v>976</c:v>
                      </c:pt>
                      <c:pt idx="4">
                        <c:v>22587</c:v>
                      </c:pt>
                      <c:pt idx="5">
                        <c:v>4393</c:v>
                      </c:pt>
                      <c:pt idx="6">
                        <c:v>1060</c:v>
                      </c:pt>
                      <c:pt idx="7">
                        <c:v>20924</c:v>
                      </c:pt>
                      <c:pt idx="8">
                        <c:v>10839</c:v>
                      </c:pt>
                      <c:pt idx="9">
                        <c:v>13919</c:v>
                      </c:pt>
                      <c:pt idx="10">
                        <c:v>12984</c:v>
                      </c:pt>
                      <c:pt idx="11">
                        <c:v>11141</c:v>
                      </c:pt>
                      <c:pt idx="12">
                        <c:v>17273</c:v>
                      </c:pt>
                      <c:pt idx="13">
                        <c:v>21927</c:v>
                      </c:pt>
                      <c:pt idx="14">
                        <c:v>31044</c:v>
                      </c:pt>
                      <c:pt idx="15">
                        <c:v>26287</c:v>
                      </c:pt>
                      <c:pt idx="16">
                        <c:v>65546</c:v>
                      </c:pt>
                    </c:numCache>
                  </c:numRef>
                </c:val>
                <c:extLst xmlns:c16r2="http://schemas.microsoft.com/office/drawing/2015/06/chart">
                  <c:ext xmlns:c16="http://schemas.microsoft.com/office/drawing/2014/chart" uri="{C3380CC4-5D6E-409C-BE32-E72D297353CC}">
                    <c16:uniqueId val="{00000006-F9AD-44B2-B25C-B2E695F4D05E}"/>
                  </c:ext>
                </c:extLst>
              </c15:ser>
            </c15:filteredBarSeries>
            <c15:filteredBar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Sheet1!$A$3</c15:sqref>
                        </c15:formulaRef>
                      </c:ext>
                    </c:extLst>
                    <c:strCache>
                      <c:ptCount val="1"/>
                      <c:pt idx="0">
                        <c:v>Percent of total Inmigrants</c:v>
                      </c:pt>
                    </c:strCache>
                  </c:strRef>
                </c:tx>
                <c:spPr>
                  <a:solidFill>
                    <a:schemeClr val="accent2"/>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Sheet1!$B$3:$AY$3</c15:sqref>
                        </c15:formulaRef>
                      </c:ext>
                    </c:extLst>
                    <c:numCache>
                      <c:formatCode>0.0%</c:formatCode>
                      <c:ptCount val="17"/>
                      <c:pt idx="0">
                        <c:v>1.6554195778906104E-2</c:v>
                      </c:pt>
                      <c:pt idx="1">
                        <c:v>2.6289617960624342E-2</c:v>
                      </c:pt>
                      <c:pt idx="2">
                        <c:v>4.6208899304199393E-2</c:v>
                      </c:pt>
                      <c:pt idx="3">
                        <c:v>1.7648165024808692E-3</c:v>
                      </c:pt>
                      <c:pt idx="4">
                        <c:v>4.0842121251573146E-2</c:v>
                      </c:pt>
                      <c:pt idx="5">
                        <c:v>7.9434824747935014E-3</c:v>
                      </c:pt>
                      <c:pt idx="6">
                        <c:v>1.9167064473665178E-3</c:v>
                      </c:pt>
                      <c:pt idx="7">
                        <c:v>3.7835061985563224E-2</c:v>
                      </c:pt>
                      <c:pt idx="8">
                        <c:v>1.959922753113744E-2</c:v>
                      </c:pt>
                      <c:pt idx="9">
                        <c:v>2.5168525510277887E-2</c:v>
                      </c:pt>
                      <c:pt idx="10">
                        <c:v>2.3477845766610252E-2</c:v>
                      </c:pt>
                      <c:pt idx="11">
                        <c:v>2.0145308047273935E-2</c:v>
                      </c:pt>
                      <c:pt idx="12">
                        <c:v>3.1233274023926283E-2</c:v>
                      </c:pt>
                      <c:pt idx="13">
                        <c:v>3.964870025604305E-2</c:v>
                      </c:pt>
                      <c:pt idx="14">
                        <c:v>5.613418391702469E-2</c:v>
                      </c:pt>
                      <c:pt idx="15">
                        <c:v>4.7532511681060048E-2</c:v>
                      </c:pt>
                      <c:pt idx="16">
                        <c:v>0.11852117056517525</c:v>
                      </c:pt>
                    </c:numCache>
                  </c:numRef>
                </c:val>
                <c:extLst xmlns:c15="http://schemas.microsoft.com/office/drawing/2012/chart" xmlns:c16r2="http://schemas.microsoft.com/office/drawing/2015/06/chart">
                  <c:ext xmlns:c16="http://schemas.microsoft.com/office/drawing/2014/chart" uri="{C3380CC4-5D6E-409C-BE32-E72D297353CC}">
                    <c16:uniqueId val="{00000007-F9AD-44B2-B25C-B2E695F4D05E}"/>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Sheet1!$A$4</c15:sqref>
                        </c15:formulaRef>
                      </c:ext>
                    </c:extLst>
                    <c:strCache>
                      <c:ptCount val="1"/>
                      <c:pt idx="0">
                        <c:v>Out-Migrants</c:v>
                      </c:pt>
                    </c:strCache>
                  </c:strRef>
                </c:tx>
                <c:spPr>
                  <a:solidFill>
                    <a:schemeClr val="accent3"/>
                  </a:solidFill>
                  <a:ln>
                    <a:noFill/>
                  </a:ln>
                  <a:effectLst/>
                </c:spPr>
                <c:invertIfNegative val="0"/>
                <c:dLbls>
                  <c:dLbl>
                    <c:idx val="5"/>
                    <c:layout>
                      <c:manualLayout>
                        <c:x val="1.4184397163120567E-2"/>
                        <c:y val="-2.4154589371980676E-2"/>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8-F9AD-44B2-B25C-B2E695F4D05E}"/>
                      </c:ext>
                      <c:ext xmlns:c15="http://schemas.microsoft.com/office/drawing/2012/chart" uri="{CE6537A1-D6FC-4f65-9D91-7224C49458BB}"/>
                    </c:extLst>
                  </c:dLbl>
                  <c:dLbl>
                    <c:idx val="6"/>
                    <c:layout>
                      <c:manualLayout>
                        <c:x val="4.7281323877068557E-3"/>
                        <c:y val="-1.2077294685990338E-2"/>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9-F9AD-44B2-B25C-B2E695F4D05E}"/>
                      </c:ext>
                      <c:ext xmlns:c15="http://schemas.microsoft.com/office/drawing/2012/chart" uri="{CE6537A1-D6FC-4f65-9D91-7224C49458BB}"/>
                    </c:extLst>
                  </c:dLbl>
                  <c:dLbl>
                    <c:idx val="7"/>
                    <c:layout>
                      <c:manualLayout>
                        <c:x val="-2.8893808585577288E-17"/>
                        <c:y val="-1.2077294685990338E-2"/>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A-F9AD-44B2-B25C-B2E695F4D05E}"/>
                      </c:ext>
                      <c:ext xmlns:c15="http://schemas.microsoft.com/office/drawing/2012/chart" uri="{CE6537A1-D6FC-4f65-9D91-7224C49458BB}"/>
                    </c:extLst>
                  </c:dLbl>
                  <c:dLbl>
                    <c:idx val="8"/>
                    <c:layout>
                      <c:manualLayout>
                        <c:x val="-6.3041765169424748E-3"/>
                        <c:y val="-1.4492753623188406E-2"/>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B-F9AD-44B2-B25C-B2E695F4D05E}"/>
                      </c:ext>
                      <c:ext xmlns:c15="http://schemas.microsoft.com/office/drawing/2012/chart" uri="{CE6537A1-D6FC-4f65-9D91-7224C49458BB}"/>
                    </c:extLst>
                  </c:dLbl>
                  <c:dLbl>
                    <c:idx val="9"/>
                    <c:layout>
                      <c:manualLayout>
                        <c:x val="6.3041765169424748E-3"/>
                        <c:y val="-1.6908212560386472E-2"/>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C-F9AD-44B2-B25C-B2E695F4D05E}"/>
                      </c:ext>
                      <c:ext xmlns:c15="http://schemas.microsoft.com/office/drawing/2012/chart" uri="{CE6537A1-D6FC-4f65-9D91-7224C49458BB}"/>
                    </c:extLst>
                  </c:dLbl>
                  <c:dLbl>
                    <c:idx val="10"/>
                    <c:layout>
                      <c:manualLayout>
                        <c:x val="-3.152088258471266E-3"/>
                        <c:y val="-4.830917874396135E-3"/>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D-F9AD-44B2-B25C-B2E695F4D05E}"/>
                      </c:ext>
                      <c:ext xmlns:c15="http://schemas.microsoft.com/office/drawing/2012/chart" uri="{CE6537A1-D6FC-4f65-9D91-7224C49458BB}"/>
                    </c:extLst>
                  </c:dLbl>
                  <c:dLbl>
                    <c:idx val="14"/>
                    <c:layout>
                      <c:manualLayout>
                        <c:x val="7.8802206461779777E-3"/>
                        <c:y val="-2.6570048309178744E-2"/>
                      </c:manualLayout>
                    </c:layout>
                    <c:showLegendKey val="0"/>
                    <c:showVal val="1"/>
                    <c:showCatName val="0"/>
                    <c:showSerName val="0"/>
                    <c:showPercent val="0"/>
                    <c:showBubbleSize val="0"/>
                    <c:extLst xmlns:c15="http://schemas.microsoft.com/office/drawing/2012/chart" xmlns:c16r2="http://schemas.microsoft.com/office/drawing/2015/06/chart">
                      <c:ext xmlns:c16="http://schemas.microsoft.com/office/drawing/2014/chart" uri="{C3380CC4-5D6E-409C-BE32-E72D297353CC}">
                        <c16:uniqueId val="{0000000E-F9AD-44B2-B25C-B2E695F4D05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xmlns:c16r2="http://schemas.microsoft.com/office/drawing/2015/06/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Sheet1!$B$4:$AY$4</c15:sqref>
                        </c15:formulaRef>
                      </c:ext>
                    </c:extLst>
                    <c:numCache>
                      <c:formatCode>_(* #,##0_);_(* \(#,##0\);_(* "-"??_);_(@_)</c:formatCode>
                      <c:ptCount val="17"/>
                      <c:pt idx="0">
                        <c:v>12829</c:v>
                      </c:pt>
                      <c:pt idx="1">
                        <c:v>17708</c:v>
                      </c:pt>
                      <c:pt idx="2">
                        <c:v>28642</c:v>
                      </c:pt>
                      <c:pt idx="3">
                        <c:v>3968</c:v>
                      </c:pt>
                      <c:pt idx="4">
                        <c:v>25268</c:v>
                      </c:pt>
                      <c:pt idx="5">
                        <c:v>4665</c:v>
                      </c:pt>
                      <c:pt idx="6">
                        <c:v>1164</c:v>
                      </c:pt>
                      <c:pt idx="7">
                        <c:v>16078</c:v>
                      </c:pt>
                      <c:pt idx="8">
                        <c:v>5611</c:v>
                      </c:pt>
                      <c:pt idx="9">
                        <c:v>8466</c:v>
                      </c:pt>
                      <c:pt idx="10">
                        <c:v>7490</c:v>
                      </c:pt>
                      <c:pt idx="11">
                        <c:v>4778</c:v>
                      </c:pt>
                      <c:pt idx="12">
                        <c:v>9634</c:v>
                      </c:pt>
                      <c:pt idx="13">
                        <c:v>11719</c:v>
                      </c:pt>
                      <c:pt idx="14">
                        <c:v>19863</c:v>
                      </c:pt>
                      <c:pt idx="15">
                        <c:v>12082</c:v>
                      </c:pt>
                      <c:pt idx="16">
                        <c:v>41713</c:v>
                      </c:pt>
                    </c:numCache>
                  </c:numRef>
                </c:val>
                <c:extLst xmlns:c15="http://schemas.microsoft.com/office/drawing/2012/chart" xmlns:c16r2="http://schemas.microsoft.com/office/drawing/2015/06/chart">
                  <c:ext xmlns:c16="http://schemas.microsoft.com/office/drawing/2014/chart" uri="{C3380CC4-5D6E-409C-BE32-E72D297353CC}">
                    <c16:uniqueId val="{0000000F-F9AD-44B2-B25C-B2E695F4D05E}"/>
                  </c:ext>
                </c:extLst>
              </c15:ser>
            </c15:filteredBarSeries>
            <c15:filteredBarSeries>
              <c15:ser>
                <c:idx val="3"/>
                <c:order val="3"/>
                <c:tx>
                  <c:strRef>
                    <c:extLst xmlns:c15="http://schemas.microsoft.com/office/drawing/2012/chart" xmlns:c16r2="http://schemas.microsoft.com/office/drawing/2015/06/chart">
                      <c:ext xmlns:c15="http://schemas.microsoft.com/office/drawing/2012/chart" uri="{02D57815-91ED-43cb-92C2-25804820EDAC}">
                        <c15:formulaRef>
                          <c15:sqref>Sheet1!$A$5</c15:sqref>
                        </c15:formulaRef>
                      </c:ext>
                    </c:extLst>
                    <c:strCache>
                      <c:ptCount val="1"/>
                      <c:pt idx="0">
                        <c:v>Percent of Total Out Migrants</c:v>
                      </c:pt>
                    </c:strCache>
                  </c:strRef>
                </c:tx>
                <c:spPr>
                  <a:solidFill>
                    <a:schemeClr val="accent4"/>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Sheet1!$B$5:$AY$5</c15:sqref>
                        </c15:formulaRef>
                      </c:ext>
                    </c:extLst>
                    <c:numCache>
                      <c:formatCode>0.0%</c:formatCode>
                      <c:ptCount val="17"/>
                      <c:pt idx="0">
                        <c:v>2.8807009428687552E-2</c:v>
                      </c:pt>
                      <c:pt idx="1">
                        <c:v>3.9762609943347037E-2</c:v>
                      </c:pt>
                      <c:pt idx="2">
                        <c:v>6.4314472215797711E-2</c:v>
                      </c:pt>
                      <c:pt idx="3">
                        <c:v>8.9099862353287235E-3</c:v>
                      </c:pt>
                      <c:pt idx="4">
                        <c:v>5.6738289363479383E-2</c:v>
                      </c:pt>
                      <c:pt idx="5">
                        <c:v>1.0475072023137222E-2</c:v>
                      </c:pt>
                      <c:pt idx="6">
                        <c:v>2.6137157202425995E-3</c:v>
                      </c:pt>
                      <c:pt idx="7">
                        <c:v>3.6102509750911095E-2</c:v>
                      </c:pt>
                      <c:pt idx="8">
                        <c:v>1.2599277410894524E-2</c:v>
                      </c:pt>
                      <c:pt idx="9">
                        <c:v>1.901006639825932E-2</c:v>
                      </c:pt>
                      <c:pt idx="10">
                        <c:v>1.681849720327927E-2</c:v>
                      </c:pt>
                      <c:pt idx="11">
                        <c:v>1.0728809030342904E-2</c:v>
                      </c:pt>
                      <c:pt idx="12">
                        <c:v>2.1632763959464951E-2</c:v>
                      </c:pt>
                      <c:pt idx="13">
                        <c:v>2.6314548561445897E-2</c:v>
                      </c:pt>
                      <c:pt idx="14">
                        <c:v>4.4601576762181058E-2</c:v>
                      </c:pt>
                      <c:pt idx="15">
                        <c:v>2.7129650628841141E-2</c:v>
                      </c:pt>
                      <c:pt idx="16">
                        <c:v>9.3664883022748752E-2</c:v>
                      </c:pt>
                    </c:numCache>
                  </c:numRef>
                </c:val>
                <c:extLst xmlns:c15="http://schemas.microsoft.com/office/drawing/2012/chart" xmlns:c16r2="http://schemas.microsoft.com/office/drawing/2015/06/chart">
                  <c:ext xmlns:c16="http://schemas.microsoft.com/office/drawing/2014/chart" uri="{C3380CC4-5D6E-409C-BE32-E72D297353CC}">
                    <c16:uniqueId val="{00000010-F9AD-44B2-B25C-B2E695F4D05E}"/>
                  </c:ext>
                </c:extLst>
              </c15:ser>
            </c15:filteredBarSeries>
            <c15:filteredBarSeries>
              <c15:ser>
                <c:idx val="4"/>
                <c:order val="4"/>
                <c:tx>
                  <c:strRef>
                    <c:extLst xmlns:c15="http://schemas.microsoft.com/office/drawing/2012/chart" xmlns:c16r2="http://schemas.microsoft.com/office/drawing/2015/06/chart">
                      <c:ext xmlns:c15="http://schemas.microsoft.com/office/drawing/2012/chart" uri="{02D57815-91ED-43cb-92C2-25804820EDAC}">
                        <c15:formulaRef>
                          <c15:sqref>Sheet1!$A$6</c15:sqref>
                        </c15:formulaRef>
                      </c:ext>
                    </c:extLst>
                    <c:strCache>
                      <c:ptCount val="1"/>
                      <c:pt idx="0">
                        <c:v>Net Migrants</c:v>
                      </c:pt>
                    </c:strCache>
                  </c:strRef>
                </c:tx>
                <c:spPr>
                  <a:solidFill>
                    <a:schemeClr val="accent5"/>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Sheet1!$B$1:$AY$1</c15:sqref>
                        </c15:formulaRef>
                      </c:ext>
                    </c:extLst>
                    <c:strCache>
                      <c:ptCount val="17"/>
                      <c:pt idx="0">
                        <c:v>Washington</c:v>
                      </c:pt>
                      <c:pt idx="1">
                        <c:v>Arkansas</c:v>
                      </c:pt>
                      <c:pt idx="2">
                        <c:v>Oklahoma</c:v>
                      </c:pt>
                      <c:pt idx="3">
                        <c:v>North Dakota</c:v>
                      </c:pt>
                      <c:pt idx="4">
                        <c:v>Colorado</c:v>
                      </c:pt>
                      <c:pt idx="5">
                        <c:v>Wisconsin</c:v>
                      </c:pt>
                      <c:pt idx="6">
                        <c:v>Rhode Island</c:v>
                      </c:pt>
                      <c:pt idx="7">
                        <c:v>Georgia</c:v>
                      </c:pt>
                      <c:pt idx="8">
                        <c:v>Maryland</c:v>
                      </c:pt>
                      <c:pt idx="9">
                        <c:v>Michigan</c:v>
                      </c:pt>
                      <c:pt idx="10">
                        <c:v>Pennsylvania</c:v>
                      </c:pt>
                      <c:pt idx="11">
                        <c:v>New Jersey</c:v>
                      </c:pt>
                      <c:pt idx="12">
                        <c:v>Missouri</c:v>
                      </c:pt>
                      <c:pt idx="13">
                        <c:v>Illinois</c:v>
                      </c:pt>
                      <c:pt idx="14">
                        <c:v>Louisiana</c:v>
                      </c:pt>
                      <c:pt idx="15">
                        <c:v>New York</c:v>
                      </c:pt>
                      <c:pt idx="16">
                        <c:v>California</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Sheet1!$B$6:$AY$6</c15:sqref>
                        </c15:formulaRef>
                      </c:ext>
                    </c:extLst>
                    <c:numCache>
                      <c:formatCode>_(* #,##0_);_(* \(#,##0\);_(* "-"??_);_(@_)</c:formatCode>
                      <c:ptCount val="17"/>
                      <c:pt idx="0">
                        <c:v>-3674</c:v>
                      </c:pt>
                      <c:pt idx="1">
                        <c:v>-3169</c:v>
                      </c:pt>
                      <c:pt idx="2">
                        <c:v>-3087</c:v>
                      </c:pt>
                      <c:pt idx="3">
                        <c:v>-2992</c:v>
                      </c:pt>
                      <c:pt idx="4">
                        <c:v>-2681</c:v>
                      </c:pt>
                      <c:pt idx="5">
                        <c:v>-272</c:v>
                      </c:pt>
                      <c:pt idx="6">
                        <c:v>-104</c:v>
                      </c:pt>
                      <c:pt idx="7">
                        <c:v>4846</c:v>
                      </c:pt>
                      <c:pt idx="8">
                        <c:v>5228</c:v>
                      </c:pt>
                      <c:pt idx="9">
                        <c:v>5453</c:v>
                      </c:pt>
                      <c:pt idx="10">
                        <c:v>5494</c:v>
                      </c:pt>
                      <c:pt idx="11">
                        <c:v>6363</c:v>
                      </c:pt>
                      <c:pt idx="12">
                        <c:v>7639</c:v>
                      </c:pt>
                      <c:pt idx="13">
                        <c:v>10208</c:v>
                      </c:pt>
                      <c:pt idx="14">
                        <c:v>11181</c:v>
                      </c:pt>
                      <c:pt idx="15">
                        <c:v>14205</c:v>
                      </c:pt>
                      <c:pt idx="16">
                        <c:v>23833</c:v>
                      </c:pt>
                    </c:numCache>
                  </c:numRef>
                </c:val>
                <c:extLst xmlns:c15="http://schemas.microsoft.com/office/drawing/2012/chart" xmlns:c16r2="http://schemas.microsoft.com/office/drawing/2015/06/chart">
                  <c:ext xmlns:c16="http://schemas.microsoft.com/office/drawing/2014/chart" uri="{C3380CC4-5D6E-409C-BE32-E72D297353CC}">
                    <c16:uniqueId val="{00000011-F9AD-44B2-B25C-B2E695F4D05E}"/>
                  </c:ext>
                </c:extLst>
              </c15:ser>
            </c15:filteredBarSeries>
          </c:ext>
        </c:extLst>
      </c:barChart>
      <c:catAx>
        <c:axId val="2260630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59864"/>
        <c:crosses val="autoZero"/>
        <c:auto val="1"/>
        <c:lblAlgn val="ctr"/>
        <c:lblOffset val="100"/>
        <c:noMultiLvlLbl val="0"/>
      </c:catAx>
      <c:valAx>
        <c:axId val="226059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Sheet1!$B$2:$B$26</c:f>
              <c:numCache>
                <c:formatCode>#,##0</c:formatCode>
                <c:ptCount val="12"/>
                <c:pt idx="0">
                  <c:v>43842</c:v>
                </c:pt>
                <c:pt idx="1">
                  <c:v>23529</c:v>
                </c:pt>
                <c:pt idx="2">
                  <c:v>22456</c:v>
                </c:pt>
                <c:pt idx="3">
                  <c:v>47312</c:v>
                </c:pt>
                <c:pt idx="4">
                  <c:v>36660</c:v>
                </c:pt>
                <c:pt idx="5">
                  <c:v>36954</c:v>
                </c:pt>
                <c:pt idx="6">
                  <c:v>84548</c:v>
                </c:pt>
                <c:pt idx="7">
                  <c:v>98608</c:v>
                </c:pt>
                <c:pt idx="8">
                  <c:v>86432</c:v>
                </c:pt>
                <c:pt idx="9">
                  <c:v>42610</c:v>
                </c:pt>
                <c:pt idx="10">
                  <c:v>181145</c:v>
                </c:pt>
                <c:pt idx="11">
                  <c:v>1213616</c:v>
                </c:pt>
              </c:numCache>
            </c:numRef>
          </c:val>
        </c:ser>
        <c:ser>
          <c:idx val="1"/>
          <c:order val="1"/>
          <c:tx>
            <c:strRef>
              <c:f>Sheet1!$C$1</c:f>
              <c:strCache>
                <c:ptCount val="1"/>
                <c:pt idx="0">
                  <c:v>2020</c:v>
                </c:pt>
              </c:strCache>
            </c:strRef>
          </c:tx>
          <c:spPr>
            <a:solidFill>
              <a:schemeClr val="accent2"/>
            </a:solidFill>
            <a:ln>
              <a:noFill/>
            </a:ln>
            <a:effectLst/>
          </c:spPr>
          <c:invertIfNegative val="0"/>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Sheet1!$C$2:$C$26</c:f>
              <c:numCache>
                <c:formatCode>#,##0</c:formatCode>
                <c:ptCount val="12"/>
                <c:pt idx="0">
                  <c:v>50666</c:v>
                </c:pt>
                <c:pt idx="1">
                  <c:v>29717</c:v>
                </c:pt>
                <c:pt idx="2">
                  <c:v>30551</c:v>
                </c:pt>
                <c:pt idx="3">
                  <c:v>55860</c:v>
                </c:pt>
                <c:pt idx="4">
                  <c:v>48587</c:v>
                </c:pt>
                <c:pt idx="5">
                  <c:v>49295</c:v>
                </c:pt>
                <c:pt idx="6">
                  <c:v>94265</c:v>
                </c:pt>
                <c:pt idx="7">
                  <c:v>106227</c:v>
                </c:pt>
                <c:pt idx="8">
                  <c:v>98330</c:v>
                </c:pt>
                <c:pt idx="9">
                  <c:v>58123</c:v>
                </c:pt>
                <c:pt idx="10">
                  <c:v>197810</c:v>
                </c:pt>
                <c:pt idx="11">
                  <c:v>1374438</c:v>
                </c:pt>
              </c:numCache>
            </c:numRef>
          </c:val>
        </c:ser>
        <c:ser>
          <c:idx val="2"/>
          <c:order val="2"/>
          <c:tx>
            <c:strRef>
              <c:f>Sheet1!$D$1</c:f>
              <c:strCache>
                <c:ptCount val="1"/>
                <c:pt idx="0">
                  <c:v>2025</c:v>
                </c:pt>
              </c:strCache>
            </c:strRef>
          </c:tx>
          <c:spPr>
            <a:solidFill>
              <a:schemeClr val="accent3"/>
            </a:solidFill>
            <a:ln>
              <a:noFill/>
            </a:ln>
            <a:effectLst/>
          </c:spPr>
          <c:invertIfNegative val="0"/>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Sheet1!$D$2:$D$26</c:f>
              <c:numCache>
                <c:formatCode>#,##0</c:formatCode>
                <c:ptCount val="12"/>
                <c:pt idx="0">
                  <c:v>54413</c:v>
                </c:pt>
                <c:pt idx="1">
                  <c:v>34118</c:v>
                </c:pt>
                <c:pt idx="2">
                  <c:v>35847</c:v>
                </c:pt>
                <c:pt idx="3">
                  <c:v>53295</c:v>
                </c:pt>
                <c:pt idx="4">
                  <c:v>57849</c:v>
                </c:pt>
                <c:pt idx="5">
                  <c:v>56184</c:v>
                </c:pt>
                <c:pt idx="6">
                  <c:v>96813</c:v>
                </c:pt>
                <c:pt idx="7">
                  <c:v>111230</c:v>
                </c:pt>
                <c:pt idx="8">
                  <c:v>103192</c:v>
                </c:pt>
                <c:pt idx="9">
                  <c:v>66171</c:v>
                </c:pt>
                <c:pt idx="10">
                  <c:v>204372</c:v>
                </c:pt>
                <c:pt idx="11">
                  <c:v>1451743</c:v>
                </c:pt>
              </c:numCache>
            </c:numRef>
          </c:val>
        </c:ser>
        <c:ser>
          <c:idx val="3"/>
          <c:order val="3"/>
          <c:tx>
            <c:strRef>
              <c:f>Sheet1!$E$1</c:f>
              <c:strCache>
                <c:ptCount val="1"/>
                <c:pt idx="0">
                  <c:v>2030</c:v>
                </c:pt>
              </c:strCache>
            </c:strRef>
          </c:tx>
          <c:spPr>
            <a:solidFill>
              <a:schemeClr val="accent4"/>
            </a:solidFill>
            <a:ln>
              <a:noFill/>
            </a:ln>
            <a:effectLst/>
          </c:spPr>
          <c:invertIfNegative val="0"/>
          <c:dLbls>
            <c:spPr>
              <a:noFill/>
              <a:ln>
                <a:noFill/>
              </a:ln>
              <a:effectLst/>
            </c:spPr>
            <c:txPr>
              <a:bodyPr rot="-456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Sheet1!$E$2:$E$26</c:f>
              <c:numCache>
                <c:formatCode>#,##0</c:formatCode>
                <c:ptCount val="12"/>
                <c:pt idx="0">
                  <c:v>61677</c:v>
                </c:pt>
                <c:pt idx="1">
                  <c:v>33989</c:v>
                </c:pt>
                <c:pt idx="2">
                  <c:v>34695</c:v>
                </c:pt>
                <c:pt idx="3">
                  <c:v>54581</c:v>
                </c:pt>
                <c:pt idx="4">
                  <c:v>54684</c:v>
                </c:pt>
                <c:pt idx="5">
                  <c:v>56467</c:v>
                </c:pt>
                <c:pt idx="6">
                  <c:v>101241</c:v>
                </c:pt>
                <c:pt idx="7">
                  <c:v>114770</c:v>
                </c:pt>
                <c:pt idx="8">
                  <c:v>98454</c:v>
                </c:pt>
                <c:pt idx="9">
                  <c:v>62524</c:v>
                </c:pt>
                <c:pt idx="10">
                  <c:v>209252</c:v>
                </c:pt>
                <c:pt idx="11">
                  <c:v>1476943</c:v>
                </c:pt>
              </c:numCache>
            </c:numRef>
          </c:val>
        </c:ser>
        <c:ser>
          <c:idx val="4"/>
          <c:order val="4"/>
          <c:tx>
            <c:strRef>
              <c:f>Sheet1!$F$1</c:f>
              <c:strCache>
                <c:ptCount val="1"/>
                <c:pt idx="0">
                  <c:v>2035</c:v>
                </c:pt>
              </c:strCache>
            </c:strRef>
          </c:tx>
          <c:spPr>
            <a:solidFill>
              <a:schemeClr val="accent5"/>
            </a:solidFill>
            <a:ln>
              <a:noFill/>
            </a:ln>
            <a:effectLst/>
          </c:spPr>
          <c:invertIfNegative val="0"/>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Sheet1!$F$2:$F$26</c:f>
              <c:numCache>
                <c:formatCode>#,##0</c:formatCode>
                <c:ptCount val="12"/>
                <c:pt idx="0">
                  <c:v>67184</c:v>
                </c:pt>
                <c:pt idx="1">
                  <c:v>39240</c:v>
                </c:pt>
                <c:pt idx="2">
                  <c:v>38769</c:v>
                </c:pt>
                <c:pt idx="3">
                  <c:v>62113</c:v>
                </c:pt>
                <c:pt idx="4">
                  <c:v>59924</c:v>
                </c:pt>
                <c:pt idx="5">
                  <c:v>62468</c:v>
                </c:pt>
                <c:pt idx="6">
                  <c:v>109978</c:v>
                </c:pt>
                <c:pt idx="7">
                  <c:v>122996</c:v>
                </c:pt>
                <c:pt idx="8">
                  <c:v>107343</c:v>
                </c:pt>
                <c:pt idx="9">
                  <c:v>68643</c:v>
                </c:pt>
                <c:pt idx="10">
                  <c:v>229405</c:v>
                </c:pt>
                <c:pt idx="11">
                  <c:v>1608413</c:v>
                </c:pt>
              </c:numCache>
            </c:numRef>
          </c:val>
        </c:ser>
        <c:ser>
          <c:idx val="5"/>
          <c:order val="5"/>
          <c:tx>
            <c:strRef>
              <c:f>Sheet1!$G$1</c:f>
              <c:strCache>
                <c:ptCount val="1"/>
                <c:pt idx="0">
                  <c:v>2040</c:v>
                </c:pt>
              </c:strCache>
            </c:strRef>
          </c:tx>
          <c:spPr>
            <a:solidFill>
              <a:schemeClr val="accent6"/>
            </a:solidFill>
            <a:ln>
              <a:noFill/>
            </a:ln>
            <a:effectLst/>
          </c:spPr>
          <c:invertIfNegative val="0"/>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Sheet1!$G$2:$G$26</c:f>
              <c:numCache>
                <c:formatCode>#,##0</c:formatCode>
                <c:ptCount val="12"/>
                <c:pt idx="0">
                  <c:v>69005</c:v>
                </c:pt>
                <c:pt idx="1">
                  <c:v>48365</c:v>
                </c:pt>
                <c:pt idx="2">
                  <c:v>46854</c:v>
                </c:pt>
                <c:pt idx="3">
                  <c:v>69674</c:v>
                </c:pt>
                <c:pt idx="4">
                  <c:v>72449</c:v>
                </c:pt>
                <c:pt idx="5">
                  <c:v>76010</c:v>
                </c:pt>
                <c:pt idx="6">
                  <c:v>117045</c:v>
                </c:pt>
                <c:pt idx="7">
                  <c:v>127764</c:v>
                </c:pt>
                <c:pt idx="8">
                  <c:v>119784</c:v>
                </c:pt>
                <c:pt idx="9">
                  <c:v>83125</c:v>
                </c:pt>
                <c:pt idx="10">
                  <c:v>243500</c:v>
                </c:pt>
                <c:pt idx="11">
                  <c:v>1773391</c:v>
                </c:pt>
              </c:numCache>
            </c:numRef>
          </c:val>
        </c:ser>
        <c:ser>
          <c:idx val="6"/>
          <c:order val="6"/>
          <c:tx>
            <c:strRef>
              <c:f>Sheet1!$H$1</c:f>
              <c:strCache>
                <c:ptCount val="1"/>
                <c:pt idx="0">
                  <c:v>2045</c:v>
                </c:pt>
              </c:strCache>
            </c:strRef>
          </c:tx>
          <c:spPr>
            <a:solidFill>
              <a:schemeClr val="accent1">
                <a:lumMod val="60000"/>
              </a:schemeClr>
            </a:solidFill>
            <a:ln>
              <a:noFill/>
            </a:ln>
            <a:effectLst/>
          </c:spPr>
          <c:invertIfNegative val="0"/>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Sheet1!$H$2:$H$26</c:f>
              <c:numCache>
                <c:formatCode>#,##0</c:formatCode>
                <c:ptCount val="12"/>
                <c:pt idx="0">
                  <c:v>68324</c:v>
                </c:pt>
                <c:pt idx="1">
                  <c:v>60757</c:v>
                </c:pt>
                <c:pt idx="2">
                  <c:v>59455</c:v>
                </c:pt>
                <c:pt idx="3">
                  <c:v>74239</c:v>
                </c:pt>
                <c:pt idx="4">
                  <c:v>91923</c:v>
                </c:pt>
                <c:pt idx="5">
                  <c:v>96666</c:v>
                </c:pt>
                <c:pt idx="6">
                  <c:v>121006</c:v>
                </c:pt>
                <c:pt idx="7">
                  <c:v>129784</c:v>
                </c:pt>
                <c:pt idx="8">
                  <c:v>132157</c:v>
                </c:pt>
                <c:pt idx="9">
                  <c:v>109815</c:v>
                </c:pt>
                <c:pt idx="10">
                  <c:v>251672</c:v>
                </c:pt>
                <c:pt idx="11">
                  <c:v>1950148</c:v>
                </c:pt>
              </c:numCache>
            </c:numRef>
          </c:val>
        </c:ser>
        <c:ser>
          <c:idx val="7"/>
          <c:order val="7"/>
          <c:tx>
            <c:strRef>
              <c:f>Sheet1!$I$1</c:f>
              <c:strCache>
                <c:ptCount val="1"/>
                <c:pt idx="0">
                  <c:v>2050</c:v>
                </c:pt>
              </c:strCache>
            </c:strRef>
          </c:tx>
          <c:spPr>
            <a:solidFill>
              <a:schemeClr val="accent2">
                <a:lumMod val="60000"/>
              </a:schemeClr>
            </a:solidFill>
            <a:ln>
              <a:noFill/>
            </a:ln>
            <a:effectLst/>
          </c:spPr>
          <c:invertIfNegative val="0"/>
          <c:dLbls>
            <c:spPr>
              <a:noFill/>
              <a:ln>
                <a:noFill/>
              </a:ln>
              <a:effectLst/>
            </c:spPr>
            <c:txPr>
              <a:bodyPr rot="-42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2"/>
                <c:pt idx="0">
                  <c:v>Travis</c:v>
                </c:pt>
                <c:pt idx="1">
                  <c:v>Montgomery</c:v>
                </c:pt>
                <c:pt idx="2">
                  <c:v>Williamson</c:v>
                </c:pt>
                <c:pt idx="3">
                  <c:v>Hidalgo</c:v>
                </c:pt>
                <c:pt idx="4">
                  <c:v>Fort Bend</c:v>
                </c:pt>
                <c:pt idx="5">
                  <c:v>Denton</c:v>
                </c:pt>
                <c:pt idx="6">
                  <c:v>Bexar</c:v>
                </c:pt>
                <c:pt idx="7">
                  <c:v>Dallas</c:v>
                </c:pt>
                <c:pt idx="8">
                  <c:v>Tarrant</c:v>
                </c:pt>
                <c:pt idx="9">
                  <c:v>Collin</c:v>
                </c:pt>
                <c:pt idx="10">
                  <c:v>Harris</c:v>
                </c:pt>
                <c:pt idx="11">
                  <c:v>Texas</c:v>
                </c:pt>
              </c:strCache>
            </c:strRef>
          </c:cat>
          <c:val>
            <c:numRef>
              <c:f>Sheet1!$I$2:$I$26</c:f>
              <c:numCache>
                <c:formatCode>#,##0</c:formatCode>
                <c:ptCount val="12"/>
                <c:pt idx="0">
                  <c:v>69891</c:v>
                </c:pt>
                <c:pt idx="1">
                  <c:v>73873</c:v>
                </c:pt>
                <c:pt idx="2">
                  <c:v>74176</c:v>
                </c:pt>
                <c:pt idx="3">
                  <c:v>75480</c:v>
                </c:pt>
                <c:pt idx="4">
                  <c:v>112492</c:v>
                </c:pt>
                <c:pt idx="5">
                  <c:v>121781</c:v>
                </c:pt>
                <c:pt idx="6">
                  <c:v>122536</c:v>
                </c:pt>
                <c:pt idx="7">
                  <c:v>130737</c:v>
                </c:pt>
                <c:pt idx="8">
                  <c:v>141088</c:v>
                </c:pt>
                <c:pt idx="9">
                  <c:v>143963</c:v>
                </c:pt>
                <c:pt idx="10">
                  <c:v>256702</c:v>
                </c:pt>
                <c:pt idx="11">
                  <c:v>2118850</c:v>
                </c:pt>
              </c:numCache>
            </c:numRef>
          </c:val>
        </c:ser>
        <c:dLbls>
          <c:showLegendKey val="0"/>
          <c:showVal val="0"/>
          <c:showCatName val="0"/>
          <c:showSerName val="0"/>
          <c:showPercent val="0"/>
          <c:showBubbleSize val="0"/>
        </c:dLbls>
        <c:gapWidth val="219"/>
        <c:overlap val="-27"/>
        <c:axId val="226064960"/>
        <c:axId val="226066528"/>
      </c:barChart>
      <c:catAx>
        <c:axId val="22606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6528"/>
        <c:crosses val="autoZero"/>
        <c:auto val="1"/>
        <c:lblAlgn val="ctr"/>
        <c:lblOffset val="100"/>
        <c:noMultiLvlLbl val="0"/>
      </c:catAx>
      <c:valAx>
        <c:axId val="226066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4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Sheet1!$B$2:$B$26</c:f>
              <c:numCache>
                <c:formatCode>#,##0</c:formatCode>
                <c:ptCount val="11"/>
                <c:pt idx="0">
                  <c:v>43842</c:v>
                </c:pt>
                <c:pt idx="1">
                  <c:v>23529</c:v>
                </c:pt>
                <c:pt idx="2">
                  <c:v>22456</c:v>
                </c:pt>
                <c:pt idx="3">
                  <c:v>47312</c:v>
                </c:pt>
                <c:pt idx="4">
                  <c:v>36660</c:v>
                </c:pt>
                <c:pt idx="5">
                  <c:v>36954</c:v>
                </c:pt>
                <c:pt idx="6">
                  <c:v>84548</c:v>
                </c:pt>
                <c:pt idx="7">
                  <c:v>98608</c:v>
                </c:pt>
                <c:pt idx="8">
                  <c:v>86432</c:v>
                </c:pt>
                <c:pt idx="9">
                  <c:v>42610</c:v>
                </c:pt>
                <c:pt idx="10">
                  <c:v>181145</c:v>
                </c:pt>
              </c:numCache>
            </c:numRef>
          </c:val>
        </c:ser>
        <c:ser>
          <c:idx val="1"/>
          <c:order val="1"/>
          <c:tx>
            <c:strRef>
              <c:f>Sheet1!$C$1</c:f>
              <c:strCache>
                <c:ptCount val="1"/>
                <c:pt idx="0">
                  <c:v>2020</c:v>
                </c:pt>
              </c:strCache>
            </c:strRef>
          </c:tx>
          <c:spPr>
            <a:solidFill>
              <a:schemeClr val="accent2"/>
            </a:solidFill>
            <a:ln>
              <a:noFill/>
            </a:ln>
            <a:effectLst/>
          </c:spPr>
          <c:invertIfNegative val="0"/>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Sheet1!$C$2:$C$26</c:f>
              <c:numCache>
                <c:formatCode>#,##0</c:formatCode>
                <c:ptCount val="11"/>
                <c:pt idx="0">
                  <c:v>50666</c:v>
                </c:pt>
                <c:pt idx="1">
                  <c:v>29717</c:v>
                </c:pt>
                <c:pt idx="2">
                  <c:v>30551</c:v>
                </c:pt>
                <c:pt idx="3">
                  <c:v>55860</c:v>
                </c:pt>
                <c:pt idx="4">
                  <c:v>48587</c:v>
                </c:pt>
                <c:pt idx="5">
                  <c:v>49295</c:v>
                </c:pt>
                <c:pt idx="6">
                  <c:v>94265</c:v>
                </c:pt>
                <c:pt idx="7">
                  <c:v>106227</c:v>
                </c:pt>
                <c:pt idx="8">
                  <c:v>98330</c:v>
                </c:pt>
                <c:pt idx="9">
                  <c:v>58123</c:v>
                </c:pt>
                <c:pt idx="10">
                  <c:v>197810</c:v>
                </c:pt>
              </c:numCache>
            </c:numRef>
          </c:val>
        </c:ser>
        <c:ser>
          <c:idx val="2"/>
          <c:order val="2"/>
          <c:tx>
            <c:strRef>
              <c:f>Sheet1!$D$1</c:f>
              <c:strCache>
                <c:ptCount val="1"/>
                <c:pt idx="0">
                  <c:v>2025</c:v>
                </c:pt>
              </c:strCache>
            </c:strRef>
          </c:tx>
          <c:spPr>
            <a:solidFill>
              <a:schemeClr val="accent3"/>
            </a:solidFill>
            <a:ln>
              <a:noFill/>
            </a:ln>
            <a:effectLst/>
          </c:spPr>
          <c:invertIfNegative val="0"/>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Sheet1!$D$2:$D$26</c:f>
              <c:numCache>
                <c:formatCode>#,##0</c:formatCode>
                <c:ptCount val="11"/>
                <c:pt idx="0">
                  <c:v>54413</c:v>
                </c:pt>
                <c:pt idx="1">
                  <c:v>34118</c:v>
                </c:pt>
                <c:pt idx="2">
                  <c:v>35847</c:v>
                </c:pt>
                <c:pt idx="3">
                  <c:v>53295</c:v>
                </c:pt>
                <c:pt idx="4">
                  <c:v>57849</c:v>
                </c:pt>
                <c:pt idx="5">
                  <c:v>56184</c:v>
                </c:pt>
                <c:pt idx="6">
                  <c:v>96813</c:v>
                </c:pt>
                <c:pt idx="7">
                  <c:v>111230</c:v>
                </c:pt>
                <c:pt idx="8">
                  <c:v>103192</c:v>
                </c:pt>
                <c:pt idx="9">
                  <c:v>66171</c:v>
                </c:pt>
                <c:pt idx="10">
                  <c:v>204372</c:v>
                </c:pt>
              </c:numCache>
            </c:numRef>
          </c:val>
        </c:ser>
        <c:ser>
          <c:idx val="3"/>
          <c:order val="3"/>
          <c:tx>
            <c:strRef>
              <c:f>Sheet1!$E$1</c:f>
              <c:strCache>
                <c:ptCount val="1"/>
                <c:pt idx="0">
                  <c:v>2030</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Sheet1!$E$2:$E$26</c:f>
              <c:numCache>
                <c:formatCode>#,##0</c:formatCode>
                <c:ptCount val="11"/>
                <c:pt idx="0">
                  <c:v>61677</c:v>
                </c:pt>
                <c:pt idx="1">
                  <c:v>33989</c:v>
                </c:pt>
                <c:pt idx="2">
                  <c:v>34695</c:v>
                </c:pt>
                <c:pt idx="3">
                  <c:v>54581</c:v>
                </c:pt>
                <c:pt idx="4">
                  <c:v>54684</c:v>
                </c:pt>
                <c:pt idx="5">
                  <c:v>56467</c:v>
                </c:pt>
                <c:pt idx="6">
                  <c:v>101241</c:v>
                </c:pt>
                <c:pt idx="7">
                  <c:v>114770</c:v>
                </c:pt>
                <c:pt idx="8">
                  <c:v>98454</c:v>
                </c:pt>
                <c:pt idx="9">
                  <c:v>62524</c:v>
                </c:pt>
                <c:pt idx="10">
                  <c:v>209252</c:v>
                </c:pt>
              </c:numCache>
            </c:numRef>
          </c:val>
        </c:ser>
        <c:ser>
          <c:idx val="4"/>
          <c:order val="4"/>
          <c:tx>
            <c:strRef>
              <c:f>Sheet1!$F$1</c:f>
              <c:strCache>
                <c:ptCount val="1"/>
                <c:pt idx="0">
                  <c:v>2035</c:v>
                </c:pt>
              </c:strCache>
            </c:strRef>
          </c:tx>
          <c:spPr>
            <a:solidFill>
              <a:schemeClr val="accent5"/>
            </a:solidFill>
            <a:ln>
              <a:noFill/>
            </a:ln>
            <a:effectLst/>
          </c:spPr>
          <c:invertIfNegative val="0"/>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Sheet1!$F$2:$F$26</c:f>
              <c:numCache>
                <c:formatCode>#,##0</c:formatCode>
                <c:ptCount val="11"/>
                <c:pt idx="0">
                  <c:v>67184</c:v>
                </c:pt>
                <c:pt idx="1">
                  <c:v>39240</c:v>
                </c:pt>
                <c:pt idx="2">
                  <c:v>38769</c:v>
                </c:pt>
                <c:pt idx="3">
                  <c:v>62113</c:v>
                </c:pt>
                <c:pt idx="4">
                  <c:v>59924</c:v>
                </c:pt>
                <c:pt idx="5">
                  <c:v>62468</c:v>
                </c:pt>
                <c:pt idx="6">
                  <c:v>109978</c:v>
                </c:pt>
                <c:pt idx="7">
                  <c:v>122996</c:v>
                </c:pt>
                <c:pt idx="8">
                  <c:v>107343</c:v>
                </c:pt>
                <c:pt idx="9">
                  <c:v>68643</c:v>
                </c:pt>
                <c:pt idx="10">
                  <c:v>229405</c:v>
                </c:pt>
              </c:numCache>
            </c:numRef>
          </c:val>
        </c:ser>
        <c:ser>
          <c:idx val="5"/>
          <c:order val="5"/>
          <c:tx>
            <c:strRef>
              <c:f>Sheet1!$G$1</c:f>
              <c:strCache>
                <c:ptCount val="1"/>
                <c:pt idx="0">
                  <c:v>2040</c:v>
                </c:pt>
              </c:strCache>
            </c:strRef>
          </c:tx>
          <c:spPr>
            <a:solidFill>
              <a:schemeClr val="accent6"/>
            </a:solidFill>
            <a:ln>
              <a:noFill/>
            </a:ln>
            <a:effectLst/>
          </c:spPr>
          <c:invertIfNegative val="0"/>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Sheet1!$G$2:$G$26</c:f>
              <c:numCache>
                <c:formatCode>#,##0</c:formatCode>
                <c:ptCount val="11"/>
                <c:pt idx="0">
                  <c:v>69005</c:v>
                </c:pt>
                <c:pt idx="1">
                  <c:v>48365</c:v>
                </c:pt>
                <c:pt idx="2">
                  <c:v>46854</c:v>
                </c:pt>
                <c:pt idx="3">
                  <c:v>69674</c:v>
                </c:pt>
                <c:pt idx="4">
                  <c:v>72449</c:v>
                </c:pt>
                <c:pt idx="5">
                  <c:v>76010</c:v>
                </c:pt>
                <c:pt idx="6">
                  <c:v>117045</c:v>
                </c:pt>
                <c:pt idx="7">
                  <c:v>127764</c:v>
                </c:pt>
                <c:pt idx="8">
                  <c:v>119784</c:v>
                </c:pt>
                <c:pt idx="9">
                  <c:v>83125</c:v>
                </c:pt>
                <c:pt idx="10">
                  <c:v>243500</c:v>
                </c:pt>
              </c:numCache>
            </c:numRef>
          </c:val>
        </c:ser>
        <c:ser>
          <c:idx val="6"/>
          <c:order val="6"/>
          <c:tx>
            <c:strRef>
              <c:f>Sheet1!$H$1</c:f>
              <c:strCache>
                <c:ptCount val="1"/>
                <c:pt idx="0">
                  <c:v>2045</c:v>
                </c:pt>
              </c:strCache>
            </c:strRef>
          </c:tx>
          <c:spPr>
            <a:solidFill>
              <a:schemeClr val="accent1">
                <a:lumMod val="60000"/>
              </a:schemeClr>
            </a:solidFill>
            <a:ln>
              <a:noFill/>
            </a:ln>
            <a:effectLst/>
          </c:spPr>
          <c:invertIfNegative val="0"/>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Sheet1!$H$2:$H$26</c:f>
              <c:numCache>
                <c:formatCode>#,##0</c:formatCode>
                <c:ptCount val="11"/>
                <c:pt idx="0">
                  <c:v>68324</c:v>
                </c:pt>
                <c:pt idx="1">
                  <c:v>60757</c:v>
                </c:pt>
                <c:pt idx="2">
                  <c:v>59455</c:v>
                </c:pt>
                <c:pt idx="3">
                  <c:v>74239</c:v>
                </c:pt>
                <c:pt idx="4">
                  <c:v>91923</c:v>
                </c:pt>
                <c:pt idx="5">
                  <c:v>96666</c:v>
                </c:pt>
                <c:pt idx="6">
                  <c:v>121006</c:v>
                </c:pt>
                <c:pt idx="7">
                  <c:v>129784</c:v>
                </c:pt>
                <c:pt idx="8">
                  <c:v>132157</c:v>
                </c:pt>
                <c:pt idx="9">
                  <c:v>109815</c:v>
                </c:pt>
                <c:pt idx="10">
                  <c:v>251672</c:v>
                </c:pt>
              </c:numCache>
            </c:numRef>
          </c:val>
        </c:ser>
        <c:ser>
          <c:idx val="7"/>
          <c:order val="7"/>
          <c:tx>
            <c:strRef>
              <c:f>Sheet1!$I$1</c:f>
              <c:strCache>
                <c:ptCount val="1"/>
                <c:pt idx="0">
                  <c:v>2050</c:v>
                </c:pt>
              </c:strCache>
            </c:strRef>
          </c:tx>
          <c:spPr>
            <a:solidFill>
              <a:schemeClr val="accent2">
                <a:lumMod val="60000"/>
              </a:schemeClr>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1"/>
                <c:pt idx="0">
                  <c:v>Travis</c:v>
                </c:pt>
                <c:pt idx="1">
                  <c:v>Montgomery</c:v>
                </c:pt>
                <c:pt idx="2">
                  <c:v>Williamson</c:v>
                </c:pt>
                <c:pt idx="3">
                  <c:v>Hidalgo</c:v>
                </c:pt>
                <c:pt idx="4">
                  <c:v>Fort Bend</c:v>
                </c:pt>
                <c:pt idx="5">
                  <c:v>Denton</c:v>
                </c:pt>
                <c:pt idx="6">
                  <c:v>Bexar</c:v>
                </c:pt>
                <c:pt idx="7">
                  <c:v>Dallas</c:v>
                </c:pt>
                <c:pt idx="8">
                  <c:v>Tarrant</c:v>
                </c:pt>
                <c:pt idx="9">
                  <c:v>Collin</c:v>
                </c:pt>
                <c:pt idx="10">
                  <c:v>Harris</c:v>
                </c:pt>
              </c:strCache>
            </c:strRef>
          </c:cat>
          <c:val>
            <c:numRef>
              <c:f>Sheet1!$I$2:$I$26</c:f>
              <c:numCache>
                <c:formatCode>#,##0</c:formatCode>
                <c:ptCount val="11"/>
                <c:pt idx="0">
                  <c:v>69891</c:v>
                </c:pt>
                <c:pt idx="1">
                  <c:v>73873</c:v>
                </c:pt>
                <c:pt idx="2">
                  <c:v>74176</c:v>
                </c:pt>
                <c:pt idx="3">
                  <c:v>75480</c:v>
                </c:pt>
                <c:pt idx="4">
                  <c:v>112492</c:v>
                </c:pt>
                <c:pt idx="5">
                  <c:v>121781</c:v>
                </c:pt>
                <c:pt idx="6">
                  <c:v>122536</c:v>
                </c:pt>
                <c:pt idx="7">
                  <c:v>130737</c:v>
                </c:pt>
                <c:pt idx="8">
                  <c:v>141088</c:v>
                </c:pt>
                <c:pt idx="9">
                  <c:v>143963</c:v>
                </c:pt>
                <c:pt idx="10">
                  <c:v>256702</c:v>
                </c:pt>
              </c:numCache>
            </c:numRef>
          </c:val>
        </c:ser>
        <c:dLbls>
          <c:showLegendKey val="0"/>
          <c:showVal val="0"/>
          <c:showCatName val="0"/>
          <c:showSerName val="0"/>
          <c:showPercent val="0"/>
          <c:showBubbleSize val="0"/>
        </c:dLbls>
        <c:gapWidth val="219"/>
        <c:overlap val="-27"/>
        <c:axId val="226060648"/>
        <c:axId val="226067704"/>
      </c:barChart>
      <c:catAx>
        <c:axId val="22606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7704"/>
        <c:crosses val="autoZero"/>
        <c:auto val="1"/>
        <c:lblAlgn val="ctr"/>
        <c:lblOffset val="100"/>
        <c:noMultiLvlLbl val="0"/>
      </c:catAx>
      <c:valAx>
        <c:axId val="226067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0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Bachelor Degrees Earned at Texas 4-Year Public Institutions </a:t>
            </a:r>
            <a:endParaRPr lang="en-US" sz="1400" dirty="0">
              <a:effectLst/>
            </a:endParaRPr>
          </a:p>
          <a:p>
            <a:pPr>
              <a:defRPr/>
            </a:pPr>
            <a:r>
              <a:rPr lang="en-US" sz="1400" b="1" i="0" baseline="0" dirty="0">
                <a:effectLst/>
              </a:rPr>
              <a:t>by Race and Ethnicity, 1988-2015</a:t>
            </a:r>
            <a:endParaRPr lang="en-US" sz="1400" dirty="0"/>
          </a:p>
        </c:rich>
      </c:tx>
      <c:layout>
        <c:manualLayout>
          <c:xMode val="edge"/>
          <c:yMode val="edge"/>
          <c:x val="0.21078624895852888"/>
          <c:y val="1.4416108434206899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180440431144348E-2"/>
          <c:y val="9.3046786482006455E-2"/>
          <c:w val="0.86981508741771141"/>
          <c:h val="0.71133300559838586"/>
        </c:manualLayout>
      </c:layout>
      <c:barChart>
        <c:barDir val="col"/>
        <c:grouping val="stacked"/>
        <c:varyColors val="0"/>
        <c:ser>
          <c:idx val="0"/>
          <c:order val="0"/>
          <c:tx>
            <c:strRef>
              <c:f>Charts!$A$5</c:f>
              <c:strCache>
                <c:ptCount val="1"/>
                <c:pt idx="0">
                  <c:v> African American</c:v>
                </c:pt>
              </c:strCache>
            </c:strRef>
          </c:tx>
          <c:spPr>
            <a:solidFill>
              <a:schemeClr val="accent1"/>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Charts!$B$5:$AB$5</c:f>
              <c:numCache>
                <c:formatCode>##,##0</c:formatCode>
                <c:ptCount val="27"/>
                <c:pt idx="0">
                  <c:v>9692</c:v>
                </c:pt>
                <c:pt idx="1">
                  <c:v>9188</c:v>
                </c:pt>
                <c:pt idx="2">
                  <c:v>8569</c:v>
                </c:pt>
                <c:pt idx="3">
                  <c:v>8408</c:v>
                </c:pt>
                <c:pt idx="4">
                  <c:v>7917</c:v>
                </c:pt>
                <c:pt idx="5">
                  <c:v>7639</c:v>
                </c:pt>
                <c:pt idx="6">
                  <c:v>7395</c:v>
                </c:pt>
                <c:pt idx="7">
                  <c:v>6668</c:v>
                </c:pt>
                <c:pt idx="8">
                  <c:v>6478</c:v>
                </c:pt>
                <c:pt idx="9">
                  <c:v>6103</c:v>
                </c:pt>
                <c:pt idx="10">
                  <c:v>5640</c:v>
                </c:pt>
                <c:pt idx="11">
                  <c:v>5453</c:v>
                </c:pt>
                <c:pt idx="12">
                  <c:v>5026</c:v>
                </c:pt>
                <c:pt idx="13">
                  <c:v>4701</c:v>
                </c:pt>
                <c:pt idx="14">
                  <c:v>4442</c:v>
                </c:pt>
                <c:pt idx="15">
                  <c:v>4227</c:v>
                </c:pt>
                <c:pt idx="16">
                  <c:v>4233</c:v>
                </c:pt>
                <c:pt idx="17">
                  <c:v>3927</c:v>
                </c:pt>
                <c:pt idx="18">
                  <c:v>3727</c:v>
                </c:pt>
                <c:pt idx="19">
                  <c:v>3833</c:v>
                </c:pt>
                <c:pt idx="20">
                  <c:v>3427</c:v>
                </c:pt>
                <c:pt idx="21">
                  <c:v>3478</c:v>
                </c:pt>
                <c:pt idx="22">
                  <c:v>3271</c:v>
                </c:pt>
                <c:pt idx="23">
                  <c:v>2866</c:v>
                </c:pt>
                <c:pt idx="24">
                  <c:v>2817</c:v>
                </c:pt>
                <c:pt idx="25">
                  <c:v>2570</c:v>
                </c:pt>
                <c:pt idx="26">
                  <c:v>2304</c:v>
                </c:pt>
              </c:numCache>
            </c:numRef>
          </c:val>
          <c:extLst xmlns:c16r2="http://schemas.microsoft.com/office/drawing/2015/06/chart">
            <c:ext xmlns:c16="http://schemas.microsoft.com/office/drawing/2014/chart" uri="{C3380CC4-5D6E-409C-BE32-E72D297353CC}">
              <c16:uniqueId val="{00000000-2AEA-46E4-835E-A86DC4B4310D}"/>
            </c:ext>
          </c:extLst>
        </c:ser>
        <c:ser>
          <c:idx val="1"/>
          <c:order val="1"/>
          <c:tx>
            <c:strRef>
              <c:f>Charts!$A$6</c:f>
              <c:strCache>
                <c:ptCount val="1"/>
                <c:pt idx="0">
                  <c:v> American Indian/Alaskan Native</c:v>
                </c:pt>
              </c:strCache>
            </c:strRef>
          </c:tx>
          <c:spPr>
            <a:solidFill>
              <a:schemeClr val="accent2"/>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Charts!$B$6:$AB$6</c:f>
              <c:numCache>
                <c:formatCode>##,##0</c:formatCode>
                <c:ptCount val="27"/>
                <c:pt idx="0">
                  <c:v>338</c:v>
                </c:pt>
                <c:pt idx="1">
                  <c:v>296</c:v>
                </c:pt>
                <c:pt idx="2">
                  <c:v>326</c:v>
                </c:pt>
                <c:pt idx="3">
                  <c:v>394</c:v>
                </c:pt>
                <c:pt idx="4">
                  <c:v>425</c:v>
                </c:pt>
                <c:pt idx="5">
                  <c:v>397</c:v>
                </c:pt>
                <c:pt idx="6">
                  <c:v>400</c:v>
                </c:pt>
                <c:pt idx="7">
                  <c:v>383</c:v>
                </c:pt>
                <c:pt idx="8">
                  <c:v>396</c:v>
                </c:pt>
                <c:pt idx="9">
                  <c:v>394</c:v>
                </c:pt>
                <c:pt idx="10">
                  <c:v>364</c:v>
                </c:pt>
                <c:pt idx="11">
                  <c:v>300</c:v>
                </c:pt>
                <c:pt idx="12">
                  <c:v>335</c:v>
                </c:pt>
                <c:pt idx="13">
                  <c:v>264</c:v>
                </c:pt>
                <c:pt idx="14">
                  <c:v>299</c:v>
                </c:pt>
                <c:pt idx="15">
                  <c:v>295</c:v>
                </c:pt>
                <c:pt idx="16">
                  <c:v>268</c:v>
                </c:pt>
                <c:pt idx="17">
                  <c:v>264</c:v>
                </c:pt>
                <c:pt idx="18">
                  <c:v>218</c:v>
                </c:pt>
                <c:pt idx="19">
                  <c:v>208</c:v>
                </c:pt>
                <c:pt idx="20">
                  <c:v>209</c:v>
                </c:pt>
                <c:pt idx="21">
                  <c:v>200</c:v>
                </c:pt>
                <c:pt idx="22">
                  <c:v>151</c:v>
                </c:pt>
                <c:pt idx="23">
                  <c:v>136</c:v>
                </c:pt>
                <c:pt idx="24">
                  <c:v>228</c:v>
                </c:pt>
                <c:pt idx="25">
                  <c:v>227</c:v>
                </c:pt>
                <c:pt idx="26">
                  <c:v>175</c:v>
                </c:pt>
              </c:numCache>
            </c:numRef>
          </c:val>
          <c:extLst xmlns:c16r2="http://schemas.microsoft.com/office/drawing/2015/06/chart">
            <c:ext xmlns:c16="http://schemas.microsoft.com/office/drawing/2014/chart" uri="{C3380CC4-5D6E-409C-BE32-E72D297353CC}">
              <c16:uniqueId val="{00000001-2AEA-46E4-835E-A86DC4B4310D}"/>
            </c:ext>
          </c:extLst>
        </c:ser>
        <c:ser>
          <c:idx val="2"/>
          <c:order val="2"/>
          <c:tx>
            <c:strRef>
              <c:f>Charts!$A$7</c:f>
              <c:strCache>
                <c:ptCount val="1"/>
                <c:pt idx="0">
                  <c:v> Asian</c:v>
                </c:pt>
              </c:strCache>
            </c:strRef>
          </c:tx>
          <c:spPr>
            <a:solidFill>
              <a:schemeClr val="accent3"/>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Charts!$B$7:$AB$7</c:f>
              <c:numCache>
                <c:formatCode>##,##0</c:formatCode>
                <c:ptCount val="27"/>
                <c:pt idx="0">
                  <c:v>6765</c:v>
                </c:pt>
                <c:pt idx="1">
                  <c:v>6693</c:v>
                </c:pt>
                <c:pt idx="2">
                  <c:v>6425</c:v>
                </c:pt>
                <c:pt idx="3">
                  <c:v>6134</c:v>
                </c:pt>
                <c:pt idx="4">
                  <c:v>5779</c:v>
                </c:pt>
                <c:pt idx="5">
                  <c:v>5406</c:v>
                </c:pt>
                <c:pt idx="6">
                  <c:v>5239</c:v>
                </c:pt>
                <c:pt idx="7">
                  <c:v>5097</c:v>
                </c:pt>
                <c:pt idx="8">
                  <c:v>4866</c:v>
                </c:pt>
                <c:pt idx="9">
                  <c:v>4793</c:v>
                </c:pt>
                <c:pt idx="10">
                  <c:v>4342</c:v>
                </c:pt>
                <c:pt idx="11">
                  <c:v>4308</c:v>
                </c:pt>
                <c:pt idx="12">
                  <c:v>4146</c:v>
                </c:pt>
                <c:pt idx="13">
                  <c:v>3719</c:v>
                </c:pt>
                <c:pt idx="14">
                  <c:v>3533</c:v>
                </c:pt>
                <c:pt idx="15">
                  <c:v>3525</c:v>
                </c:pt>
                <c:pt idx="16">
                  <c:v>3366</c:v>
                </c:pt>
                <c:pt idx="17">
                  <c:v>2883</c:v>
                </c:pt>
                <c:pt idx="18">
                  <c:v>2572</c:v>
                </c:pt>
                <c:pt idx="19">
                  <c:v>2463</c:v>
                </c:pt>
                <c:pt idx="20">
                  <c:v>2250</c:v>
                </c:pt>
                <c:pt idx="21">
                  <c:v>2116</c:v>
                </c:pt>
                <c:pt idx="22">
                  <c:v>1959</c:v>
                </c:pt>
                <c:pt idx="23">
                  <c:v>1706</c:v>
                </c:pt>
                <c:pt idx="24">
                  <c:v>1653</c:v>
                </c:pt>
                <c:pt idx="25">
                  <c:v>1462</c:v>
                </c:pt>
                <c:pt idx="26">
                  <c:v>1378</c:v>
                </c:pt>
              </c:numCache>
            </c:numRef>
          </c:val>
          <c:extLst xmlns:c16r2="http://schemas.microsoft.com/office/drawing/2015/06/chart">
            <c:ext xmlns:c16="http://schemas.microsoft.com/office/drawing/2014/chart" uri="{C3380CC4-5D6E-409C-BE32-E72D297353CC}">
              <c16:uniqueId val="{00000002-2AEA-46E4-835E-A86DC4B4310D}"/>
            </c:ext>
          </c:extLst>
        </c:ser>
        <c:ser>
          <c:idx val="3"/>
          <c:order val="3"/>
          <c:tx>
            <c:strRef>
              <c:f>Charts!$A$8</c:f>
              <c:strCache>
                <c:ptCount val="1"/>
                <c:pt idx="0">
                  <c:v> Hispanic</c:v>
                </c:pt>
              </c:strCache>
            </c:strRef>
          </c:tx>
          <c:spPr>
            <a:solidFill>
              <a:schemeClr val="accent4"/>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Charts!$B$8:$AB$8</c:f>
              <c:numCache>
                <c:formatCode>##,##0</c:formatCode>
                <c:ptCount val="27"/>
                <c:pt idx="0">
                  <c:v>28511</c:v>
                </c:pt>
                <c:pt idx="1">
                  <c:v>26361</c:v>
                </c:pt>
                <c:pt idx="2">
                  <c:v>24456</c:v>
                </c:pt>
                <c:pt idx="3">
                  <c:v>22586</c:v>
                </c:pt>
                <c:pt idx="4">
                  <c:v>21373</c:v>
                </c:pt>
                <c:pt idx="5">
                  <c:v>20132</c:v>
                </c:pt>
                <c:pt idx="6">
                  <c:v>19161</c:v>
                </c:pt>
                <c:pt idx="7">
                  <c:v>17650</c:v>
                </c:pt>
                <c:pt idx="8">
                  <c:v>16685</c:v>
                </c:pt>
                <c:pt idx="9">
                  <c:v>15181</c:v>
                </c:pt>
                <c:pt idx="10">
                  <c:v>14179</c:v>
                </c:pt>
                <c:pt idx="11">
                  <c:v>12971</c:v>
                </c:pt>
                <c:pt idx="12">
                  <c:v>12212</c:v>
                </c:pt>
                <c:pt idx="13">
                  <c:v>11684</c:v>
                </c:pt>
                <c:pt idx="14">
                  <c:v>10843</c:v>
                </c:pt>
                <c:pt idx="15">
                  <c:v>10630</c:v>
                </c:pt>
                <c:pt idx="16">
                  <c:v>10429</c:v>
                </c:pt>
                <c:pt idx="17">
                  <c:v>9515</c:v>
                </c:pt>
                <c:pt idx="18">
                  <c:v>9060</c:v>
                </c:pt>
                <c:pt idx="19">
                  <c:v>8704</c:v>
                </c:pt>
                <c:pt idx="20">
                  <c:v>8049</c:v>
                </c:pt>
                <c:pt idx="21">
                  <c:v>7301</c:v>
                </c:pt>
                <c:pt idx="22">
                  <c:v>6733</c:v>
                </c:pt>
                <c:pt idx="23">
                  <c:v>6015</c:v>
                </c:pt>
                <c:pt idx="24">
                  <c:v>5920</c:v>
                </c:pt>
                <c:pt idx="25">
                  <c:v>5137</c:v>
                </c:pt>
                <c:pt idx="26">
                  <c:v>4398</c:v>
                </c:pt>
              </c:numCache>
            </c:numRef>
          </c:val>
          <c:extLst xmlns:c16r2="http://schemas.microsoft.com/office/drawing/2015/06/chart">
            <c:ext xmlns:c16="http://schemas.microsoft.com/office/drawing/2014/chart" uri="{C3380CC4-5D6E-409C-BE32-E72D297353CC}">
              <c16:uniqueId val="{00000003-2AEA-46E4-835E-A86DC4B4310D}"/>
            </c:ext>
          </c:extLst>
        </c:ser>
        <c:ser>
          <c:idx val="4"/>
          <c:order val="4"/>
          <c:tx>
            <c:strRef>
              <c:f>Charts!$A$9</c:f>
              <c:strCache>
                <c:ptCount val="1"/>
                <c:pt idx="0">
                  <c:v> International</c:v>
                </c:pt>
              </c:strCache>
            </c:strRef>
          </c:tx>
          <c:spPr>
            <a:solidFill>
              <a:schemeClr val="accent5"/>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Charts!$B$9:$AB$9</c:f>
              <c:numCache>
                <c:formatCode>##,##0</c:formatCode>
                <c:ptCount val="27"/>
                <c:pt idx="0">
                  <c:v>2527</c:v>
                </c:pt>
                <c:pt idx="1">
                  <c:v>2472</c:v>
                </c:pt>
                <c:pt idx="2">
                  <c:v>2233</c:v>
                </c:pt>
                <c:pt idx="3">
                  <c:v>2217</c:v>
                </c:pt>
                <c:pt idx="4">
                  <c:v>2049</c:v>
                </c:pt>
                <c:pt idx="5">
                  <c:v>1935</c:v>
                </c:pt>
                <c:pt idx="6">
                  <c:v>2090</c:v>
                </c:pt>
                <c:pt idx="7">
                  <c:v>2008</c:v>
                </c:pt>
                <c:pt idx="8">
                  <c:v>2058</c:v>
                </c:pt>
                <c:pt idx="9">
                  <c:v>2061</c:v>
                </c:pt>
                <c:pt idx="10">
                  <c:v>2084</c:v>
                </c:pt>
                <c:pt idx="11">
                  <c:v>1920</c:v>
                </c:pt>
                <c:pt idx="12">
                  <c:v>1613</c:v>
                </c:pt>
                <c:pt idx="13">
                  <c:v>1450</c:v>
                </c:pt>
                <c:pt idx="14">
                  <c:v>1444</c:v>
                </c:pt>
                <c:pt idx="15">
                  <c:v>1344</c:v>
                </c:pt>
                <c:pt idx="16">
                  <c:v>1625</c:v>
                </c:pt>
                <c:pt idx="17">
                  <c:v>1456</c:v>
                </c:pt>
                <c:pt idx="18">
                  <c:v>1522</c:v>
                </c:pt>
                <c:pt idx="19">
                  <c:v>1425</c:v>
                </c:pt>
                <c:pt idx="20">
                  <c:v>1498</c:v>
                </c:pt>
                <c:pt idx="21">
                  <c:v>1456</c:v>
                </c:pt>
                <c:pt idx="22">
                  <c:v>1340</c:v>
                </c:pt>
                <c:pt idx="23">
                  <c:v>1503</c:v>
                </c:pt>
                <c:pt idx="24">
                  <c:v>1615</c:v>
                </c:pt>
                <c:pt idx="25">
                  <c:v>1474</c:v>
                </c:pt>
                <c:pt idx="26">
                  <c:v>1270</c:v>
                </c:pt>
              </c:numCache>
            </c:numRef>
          </c:val>
          <c:extLst xmlns:c16r2="http://schemas.microsoft.com/office/drawing/2015/06/chart">
            <c:ext xmlns:c16="http://schemas.microsoft.com/office/drawing/2014/chart" uri="{C3380CC4-5D6E-409C-BE32-E72D297353CC}">
              <c16:uniqueId val="{00000004-2AEA-46E4-835E-A86DC4B4310D}"/>
            </c:ext>
          </c:extLst>
        </c:ser>
        <c:ser>
          <c:idx val="5"/>
          <c:order val="5"/>
          <c:tx>
            <c:strRef>
              <c:f>Charts!$A$10</c:f>
              <c:strCache>
                <c:ptCount val="1"/>
                <c:pt idx="0">
                  <c:v> Multiracial</c:v>
                </c:pt>
              </c:strCache>
            </c:strRef>
          </c:tx>
          <c:spPr>
            <a:solidFill>
              <a:schemeClr val="accent6"/>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Charts!$B$10:$AB$10</c:f>
              <c:numCache>
                <c:formatCode>##,##0</c:formatCode>
                <c:ptCount val="27"/>
                <c:pt idx="0">
                  <c:v>2351</c:v>
                </c:pt>
                <c:pt idx="1">
                  <c:v>1786</c:v>
                </c:pt>
                <c:pt idx="2">
                  <c:v>1332</c:v>
                </c:pt>
                <c:pt idx="3">
                  <c:v>993</c:v>
                </c:pt>
                <c:pt idx="4">
                  <c:v>871</c:v>
                </c:pt>
                <c:pt idx="5">
                  <c:v>431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xmlns:c16r2="http://schemas.microsoft.com/office/drawing/2015/06/chart">
            <c:ext xmlns:c16="http://schemas.microsoft.com/office/drawing/2014/chart" uri="{C3380CC4-5D6E-409C-BE32-E72D297353CC}">
              <c16:uniqueId val="{00000005-2AEA-46E4-835E-A86DC4B4310D}"/>
            </c:ext>
          </c:extLst>
        </c:ser>
        <c:ser>
          <c:idx val="6"/>
          <c:order val="6"/>
          <c:tx>
            <c:strRef>
              <c:f>Charts!$A$11</c:f>
              <c:strCache>
                <c:ptCount val="1"/>
                <c:pt idx="0">
                  <c:v> Native Hawaiian/Pacific Island</c:v>
                </c:pt>
              </c:strCache>
            </c:strRef>
          </c:tx>
          <c:spPr>
            <a:solidFill>
              <a:schemeClr val="accent1">
                <a:lumMod val="60000"/>
              </a:schemeClr>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Charts!$B$11:$AB$11</c:f>
              <c:numCache>
                <c:formatCode>##,##0</c:formatCode>
                <c:ptCount val="27"/>
                <c:pt idx="0">
                  <c:v>156</c:v>
                </c:pt>
                <c:pt idx="1">
                  <c:v>121</c:v>
                </c:pt>
                <c:pt idx="2">
                  <c:v>104</c:v>
                </c:pt>
                <c:pt idx="3">
                  <c:v>87</c:v>
                </c:pt>
                <c:pt idx="4">
                  <c:v>77</c:v>
                </c:pt>
                <c:pt idx="5">
                  <c:v>42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extLst xmlns:c16r2="http://schemas.microsoft.com/office/drawing/2015/06/chart">
            <c:ext xmlns:c16="http://schemas.microsoft.com/office/drawing/2014/chart" uri="{C3380CC4-5D6E-409C-BE32-E72D297353CC}">
              <c16:uniqueId val="{00000006-2AEA-46E4-835E-A86DC4B4310D}"/>
            </c:ext>
          </c:extLst>
        </c:ser>
        <c:ser>
          <c:idx val="7"/>
          <c:order val="7"/>
          <c:tx>
            <c:strRef>
              <c:f>Charts!$A$12</c:f>
              <c:strCache>
                <c:ptCount val="1"/>
                <c:pt idx="0">
                  <c:v> Unknown or Not Reported</c:v>
                </c:pt>
              </c:strCache>
            </c:strRef>
          </c:tx>
          <c:spPr>
            <a:solidFill>
              <a:schemeClr val="accent2">
                <a:lumMod val="60000"/>
              </a:schemeClr>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Charts!$B$12:$AB$12</c:f>
              <c:numCache>
                <c:formatCode>##,##0</c:formatCode>
                <c:ptCount val="27"/>
                <c:pt idx="0">
                  <c:v>1011</c:v>
                </c:pt>
                <c:pt idx="1">
                  <c:v>1454</c:v>
                </c:pt>
                <c:pt idx="2">
                  <c:v>1717</c:v>
                </c:pt>
                <c:pt idx="3">
                  <c:v>1408</c:v>
                </c:pt>
                <c:pt idx="4">
                  <c:v>1092</c:v>
                </c:pt>
                <c:pt idx="5">
                  <c:v>1105</c:v>
                </c:pt>
                <c:pt idx="6">
                  <c:v>381</c:v>
                </c:pt>
                <c:pt idx="7">
                  <c:v>478</c:v>
                </c:pt>
                <c:pt idx="8">
                  <c:v>510</c:v>
                </c:pt>
                <c:pt idx="9">
                  <c:v>505</c:v>
                </c:pt>
                <c:pt idx="10">
                  <c:v>481</c:v>
                </c:pt>
                <c:pt idx="11">
                  <c:v>429</c:v>
                </c:pt>
                <c:pt idx="12">
                  <c:v>336</c:v>
                </c:pt>
                <c:pt idx="13">
                  <c:v>336</c:v>
                </c:pt>
                <c:pt idx="14">
                  <c:v>214</c:v>
                </c:pt>
                <c:pt idx="15">
                  <c:v>78</c:v>
                </c:pt>
                <c:pt idx="16">
                  <c:v>102</c:v>
                </c:pt>
                <c:pt idx="17">
                  <c:v>45</c:v>
                </c:pt>
                <c:pt idx="18">
                  <c:v>0</c:v>
                </c:pt>
                <c:pt idx="19">
                  <c:v>0</c:v>
                </c:pt>
                <c:pt idx="20">
                  <c:v>0</c:v>
                </c:pt>
                <c:pt idx="21">
                  <c:v>0</c:v>
                </c:pt>
                <c:pt idx="22">
                  <c:v>0</c:v>
                </c:pt>
                <c:pt idx="23">
                  <c:v>0</c:v>
                </c:pt>
                <c:pt idx="24">
                  <c:v>0</c:v>
                </c:pt>
                <c:pt idx="25">
                  <c:v>0</c:v>
                </c:pt>
                <c:pt idx="26">
                  <c:v>0</c:v>
                </c:pt>
              </c:numCache>
            </c:numRef>
          </c:val>
          <c:extLst xmlns:c16r2="http://schemas.microsoft.com/office/drawing/2015/06/chart">
            <c:ext xmlns:c16="http://schemas.microsoft.com/office/drawing/2014/chart" uri="{C3380CC4-5D6E-409C-BE32-E72D297353CC}">
              <c16:uniqueId val="{00000007-2AEA-46E4-835E-A86DC4B4310D}"/>
            </c:ext>
          </c:extLst>
        </c:ser>
        <c:ser>
          <c:idx val="8"/>
          <c:order val="8"/>
          <c:tx>
            <c:strRef>
              <c:f>Charts!$A$13</c:f>
              <c:strCache>
                <c:ptCount val="1"/>
                <c:pt idx="0">
                  <c:v> White</c:v>
                </c:pt>
              </c:strCache>
            </c:strRef>
          </c:tx>
          <c:spPr>
            <a:solidFill>
              <a:schemeClr val="accent3">
                <a:lumMod val="60000"/>
              </a:schemeClr>
            </a:solidFill>
            <a:ln>
              <a:noFill/>
            </a:ln>
            <a:effectLst/>
          </c:spPr>
          <c:invertIfNegative val="0"/>
          <c:cat>
            <c:strRef>
              <c:f>Charts!$B$4:$AB$4</c:f>
              <c:strCache>
                <c:ptCount val="27"/>
                <c:pt idx="0">
                  <c:v>2014-15</c:v>
                </c:pt>
                <c:pt idx="1">
                  <c:v>2013-14</c:v>
                </c:pt>
                <c:pt idx="2">
                  <c:v>2012-13</c:v>
                </c:pt>
                <c:pt idx="3">
                  <c:v>2011-12</c:v>
                </c:pt>
                <c:pt idx="4">
                  <c:v>2010-11</c:v>
                </c:pt>
                <c:pt idx="5">
                  <c:v>2009-10</c:v>
                </c:pt>
                <c:pt idx="6">
                  <c:v>2008-09</c:v>
                </c:pt>
                <c:pt idx="7">
                  <c:v>2007-08</c:v>
                </c:pt>
                <c:pt idx="8">
                  <c:v>2006-07</c:v>
                </c:pt>
                <c:pt idx="9">
                  <c:v>2005-06</c:v>
                </c:pt>
                <c:pt idx="10">
                  <c:v>2004-05</c:v>
                </c:pt>
                <c:pt idx="11">
                  <c:v>2003-04</c:v>
                </c:pt>
                <c:pt idx="12">
                  <c:v>2002-03</c:v>
                </c:pt>
                <c:pt idx="13">
                  <c:v>2001-02</c:v>
                </c:pt>
                <c:pt idx="14">
                  <c:v>2000-01</c:v>
                </c:pt>
                <c:pt idx="15">
                  <c:v>1999-00</c:v>
                </c:pt>
                <c:pt idx="16">
                  <c:v>1998-99</c:v>
                </c:pt>
                <c:pt idx="17">
                  <c:v>1997-98</c:v>
                </c:pt>
                <c:pt idx="18">
                  <c:v>1996-97</c:v>
                </c:pt>
                <c:pt idx="19">
                  <c:v>1995-96</c:v>
                </c:pt>
                <c:pt idx="20">
                  <c:v>1994-95</c:v>
                </c:pt>
                <c:pt idx="21">
                  <c:v>1993-94</c:v>
                </c:pt>
                <c:pt idx="22">
                  <c:v>1992-93</c:v>
                </c:pt>
                <c:pt idx="23">
                  <c:v>1991-92</c:v>
                </c:pt>
                <c:pt idx="24">
                  <c:v>1990-91</c:v>
                </c:pt>
                <c:pt idx="25">
                  <c:v>1989-90</c:v>
                </c:pt>
                <c:pt idx="26">
                  <c:v>1988-89</c:v>
                </c:pt>
              </c:strCache>
            </c:strRef>
          </c:cat>
          <c:val>
            <c:numRef>
              <c:f>Charts!$B$13:$AB$13</c:f>
              <c:numCache>
                <c:formatCode>##,##0</c:formatCode>
                <c:ptCount val="27"/>
                <c:pt idx="0">
                  <c:v>45119</c:v>
                </c:pt>
                <c:pt idx="1">
                  <c:v>45296</c:v>
                </c:pt>
                <c:pt idx="2">
                  <c:v>45647</c:v>
                </c:pt>
                <c:pt idx="3">
                  <c:v>44634</c:v>
                </c:pt>
                <c:pt idx="4">
                  <c:v>44415</c:v>
                </c:pt>
                <c:pt idx="5">
                  <c:v>43963</c:v>
                </c:pt>
                <c:pt idx="6">
                  <c:v>44754</c:v>
                </c:pt>
                <c:pt idx="7">
                  <c:v>44214</c:v>
                </c:pt>
                <c:pt idx="8">
                  <c:v>43160</c:v>
                </c:pt>
                <c:pt idx="9">
                  <c:v>42528</c:v>
                </c:pt>
                <c:pt idx="10">
                  <c:v>41171</c:v>
                </c:pt>
                <c:pt idx="11">
                  <c:v>40269</c:v>
                </c:pt>
                <c:pt idx="12">
                  <c:v>38717</c:v>
                </c:pt>
                <c:pt idx="13">
                  <c:v>38411</c:v>
                </c:pt>
                <c:pt idx="14">
                  <c:v>37159</c:v>
                </c:pt>
                <c:pt idx="15">
                  <c:v>37322</c:v>
                </c:pt>
                <c:pt idx="16">
                  <c:v>37167</c:v>
                </c:pt>
                <c:pt idx="17">
                  <c:v>36625</c:v>
                </c:pt>
                <c:pt idx="18">
                  <c:v>36895</c:v>
                </c:pt>
                <c:pt idx="19">
                  <c:v>36892</c:v>
                </c:pt>
                <c:pt idx="20">
                  <c:v>37743</c:v>
                </c:pt>
                <c:pt idx="21">
                  <c:v>38871</c:v>
                </c:pt>
                <c:pt idx="22">
                  <c:v>38863</c:v>
                </c:pt>
                <c:pt idx="23">
                  <c:v>37204</c:v>
                </c:pt>
                <c:pt idx="24">
                  <c:v>38927</c:v>
                </c:pt>
                <c:pt idx="25">
                  <c:v>36619</c:v>
                </c:pt>
                <c:pt idx="26">
                  <c:v>34211</c:v>
                </c:pt>
              </c:numCache>
            </c:numRef>
          </c:val>
          <c:extLst xmlns:c16r2="http://schemas.microsoft.com/office/drawing/2015/06/chart">
            <c:ext xmlns:c16="http://schemas.microsoft.com/office/drawing/2014/chart" uri="{C3380CC4-5D6E-409C-BE32-E72D297353CC}">
              <c16:uniqueId val="{00000008-2AEA-46E4-835E-A86DC4B4310D}"/>
            </c:ext>
          </c:extLst>
        </c:ser>
        <c:dLbls>
          <c:showLegendKey val="0"/>
          <c:showVal val="0"/>
          <c:showCatName val="0"/>
          <c:showSerName val="0"/>
          <c:showPercent val="0"/>
          <c:showBubbleSize val="0"/>
        </c:dLbls>
        <c:gapWidth val="75"/>
        <c:overlap val="100"/>
        <c:axId val="871494472"/>
        <c:axId val="871505056"/>
      </c:barChart>
      <c:catAx>
        <c:axId val="87149447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505056"/>
        <c:crosses val="autoZero"/>
        <c:auto val="1"/>
        <c:lblAlgn val="ctr"/>
        <c:lblOffset val="100"/>
        <c:noMultiLvlLbl val="0"/>
      </c:catAx>
      <c:valAx>
        <c:axId val="87150505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494472"/>
        <c:crosses val="autoZero"/>
        <c:crossBetween val="between"/>
      </c:valAx>
      <c:spPr>
        <a:noFill/>
        <a:ln>
          <a:noFill/>
        </a:ln>
        <a:effectLst/>
      </c:spPr>
    </c:plotArea>
    <c:legend>
      <c:legendPos val="b"/>
      <c:layout>
        <c:manualLayout>
          <c:xMode val="edge"/>
          <c:yMode val="edge"/>
          <c:x val="4.8610636342979095E-2"/>
          <c:y val="0.90883457638138487"/>
          <c:w val="0.90445153577885562"/>
          <c:h val="7.85474956691694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Sheet1!$B$2:$B$16</c:f>
              <c:numCache>
                <c:formatCode>0.0%</c:formatCode>
                <c:ptCount val="6"/>
                <c:pt idx="0">
                  <c:v>9.3321690308926897E-2</c:v>
                </c:pt>
                <c:pt idx="1">
                  <c:v>4.390324542035709E-2</c:v>
                </c:pt>
                <c:pt idx="2">
                  <c:v>4.3736800186334919E-2</c:v>
                </c:pt>
                <c:pt idx="3">
                  <c:v>7.7301423769740293E-2</c:v>
                </c:pt>
                <c:pt idx="4">
                  <c:v>3.9224459423740081E-2</c:v>
                </c:pt>
                <c:pt idx="5">
                  <c:v>0.12316519863947596</c:v>
                </c:pt>
              </c:numCache>
            </c:numRef>
          </c:val>
          <c:extLst xmlns:c16r2="http://schemas.microsoft.com/office/drawing/2015/06/chart">
            <c:ext xmlns:c16="http://schemas.microsoft.com/office/drawing/2014/chart" uri="{C3380CC4-5D6E-409C-BE32-E72D297353CC}">
              <c16:uniqueId val="{00000000-7DB8-480C-A85A-F04834BAAA10}"/>
            </c:ext>
          </c:extLst>
        </c:ser>
        <c:ser>
          <c:idx val="2"/>
          <c:order val="2"/>
          <c:tx>
            <c:strRef>
              <c:f>Sheet1!$D$1</c:f>
              <c:strCache>
                <c:ptCount val="1"/>
                <c:pt idx="0">
                  <c:v>2014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Sheet1!$D$2:$D$16</c:f>
              <c:numCache>
                <c:formatCode>0.0%</c:formatCode>
                <c:ptCount val="6"/>
                <c:pt idx="0">
                  <c:v>9.8635979419760489E-2</c:v>
                </c:pt>
                <c:pt idx="1">
                  <c:v>4.7119150794802458E-2</c:v>
                </c:pt>
                <c:pt idx="2">
                  <c:v>5.2977913796941709E-2</c:v>
                </c:pt>
                <c:pt idx="3">
                  <c:v>6.8122471713934124E-2</c:v>
                </c:pt>
                <c:pt idx="4">
                  <c:v>3.5300829734267652E-2</c:v>
                </c:pt>
                <c:pt idx="5">
                  <c:v>0.12041431844131363</c:v>
                </c:pt>
              </c:numCache>
            </c:numRef>
          </c:val>
          <c:extLst xmlns:c16r2="http://schemas.microsoft.com/office/drawing/2015/06/chart">
            <c:ext xmlns:c16="http://schemas.microsoft.com/office/drawing/2014/chart" uri="{C3380CC4-5D6E-409C-BE32-E72D297353CC}">
              <c16:uniqueId val="{00000001-7DB8-480C-A85A-F04834BAAA10}"/>
            </c:ext>
          </c:extLst>
        </c:ser>
        <c:ser>
          <c:idx val="3"/>
          <c:order val="3"/>
          <c:tx>
            <c:strRef>
              <c:f>Sheet1!$E$1</c:f>
              <c:strCache>
                <c:ptCount val="1"/>
                <c:pt idx="0">
                  <c:v>Difference 2014-2008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f>Sheet1!$E$2:$E$16</c:f>
              <c:numCache>
                <c:formatCode>0.0%</c:formatCode>
                <c:ptCount val="6"/>
                <c:pt idx="0">
                  <c:v>5.3142891108335921E-3</c:v>
                </c:pt>
                <c:pt idx="1">
                  <c:v>3.2159053744453686E-3</c:v>
                </c:pt>
                <c:pt idx="2">
                  <c:v>9.2411136106067895E-3</c:v>
                </c:pt>
                <c:pt idx="3">
                  <c:v>-9.1789520558061694E-3</c:v>
                </c:pt>
                <c:pt idx="4">
                  <c:v>-3.9236296894724285E-3</c:v>
                </c:pt>
                <c:pt idx="5">
                  <c:v>-2.750880198162331E-3</c:v>
                </c:pt>
              </c:numCache>
            </c:numRef>
          </c:val>
          <c:extLst xmlns:c16r2="http://schemas.microsoft.com/office/drawing/2015/06/chart">
            <c:ext xmlns:c16="http://schemas.microsoft.com/office/drawing/2014/chart" uri="{C3380CC4-5D6E-409C-BE32-E72D297353CC}">
              <c16:uniqueId val="{00000002-7DB8-480C-A85A-F04834BAAA10}"/>
            </c:ext>
          </c:extLst>
        </c:ser>
        <c:dLbls>
          <c:showLegendKey val="0"/>
          <c:showVal val="0"/>
          <c:showCatName val="0"/>
          <c:showSerName val="0"/>
          <c:showPercent val="0"/>
          <c:showBubbleSize val="0"/>
        </c:dLbls>
        <c:gapWidth val="219"/>
        <c:overlap val="-27"/>
        <c:axId val="226069272"/>
        <c:axId val="226070056"/>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Sheet1!$C$1</c15:sqref>
                        </c15:formulaRef>
                      </c:ext>
                    </c:extLst>
                    <c:strCache>
                      <c:ptCount val="1"/>
                      <c:pt idx="0">
                        <c:v>2010</c:v>
                      </c:pt>
                    </c:strCache>
                  </c:strRef>
                </c:tx>
                <c:spPr>
                  <a:solidFill>
                    <a:schemeClr val="accent2"/>
                  </a:solidFill>
                  <a:ln>
                    <a:noFill/>
                  </a:ln>
                  <a:effectLst/>
                </c:spPr>
                <c:invertIfNegative val="0"/>
                <c:cat>
                  <c:strRef>
                    <c:extLst xmlns:c16r2="http://schemas.microsoft.com/office/drawing/2015/06/chart">
                      <c:ext uri="{02D57815-91ED-43cb-92C2-25804820EDAC}">
                        <c15:formulaRef>
                          <c15:sqref>Sheet1!$A$2:$A$16</c15:sqref>
                        </c15:formulaRef>
                      </c:ext>
                    </c:extLst>
                    <c:strCache>
                      <c:ptCount val="6"/>
                      <c:pt idx="0">
                        <c:v>Management</c:v>
                      </c:pt>
                      <c:pt idx="1">
                        <c:v>Business and financial operations</c:v>
                      </c:pt>
                      <c:pt idx="2">
                        <c:v>Healthcare practitioner and technical:</c:v>
                      </c:pt>
                      <c:pt idx="3">
                        <c:v>Construction and extraction</c:v>
                      </c:pt>
                      <c:pt idx="4">
                        <c:v>Installation, maintenance, and repair</c:v>
                      </c:pt>
                      <c:pt idx="5">
                        <c:v>Production, transportation, and material moving:</c:v>
                      </c:pt>
                    </c:strCache>
                  </c:strRef>
                </c:cat>
                <c:val>
                  <c:numRef>
                    <c:extLst xmlns:c16r2="http://schemas.microsoft.com/office/drawing/2015/06/chart">
                      <c:ext uri="{02D57815-91ED-43cb-92C2-25804820EDAC}">
                        <c15:formulaRef>
                          <c15:sqref>Sheet1!$C$2:$C$16</c15:sqref>
                        </c15:formulaRef>
                      </c:ext>
                    </c:extLst>
                    <c:numCache>
                      <c:formatCode>0.0%</c:formatCode>
                      <c:ptCount val="6"/>
                      <c:pt idx="0">
                        <c:v>9.5237064436000801E-2</c:v>
                      </c:pt>
                      <c:pt idx="1">
                        <c:v>4.5747322245476806E-2</c:v>
                      </c:pt>
                      <c:pt idx="2">
                        <c:v>4.6679112419069413E-2</c:v>
                      </c:pt>
                      <c:pt idx="3">
                        <c:v>6.8463023508738716E-2</c:v>
                      </c:pt>
                      <c:pt idx="4">
                        <c:v>3.740068955844076E-2</c:v>
                      </c:pt>
                      <c:pt idx="5">
                        <c:v>0.11656514976998897</c:v>
                      </c:pt>
                    </c:numCache>
                  </c:numRef>
                </c:val>
                <c:extLst xmlns:c16r2="http://schemas.microsoft.com/office/drawing/2015/06/chart">
                  <c:ext xmlns:c16="http://schemas.microsoft.com/office/drawing/2014/chart" uri="{C3380CC4-5D6E-409C-BE32-E72D297353CC}">
                    <c16:uniqueId val="{00000003-7DB8-480C-A85A-F04834BAAA10}"/>
                  </c:ext>
                </c:extLst>
              </c15:ser>
            </c15:filteredBarSeries>
          </c:ext>
        </c:extLst>
      </c:barChart>
      <c:catAx>
        <c:axId val="22606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70056"/>
        <c:crosses val="autoZero"/>
        <c:auto val="1"/>
        <c:lblAlgn val="ctr"/>
        <c:lblOffset val="100"/>
        <c:noMultiLvlLbl val="0"/>
      </c:catAx>
      <c:valAx>
        <c:axId val="2260700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9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Median Earnings in the Past 12 Months by Sex by Educational Attainment for the Population 25 Years and Over</a:t>
            </a:r>
          </a:p>
        </c:rich>
      </c:tx>
      <c:layout>
        <c:manualLayout>
          <c:xMode val="edge"/>
          <c:yMode val="edge"/>
          <c:x val="0.14141670801799719"/>
          <c:y val="8.403361344537814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Texas</c:v>
                </c:pt>
              </c:strCache>
            </c:strRef>
          </c:tx>
          <c:spPr>
            <a:solidFill>
              <a:schemeClr val="accent5"/>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Sheet2!$C$4:$C$9</c:f>
              <c:numCache>
                <c:formatCode>_(* #,##0_);_(* \(#,##0\);_(* "-"??_);_(@_)</c:formatCode>
                <c:ptCount val="6"/>
                <c:pt idx="0">
                  <c:v>35434</c:v>
                </c:pt>
                <c:pt idx="1">
                  <c:v>20044</c:v>
                </c:pt>
                <c:pt idx="2">
                  <c:v>27232</c:v>
                </c:pt>
                <c:pt idx="3">
                  <c:v>34787</c:v>
                </c:pt>
                <c:pt idx="4">
                  <c:v>51701</c:v>
                </c:pt>
                <c:pt idx="5">
                  <c:v>67079</c:v>
                </c:pt>
              </c:numCache>
            </c:numRef>
          </c:val>
          <c:extLst xmlns:c16r2="http://schemas.microsoft.com/office/drawing/2015/06/chart">
            <c:ext xmlns:c16="http://schemas.microsoft.com/office/drawing/2014/chart" uri="{C3380CC4-5D6E-409C-BE32-E72D297353CC}">
              <c16:uniqueId val="{00000000-D8E5-4E98-AE3A-E0E80F3A6B14}"/>
            </c:ext>
          </c:extLst>
        </c:ser>
        <c:ser>
          <c:idx val="1"/>
          <c:order val="1"/>
          <c:tx>
            <c:strRef>
              <c:f>Sheet2!$D$3</c:f>
              <c:strCache>
                <c:ptCount val="1"/>
                <c:pt idx="0">
                  <c:v>Male</c:v>
                </c:pt>
              </c:strCache>
            </c:strRef>
          </c:tx>
          <c:spPr>
            <a:solidFill>
              <a:schemeClr val="accent1"/>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Sheet2!$D$4:$D$9</c:f>
              <c:numCache>
                <c:formatCode>_(* #,##0_);_(* \(#,##0\);_(* "-"??_);_(@_)</c:formatCode>
                <c:ptCount val="6"/>
                <c:pt idx="0">
                  <c:v>41456</c:v>
                </c:pt>
                <c:pt idx="1">
                  <c:v>24074</c:v>
                </c:pt>
                <c:pt idx="2">
                  <c:v>32338</c:v>
                </c:pt>
                <c:pt idx="3">
                  <c:v>42208</c:v>
                </c:pt>
                <c:pt idx="4">
                  <c:v>64398</c:v>
                </c:pt>
                <c:pt idx="5">
                  <c:v>85913</c:v>
                </c:pt>
              </c:numCache>
            </c:numRef>
          </c:val>
          <c:extLst xmlns:c16r2="http://schemas.microsoft.com/office/drawing/2015/06/chart">
            <c:ext xmlns:c16="http://schemas.microsoft.com/office/drawing/2014/chart" uri="{C3380CC4-5D6E-409C-BE32-E72D297353CC}">
              <c16:uniqueId val="{00000001-D8E5-4E98-AE3A-E0E80F3A6B14}"/>
            </c:ext>
          </c:extLst>
        </c:ser>
        <c:ser>
          <c:idx val="2"/>
          <c:order val="2"/>
          <c:tx>
            <c:strRef>
              <c:f>Sheet2!$E$3</c:f>
              <c:strCache>
                <c:ptCount val="1"/>
                <c:pt idx="0">
                  <c:v>Female</c:v>
                </c:pt>
              </c:strCache>
            </c:strRef>
          </c:tx>
          <c:spPr>
            <a:solidFill>
              <a:schemeClr val="accent2"/>
            </a:solidFill>
            <a:ln>
              <a:noFill/>
            </a:ln>
            <a:effectLst/>
          </c:spPr>
          <c:invertIfNegative val="0"/>
          <c:cat>
            <c:strRef>
              <c:f>Sheet2!$B$4:$B$9</c:f>
              <c:strCache>
                <c:ptCount val="6"/>
                <c:pt idx="0">
                  <c:v>Total</c:v>
                </c:pt>
                <c:pt idx="1">
                  <c:v>Less than HS</c:v>
                </c:pt>
                <c:pt idx="2">
                  <c:v>HS Graduate (or Equivalent)</c:v>
                </c:pt>
                <c:pt idx="3">
                  <c:v>Some College or Associate's Degree</c:v>
                </c:pt>
                <c:pt idx="4">
                  <c:v>Bachelor's Degree</c:v>
                </c:pt>
                <c:pt idx="5">
                  <c:v>Graduate or Professional Degree</c:v>
                </c:pt>
              </c:strCache>
            </c:strRef>
          </c:cat>
          <c:val>
            <c:numRef>
              <c:f>Sheet2!$E$4:$E$9</c:f>
              <c:numCache>
                <c:formatCode>_(* #,##0_);_(* \(#,##0\);_(* "-"??_);_(@_)</c:formatCode>
                <c:ptCount val="6"/>
                <c:pt idx="0">
                  <c:v>29140</c:v>
                </c:pt>
                <c:pt idx="1">
                  <c:v>14210</c:v>
                </c:pt>
                <c:pt idx="2">
                  <c:v>21706</c:v>
                </c:pt>
                <c:pt idx="3">
                  <c:v>28254</c:v>
                </c:pt>
                <c:pt idx="4">
                  <c:v>45089</c:v>
                </c:pt>
                <c:pt idx="5">
                  <c:v>55345</c:v>
                </c:pt>
              </c:numCache>
            </c:numRef>
          </c:val>
          <c:extLst xmlns:c16r2="http://schemas.microsoft.com/office/drawing/2015/06/chart">
            <c:ext xmlns:c16="http://schemas.microsoft.com/office/drawing/2014/chart" uri="{C3380CC4-5D6E-409C-BE32-E72D297353CC}">
              <c16:uniqueId val="{00000002-D8E5-4E98-AE3A-E0E80F3A6B14}"/>
            </c:ext>
          </c:extLst>
        </c:ser>
        <c:dLbls>
          <c:showLegendKey val="0"/>
          <c:showVal val="0"/>
          <c:showCatName val="0"/>
          <c:showSerName val="0"/>
          <c:showPercent val="0"/>
          <c:showBubbleSize val="0"/>
        </c:dLbls>
        <c:gapWidth val="219"/>
        <c:overlap val="-27"/>
        <c:axId val="871506624"/>
        <c:axId val="871500744"/>
      </c:barChart>
      <c:catAx>
        <c:axId val="87150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500744"/>
        <c:crosses val="autoZero"/>
        <c:auto val="1"/>
        <c:lblAlgn val="ctr"/>
        <c:lblOffset val="100"/>
        <c:noMultiLvlLbl val="0"/>
      </c:catAx>
      <c:valAx>
        <c:axId val="871500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a:t>Earnings ($)</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1506624"/>
        <c:crosses val="autoZero"/>
        <c:crossBetween val="between"/>
      </c:valAx>
      <c:spPr>
        <a:noFill/>
        <a:ln>
          <a:noFill/>
        </a:ln>
        <a:effectLst/>
      </c:spPr>
    </c:plotArea>
    <c:legend>
      <c:legendPos val="b"/>
      <c:layout>
        <c:manualLayout>
          <c:xMode val="edge"/>
          <c:yMode val="edge"/>
          <c:x val="0.42801837270341209"/>
          <c:y val="0.92089734017926783"/>
          <c:w val="0.24130110065370491"/>
          <c:h val="6.54074345357993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Sheet1!$B$2:$I$2</c:f>
              <c:numCache>
                <c:formatCode>0.0%</c:formatCode>
                <c:ptCount val="3"/>
                <c:pt idx="0">
                  <c:v>0.2038102073898802</c:v>
                </c:pt>
                <c:pt idx="1">
                  <c:v>0.1892592384992999</c:v>
                </c:pt>
                <c:pt idx="2">
                  <c:v>0.17576640711558342</c:v>
                </c:pt>
              </c:numCache>
            </c:numRef>
          </c:val>
          <c:extLst/>
        </c:ser>
        <c:ser>
          <c:idx val="1"/>
          <c:order val="1"/>
          <c:tx>
            <c:strRef>
              <c:f>Sheet1!$A$3</c:f>
              <c:strCache>
                <c:ptCount val="1"/>
                <c:pt idx="0">
                  <c:v>High School or Equivelent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Sheet1!$B$3:$I$3</c:f>
              <c:numCache>
                <c:formatCode>0.0%</c:formatCode>
                <c:ptCount val="3"/>
                <c:pt idx="0">
                  <c:v>0.25441601190517904</c:v>
                </c:pt>
                <c:pt idx="1">
                  <c:v>0.25503417205665835</c:v>
                </c:pt>
                <c:pt idx="2">
                  <c:v>0.25328731224955087</c:v>
                </c:pt>
              </c:numCache>
            </c:numRef>
          </c:val>
          <c:extLst/>
        </c:ser>
        <c:ser>
          <c:idx val="2"/>
          <c:order val="2"/>
          <c:tx>
            <c:strRef>
              <c:f>Sheet1!$A$4</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Sheet1!$B$4:$I$4</c:f>
              <c:numCache>
                <c:formatCode>0.0%</c:formatCode>
                <c:ptCount val="3"/>
                <c:pt idx="0">
                  <c:v>0.28840921752195031</c:v>
                </c:pt>
                <c:pt idx="1">
                  <c:v>0.29145527192912007</c:v>
                </c:pt>
                <c:pt idx="2">
                  <c:v>0.28734223891553878</c:v>
                </c:pt>
              </c:numCache>
            </c:numRef>
          </c:val>
          <c:extLst/>
        </c:ser>
        <c:ser>
          <c:idx val="3"/>
          <c:order val="3"/>
          <c:tx>
            <c:strRef>
              <c:f>Sheet1!$A$5</c:f>
              <c:strCache>
                <c:ptCount val="1"/>
                <c:pt idx="0">
                  <c:v>Bachelor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3"/>
                <c:pt idx="0">
                  <c:v>2008</c:v>
                </c:pt>
                <c:pt idx="1">
                  <c:v>2011</c:v>
                </c:pt>
                <c:pt idx="2">
                  <c:v>2015</c:v>
                </c:pt>
              </c:strCache>
            </c:strRef>
          </c:cat>
          <c:val>
            <c:numRef>
              <c:f>Sheet1!$B$5:$I$5</c:f>
              <c:numCache>
                <c:formatCode>0.0%</c:formatCode>
                <c:ptCount val="3"/>
                <c:pt idx="0">
                  <c:v>0.17077482970735702</c:v>
                </c:pt>
                <c:pt idx="1">
                  <c:v>0.17714518702450377</c:v>
                </c:pt>
                <c:pt idx="2">
                  <c:v>0.18693366816115575</c:v>
                </c:pt>
              </c:numCache>
            </c:numRef>
          </c:val>
          <c:extLst/>
        </c:ser>
        <c:ser>
          <c:idx val="4"/>
          <c:order val="4"/>
          <c:tx>
            <c:strRef>
              <c:f>Sheet1!$A$6</c:f>
              <c:strCache>
                <c:ptCount val="1"/>
                <c:pt idx="0">
                  <c:v>Graduate or Professional Degree</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3"/>
                <c:pt idx="0">
                  <c:v>2008</c:v>
                </c:pt>
                <c:pt idx="1">
                  <c:v>2011</c:v>
                </c:pt>
                <c:pt idx="2">
                  <c:v>2015</c:v>
                </c:pt>
              </c:strCache>
            </c:strRef>
          </c:cat>
          <c:val>
            <c:numRef>
              <c:f>Sheet1!$B$6:$I$6</c:f>
              <c:numCache>
                <c:formatCode>0.0%</c:formatCode>
                <c:ptCount val="3"/>
                <c:pt idx="0">
                  <c:v>8.2589733475633406E-2</c:v>
                </c:pt>
                <c:pt idx="1">
                  <c:v>8.710613049041796E-2</c:v>
                </c:pt>
                <c:pt idx="2">
                  <c:v>9.6670373558171152E-2</c:v>
                </c:pt>
              </c:numCache>
            </c:numRef>
          </c:val>
          <c:extLst/>
        </c:ser>
        <c:dLbls>
          <c:showLegendKey val="0"/>
          <c:showVal val="0"/>
          <c:showCatName val="0"/>
          <c:showSerName val="0"/>
          <c:showPercent val="0"/>
          <c:showBubbleSize val="0"/>
        </c:dLbls>
        <c:gapWidth val="150"/>
        <c:overlap val="100"/>
        <c:axId val="226071624"/>
        <c:axId val="226072016"/>
      </c:barChart>
      <c:catAx>
        <c:axId val="226071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72016"/>
        <c:crosses val="autoZero"/>
        <c:auto val="1"/>
        <c:lblAlgn val="ctr"/>
        <c:lblOffset val="100"/>
        <c:noMultiLvlLbl val="0"/>
      </c:catAx>
      <c:valAx>
        <c:axId val="22607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71624"/>
        <c:crosses val="autoZero"/>
        <c:crossBetween val="between"/>
      </c:valAx>
      <c:spPr>
        <a:noFill/>
        <a:ln>
          <a:noFill/>
        </a:ln>
        <a:effectLst/>
      </c:spPr>
    </c:plotArea>
    <c:legend>
      <c:legendPos val="r"/>
      <c:layout>
        <c:manualLayout>
          <c:xMode val="edge"/>
          <c:yMode val="edge"/>
          <c:x val="0.70483424390492333"/>
          <c:y val="2.7705888017041306E-3"/>
          <c:w val="0.28014769084514812"/>
          <c:h val="0.637773860686486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Sheet1!$B$2:$B$6</c:f>
              <c:numCache>
                <c:formatCode>0.0%</c:formatCode>
                <c:ptCount val="5"/>
                <c:pt idx="0">
                  <c:v>0.11762075897351887</c:v>
                </c:pt>
                <c:pt idx="1">
                  <c:v>0.12192441894848897</c:v>
                </c:pt>
                <c:pt idx="2">
                  <c:v>6.6577967933012752E-2</c:v>
                </c:pt>
                <c:pt idx="3">
                  <c:v>0.36498992143583231</c:v>
                </c:pt>
                <c:pt idx="4">
                  <c:v>0.33557916455714309</c:v>
                </c:pt>
              </c:numCache>
            </c:numRef>
          </c:val>
        </c:ser>
        <c:ser>
          <c:idx val="1"/>
          <c:order val="1"/>
          <c:tx>
            <c:strRef>
              <c:f>Sheet1!$C$1</c:f>
              <c:strCache>
                <c:ptCount val="1"/>
                <c:pt idx="0">
                  <c:v>High School or Equivelant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Sheet1!$C$2:$C$6</c:f>
              <c:numCache>
                <c:formatCode>0.0%</c:formatCode>
                <c:ptCount val="5"/>
                <c:pt idx="0">
                  <c:v>0.29609260231681317</c:v>
                </c:pt>
                <c:pt idx="1">
                  <c:v>0.14195162339582471</c:v>
                </c:pt>
                <c:pt idx="2">
                  <c:v>0.23919658154750151</c:v>
                </c:pt>
                <c:pt idx="3">
                  <c:v>0.27582753224987494</c:v>
                </c:pt>
                <c:pt idx="4">
                  <c:v>0.27502040641146797</c:v>
                </c:pt>
              </c:numCache>
            </c:numRef>
          </c:val>
        </c:ser>
        <c:ser>
          <c:idx val="2"/>
          <c:order val="2"/>
          <c:tx>
            <c:strRef>
              <c:f>Sheet1!$D$1</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Sheet1!$D$2:$D$6</c:f>
              <c:numCache>
                <c:formatCode>0.0%</c:formatCode>
                <c:ptCount val="5"/>
                <c:pt idx="0">
                  <c:v>0.36251899676597887</c:v>
                </c:pt>
                <c:pt idx="1">
                  <c:v>0.15893429534567391</c:v>
                </c:pt>
                <c:pt idx="2">
                  <c:v>0.32220918129818232</c:v>
                </c:pt>
                <c:pt idx="3">
                  <c:v>0.22705915081592667</c:v>
                </c:pt>
                <c:pt idx="4">
                  <c:v>0.23970837310629695</c:v>
                </c:pt>
              </c:numCache>
            </c:numRef>
          </c:val>
        </c:ser>
        <c:ser>
          <c:idx val="3"/>
          <c:order val="3"/>
          <c:tx>
            <c:strRef>
              <c:f>Sheet1!$E$1</c:f>
              <c:strCache>
                <c:ptCount val="1"/>
                <c:pt idx="0">
                  <c:v>Bachelor, Graduate, Professional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Sheet1!$E$2:$E$6</c:f>
              <c:numCache>
                <c:formatCode>0.0%</c:formatCode>
                <c:ptCount val="5"/>
                <c:pt idx="0">
                  <c:v>0.22376764194368912</c:v>
                </c:pt>
                <c:pt idx="1">
                  <c:v>0.57718966231001245</c:v>
                </c:pt>
                <c:pt idx="2">
                  <c:v>0.37201626922130349</c:v>
                </c:pt>
                <c:pt idx="3">
                  <c:v>0.13212339549836605</c:v>
                </c:pt>
                <c:pt idx="4">
                  <c:v>0.14969205592509199</c:v>
                </c:pt>
              </c:numCache>
            </c:numRef>
          </c:val>
        </c:ser>
        <c:dLbls>
          <c:showLegendKey val="0"/>
          <c:showVal val="0"/>
          <c:showCatName val="0"/>
          <c:showSerName val="0"/>
          <c:showPercent val="0"/>
          <c:showBubbleSize val="0"/>
        </c:dLbls>
        <c:gapWidth val="219"/>
        <c:overlap val="100"/>
        <c:axId val="226059472"/>
        <c:axId val="226068096"/>
      </c:barChart>
      <c:catAx>
        <c:axId val="2260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068096"/>
        <c:crosses val="autoZero"/>
        <c:auto val="1"/>
        <c:lblAlgn val="ctr"/>
        <c:lblOffset val="100"/>
        <c:noMultiLvlLbl val="0"/>
      </c:catAx>
      <c:valAx>
        <c:axId val="22606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59472"/>
        <c:crosses val="autoZero"/>
        <c:crossBetween val="between"/>
      </c:valAx>
      <c:spPr>
        <a:noFill/>
        <a:ln>
          <a:noFill/>
        </a:ln>
        <a:effectLst/>
      </c:spPr>
    </c:plotArea>
    <c:legend>
      <c:legendPos val="tr"/>
      <c:layout>
        <c:manualLayout>
          <c:xMode val="edge"/>
          <c:yMode val="edge"/>
          <c:x val="0.68757830330955982"/>
          <c:y val="4.7941743420705424E-2"/>
          <c:w val="0.24180806386672035"/>
          <c:h val="0.803944234367957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213436080"/>
        <c:axId val="213433336"/>
      </c:lineChart>
      <c:catAx>
        <c:axId val="213436080"/>
        <c:scaling>
          <c:orientation val="minMax"/>
        </c:scaling>
        <c:delete val="0"/>
        <c:axPos val="b"/>
        <c:numFmt formatCode="General" sourceLinked="1"/>
        <c:majorTickMark val="out"/>
        <c:minorTickMark val="none"/>
        <c:tickLblPos val="nextTo"/>
        <c:crossAx val="213433336"/>
        <c:crosses val="autoZero"/>
        <c:auto val="1"/>
        <c:lblAlgn val="ctr"/>
        <c:lblOffset val="100"/>
        <c:noMultiLvlLbl val="0"/>
      </c:catAx>
      <c:valAx>
        <c:axId val="213433336"/>
        <c:scaling>
          <c:orientation val="minMax"/>
          <c:min val="0.5"/>
        </c:scaling>
        <c:delete val="0"/>
        <c:axPos val="l"/>
        <c:majorGridlines/>
        <c:numFmt formatCode="0%" sourceLinked="0"/>
        <c:majorTickMark val="out"/>
        <c:minorTickMark val="none"/>
        <c:tickLblPos val="nextTo"/>
        <c:crossAx val="213436080"/>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213436864"/>
        <c:axId val="213432552"/>
      </c:barChart>
      <c:catAx>
        <c:axId val="21343686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2552"/>
        <c:crosses val="autoZero"/>
        <c:auto val="1"/>
        <c:lblAlgn val="ctr"/>
        <c:lblOffset val="100"/>
        <c:noMultiLvlLbl val="0"/>
      </c:catAx>
      <c:valAx>
        <c:axId val="213432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6864"/>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213432944"/>
        <c:axId val="213437256"/>
      </c:barChart>
      <c:catAx>
        <c:axId val="2134329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7256"/>
        <c:crosses val="autoZero"/>
        <c:auto val="1"/>
        <c:lblAlgn val="ctr"/>
        <c:lblOffset val="100"/>
        <c:noMultiLvlLbl val="0"/>
      </c:catAx>
      <c:valAx>
        <c:axId val="21343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3432944"/>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7BD-4C9D-9F54-A642BDA8DDA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7BD-4C9D-9F54-A642BDA8DDA2}"/>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07BD-4C9D-9F54-A642BDA8DDA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7BD-4C9D-9F54-A642BDA8DDA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7BD-4C9D-9F54-A642BDA8DDA2}"/>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0.13252667554391612"/>
                  <c:y val="0.12464776391231754"/>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7BD-4C9D-9F54-A642BDA8DDA2}"/>
                </c:ext>
                <c:ext xmlns:c15="http://schemas.microsoft.com/office/drawing/2012/chart" uri="{CE6537A1-D6FC-4f65-9D91-7224C49458BB}">
                  <c15:layout>
                    <c:manualLayout>
                      <c:w val="0.15025170888394127"/>
                      <c:h val="0.11486444353417644"/>
                    </c:manualLayout>
                  </c15:layout>
                </c:ext>
              </c:extLst>
            </c:dLbl>
            <c:dLbl>
              <c:idx val="3"/>
              <c:layout>
                <c:manualLayout>
                  <c:x val="4.1984671340747237E-2"/>
                  <c:y val="5.5887409165825387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07BD-4C9D-9F54-A642BDA8DDA2}"/>
                </c:ext>
                <c:ext xmlns:c15="http://schemas.microsoft.com/office/drawing/2012/chart" uri="{CE6537A1-D6FC-4f65-9D91-7224C49458BB}">
                  <c15:layout>
                    <c:manualLayout>
                      <c:w val="0.14755390029464868"/>
                      <c:h val="0.15241299862707217"/>
                    </c:manualLayout>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extLst xmlns:c16r2="http://schemas.microsoft.com/office/drawing/2015/06/chart">
            <c:ext xmlns:c16="http://schemas.microsoft.com/office/drawing/2014/chart" uri="{C3380CC4-5D6E-409C-BE32-E72D297353CC}">
              <c16:uniqueId val="{0000000A-07BD-4C9D-9F54-A642BDA8DDA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460-4A82-A0E1-1D49E281F84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460-4A82-A0E1-1D49E281F840}"/>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6460-4A82-A0E1-1D49E281F84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460-4A82-A0E1-1D49E281F840}"/>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6460-4A82-A0E1-1D49E281F840}"/>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9.3999620374642281E-2"/>
                  <c:y val="3.9021491239043929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6460-4A82-A0E1-1D49E281F840}"/>
                </c:ext>
                <c:ext xmlns:c15="http://schemas.microsoft.com/office/drawing/2012/chart" uri="{CE6537A1-D6FC-4f65-9D91-7224C49458BB}">
                  <c15:layout/>
                </c:ext>
              </c:extLst>
            </c:dLbl>
            <c:dLbl>
              <c:idx val="3"/>
              <c:layout>
                <c:manualLayout>
                  <c:x val="4.8393489150024303E-2"/>
                  <c:y val="1.7897752571090202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6460-4A82-A0E1-1D49E281F840}"/>
                </c:ext>
                <c:ext xmlns:c15="http://schemas.microsoft.com/office/drawing/2012/chart" uri="{CE6537A1-D6FC-4f65-9D91-7224C49458BB}">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extLst xmlns:c16r2="http://schemas.microsoft.com/office/drawing/2015/06/chart">
            <c:ext xmlns:c16="http://schemas.microsoft.com/office/drawing/2014/chart" uri="{C3380CC4-5D6E-409C-BE32-E72D297353CC}">
              <c16:uniqueId val="{0000000A-6460-4A82-A0E1-1D49E281F84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D53-4943-8539-09CBBCF50E6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D53-4943-8539-09CBBCF50E66}"/>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7D53-4943-8539-09CBBCF50E6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D53-4943-8539-09CBBCF50E66}"/>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7D53-4943-8539-09CBBCF50E66}"/>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5.983203722922583E-2"/>
                  <c:y val="1.3650870592878254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7D53-4943-8539-09CBBCF50E66}"/>
                </c:ext>
                <c:ext xmlns:c15="http://schemas.microsoft.com/office/drawing/2012/chart" uri="{CE6537A1-D6FC-4f65-9D91-7224C49458BB}">
                  <c15:layout/>
                </c:ext>
              </c:extLst>
            </c:dLbl>
            <c:dLbl>
              <c:idx val="3"/>
              <c:layout>
                <c:manualLayout>
                  <c:x val="-8.7913412061446528E-3"/>
                  <c:y val="-3.4104923707837694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7D53-4943-8539-09CBBCF50E66}"/>
                </c:ext>
                <c:ext xmlns:c15="http://schemas.microsoft.com/office/drawing/2012/chart" uri="{CE6537A1-D6FC-4f65-9D91-7224C49458BB}">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extLst xmlns:c16r2="http://schemas.microsoft.com/office/drawing/2015/06/chart">
            <c:ext xmlns:c16="http://schemas.microsoft.com/office/drawing/2014/chart" uri="{C3380CC4-5D6E-409C-BE32-E72D297353CC}">
              <c16:uniqueId val="{0000000A-7D53-4943-8539-09CBBCF50E6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waob_TS!$A$10</c:f>
              <c:strCache>
                <c:ptCount val="1"/>
                <c:pt idx="0">
                  <c:v>Latin America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waob_TS!$B$10:$L$10</c:f>
              <c:numCache>
                <c:formatCode>0.0%</c:formatCode>
                <c:ptCount val="11"/>
                <c:pt idx="0">
                  <c:v>0.69406961682871249</c:v>
                </c:pt>
                <c:pt idx="1">
                  <c:v>0.66797042763359715</c:v>
                </c:pt>
                <c:pt idx="2">
                  <c:v>0.61012005227943533</c:v>
                </c:pt>
                <c:pt idx="3">
                  <c:v>0.56977050670302209</c:v>
                </c:pt>
                <c:pt idx="4">
                  <c:v>0.59037707536666828</c:v>
                </c:pt>
                <c:pt idx="5">
                  <c:v>0.5058690565888091</c:v>
                </c:pt>
                <c:pt idx="6">
                  <c:v>0.5742194298444081</c:v>
                </c:pt>
                <c:pt idx="7">
                  <c:v>0.50859820267717692</c:v>
                </c:pt>
                <c:pt idx="8">
                  <c:v>0.42856690168739603</c:v>
                </c:pt>
                <c:pt idx="9">
                  <c:v>0.48606348781141173</c:v>
                </c:pt>
                <c:pt idx="10">
                  <c:v>0.44067179557631542</c:v>
                </c:pt>
              </c:numCache>
            </c:numRef>
          </c:val>
          <c:extLst xmlns:c16r2="http://schemas.microsoft.com/office/drawing/2015/06/chart">
            <c:ext xmlns:c16="http://schemas.microsoft.com/office/drawing/2014/chart" uri="{C3380CC4-5D6E-409C-BE32-E72D297353CC}">
              <c16:uniqueId val="{00000000-2E55-459B-9FDE-C6389FA45675}"/>
            </c:ext>
          </c:extLst>
        </c:ser>
        <c:ser>
          <c:idx val="1"/>
          <c:order val="1"/>
          <c:tx>
            <c:strRef>
              <c:f>waob_TS!$A$11</c:f>
              <c:strCache>
                <c:ptCount val="1"/>
                <c:pt idx="0">
                  <c:v>Asia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waob_TS!$B$11:$L$11</c:f>
              <c:numCache>
                <c:formatCode>0.0%</c:formatCode>
                <c:ptCount val="11"/>
                <c:pt idx="0">
                  <c:v>0.1729107573248512</c:v>
                </c:pt>
                <c:pt idx="1">
                  <c:v>0.1990382845573348</c:v>
                </c:pt>
                <c:pt idx="2">
                  <c:v>0.22405719577956082</c:v>
                </c:pt>
                <c:pt idx="3">
                  <c:v>0.28194501249715975</c:v>
                </c:pt>
                <c:pt idx="4">
                  <c:v>0.26776707488261775</c:v>
                </c:pt>
                <c:pt idx="5">
                  <c:v>0.33027322837768175</c:v>
                </c:pt>
                <c:pt idx="6">
                  <c:v>0.25473389258240803</c:v>
                </c:pt>
                <c:pt idx="7">
                  <c:v>0.34265248215351657</c:v>
                </c:pt>
                <c:pt idx="8">
                  <c:v>0.4037788164461697</c:v>
                </c:pt>
                <c:pt idx="9">
                  <c:v>0.33622421644789713</c:v>
                </c:pt>
                <c:pt idx="10">
                  <c:v>0.35754911388927052</c:v>
                </c:pt>
              </c:numCache>
            </c:numRef>
          </c:val>
          <c:extLst xmlns:c16r2="http://schemas.microsoft.com/office/drawing/2015/06/chart">
            <c:ext xmlns:c16="http://schemas.microsoft.com/office/drawing/2014/chart" uri="{C3380CC4-5D6E-409C-BE32-E72D297353CC}">
              <c16:uniqueId val="{00000001-2E55-459B-9FDE-C6389FA45675}"/>
            </c:ext>
          </c:extLst>
        </c:ser>
        <c:ser>
          <c:idx val="2"/>
          <c:order val="2"/>
          <c:tx>
            <c:strRef>
              <c:f>waob_TS!$A$12</c:f>
              <c:strCache>
                <c:ptCount val="1"/>
                <c:pt idx="0">
                  <c:v>Europe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waob_TS!$B$12:$L$12</c:f>
              <c:numCache>
                <c:formatCode>0.0%</c:formatCode>
                <c:ptCount val="11"/>
                <c:pt idx="0">
                  <c:v>7.8290239543539211E-2</c:v>
                </c:pt>
                <c:pt idx="1">
                  <c:v>5.7449843548683967E-2</c:v>
                </c:pt>
                <c:pt idx="2">
                  <c:v>6.2302545593034026E-2</c:v>
                </c:pt>
                <c:pt idx="3">
                  <c:v>7.8309475119291067E-2</c:v>
                </c:pt>
                <c:pt idx="4">
                  <c:v>7.6818819884795969E-2</c:v>
                </c:pt>
                <c:pt idx="5">
                  <c:v>7.2520521870166957E-2</c:v>
                </c:pt>
                <c:pt idx="6">
                  <c:v>9.8759093598802597E-2</c:v>
                </c:pt>
                <c:pt idx="7">
                  <c:v>7.0780829646831786E-2</c:v>
                </c:pt>
                <c:pt idx="8">
                  <c:v>9.004990889645885E-2</c:v>
                </c:pt>
                <c:pt idx="9">
                  <c:v>8.2788641843021704E-2</c:v>
                </c:pt>
                <c:pt idx="10">
                  <c:v>7.1074323396070893E-2</c:v>
                </c:pt>
              </c:numCache>
            </c:numRef>
          </c:val>
          <c:extLst xmlns:c16r2="http://schemas.microsoft.com/office/drawing/2015/06/chart">
            <c:ext xmlns:c16="http://schemas.microsoft.com/office/drawing/2014/chart" uri="{C3380CC4-5D6E-409C-BE32-E72D297353CC}">
              <c16:uniqueId val="{00000002-2E55-459B-9FDE-C6389FA45675}"/>
            </c:ext>
          </c:extLst>
        </c:ser>
        <c:ser>
          <c:idx val="3"/>
          <c:order val="3"/>
          <c:tx>
            <c:strRef>
              <c:f>waob_TS!$A$13</c:f>
              <c:strCache>
                <c:ptCount val="1"/>
                <c:pt idx="0">
                  <c:v>Africa and Other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waob_TS!$B$9:$L$9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waob_TS!$B$13:$L$13</c:f>
              <c:numCache>
                <c:formatCode>0.0%</c:formatCode>
                <c:ptCount val="11"/>
                <c:pt idx="0">
                  <c:v>5.472938630289715E-2</c:v>
                </c:pt>
                <c:pt idx="1">
                  <c:v>7.5541444260384075E-2</c:v>
                </c:pt>
                <c:pt idx="2">
                  <c:v>0.10352020634796985</c:v>
                </c:pt>
                <c:pt idx="3">
                  <c:v>6.9975005680527155E-2</c:v>
                </c:pt>
                <c:pt idx="4">
                  <c:v>6.5037029865918E-2</c:v>
                </c:pt>
                <c:pt idx="5">
                  <c:v>9.1337193163342184E-2</c:v>
                </c:pt>
                <c:pt idx="6">
                  <c:v>7.2287583974381286E-2</c:v>
                </c:pt>
                <c:pt idx="7">
                  <c:v>7.7968485522474706E-2</c:v>
                </c:pt>
                <c:pt idx="8">
                  <c:v>7.7604372969975438E-2</c:v>
                </c:pt>
                <c:pt idx="9">
                  <c:v>9.4923653897669436E-2</c:v>
                </c:pt>
                <c:pt idx="10">
                  <c:v>0.13070476713834317</c:v>
                </c:pt>
              </c:numCache>
            </c:numRef>
          </c:val>
          <c:extLst xmlns:c16r2="http://schemas.microsoft.com/office/drawing/2015/06/chart">
            <c:ext xmlns:c16="http://schemas.microsoft.com/office/drawing/2014/chart" uri="{C3380CC4-5D6E-409C-BE32-E72D297353CC}">
              <c16:uniqueId val="{00000003-2E55-459B-9FDE-C6389FA45675}"/>
            </c:ext>
          </c:extLst>
        </c:ser>
        <c:dLbls>
          <c:showLegendKey val="0"/>
          <c:showVal val="0"/>
          <c:showCatName val="0"/>
          <c:showSerName val="0"/>
          <c:showPercent val="0"/>
          <c:showBubbleSize val="0"/>
        </c:dLbls>
        <c:gapWidth val="50"/>
        <c:overlap val="100"/>
        <c:axId val="716898696"/>
        <c:axId val="716853224"/>
      </c:barChart>
      <c:catAx>
        <c:axId val="716898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6853224"/>
        <c:crosses val="autoZero"/>
        <c:auto val="1"/>
        <c:lblAlgn val="ctr"/>
        <c:lblOffset val="100"/>
        <c:noMultiLvlLbl val="0"/>
      </c:catAx>
      <c:valAx>
        <c:axId val="716853224"/>
        <c:scaling>
          <c:orientation val="minMax"/>
          <c:max val="1.1000000000000001"/>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716898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Sheet!$B$2:$B$42</c:f>
              <c:numCache>
                <c:formatCode>General</c:formatCode>
                <c:ptCount val="4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pt idx="11">
                  <c:v>27.430845999999999</c:v>
                </c:pt>
                <c:pt idx="12">
                  <c:v>27.619758000000001</c:v>
                </c:pt>
                <c:pt idx="13">
                  <c:v>27.805264000000001</c:v>
                </c:pt>
                <c:pt idx="14">
                  <c:v>27.987306</c:v>
                </c:pt>
                <c:pt idx="15">
                  <c:v>28.165689</c:v>
                </c:pt>
                <c:pt idx="16">
                  <c:v>28.340191999999998</c:v>
                </c:pt>
                <c:pt idx="17">
                  <c:v>28.510652</c:v>
                </c:pt>
                <c:pt idx="18">
                  <c:v>28.676462999999998</c:v>
                </c:pt>
                <c:pt idx="19">
                  <c:v>28.837655000000002</c:v>
                </c:pt>
                <c:pt idx="20">
                  <c:v>28.994209999999999</c:v>
                </c:pt>
                <c:pt idx="21">
                  <c:v>29.146457000000002</c:v>
                </c:pt>
                <c:pt idx="22">
                  <c:v>29.293369999999999</c:v>
                </c:pt>
                <c:pt idx="23">
                  <c:v>29.435223000000001</c:v>
                </c:pt>
                <c:pt idx="24">
                  <c:v>29.572471</c:v>
                </c:pt>
                <c:pt idx="25">
                  <c:v>29.705207000000001</c:v>
                </c:pt>
                <c:pt idx="26">
                  <c:v>29.833584999999999</c:v>
                </c:pt>
                <c:pt idx="27">
                  <c:v>29.957694</c:v>
                </c:pt>
                <c:pt idx="28">
                  <c:v>30.0776</c:v>
                </c:pt>
                <c:pt idx="29">
                  <c:v>30.193458</c:v>
                </c:pt>
                <c:pt idx="30">
                  <c:v>30.305304</c:v>
                </c:pt>
                <c:pt idx="31">
                  <c:v>30.413550000000001</c:v>
                </c:pt>
                <c:pt idx="32">
                  <c:v>30.517688</c:v>
                </c:pt>
                <c:pt idx="33">
                  <c:v>30.617889999999999</c:v>
                </c:pt>
                <c:pt idx="34">
                  <c:v>30.714751</c:v>
                </c:pt>
                <c:pt idx="35">
                  <c:v>30.808219000000001</c:v>
                </c:pt>
                <c:pt idx="36">
                  <c:v>30.89922</c:v>
                </c:pt>
                <c:pt idx="37">
                  <c:v>30.988289999999999</c:v>
                </c:pt>
                <c:pt idx="38">
                  <c:v>31.075662000000001</c:v>
                </c:pt>
                <c:pt idx="39">
                  <c:v>31.161595999999999</c:v>
                </c:pt>
                <c:pt idx="40">
                  <c:v>31.246355000000001</c:v>
                </c:pt>
              </c:numCache>
            </c:numRef>
          </c:val>
          <c:smooth val="0"/>
          <c:extLst xmlns:c16r2="http://schemas.microsoft.com/office/drawing/2015/06/chart">
            <c:ext xmlns:c16="http://schemas.microsoft.com/office/drawing/2014/chart" uri="{C3380CC4-5D6E-409C-BE32-E72D297353CC}">
              <c16:uniqueId val="{00000000-95F3-4C0C-8012-CBA3BFAE3F01}"/>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Sheet!$C$2:$C$42</c:f>
              <c:numCache>
                <c:formatCode>General</c:formatCode>
                <c:ptCount val="4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pt idx="11">
                  <c:v>29.193542999999998</c:v>
                </c:pt>
                <c:pt idx="12">
                  <c:v>29.576077999999999</c:v>
                </c:pt>
                <c:pt idx="13">
                  <c:v>29.960483</c:v>
                </c:pt>
                <c:pt idx="14">
                  <c:v>30.346675000000001</c:v>
                </c:pt>
                <c:pt idx="15">
                  <c:v>30.734321000000001</c:v>
                </c:pt>
                <c:pt idx="16">
                  <c:v>31.12311</c:v>
                </c:pt>
                <c:pt idx="17">
                  <c:v>31.512597</c:v>
                </c:pt>
                <c:pt idx="18">
                  <c:v>31.902068</c:v>
                </c:pt>
                <c:pt idx="19">
                  <c:v>32.291314</c:v>
                </c:pt>
                <c:pt idx="20">
                  <c:v>32.680216999999999</c:v>
                </c:pt>
                <c:pt idx="21">
                  <c:v>33.069124000000002</c:v>
                </c:pt>
                <c:pt idx="22">
                  <c:v>33.456995999999997</c:v>
                </c:pt>
                <c:pt idx="23">
                  <c:v>33.844034000000001</c:v>
                </c:pt>
                <c:pt idx="24">
                  <c:v>34.230595999999998</c:v>
                </c:pt>
                <c:pt idx="25">
                  <c:v>34.616889999999998</c:v>
                </c:pt>
                <c:pt idx="26">
                  <c:v>35.003182000000002</c:v>
                </c:pt>
                <c:pt idx="27">
                  <c:v>35.389580000000002</c:v>
                </c:pt>
                <c:pt idx="28">
                  <c:v>35.776102000000002</c:v>
                </c:pt>
                <c:pt idx="29">
                  <c:v>36.163116000000002</c:v>
                </c:pt>
                <c:pt idx="30">
                  <c:v>36.550595000000001</c:v>
                </c:pt>
                <c:pt idx="31">
                  <c:v>36.938879</c:v>
                </c:pt>
                <c:pt idx="32">
                  <c:v>37.327562</c:v>
                </c:pt>
                <c:pt idx="33">
                  <c:v>37.716926000000001</c:v>
                </c:pt>
                <c:pt idx="34">
                  <c:v>38.107567000000003</c:v>
                </c:pt>
                <c:pt idx="35">
                  <c:v>38.499538000000001</c:v>
                </c:pt>
                <c:pt idx="36">
                  <c:v>38.893625</c:v>
                </c:pt>
                <c:pt idx="37">
                  <c:v>39.290774999999996</c:v>
                </c:pt>
                <c:pt idx="38">
                  <c:v>39.691096999999999</c:v>
                </c:pt>
                <c:pt idx="39">
                  <c:v>40.095109000000001</c:v>
                </c:pt>
                <c:pt idx="40">
                  <c:v>40.502749000000001</c:v>
                </c:pt>
              </c:numCache>
            </c:numRef>
          </c:val>
          <c:smooth val="0"/>
          <c:extLst xmlns:c16r2="http://schemas.microsoft.com/office/drawing/2015/06/chart">
            <c:ext xmlns:c16="http://schemas.microsoft.com/office/drawing/2014/chart" uri="{C3380CC4-5D6E-409C-BE32-E72D297353CC}">
              <c16:uniqueId val="{00000001-95F3-4C0C-8012-CBA3BFAE3F01}"/>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Sheet!$D$2:$D$42</c:f>
              <c:numCache>
                <c:formatCode>General</c:formatCode>
                <c:ptCount val="4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pt idx="11">
                  <c:v>31.148299000000002</c:v>
                </c:pt>
                <c:pt idx="12">
                  <c:v>31.767295000000001</c:v>
                </c:pt>
                <c:pt idx="13">
                  <c:v>32.398820000000001</c:v>
                </c:pt>
                <c:pt idx="14">
                  <c:v>33.042844000000002</c:v>
                </c:pt>
                <c:pt idx="15">
                  <c:v>33.699306999999997</c:v>
                </c:pt>
                <c:pt idx="16">
                  <c:v>34.367812000000001</c:v>
                </c:pt>
                <c:pt idx="17">
                  <c:v>35.048138999999999</c:v>
                </c:pt>
                <c:pt idx="18">
                  <c:v>35.739576</c:v>
                </c:pt>
                <c:pt idx="19">
                  <c:v>36.441844000000003</c:v>
                </c:pt>
                <c:pt idx="20">
                  <c:v>37.155084000000002</c:v>
                </c:pt>
                <c:pt idx="21">
                  <c:v>37.879807999999997</c:v>
                </c:pt>
                <c:pt idx="22">
                  <c:v>38.615544999999997</c:v>
                </c:pt>
                <c:pt idx="23">
                  <c:v>39.362271</c:v>
                </c:pt>
                <c:pt idx="24">
                  <c:v>40.120967999999998</c:v>
                </c:pt>
                <c:pt idx="25">
                  <c:v>40.892254999999999</c:v>
                </c:pt>
                <c:pt idx="26">
                  <c:v>41.676431999999998</c:v>
                </c:pt>
                <c:pt idx="27">
                  <c:v>42.474367999999998</c:v>
                </c:pt>
                <c:pt idx="28">
                  <c:v>43.286563999999998</c:v>
                </c:pt>
                <c:pt idx="29">
                  <c:v>44.113563999999997</c:v>
                </c:pt>
                <c:pt idx="30">
                  <c:v>44.955896000000003</c:v>
                </c:pt>
                <c:pt idx="31">
                  <c:v>45.814205999999999</c:v>
                </c:pt>
                <c:pt idx="32">
                  <c:v>46.688597999999999</c:v>
                </c:pt>
                <c:pt idx="33">
                  <c:v>47.579642999999997</c:v>
                </c:pt>
                <c:pt idx="34">
                  <c:v>48.488715999999997</c:v>
                </c:pt>
                <c:pt idx="35">
                  <c:v>49.416164999999999</c:v>
                </c:pt>
                <c:pt idx="36">
                  <c:v>50.363232000000004</c:v>
                </c:pt>
                <c:pt idx="37">
                  <c:v>51.331195999999998</c:v>
                </c:pt>
                <c:pt idx="38">
                  <c:v>52.321083999999999</c:v>
                </c:pt>
                <c:pt idx="39">
                  <c:v>53.333517000000001</c:v>
                </c:pt>
                <c:pt idx="40">
                  <c:v>54.369297000000003</c:v>
                </c:pt>
              </c:numCache>
            </c:numRef>
          </c:val>
          <c:smooth val="0"/>
          <c:extLst xmlns:c16r2="http://schemas.microsoft.com/office/drawing/2015/06/chart">
            <c:ext xmlns:c16="http://schemas.microsoft.com/office/drawing/2014/chart" uri="{C3380CC4-5D6E-409C-BE32-E72D297353CC}">
              <c16:uniqueId val="{00000002-95F3-4C0C-8012-CBA3BFAE3F01}"/>
            </c:ext>
          </c:extLst>
        </c:ser>
        <c:ser>
          <c:idx val="0"/>
          <c:order val="3"/>
          <c:tx>
            <c:strRef>
              <c:f>Sheet!$E$1</c:f>
              <c:strCache>
                <c:ptCount val="1"/>
                <c:pt idx="0">
                  <c:v>2010 -2015</c:v>
                </c:pt>
              </c:strCache>
            </c:strRef>
          </c:tx>
          <c:spPr>
            <a:ln w="44450">
              <a:solidFill>
                <a:schemeClr val="accent2"/>
              </a:solidFill>
            </a:ln>
          </c:spPr>
          <c:marker>
            <c:symbol val="none"/>
          </c:marker>
          <c:val>
            <c:numRef>
              <c:f>Sheet!$E$2:$E$42</c:f>
              <c:numCache>
                <c:formatCode>General</c:formatCode>
                <c:ptCount val="4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pt idx="11">
                  <c:v>30.097591999999999</c:v>
                </c:pt>
                <c:pt idx="12">
                  <c:v>30.592002000000001</c:v>
                </c:pt>
                <c:pt idx="13">
                  <c:v>31.094014000000001</c:v>
                </c:pt>
                <c:pt idx="14">
                  <c:v>31.603586</c:v>
                </c:pt>
                <c:pt idx="15">
                  <c:v>32.120618999999998</c:v>
                </c:pt>
                <c:pt idx="16">
                  <c:v>32.644846000000001</c:v>
                </c:pt>
                <c:pt idx="17">
                  <c:v>33.176082999999998</c:v>
                </c:pt>
                <c:pt idx="18">
                  <c:v>33.714047000000001</c:v>
                </c:pt>
                <c:pt idx="19">
                  <c:v>34.258343000000004</c:v>
                </c:pt>
                <c:pt idx="20">
                  <c:v>34.808596000000001</c:v>
                </c:pt>
                <c:pt idx="21">
                  <c:v>35.364516000000002</c:v>
                </c:pt>
                <c:pt idx="22">
                  <c:v>35.926034000000001</c:v>
                </c:pt>
                <c:pt idx="23">
                  <c:v>36.493169000000002</c:v>
                </c:pt>
                <c:pt idx="24">
                  <c:v>37.065918000000003</c:v>
                </c:pt>
                <c:pt idx="25">
                  <c:v>37.644506999999997</c:v>
                </c:pt>
                <c:pt idx="26">
                  <c:v>38.229151000000002</c:v>
                </c:pt>
                <c:pt idx="27">
                  <c:v>38.820807000000002</c:v>
                </c:pt>
                <c:pt idx="28">
                  <c:v>39.419739</c:v>
                </c:pt>
                <c:pt idx="29">
                  <c:v>40.026367999999998</c:v>
                </c:pt>
                <c:pt idx="30">
                  <c:v>40.641319000000003</c:v>
                </c:pt>
                <c:pt idx="31">
                  <c:v>41.265099999999997</c:v>
                </c:pt>
                <c:pt idx="32">
                  <c:v>41.898122000000001</c:v>
                </c:pt>
                <c:pt idx="33">
                  <c:v>42.541187999999998</c:v>
                </c:pt>
                <c:pt idx="34">
                  <c:v>43.195070000000001</c:v>
                </c:pt>
                <c:pt idx="35">
                  <c:v>43.860542000000002</c:v>
                </c:pt>
                <c:pt idx="36">
                  <c:v>44.538311999999998</c:v>
                </c:pt>
                <c:pt idx="37">
                  <c:v>45.229095999999998</c:v>
                </c:pt>
                <c:pt idx="38">
                  <c:v>45.933566999999996</c:v>
                </c:pt>
                <c:pt idx="39">
                  <c:v>46.652445999999998</c:v>
                </c:pt>
                <c:pt idx="40">
                  <c:v>47.386428000000002</c:v>
                </c:pt>
              </c:numCache>
            </c:numRef>
          </c:val>
          <c:smooth val="0"/>
          <c:extLst xmlns:c16r2="http://schemas.microsoft.com/office/drawing/2015/06/chart">
            <c:ext xmlns:c16="http://schemas.microsoft.com/office/drawing/2014/chart" uri="{C3380CC4-5D6E-409C-BE32-E72D297353CC}">
              <c16:uniqueId val="{00000003-95F3-4C0C-8012-CBA3BFAE3F01}"/>
            </c:ext>
          </c:extLst>
        </c:ser>
        <c:dLbls>
          <c:showLegendKey val="0"/>
          <c:showVal val="0"/>
          <c:showCatName val="0"/>
          <c:showSerName val="0"/>
          <c:showPercent val="0"/>
          <c:showBubbleSize val="0"/>
        </c:dLbls>
        <c:smooth val="0"/>
        <c:axId val="226067312"/>
        <c:axId val="226058296"/>
      </c:lineChart>
      <c:catAx>
        <c:axId val="226067312"/>
        <c:scaling>
          <c:orientation val="minMax"/>
        </c:scaling>
        <c:delete val="0"/>
        <c:axPos val="b"/>
        <c:numFmt formatCode="General" sourceLinked="1"/>
        <c:majorTickMark val="out"/>
        <c:minorTickMark val="none"/>
        <c:tickLblPos val="nextTo"/>
        <c:txPr>
          <a:bodyPr rot="2700000"/>
          <a:lstStyle/>
          <a:p>
            <a:pPr>
              <a:defRPr sz="1400"/>
            </a:pPr>
            <a:endParaRPr lang="en-US"/>
          </a:p>
        </c:txPr>
        <c:crossAx val="226058296"/>
        <c:crosses val="autoZero"/>
        <c:auto val="1"/>
        <c:lblAlgn val="ctr"/>
        <c:lblOffset val="0"/>
        <c:tickLblSkip val="5"/>
        <c:noMultiLvlLbl val="0"/>
      </c:catAx>
      <c:valAx>
        <c:axId val="226058296"/>
        <c:scaling>
          <c:orientation val="minMax"/>
          <c:min val="20"/>
        </c:scaling>
        <c:delete val="0"/>
        <c:axPos val="l"/>
        <c:majorGridlines/>
        <c:title>
          <c:tx>
            <c:rich>
              <a:bodyPr/>
              <a:lstStyle/>
              <a:p>
                <a:pPr>
                  <a:defRPr/>
                </a:pPr>
                <a:r>
                  <a:rPr lang="en-US" dirty="0" smtClean="0"/>
                  <a:t>Millions</a:t>
                </a:r>
                <a:endParaRPr lang="en-US" dirty="0"/>
              </a:p>
            </c:rich>
          </c:tx>
          <c:layout/>
          <c:overlay val="0"/>
        </c:title>
        <c:numFmt formatCode="0" sourceLinked="0"/>
        <c:majorTickMark val="out"/>
        <c:minorTickMark val="none"/>
        <c:tickLblPos val="nextTo"/>
        <c:crossAx val="226067312"/>
        <c:crosses val="autoZero"/>
        <c:crossBetween val="midCat"/>
      </c:valAx>
    </c:plotArea>
    <c:legend>
      <c:legendPos val="l"/>
      <c:layout>
        <c:manualLayout>
          <c:xMode val="edge"/>
          <c:yMode val="edge"/>
          <c:x val="0.13875692621755614"/>
          <c:y val="0.1117884020045586"/>
          <c:w val="0.24976876154369596"/>
          <c:h val="0.27068733761651703"/>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Net Migration</c:v>
                </c:pt>
              </c:strCache>
            </c:strRef>
          </c:tx>
          <c:spPr>
            <a:ln w="50800" cmpd="sng">
              <a:solidFill>
                <a:schemeClr val="accent1"/>
              </a:solidFill>
              <a:prstDash val="sysDash"/>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Sheet!$B$2:$B$42</c:f>
              <c:numCache>
                <c:formatCode>General</c:formatCode>
                <c:ptCount val="11"/>
                <c:pt idx="0">
                  <c:v>25.145561000000001</c:v>
                </c:pt>
                <c:pt idx="1">
                  <c:v>25.36814</c:v>
                </c:pt>
                <c:pt idx="2">
                  <c:v>25.587758000000001</c:v>
                </c:pt>
                <c:pt idx="3">
                  <c:v>25.804803</c:v>
                </c:pt>
                <c:pt idx="4">
                  <c:v>26.018996000000001</c:v>
                </c:pt>
                <c:pt idx="5">
                  <c:v>26.230098000000002</c:v>
                </c:pt>
                <c:pt idx="6">
                  <c:v>26.438030999999999</c:v>
                </c:pt>
                <c:pt idx="7">
                  <c:v>26.642845999999999</c:v>
                </c:pt>
                <c:pt idx="8">
                  <c:v>26.844587000000001</c:v>
                </c:pt>
                <c:pt idx="9">
                  <c:v>27.043215</c:v>
                </c:pt>
                <c:pt idx="10">
                  <c:v>27.238610000000001</c:v>
                </c:pt>
              </c:numCache>
            </c:numRef>
          </c:val>
          <c:smooth val="0"/>
          <c:extLst xmlns:c16r2="http://schemas.microsoft.com/office/drawing/2015/06/chart">
            <c:ext xmlns:c16="http://schemas.microsoft.com/office/drawing/2014/chart" uri="{C3380CC4-5D6E-409C-BE32-E72D297353CC}">
              <c16:uniqueId val="{00000000-3466-4418-A72D-805512C9E718}"/>
            </c:ext>
          </c:extLst>
        </c:ser>
        <c:ser>
          <c:idx val="2"/>
          <c:order val="1"/>
          <c:tx>
            <c:strRef>
              <c:f>Sheet!$C$1</c:f>
              <c:strCache>
                <c:ptCount val="1"/>
                <c:pt idx="0">
                  <c:v>Half 2000 -2010</c:v>
                </c:pt>
              </c:strCache>
            </c:strRef>
          </c:tx>
          <c:spPr>
            <a:ln w="50800" cmpd="sng">
              <a:solidFill>
                <a:srgbClr val="996600"/>
              </a:solidFill>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Sheet!$C$2:$C$42</c:f>
              <c:numCache>
                <c:formatCode>General</c:formatCode>
                <c:ptCount val="11"/>
                <c:pt idx="0">
                  <c:v>25.145561000000001</c:v>
                </c:pt>
                <c:pt idx="1">
                  <c:v>25.499699</c:v>
                </c:pt>
                <c:pt idx="2">
                  <c:v>25.857199999999999</c:v>
                </c:pt>
                <c:pt idx="3">
                  <c:v>26.217849999999999</c:v>
                </c:pt>
                <c:pt idx="4">
                  <c:v>26.581256</c:v>
                </c:pt>
                <c:pt idx="5">
                  <c:v>26.947116000000001</c:v>
                </c:pt>
                <c:pt idx="6">
                  <c:v>27.315362</c:v>
                </c:pt>
                <c:pt idx="7">
                  <c:v>27.686233999999999</c:v>
                </c:pt>
                <c:pt idx="8">
                  <c:v>28.059417</c:v>
                </c:pt>
                <c:pt idx="9">
                  <c:v>28.435222</c:v>
                </c:pt>
                <c:pt idx="10">
                  <c:v>28.813282000000001</c:v>
                </c:pt>
              </c:numCache>
            </c:numRef>
          </c:val>
          <c:smooth val="0"/>
          <c:extLst xmlns:c16r2="http://schemas.microsoft.com/office/drawing/2015/06/chart">
            <c:ext xmlns:c16="http://schemas.microsoft.com/office/drawing/2014/chart" uri="{C3380CC4-5D6E-409C-BE32-E72D297353CC}">
              <c16:uniqueId val="{00000001-3466-4418-A72D-805512C9E718}"/>
            </c:ext>
          </c:extLst>
        </c:ser>
        <c:ser>
          <c:idx val="3"/>
          <c:order val="2"/>
          <c:tx>
            <c:strRef>
              <c:f>Sheet!$D$1</c:f>
              <c:strCache>
                <c:ptCount val="1"/>
                <c:pt idx="0">
                  <c:v>2000 -2010</c:v>
                </c:pt>
              </c:strCache>
            </c:strRef>
          </c:tx>
          <c:spPr>
            <a:ln w="57150" cmpd="dbl">
              <a:solidFill>
                <a:srgbClr val="002060"/>
              </a:solidFill>
            </a:ln>
          </c:spPr>
          <c:marker>
            <c:symbol val="none"/>
          </c:marker>
          <c:cat>
            <c:numRef>
              <c:f>Sheet!$A$2:$A$42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Sheet!$D$2:$D$42</c:f>
              <c:numCache>
                <c:formatCode>General</c:formatCode>
                <c:ptCount val="11"/>
                <c:pt idx="0">
                  <c:v>25.145561000000001</c:v>
                </c:pt>
                <c:pt idx="1">
                  <c:v>25.631695000000001</c:v>
                </c:pt>
                <c:pt idx="2">
                  <c:v>26.130047000000001</c:v>
                </c:pt>
                <c:pt idx="3">
                  <c:v>26.640165</c:v>
                </c:pt>
                <c:pt idx="4">
                  <c:v>27.161942</c:v>
                </c:pt>
                <c:pt idx="5">
                  <c:v>27.695284000000001</c:v>
                </c:pt>
                <c:pt idx="6">
                  <c:v>28.240245000000002</c:v>
                </c:pt>
                <c:pt idx="7">
                  <c:v>28.79729</c:v>
                </c:pt>
                <c:pt idx="8">
                  <c:v>29.366479000000002</c:v>
                </c:pt>
                <c:pt idx="9">
                  <c:v>29.948091000000002</c:v>
                </c:pt>
                <c:pt idx="10">
                  <c:v>30.541978</c:v>
                </c:pt>
              </c:numCache>
            </c:numRef>
          </c:val>
          <c:smooth val="0"/>
          <c:extLst xmlns:c16r2="http://schemas.microsoft.com/office/drawing/2015/06/chart">
            <c:ext xmlns:c16="http://schemas.microsoft.com/office/drawing/2014/chart" uri="{C3380CC4-5D6E-409C-BE32-E72D297353CC}">
              <c16:uniqueId val="{00000002-3466-4418-A72D-805512C9E718}"/>
            </c:ext>
          </c:extLst>
        </c:ser>
        <c:ser>
          <c:idx val="0"/>
          <c:order val="3"/>
          <c:tx>
            <c:strRef>
              <c:f>Sheet!$E$1</c:f>
              <c:strCache>
                <c:ptCount val="1"/>
                <c:pt idx="0">
                  <c:v>2010 -2015</c:v>
                </c:pt>
              </c:strCache>
            </c:strRef>
          </c:tx>
          <c:spPr>
            <a:ln w="44450">
              <a:solidFill>
                <a:schemeClr val="accent2"/>
              </a:solidFill>
            </a:ln>
          </c:spPr>
          <c:marker>
            <c:symbol val="none"/>
          </c:marker>
          <c:cat>
            <c:strLit>
              <c:ptCount val="11"/>
              <c:pt idx="0">
                <c:v>2010</c:v>
              </c:pt>
              <c:pt idx="1">
                <c:v>2011</c:v>
              </c:pt>
              <c:pt idx="2">
                <c:v>2012</c:v>
              </c:pt>
              <c:pt idx="3">
                <c:v>2013</c:v>
              </c:pt>
              <c:pt idx="4">
                <c:v>2014</c:v>
              </c:pt>
              <c:pt idx="5">
                <c:v>2015</c:v>
              </c:pt>
              <c:pt idx="6">
                <c:v>2016</c:v>
              </c:pt>
              <c:pt idx="7">
                <c:v>2017</c:v>
              </c:pt>
              <c:pt idx="8">
                <c:v>2018</c:v>
              </c:pt>
              <c:pt idx="9">
                <c:v>2019</c:v>
              </c:pt>
              <c:pt idx="10">
                <c:v>2020</c:v>
              </c:pt>
              <c:extLst>
                <c:ext xmlns:c15="http://schemas.microsoft.com/office/drawing/2012/chart" uri="{02D57815-91ED-43cb-92C2-25804820EDAC}">
                  <c15:autoCat val="1"/>
                </c:ext>
              </c:extLst>
            </c:strLit>
          </c:cat>
          <c:val>
            <c:numRef>
              <c:f>Sheet!$E$2:$E$42</c:f>
              <c:numCache>
                <c:formatCode>General</c:formatCode>
                <c:ptCount val="11"/>
                <c:pt idx="0">
                  <c:v>25.145561000000001</c:v>
                </c:pt>
                <c:pt idx="1">
                  <c:v>25.560866999999998</c:v>
                </c:pt>
                <c:pt idx="2">
                  <c:v>25.982796</c:v>
                </c:pt>
                <c:pt idx="3">
                  <c:v>26.411553999999999</c:v>
                </c:pt>
                <c:pt idx="4">
                  <c:v>26.847197999999999</c:v>
                </c:pt>
                <c:pt idx="5">
                  <c:v>27.289849</c:v>
                </c:pt>
                <c:pt idx="6">
                  <c:v>27.739236999999999</c:v>
                </c:pt>
                <c:pt idx="7">
                  <c:v>28.195917999999999</c:v>
                </c:pt>
                <c:pt idx="8">
                  <c:v>28.659986</c:v>
                </c:pt>
                <c:pt idx="9">
                  <c:v>29.131564000000001</c:v>
                </c:pt>
                <c:pt idx="10">
                  <c:v>29.610797999999999</c:v>
                </c:pt>
              </c:numCache>
            </c:numRef>
          </c:val>
          <c:smooth val="0"/>
          <c:extLst xmlns:c16r2="http://schemas.microsoft.com/office/drawing/2015/06/chart">
            <c:ext xmlns:c16="http://schemas.microsoft.com/office/drawing/2014/chart" uri="{C3380CC4-5D6E-409C-BE32-E72D297353CC}">
              <c16:uniqueId val="{00000003-3466-4418-A72D-805512C9E718}"/>
            </c:ext>
          </c:extLst>
        </c:ser>
        <c:ser>
          <c:idx val="4"/>
          <c:order val="4"/>
          <c:tx>
            <c:strRef>
              <c:f>Sheet!$F$1</c:f>
              <c:strCache>
                <c:ptCount val="1"/>
                <c:pt idx="0">
                  <c:v>Estimates</c:v>
                </c:pt>
              </c:strCache>
            </c:strRef>
          </c:tx>
          <c:spPr>
            <a:ln w="44450"/>
          </c:spPr>
          <c:marker>
            <c:symbol val="square"/>
            <c:size val="5"/>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Sheet!$F$2:$F$8</c:f>
              <c:numCache>
                <c:formatCode>General</c:formatCode>
                <c:ptCount val="7"/>
                <c:pt idx="0">
                  <c:v>25.145561000000001</c:v>
                </c:pt>
                <c:pt idx="1">
                  <c:v>25.657477</c:v>
                </c:pt>
                <c:pt idx="2">
                  <c:v>26.094422000000002</c:v>
                </c:pt>
                <c:pt idx="3">
                  <c:v>26.505637</c:v>
                </c:pt>
                <c:pt idx="4">
                  <c:v>26.956958</c:v>
                </c:pt>
                <c:pt idx="5">
                  <c:v>27.469114000000001</c:v>
                </c:pt>
                <c:pt idx="6">
                  <c:v>27.862596</c:v>
                </c:pt>
              </c:numCache>
            </c:numRef>
          </c:val>
          <c:smooth val="0"/>
          <c:extLst xmlns:c16r2="http://schemas.microsoft.com/office/drawing/2015/06/chart">
            <c:ext xmlns:c16="http://schemas.microsoft.com/office/drawing/2014/chart" uri="{C3380CC4-5D6E-409C-BE32-E72D297353CC}">
              <c16:uniqueId val="{00000004-3466-4418-A72D-805512C9E718}"/>
            </c:ext>
          </c:extLst>
        </c:ser>
        <c:dLbls>
          <c:showLegendKey val="0"/>
          <c:showVal val="0"/>
          <c:showCatName val="0"/>
          <c:showSerName val="0"/>
          <c:showPercent val="0"/>
          <c:showBubbleSize val="0"/>
        </c:dLbls>
        <c:smooth val="0"/>
        <c:axId val="226066136"/>
        <c:axId val="226063784"/>
      </c:lineChart>
      <c:catAx>
        <c:axId val="226066136"/>
        <c:scaling>
          <c:orientation val="minMax"/>
        </c:scaling>
        <c:delete val="0"/>
        <c:axPos val="b"/>
        <c:numFmt formatCode="General" sourceLinked="1"/>
        <c:majorTickMark val="out"/>
        <c:minorTickMark val="none"/>
        <c:tickLblPos val="nextTo"/>
        <c:txPr>
          <a:bodyPr rot="2700000"/>
          <a:lstStyle/>
          <a:p>
            <a:pPr>
              <a:defRPr/>
            </a:pPr>
            <a:endParaRPr lang="en-US"/>
          </a:p>
        </c:txPr>
        <c:crossAx val="226063784"/>
        <c:crosses val="autoZero"/>
        <c:auto val="1"/>
        <c:lblAlgn val="ctr"/>
        <c:lblOffset val="0"/>
        <c:noMultiLvlLbl val="0"/>
      </c:catAx>
      <c:valAx>
        <c:axId val="226063784"/>
        <c:scaling>
          <c:orientation val="minMax"/>
          <c:min val="24"/>
        </c:scaling>
        <c:delete val="0"/>
        <c:axPos val="l"/>
        <c:majorGridlines/>
        <c:title>
          <c:tx>
            <c:rich>
              <a:bodyPr/>
              <a:lstStyle/>
              <a:p>
                <a:pPr>
                  <a:defRPr/>
                </a:pPr>
                <a:r>
                  <a:rPr lang="en-US" dirty="0" smtClean="0"/>
                  <a:t>Millions</a:t>
                </a:r>
                <a:endParaRPr lang="en-US" dirty="0"/>
              </a:p>
            </c:rich>
          </c:tx>
          <c:layout/>
          <c:overlay val="0"/>
        </c:title>
        <c:numFmt formatCode="0" sourceLinked="0"/>
        <c:majorTickMark val="out"/>
        <c:minorTickMark val="none"/>
        <c:tickLblPos val="nextTo"/>
        <c:crossAx val="226066136"/>
        <c:crosses val="autoZero"/>
        <c:crossBetween val="midCat"/>
      </c:valAx>
    </c:plotArea>
    <c:legend>
      <c:legendPos val="l"/>
      <c:layout>
        <c:manualLayout>
          <c:xMode val="edge"/>
          <c:yMode val="edge"/>
          <c:x val="0.13875692621755614"/>
          <c:y val="0.1117884020045586"/>
          <c:w val="0.24976876154369596"/>
          <c:h val="0.33835917202064625"/>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c:v>
                </c:pt>
              </c:strCache>
            </c:strRef>
          </c:tx>
          <c:spPr>
            <a:solidFill>
              <a:schemeClr val="accent1">
                <a:lumMod val="40000"/>
                <a:lumOff val="60000"/>
              </a:schemeClr>
            </a:solidFill>
            <a:ln>
              <a:noFill/>
            </a:ln>
            <a:effectLst/>
          </c:spPr>
          <c:invertIfNegative val="0"/>
          <c:dPt>
            <c:idx val="7"/>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0FF-4C04-9EA0-1B39CEE7C6EF}"/>
              </c:ext>
            </c:extLst>
          </c:dPt>
          <c:dPt>
            <c:idx val="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3-10FF-4C04-9EA0-1B39CEE7C6EF}"/>
              </c:ext>
            </c:extLst>
          </c:dPt>
          <c:dPt>
            <c:idx val="9"/>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5-10FF-4C04-9EA0-1B39CEE7C6EF}"/>
              </c:ext>
            </c:extLst>
          </c:dPt>
          <c:dPt>
            <c:idx val="10"/>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7-10FF-4C04-9EA0-1B39CEE7C6EF}"/>
              </c:ext>
            </c:extLst>
          </c:dPt>
          <c:dPt>
            <c:idx val="11"/>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9-10FF-4C04-9EA0-1B39CEE7C6EF}"/>
              </c:ext>
            </c:extLst>
          </c:dPt>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Sheet1!$B$2:$M$2</c:f>
              <c:numCache>
                <c:formatCode>#,##0</c:formatCode>
                <c:ptCount val="12"/>
                <c:pt idx="0">
                  <c:v>7711194</c:v>
                </c:pt>
                <c:pt idx="1">
                  <c:v>9579677</c:v>
                </c:pt>
                <c:pt idx="2">
                  <c:v>11196730</c:v>
                </c:pt>
                <c:pt idx="3">
                  <c:v>14229191</c:v>
                </c:pt>
                <c:pt idx="4">
                  <c:v>16986510</c:v>
                </c:pt>
                <c:pt idx="5">
                  <c:v>20851820</c:v>
                </c:pt>
                <c:pt idx="6">
                  <c:v>25145561</c:v>
                </c:pt>
                <c:pt idx="7">
                  <c:v>27469114</c:v>
                </c:pt>
                <c:pt idx="8">
                  <c:v>28813282</c:v>
                </c:pt>
                <c:pt idx="9">
                  <c:v>32680217</c:v>
                </c:pt>
                <c:pt idx="10">
                  <c:v>36550595</c:v>
                </c:pt>
                <c:pt idx="11">
                  <c:v>40502749</c:v>
                </c:pt>
              </c:numCache>
            </c:numRef>
          </c:val>
          <c:extLst xmlns:c16r2="http://schemas.microsoft.com/office/drawing/2015/06/chart">
            <c:ext xmlns:c16="http://schemas.microsoft.com/office/drawing/2014/chart" uri="{C3380CC4-5D6E-409C-BE32-E72D297353CC}">
              <c16:uniqueId val="{0000000A-10FF-4C04-9EA0-1B39CEE7C6EF}"/>
            </c:ext>
          </c:extLst>
        </c:ser>
        <c:dLbls>
          <c:showLegendKey val="0"/>
          <c:showVal val="0"/>
          <c:showCatName val="0"/>
          <c:showSerName val="0"/>
          <c:showPercent val="0"/>
          <c:showBubbleSize val="0"/>
        </c:dLbls>
        <c:gapWidth val="70"/>
        <c:axId val="871485064"/>
        <c:axId val="871487808"/>
      </c:barChart>
      <c:lineChart>
        <c:grouping val="standard"/>
        <c:varyColors val="0"/>
        <c:ser>
          <c:idx val="1"/>
          <c:order val="1"/>
          <c:tx>
            <c:strRef>
              <c:f>Sheet1!$A$3</c:f>
              <c:strCache>
                <c:ptCount val="1"/>
                <c:pt idx="0">
                  <c:v>Percent under 18</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Sheet1!$B$3:$M$3</c:f>
              <c:numCache>
                <c:formatCode>0.0%</c:formatCode>
                <c:ptCount val="12"/>
                <c:pt idx="0">
                  <c:v>0.33700000000000002</c:v>
                </c:pt>
                <c:pt idx="1">
                  <c:v>0.38</c:v>
                </c:pt>
                <c:pt idx="2">
                  <c:v>0.35699999999999998</c:v>
                </c:pt>
                <c:pt idx="3">
                  <c:v>0.30299999999999999</c:v>
                </c:pt>
                <c:pt idx="4">
                  <c:v>0.28499999999999998</c:v>
                </c:pt>
                <c:pt idx="5">
                  <c:v>0.28199999999999997</c:v>
                </c:pt>
                <c:pt idx="6">
                  <c:v>0.27300000000000002</c:v>
                </c:pt>
                <c:pt idx="7">
                  <c:v>0.26300000000000001</c:v>
                </c:pt>
                <c:pt idx="8">
                  <c:v>0.254</c:v>
                </c:pt>
                <c:pt idx="9">
                  <c:v>0.24099999999999999</c:v>
                </c:pt>
                <c:pt idx="10">
                  <c:v>0.23400000000000001</c:v>
                </c:pt>
                <c:pt idx="11">
                  <c:v>0.22700000000000001</c:v>
                </c:pt>
              </c:numCache>
            </c:numRef>
          </c:val>
          <c:smooth val="0"/>
          <c:extLst xmlns:c16r2="http://schemas.microsoft.com/office/drawing/2015/06/chart">
            <c:ext xmlns:c16="http://schemas.microsoft.com/office/drawing/2014/chart" uri="{C3380CC4-5D6E-409C-BE32-E72D297353CC}">
              <c16:uniqueId val="{0000000B-10FF-4C04-9EA0-1B39CEE7C6EF}"/>
            </c:ext>
          </c:extLst>
        </c:ser>
        <c:ser>
          <c:idx val="2"/>
          <c:order val="2"/>
          <c:tx>
            <c:strRef>
              <c:f>Sheet1!$A$4</c:f>
              <c:strCache>
                <c:ptCount val="1"/>
                <c:pt idx="0">
                  <c:v>Percent 65 and over</c:v>
                </c:pt>
              </c:strCache>
            </c:strRef>
          </c:tx>
          <c:spPr>
            <a:ln w="50800"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cat>
            <c:numRef>
              <c:f>Sheet1!$B$1:$M$1</c:f>
              <c:numCache>
                <c:formatCode>General</c:formatCode>
                <c:ptCount val="12"/>
                <c:pt idx="0">
                  <c:v>1950</c:v>
                </c:pt>
                <c:pt idx="1">
                  <c:v>1960</c:v>
                </c:pt>
                <c:pt idx="2">
                  <c:v>1970</c:v>
                </c:pt>
                <c:pt idx="3">
                  <c:v>1980</c:v>
                </c:pt>
                <c:pt idx="4">
                  <c:v>1990</c:v>
                </c:pt>
                <c:pt idx="5">
                  <c:v>2000</c:v>
                </c:pt>
                <c:pt idx="6">
                  <c:v>2010</c:v>
                </c:pt>
                <c:pt idx="7">
                  <c:v>2015</c:v>
                </c:pt>
                <c:pt idx="8">
                  <c:v>2020</c:v>
                </c:pt>
                <c:pt idx="9">
                  <c:v>2030</c:v>
                </c:pt>
                <c:pt idx="10">
                  <c:v>2040</c:v>
                </c:pt>
                <c:pt idx="11">
                  <c:v>2050</c:v>
                </c:pt>
              </c:numCache>
            </c:numRef>
          </c:cat>
          <c:val>
            <c:numRef>
              <c:f>Sheet1!$B$4:$M$4</c:f>
              <c:numCache>
                <c:formatCode>0.0%</c:formatCode>
                <c:ptCount val="12"/>
                <c:pt idx="0">
                  <c:v>6.7000000000000004E-2</c:v>
                </c:pt>
                <c:pt idx="1">
                  <c:v>7.8E-2</c:v>
                </c:pt>
                <c:pt idx="2">
                  <c:v>8.8999999999999996E-2</c:v>
                </c:pt>
                <c:pt idx="3">
                  <c:v>9.6000000000000002E-2</c:v>
                </c:pt>
                <c:pt idx="4">
                  <c:v>0.10100000000000001</c:v>
                </c:pt>
                <c:pt idx="5">
                  <c:v>9.9000000000000005E-2</c:v>
                </c:pt>
                <c:pt idx="6">
                  <c:v>0.10299999999999999</c:v>
                </c:pt>
                <c:pt idx="7">
                  <c:v>0.11700000000000001</c:v>
                </c:pt>
                <c:pt idx="8">
                  <c:v>0.13500000000000001</c:v>
                </c:pt>
                <c:pt idx="9">
                  <c:v>0.17</c:v>
                </c:pt>
                <c:pt idx="10">
                  <c:v>0.185</c:v>
                </c:pt>
                <c:pt idx="11">
                  <c:v>0.19400000000000001</c:v>
                </c:pt>
              </c:numCache>
            </c:numRef>
          </c:val>
          <c:smooth val="0"/>
          <c:extLst xmlns:c16r2="http://schemas.microsoft.com/office/drawing/2015/06/chart">
            <c:ext xmlns:c16="http://schemas.microsoft.com/office/drawing/2014/chart" uri="{C3380CC4-5D6E-409C-BE32-E72D297353CC}">
              <c16:uniqueId val="{0000000C-10FF-4C04-9EA0-1B39CEE7C6EF}"/>
            </c:ext>
          </c:extLst>
        </c:ser>
        <c:dLbls>
          <c:showLegendKey val="0"/>
          <c:showVal val="0"/>
          <c:showCatName val="0"/>
          <c:showSerName val="0"/>
          <c:showPercent val="0"/>
          <c:showBubbleSize val="0"/>
        </c:dLbls>
        <c:marker val="1"/>
        <c:smooth val="0"/>
        <c:axId val="871503488"/>
        <c:axId val="871491728"/>
      </c:lineChart>
      <c:catAx>
        <c:axId val="87148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1487808"/>
        <c:crosses val="autoZero"/>
        <c:auto val="1"/>
        <c:lblAlgn val="ctr"/>
        <c:lblOffset val="100"/>
        <c:noMultiLvlLbl val="0"/>
      </c:catAx>
      <c:valAx>
        <c:axId val="87148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in Millions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1485064"/>
        <c:crosses val="autoZero"/>
        <c:crossBetween val="between"/>
        <c:dispUnits>
          <c:builtInUnit val="millions"/>
        </c:dispUnits>
      </c:valAx>
      <c:valAx>
        <c:axId val="87149172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Percent of Total Population</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1503488"/>
        <c:crosses val="max"/>
        <c:crossBetween val="between"/>
      </c:valAx>
      <c:catAx>
        <c:axId val="871503488"/>
        <c:scaling>
          <c:orientation val="minMax"/>
        </c:scaling>
        <c:delete val="1"/>
        <c:axPos val="b"/>
        <c:numFmt formatCode="General" sourceLinked="1"/>
        <c:majorTickMark val="out"/>
        <c:minorTickMark val="none"/>
        <c:tickLblPos val="nextTo"/>
        <c:crossAx val="87149172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Sheet1!$B$2:$B$26</c:f>
              <c:numCache>
                <c:formatCode>#,##0</c:formatCode>
                <c:ptCount val="1"/>
                <c:pt idx="0">
                  <c:v>1213616</c:v>
                </c:pt>
              </c:numCache>
            </c:numRef>
          </c:val>
        </c:ser>
        <c:ser>
          <c:idx val="1"/>
          <c:order val="1"/>
          <c:tx>
            <c:strRef>
              <c:f>Sheet1!$C$1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Sheet1!$C$2:$C$26</c:f>
              <c:numCache>
                <c:formatCode>#,##0</c:formatCode>
                <c:ptCount val="1"/>
                <c:pt idx="0">
                  <c:v>1374438</c:v>
                </c:pt>
              </c:numCache>
            </c:numRef>
          </c:val>
        </c:ser>
        <c:ser>
          <c:idx val="2"/>
          <c:order val="2"/>
          <c:tx>
            <c:strRef>
              <c:f>Sheet1!$D$1</c:f>
              <c:strCache>
                <c:ptCount val="1"/>
                <c:pt idx="0">
                  <c:v>2025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Sheet1!$D$2:$D$26</c:f>
              <c:numCache>
                <c:formatCode>#,##0</c:formatCode>
                <c:ptCount val="1"/>
                <c:pt idx="0">
                  <c:v>1451743</c:v>
                </c:pt>
              </c:numCache>
            </c:numRef>
          </c:val>
        </c:ser>
        <c:ser>
          <c:idx val="3"/>
          <c:order val="3"/>
          <c:tx>
            <c:strRef>
              <c:f>Sheet1!$E$1</c:f>
              <c:strCache>
                <c:ptCount val="1"/>
                <c:pt idx="0">
                  <c:v>2030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Sheet1!$E$2:$E$26</c:f>
              <c:numCache>
                <c:formatCode>#,##0</c:formatCode>
                <c:ptCount val="1"/>
                <c:pt idx="0">
                  <c:v>1476943</c:v>
                </c:pt>
              </c:numCache>
            </c:numRef>
          </c:val>
        </c:ser>
        <c:ser>
          <c:idx val="4"/>
          <c:order val="4"/>
          <c:tx>
            <c:strRef>
              <c:f>Sheet1!$F$1</c:f>
              <c:strCache>
                <c:ptCount val="1"/>
                <c:pt idx="0">
                  <c:v>2035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Sheet1!$F$2:$F$26</c:f>
              <c:numCache>
                <c:formatCode>#,##0</c:formatCode>
                <c:ptCount val="1"/>
                <c:pt idx="0">
                  <c:v>1608413</c:v>
                </c:pt>
              </c:numCache>
            </c:numRef>
          </c:val>
        </c:ser>
        <c:ser>
          <c:idx val="5"/>
          <c:order val="5"/>
          <c:tx>
            <c:strRef>
              <c:f>Sheet1!$G$1</c:f>
              <c:strCache>
                <c:ptCount val="1"/>
                <c:pt idx="0">
                  <c:v>2040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Sheet1!$G$2:$G$26</c:f>
              <c:numCache>
                <c:formatCode>#,##0</c:formatCode>
                <c:ptCount val="1"/>
                <c:pt idx="0">
                  <c:v>1773391</c:v>
                </c:pt>
              </c:numCache>
            </c:numRef>
          </c:val>
        </c:ser>
        <c:ser>
          <c:idx val="6"/>
          <c:order val="6"/>
          <c:tx>
            <c:strRef>
              <c:f>Sheet1!$H$1</c:f>
              <c:strCache>
                <c:ptCount val="1"/>
                <c:pt idx="0">
                  <c:v>2045</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Sheet1!$H$2:$H$26</c:f>
              <c:numCache>
                <c:formatCode>#,##0</c:formatCode>
                <c:ptCount val="1"/>
                <c:pt idx="0">
                  <c:v>1950148</c:v>
                </c:pt>
              </c:numCache>
            </c:numRef>
          </c:val>
        </c:ser>
        <c:ser>
          <c:idx val="7"/>
          <c:order val="7"/>
          <c:tx>
            <c:strRef>
              <c:f>Sheet1!$I$1</c:f>
              <c:strCache>
                <c:ptCount val="1"/>
                <c:pt idx="0">
                  <c:v>2050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1"/>
                <c:pt idx="0">
                  <c:v>Texas</c:v>
                </c:pt>
              </c:strCache>
            </c:strRef>
          </c:cat>
          <c:val>
            <c:numRef>
              <c:f>Sheet1!$I$2:$I$26</c:f>
              <c:numCache>
                <c:formatCode>#,##0</c:formatCode>
                <c:ptCount val="1"/>
                <c:pt idx="0">
                  <c:v>2118850</c:v>
                </c:pt>
              </c:numCache>
            </c:numRef>
          </c:val>
        </c:ser>
        <c:dLbls>
          <c:dLblPos val="outEnd"/>
          <c:showLegendKey val="0"/>
          <c:showVal val="1"/>
          <c:showCatName val="0"/>
          <c:showSerName val="0"/>
          <c:showPercent val="0"/>
          <c:showBubbleSize val="0"/>
        </c:dLbls>
        <c:gapWidth val="219"/>
        <c:overlap val="-27"/>
        <c:axId val="226061824"/>
        <c:axId val="226058688"/>
      </c:barChart>
      <c:catAx>
        <c:axId val="22606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58688"/>
        <c:crosses val="autoZero"/>
        <c:auto val="1"/>
        <c:lblAlgn val="ctr"/>
        <c:lblOffset val="100"/>
        <c:noMultiLvlLbl val="0"/>
      </c:catAx>
      <c:valAx>
        <c:axId val="226058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6061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0.15523</cdr:x>
      <cdr:y>0.48166</cdr:y>
    </cdr:from>
    <cdr:to>
      <cdr:x>0.67266</cdr:x>
      <cdr:y>0.51161</cdr:y>
    </cdr:to>
    <cdr:cxnSp macro="">
      <cdr:nvCxnSpPr>
        <cdr:cNvPr id="3" name="Straight Connector 2"/>
        <cdr:cNvCxnSpPr/>
      </cdr:nvCxnSpPr>
      <cdr:spPr>
        <a:xfrm xmlns:a="http://schemas.openxmlformats.org/drawingml/2006/main">
          <a:off x="1371600" y="2451100"/>
          <a:ext cx="4572000" cy="152400"/>
        </a:xfrm>
        <a:prstGeom xmlns:a="http://schemas.openxmlformats.org/drawingml/2006/main" prst="line">
          <a:avLst/>
        </a:prstGeom>
        <a:ln xmlns:a="http://schemas.openxmlformats.org/drawingml/2006/main" w="508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0.62954</cdr:x>
      <cdr:y>0.64638</cdr:y>
    </cdr:from>
    <cdr:to>
      <cdr:x>0.75027</cdr:x>
      <cdr:y>0.73622</cdr:y>
    </cdr:to>
    <cdr:sp macro="" textlink="">
      <cdr:nvSpPr>
        <cdr:cNvPr id="4" name="TextBox 3"/>
        <cdr:cNvSpPr txBox="1"/>
      </cdr:nvSpPr>
      <cdr:spPr>
        <a:xfrm xmlns:a="http://schemas.openxmlformats.org/drawingml/2006/main">
          <a:off x="5562600" y="32893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42.9%</a:t>
          </a:r>
          <a:endParaRPr lang="en-US" sz="1600" dirty="0"/>
        </a:p>
      </cdr:txBody>
    </cdr:sp>
  </cdr:relSizeAnchor>
  <cdr:relSizeAnchor xmlns:cdr="http://schemas.openxmlformats.org/drawingml/2006/chartDrawing">
    <cdr:from>
      <cdr:x>0.63816</cdr:x>
      <cdr:y>0.25705</cdr:y>
    </cdr:from>
    <cdr:to>
      <cdr:x>0.75889</cdr:x>
      <cdr:y>0.3469</cdr:y>
    </cdr:to>
    <cdr:sp macro="" textlink="">
      <cdr:nvSpPr>
        <cdr:cNvPr id="5" name="TextBox 1"/>
        <cdr:cNvSpPr txBox="1"/>
      </cdr:nvSpPr>
      <cdr:spPr>
        <a:xfrm xmlns:a="http://schemas.openxmlformats.org/drawingml/2006/main">
          <a:off x="5638800" y="13081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57.1%</a:t>
          </a:r>
          <a:endParaRPr lang="en-US" sz="1600" dirty="0"/>
        </a:p>
      </cdr:txBody>
    </cdr:sp>
  </cdr:relSizeAnchor>
  <cdr:relSizeAnchor xmlns:cdr="http://schemas.openxmlformats.org/drawingml/2006/chartDrawing">
    <cdr:from>
      <cdr:x>0.25871</cdr:x>
      <cdr:y>0.64638</cdr:y>
    </cdr:from>
    <cdr:to>
      <cdr:x>0.37945</cdr:x>
      <cdr:y>0.73622</cdr:y>
    </cdr:to>
    <cdr:sp macro="" textlink="">
      <cdr:nvSpPr>
        <cdr:cNvPr id="6" name="TextBox 1"/>
        <cdr:cNvSpPr txBox="1"/>
      </cdr:nvSpPr>
      <cdr:spPr>
        <a:xfrm xmlns:a="http://schemas.openxmlformats.org/drawingml/2006/main">
          <a:off x="2286000" y="32893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45.8%</a:t>
          </a:r>
          <a:endParaRPr lang="en-US" sz="1400" dirty="0"/>
        </a:p>
      </cdr:txBody>
    </cdr:sp>
  </cdr:relSizeAnchor>
  <cdr:relSizeAnchor xmlns:cdr="http://schemas.openxmlformats.org/drawingml/2006/chartDrawing">
    <cdr:from>
      <cdr:x>0.26734</cdr:x>
      <cdr:y>0.22711</cdr:y>
    </cdr:from>
    <cdr:to>
      <cdr:x>0.38807</cdr:x>
      <cdr:y>0.31695</cdr:y>
    </cdr:to>
    <cdr:sp macro="" textlink="">
      <cdr:nvSpPr>
        <cdr:cNvPr id="7" name="TextBox 1"/>
        <cdr:cNvSpPr txBox="1"/>
      </cdr:nvSpPr>
      <cdr:spPr>
        <a:xfrm xmlns:a="http://schemas.openxmlformats.org/drawingml/2006/main">
          <a:off x="2362200" y="1155700"/>
          <a:ext cx="10668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54.2%</a:t>
          </a:r>
          <a:endParaRPr lang="en-US" sz="1400" dirty="0"/>
        </a:p>
      </cdr:txBody>
    </cdr:sp>
  </cdr:relSizeAnchor>
  <cdr:relSizeAnchor xmlns:cdr="http://schemas.openxmlformats.org/drawingml/2006/chartDrawing">
    <cdr:from>
      <cdr:x>0.61229</cdr:x>
      <cdr:y>0.06863</cdr:y>
    </cdr:from>
    <cdr:to>
      <cdr:x>0.62954</cdr:x>
      <cdr:y>0.4879</cdr:y>
    </cdr:to>
    <cdr:sp macro="" textlink="">
      <cdr:nvSpPr>
        <cdr:cNvPr id="8" name="Right Brace 7"/>
        <cdr:cNvSpPr/>
      </cdr:nvSpPr>
      <cdr:spPr>
        <a:xfrm xmlns:a="http://schemas.openxmlformats.org/drawingml/2006/main">
          <a:off x="5410200" y="349250"/>
          <a:ext cx="152400" cy="213360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wrap="square">
          <a:spAutoFit/>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0.23284</cdr:x>
      <cdr:y>0.50687</cdr:y>
    </cdr:from>
    <cdr:to>
      <cdr:x>0.25871</cdr:x>
      <cdr:y>0.85602</cdr:y>
    </cdr:to>
    <cdr:sp macro="" textlink="">
      <cdr:nvSpPr>
        <cdr:cNvPr id="9" name="Right Brace 8"/>
        <cdr:cNvSpPr/>
      </cdr:nvSpPr>
      <cdr:spPr>
        <a:xfrm xmlns:a="http://schemas.openxmlformats.org/drawingml/2006/main">
          <a:off x="2057400" y="2579370"/>
          <a:ext cx="228600" cy="177673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0.24722</cdr:x>
      <cdr:y>0.0574</cdr:y>
    </cdr:from>
    <cdr:to>
      <cdr:x>0.26446</cdr:x>
      <cdr:y>0.47667</cdr:y>
    </cdr:to>
    <cdr:sp macro="" textlink="">
      <cdr:nvSpPr>
        <cdr:cNvPr id="10" name="Right Brace 9"/>
        <cdr:cNvSpPr/>
      </cdr:nvSpPr>
      <cdr:spPr>
        <a:xfrm xmlns:a="http://schemas.openxmlformats.org/drawingml/2006/main">
          <a:off x="2184400" y="292100"/>
          <a:ext cx="152400" cy="2133600"/>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wrap="square">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10/19/2017</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999780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165100"/>
            <a:ext cx="7126287" cy="5346700"/>
          </a:xfrm>
        </p:spPr>
      </p:sp>
      <p:sp>
        <p:nvSpPr>
          <p:cNvPr id="3" name="Notes Placeholder 2"/>
          <p:cNvSpPr>
            <a:spLocks noGrp="1"/>
          </p:cNvSpPr>
          <p:nvPr>
            <p:ph type="body" idx="1"/>
          </p:nvPr>
        </p:nvSpPr>
        <p:spPr/>
        <p:txBody>
          <a:bodyPr/>
          <a:lstStyle/>
          <a:p>
            <a:endParaRPr lang="en-US" sz="900" dirty="0" smtClean="0"/>
          </a:p>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2403820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8788" y="165100"/>
            <a:ext cx="7126287" cy="5346700"/>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10238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older population of Texas is growing at an even faster rate than the state as a whole. Over 1 million of the people added to the Texas population between 2000 and 2015 were people aged 65 years and older. This significant increase is driven by the aging of the Baby Boom generation. In 2011, the oldest Baby Boomers turned 65. The older population in Texas is projected to continue its rapid growth, peaking in 2030 when the bulk of the Baby Boomers age into the elder population and leveling off as they age into higher mortality years. By 2050, the elder population and the youth population are projected to make up similar proportions of the state population, projected to be over 40 million.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1341584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28</a:t>
            </a:fld>
            <a:endParaRPr lang="en-US" dirty="0"/>
          </a:p>
        </p:txBody>
      </p:sp>
    </p:spTree>
    <p:extLst>
      <p:ext uri="{BB962C8B-B14F-4D97-AF65-F5344CB8AC3E}">
        <p14:creationId xmlns:p14="http://schemas.microsoft.com/office/powerpoint/2010/main" val="384162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17638" y="552450"/>
            <a:ext cx="6627812"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30</a:t>
            </a:fld>
            <a:endParaRPr lang="en-US" dirty="0"/>
          </a:p>
        </p:txBody>
      </p:sp>
    </p:spTree>
    <p:extLst>
      <p:ext uri="{BB962C8B-B14F-4D97-AF65-F5344CB8AC3E}">
        <p14:creationId xmlns:p14="http://schemas.microsoft.com/office/powerpoint/2010/main" val="386662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388938"/>
            <a:ext cx="7631113" cy="5724525"/>
          </a:xfrm>
        </p:spPr>
      </p:sp>
      <p:sp>
        <p:nvSpPr>
          <p:cNvPr id="3" name="Notes Placeholder 2"/>
          <p:cNvSpPr>
            <a:spLocks noGrp="1"/>
          </p:cNvSpPr>
          <p:nvPr>
            <p:ph type="body" idx="1"/>
          </p:nvPr>
        </p:nvSpPr>
        <p:spPr/>
        <p:txBody>
          <a:bodyPr/>
          <a:lstStyle/>
          <a:p>
            <a:endParaRPr lang="en-US" sz="1000" dirty="0"/>
          </a:p>
          <a:p>
            <a:endParaRPr lang="en-US" sz="1000" dirty="0"/>
          </a:p>
          <a:p>
            <a:r>
              <a:rPr lang="en-US" sz="1000" dirty="0"/>
              <a:t>Educational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370972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576263"/>
            <a:ext cx="6969125" cy="5227637"/>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35</a:t>
            </a:fld>
            <a:endParaRPr lang="en-US" dirty="0"/>
          </a:p>
        </p:txBody>
      </p:sp>
    </p:spTree>
    <p:extLst>
      <p:ext uri="{BB962C8B-B14F-4D97-AF65-F5344CB8AC3E}">
        <p14:creationId xmlns:p14="http://schemas.microsoft.com/office/powerpoint/2010/main" val="107126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576263"/>
            <a:ext cx="6969125" cy="5227637"/>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36</a:t>
            </a:fld>
            <a:endParaRPr lang="en-US" dirty="0"/>
          </a:p>
        </p:txBody>
      </p:sp>
    </p:spTree>
    <p:extLst>
      <p:ext uri="{BB962C8B-B14F-4D97-AF65-F5344CB8AC3E}">
        <p14:creationId xmlns:p14="http://schemas.microsoft.com/office/powerpoint/2010/main" val="129515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Texas </a:t>
            </a:r>
            <a:r>
              <a:rPr lang="en-US" baseline="0" dirty="0" err="1" smtClean="0"/>
              <a:t>Demgraphic</a:t>
            </a:r>
            <a:r>
              <a:rPr lang="en-US" baseline="0" dirty="0" smtClean="0"/>
              <a:t>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63588"/>
            <a:ext cx="9240838" cy="6932612"/>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205.</a:t>
            </a:r>
            <a:endParaRPr lang="en-US" dirty="0"/>
          </a:p>
        </p:txBody>
      </p:sp>
    </p:spTree>
    <p:extLst>
      <p:ext uri="{BB962C8B-B14F-4D97-AF65-F5344CB8AC3E}">
        <p14:creationId xmlns:p14="http://schemas.microsoft.com/office/powerpoint/2010/main" val="387327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73038"/>
            <a:ext cx="8307388" cy="6232525"/>
          </a:xfrm>
        </p:spPr>
      </p:sp>
      <p:sp>
        <p:nvSpPr>
          <p:cNvPr id="3" name="Notes Placeholder 2"/>
          <p:cNvSpPr>
            <a:spLocks noGrp="1"/>
          </p:cNvSpPr>
          <p:nvPr>
            <p:ph type="body" idx="1"/>
          </p:nvPr>
        </p:nvSpPr>
        <p:spPr/>
        <p:txBody>
          <a:bodyPr/>
          <a:lstStyle/>
          <a:p>
            <a:pPr defTabSz="1020137">
              <a:defRPr/>
            </a:pPr>
            <a:endParaRPr lang="en-US" sz="900" dirty="0"/>
          </a:p>
          <a:p>
            <a:pPr defTabSz="1020137">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1020137">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Tree>
    <p:extLst>
      <p:ext uri="{BB962C8B-B14F-4D97-AF65-F5344CB8AC3E}">
        <p14:creationId xmlns:p14="http://schemas.microsoft.com/office/powerpoint/2010/main" val="97521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520700"/>
            <a:ext cx="8204200" cy="6153150"/>
          </a:xfrm>
        </p:spPr>
      </p:sp>
      <p:sp>
        <p:nvSpPr>
          <p:cNvPr id="3" name="Notes Placeholder 2"/>
          <p:cNvSpPr>
            <a:spLocks noGrp="1"/>
          </p:cNvSpPr>
          <p:nvPr>
            <p:ph type="body" idx="1"/>
          </p:nvPr>
        </p:nvSpPr>
        <p:spPr>
          <a:xfrm>
            <a:off x="587606" y="6493316"/>
            <a:ext cx="9265764" cy="1976854"/>
          </a:xfrm>
          <a:prstGeom prst="rect">
            <a:avLst/>
          </a:prstGeom>
        </p:spPr>
        <p:txBody>
          <a:bodyPr/>
          <a:lstStyle/>
          <a:p>
            <a:pPr defTabSz="1020137">
              <a:defRPr/>
            </a:pPr>
            <a:endParaRPr lang="en-US" dirty="0" smtClean="0"/>
          </a:p>
          <a:p>
            <a:pPr defTabSz="1020137">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335577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346075"/>
            <a:ext cx="8205788" cy="6156325"/>
          </a:xfrm>
        </p:spPr>
      </p:sp>
      <p:sp>
        <p:nvSpPr>
          <p:cNvPr id="3" name="Notes Placeholder 2"/>
          <p:cNvSpPr>
            <a:spLocks noGrp="1"/>
          </p:cNvSpPr>
          <p:nvPr>
            <p:ph type="body" idx="1"/>
          </p:nvPr>
        </p:nvSpPr>
        <p:spPr>
          <a:xfrm>
            <a:off x="587606" y="6320159"/>
            <a:ext cx="9265764" cy="1976854"/>
          </a:xfrm>
          <a:prstGeom prst="rect">
            <a:avLst/>
          </a:prstGeom>
        </p:spPr>
        <p:txBody>
          <a:bodyPr/>
          <a:lstStyle/>
          <a:p>
            <a:pPr defTabSz="1020137">
              <a:defRPr/>
            </a:pPr>
            <a:endParaRPr lang="en-US" dirty="0" smtClean="0"/>
          </a:p>
          <a:p>
            <a:pPr defTabSz="1020137">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1020137">
              <a:defRPr/>
            </a:pPr>
            <a:endParaRPr lang="en-US" dirty="0" smtClean="0"/>
          </a:p>
        </p:txBody>
      </p:sp>
      <p:sp>
        <p:nvSpPr>
          <p:cNvPr id="4" name="Slide Number Placeholder 3"/>
          <p:cNvSpPr>
            <a:spLocks noGrp="1"/>
          </p:cNvSpPr>
          <p:nvPr>
            <p:ph type="sldNum" sz="quarter" idx="10"/>
          </p:nvPr>
        </p:nvSpPr>
        <p:spPr>
          <a:xfrm>
            <a:off x="5803296" y="7566876"/>
            <a:ext cx="4437813" cy="398257"/>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95643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23790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01763" y="528638"/>
            <a:ext cx="635793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9</a:t>
            </a:fld>
            <a:endParaRPr lang="en-US" dirty="0"/>
          </a:p>
        </p:txBody>
      </p:sp>
    </p:spTree>
    <p:extLst>
      <p:ext uri="{BB962C8B-B14F-4D97-AF65-F5344CB8AC3E}">
        <p14:creationId xmlns:p14="http://schemas.microsoft.com/office/powerpoint/2010/main" val="385506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292122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328971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10/19/2017</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10/19/2017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10/19/2017</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10/19/2017</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10/19/2017</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10/19/2017</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10/19/2017</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10/19/2017</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loyd.Potter@"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76200"/>
            <a:ext cx="5317435" cy="1196529"/>
          </a:xfrm>
        </p:spPr>
        <p:txBody>
          <a:bodyPr>
            <a:normAutofit/>
          </a:bodyPr>
          <a:lstStyle/>
          <a:p>
            <a:pPr algn="ctr"/>
            <a:r>
              <a:rPr lang="en-US" sz="2800" dirty="0"/>
              <a:t>Texas Demographics and Higher Education</a:t>
            </a:r>
          </a:p>
        </p:txBody>
      </p:sp>
      <p:sp>
        <p:nvSpPr>
          <p:cNvPr id="4" name="Subtitle 3"/>
          <p:cNvSpPr>
            <a:spLocks noGrp="1"/>
          </p:cNvSpPr>
          <p:nvPr>
            <p:ph type="subTitle" idx="1"/>
          </p:nvPr>
        </p:nvSpPr>
        <p:spPr>
          <a:xfrm>
            <a:off x="6019800" y="2590800"/>
            <a:ext cx="2895600" cy="1981200"/>
          </a:xfrm>
        </p:spPr>
        <p:txBody>
          <a:bodyPr>
            <a:normAutofit fontScale="92500"/>
          </a:bodyPr>
          <a:lstStyle/>
          <a:p>
            <a:pPr algn="ctr"/>
            <a:r>
              <a:rPr lang="en-US" sz="2000" dirty="0"/>
              <a:t> </a:t>
            </a:r>
            <a:r>
              <a:rPr lang="en-US" sz="2000" dirty="0" smtClean="0"/>
              <a:t>Texas Association of State Senior College and University Business Officers</a:t>
            </a:r>
          </a:p>
          <a:p>
            <a:pPr algn="ctr"/>
            <a:r>
              <a:rPr lang="en-US" sz="2000" dirty="0" smtClean="0"/>
              <a:t>San Antonio, Texas</a:t>
            </a:r>
          </a:p>
          <a:p>
            <a:pPr algn="ctr"/>
            <a:r>
              <a:rPr lang="en-US" sz="2000" dirty="0" smtClean="0"/>
              <a:t>October 23, 2017</a:t>
            </a:r>
            <a:endParaRPr lang="en-US" sz="2000" dirty="0"/>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Texas Racial and Ethnic Composition, 1980 to 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10</a:t>
            </a:fld>
            <a:endParaRPr lang="en-US" dirty="0"/>
          </a:p>
        </p:txBody>
      </p:sp>
      <p:pic>
        <p:nvPicPr>
          <p:cNvPr id="7" name="Content Placeholder 6"/>
          <p:cNvPicPr>
            <a:picLocks noGrp="1" noChangeAspect="1"/>
          </p:cNvPicPr>
          <p:nvPr>
            <p:ph idx="1"/>
          </p:nvPr>
        </p:nvPicPr>
        <p:blipFill>
          <a:blip r:embed="rId2"/>
          <a:stretch>
            <a:fillRect/>
          </a:stretch>
        </p:blipFill>
        <p:spPr>
          <a:xfrm>
            <a:off x="1360374" y="1511300"/>
            <a:ext cx="6423252" cy="4664075"/>
          </a:xfrm>
          <a:prstGeom prst="rect">
            <a:avLst/>
          </a:prstGeom>
        </p:spPr>
      </p:pic>
      <p:sp>
        <p:nvSpPr>
          <p:cNvPr id="8" name="TextBox 7"/>
          <p:cNvSpPr txBox="1"/>
          <p:nvPr/>
        </p:nvSpPr>
        <p:spPr>
          <a:xfrm>
            <a:off x="129070" y="6426919"/>
            <a:ext cx="8009089" cy="253916"/>
          </a:xfrm>
          <a:prstGeom prst="rect">
            <a:avLst/>
          </a:prstGeom>
          <a:noFill/>
        </p:spPr>
        <p:txBody>
          <a:bodyPr wrap="square" rtlCol="0">
            <a:spAutoFit/>
          </a:bodyPr>
          <a:lstStyle/>
          <a:p>
            <a:r>
              <a:rPr lang="en-US" sz="1050" dirty="0" smtClean="0">
                <a:solidFill>
                  <a:schemeClr val="bg1">
                    <a:lumMod val="50000"/>
                  </a:schemeClr>
                </a:solidFill>
              </a:rPr>
              <a:t>Source: U.S. Census Bureau, 1980 to 2010 Decennial Censuses; Texas Demographic Center, 2014 Population Projections, Half Migration Scenario</a:t>
            </a:r>
            <a:endParaRPr lang="en-US" sz="1050" dirty="0">
              <a:solidFill>
                <a:schemeClr val="bg1">
                  <a:lumMod val="50000"/>
                </a:schemeClr>
              </a:solidFill>
            </a:endParaRPr>
          </a:p>
        </p:txBody>
      </p:sp>
    </p:spTree>
    <p:extLst>
      <p:ext uri="{BB962C8B-B14F-4D97-AF65-F5344CB8AC3E}">
        <p14:creationId xmlns:p14="http://schemas.microsoft.com/office/powerpoint/2010/main" val="37579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Racial and Ethnic Composition of Texas and Top 10 Most Populous Counties, </a:t>
            </a:r>
            <a:r>
              <a:rPr lang="en-US" sz="2400" dirty="0" smtClean="0"/>
              <a:t>2015</a:t>
            </a:r>
            <a:endParaRPr lang="en-US" sz="2400" dirty="0"/>
          </a:p>
        </p:txBody>
      </p:sp>
      <p:graphicFrame>
        <p:nvGraphicFramePr>
          <p:cNvPr id="4" name="Content Placeholder 3"/>
          <p:cNvGraphicFramePr>
            <a:graphicFrameLocks noGrp="1"/>
          </p:cNvGraphicFramePr>
          <p:nvPr>
            <p:ph idx="1"/>
            <p:extLst/>
          </p:nvPr>
        </p:nvGraphicFramePr>
        <p:xfrm>
          <a:off x="609598" y="1447801"/>
          <a:ext cx="7735504" cy="4690896"/>
        </p:xfrm>
        <a:graphic>
          <a:graphicData uri="http://schemas.openxmlformats.org/drawingml/2006/table">
            <a:tbl>
              <a:tblPr firstRow="1" firstCol="1" bandRow="1">
                <a:tableStyleId>{5C22544A-7EE6-4342-B048-85BDC9FD1C3A}</a:tableStyleId>
              </a:tblPr>
              <a:tblGrid>
                <a:gridCol w="2119099">
                  <a:extLst>
                    <a:ext uri="{9D8B030D-6E8A-4147-A177-3AD203B41FA5}">
                      <a16:colId xmlns:a16="http://schemas.microsoft.com/office/drawing/2014/main" xmlns="" val="20000"/>
                    </a:ext>
                  </a:extLst>
                </a:gridCol>
                <a:gridCol w="1271459">
                  <a:extLst>
                    <a:ext uri="{9D8B030D-6E8A-4147-A177-3AD203B41FA5}">
                      <a16:colId xmlns:a16="http://schemas.microsoft.com/office/drawing/2014/main" xmlns="" val="20002"/>
                    </a:ext>
                  </a:extLst>
                </a:gridCol>
                <a:gridCol w="1099382">
                  <a:extLst>
                    <a:ext uri="{9D8B030D-6E8A-4147-A177-3AD203B41FA5}">
                      <a16:colId xmlns:a16="http://schemas.microsoft.com/office/drawing/2014/main" xmlns="" val="20003"/>
                    </a:ext>
                  </a:extLst>
                </a:gridCol>
                <a:gridCol w="1070701">
                  <a:extLst>
                    <a:ext uri="{9D8B030D-6E8A-4147-A177-3AD203B41FA5}">
                      <a16:colId xmlns:a16="http://schemas.microsoft.com/office/drawing/2014/main" xmlns="" val="1330857827"/>
                    </a:ext>
                  </a:extLst>
                </a:gridCol>
                <a:gridCol w="1058334">
                  <a:extLst>
                    <a:ext uri="{9D8B030D-6E8A-4147-A177-3AD203B41FA5}">
                      <a16:colId xmlns:a16="http://schemas.microsoft.com/office/drawing/2014/main" xmlns="" val="20004"/>
                    </a:ext>
                  </a:extLst>
                </a:gridCol>
                <a:gridCol w="1116529">
                  <a:extLst>
                    <a:ext uri="{9D8B030D-6E8A-4147-A177-3AD203B41FA5}">
                      <a16:colId xmlns:a16="http://schemas.microsoft.com/office/drawing/2014/main" xmlns="" val="20005"/>
                    </a:ext>
                  </a:extLst>
                </a:gridCol>
              </a:tblGrid>
              <a:tr h="595079">
                <a:tc>
                  <a:txBody>
                    <a:bodyPr/>
                    <a:lstStyle/>
                    <a:p>
                      <a:pPr marL="91440" algn="l" fontAlgn="b">
                        <a:spcBef>
                          <a:spcPts val="600"/>
                        </a:spcBef>
                      </a:pP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NH White</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Black</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Hispanic</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Asian</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900" b="0" u="none" strike="noStrike" dirty="0" smtClean="0">
                          <a:effectLst/>
                        </a:rPr>
                        <a:t> NH </a:t>
                      </a:r>
                      <a:r>
                        <a:rPr lang="en-US" sz="1900" b="0" u="none" strike="noStrike" dirty="0">
                          <a:effectLst/>
                        </a:rPr>
                        <a:t>Other</a:t>
                      </a:r>
                      <a:endParaRPr lang="en-US" sz="19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372347">
                <a:tc>
                  <a:txBody>
                    <a:bodyPr/>
                    <a:lstStyle/>
                    <a:p>
                      <a:pPr marL="91440" algn="l" fontAlgn="b">
                        <a:spcBef>
                          <a:spcPts val="600"/>
                        </a:spcBef>
                      </a:pPr>
                      <a:r>
                        <a:rPr lang="en-US" sz="1900" b="0" u="none" strike="noStrike" dirty="0">
                          <a:effectLst/>
                        </a:rPr>
                        <a:t>TEXAS</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900" u="none" strike="noStrike" dirty="0" smtClean="0">
                          <a:solidFill>
                            <a:schemeClr val="accent1">
                              <a:lumMod val="50000"/>
                            </a:schemeClr>
                          </a:solidFill>
                          <a:effectLst/>
                        </a:rPr>
                        <a:t>43.0%</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38.8%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4.6%</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tc>
                  <a:txBody>
                    <a:bodyPr/>
                    <a:lstStyle/>
                    <a:p>
                      <a:pPr algn="r" fontAlgn="b"/>
                      <a:r>
                        <a:rPr lang="en-US" sz="1900" u="none" strike="noStrike" dirty="0" smtClean="0">
                          <a:solidFill>
                            <a:schemeClr val="accent1">
                              <a:lumMod val="50000"/>
                            </a:schemeClr>
                          </a:solidFill>
                          <a:effectLst/>
                        </a:rPr>
                        <a:t>1.8%</a:t>
                      </a:r>
                      <a:endParaRPr lang="en-US" sz="1900" b="0" i="0" u="none" strike="noStrike" dirty="0">
                        <a:solidFill>
                          <a:schemeClr val="accent1">
                            <a:lumMod val="50000"/>
                          </a:schemeClr>
                        </a:solidFill>
                        <a:effectLst/>
                        <a:latin typeface="Calibri" panose="020F0502020204030204" pitchFamily="34" charset="0"/>
                      </a:endParaRPr>
                    </a:p>
                  </a:txBody>
                  <a:tcPr marL="9525" marT="9525" marB="0" anchor="b">
                    <a:solidFill>
                      <a:schemeClr val="accent1">
                        <a:lumMod val="60000"/>
                        <a:lumOff val="40000"/>
                      </a:schemeClr>
                    </a:solidFill>
                  </a:tcPr>
                </a:tc>
                <a:extLst>
                  <a:ext uri="{0D108BD9-81ED-4DB2-BD59-A6C34878D82A}">
                    <a16:rowId xmlns:a16="http://schemas.microsoft.com/office/drawing/2014/main" xmlns="" val="10001"/>
                  </a:ext>
                </a:extLst>
              </a:tr>
              <a:tr h="372347">
                <a:tc>
                  <a:txBody>
                    <a:bodyPr/>
                    <a:lstStyle/>
                    <a:p>
                      <a:pPr marL="91440" algn="l" fontAlgn="b">
                        <a:spcBef>
                          <a:spcPts val="600"/>
                        </a:spcBef>
                      </a:pPr>
                      <a:r>
                        <a:rPr lang="en-US" sz="1900" b="0" u="none" strike="noStrike" dirty="0">
                          <a:effectLst/>
                        </a:rPr>
                        <a:t>Denton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2.6%</a:t>
                      </a:r>
                    </a:p>
                  </a:txBody>
                  <a:tcPr marL="9525" marR="9525" marT="9525" marB="0" anchor="b"/>
                </a:tc>
                <a:extLst>
                  <a:ext uri="{0D108BD9-81ED-4DB2-BD59-A6C34878D82A}">
                    <a16:rowId xmlns:a16="http://schemas.microsoft.com/office/drawing/2014/main" xmlns="" val="10002"/>
                  </a:ext>
                </a:extLst>
              </a:tr>
              <a:tr h="372347">
                <a:tc>
                  <a:txBody>
                    <a:bodyPr/>
                    <a:lstStyle/>
                    <a:p>
                      <a:pPr marL="91440" algn="l" fontAlgn="b">
                        <a:spcBef>
                          <a:spcPts val="600"/>
                        </a:spcBef>
                      </a:pPr>
                      <a:r>
                        <a:rPr lang="en-US" sz="1900" b="0" u="none" strike="noStrike" dirty="0">
                          <a:effectLst/>
                        </a:rPr>
                        <a:t>Collin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extLst>
                  <a:ext uri="{0D108BD9-81ED-4DB2-BD59-A6C34878D82A}">
                    <a16:rowId xmlns:a16="http://schemas.microsoft.com/office/drawing/2014/main" xmlns="" val="10003"/>
                  </a:ext>
                </a:extLst>
              </a:tr>
              <a:tr h="372347">
                <a:tc>
                  <a:txBody>
                    <a:bodyPr/>
                    <a:lstStyle/>
                    <a:p>
                      <a:pPr marL="91440" algn="l" fontAlgn="b">
                        <a:spcBef>
                          <a:spcPts val="600"/>
                        </a:spcBef>
                      </a:pPr>
                      <a:r>
                        <a:rPr lang="en-US" sz="1900" b="0" u="none" strike="noStrike" dirty="0">
                          <a:effectLst/>
                        </a:rPr>
                        <a:t>Travis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33.9%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xmlns="" val="10004"/>
                  </a:ext>
                </a:extLst>
              </a:tr>
              <a:tr h="372347">
                <a:tc>
                  <a:txBody>
                    <a:bodyPr/>
                    <a:lstStyle/>
                    <a:p>
                      <a:pPr marL="91440" algn="l" fontAlgn="b">
                        <a:spcBef>
                          <a:spcPts val="600"/>
                        </a:spcBef>
                      </a:pPr>
                      <a:r>
                        <a:rPr lang="en-US" sz="1900" b="0" u="none" strike="noStrike" dirty="0">
                          <a:effectLst/>
                        </a:rPr>
                        <a:t>Tarrant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48.6%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a:t>
                      </a:r>
                    </a:p>
                  </a:txBody>
                  <a:tcPr marL="9525" marR="9525" marT="9525" marB="0" anchor="b"/>
                </a:tc>
                <a:extLst>
                  <a:ext uri="{0D108BD9-81ED-4DB2-BD59-A6C34878D82A}">
                    <a16:rowId xmlns:a16="http://schemas.microsoft.com/office/drawing/2014/main" xmlns="" val="10005"/>
                  </a:ext>
                </a:extLst>
              </a:tr>
              <a:tr h="372347">
                <a:tc>
                  <a:txBody>
                    <a:bodyPr/>
                    <a:lstStyle/>
                    <a:p>
                      <a:pPr marL="91440" algn="l" fontAlgn="b">
                        <a:spcBef>
                          <a:spcPts val="600"/>
                        </a:spcBef>
                      </a:pPr>
                      <a:r>
                        <a:rPr lang="en-US" sz="1900" b="0" u="none" strike="noStrike" dirty="0">
                          <a:effectLst/>
                        </a:rPr>
                        <a:t>Fort Bend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20.1%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24.1%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xmlns="" val="10006"/>
                  </a:ext>
                </a:extLst>
              </a:tr>
              <a:tr h="372347">
                <a:tc>
                  <a:txBody>
                    <a:bodyPr/>
                    <a:lstStyle/>
                    <a:p>
                      <a:pPr marL="91440" algn="l" fontAlgn="b">
                        <a:spcBef>
                          <a:spcPts val="600"/>
                        </a:spcBef>
                      </a:pPr>
                      <a:r>
                        <a:rPr lang="en-US" sz="1900" b="0" u="none" strike="noStrike" dirty="0">
                          <a:effectLst/>
                        </a:rPr>
                        <a:t>Harris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18.5%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42.0%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xmlns="" val="10007"/>
                  </a:ext>
                </a:extLst>
              </a:tr>
              <a:tr h="372347">
                <a:tc>
                  <a:txBody>
                    <a:bodyPr/>
                    <a:lstStyle/>
                    <a:p>
                      <a:pPr marL="91440" algn="l" fontAlgn="b">
                        <a:spcBef>
                          <a:spcPts val="600"/>
                        </a:spcBef>
                      </a:pPr>
                      <a:r>
                        <a:rPr lang="en-US" sz="1900" b="0" u="none" strike="noStrike" dirty="0">
                          <a:effectLst/>
                        </a:rPr>
                        <a:t>Dallas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30.6%</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xmlns="" val="10008"/>
                  </a:ext>
                </a:extLst>
              </a:tr>
              <a:tr h="372347">
                <a:tc>
                  <a:txBody>
                    <a:bodyPr/>
                    <a:lstStyle/>
                    <a:p>
                      <a:pPr marL="91440" algn="l" fontAlgn="b">
                        <a:spcBef>
                          <a:spcPts val="600"/>
                        </a:spcBef>
                      </a:pPr>
                      <a:r>
                        <a:rPr lang="en-US" sz="1900" b="0" u="none" strike="noStrike" dirty="0">
                          <a:effectLst/>
                        </a:rPr>
                        <a:t>Bexar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28.7%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59.5%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xmlns="" val="10009"/>
                  </a:ext>
                </a:extLst>
              </a:tr>
              <a:tr h="372347">
                <a:tc>
                  <a:txBody>
                    <a:bodyPr/>
                    <a:lstStyle/>
                    <a:p>
                      <a:pPr marL="91440" algn="l" fontAlgn="b">
                        <a:spcBef>
                          <a:spcPts val="600"/>
                        </a:spcBef>
                      </a:pPr>
                      <a:r>
                        <a:rPr lang="en-US" sz="1900" b="0" u="none" strike="noStrike" dirty="0" smtClean="0">
                          <a:effectLst/>
                        </a:rPr>
                        <a:t>El Paso 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13.1%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xmlns="" val="10010"/>
                  </a:ext>
                </a:extLst>
              </a:tr>
              <a:tr h="372347">
                <a:tc>
                  <a:txBody>
                    <a:bodyPr/>
                    <a:lstStyle/>
                    <a:p>
                      <a:pPr marL="91440" algn="l" fontAlgn="b">
                        <a:spcBef>
                          <a:spcPts val="600"/>
                        </a:spcBef>
                      </a:pPr>
                      <a:r>
                        <a:rPr lang="en-US" sz="1900" b="0" u="none" strike="noStrike" dirty="0" smtClean="0">
                          <a:effectLst/>
                        </a:rPr>
                        <a:t>Hidalgo</a:t>
                      </a:r>
                      <a:r>
                        <a:rPr lang="en-US" sz="1900" b="0" u="none" strike="noStrike" baseline="0" dirty="0" smtClean="0">
                          <a:effectLst/>
                        </a:rPr>
                        <a:t> </a:t>
                      </a:r>
                      <a:r>
                        <a:rPr lang="en-US" sz="1900" b="0" u="none" strike="noStrike" dirty="0" smtClean="0">
                          <a:effectLst/>
                        </a:rPr>
                        <a:t>County</a:t>
                      </a:r>
                      <a:endParaRPr lang="en-US" sz="19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91.3%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xmlns="" val="10011"/>
                  </a:ext>
                </a:extLst>
              </a:tr>
            </a:tbl>
          </a:graphicData>
        </a:graphic>
      </p:graphicFrame>
      <p:sp>
        <p:nvSpPr>
          <p:cNvPr id="5" name="Rectangle 4"/>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2015 </a:t>
            </a:r>
            <a:r>
              <a:rPr lang="en-US" sz="1100" dirty="0">
                <a:solidFill>
                  <a:schemeClr val="tx1">
                    <a:lumMod val="50000"/>
                    <a:lumOff val="50000"/>
                  </a:schemeClr>
                </a:solidFill>
              </a:rPr>
              <a:t>Vintage Population Estimates</a:t>
            </a:r>
          </a:p>
        </p:txBody>
      </p:sp>
      <p:sp>
        <p:nvSpPr>
          <p:cNvPr id="6"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12</a:t>
            </a:r>
          </a:p>
        </p:txBody>
      </p:sp>
    </p:spTree>
    <p:extLst>
      <p:ext uri="{BB962C8B-B14F-4D97-AF65-F5344CB8AC3E}">
        <p14:creationId xmlns:p14="http://schemas.microsoft.com/office/powerpoint/2010/main" val="3999575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Population Pyramids for Hispanics and </a:t>
            </a:r>
            <a:r>
              <a:rPr lang="en-US" sz="2800" dirty="0"/>
              <a:t>N</a:t>
            </a:r>
            <a:r>
              <a:rPr lang="en-US" sz="2800" dirty="0" smtClean="0"/>
              <a:t>on-Hispanic Whites in Texas, 2010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397079" y="1145265"/>
            <a:ext cx="8349843" cy="5576211"/>
          </a:xfrm>
          <a:prstGeom prst="rect">
            <a:avLst/>
          </a:prstGeom>
        </p:spPr>
      </p:pic>
    </p:spTree>
    <p:extLst>
      <p:ext uri="{BB962C8B-B14F-4D97-AF65-F5344CB8AC3E}">
        <p14:creationId xmlns:p14="http://schemas.microsoft.com/office/powerpoint/2010/main" val="188337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13</a:t>
            </a:fld>
            <a:endParaRPr lang="en-US" dirty="0"/>
          </a:p>
        </p:txBody>
      </p:sp>
      <p:sp>
        <p:nvSpPr>
          <p:cNvPr id="3"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a:lstStyle>
          <a:p>
            <a:r>
              <a:rPr lang="en-US" sz="2400" dirty="0"/>
              <a:t>Annual Shares of Recent Non-Citizen Immigrants to Texas by World Area of Birth, </a:t>
            </a:r>
            <a:r>
              <a:rPr lang="en-US" sz="2400" dirty="0" smtClean="0"/>
              <a:t>2005-2015 </a:t>
            </a:r>
            <a:endParaRPr lang="en-US" sz="2400" dirty="0"/>
          </a:p>
        </p:txBody>
      </p:sp>
      <p:graphicFrame>
        <p:nvGraphicFramePr>
          <p:cNvPr id="5" name="Chart 4"/>
          <p:cNvGraphicFramePr>
            <a:graphicFrameLocks noGrp="1"/>
          </p:cNvGraphicFramePr>
          <p:nvPr>
            <p:extLst/>
          </p:nvPr>
        </p:nvGraphicFramePr>
        <p:xfrm>
          <a:off x="832585" y="1228335"/>
          <a:ext cx="7478830" cy="51724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0" y="6400807"/>
            <a:ext cx="8001000" cy="261610"/>
          </a:xfrm>
          <a:prstGeom prst="rect">
            <a:avLst/>
          </a:prstGeom>
        </p:spPr>
        <p:txBody>
          <a:bodyPr wrap="square">
            <a:spAutoFit/>
          </a:bodyPr>
          <a:lstStyle/>
          <a:p>
            <a:r>
              <a:rPr lang="en-US" sz="1100" dirty="0">
                <a:solidFill>
                  <a:schemeClr val="tx1">
                    <a:lumMod val="50000"/>
                    <a:lumOff val="50000"/>
                  </a:schemeClr>
                </a:solidFill>
              </a:rPr>
              <a:t>Source: U.S. Census Bureau, </a:t>
            </a:r>
            <a:r>
              <a:rPr lang="en-US" sz="1100" dirty="0" smtClean="0">
                <a:solidFill>
                  <a:schemeClr val="tx1">
                    <a:lumMod val="50000"/>
                    <a:lumOff val="50000"/>
                  </a:schemeClr>
                </a:solidFill>
              </a:rPr>
              <a:t>American Community Survey, 1-Year PUMS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16494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Unauthorized and Mexican Immigration, 2015</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pic>
        <p:nvPicPr>
          <p:cNvPr id="10" name="Picture 9"/>
          <p:cNvPicPr>
            <a:picLocks noChangeAspect="1"/>
          </p:cNvPicPr>
          <p:nvPr/>
        </p:nvPicPr>
        <p:blipFill rotWithShape="1">
          <a:blip r:embed="rId2"/>
          <a:srcRect t="4947" b="2051"/>
          <a:stretch/>
        </p:blipFill>
        <p:spPr>
          <a:xfrm>
            <a:off x="4111" y="1777194"/>
            <a:ext cx="2626090" cy="4498607"/>
          </a:xfrm>
          <a:prstGeom prst="rect">
            <a:avLst/>
          </a:prstGeom>
        </p:spPr>
      </p:pic>
      <p:pic>
        <p:nvPicPr>
          <p:cNvPr id="11" name="Picture 10"/>
          <p:cNvPicPr>
            <a:picLocks noChangeAspect="1"/>
          </p:cNvPicPr>
          <p:nvPr/>
        </p:nvPicPr>
        <p:blipFill rotWithShape="1">
          <a:blip r:embed="rId3"/>
          <a:srcRect t="1847" b="2154"/>
          <a:stretch/>
        </p:blipFill>
        <p:spPr>
          <a:xfrm>
            <a:off x="2671985" y="1767328"/>
            <a:ext cx="3484928" cy="4508473"/>
          </a:xfrm>
          <a:prstGeom prst="rect">
            <a:avLst/>
          </a:prstGeom>
        </p:spPr>
      </p:pic>
      <p:pic>
        <p:nvPicPr>
          <p:cNvPr id="12" name="Picture 11"/>
          <p:cNvPicPr>
            <a:picLocks noChangeAspect="1"/>
          </p:cNvPicPr>
          <p:nvPr/>
        </p:nvPicPr>
        <p:blipFill rotWithShape="1">
          <a:blip r:embed="rId4"/>
          <a:srcRect t="1333" b="1931"/>
          <a:stretch/>
        </p:blipFill>
        <p:spPr>
          <a:xfrm>
            <a:off x="6254803" y="1767328"/>
            <a:ext cx="2872631" cy="4438215"/>
          </a:xfrm>
          <a:prstGeom prst="rect">
            <a:avLst/>
          </a:prstGeom>
        </p:spPr>
      </p:pic>
    </p:spTree>
    <p:extLst>
      <p:ext uri="{BB962C8B-B14F-4D97-AF65-F5344CB8AC3E}">
        <p14:creationId xmlns:p14="http://schemas.microsoft.com/office/powerpoint/2010/main" val="392998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pic>
        <p:nvPicPr>
          <p:cNvPr id="3" name="Picture 2"/>
          <p:cNvPicPr>
            <a:picLocks noChangeAspect="1"/>
          </p:cNvPicPr>
          <p:nvPr/>
        </p:nvPicPr>
        <p:blipFill>
          <a:blip r:embed="rId2"/>
          <a:stretch>
            <a:fillRect/>
          </a:stretch>
        </p:blipFill>
        <p:spPr>
          <a:xfrm>
            <a:off x="1464741" y="1134356"/>
            <a:ext cx="6828702" cy="5587120"/>
          </a:xfrm>
          <a:prstGeom prst="rect">
            <a:avLst/>
          </a:prstGeom>
        </p:spPr>
      </p:pic>
    </p:spTree>
    <p:extLst>
      <p:ext uri="{BB962C8B-B14F-4D97-AF65-F5344CB8AC3E}">
        <p14:creationId xmlns:p14="http://schemas.microsoft.com/office/powerpoint/2010/main" val="44472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6734" b="2350"/>
          <a:stretch/>
        </p:blipFill>
        <p:spPr>
          <a:xfrm>
            <a:off x="1122598" y="1314450"/>
            <a:ext cx="6906976" cy="5407025"/>
          </a:xfrm>
        </p:spPr>
      </p:pic>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Tree>
    <p:extLst>
      <p:ext uri="{BB962C8B-B14F-4D97-AF65-F5344CB8AC3E}">
        <p14:creationId xmlns:p14="http://schemas.microsoft.com/office/powerpoint/2010/main" val="260606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Median Household Income, Texas counties, 2011-2015</a:t>
            </a:r>
            <a:endParaRPr lang="en-US" dirty="0"/>
          </a:p>
        </p:txBody>
      </p:sp>
      <p:pic>
        <p:nvPicPr>
          <p:cNvPr id="5" name="Content Placeholder 4"/>
          <p:cNvPicPr>
            <a:picLocks noGrp="1" noChangeAspect="1"/>
          </p:cNvPicPr>
          <p:nvPr>
            <p:ph idx="1"/>
          </p:nvPr>
        </p:nvPicPr>
        <p:blipFill rotWithShape="1">
          <a:blip r:embed="rId2"/>
          <a:srcRect l="2895" t="11709" r="4412" b="11505"/>
          <a:stretch/>
        </p:blipFill>
        <p:spPr>
          <a:xfrm>
            <a:off x="1995152" y="914400"/>
            <a:ext cx="7162800" cy="6011635"/>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pic>
        <p:nvPicPr>
          <p:cNvPr id="6" name="Picture 5"/>
          <p:cNvPicPr>
            <a:picLocks noChangeAspect="1"/>
          </p:cNvPicPr>
          <p:nvPr/>
        </p:nvPicPr>
        <p:blipFill rotWithShape="1">
          <a:blip r:embed="rId3"/>
          <a:srcRect t="24330" b="13109"/>
          <a:stretch/>
        </p:blipFill>
        <p:spPr>
          <a:xfrm>
            <a:off x="920552" y="1648708"/>
            <a:ext cx="2149200" cy="1371600"/>
          </a:xfrm>
          <a:prstGeom prst="rect">
            <a:avLst/>
          </a:prstGeom>
        </p:spPr>
      </p:pic>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41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 of the population with income below poverty, Texas counties, 2011-2015</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Content Placeholder 13"/>
          <p:cNvPicPr>
            <a:picLocks noGrp="1" noChangeAspect="1"/>
          </p:cNvPicPr>
          <p:nvPr>
            <p:ph idx="1"/>
          </p:nvPr>
        </p:nvPicPr>
        <p:blipFill rotWithShape="1">
          <a:blip r:embed="rId3"/>
          <a:srcRect t="23480" r="11726" b="10483"/>
          <a:stretch/>
        </p:blipFill>
        <p:spPr>
          <a:xfrm>
            <a:off x="1295400" y="1584906"/>
            <a:ext cx="1719330" cy="1447801"/>
          </a:xfrm>
          <a:prstGeom prst="rect">
            <a:avLst/>
          </a:prstGeom>
        </p:spPr>
      </p:pic>
      <p:pic>
        <p:nvPicPr>
          <p:cNvPr id="13" name="Picture 12"/>
          <p:cNvPicPr>
            <a:picLocks noChangeAspect="1"/>
          </p:cNvPicPr>
          <p:nvPr/>
        </p:nvPicPr>
        <p:blipFill rotWithShape="1">
          <a:blip r:embed="rId4"/>
          <a:srcRect l="2536" t="14476" r="4925" b="9199"/>
          <a:stretch/>
        </p:blipFill>
        <p:spPr>
          <a:xfrm>
            <a:off x="2116296" y="1143000"/>
            <a:ext cx="6722904" cy="5617769"/>
          </a:xfrm>
          <a:prstGeom prst="rect">
            <a:avLst/>
          </a:prstGeom>
        </p:spPr>
      </p:pic>
    </p:spTree>
    <p:extLst>
      <p:ext uri="{BB962C8B-B14F-4D97-AF65-F5344CB8AC3E}">
        <p14:creationId xmlns:p14="http://schemas.microsoft.com/office/powerpoint/2010/main" val="365472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the population aged 25 and older with a bachelor’s degree or  higher, 2011-2015</a:t>
            </a:r>
            <a:endParaRPr lang="en-US" sz="2800" dirty="0"/>
          </a:p>
        </p:txBody>
      </p:sp>
      <p:pic>
        <p:nvPicPr>
          <p:cNvPr id="5" name="Content Placeholder 4"/>
          <p:cNvPicPr>
            <a:picLocks noGrp="1" noChangeAspect="1"/>
          </p:cNvPicPr>
          <p:nvPr>
            <p:ph idx="1"/>
          </p:nvPr>
        </p:nvPicPr>
        <p:blipFill rotWithShape="1">
          <a:blip r:embed="rId2"/>
          <a:srcRect l="2895" t="11709" r="4412" b="9871"/>
          <a:stretch/>
        </p:blipFill>
        <p:spPr>
          <a:xfrm>
            <a:off x="1752600" y="1006476"/>
            <a:ext cx="6667500" cy="5715000"/>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19</a:t>
            </a:fld>
            <a:endParaRPr lang="en-US" dirty="0"/>
          </a:p>
        </p:txBody>
      </p:sp>
      <p:pic>
        <p:nvPicPr>
          <p:cNvPr id="6" name="Picture 5"/>
          <p:cNvPicPr>
            <a:picLocks noChangeAspect="1"/>
          </p:cNvPicPr>
          <p:nvPr/>
        </p:nvPicPr>
        <p:blipFill rotWithShape="1">
          <a:blip r:embed="rId3"/>
          <a:srcRect t="27851" r="16354"/>
          <a:stretch/>
        </p:blipFill>
        <p:spPr>
          <a:xfrm>
            <a:off x="1554480" y="1828800"/>
            <a:ext cx="1629177" cy="1381800"/>
          </a:xfrm>
          <a:prstGeom prst="rect">
            <a:avLst/>
          </a:prstGeom>
        </p:spPr>
      </p:pic>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351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00" y="432204"/>
            <a:ext cx="6172199" cy="313855"/>
          </a:xfrm>
        </p:spPr>
        <p:txBody>
          <a:bodyPr>
            <a:noAutofit/>
          </a:bodyPr>
          <a:lstStyle/>
          <a:p>
            <a:r>
              <a:rPr lang="en-US" sz="2400" b="1" dirty="0">
                <a:effectLst/>
              </a:rPr>
              <a:t>Growing States, 2000-2016</a:t>
            </a:r>
          </a:p>
        </p:txBody>
      </p:sp>
      <p:graphicFrame>
        <p:nvGraphicFramePr>
          <p:cNvPr id="6" name="Table 5"/>
          <p:cNvGraphicFramePr>
            <a:graphicFrameLocks noGrp="1"/>
          </p:cNvGraphicFramePr>
          <p:nvPr>
            <p:extLst/>
          </p:nvPr>
        </p:nvGraphicFramePr>
        <p:xfrm>
          <a:off x="381001" y="1600200"/>
          <a:ext cx="8229600" cy="4876799"/>
        </p:xfrm>
        <a:graphic>
          <a:graphicData uri="http://schemas.openxmlformats.org/drawingml/2006/table">
            <a:tbl>
              <a:tblPr firstRow="1" bandRow="1">
                <a:tableStyleId>{073A0DAA-6AF3-43AB-8588-CEC1D06C72B9}</a:tableStyleId>
              </a:tblPr>
              <a:tblGrid>
                <a:gridCol w="1531089">
                  <a:extLst>
                    <a:ext uri="{9D8B030D-6E8A-4147-A177-3AD203B41FA5}">
                      <a16:colId xmlns="" xmlns:a16="http://schemas.microsoft.com/office/drawing/2014/main" val="20000"/>
                    </a:ext>
                  </a:extLst>
                </a:gridCol>
                <a:gridCol w="1339702">
                  <a:extLst>
                    <a:ext uri="{9D8B030D-6E8A-4147-A177-3AD203B41FA5}">
                      <a16:colId xmlns="" xmlns:a16="http://schemas.microsoft.com/office/drawing/2014/main" val="20001"/>
                    </a:ext>
                  </a:extLst>
                </a:gridCol>
                <a:gridCol w="1594884">
                  <a:extLst>
                    <a:ext uri="{9D8B030D-6E8A-4147-A177-3AD203B41FA5}">
                      <a16:colId xmlns="" xmlns:a16="http://schemas.microsoft.com/office/drawing/2014/main" val="20002"/>
                    </a:ext>
                  </a:extLst>
                </a:gridCol>
                <a:gridCol w="1212112">
                  <a:extLst>
                    <a:ext uri="{9D8B030D-6E8A-4147-A177-3AD203B41FA5}">
                      <a16:colId xmlns="" xmlns:a16="http://schemas.microsoft.com/office/drawing/2014/main" val="20003"/>
                    </a:ext>
                  </a:extLst>
                </a:gridCol>
                <a:gridCol w="1212112">
                  <a:extLst>
                    <a:ext uri="{9D8B030D-6E8A-4147-A177-3AD203B41FA5}">
                      <a16:colId xmlns="" xmlns:a16="http://schemas.microsoft.com/office/drawing/2014/main" val="20004"/>
                    </a:ext>
                  </a:extLst>
                </a:gridCol>
                <a:gridCol w="1339701">
                  <a:extLst>
                    <a:ext uri="{9D8B030D-6E8A-4147-A177-3AD203B41FA5}">
                      <a16:colId xmlns="" xmlns:a16="http://schemas.microsoft.com/office/drawing/2014/main" val="20005"/>
                    </a:ext>
                  </a:extLst>
                </a:gridCol>
              </a:tblGrid>
              <a:tr h="947801">
                <a:tc>
                  <a:txBody>
                    <a:bodyPr/>
                    <a:lstStyle/>
                    <a:p>
                      <a:pPr marL="117475" indent="0" algn="l"/>
                      <a:endParaRPr lang="en-US" sz="15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200" b="1" dirty="0" smtClean="0">
                          <a:solidFill>
                            <a:srgbClr val="1B1E7A"/>
                          </a:solidFill>
                          <a:latin typeface="Arial" pitchFamily="34" charset="0"/>
                          <a:cs typeface="Arial" pitchFamily="34" charset="0"/>
                        </a:rPr>
                        <a:t>2000</a:t>
                      </a:r>
                    </a:p>
                    <a:p>
                      <a:pPr marL="233363" indent="0" algn="ctr"/>
                      <a:r>
                        <a:rPr lang="en-US" sz="1200" b="1" dirty="0" smtClean="0">
                          <a:solidFill>
                            <a:srgbClr val="1B1E7A"/>
                          </a:solidFill>
                          <a:latin typeface="Arial" pitchFamily="34" charset="0"/>
                          <a:cs typeface="Arial" pitchFamily="34" charset="0"/>
                        </a:rPr>
                        <a:t>Population</a:t>
                      </a:r>
                    </a:p>
                    <a:p>
                      <a:pPr marL="233363" indent="0" algn="ctr"/>
                      <a:r>
                        <a:rPr lang="en-US" sz="1200" b="1" kern="1200" dirty="0" smtClean="0">
                          <a:solidFill>
                            <a:srgbClr val="1B1E7A"/>
                          </a:solidFill>
                          <a:latin typeface="Arial" pitchFamily="34" charset="0"/>
                          <a:ea typeface="+mn-ea"/>
                          <a:cs typeface="Arial" pitchFamily="34" charset="0"/>
                        </a:rPr>
                        <a:t>(millions)</a:t>
                      </a:r>
                      <a:endParaRPr lang="en-US" sz="12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Population</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(millions)</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2016 Population (millions)</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Numeric</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2010-2016 </a:t>
                      </a:r>
                    </a:p>
                    <a:p>
                      <a:pPr marL="233363" indent="0" algn="ctr" defTabSz="914400" rtl="0" eaLnBrk="1" latinLnBrk="0" hangingPunct="1"/>
                      <a:r>
                        <a:rPr lang="en-US" sz="1200" b="1" kern="1200" dirty="0" smtClean="0">
                          <a:solidFill>
                            <a:srgbClr val="1B1E7A"/>
                          </a:solidFill>
                          <a:latin typeface="Arial" pitchFamily="34" charset="0"/>
                          <a:ea typeface="+mn-ea"/>
                          <a:cs typeface="Arial" pitchFamily="34" charset="0"/>
                        </a:rPr>
                        <a:t>(millions)</a:t>
                      </a: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200" b="1" dirty="0" smtClean="0">
                          <a:solidFill>
                            <a:srgbClr val="1B1E7A"/>
                          </a:solidFill>
                          <a:latin typeface="Arial" pitchFamily="34" charset="0"/>
                          <a:cs typeface="Arial" pitchFamily="34" charset="0"/>
                        </a:rPr>
                        <a:t>Percent</a:t>
                      </a:r>
                    </a:p>
                    <a:p>
                      <a:pPr marL="58738" indent="0" algn="ctr"/>
                      <a:r>
                        <a:rPr lang="en-US" sz="1200" b="1" dirty="0" smtClean="0">
                          <a:solidFill>
                            <a:srgbClr val="1B1E7A"/>
                          </a:solidFill>
                          <a:latin typeface="Arial" pitchFamily="34" charset="0"/>
                          <a:cs typeface="Arial" pitchFamily="34" charset="0"/>
                        </a:rPr>
                        <a:t>Change</a:t>
                      </a:r>
                    </a:p>
                    <a:p>
                      <a:pPr marL="58738" indent="0" algn="ctr"/>
                      <a:r>
                        <a:rPr lang="en-US" sz="1200" b="1" dirty="0" smtClean="0">
                          <a:solidFill>
                            <a:srgbClr val="1B1E7A"/>
                          </a:solidFill>
                          <a:latin typeface="Arial" pitchFamily="34" charset="0"/>
                          <a:cs typeface="Arial" pitchFamily="34" charset="0"/>
                        </a:rPr>
                        <a:t>2010-2016</a:t>
                      </a:r>
                      <a:endParaRPr lang="en-US" sz="1200" b="1" dirty="0">
                        <a:solidFill>
                          <a:srgbClr val="1B1E7A"/>
                        </a:solidFill>
                        <a:latin typeface="Arial" pitchFamily="34" charset="0"/>
                        <a:cs typeface="Arial" pitchFamily="34" charset="0"/>
                      </a:endParaRPr>
                    </a:p>
                  </a:txBody>
                  <a:tcPr marL="51435" marR="51435" marT="25718" marB="2571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0"/>
                  </a:ext>
                </a:extLst>
              </a:tr>
              <a:tr h="466381">
                <a:tc>
                  <a:txBody>
                    <a:bodyPr/>
                    <a:lstStyle/>
                    <a:p>
                      <a:pPr algn="l" rtl="0" fontAlgn="ctr"/>
                      <a:r>
                        <a:rPr lang="en-US" sz="1800" b="0" i="0" u="none" strike="noStrike" dirty="0">
                          <a:solidFill>
                            <a:srgbClr val="1B1E7A"/>
                          </a:solidFill>
                          <a:effectLst/>
                          <a:latin typeface="Calibri" panose="020F0502020204030204" pitchFamily="34" charset="0"/>
                        </a:rPr>
                        <a:t>United States</a:t>
                      </a:r>
                    </a:p>
                  </a:txBody>
                  <a:tcPr marL="5358" marR="5358" marT="5358"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281.4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308.7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323.1</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14.3</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4.7%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1"/>
                  </a:ext>
                </a:extLst>
              </a:tr>
              <a:tr h="338562">
                <a:tc>
                  <a:txBody>
                    <a:bodyPr/>
                    <a:lstStyle/>
                    <a:p>
                      <a:pPr algn="l" rtl="0" fontAlgn="ctr"/>
                      <a:r>
                        <a:rPr lang="en-US" sz="1800" b="1" i="0" u="none" strike="noStrike" dirty="0">
                          <a:solidFill>
                            <a:srgbClr val="1B1E7A"/>
                          </a:solidFill>
                          <a:effectLst/>
                          <a:latin typeface="Calibri" panose="020F0502020204030204" pitchFamily="34" charset="0"/>
                        </a:rPr>
                        <a:t>Texas</a:t>
                      </a:r>
                    </a:p>
                  </a:txBody>
                  <a:tcPr marL="5358" marR="5358" marT="5358"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20.8</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25.1</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27.8</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2.7</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1" i="0" u="none" strike="noStrike" dirty="0" smtClean="0">
                          <a:solidFill>
                            <a:srgbClr val="1B1E7A"/>
                          </a:solidFill>
                          <a:effectLst/>
                          <a:latin typeface="Calibri" panose="020F0502020204030204" pitchFamily="34" charset="0"/>
                        </a:rPr>
                        <a:t>10.8%</a:t>
                      </a:r>
                      <a:endParaRPr lang="en-US" sz="1800" b="1"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2"/>
                  </a:ext>
                </a:extLst>
              </a:tr>
              <a:tr h="422954">
                <a:tc>
                  <a:txBody>
                    <a:bodyPr/>
                    <a:lstStyle/>
                    <a:p>
                      <a:pPr algn="l" rtl="0" fontAlgn="ctr"/>
                      <a:r>
                        <a:rPr lang="en-US" sz="1800" b="0" i="0" u="none" strike="noStrike" dirty="0">
                          <a:solidFill>
                            <a:srgbClr val="1B1E7A"/>
                          </a:solidFill>
                          <a:effectLst/>
                          <a:latin typeface="Calibri" panose="020F0502020204030204" pitchFamily="34" charset="0"/>
                        </a:rPr>
                        <a:t>California</a:t>
                      </a:r>
                    </a:p>
                  </a:txBody>
                  <a:tcPr marL="5358" marR="5358" marT="535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33.8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37.2</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39.2</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1.9</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3"/>
                  </a:ext>
                </a:extLst>
              </a:tr>
              <a:tr h="344713">
                <a:tc>
                  <a:txBody>
                    <a:bodyPr/>
                    <a:lstStyle/>
                    <a:p>
                      <a:pPr algn="l" rtl="0" fontAlgn="ctr"/>
                      <a:r>
                        <a:rPr lang="en-US" sz="1800" b="0" i="0" u="none" strike="noStrike" dirty="0">
                          <a:solidFill>
                            <a:srgbClr val="1B1E7A"/>
                          </a:solidFill>
                          <a:effectLst/>
                          <a:latin typeface="Calibri" panose="020F0502020204030204" pitchFamily="34" charset="0"/>
                        </a:rPr>
                        <a:t>Florida</a:t>
                      </a:r>
                    </a:p>
                  </a:txBody>
                  <a:tcPr marL="5358" marR="5358" marT="535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15.9</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18.8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20.6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9.6%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4"/>
                  </a:ext>
                </a:extLst>
              </a:tr>
              <a:tr h="392240">
                <a:tc>
                  <a:txBody>
                    <a:bodyPr/>
                    <a:lstStyle/>
                    <a:p>
                      <a:pPr algn="l" rtl="0" fontAlgn="ctr"/>
                      <a:r>
                        <a:rPr lang="en-US" sz="1800" b="0" i="0" u="none" strike="noStrike" dirty="0">
                          <a:solidFill>
                            <a:srgbClr val="1B1E7A"/>
                          </a:solidFill>
                          <a:effectLst/>
                          <a:latin typeface="Calibri" panose="020F0502020204030204" pitchFamily="34" charset="0"/>
                        </a:rPr>
                        <a:t>Georgia</a:t>
                      </a:r>
                    </a:p>
                  </a:txBody>
                  <a:tcPr marL="5358" marR="5358" marT="535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8.2</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9.7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10.3</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5"/>
                  </a:ext>
                </a:extLst>
              </a:tr>
              <a:tr h="338562">
                <a:tc>
                  <a:txBody>
                    <a:bodyPr/>
                    <a:lstStyle/>
                    <a:p>
                      <a:pPr algn="l" rtl="0" fontAlgn="b"/>
                      <a:r>
                        <a:rPr lang="en-US" sz="1800" b="0" i="0" u="none" strike="noStrike" dirty="0">
                          <a:solidFill>
                            <a:srgbClr val="1B1E7A"/>
                          </a:solidFill>
                          <a:effectLst/>
                          <a:latin typeface="Calibri" panose="020F0502020204030204" pitchFamily="34" charset="0"/>
                        </a:rPr>
                        <a:t>North Carolina</a:t>
                      </a: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8.0</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9.5</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10.1</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6"/>
                  </a:ext>
                </a:extLst>
              </a:tr>
              <a:tr h="338562">
                <a:tc>
                  <a:txBody>
                    <a:bodyPr/>
                    <a:lstStyle/>
                    <a:p>
                      <a:pPr algn="l" rtl="0" fontAlgn="b"/>
                      <a:r>
                        <a:rPr lang="en-US" sz="1800" b="0" i="0" u="none" strike="noStrike" dirty="0">
                          <a:solidFill>
                            <a:srgbClr val="1B1E7A"/>
                          </a:solidFill>
                          <a:effectLst/>
                          <a:latin typeface="Calibri" panose="020F0502020204030204" pitchFamily="34" charset="0"/>
                        </a:rPr>
                        <a:t>Washington</a:t>
                      </a:r>
                    </a:p>
                  </a:txBody>
                  <a:tcPr marL="5358" marR="5358" marT="5358"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5.8</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6.7</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7.3</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7"/>
                  </a:ext>
                </a:extLst>
              </a:tr>
              <a:tr h="338562">
                <a:tc>
                  <a:txBody>
                    <a:bodyPr/>
                    <a:lstStyle/>
                    <a:p>
                      <a:pPr algn="l" rtl="0" fontAlgn="b"/>
                      <a:r>
                        <a:rPr lang="en-US" sz="1800" b="0" i="0" u="none" strike="noStrike" dirty="0">
                          <a:solidFill>
                            <a:srgbClr val="1B1E7A"/>
                          </a:solidFill>
                          <a:effectLst/>
                          <a:latin typeface="Calibri" panose="020F0502020204030204" pitchFamily="34" charset="0"/>
                        </a:rPr>
                        <a:t>Arizona</a:t>
                      </a:r>
                    </a:p>
                  </a:txBody>
                  <a:tcPr marL="5358" marR="5358" marT="5358" marB="0"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5.1</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6.9</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.5</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rtl="0" fontAlgn="b"/>
                      <a:r>
                        <a:rPr lang="en-US" sz="1800" b="0" i="0" u="none" strike="noStrike" dirty="0" smtClean="0">
                          <a:solidFill>
                            <a:srgbClr val="1B1E7A"/>
                          </a:solidFill>
                          <a:effectLst/>
                          <a:latin typeface="Calibri" panose="020F0502020204030204" pitchFamily="34" charset="0"/>
                        </a:rPr>
                        <a:t>8.4%</a:t>
                      </a:r>
                      <a:endParaRPr lang="en-US" sz="1800" b="0" i="0" u="none" strike="noStrike" dirty="0">
                        <a:solidFill>
                          <a:srgbClr val="1B1E7A"/>
                        </a:solidFill>
                        <a:effectLst/>
                        <a:latin typeface="Calibri" panose="020F0502020204030204" pitchFamily="34" charset="0"/>
                      </a:endParaRPr>
                    </a:p>
                  </a:txBody>
                  <a:tcPr marL="5358" marR="5358" marT="53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8"/>
                  </a:ext>
                </a:extLst>
              </a:tr>
              <a:tr h="948462">
                <a:tc gridSpan="6">
                  <a:txBody>
                    <a:bodyPr/>
                    <a:lstStyle/>
                    <a:p>
                      <a:pPr marL="339725" indent="-339725"/>
                      <a:endParaRPr lang="en-US" sz="800" b="1" dirty="0" smtClean="0">
                        <a:solidFill>
                          <a:srgbClr val="1B1E7A"/>
                        </a:solidFill>
                        <a:latin typeface="Arial" pitchFamily="34" charset="0"/>
                        <a:cs typeface="Arial" pitchFamily="34" charset="0"/>
                      </a:endParaRPr>
                    </a:p>
                  </a:txBody>
                  <a:tcPr marL="51435" marR="51435" marT="25718" marB="25718"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bl>
          </a:graphicData>
        </a:graphic>
      </p:graphicFrame>
      <p:sp>
        <p:nvSpPr>
          <p:cNvPr id="9" name="Rectangle 8"/>
          <p:cNvSpPr/>
          <p:nvPr/>
        </p:nvSpPr>
        <p:spPr>
          <a:xfrm>
            <a:off x="1371600" y="5657850"/>
            <a:ext cx="4500563" cy="300082"/>
          </a:xfrm>
          <a:prstGeom prst="rect">
            <a:avLst/>
          </a:prstGeom>
        </p:spPr>
        <p:txBody>
          <a:bodyPr wrap="square">
            <a:spAutoFit/>
          </a:bodyPr>
          <a:lstStyle/>
          <a:p>
            <a:r>
              <a:rPr lang="en-US" sz="675" dirty="0">
                <a:solidFill>
                  <a:schemeClr val="tx1">
                    <a:lumMod val="50000"/>
                    <a:lumOff val="50000"/>
                  </a:schemeClr>
                </a:solidFill>
              </a:rPr>
              <a:t>Source: U.S. Census Bureau. 2000 and 2010 Census Count, 2016 Population Estimates.					</a:t>
            </a:r>
          </a:p>
        </p:txBody>
      </p:sp>
      <p:sp>
        <p:nvSpPr>
          <p:cNvPr id="2" name="Rectangle 1"/>
          <p:cNvSpPr/>
          <p:nvPr/>
        </p:nvSpPr>
        <p:spPr>
          <a:xfrm>
            <a:off x="6858000" y="3057525"/>
            <a:ext cx="457200" cy="369332"/>
          </a:xfrm>
          <a:prstGeom prst="rect">
            <a:avLst/>
          </a:prstGeom>
          <a:noFill/>
          <a:ln w="34925">
            <a:solidFill>
              <a:schemeClr val="accent2"/>
            </a:solidFill>
          </a:ln>
        </p:spPr>
        <p:txBody>
          <a:bodyPr rtlCol="0" anchor="ctr">
            <a:spAutoFit/>
          </a:bodyPr>
          <a:lstStyle/>
          <a:p>
            <a:pPr algn="ctr"/>
            <a:endParaRPr lang="en-US" sz="1800" dirty="0">
              <a:solidFill>
                <a:schemeClr val="tx2"/>
              </a:solidFill>
            </a:endParaRPr>
          </a:p>
        </p:txBody>
      </p:sp>
      <p:sp>
        <p:nvSpPr>
          <p:cNvPr id="7" name="Rectangle 6"/>
          <p:cNvSpPr/>
          <p:nvPr/>
        </p:nvSpPr>
        <p:spPr>
          <a:xfrm>
            <a:off x="7981952" y="3048000"/>
            <a:ext cx="628649" cy="369332"/>
          </a:xfrm>
          <a:prstGeom prst="rect">
            <a:avLst/>
          </a:prstGeom>
          <a:noFill/>
          <a:ln w="34925">
            <a:solidFill>
              <a:schemeClr val="accent2"/>
            </a:solidFill>
          </a:ln>
        </p:spPr>
        <p:txBody>
          <a:bodyPr rtlCol="0" anchor="ctr">
            <a:spAutoFit/>
          </a:bodyPr>
          <a:lstStyle/>
          <a:p>
            <a:pPr algn="ctr"/>
            <a:endParaRPr lang="en-US" sz="1800" dirty="0">
              <a:solidFill>
                <a:schemeClr val="tx2"/>
              </a:solidFill>
            </a:endParaRPr>
          </a:p>
        </p:txBody>
      </p:sp>
      <p:sp>
        <p:nvSpPr>
          <p:cNvPr id="8" name="Rectangle 7"/>
          <p:cNvSpPr/>
          <p:nvPr/>
        </p:nvSpPr>
        <p:spPr>
          <a:xfrm>
            <a:off x="5562600" y="3057525"/>
            <a:ext cx="514350" cy="369332"/>
          </a:xfrm>
          <a:prstGeom prst="rect">
            <a:avLst/>
          </a:prstGeom>
          <a:noFill/>
          <a:ln w="34925">
            <a:solidFill>
              <a:schemeClr val="accent2"/>
            </a:solidFill>
          </a:ln>
        </p:spPr>
        <p:txBody>
          <a:bodyPr rtlCol="0" anchor="ctr">
            <a:spAutoFit/>
          </a:bodyPr>
          <a:lstStyle/>
          <a:p>
            <a:pPr algn="ctr"/>
            <a:endParaRPr lang="en-US" sz="1800" dirty="0">
              <a:solidFill>
                <a:schemeClr val="tx2"/>
              </a:solidFill>
            </a:endParaRPr>
          </a:p>
        </p:txBody>
      </p:sp>
    </p:spTree>
    <p:extLst>
      <p:ext uri="{BB962C8B-B14F-4D97-AF65-F5344CB8AC3E}">
        <p14:creationId xmlns:p14="http://schemas.microsoft.com/office/powerpoint/2010/main" val="89891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43267803"/>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2016 Population Projections </a:t>
            </a:r>
          </a:p>
        </p:txBody>
      </p:sp>
      <p:cxnSp>
        <p:nvCxnSpPr>
          <p:cNvPr id="13" name="Straight Connector 12"/>
          <p:cNvCxnSpPr/>
          <p:nvPr/>
        </p:nvCxnSpPr>
        <p:spPr>
          <a:xfrm flipV="1">
            <a:off x="7162800" y="2590800"/>
            <a:ext cx="0" cy="2819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810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798097939"/>
              </p:ext>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2010-2020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21</a:t>
            </a:fld>
            <a:endParaRPr lang="en-US" dirty="0"/>
          </a:p>
        </p:txBody>
      </p: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2017 Population Projections. U.S. Census Bureau, 2016 Vintage Estimates</a:t>
            </a:r>
          </a:p>
        </p:txBody>
      </p: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763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Population and Projected Share of Population by Age Group, Texas, 1950 to 2050</a:t>
            </a:r>
            <a:endParaRPr lang="en-US" sz="28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22</a:t>
            </a:fld>
            <a:endParaRPr lang="en-US" dirty="0"/>
          </a:p>
        </p:txBody>
      </p:sp>
      <p:sp>
        <p:nvSpPr>
          <p:cNvPr id="6" name="TextBox 5"/>
          <p:cNvSpPr txBox="1"/>
          <p:nvPr/>
        </p:nvSpPr>
        <p:spPr>
          <a:xfrm>
            <a:off x="0" y="6406376"/>
            <a:ext cx="8635181" cy="400110"/>
          </a:xfrm>
          <a:prstGeom prst="rect">
            <a:avLst/>
          </a:prstGeom>
          <a:noFill/>
        </p:spPr>
        <p:txBody>
          <a:bodyPr wrap="square" rtlCol="0">
            <a:spAutoFit/>
          </a:bodyPr>
          <a:lstStyle/>
          <a:p>
            <a:r>
              <a:rPr lang="en-US" sz="1000" dirty="0">
                <a:solidFill>
                  <a:schemeClr val="tx1">
                    <a:lumMod val="50000"/>
                    <a:lumOff val="50000"/>
                  </a:schemeClr>
                </a:solidFill>
              </a:rPr>
              <a:t>Source: U.S. Census Bureau, Decennial Censuses and 2015 Population Estimates; Texas Demographic Center, 2014 Vintage Population Projections, 0.5 Migration Scenario </a:t>
            </a:r>
          </a:p>
        </p:txBody>
      </p:sp>
      <p:graphicFrame>
        <p:nvGraphicFramePr>
          <p:cNvPr id="7" name="Chart 6"/>
          <p:cNvGraphicFramePr>
            <a:graphicFrameLocks noGrp="1"/>
          </p:cNvGraphicFramePr>
          <p:nvPr>
            <p:extLst/>
          </p:nvPr>
        </p:nvGraphicFramePr>
        <p:xfrm>
          <a:off x="998925" y="1337022"/>
          <a:ext cx="7636256" cy="5069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86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population ages 17-19 for Texas, 2015-2050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22912419"/>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23</a:t>
            </a:fld>
            <a:endParaRPr lang="en-US" dirty="0"/>
          </a:p>
        </p:txBody>
      </p:sp>
      <p:sp>
        <p:nvSpPr>
          <p:cNvPr id="8" name="TextBox 7"/>
          <p:cNvSpPr txBox="1"/>
          <p:nvPr/>
        </p:nvSpPr>
        <p:spPr>
          <a:xfrm>
            <a:off x="152400" y="6444477"/>
            <a:ext cx="8763000" cy="276999"/>
          </a:xfrm>
          <a:prstGeom prst="rect">
            <a:avLst/>
          </a:prstGeom>
          <a:noFill/>
        </p:spPr>
        <p:txBody>
          <a:bodyPr wrap="square" rtlCol="0">
            <a:spAutoFit/>
          </a:bodyPr>
          <a:lstStyle/>
          <a:p>
            <a:pPr marL="798513" indent="-798513">
              <a:spcBef>
                <a:spcPct val="50000"/>
              </a:spcBef>
            </a:pPr>
            <a:r>
              <a:rPr lang="en-US" sz="1200" dirty="0">
                <a:solidFill>
                  <a:schemeClr val="tx1">
                    <a:lumMod val="50000"/>
                    <a:lumOff val="50000"/>
                  </a:schemeClr>
                </a:solidFill>
                <a:latin typeface="Arial" pitchFamily="34" charset="0"/>
                <a:cs typeface="Arial" pitchFamily="34" charset="0"/>
              </a:rPr>
              <a:t>Source: Texas State Data Center 2016 Population Projections, 2000-2010 Migration Scenario</a:t>
            </a:r>
            <a:endParaRPr lang="en-US" sz="1200" dirty="0" smtClean="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1039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population ages 17-19 for select Texas counties, 2015-2050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546406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24</a:t>
            </a:fld>
            <a:endParaRPr lang="en-US" dirty="0"/>
          </a:p>
        </p:txBody>
      </p:sp>
      <p:sp>
        <p:nvSpPr>
          <p:cNvPr id="8" name="TextBox 7"/>
          <p:cNvSpPr txBox="1"/>
          <p:nvPr/>
        </p:nvSpPr>
        <p:spPr>
          <a:xfrm>
            <a:off x="73025" y="6244213"/>
            <a:ext cx="8763000" cy="438582"/>
          </a:xfrm>
          <a:prstGeom prst="rect">
            <a:avLst/>
          </a:prstGeom>
          <a:noFill/>
        </p:spPr>
        <p:txBody>
          <a:bodyPr wrap="square" rtlCol="0">
            <a:spAutoFit/>
          </a:bodyPr>
          <a:lstStyle/>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Source: Texas State Data Center 2016 Population Projections, 2000-2010 Migration Scenario</a:t>
            </a:r>
          </a:p>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Data labels for 2030 and 2050 </a:t>
            </a:r>
          </a:p>
        </p:txBody>
      </p:sp>
    </p:spTree>
    <p:extLst>
      <p:ext uri="{BB962C8B-B14F-4D97-AF65-F5344CB8AC3E}">
        <p14:creationId xmlns:p14="http://schemas.microsoft.com/office/powerpoint/2010/main" val="301064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Projected population ages 17-19 for select Texas counties, 2015-2050</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181430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25</a:t>
            </a:fld>
            <a:endParaRPr lang="en-US" dirty="0"/>
          </a:p>
        </p:txBody>
      </p:sp>
      <p:sp>
        <p:nvSpPr>
          <p:cNvPr id="6" name="TextBox 5"/>
          <p:cNvSpPr txBox="1"/>
          <p:nvPr/>
        </p:nvSpPr>
        <p:spPr>
          <a:xfrm>
            <a:off x="73025" y="6244213"/>
            <a:ext cx="8763000" cy="438582"/>
          </a:xfrm>
          <a:prstGeom prst="rect">
            <a:avLst/>
          </a:prstGeom>
          <a:noFill/>
        </p:spPr>
        <p:txBody>
          <a:bodyPr wrap="square" rtlCol="0">
            <a:spAutoFit/>
          </a:bodyPr>
          <a:lstStyle/>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Source: Texas State Data Center 2016 Population Projections, 2000-2010 Migration Scenario</a:t>
            </a:r>
          </a:p>
          <a:p>
            <a:pPr marL="798513" indent="-798513">
              <a:spcBef>
                <a:spcPct val="50000"/>
              </a:spcBef>
            </a:pPr>
            <a:r>
              <a:rPr lang="en-US" sz="900" dirty="0" smtClean="0">
                <a:solidFill>
                  <a:schemeClr val="tx1">
                    <a:lumMod val="50000"/>
                    <a:lumOff val="50000"/>
                  </a:schemeClr>
                </a:solidFill>
                <a:latin typeface="Arial" pitchFamily="34" charset="0"/>
                <a:cs typeface="Arial" pitchFamily="34" charset="0"/>
              </a:rPr>
              <a:t>Data labels for 2030 and 2050 </a:t>
            </a:r>
          </a:p>
        </p:txBody>
      </p:sp>
    </p:spTree>
    <p:extLst>
      <p:ext uri="{BB962C8B-B14F-4D97-AF65-F5344CB8AC3E}">
        <p14:creationId xmlns:p14="http://schemas.microsoft.com/office/powerpoint/2010/main" val="410750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Estimated number of persons enrolled in school as undergraduates, Texas Counties, 2011-2015</a:t>
            </a:r>
            <a:endParaRPr lang="en-US" sz="2400" dirty="0"/>
          </a:p>
        </p:txBody>
      </p:sp>
      <p:pic>
        <p:nvPicPr>
          <p:cNvPr id="5" name="Content Placeholder 4"/>
          <p:cNvPicPr>
            <a:picLocks noGrp="1" noChangeAspect="1"/>
          </p:cNvPicPr>
          <p:nvPr>
            <p:ph idx="1"/>
          </p:nvPr>
        </p:nvPicPr>
        <p:blipFill rotWithShape="1">
          <a:blip r:embed="rId2"/>
          <a:srcRect l="2829" t="13342" r="6007" b="11505"/>
          <a:stretch/>
        </p:blipFill>
        <p:spPr>
          <a:xfrm>
            <a:off x="2133600" y="1219200"/>
            <a:ext cx="6578810" cy="5502276"/>
          </a:xfrm>
          <a:prstGeom prst="rect">
            <a:avLst/>
          </a:prstGeom>
        </p:spPr>
      </p:pic>
      <p:sp>
        <p:nvSpPr>
          <p:cNvPr id="4" name="Slide Number Placeholder 3"/>
          <p:cNvSpPr>
            <a:spLocks noGrp="1"/>
          </p:cNvSpPr>
          <p:nvPr>
            <p:ph type="sldNum" sz="quarter" idx="4"/>
          </p:nvPr>
        </p:nvSpPr>
        <p:spPr/>
        <p:txBody>
          <a:bodyPr/>
          <a:lstStyle/>
          <a:p>
            <a:fld id="{2BC1FA3B-F0C1-4F58-90BE-DCC7501F4B28}" type="slidenum">
              <a:rPr lang="en-US" smtClean="0"/>
              <a:pPr/>
              <a:t>26</a:t>
            </a:fld>
            <a:endParaRPr lang="en-US" dirty="0"/>
          </a:p>
        </p:txBody>
      </p:sp>
      <p:pic>
        <p:nvPicPr>
          <p:cNvPr id="6" name="Picture 5"/>
          <p:cNvPicPr>
            <a:picLocks noChangeAspect="1"/>
          </p:cNvPicPr>
          <p:nvPr/>
        </p:nvPicPr>
        <p:blipFill rotWithShape="1">
          <a:blip r:embed="rId3"/>
          <a:srcRect t="27851"/>
          <a:stretch/>
        </p:blipFill>
        <p:spPr>
          <a:xfrm>
            <a:off x="1295400" y="1676400"/>
            <a:ext cx="1947713" cy="1381800"/>
          </a:xfrm>
          <a:prstGeom prst="rect">
            <a:avLst/>
          </a:prstGeom>
        </p:spPr>
      </p:pic>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2011-2015 5-Year Sample</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719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Estimated change in the number of persons enrolled in school as undergraduates, Texas Counties, 2006-2010 to 2011-2015</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27</a:t>
            </a:fld>
            <a:endParaRPr lang="en-US" dirty="0"/>
          </a:p>
        </p:txBody>
      </p:sp>
      <p:sp>
        <p:nvSpPr>
          <p:cNvPr id="7" name="Rectangle 6"/>
          <p:cNvSpPr/>
          <p:nvPr/>
        </p:nvSpPr>
        <p:spPr>
          <a:xfrm>
            <a:off x="228600" y="6541719"/>
            <a:ext cx="6400800" cy="240515"/>
          </a:xfrm>
          <a:prstGeom prst="rect">
            <a:avLst/>
          </a:prstGeom>
        </p:spPr>
        <p:txBody>
          <a:bodyPr wrap="square">
            <a:spAutoFit/>
          </a:bodyPr>
          <a:lstStyle/>
          <a:p>
            <a:pPr marL="0" marR="0">
              <a:lnSpc>
                <a:spcPct val="107000"/>
              </a:lnSpc>
              <a:spcBef>
                <a:spcPts val="0"/>
              </a:spcBef>
              <a:spcAft>
                <a:spcPts val="0"/>
              </a:spcAft>
            </a:pPr>
            <a:r>
              <a:rPr lang="en-US" sz="900" dirty="0">
                <a:solidFill>
                  <a:schemeClr val="bg1">
                    <a:lumMod val="50000"/>
                  </a:schemeClr>
                </a:solidFill>
              </a:rPr>
              <a:t>Source: U.S. Census  Bureau, </a:t>
            </a:r>
            <a:r>
              <a:rPr lang="en-US" sz="900" dirty="0" smtClean="0">
                <a:solidFill>
                  <a:schemeClr val="bg1">
                    <a:lumMod val="50000"/>
                  </a:schemeClr>
                </a:solidFill>
              </a:rPr>
              <a:t>American Community Survey, 2006-2010 and 2011-2015 5-Year Samples</a:t>
            </a:r>
            <a:endParaRPr lang="en-US" sz="9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2"/>
          <a:srcRect l="2829" t="11709" r="6007" b="11505"/>
          <a:stretch/>
        </p:blipFill>
        <p:spPr>
          <a:xfrm>
            <a:off x="2090454" y="1134012"/>
            <a:ext cx="6698286" cy="5723988"/>
          </a:xfrm>
          <a:prstGeom prst="rect">
            <a:avLst/>
          </a:prstGeom>
        </p:spPr>
      </p:pic>
      <p:pic>
        <p:nvPicPr>
          <p:cNvPr id="9" name="Picture 8"/>
          <p:cNvPicPr>
            <a:picLocks noChangeAspect="1"/>
          </p:cNvPicPr>
          <p:nvPr/>
        </p:nvPicPr>
        <p:blipFill rotWithShape="1">
          <a:blip r:embed="rId3"/>
          <a:srcRect t="27851"/>
          <a:stretch/>
        </p:blipFill>
        <p:spPr>
          <a:xfrm>
            <a:off x="1828800" y="1905000"/>
            <a:ext cx="1947713" cy="1381800"/>
          </a:xfrm>
          <a:prstGeom prst="rect">
            <a:avLst/>
          </a:prstGeom>
        </p:spPr>
      </p:pic>
    </p:spTree>
    <p:extLst>
      <p:ext uri="{BB962C8B-B14F-4D97-AF65-F5344CB8AC3E}">
        <p14:creationId xmlns:p14="http://schemas.microsoft.com/office/powerpoint/2010/main" val="11951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51720" y="110613"/>
            <a:ext cx="7440561" cy="958645"/>
          </a:xfrm>
          <a:prstGeom prst="rect">
            <a:avLst/>
          </a:prstGeom>
        </p:spPr>
        <p:txBody>
          <a:bodyPr anchor="ctr"/>
          <a:lstStyle/>
          <a:p>
            <a:pPr lvl="0" algn="ctr" eaLnBrk="1" hangingPunct="1">
              <a:defRPr/>
            </a:pPr>
            <a:r>
              <a:rPr lang="en-US" sz="2400" kern="0" noProof="0" dirty="0" smtClean="0">
                <a:solidFill>
                  <a:schemeClr val="bg1"/>
                </a:solidFill>
                <a:ea typeface="+mj-ea"/>
                <a:cs typeface="+mj-cs"/>
              </a:rPr>
              <a:t>Public Higher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152400" y="6324600"/>
            <a:ext cx="8001000" cy="430887"/>
          </a:xfrm>
          <a:prstGeom prst="rect">
            <a:avLst/>
          </a:prstGeom>
        </p:spPr>
        <p:txBody>
          <a:bodyPr wrap="square">
            <a:spAutoFit/>
          </a:bodyPr>
          <a:lstStyle/>
          <a:p>
            <a:r>
              <a:rPr lang="en-US" sz="1050" dirty="0">
                <a:solidFill>
                  <a:schemeClr val="bg1">
                    <a:lumMod val="50000"/>
                  </a:schemeClr>
                </a:solidFill>
                <a:latin typeface="+mn-lt"/>
              </a:rPr>
              <a:t>Source: Texas Higher Education Coordinating Board</a:t>
            </a:r>
            <a:r>
              <a:rPr lang="en-US" sz="1050" dirty="0" smtClean="0">
                <a:solidFill>
                  <a:schemeClr val="bg1">
                    <a:lumMod val="50000"/>
                  </a:schemeClr>
                </a:solidFill>
                <a:latin typeface="+mn-lt"/>
              </a:rPr>
              <a:t>.</a:t>
            </a:r>
          </a:p>
          <a:p>
            <a:r>
              <a:rPr lang="en-US" sz="1050" dirty="0">
                <a:solidFill>
                  <a:schemeClr val="bg1">
                    <a:lumMod val="50000"/>
                  </a:schemeClr>
                </a:solidFill>
                <a:latin typeface="+mn-lt"/>
              </a:rPr>
              <a:t>Note: Not all race/ethnicity categories that were reported are included in table.</a:t>
            </a:r>
            <a:r>
              <a:rPr lang="en-US" sz="1050" dirty="0" smtClean="0">
                <a:solidFill>
                  <a:schemeClr val="bg1">
                    <a:lumMod val="50000"/>
                  </a:schemeClr>
                </a:solidFill>
                <a:latin typeface="+mn-lt"/>
              </a:rPr>
              <a:t>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4" name="Chart 3"/>
          <p:cNvGraphicFramePr>
            <a:graphicFrameLocks/>
          </p:cNvGraphicFramePr>
          <p:nvPr>
            <p:extLst/>
          </p:nvPr>
        </p:nvGraphicFramePr>
        <p:xfrm>
          <a:off x="776288" y="1219200"/>
          <a:ext cx="7591425"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559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Percent of Civilian Labor Force by Occupation, Texas, 2008, 2014 and 2014-2008 Difference</a:t>
            </a:r>
            <a:endParaRPr lang="en-US" sz="2800" dirty="0"/>
          </a:p>
        </p:txBody>
      </p:sp>
      <p:graphicFrame>
        <p:nvGraphicFramePr>
          <p:cNvPr id="7" name="Content Placeholder 6"/>
          <p:cNvGraphicFramePr>
            <a:graphicFrameLocks noGrp="1"/>
          </p:cNvGraphicFramePr>
          <p:nvPr>
            <p:ph idx="1"/>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29</a:t>
            </a:fld>
            <a:endParaRPr lang="en-US" dirty="0"/>
          </a:p>
        </p:txBody>
      </p:sp>
      <p:sp>
        <p:nvSpPr>
          <p:cNvPr id="6" name="Rectangle 5"/>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2008, 2010, 2014`</a:t>
            </a:r>
            <a:endParaRPr lang="en-US" sz="1000" dirty="0">
              <a:solidFill>
                <a:schemeClr val="bg1">
                  <a:lumMod val="50000"/>
                </a:schemeClr>
              </a:solidFill>
            </a:endParaRPr>
          </a:p>
        </p:txBody>
      </p:sp>
    </p:spTree>
    <p:extLst>
      <p:ext uri="{BB962C8B-B14F-4D97-AF65-F5344CB8AC3E}">
        <p14:creationId xmlns:p14="http://schemas.microsoft.com/office/powerpoint/2010/main" val="116756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973" t="13541" r="6150" b="13145"/>
          <a:stretch/>
        </p:blipFill>
        <p:spPr>
          <a:xfrm>
            <a:off x="1126118" y="1259086"/>
            <a:ext cx="6629401" cy="5486401"/>
          </a:xfrm>
          <a:prstGeom prst="rect">
            <a:avLst/>
          </a:prstGeom>
        </p:spPr>
      </p:pic>
      <p:sp>
        <p:nvSpPr>
          <p:cNvPr id="2" name="Title 1"/>
          <p:cNvSpPr>
            <a:spLocks noGrp="1"/>
          </p:cNvSpPr>
          <p:nvPr>
            <p:ph type="title"/>
          </p:nvPr>
        </p:nvSpPr>
        <p:spPr>
          <a:xfrm>
            <a:off x="1647784" y="312290"/>
            <a:ext cx="6972300" cy="742950"/>
          </a:xfrm>
        </p:spPr>
        <p:txBody>
          <a:bodyPr>
            <a:noAutofit/>
          </a:bodyPr>
          <a:lstStyle/>
          <a:p>
            <a:r>
              <a:rPr lang="en-US" sz="2400" b="1" dirty="0">
                <a:effectLst/>
              </a:rPr>
              <a:t>Total Estimated Population by County, Texas, </a:t>
            </a:r>
            <a:r>
              <a:rPr lang="en-US" sz="2400" b="1" dirty="0" smtClean="0">
                <a:effectLst/>
              </a:rPr>
              <a:t>2016</a:t>
            </a:r>
            <a:endParaRPr lang="en-US" sz="2400" b="1" dirty="0">
              <a:effectLst/>
            </a:endParaRPr>
          </a:p>
        </p:txBody>
      </p:sp>
      <p:sp>
        <p:nvSpPr>
          <p:cNvPr id="15" name="TextBox 14"/>
          <p:cNvSpPr txBox="1"/>
          <p:nvPr/>
        </p:nvSpPr>
        <p:spPr>
          <a:xfrm>
            <a:off x="141602" y="6400800"/>
            <a:ext cx="3012363" cy="207749"/>
          </a:xfrm>
          <a:prstGeom prst="rect">
            <a:avLst/>
          </a:prstGeom>
          <a:noFill/>
        </p:spPr>
        <p:txBody>
          <a:bodyPr wrap="none" rtlCol="0">
            <a:spAutoFit/>
          </a:bodyPr>
          <a:lstStyle/>
          <a:p>
            <a:r>
              <a:rPr lang="en-US" sz="750" dirty="0">
                <a:solidFill>
                  <a:schemeClr val="tx1">
                    <a:lumMod val="50000"/>
                    <a:lumOff val="50000"/>
                  </a:schemeClr>
                </a:solidFill>
              </a:rPr>
              <a:t>Source: U.S. Census Bureau, </a:t>
            </a:r>
            <a:r>
              <a:rPr lang="en-US" sz="750" dirty="0" smtClean="0">
                <a:solidFill>
                  <a:schemeClr val="tx1">
                    <a:lumMod val="50000"/>
                    <a:lumOff val="50000"/>
                  </a:schemeClr>
                </a:solidFill>
              </a:rPr>
              <a:t>2016 </a:t>
            </a:r>
            <a:r>
              <a:rPr lang="en-US" sz="750" dirty="0">
                <a:solidFill>
                  <a:schemeClr val="tx1">
                    <a:lumMod val="50000"/>
                    <a:lumOff val="50000"/>
                  </a:schemeClr>
                </a:solidFill>
              </a:rPr>
              <a:t>Vintage Population Estimates</a:t>
            </a:r>
          </a:p>
        </p:txBody>
      </p:sp>
      <p:sp>
        <p:nvSpPr>
          <p:cNvPr id="5" name="Isosceles Triangle 4"/>
          <p:cNvSpPr/>
          <p:nvPr/>
        </p:nvSpPr>
        <p:spPr>
          <a:xfrm rot="21366823">
            <a:off x="5189801" y="3153931"/>
            <a:ext cx="1459932" cy="1698095"/>
          </a:xfrm>
          <a:prstGeom prst="triangle">
            <a:avLst>
              <a:gd name="adj" fmla="val 55970"/>
            </a:avLst>
          </a:prstGeom>
          <a:noFill/>
          <a:ln w="38100">
            <a:solidFill>
              <a:schemeClr val="accent2">
                <a:alpha val="34000"/>
              </a:schemeClr>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4648200" y="2666999"/>
            <a:ext cx="1219200" cy="3148205"/>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8" name="Picture 4" descr="Interstate 35 mar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151511"/>
            <a:ext cx="258306" cy="258307"/>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863543" y="3580983"/>
            <a:ext cx="1959680" cy="733663"/>
          </a:xfrm>
          <a:prstGeom prst="rightArrow">
            <a:avLst/>
          </a:prstGeom>
          <a:solidFill>
            <a:schemeClr val="accent2">
              <a:alpha val="59000"/>
            </a:schemeClr>
          </a:solidFill>
          <a:ln>
            <a:solidFill>
              <a:schemeClr val="accent5">
                <a:lumMod val="60000"/>
                <a:lumOff val="40000"/>
              </a:schemeClr>
            </a:solidFill>
          </a:ln>
        </p:spPr>
        <p:txBody>
          <a:bodyPr wrap="square" rtlCol="0" anchor="ctr">
            <a:spAutoFit/>
          </a:bodyPr>
          <a:lstStyle/>
          <a:p>
            <a:pPr algn="ctr"/>
            <a:endParaRPr lang="en-US" sz="1800" dirty="0">
              <a:solidFill>
                <a:schemeClr val="tx2"/>
              </a:solidFill>
            </a:endParaRPr>
          </a:p>
        </p:txBody>
      </p:sp>
      <p:sp>
        <p:nvSpPr>
          <p:cNvPr id="3" name="TextBox 2"/>
          <p:cNvSpPr txBox="1"/>
          <p:nvPr/>
        </p:nvSpPr>
        <p:spPr>
          <a:xfrm>
            <a:off x="8220034" y="3710186"/>
            <a:ext cx="800100" cy="461665"/>
          </a:xfrm>
          <a:prstGeom prst="rect">
            <a:avLst/>
          </a:prstGeom>
          <a:noFill/>
        </p:spPr>
        <p:txBody>
          <a:bodyPr wrap="square" rtlCol="0">
            <a:spAutoFit/>
          </a:bodyPr>
          <a:lstStyle/>
          <a:p>
            <a:r>
              <a:rPr lang="en-US" dirty="0">
                <a:solidFill>
                  <a:schemeClr val="accent2"/>
                </a:solidFill>
              </a:rPr>
              <a:t>86%</a:t>
            </a:r>
          </a:p>
        </p:txBody>
      </p:sp>
      <p:pic>
        <p:nvPicPr>
          <p:cNvPr id="11" name="Picture 10"/>
          <p:cNvPicPr>
            <a:picLocks noChangeAspect="1"/>
          </p:cNvPicPr>
          <p:nvPr/>
        </p:nvPicPr>
        <p:blipFill rotWithShape="1">
          <a:blip r:embed="rId5"/>
          <a:srcRect t="24859"/>
          <a:stretch/>
        </p:blipFill>
        <p:spPr>
          <a:xfrm>
            <a:off x="830766" y="1509138"/>
            <a:ext cx="1956108" cy="1439088"/>
          </a:xfrm>
          <a:prstGeom prst="rect">
            <a:avLst/>
          </a:prstGeom>
        </p:spPr>
      </p:pic>
    </p:spTree>
    <p:extLst>
      <p:ext uri="{BB962C8B-B14F-4D97-AF65-F5344CB8AC3E}">
        <p14:creationId xmlns:p14="http://schemas.microsoft.com/office/powerpoint/2010/main" val="8265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ppt_w/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00100" y="0"/>
            <a:ext cx="7543800" cy="1219200"/>
          </a:xfrm>
          <a:prstGeom prst="rect">
            <a:avLst/>
          </a:prstGeom>
        </p:spPr>
        <p:txBody>
          <a:bodyPr anchor="ctr"/>
          <a:lstStyle/>
          <a:p>
            <a:pPr lvl="0" algn="ctr" eaLnBrk="1" hangingPunct="1">
              <a:defRPr/>
            </a:pPr>
            <a:r>
              <a:rPr lang="en-US" sz="2400" kern="0" noProof="0" dirty="0" smtClean="0">
                <a:solidFill>
                  <a:schemeClr val="bg1"/>
                </a:solidFill>
                <a:ea typeface="+mj-ea"/>
                <a:cs typeface="+mj-cs"/>
              </a:rPr>
              <a:t>Earnings and Education</a:t>
            </a:r>
            <a:endParaRPr kumimoji="0" lang="en-US" sz="2400" i="0" u="none" strike="noStrike" kern="0" cap="none" spc="0" normalizeH="0" baseline="0" noProof="0" dirty="0" smtClean="0">
              <a:ln>
                <a:noFill/>
              </a:ln>
              <a:solidFill>
                <a:schemeClr val="bg1"/>
              </a:solidFill>
              <a:effectLst/>
              <a:uLnTx/>
              <a:uFillTx/>
              <a:ea typeface="+mj-ea"/>
              <a:cs typeface="+mj-cs"/>
            </a:endParaRPr>
          </a:p>
        </p:txBody>
      </p:sp>
      <p:sp>
        <p:nvSpPr>
          <p:cNvPr id="9" name="Rectangle 8"/>
          <p:cNvSpPr/>
          <p:nvPr/>
        </p:nvSpPr>
        <p:spPr>
          <a:xfrm>
            <a:off x="0" y="6429257"/>
            <a:ext cx="8001000" cy="261610"/>
          </a:xfrm>
          <a:prstGeom prst="rect">
            <a:avLst/>
          </a:prstGeom>
        </p:spPr>
        <p:txBody>
          <a:bodyPr wrap="square">
            <a:spAutoFit/>
          </a:bodyPr>
          <a:lstStyle/>
          <a:p>
            <a:r>
              <a:rPr lang="en-US" sz="1050" dirty="0">
                <a:solidFill>
                  <a:schemeClr val="tx1">
                    <a:lumMod val="50000"/>
                    <a:lumOff val="50000"/>
                  </a:schemeClr>
                </a:solidFill>
                <a:latin typeface="+mn-lt"/>
              </a:rPr>
              <a:t>Source: US Census Bureau, American Community Survey, 5-Year, 2015, B20004. </a:t>
            </a:r>
            <a:r>
              <a:rPr lang="en-US" sz="1050" dirty="0" smtClean="0">
                <a:solidFill>
                  <a:schemeClr val="tx1">
                    <a:lumMod val="50000"/>
                    <a:lumOff val="50000"/>
                  </a:schemeClr>
                </a:solidFill>
                <a:latin typeface="+mn-lt"/>
              </a:rPr>
              <a:t>	</a:t>
            </a:r>
            <a:endParaRPr lang="en-US" sz="1050" dirty="0">
              <a:solidFill>
                <a:schemeClr val="tx1">
                  <a:lumMod val="50000"/>
                  <a:lumOff val="50000"/>
                </a:schemeClr>
              </a:solidFill>
              <a:latin typeface="+mn-lt"/>
            </a:endParaRPr>
          </a:p>
        </p:txBody>
      </p:sp>
      <p:graphicFrame>
        <p:nvGraphicFramePr>
          <p:cNvPr id="6" name="Chart 5"/>
          <p:cNvGraphicFramePr>
            <a:graphicFrameLocks/>
          </p:cNvGraphicFramePr>
          <p:nvPr>
            <p:extLst/>
          </p:nvPr>
        </p:nvGraphicFramePr>
        <p:xfrm>
          <a:off x="609600" y="1444592"/>
          <a:ext cx="7924800" cy="479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427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Attainment, Persons Aged 25 Years and Older, Texas, 2011 and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2745566"/>
              </p:ext>
            </p:extLst>
          </p:nvPr>
        </p:nvGraphicFramePr>
        <p:xfrm>
          <a:off x="304800" y="2438400"/>
          <a:ext cx="7815661" cy="1972105"/>
        </p:xfrm>
        <a:graphic>
          <a:graphicData uri="http://schemas.openxmlformats.org/drawingml/2006/table">
            <a:tbl>
              <a:tblPr firstRow="1" bandRow="1">
                <a:tableStyleId>{5C22544A-7EE6-4342-B048-85BDC9FD1C3A}</a:tableStyleId>
              </a:tblPr>
              <a:tblGrid>
                <a:gridCol w="48006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74817">
                  <a:extLst>
                    <a:ext uri="{9D8B030D-6E8A-4147-A177-3AD203B41FA5}">
                      <a16:colId xmlns="" xmlns:a16="http://schemas.microsoft.com/office/drawing/2014/main" val="20002"/>
                    </a:ext>
                  </a:extLst>
                </a:gridCol>
                <a:gridCol w="521044">
                  <a:extLst>
                    <a:ext uri="{9D8B030D-6E8A-4147-A177-3AD203B41FA5}">
                      <a16:colId xmlns="" xmlns:a16="http://schemas.microsoft.com/office/drawing/2014/main" val="20003"/>
                    </a:ext>
                  </a:extLst>
                </a:gridCol>
              </a:tblGrid>
              <a:tr h="676702">
                <a:tc>
                  <a:txBody>
                    <a:bodyPr/>
                    <a:lstStyle/>
                    <a:p>
                      <a:pPr algn="l" fontAlgn="t"/>
                      <a:endParaRPr lang="en-US" sz="1600" b="0" i="0" u="none" strike="noStrike" dirty="0">
                        <a:solidFill>
                          <a:schemeClr val="tx2"/>
                        </a:solidFill>
                        <a:effectLst/>
                        <a:latin typeface="SansSerif" panose="00000400000000000000" pitchFamily="2" charset="2"/>
                      </a:endParaRPr>
                    </a:p>
                  </a:txBody>
                  <a:tcPr marL="9525" marR="9525" marT="9525" marB="0"/>
                </a:tc>
                <a:tc>
                  <a:txBody>
                    <a:bodyPr/>
                    <a:lstStyle/>
                    <a:p>
                      <a:pPr algn="ctr" fontAlgn="t"/>
                      <a:r>
                        <a:rPr lang="en-US" sz="2000" u="none" strike="noStrike" dirty="0">
                          <a:effectLst/>
                        </a:rPr>
                        <a:t> </a:t>
                      </a:r>
                      <a:r>
                        <a:rPr lang="en-US" sz="2000" u="none" strike="noStrike" dirty="0" smtClean="0">
                          <a:effectLst/>
                        </a:rPr>
                        <a:t>2011</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smtClean="0">
                          <a:effectLst/>
                        </a:rPr>
                        <a:t>2015</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l" fontAlgn="t"/>
                      <a:r>
                        <a:rPr lang="en-US" sz="1600" u="none" strike="noStrike" dirty="0">
                          <a:effectLst/>
                        </a:rPr>
                        <a:t> </a:t>
                      </a:r>
                      <a:endParaRPr lang="en-US" sz="1600" b="0" i="0" u="none" strike="noStrike" dirty="0">
                        <a:solidFill>
                          <a:schemeClr val="tx2"/>
                        </a:solidFill>
                        <a:effectLst/>
                        <a:latin typeface="SansSerif" panose="00000400000000000000" pitchFamily="2" charset="2"/>
                      </a:endParaRPr>
                    </a:p>
                  </a:txBody>
                  <a:tcPr marL="9525" marR="9525" marT="9525" marB="0"/>
                </a:tc>
                <a:extLst>
                  <a:ext uri="{0D108BD9-81ED-4DB2-BD59-A6C34878D82A}">
                    <a16:rowId xmlns="" xmlns:a16="http://schemas.microsoft.com/office/drawing/2014/main" val="10000"/>
                  </a:ext>
                </a:extLst>
              </a:tr>
              <a:tr h="618701">
                <a:tc>
                  <a:txBody>
                    <a:bodyPr/>
                    <a:lstStyle/>
                    <a:p>
                      <a:pPr lvl="1" algn="l" fontAlgn="t"/>
                      <a:r>
                        <a:rPr lang="en-US" sz="2000" u="none" strike="noStrike" dirty="0" smtClean="0">
                          <a:solidFill>
                            <a:schemeClr val="tx2"/>
                          </a:solidFill>
                          <a:effectLst/>
                        </a:rPr>
                        <a:t>Percent </a:t>
                      </a:r>
                      <a:r>
                        <a:rPr lang="en-US" sz="2000" u="none" strike="noStrike" dirty="0">
                          <a:solidFill>
                            <a:schemeClr val="tx2"/>
                          </a:solidFill>
                          <a:effectLst/>
                        </a:rPr>
                        <a:t>high school graduate or higher</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81.1%</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82.4%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a:solidFill>
                            <a:schemeClr val="tx2"/>
                          </a:solidFill>
                          <a:effectLst/>
                        </a:rPr>
                        <a:t>*</a:t>
                      </a:r>
                      <a:endParaRPr lang="en-US" sz="20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 xmlns:a16="http://schemas.microsoft.com/office/drawing/2014/main" val="10001"/>
                  </a:ext>
                </a:extLst>
              </a:tr>
              <a:tr h="676702">
                <a:tc>
                  <a:txBody>
                    <a:bodyPr/>
                    <a:lstStyle/>
                    <a:p>
                      <a:pPr lvl="1" algn="l" fontAlgn="t"/>
                      <a:r>
                        <a:rPr lang="en-US" sz="2000" u="none" strike="noStrike" dirty="0" smtClean="0">
                          <a:solidFill>
                            <a:schemeClr val="tx2"/>
                          </a:solidFill>
                          <a:effectLst/>
                        </a:rPr>
                        <a:t>Percent </a:t>
                      </a:r>
                      <a:r>
                        <a:rPr lang="en-US" sz="2000" u="none" strike="noStrike" dirty="0">
                          <a:solidFill>
                            <a:schemeClr val="tx2"/>
                          </a:solidFill>
                          <a:effectLst/>
                        </a:rPr>
                        <a:t>bachelor's degree or higher</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26.4%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r" fontAlgn="t"/>
                      <a:r>
                        <a:rPr lang="en-US" sz="2000" u="none" strike="noStrike" dirty="0">
                          <a:solidFill>
                            <a:schemeClr val="tx2"/>
                          </a:solidFill>
                          <a:effectLst/>
                        </a:rPr>
                        <a:t>28.4%</a:t>
                      </a:r>
                      <a:endParaRPr lang="en-US" sz="2000" b="0" i="0" u="none" strike="noStrike" dirty="0">
                        <a:solidFill>
                          <a:schemeClr val="tx2"/>
                        </a:solidFill>
                        <a:effectLst/>
                        <a:latin typeface="SansSerif" panose="00000400000000000000" pitchFamily="2" charset="2"/>
                      </a:endParaRPr>
                    </a:p>
                  </a:txBody>
                  <a:tcPr marL="9525" marR="9525" marT="9525" marB="0" anchor="ctr"/>
                </a:tc>
                <a:tc>
                  <a:txBody>
                    <a:bodyPr/>
                    <a:lstStyle/>
                    <a:p>
                      <a:pPr algn="ctr" fontAlgn="t"/>
                      <a:r>
                        <a:rPr lang="en-US" sz="2000" u="none" strike="noStrike" dirty="0">
                          <a:solidFill>
                            <a:schemeClr val="tx2"/>
                          </a:solidFill>
                          <a:effectLst/>
                        </a:rPr>
                        <a:t>*</a:t>
                      </a:r>
                      <a:endParaRPr lang="en-US" sz="2000" b="0" i="0" u="none" strike="noStrike" dirty="0">
                        <a:solidFill>
                          <a:schemeClr val="tx2"/>
                        </a:solidFill>
                        <a:effectLst/>
                        <a:latin typeface="SansSerif" panose="00000400000000000000" pitchFamily="2" charset="2"/>
                      </a:endParaRPr>
                    </a:p>
                  </a:txBody>
                  <a:tcPr marL="9525" marR="9525" marT="9525" marB="0" anchor="ct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31</a:t>
            </a:fld>
            <a:endParaRPr lang="en-US" dirty="0"/>
          </a:p>
        </p:txBody>
      </p:sp>
      <p:sp>
        <p:nvSpPr>
          <p:cNvPr id="6" name="Rectangle 5"/>
          <p:cNvSpPr/>
          <p:nvPr/>
        </p:nvSpPr>
        <p:spPr>
          <a:xfrm>
            <a:off x="76200" y="6305978"/>
            <a:ext cx="6823076" cy="415498"/>
          </a:xfrm>
          <a:prstGeom prst="rect">
            <a:avLst/>
          </a:prstGeom>
        </p:spPr>
        <p:txBody>
          <a:bodyPr wrap="square">
            <a:spAutoFit/>
          </a:bodyPr>
          <a:lstStyle/>
          <a:p>
            <a:r>
              <a:rPr lang="en-US" sz="1050" i="1" dirty="0">
                <a:solidFill>
                  <a:schemeClr val="bg1">
                    <a:lumMod val="50000"/>
                  </a:schemeClr>
                </a:solidFill>
                <a:latin typeface="Arial" panose="020B0604020202020204" pitchFamily="34" charset="0"/>
                <a:ea typeface="Calibri" panose="020F0502020204030204" pitchFamily="34" charset="0"/>
              </a:rPr>
              <a:t>U.S. Census Bureau </a:t>
            </a:r>
            <a:r>
              <a:rPr lang="en-US" sz="1050" i="1" dirty="0" smtClean="0">
                <a:solidFill>
                  <a:schemeClr val="bg1">
                    <a:lumMod val="50000"/>
                  </a:schemeClr>
                </a:solidFill>
                <a:latin typeface="Arial" panose="020B0604020202020204" pitchFamily="34" charset="0"/>
                <a:ea typeface="Calibri" panose="020F0502020204030204" pitchFamily="34" charset="0"/>
              </a:rPr>
              <a:t>American Community Survey,  1-Year Samples, 2011 and 2015</a:t>
            </a:r>
          </a:p>
          <a:p>
            <a:r>
              <a:rPr lang="en-US" sz="1050" i="1" dirty="0" smtClean="0">
                <a:solidFill>
                  <a:schemeClr val="bg1">
                    <a:lumMod val="50000"/>
                  </a:schemeClr>
                </a:solidFill>
                <a:latin typeface="Arial" panose="020B0604020202020204" pitchFamily="34" charset="0"/>
              </a:rPr>
              <a:t>* Years significantly different p&lt;.05</a:t>
            </a:r>
            <a:endParaRPr lang="en-US" sz="1050" dirty="0">
              <a:solidFill>
                <a:schemeClr val="bg1">
                  <a:lumMod val="50000"/>
                </a:schemeClr>
              </a:solidFill>
            </a:endParaRPr>
          </a:p>
        </p:txBody>
      </p:sp>
    </p:spTree>
    <p:extLst>
      <p:ext uri="{BB962C8B-B14F-4D97-AF65-F5344CB8AC3E}">
        <p14:creationId xmlns:p14="http://schemas.microsoft.com/office/powerpoint/2010/main" val="144592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Percent Distribution of Educational Attainment of Persons Aged 25 Years and Older, Texas, 2008, 2011, and 2015</a:t>
            </a:r>
            <a:endParaRPr lang="en-US" sz="2400" dirty="0"/>
          </a:p>
        </p:txBody>
      </p:sp>
      <p:graphicFrame>
        <p:nvGraphicFramePr>
          <p:cNvPr id="7" name="Content Placeholder 6"/>
          <p:cNvGraphicFramePr>
            <a:graphicFrameLocks noGrp="1"/>
          </p:cNvGraphicFramePr>
          <p:nvPr>
            <p:ph idx="1"/>
            <p:extLst/>
          </p:nvPr>
        </p:nvGraphicFramePr>
        <p:xfrm>
          <a:off x="76200" y="1511300"/>
          <a:ext cx="8836025" cy="508881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32</a:t>
            </a:fld>
            <a:endParaRPr lang="en-US" dirty="0"/>
          </a:p>
        </p:txBody>
      </p:sp>
      <p:sp>
        <p:nvSpPr>
          <p:cNvPr id="8" name="Rectangle 7"/>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Samples, 2008-2015</a:t>
            </a:r>
            <a:endParaRPr lang="en-US" sz="1000" dirty="0">
              <a:solidFill>
                <a:schemeClr val="bg1">
                  <a:lumMod val="50000"/>
                </a:schemeClr>
              </a:solidFill>
            </a:endParaRPr>
          </a:p>
        </p:txBody>
      </p:sp>
      <p:sp>
        <p:nvSpPr>
          <p:cNvPr id="6" name="Right Brace 5"/>
          <p:cNvSpPr/>
          <p:nvPr/>
        </p:nvSpPr>
        <p:spPr>
          <a:xfrm>
            <a:off x="5486400" y="4267200"/>
            <a:ext cx="76200" cy="1600200"/>
          </a:xfrm>
          <a:prstGeom prst="rightBrace">
            <a:avLst/>
          </a:prstGeom>
          <a:ln w="22225"/>
        </p:spPr>
        <p:style>
          <a:lnRef idx="1">
            <a:schemeClr val="accent1"/>
          </a:lnRef>
          <a:fillRef idx="0">
            <a:schemeClr val="accent1"/>
          </a:fillRef>
          <a:effectRef idx="0">
            <a:schemeClr val="accent1"/>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4025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52400" y="1447800"/>
          <a:ext cx="9299575" cy="511612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33</a:t>
            </a:fld>
            <a:endParaRPr lang="en-US" dirty="0"/>
          </a:p>
        </p:txBody>
      </p:sp>
      <p:sp>
        <p:nvSpPr>
          <p:cNvPr id="8" name="Title 1"/>
          <p:cNvSpPr>
            <a:spLocks noGrp="1"/>
          </p:cNvSpPr>
          <p:nvPr>
            <p:ph type="title"/>
          </p:nvPr>
        </p:nvSpPr>
        <p:spPr/>
        <p:txBody>
          <a:bodyPr>
            <a:noAutofit/>
          </a:bodyPr>
          <a:lstStyle/>
          <a:p>
            <a:r>
              <a:rPr lang="en-US" sz="2400" dirty="0" smtClean="0"/>
              <a:t>Educational Attainment of Persons Age 25 Years and Older by Race/Ethnicity, Texas, 2015</a:t>
            </a:r>
            <a:endParaRPr lang="en-US" sz="2400" dirty="0"/>
          </a:p>
        </p:txBody>
      </p:sp>
      <p:sp>
        <p:nvSpPr>
          <p:cNvPr id="9" name="Rectangle 8"/>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1-Year Sample</a:t>
            </a:r>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000" dirty="0" smtClean="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2015</a:t>
            </a:r>
            <a:endParaRPr lang="en-US" sz="1000" dirty="0">
              <a:solidFill>
                <a:schemeClr val="bg1">
                  <a:lumMod val="50000"/>
                </a:schemeClr>
              </a:solidFill>
            </a:endParaRPr>
          </a:p>
        </p:txBody>
      </p:sp>
    </p:spTree>
    <p:extLst>
      <p:ext uri="{BB962C8B-B14F-4D97-AF65-F5344CB8AC3E}">
        <p14:creationId xmlns:p14="http://schemas.microsoft.com/office/powerpoint/2010/main" val="877827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46221"/>
          </a:xfrm>
          <a:prstGeom prst="rect">
            <a:avLst/>
          </a:prstGeom>
        </p:spPr>
        <p:txBody>
          <a:bodyPr wrap="square">
            <a:spAutoFit/>
          </a:bodyPr>
          <a:lstStyle/>
          <a:p>
            <a:r>
              <a:rPr lang="en-US" sz="10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000" dirty="0">
              <a:solidFill>
                <a:schemeClr val="bg1">
                  <a:lumMod val="50000"/>
                </a:schemeClr>
              </a:solidFill>
            </a:endParaRPr>
          </a:p>
        </p:txBody>
      </p:sp>
    </p:spTree>
    <p:extLst>
      <p:ext uri="{BB962C8B-B14F-4D97-AF65-F5344CB8AC3E}">
        <p14:creationId xmlns:p14="http://schemas.microsoft.com/office/powerpoint/2010/main" val="2442233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35</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3619471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36</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338554"/>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2918631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t>State Demographer</a:t>
            </a:r>
          </a:p>
          <a:p>
            <a:pPr lvl="1">
              <a:buNone/>
            </a:pPr>
            <a:r>
              <a:rPr lang="en-US" dirty="0" smtClean="0"/>
              <a:t>Office: (210) 458-6530</a:t>
            </a:r>
          </a:p>
          <a:p>
            <a:pPr lvl="1" eaLnBrk="1" hangingPunct="1">
              <a:buNone/>
            </a:pPr>
            <a:r>
              <a:rPr lang="en-US" dirty="0" smtClean="0"/>
              <a:t>Email: </a:t>
            </a:r>
            <a:r>
              <a:rPr lang="en-US" dirty="0" smtClean="0">
                <a:hlinkClick r:id="rId3"/>
              </a:rPr>
              <a:t>Lloyd.Potter@</a:t>
            </a:r>
            <a:r>
              <a:rPr lang="en-US" dirty="0" smtClean="0"/>
              <a:t>utsa.edu</a:t>
            </a:r>
          </a:p>
          <a:p>
            <a:pPr lvl="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572000"/>
            <a:ext cx="341593" cy="341593"/>
          </a:xfrm>
          <a:prstGeom prst="rect">
            <a:avLst/>
          </a:prstGeom>
        </p:spPr>
      </p:pic>
      <p:sp>
        <p:nvSpPr>
          <p:cNvPr id="10" name="TextBox 9"/>
          <p:cNvSpPr txBox="1"/>
          <p:nvPr/>
        </p:nvSpPr>
        <p:spPr>
          <a:xfrm>
            <a:off x="1789393" y="4513483"/>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37</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5973" t="16842" r="3908" b="17582"/>
          <a:stretch/>
        </p:blipFill>
        <p:spPr>
          <a:xfrm>
            <a:off x="1558361" y="1038572"/>
            <a:ext cx="6027278" cy="5742321"/>
          </a:xfrm>
          <a:prstGeom prst="rect">
            <a:avLst/>
          </a:prstGeom>
        </p:spPr>
      </p:pic>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4</a:t>
            </a:fld>
            <a:endParaRPr lang="en-US" dirty="0"/>
          </a:p>
        </p:txBody>
      </p:sp>
      <p:sp>
        <p:nvSpPr>
          <p:cNvPr id="15" name="TextBox 14"/>
          <p:cNvSpPr txBox="1"/>
          <p:nvPr/>
        </p:nvSpPr>
        <p:spPr>
          <a:xfrm>
            <a:off x="6" y="6501769"/>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a:t>
            </a:r>
            <a:r>
              <a:rPr lang="en-US" sz="900" dirty="0" smtClean="0">
                <a:solidFill>
                  <a:schemeClr val="tx1">
                    <a:lumMod val="50000"/>
                    <a:lumOff val="50000"/>
                  </a:schemeClr>
                </a:solidFill>
              </a:rPr>
              <a:t>Bureau, 2016 Vintage </a:t>
            </a:r>
            <a:r>
              <a:rPr lang="en-US" sz="900" dirty="0">
                <a:solidFill>
                  <a:schemeClr val="tx1">
                    <a:lumMod val="50000"/>
                    <a:lumOff val="50000"/>
                  </a:schemeClr>
                </a:solidFill>
              </a:rPr>
              <a:t>Population </a:t>
            </a:r>
            <a:r>
              <a:rPr lang="en-US" sz="900" dirty="0" smtClean="0">
                <a:solidFill>
                  <a:schemeClr val="tx1">
                    <a:lumMod val="50000"/>
                    <a:lumOff val="50000"/>
                  </a:schemeClr>
                </a:solidFill>
              </a:rPr>
              <a:t>Estimates </a:t>
            </a:r>
            <a:endParaRPr lang="en-US" sz="900" dirty="0">
              <a:solidFill>
                <a:schemeClr val="tx1">
                  <a:lumMod val="50000"/>
                  <a:lumOff val="50000"/>
                </a:schemeClr>
              </a:solidFill>
            </a:endParaRPr>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96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6" name="Picture 5"/>
          <p:cNvPicPr>
            <a:picLocks noChangeAspect="1"/>
          </p:cNvPicPr>
          <p:nvPr/>
        </p:nvPicPr>
        <p:blipFill>
          <a:blip r:embed="rId4"/>
          <a:stretch>
            <a:fillRect/>
          </a:stretch>
        </p:blipFill>
        <p:spPr>
          <a:xfrm>
            <a:off x="348589" y="4914833"/>
            <a:ext cx="2009600" cy="1561661"/>
          </a:xfrm>
          <a:prstGeom prst="rect">
            <a:avLst/>
          </a:prstGeom>
        </p:spPr>
      </p:pic>
    </p:spTree>
    <p:extLst>
      <p:ext uri="{BB962C8B-B14F-4D97-AF65-F5344CB8AC3E}">
        <p14:creationId xmlns:p14="http://schemas.microsoft.com/office/powerpoint/2010/main" val="425180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5</a:t>
            </a:fld>
            <a:endParaRPr lang="en-US" dirty="0"/>
          </a:p>
        </p:txBody>
      </p:sp>
      <p:sp>
        <p:nvSpPr>
          <p:cNvPr id="15" name="TextBox 14"/>
          <p:cNvSpPr txBox="1"/>
          <p:nvPr/>
        </p:nvSpPr>
        <p:spPr>
          <a:xfrm>
            <a:off x="5" y="6538923"/>
            <a:ext cx="3611886"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2016 Vintage </a:t>
            </a:r>
            <a:r>
              <a:rPr lang="en-US" sz="1000" dirty="0">
                <a:solidFill>
                  <a:schemeClr val="tx1">
                    <a:lumMod val="50000"/>
                    <a:lumOff val="50000"/>
                  </a:schemeClr>
                </a:solidFill>
              </a:rPr>
              <a:t>Population </a:t>
            </a:r>
            <a:r>
              <a:rPr lang="en-US" sz="1000" dirty="0" smtClean="0">
                <a:solidFill>
                  <a:schemeClr val="tx1">
                    <a:lumMod val="50000"/>
                    <a:lumOff val="50000"/>
                  </a:schemeClr>
                </a:solidFill>
              </a:rPr>
              <a:t>Estimates </a:t>
            </a:r>
            <a:endParaRPr lang="en-US" sz="1000" dirty="0">
              <a:solidFill>
                <a:schemeClr val="tx1">
                  <a:lumMod val="50000"/>
                  <a:lumOff val="50000"/>
                </a:schemeClr>
              </a:solidFill>
            </a:endParaRPr>
          </a:p>
        </p:txBody>
      </p:sp>
      <p:pic>
        <p:nvPicPr>
          <p:cNvPr id="5" name="Picture 4"/>
          <p:cNvPicPr>
            <a:picLocks noChangeAspect="1"/>
          </p:cNvPicPr>
          <p:nvPr/>
        </p:nvPicPr>
        <p:blipFill rotWithShape="1">
          <a:blip r:embed="rId3"/>
          <a:srcRect l="5069" t="17137" r="3391" b="17878"/>
          <a:stretch/>
        </p:blipFill>
        <p:spPr>
          <a:xfrm>
            <a:off x="1555857" y="1114601"/>
            <a:ext cx="6032287" cy="5606879"/>
          </a:xfrm>
          <a:prstGeom prst="rect">
            <a:avLst/>
          </a:prstGeom>
        </p:spPr>
      </p:pic>
      <p:pic>
        <p:nvPicPr>
          <p:cNvPr id="7" name="Picture 6"/>
          <p:cNvPicPr>
            <a:picLocks noChangeAspect="1"/>
          </p:cNvPicPr>
          <p:nvPr/>
        </p:nvPicPr>
        <p:blipFill>
          <a:blip r:embed="rId4"/>
          <a:stretch>
            <a:fillRect/>
          </a:stretch>
        </p:blipFill>
        <p:spPr>
          <a:xfrm>
            <a:off x="239863" y="4880007"/>
            <a:ext cx="1781525" cy="1595251"/>
          </a:xfrm>
          <a:prstGeom prst="rect">
            <a:avLst/>
          </a:prstGeom>
        </p:spPr>
      </p:pic>
    </p:spTree>
    <p:extLst>
      <p:ext uri="{BB962C8B-B14F-4D97-AF65-F5344CB8AC3E}">
        <p14:creationId xmlns:p14="http://schemas.microsoft.com/office/powerpoint/2010/main" val="95584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6321420"/>
              </p:ext>
            </p:extLst>
          </p:nvPr>
        </p:nvGraphicFramePr>
        <p:xfrm>
          <a:off x="457200" y="1371600"/>
          <a:ext cx="8534400" cy="5047996"/>
        </p:xfrm>
        <a:graphic>
          <a:graphicData uri="http://schemas.openxmlformats.org/drawingml/2006/table">
            <a:tbl>
              <a:tblPr firstRow="1" firstCol="1" bandRow="1">
                <a:tableStyleId>{5C22544A-7EE6-4342-B048-85BDC9FD1C3A}</a:tableStyleId>
              </a:tblPr>
              <a:tblGrid>
                <a:gridCol w="1752599">
                  <a:extLst>
                    <a:ext uri="{9D8B030D-6E8A-4147-A177-3AD203B41FA5}">
                      <a16:colId xmlns="" xmlns:a16="http://schemas.microsoft.com/office/drawing/2014/main" val="20000"/>
                    </a:ext>
                  </a:extLst>
                </a:gridCol>
                <a:gridCol w="10668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447800">
                  <a:extLst>
                    <a:ext uri="{9D8B030D-6E8A-4147-A177-3AD203B41FA5}">
                      <a16:colId xmlns="" xmlns:a16="http://schemas.microsoft.com/office/drawing/2014/main" val="20004"/>
                    </a:ext>
                  </a:extLst>
                </a:gridCol>
                <a:gridCol w="1600201">
                  <a:extLst>
                    <a:ext uri="{9D8B030D-6E8A-4147-A177-3AD203B41FA5}">
                      <a16:colId xmlns="" xmlns:a16="http://schemas.microsoft.com/office/drawing/2014/main" val="20005"/>
                    </a:ext>
                  </a:extLst>
                </a:gridCol>
              </a:tblGrid>
              <a:tr h="838200">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Domestic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extLst>
                  <a:ext uri="{0D108BD9-81ED-4DB2-BD59-A6C34878D82A}">
                    <a16:rowId xmlns="" xmlns:a16="http://schemas.microsoft.com/office/drawing/2014/main" val="10000"/>
                  </a:ext>
                </a:extLst>
              </a:tr>
              <a:tr h="320373">
                <a:tc>
                  <a:txBody>
                    <a:bodyPr/>
                    <a:lstStyle/>
                    <a:p>
                      <a:pPr algn="ctr" fontAlgn="b"/>
                      <a:r>
                        <a:rPr lang="en-US" sz="1800" b="1" i="0" u="none" strike="noStrike" dirty="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56,587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-27.9%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48.1%</a:t>
                      </a:r>
                    </a:p>
                  </a:txBody>
                  <a:tcPr marL="3810" marR="3810" marT="3810" marB="0" anchor="b"/>
                </a:tc>
                <a:extLst>
                  <a:ext uri="{0D108BD9-81ED-4DB2-BD59-A6C34878D82A}">
                    <a16:rowId xmlns="" xmlns:a16="http://schemas.microsoft.com/office/drawing/2014/main" val="10001"/>
                  </a:ext>
                </a:extLst>
              </a:tr>
              <a:tr h="320373">
                <a:tc>
                  <a:txBody>
                    <a:bodyPr/>
                    <a:lstStyle/>
                    <a:p>
                      <a:pPr algn="ctr" fontAlgn="b"/>
                      <a:r>
                        <a:rPr lang="en-US" sz="1800" b="1" i="0" u="none" strike="noStrike" dirty="0">
                          <a:solidFill>
                            <a:schemeClr val="bg1"/>
                          </a:solidFill>
                          <a:effectLst/>
                          <a:latin typeface="Calibri" panose="020F0502020204030204" pitchFamily="34" charset="0"/>
                        </a:rPr>
                        <a:t>Tarrant</a:t>
                      </a:r>
                    </a:p>
                  </a:txBody>
                  <a:tcPr marL="9525" marR="9525" marT="9525" marB="0" anchor="b">
                    <a:solidFill>
                      <a:schemeClr val="accent1"/>
                    </a:solidFill>
                  </a:tcPr>
                </a:tc>
                <a:tc>
                  <a:txBody>
                    <a:bodyPr/>
                    <a:lstStyle/>
                    <a:p>
                      <a:pPr algn="r" fontAlgn="b"/>
                      <a:r>
                        <a:rPr lang="en-US" sz="1800" b="0" i="0" u="none" strike="noStrike" dirty="0">
                          <a:solidFill>
                            <a:schemeClr val="tx2"/>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800" b="0" i="0" u="none" strike="noStrike" dirty="0">
                          <a:solidFill>
                            <a:schemeClr val="tx2"/>
                          </a:solidFill>
                          <a:effectLst/>
                          <a:latin typeface="Calibri" panose="020F0502020204030204" pitchFamily="34" charset="0"/>
                        </a:rPr>
                        <a:t>         35,462 </a:t>
                      </a:r>
                    </a:p>
                  </a:txBody>
                  <a:tcPr marL="9525" marR="9525" marT="9525"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44.4%</a:t>
                      </a:r>
                    </a:p>
                  </a:txBody>
                  <a:tcPr marL="3810" marR="3810" marT="3810"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37.7%</a:t>
                      </a:r>
                    </a:p>
                  </a:txBody>
                  <a:tcPr marL="3810" marR="3810" marT="3810" marB="0" anchor="b">
                    <a:solidFill>
                      <a:schemeClr val="bg1">
                        <a:lumMod val="95000"/>
                      </a:schemeClr>
                    </a:solidFill>
                  </a:tcPr>
                </a:tc>
                <a:tc>
                  <a:txBody>
                    <a:bodyPr/>
                    <a:lstStyle/>
                    <a:p>
                      <a:pPr algn="ctr" fontAlgn="b"/>
                      <a:r>
                        <a:rPr lang="en-US" sz="1800" b="0" i="0" u="none" strike="noStrike" dirty="0">
                          <a:solidFill>
                            <a:schemeClr val="tx2"/>
                          </a:solidFill>
                          <a:effectLst/>
                          <a:latin typeface="Calibri" panose="020F0502020204030204" pitchFamily="34" charset="0"/>
                        </a:rPr>
                        <a:t>17.9%</a:t>
                      </a:r>
                    </a:p>
                  </a:txBody>
                  <a:tcPr marL="3810" marR="3810" marT="3810" marB="0" anchor="b">
                    <a:solidFill>
                      <a:schemeClr val="bg1">
                        <a:lumMod val="95000"/>
                      </a:schemeClr>
                    </a:solidFill>
                  </a:tcPr>
                </a:tc>
                <a:extLst>
                  <a:ext uri="{0D108BD9-81ED-4DB2-BD59-A6C34878D82A}">
                    <a16:rowId xmlns="" xmlns:a16="http://schemas.microsoft.com/office/drawing/2014/main" val="10002"/>
                  </a:ext>
                </a:extLst>
              </a:tr>
              <a:tr h="320373">
                <a:tc>
                  <a:txBody>
                    <a:bodyPr/>
                    <a:lstStyle/>
                    <a:p>
                      <a:pPr algn="ctr" fontAlgn="b"/>
                      <a:r>
                        <a:rPr lang="en-US" sz="1800" b="1" i="0" u="none" strike="noStrike" dirty="0">
                          <a:solidFill>
                            <a:schemeClr val="bg1"/>
                          </a:solidFill>
                          <a:effectLst/>
                          <a:latin typeface="Calibri" panose="020F0502020204030204" pitchFamily="34" charset="0"/>
                        </a:rPr>
                        <a:t>Bexar</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33,198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44.6%</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39.3%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16.1%</a:t>
                      </a:r>
                    </a:p>
                  </a:txBody>
                  <a:tcPr marL="3810" marR="3810" marT="3810" marB="0" anchor="b"/>
                </a:tc>
                <a:extLst>
                  <a:ext uri="{0D108BD9-81ED-4DB2-BD59-A6C34878D82A}">
                    <a16:rowId xmlns="" xmlns:a16="http://schemas.microsoft.com/office/drawing/2014/main" val="10003"/>
                  </a:ext>
                </a:extLst>
              </a:tr>
              <a:tr h="320373">
                <a:tc>
                  <a:txBody>
                    <a:bodyPr/>
                    <a:lstStyle/>
                    <a:p>
                      <a:pPr algn="ctr" fontAlgn="b"/>
                      <a:r>
                        <a:rPr lang="en-US" sz="1800" b="1" i="0" u="none" strike="noStrike" dirty="0">
                          <a:solidFill>
                            <a:schemeClr val="bg1"/>
                          </a:solidFill>
                          <a:effectLst/>
                          <a:latin typeface="Calibri" panose="020F0502020204030204" pitchFamily="34" charset="0"/>
                        </a:rPr>
                        <a:t>Dallas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9</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29,209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79.9%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41.0%</a:t>
                      </a:r>
                    </a:p>
                  </a:txBody>
                  <a:tcPr marL="3810" marR="3810" marT="3810" marB="0" anchor="b"/>
                </a:tc>
                <a:extLst>
                  <a:ext uri="{0D108BD9-81ED-4DB2-BD59-A6C34878D82A}">
                    <a16:rowId xmlns="" xmlns:a16="http://schemas.microsoft.com/office/drawing/2014/main" val="10004"/>
                  </a:ext>
                </a:extLst>
              </a:tr>
              <a:tr h="320373">
                <a:tc>
                  <a:txBody>
                    <a:bodyPr/>
                    <a:lstStyle/>
                    <a:p>
                      <a:pPr algn="ctr" fontAlgn="b"/>
                      <a:r>
                        <a:rPr lang="en-US" sz="1800" b="1" i="0" u="none" strike="noStrike" dirty="0">
                          <a:solidFill>
                            <a:schemeClr val="bg1"/>
                          </a:solidFill>
                          <a:effectLst/>
                          <a:latin typeface="Calibri" panose="020F0502020204030204" pitchFamily="34" charset="0"/>
                        </a:rPr>
                        <a:t>Denton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11</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27,689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23.9%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 xmlns:a16="http://schemas.microsoft.com/office/drawing/2014/main" val="10005"/>
                  </a:ext>
                </a:extLst>
              </a:tr>
              <a:tr h="320373">
                <a:tc>
                  <a:txBody>
                    <a:bodyPr/>
                    <a:lstStyle/>
                    <a:p>
                      <a:pPr algn="ctr" fontAlgn="b"/>
                      <a:r>
                        <a:rPr lang="en-US" sz="1800" b="1"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13</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27,388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 xmlns:a16="http://schemas.microsoft.com/office/drawing/2014/main" val="10006"/>
                  </a:ext>
                </a:extLst>
              </a:tr>
              <a:tr h="320373">
                <a:tc>
                  <a:txBody>
                    <a:bodyPr/>
                    <a:lstStyle/>
                    <a:p>
                      <a:pPr algn="ctr" fontAlgn="b"/>
                      <a:r>
                        <a:rPr lang="en-US" sz="1800" b="1" i="0" u="none" strike="noStrike" dirty="0">
                          <a:solidFill>
                            <a:schemeClr val="bg1"/>
                          </a:solidFill>
                          <a:effectLst/>
                          <a:latin typeface="Calibri" panose="020F0502020204030204" pitchFamily="34" charset="0"/>
                        </a:rPr>
                        <a:t>Collin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26,506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25.8%</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58.7%</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15.5%</a:t>
                      </a:r>
                    </a:p>
                  </a:txBody>
                  <a:tcPr marL="3810" marR="3810" marT="3810" marB="0" anchor="b"/>
                </a:tc>
                <a:extLst>
                  <a:ext uri="{0D108BD9-81ED-4DB2-BD59-A6C34878D82A}">
                    <a16:rowId xmlns="" xmlns:a16="http://schemas.microsoft.com/office/drawing/2014/main" val="10007"/>
                  </a:ext>
                </a:extLst>
              </a:tr>
              <a:tr h="320373">
                <a:tc>
                  <a:txBody>
                    <a:bodyPr/>
                    <a:lstStyle/>
                    <a:p>
                      <a:pPr algn="ctr" fontAlgn="b"/>
                      <a:r>
                        <a:rPr lang="en-US" sz="1800" b="1" i="0" u="none" strike="noStrike" dirty="0">
                          <a:solidFill>
                            <a:schemeClr val="bg1"/>
                          </a:solidFill>
                          <a:effectLst/>
                          <a:latin typeface="Calibri" panose="020F0502020204030204" pitchFamily="34" charset="0"/>
                        </a:rPr>
                        <a:t>Travis</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17</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24,505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22.5%</a:t>
                      </a:r>
                    </a:p>
                  </a:txBody>
                  <a:tcPr marL="3810" marR="3810" marT="3810" marB="0" anchor="b"/>
                </a:tc>
                <a:extLst>
                  <a:ext uri="{0D108BD9-81ED-4DB2-BD59-A6C34878D82A}">
                    <a16:rowId xmlns="" xmlns:a16="http://schemas.microsoft.com/office/drawing/2014/main" val="10008"/>
                  </a:ext>
                </a:extLst>
              </a:tr>
              <a:tr h="320373">
                <a:tc>
                  <a:txBody>
                    <a:bodyPr/>
                    <a:lstStyle/>
                    <a:p>
                      <a:pPr algn="ctr" fontAlgn="b"/>
                      <a:r>
                        <a:rPr lang="en-US" sz="1800" b="1"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22</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20,659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20.3%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 xmlns:a16="http://schemas.microsoft.com/office/drawing/2014/main" val="10009"/>
                  </a:ext>
                </a:extLst>
              </a:tr>
              <a:tr h="320373">
                <a:tc>
                  <a:txBody>
                    <a:bodyPr/>
                    <a:lstStyle/>
                    <a:p>
                      <a:pPr algn="ctr" fontAlgn="b"/>
                      <a:r>
                        <a:rPr lang="en-US" sz="1800" b="1"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19,769 </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 xmlns:a16="http://schemas.microsoft.com/office/drawing/2014/main" val="10010"/>
                  </a:ext>
                </a:extLst>
              </a:tr>
              <a:tr h="320373">
                <a:tc>
                  <a:txBody>
                    <a:bodyPr/>
                    <a:lstStyle/>
                    <a:p>
                      <a:pPr algn="ctr" fontAlgn="b"/>
                      <a:r>
                        <a:rPr lang="en-US" sz="1800" b="1" i="0" u="none" strike="noStrike" dirty="0" smtClean="0">
                          <a:solidFill>
                            <a:schemeClr val="bg1"/>
                          </a:solidFill>
                          <a:effectLst/>
                          <a:latin typeface="Calibri" panose="020F0502020204030204" pitchFamily="34" charset="0"/>
                        </a:rPr>
                        <a:t>Hidalgo*</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l" fontAlgn="b"/>
                      <a:r>
                        <a:rPr lang="en-US" sz="1800" b="0" i="0" u="none" strike="noStrike" dirty="0">
                          <a:solidFill>
                            <a:schemeClr val="tx2"/>
                          </a:solidFill>
                          <a:effectLst/>
                          <a:latin typeface="Calibri" panose="020F0502020204030204" pitchFamily="34" charset="0"/>
                        </a:rPr>
                        <a:t>         10,529 </a:t>
                      </a:r>
                    </a:p>
                  </a:txBody>
                  <a:tcPr marL="9525" marR="9525" marT="9525" marB="0" anchor="b"/>
                </a:tc>
                <a:tc>
                  <a:txBody>
                    <a:bodyPr/>
                    <a:lstStyle/>
                    <a:p>
                      <a:pPr algn="ctr" fontAlgn="b"/>
                      <a:r>
                        <a:rPr lang="en-US" sz="1800" b="0" i="0" u="none" strike="noStrike" dirty="0" smtClean="0">
                          <a:solidFill>
                            <a:schemeClr val="tx2"/>
                          </a:solidFill>
                          <a:effectLst/>
                          <a:latin typeface="Calibri" panose="020F0502020204030204" pitchFamily="34" charset="0"/>
                        </a:rPr>
                        <a:t>113.5%</a:t>
                      </a:r>
                      <a:endParaRPr lang="en-US" sz="1800" b="0" i="0" u="none" strike="noStrike" dirty="0">
                        <a:solidFill>
                          <a:schemeClr val="tx2"/>
                        </a:solidFill>
                        <a:effectLst/>
                        <a:latin typeface="Calibri" panose="020F0502020204030204" pitchFamily="34" charset="0"/>
                      </a:endParaRP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-33.4%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19.9%</a:t>
                      </a:r>
                    </a:p>
                  </a:txBody>
                  <a:tcPr marL="3810" marR="3810" marT="3810" marB="0" anchor="b"/>
                </a:tc>
                <a:extLst>
                  <a:ext uri="{0D108BD9-81ED-4DB2-BD59-A6C34878D82A}">
                    <a16:rowId xmlns="" xmlns:a16="http://schemas.microsoft.com/office/drawing/2014/main" val="10011"/>
                  </a:ext>
                </a:extLst>
              </a:tr>
              <a:tr h="309011">
                <a:tc gridSpan="6">
                  <a:txBody>
                    <a:bodyPr/>
                    <a:lstStyle/>
                    <a:p>
                      <a:pPr marL="0" marR="0">
                        <a:lnSpc>
                          <a:spcPct val="107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Hidalgo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County had negative net migration (-13.5% of total population growth).</a:t>
                      </a: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2"/>
                  </a:ext>
                </a:extLst>
              </a:tr>
              <a:tr h="170109">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2016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3"/>
                  </a:ext>
                </a:extLst>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sp>
        <p:nvSpPr>
          <p:cNvPr id="4" name="Rectangle 3"/>
          <p:cNvSpPr/>
          <p:nvPr/>
        </p:nvSpPr>
        <p:spPr>
          <a:xfrm>
            <a:off x="4495800" y="25146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5" name="Rectangle 4"/>
          <p:cNvSpPr/>
          <p:nvPr/>
        </p:nvSpPr>
        <p:spPr>
          <a:xfrm>
            <a:off x="4495800" y="3429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6" name="Rectangle 5"/>
          <p:cNvSpPr/>
          <p:nvPr/>
        </p:nvSpPr>
        <p:spPr>
          <a:xfrm>
            <a:off x="5943600" y="25146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7" name="Rectangle 6"/>
          <p:cNvSpPr/>
          <p:nvPr/>
        </p:nvSpPr>
        <p:spPr>
          <a:xfrm>
            <a:off x="5943600" y="3429000"/>
            <a:ext cx="14478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8" name="Rectangle 7"/>
          <p:cNvSpPr/>
          <p:nvPr/>
        </p:nvSpPr>
        <p:spPr>
          <a:xfrm>
            <a:off x="7391400" y="2514600"/>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9" name="Rectangle 8"/>
          <p:cNvSpPr/>
          <p:nvPr/>
        </p:nvSpPr>
        <p:spPr>
          <a:xfrm>
            <a:off x="7391400" y="3424052"/>
            <a:ext cx="1600200" cy="304800"/>
          </a:xfrm>
          <a:prstGeom prst="rect">
            <a:avLst/>
          </a:prstGeom>
          <a:ln w="22225">
            <a:solidFill>
              <a:schemeClr val="accent2"/>
            </a:solidFill>
          </a:ln>
        </p:spPr>
        <p:txBody>
          <a:bodyPr rtlCol="0" anchor="ctr">
            <a:spAutoFit/>
          </a:bodyPr>
          <a:lstStyle/>
          <a:p>
            <a:pPr algn="ctr"/>
            <a:endParaRPr lang="en-US" dirty="0" smtClean="0">
              <a:solidFill>
                <a:schemeClr val="tx2"/>
              </a:solidFill>
            </a:endParaRPr>
          </a:p>
        </p:txBody>
      </p:sp>
      <p:sp>
        <p:nvSpPr>
          <p:cNvPr id="10" name="Rectangle 9"/>
          <p:cNvSpPr/>
          <p:nvPr/>
        </p:nvSpPr>
        <p:spPr>
          <a:xfrm>
            <a:off x="4495800" y="281445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1" name="Rectangle 10"/>
          <p:cNvSpPr/>
          <p:nvPr/>
        </p:nvSpPr>
        <p:spPr>
          <a:xfrm>
            <a:off x="4495800" y="4724400"/>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2" name="Rectangle 11"/>
          <p:cNvSpPr/>
          <p:nvPr/>
        </p:nvSpPr>
        <p:spPr>
          <a:xfrm>
            <a:off x="5943600" y="4724400"/>
            <a:ext cx="1447800" cy="3048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
        <p:nvSpPr>
          <p:cNvPr id="13" name="Rectangle 12"/>
          <p:cNvSpPr/>
          <p:nvPr/>
        </p:nvSpPr>
        <p:spPr>
          <a:xfrm>
            <a:off x="5943600" y="2814452"/>
            <a:ext cx="1447800" cy="609600"/>
          </a:xfrm>
          <a:prstGeom prst="rect">
            <a:avLst/>
          </a:prstGeom>
          <a:ln w="22225">
            <a:solidFill>
              <a:schemeClr val="accent6"/>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323934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2015-2016</a:t>
            </a:r>
            <a:endParaRPr lang="en-US" dirty="0">
              <a:solidFill>
                <a:schemeClr val="bg1"/>
              </a:solidFill>
            </a:endParaRPr>
          </a:p>
        </p:txBody>
      </p:sp>
      <p:graphicFrame>
        <p:nvGraphicFramePr>
          <p:cNvPr id="4" name="Table 3"/>
          <p:cNvGraphicFramePr>
            <a:graphicFrameLocks noGrp="1"/>
          </p:cNvGraphicFramePr>
          <p:nvPr>
            <p:extLst/>
          </p:nvPr>
        </p:nvGraphicFramePr>
        <p:xfrm>
          <a:off x="1295400" y="1219200"/>
          <a:ext cx="6781800" cy="4876801"/>
        </p:xfrm>
        <a:graphic>
          <a:graphicData uri="http://schemas.openxmlformats.org/drawingml/2006/table">
            <a:tbl>
              <a:tblPr firstRow="1" firstCol="1" bandRow="1">
                <a:tableStyleId>{5C22544A-7EE6-4342-B048-85BDC9FD1C3A}</a:tableStyleId>
              </a:tblPr>
              <a:tblGrid>
                <a:gridCol w="2074433">
                  <a:extLst>
                    <a:ext uri="{9D8B030D-6E8A-4147-A177-3AD203B41FA5}">
                      <a16:colId xmlns="" xmlns:a16="http://schemas.microsoft.com/office/drawing/2014/main" val="20000"/>
                    </a:ext>
                  </a:extLst>
                </a:gridCol>
                <a:gridCol w="638287">
                  <a:extLst>
                    <a:ext uri="{9D8B030D-6E8A-4147-A177-3AD203B41FA5}">
                      <a16:colId xmlns="" xmlns:a16="http://schemas.microsoft.com/office/drawing/2014/main" val="20001"/>
                    </a:ext>
                  </a:extLst>
                </a:gridCol>
                <a:gridCol w="1436146">
                  <a:extLst>
                    <a:ext uri="{9D8B030D-6E8A-4147-A177-3AD203B41FA5}">
                      <a16:colId xmlns="" xmlns:a16="http://schemas.microsoft.com/office/drawing/2014/main" val="20002"/>
                    </a:ext>
                  </a:extLst>
                </a:gridCol>
                <a:gridCol w="1276574">
                  <a:extLst>
                    <a:ext uri="{9D8B030D-6E8A-4147-A177-3AD203B41FA5}">
                      <a16:colId xmlns="" xmlns:a16="http://schemas.microsoft.com/office/drawing/2014/main" val="20003"/>
                    </a:ext>
                  </a:extLst>
                </a:gridCol>
                <a:gridCol w="1356360">
                  <a:extLst>
                    <a:ext uri="{9D8B030D-6E8A-4147-A177-3AD203B41FA5}">
                      <a16:colId xmlns="" xmlns:a16="http://schemas.microsoft.com/office/drawing/2014/main" val="20004"/>
                    </a:ext>
                  </a:extLst>
                </a:gridCol>
              </a:tblGrid>
              <a:tr h="1221765">
                <a:tc>
                  <a:txBody>
                    <a:bodyPr/>
                    <a:lstStyle/>
                    <a:p>
                      <a:pPr algn="ctr">
                        <a:lnSpc>
                          <a:spcPct val="107000"/>
                        </a:lnSpc>
                      </a:pPr>
                      <a:r>
                        <a:rPr lang="en-US" sz="1600" dirty="0" smtClean="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smtClean="0">
                          <a:effectLst/>
                        </a:rPr>
                        <a:t>2015-2016</a:t>
                      </a:r>
                      <a:r>
                        <a:rPr lang="en-US" sz="1600" baseline="0" dirty="0" smtClean="0">
                          <a:effectLst/>
                        </a:rPr>
                        <a:t> </a:t>
                      </a:r>
                      <a:r>
                        <a:rPr lang="en-US" sz="1600" dirty="0" smtClean="0">
                          <a:effectLst/>
                        </a:rPr>
                        <a:t>Percent 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Domestic 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 Change from International</a:t>
                      </a:r>
                    </a:p>
                    <a:p>
                      <a:pPr marL="0" marR="0" algn="ctr">
                        <a:lnSpc>
                          <a:spcPct val="107000"/>
                        </a:lnSpc>
                        <a:spcBef>
                          <a:spcPts val="0"/>
                        </a:spcBef>
                        <a:spcAft>
                          <a:spcPts val="0"/>
                        </a:spcAft>
                      </a:pPr>
                      <a:r>
                        <a:rPr lang="en-US" sz="1600" dirty="0" smtClean="0">
                          <a:effectLst/>
                        </a:rPr>
                        <a:t>Migration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332276">
                <a:tc>
                  <a:txBody>
                    <a:bodyPr/>
                    <a:lstStyle/>
                    <a:p>
                      <a:pPr algn="ctr" fontAlgn="b"/>
                      <a:r>
                        <a:rPr lang="en-US" sz="1800" b="0" i="0" u="none" strike="noStrike" dirty="0">
                          <a:solidFill>
                            <a:schemeClr val="bg1"/>
                          </a:solidFill>
                          <a:effectLst/>
                          <a:latin typeface="Calibri" panose="020F0502020204030204" pitchFamily="34" charset="0"/>
                        </a:rPr>
                        <a:t>Kendall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95.9%</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4.0%</a:t>
                      </a:r>
                    </a:p>
                  </a:txBody>
                  <a:tcPr marL="3810" marR="3810" marT="3810" marB="0" anchor="b"/>
                </a:tc>
                <a:extLst>
                  <a:ext uri="{0D108BD9-81ED-4DB2-BD59-A6C34878D82A}">
                    <a16:rowId xmlns="" xmlns:a16="http://schemas.microsoft.com/office/drawing/2014/main" val="10001"/>
                  </a:ext>
                </a:extLst>
              </a:tr>
              <a:tr h="332276">
                <a:tc>
                  <a:txBody>
                    <a:bodyPr/>
                    <a:lstStyle/>
                    <a:p>
                      <a:pPr algn="ctr" fontAlgn="b"/>
                      <a:r>
                        <a:rPr lang="en-US" sz="1800" b="0" i="0" u="none" strike="noStrike" dirty="0">
                          <a:solidFill>
                            <a:schemeClr val="bg1"/>
                          </a:solidFill>
                          <a:effectLst/>
                          <a:latin typeface="Calibri" panose="020F0502020204030204" pitchFamily="34" charset="0"/>
                        </a:rPr>
                        <a:t>Hays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3810" marR="3810" marT="3810" marB="0" anchor="b"/>
                </a:tc>
                <a:extLst>
                  <a:ext uri="{0D108BD9-81ED-4DB2-BD59-A6C34878D82A}">
                    <a16:rowId xmlns="" xmlns:a16="http://schemas.microsoft.com/office/drawing/2014/main" val="10002"/>
                  </a:ext>
                </a:extLst>
              </a:tr>
              <a:tr h="332276">
                <a:tc>
                  <a:txBody>
                    <a:bodyPr/>
                    <a:lstStyle/>
                    <a:p>
                      <a:pPr algn="ctr" fontAlgn="b"/>
                      <a:r>
                        <a:rPr lang="en-US" sz="1800" b="0" i="0" u="none" strike="noStrike" dirty="0">
                          <a:solidFill>
                            <a:schemeClr val="bg1"/>
                          </a:solidFill>
                          <a:effectLst/>
                          <a:latin typeface="Calibri" panose="020F0502020204030204" pitchFamily="34" charset="0"/>
                        </a:rPr>
                        <a:t>Comal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88.5%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2.0%</a:t>
                      </a:r>
                    </a:p>
                  </a:txBody>
                  <a:tcPr marL="3810" marR="3810" marT="3810" marB="0" anchor="b"/>
                </a:tc>
                <a:extLst>
                  <a:ext uri="{0D108BD9-81ED-4DB2-BD59-A6C34878D82A}">
                    <a16:rowId xmlns="" xmlns:a16="http://schemas.microsoft.com/office/drawing/2014/main" val="10003"/>
                  </a:ext>
                </a:extLst>
              </a:tr>
              <a:tr h="332276">
                <a:tc>
                  <a:txBody>
                    <a:bodyPr/>
                    <a:lstStyle/>
                    <a:p>
                      <a:pPr algn="ctr" fontAlgn="b"/>
                      <a:r>
                        <a:rPr lang="en-US" sz="1800" b="0" i="0" u="none" strike="noStrike" dirty="0">
                          <a:solidFill>
                            <a:schemeClr val="bg1"/>
                          </a:solidFill>
                          <a:effectLst/>
                          <a:latin typeface="Calibri" panose="020F0502020204030204" pitchFamily="34" charset="0"/>
                        </a:rPr>
                        <a:t>Williamson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74.1%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5.6%</a:t>
                      </a:r>
                    </a:p>
                  </a:txBody>
                  <a:tcPr marL="3810" marR="3810" marT="3810" marB="0" anchor="b"/>
                </a:tc>
                <a:extLst>
                  <a:ext uri="{0D108BD9-81ED-4DB2-BD59-A6C34878D82A}">
                    <a16:rowId xmlns="" xmlns:a16="http://schemas.microsoft.com/office/drawing/2014/main" val="10004"/>
                  </a:ext>
                </a:extLst>
              </a:tr>
              <a:tr h="332276">
                <a:tc>
                  <a:txBody>
                    <a:bodyPr/>
                    <a:lstStyle/>
                    <a:p>
                      <a:pPr algn="ctr" fontAlgn="b"/>
                      <a:r>
                        <a:rPr lang="en-US" sz="1800" b="0" i="0" u="none" strike="noStrike" dirty="0">
                          <a:solidFill>
                            <a:schemeClr val="bg1"/>
                          </a:solidFill>
                          <a:effectLst/>
                          <a:latin typeface="Calibri" panose="020F0502020204030204" pitchFamily="34" charset="0"/>
                        </a:rPr>
                        <a:t>Fort Bend</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18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59.4%</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15.8%</a:t>
                      </a:r>
                    </a:p>
                  </a:txBody>
                  <a:tcPr marL="3810" marR="3810" marT="3810" marB="0" anchor="b"/>
                </a:tc>
                <a:extLst>
                  <a:ext uri="{0D108BD9-81ED-4DB2-BD59-A6C34878D82A}">
                    <a16:rowId xmlns="" xmlns:a16="http://schemas.microsoft.com/office/drawing/2014/main" val="10005"/>
                  </a:ext>
                </a:extLst>
              </a:tr>
              <a:tr h="332276">
                <a:tc>
                  <a:txBody>
                    <a:bodyPr/>
                    <a:lstStyle/>
                    <a:p>
                      <a:pPr algn="ctr" fontAlgn="b"/>
                      <a:r>
                        <a:rPr lang="en-US" sz="1800" b="0" i="0" u="none" strike="noStrike" dirty="0">
                          <a:solidFill>
                            <a:schemeClr val="bg1"/>
                          </a:solidFill>
                          <a:effectLst/>
                          <a:latin typeface="Calibri" panose="020F0502020204030204" pitchFamily="34" charset="0"/>
                        </a:rPr>
                        <a:t>Montgomery</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3.7%</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8.0%</a:t>
                      </a:r>
                    </a:p>
                  </a:txBody>
                  <a:tcPr marL="3810" marR="3810" marT="3810" marB="0" anchor="b"/>
                </a:tc>
                <a:extLst>
                  <a:ext uri="{0D108BD9-81ED-4DB2-BD59-A6C34878D82A}">
                    <a16:rowId xmlns="" xmlns:a16="http://schemas.microsoft.com/office/drawing/2014/main" val="10006"/>
                  </a:ext>
                </a:extLst>
              </a:tr>
              <a:tr h="332276">
                <a:tc>
                  <a:txBody>
                    <a:bodyPr/>
                    <a:lstStyle/>
                    <a:p>
                      <a:pPr algn="ctr" fontAlgn="b"/>
                      <a:r>
                        <a:rPr lang="en-US" sz="1800" b="0" i="0" u="none" strike="noStrike" dirty="0">
                          <a:solidFill>
                            <a:schemeClr val="bg1"/>
                          </a:solidFill>
                          <a:effectLst/>
                          <a:latin typeface="Calibri" panose="020F0502020204030204" pitchFamily="34" charset="0"/>
                        </a:rPr>
                        <a:t>Rockwall</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82.2%</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2.5%</a:t>
                      </a:r>
                    </a:p>
                  </a:txBody>
                  <a:tcPr marL="3810" marR="3810" marT="3810" marB="0" anchor="b"/>
                </a:tc>
                <a:extLst>
                  <a:ext uri="{0D108BD9-81ED-4DB2-BD59-A6C34878D82A}">
                    <a16:rowId xmlns="" xmlns:a16="http://schemas.microsoft.com/office/drawing/2014/main" val="10007"/>
                  </a:ext>
                </a:extLst>
              </a:tr>
              <a:tr h="332276">
                <a:tc>
                  <a:txBody>
                    <a:bodyPr/>
                    <a:lstStyle/>
                    <a:p>
                      <a:pPr algn="ctr" fontAlgn="b"/>
                      <a:r>
                        <a:rPr lang="en-US" sz="1800" b="0" i="0" u="none" strike="noStrike" dirty="0">
                          <a:solidFill>
                            <a:schemeClr val="bg1"/>
                          </a:solidFill>
                          <a:effectLst/>
                          <a:latin typeface="Calibri" panose="020F0502020204030204" pitchFamily="34" charset="0"/>
                        </a:rPr>
                        <a:t>Denton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28</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67.1%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9.0%</a:t>
                      </a:r>
                    </a:p>
                  </a:txBody>
                  <a:tcPr marL="3810" marR="3810" marT="3810" marB="0" anchor="b"/>
                </a:tc>
                <a:extLst>
                  <a:ext uri="{0D108BD9-81ED-4DB2-BD59-A6C34878D82A}">
                    <a16:rowId xmlns="" xmlns:a16="http://schemas.microsoft.com/office/drawing/2014/main" val="10008"/>
                  </a:ext>
                </a:extLst>
              </a:tr>
              <a:tr h="332276">
                <a:tc>
                  <a:txBody>
                    <a:bodyPr/>
                    <a:lstStyle/>
                    <a:p>
                      <a:pPr algn="ctr" fontAlgn="b"/>
                      <a:r>
                        <a:rPr lang="en-US" sz="1800" b="0" i="0" u="none" strike="noStrike" dirty="0">
                          <a:solidFill>
                            <a:schemeClr val="bg1"/>
                          </a:solidFill>
                          <a:effectLst/>
                          <a:latin typeface="Calibri" panose="020F0502020204030204" pitchFamily="34" charset="0"/>
                        </a:rPr>
                        <a:t>Kaufman</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36</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3.4%</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81.3%</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2.2%</a:t>
                      </a:r>
                    </a:p>
                  </a:txBody>
                  <a:tcPr marL="3810" marR="3810" marT="3810" marB="0" anchor="b"/>
                </a:tc>
                <a:extLst>
                  <a:ext uri="{0D108BD9-81ED-4DB2-BD59-A6C34878D82A}">
                    <a16:rowId xmlns="" xmlns:a16="http://schemas.microsoft.com/office/drawing/2014/main" val="10009"/>
                  </a:ext>
                </a:extLst>
              </a:tr>
              <a:tr h="332276">
                <a:tc>
                  <a:txBody>
                    <a:bodyPr/>
                    <a:lstStyle/>
                    <a:p>
                      <a:pPr algn="ctr" fontAlgn="b"/>
                      <a:r>
                        <a:rPr lang="en-US" sz="1800" b="0" i="0" u="none" strike="noStrike" dirty="0">
                          <a:solidFill>
                            <a:schemeClr val="bg1"/>
                          </a:solidFill>
                          <a:effectLst/>
                          <a:latin typeface="Calibri" panose="020F0502020204030204" pitchFamily="34" charset="0"/>
                        </a:rPr>
                        <a:t>Bastrop</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42</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83.5%</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0.7%</a:t>
                      </a:r>
                    </a:p>
                  </a:txBody>
                  <a:tcPr marL="3810" marR="3810" marT="3810" marB="0" anchor="b"/>
                </a:tc>
                <a:extLst>
                  <a:ext uri="{0D108BD9-81ED-4DB2-BD59-A6C34878D82A}">
                    <a16:rowId xmlns="" xmlns:a16="http://schemas.microsoft.com/office/drawing/2014/main" val="10010"/>
                  </a:ext>
                </a:extLst>
              </a:tr>
              <a:tr h="332276">
                <a:tc>
                  <a:txBody>
                    <a:bodyPr/>
                    <a:lstStyle/>
                    <a:p>
                      <a:pPr algn="ctr" fontAlgn="b"/>
                      <a:r>
                        <a:rPr lang="en-US" sz="1800" b="0" i="0" u="none" strike="noStrike" dirty="0">
                          <a:solidFill>
                            <a:schemeClr val="bg1"/>
                          </a:solidFill>
                          <a:effectLst/>
                          <a:latin typeface="Calibri" panose="020F0502020204030204" pitchFamily="34" charset="0"/>
                        </a:rPr>
                        <a:t>Ellis</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50</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3.1%</a:t>
                      </a:r>
                    </a:p>
                  </a:txBody>
                  <a:tcPr marL="9525" marR="9525" marT="9525" marB="0" anchor="b"/>
                </a:tc>
                <a:tc>
                  <a:txBody>
                    <a:bodyPr/>
                    <a:lstStyle/>
                    <a:p>
                      <a:pPr algn="ctr" fontAlgn="b"/>
                      <a:r>
                        <a:rPr lang="en-US" sz="1800" b="0" i="0" u="none" strike="noStrike" dirty="0">
                          <a:solidFill>
                            <a:schemeClr val="tx2"/>
                          </a:solidFill>
                          <a:effectLst/>
                          <a:latin typeface="Calibri" panose="020F0502020204030204" pitchFamily="34" charset="0"/>
                        </a:rPr>
                        <a:t>78.1%</a:t>
                      </a:r>
                    </a:p>
                  </a:txBody>
                  <a:tcPr marL="3810" marR="3810" marT="3810" marB="0" anchor="b"/>
                </a:tc>
                <a:tc>
                  <a:txBody>
                    <a:bodyPr/>
                    <a:lstStyle/>
                    <a:p>
                      <a:pPr algn="ctr" fontAlgn="b"/>
                      <a:r>
                        <a:rPr lang="en-US" sz="1800" b="0" i="0" u="none" strike="noStrike" dirty="0">
                          <a:solidFill>
                            <a:schemeClr val="tx2"/>
                          </a:solidFill>
                          <a:effectLst/>
                          <a:latin typeface="Calibri" panose="020F0502020204030204" pitchFamily="34" charset="0"/>
                        </a:rPr>
                        <a:t>2.6%</a:t>
                      </a:r>
                    </a:p>
                  </a:txBody>
                  <a:tcPr marL="3810" marR="3810" marT="3810" marB="0" anchor="b"/>
                </a:tc>
                <a:extLst>
                  <a:ext uri="{0D108BD9-81ED-4DB2-BD59-A6C34878D82A}">
                    <a16:rowId xmlns="" xmlns:a16="http://schemas.microsoft.com/office/drawing/2014/main" val="10011"/>
                  </a:ext>
                </a:extLst>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2016</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a:t>
            </a:r>
            <a:r>
              <a:rPr lang="fr-FR" sz="1100"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2016 </a:t>
            </a: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Vintage Population </a:t>
            </a:r>
            <a:r>
              <a:rPr lang="fr-FR" sz="110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486400" y="2438400"/>
            <a:ext cx="1219200" cy="3657601"/>
          </a:xfrm>
          <a:prstGeom prst="rect">
            <a:avLst/>
          </a:prstGeom>
          <a:noFill/>
          <a:ln w="34925">
            <a:solidFill>
              <a:srgbClr val="C00000"/>
            </a:solidFill>
          </a:ln>
        </p:spPr>
        <p:txBody>
          <a:bodyPr rtlCol="0" anchor="ctr">
            <a:spAutoFit/>
          </a:bodyPr>
          <a:lstStyle/>
          <a:p>
            <a:pPr algn="ctr"/>
            <a:endParaRPr lang="en-US" dirty="0" smtClean="0">
              <a:solidFill>
                <a:schemeClr val="tx2"/>
              </a:solidFill>
            </a:endParaRPr>
          </a:p>
        </p:txBody>
      </p:sp>
    </p:spTree>
    <p:extLst>
      <p:ext uri="{BB962C8B-B14F-4D97-AF65-F5344CB8AC3E}">
        <p14:creationId xmlns:p14="http://schemas.microsoft.com/office/powerpoint/2010/main" val="19395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609600" y="1371600"/>
          <a:ext cx="805815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371600" y="76459"/>
            <a:ext cx="7909560" cy="1127760"/>
          </a:xfrm>
        </p:spPr>
        <p:txBody>
          <a:bodyPr>
            <a:normAutofit fontScale="90000"/>
          </a:bodyPr>
          <a:lstStyle/>
          <a:p>
            <a:r>
              <a:rPr lang="en-US" dirty="0" smtClean="0"/>
              <a:t>Estimated Percent of Total Net-Migrant Flows to and From Texas and Other States, 2015</a:t>
            </a:r>
            <a:endParaRPr lang="en-US" dirty="0"/>
          </a:p>
        </p:txBody>
      </p:sp>
      <p:sp>
        <p:nvSpPr>
          <p:cNvPr id="6" name="Rectangle 5"/>
          <p:cNvSpPr/>
          <p:nvPr/>
        </p:nvSpPr>
        <p:spPr>
          <a:xfrm>
            <a:off x="0" y="6498595"/>
            <a:ext cx="5943600" cy="261610"/>
          </a:xfrm>
          <a:prstGeom prst="rect">
            <a:avLst/>
          </a:prstGeom>
        </p:spPr>
        <p:txBody>
          <a:bodyPr wrap="square">
            <a:spAutoFit/>
          </a:bodyPr>
          <a:lstStyle/>
          <a:p>
            <a:pPr marL="0" marR="0">
              <a:spcBef>
                <a:spcPts val="0"/>
              </a:spcBef>
              <a:spcAft>
                <a:spcPts val="0"/>
              </a:spcAft>
            </a:pPr>
            <a:r>
              <a:rPr lang="en-US" sz="1100" dirty="0" smtClean="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Source: U.S. Census Bureau, 2016. ACS Migration Flows, 2015</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786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137656"/>
            <a:ext cx="7391400" cy="990600"/>
          </a:xfrm>
          <a:prstGeom prst="rect">
            <a:avLst/>
          </a:prstGeom>
        </p:spPr>
        <p:txBody>
          <a:bodyPr/>
          <a:lstStyle/>
          <a:p>
            <a:pPr lvl="0" algn="ctr" eaLnBrk="1" hangingPunct="1">
              <a:defRPr/>
            </a:pPr>
            <a:r>
              <a:rPr lang="en-US" sz="2400" kern="0" dirty="0">
                <a:solidFill>
                  <a:schemeClr val="bg1"/>
                </a:solidFill>
                <a:latin typeface="+mj-lt"/>
                <a:ea typeface="+mj-ea"/>
                <a:cs typeface="+mj-cs"/>
              </a:rPr>
              <a:t>Texas Racial and Ethnic Composition, </a:t>
            </a:r>
          </a:p>
          <a:p>
            <a:pPr lvl="0" algn="ctr" eaLnBrk="1" hangingPunct="1">
              <a:defRPr/>
            </a:pPr>
            <a:r>
              <a:rPr lang="en-US" sz="2400" kern="0" dirty="0">
                <a:solidFill>
                  <a:schemeClr val="bg1"/>
                </a:solidFill>
                <a:latin typeface="+mj-lt"/>
                <a:ea typeface="+mj-ea"/>
                <a:cs typeface="+mj-cs"/>
              </a:rPr>
              <a:t>2000, 2010, and 2015</a:t>
            </a:r>
          </a:p>
        </p:txBody>
      </p:sp>
      <p:sp>
        <p:nvSpPr>
          <p:cNvPr id="9" name="Rectangle 8"/>
          <p:cNvSpPr/>
          <p:nvPr/>
        </p:nvSpPr>
        <p:spPr>
          <a:xfrm>
            <a:off x="0" y="6472543"/>
            <a:ext cx="8001000" cy="430887"/>
          </a:xfrm>
          <a:prstGeom prst="rect">
            <a:avLst/>
          </a:prstGeom>
        </p:spPr>
        <p:txBody>
          <a:bodyPr wrap="square">
            <a:spAutoFit/>
          </a:bodyPr>
          <a:lstStyle/>
          <a:p>
            <a:r>
              <a:rPr lang="en-US" sz="1100" dirty="0">
                <a:solidFill>
                  <a:schemeClr val="tx1">
                    <a:lumMod val="50000"/>
                    <a:lumOff val="50000"/>
                  </a:schemeClr>
                </a:solidFill>
              </a:rPr>
              <a:t>Source: U.S. Census Bureau. 2000, 2010 Decennial Census and 2015 Population Estimates					</a:t>
            </a:r>
          </a:p>
        </p:txBody>
      </p:sp>
      <p:sp>
        <p:nvSpPr>
          <p:cNvPr id="7" name="Slide Number Placeholder 3"/>
          <p:cNvSpPr txBox="1">
            <a:spLocks/>
          </p:cNvSpPr>
          <p:nvPr/>
        </p:nvSpPr>
        <p:spPr>
          <a:xfrm>
            <a:off x="6553200" y="6356355"/>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dirty="0"/>
              <a:t>11</a:t>
            </a:r>
          </a:p>
        </p:txBody>
      </p:sp>
      <p:graphicFrame>
        <p:nvGraphicFramePr>
          <p:cNvPr id="11" name="Chart 10"/>
          <p:cNvGraphicFramePr>
            <a:graphicFrameLocks noGrp="1"/>
          </p:cNvGraphicFramePr>
          <p:nvPr>
            <p:extLst/>
          </p:nvPr>
        </p:nvGraphicFramePr>
        <p:xfrm>
          <a:off x="-721708" y="1112122"/>
          <a:ext cx="4966253" cy="3720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nvPr>
        </p:nvGraphicFramePr>
        <p:xfrm>
          <a:off x="4710051" y="2581260"/>
          <a:ext cx="5089228" cy="3717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nvPr>
        </p:nvGraphicFramePr>
        <p:xfrm>
          <a:off x="2336457" y="1819277"/>
          <a:ext cx="4415027" cy="372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3589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27827-ADB5-4A53-A1D5-C733F495432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24055</TotalTime>
  <Words>2567</Words>
  <Application>Microsoft Office PowerPoint</Application>
  <PresentationFormat>Letter Paper (8.5x11 in)</PresentationFormat>
  <Paragraphs>481</Paragraphs>
  <Slides>37</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Calibri Light</vt:lpstr>
      <vt:lpstr>SansSerif</vt:lpstr>
      <vt:lpstr>Times New Roman</vt:lpstr>
      <vt:lpstr>1_Office Theme</vt:lpstr>
      <vt:lpstr>Texas Demographics and Higher Education</vt:lpstr>
      <vt:lpstr>Growing States, 2000-2016</vt:lpstr>
      <vt:lpstr>Total Estimated Population by County, Texas, 2016</vt:lpstr>
      <vt:lpstr>Estimated Population Change, Texas Counties, 2010 to 2016</vt:lpstr>
      <vt:lpstr>Estimated Percent Change of the Total Population by County, Texas, 2010 to 2016</vt:lpstr>
      <vt:lpstr>PowerPoint Presentation</vt:lpstr>
      <vt:lpstr>PowerPoint Presentation</vt:lpstr>
      <vt:lpstr>Estimated Percent of Total Net-Migrant Flows to and From Texas and Other States, 2015</vt:lpstr>
      <vt:lpstr>PowerPoint Presentation</vt:lpstr>
      <vt:lpstr>Texas Racial and Ethnic Composition, 1980 to 2050</vt:lpstr>
      <vt:lpstr>Racial and Ethnic Composition of Texas and Top 10 Most Populous Counties, 2015</vt:lpstr>
      <vt:lpstr>Population Pyramids for Hispanics and Non-Hispanic Whites in Texas, 2010</vt:lpstr>
      <vt:lpstr>PowerPoint Presentation</vt:lpstr>
      <vt:lpstr>Unauthorized and Mexican Immigration, 2015</vt:lpstr>
      <vt:lpstr>PowerPoint Presentation</vt:lpstr>
      <vt:lpstr>PowerPoint Presentation</vt:lpstr>
      <vt:lpstr>Median Household Income, Texas counties, 2011-2015</vt:lpstr>
      <vt:lpstr>Percent of the population with income below poverty, Texas counties, 2011-2015</vt:lpstr>
      <vt:lpstr>Percent of the population aged 25 and older with a bachelor’s degree or  higher, 2011-2015</vt:lpstr>
      <vt:lpstr>Projected Population Growth in Texas,  2010-2050</vt:lpstr>
      <vt:lpstr>Projected and Estimated Population Growth in Texas, 2010-2020</vt:lpstr>
      <vt:lpstr>Population and Projected Share of Population by Age Group, Texas, 1950 to 2050</vt:lpstr>
      <vt:lpstr>Projected population ages 17-19 for Texas, 2015-2050</vt:lpstr>
      <vt:lpstr>Projected population ages 17-19 for select Texas counties, 2015-2050</vt:lpstr>
      <vt:lpstr>Projected population ages 17-19 for select Texas counties, 2015-2050</vt:lpstr>
      <vt:lpstr>Estimated number of persons enrolled in school as undergraduates, Texas Counties, 2011-2015</vt:lpstr>
      <vt:lpstr>Estimated change in the number of persons enrolled in school as undergraduates, Texas Counties, 2006-2010 to 2011-2015</vt:lpstr>
      <vt:lpstr>PowerPoint Presentation</vt:lpstr>
      <vt:lpstr>Percent of Civilian Labor Force by Occupation, Texas, 2008, 2014 and 2014-2008 Difference</vt:lpstr>
      <vt:lpstr>PowerPoint Presentation</vt:lpstr>
      <vt:lpstr>Educational Attainment, Persons Aged 25 Years and Older, Texas, 2011 and 2015</vt:lpstr>
      <vt:lpstr>Percent Distribution of Educational Attainment of Persons Aged 25 Years and Older, Texas, 2008, 2011, and 2015</vt:lpstr>
      <vt:lpstr>Educational Attainment of Persons Age 25 Years and Older by Race/Ethnicity, Texas, 2015</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615</cp:revision>
  <cp:lastPrinted>2012-07-15T20:37:49Z</cp:lastPrinted>
  <dcterms:created xsi:type="dcterms:W3CDTF">2010-01-22T14:36:29Z</dcterms:created>
  <dcterms:modified xsi:type="dcterms:W3CDTF">2017-10-19T17:05:53Z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