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24.xml" ContentType="application/vnd.openxmlformats-officedocument.presentationml.notesSlide+xml"/>
  <Override PartName="/ppt/charts/chart9.xml" ContentType="application/vnd.openxmlformats-officedocument.drawingml.chart+xml"/>
  <Override PartName="/ppt/notesSlides/notesSlide25.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notesSlides/notesSlide26.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notesSlides/notesSlide27.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73" r:id="rId3"/>
    <p:sldMasterId id="2147483703" r:id="rId4"/>
  </p:sldMasterIdLst>
  <p:notesMasterIdLst>
    <p:notesMasterId r:id="rId54"/>
  </p:notesMasterIdLst>
  <p:sldIdLst>
    <p:sldId id="256" r:id="rId5"/>
    <p:sldId id="306" r:id="rId6"/>
    <p:sldId id="351" r:id="rId7"/>
    <p:sldId id="324" r:id="rId8"/>
    <p:sldId id="325" r:id="rId9"/>
    <p:sldId id="326" r:id="rId10"/>
    <p:sldId id="327" r:id="rId11"/>
    <p:sldId id="328" r:id="rId12"/>
    <p:sldId id="364" r:id="rId13"/>
    <p:sldId id="330" r:id="rId14"/>
    <p:sldId id="331" r:id="rId15"/>
    <p:sldId id="380" r:id="rId16"/>
    <p:sldId id="350" r:id="rId17"/>
    <p:sldId id="270" r:id="rId18"/>
    <p:sldId id="407" r:id="rId19"/>
    <p:sldId id="366" r:id="rId20"/>
    <p:sldId id="316" r:id="rId21"/>
    <p:sldId id="346" r:id="rId22"/>
    <p:sldId id="381" r:id="rId23"/>
    <p:sldId id="382" r:id="rId24"/>
    <p:sldId id="349" r:id="rId25"/>
    <p:sldId id="368" r:id="rId26"/>
    <p:sldId id="369" r:id="rId27"/>
    <p:sldId id="371" r:id="rId28"/>
    <p:sldId id="333" r:id="rId29"/>
    <p:sldId id="391" r:id="rId30"/>
    <p:sldId id="422" r:id="rId31"/>
    <p:sldId id="420" r:id="rId32"/>
    <p:sldId id="418" r:id="rId33"/>
    <p:sldId id="419" r:id="rId34"/>
    <p:sldId id="384" r:id="rId35"/>
    <p:sldId id="392" r:id="rId36"/>
    <p:sldId id="408" r:id="rId37"/>
    <p:sldId id="400" r:id="rId38"/>
    <p:sldId id="409" r:id="rId39"/>
    <p:sldId id="401" r:id="rId40"/>
    <p:sldId id="410" r:id="rId41"/>
    <p:sldId id="402" r:id="rId42"/>
    <p:sldId id="421" r:id="rId43"/>
    <p:sldId id="412" r:id="rId44"/>
    <p:sldId id="413" r:id="rId45"/>
    <p:sldId id="414" r:id="rId46"/>
    <p:sldId id="415" r:id="rId47"/>
    <p:sldId id="416" r:id="rId48"/>
    <p:sldId id="411" r:id="rId49"/>
    <p:sldId id="404" r:id="rId50"/>
    <p:sldId id="403" r:id="rId51"/>
    <p:sldId id="405" r:id="rId52"/>
    <p:sldId id="258"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D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1" autoAdjust="0"/>
    <p:restoredTop sz="87013" autoAdjust="0"/>
  </p:normalViewPr>
  <p:slideViewPr>
    <p:cSldViewPr snapToGrid="0">
      <p:cViewPr varScale="1">
        <p:scale>
          <a:sx n="130" d="100"/>
          <a:sy n="130" d="100"/>
        </p:scale>
        <p:origin x="146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11.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bnv590\Downloads\ACS_15_5YR_B20004\ACS_15_5YR_B20004_with_ann.csv"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1" Type="http://schemas.openxmlformats.org/officeDocument/2006/relationships/oleObject" Target="file:///\\idser-nas01\IDSER\Projects\SDC_Projections\2010\Education\NewEdProj.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89049285505981E-2"/>
          <c:y val="0.12281717725045477"/>
          <c:w val="0.9231195926898027"/>
          <c:h val="0.81066084720533504"/>
        </c:manualLayout>
      </c:layout>
      <c:barChart>
        <c:barDir val="col"/>
        <c:grouping val="clustered"/>
        <c:varyColors val="0"/>
        <c:ser>
          <c:idx val="1"/>
          <c:order val="0"/>
          <c:tx>
            <c:strRef>
              <c:f>Sheet1!$C$1</c:f>
              <c:strCache>
                <c:ptCount val="1"/>
                <c:pt idx="0">
                  <c:v>Numeric Change (Millions)</c:v>
                </c:pt>
              </c:strCache>
            </c:strRef>
          </c:tx>
          <c:spPr>
            <a:solidFill>
              <a:schemeClr val="accent2"/>
            </a:solidFill>
            <a:ln>
              <a:noFill/>
            </a:ln>
            <a:effectLst/>
          </c:spPr>
          <c:invertIfNegative val="0"/>
          <c:dPt>
            <c:idx val="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6-0097-42FD-A97A-0701C1215CC8}"/>
              </c:ext>
            </c:extLst>
          </c:dPt>
          <c:dPt>
            <c:idx val="8"/>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0097-42FD-A97A-0701C1215CC8}"/>
              </c:ext>
            </c:extLst>
          </c:dPt>
          <c:dPt>
            <c:idx val="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8-0097-42FD-A97A-0701C1215CC8}"/>
              </c:ext>
            </c:extLst>
          </c:dPt>
          <c:dPt>
            <c:idx val="1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9-0097-42FD-A97A-0701C1215CC8}"/>
              </c:ext>
            </c:extLst>
          </c:dPt>
          <c:dPt>
            <c:idx val="1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A-0097-42FD-A97A-0701C1215CC8}"/>
              </c:ext>
            </c:extLst>
          </c:dPt>
          <c:dPt>
            <c:idx val="1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B-0097-42FD-A97A-0701C1215CC8}"/>
              </c:ext>
            </c:extLst>
          </c:dPt>
          <c:dLbls>
            <c:spPr>
              <a:noFill/>
              <a:ln>
                <a:noFill/>
              </a:ln>
              <a:effectLst/>
            </c:spPr>
            <c:txPr>
              <a:bodyPr rot="-5280000" spcFirstLastPara="1" vertOverflow="ellipsis"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1950</c:v>
                </c:pt>
                <c:pt idx="1">
                  <c:v>1960</c:v>
                </c:pt>
                <c:pt idx="2">
                  <c:v>1970</c:v>
                </c:pt>
                <c:pt idx="3">
                  <c:v>1980</c:v>
                </c:pt>
                <c:pt idx="4">
                  <c:v>1990</c:v>
                </c:pt>
                <c:pt idx="5">
                  <c:v>2000</c:v>
                </c:pt>
                <c:pt idx="6">
                  <c:v>2010</c:v>
                </c:pt>
                <c:pt idx="7">
                  <c:v>2011</c:v>
                </c:pt>
                <c:pt idx="8">
                  <c:v>2012</c:v>
                </c:pt>
                <c:pt idx="9">
                  <c:v>2013</c:v>
                </c:pt>
                <c:pt idx="10">
                  <c:v>2014</c:v>
                </c:pt>
                <c:pt idx="11">
                  <c:v>2015</c:v>
                </c:pt>
                <c:pt idx="12">
                  <c:v>2016</c:v>
                </c:pt>
              </c:numCache>
            </c:numRef>
          </c:cat>
          <c:val>
            <c:numRef>
              <c:f>Sheet1!$C$2:$C$14</c:f>
              <c:numCache>
                <c:formatCode>0.00</c:formatCode>
                <c:ptCount val="13"/>
                <c:pt idx="1">
                  <c:v>1.8684829999999999</c:v>
                </c:pt>
                <c:pt idx="2">
                  <c:v>1.6170530000000001</c:v>
                </c:pt>
                <c:pt idx="3">
                  <c:v>3.0324610000000001</c:v>
                </c:pt>
                <c:pt idx="4">
                  <c:v>2.7573189999999999</c:v>
                </c:pt>
                <c:pt idx="5">
                  <c:v>3.86531</c:v>
                </c:pt>
                <c:pt idx="6">
                  <c:v>4.2937409999999998</c:v>
                </c:pt>
                <c:pt idx="7">
                  <c:v>0.41</c:v>
                </c:pt>
                <c:pt idx="8">
                  <c:v>0.435</c:v>
                </c:pt>
                <c:pt idx="9">
                  <c:v>0.38739699999999999</c:v>
                </c:pt>
                <c:pt idx="10">
                  <c:v>0.44749499999999998</c:v>
                </c:pt>
                <c:pt idx="11">
                  <c:v>0.49</c:v>
                </c:pt>
                <c:pt idx="12">
                  <c:v>0.39</c:v>
                </c:pt>
              </c:numCache>
            </c:numRef>
          </c:val>
          <c:extLst>
            <c:ext xmlns:c16="http://schemas.microsoft.com/office/drawing/2014/chart" uri="{C3380CC4-5D6E-409C-BE32-E72D297353CC}">
              <c16:uniqueId val="{00000000-AC9C-40A0-9586-CCDF0BF54D70}"/>
            </c:ext>
          </c:extLst>
        </c:ser>
        <c:ser>
          <c:idx val="0"/>
          <c:order val="1"/>
          <c:tx>
            <c:strRef>
              <c:f>Sheet1!$B$1</c:f>
              <c:strCache>
                <c:ptCount val="1"/>
                <c:pt idx="0">
                  <c:v>Population (Millions)</c:v>
                </c:pt>
              </c:strCache>
            </c:strRef>
          </c:tx>
          <c:spPr>
            <a:solidFill>
              <a:schemeClr val="accent1"/>
            </a:solidFill>
            <a:ln>
              <a:noFill/>
            </a:ln>
            <a:effectLst/>
          </c:spPr>
          <c:invertIfNegative val="0"/>
          <c:dPt>
            <c:idx val="7"/>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0-0097-42FD-A97A-0701C1215CC8}"/>
              </c:ext>
            </c:extLst>
          </c:dPt>
          <c:dPt>
            <c:idx val="8"/>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0097-42FD-A97A-0701C1215CC8}"/>
              </c:ext>
            </c:extLst>
          </c:dPt>
          <c:dPt>
            <c:idx val="9"/>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2-0097-42FD-A97A-0701C1215CC8}"/>
              </c:ext>
            </c:extLst>
          </c:dPt>
          <c:dPt>
            <c:idx val="1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0097-42FD-A97A-0701C1215CC8}"/>
              </c:ext>
            </c:extLst>
          </c:dPt>
          <c:dPt>
            <c:idx val="1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4-0097-42FD-A97A-0701C1215CC8}"/>
              </c:ext>
            </c:extLst>
          </c:dPt>
          <c:dPt>
            <c:idx val="1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0097-42FD-A97A-0701C1215CC8}"/>
              </c:ext>
            </c:extLst>
          </c:dPt>
          <c:dLbls>
            <c:spPr>
              <a:noFill/>
              <a:ln>
                <a:noFill/>
              </a:ln>
              <a:effectLst/>
            </c:spPr>
            <c:txPr>
              <a:bodyPr rot="-3360000" spcFirstLastPara="1" vertOverflow="ellipsis"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1950</c:v>
                </c:pt>
                <c:pt idx="1">
                  <c:v>1960</c:v>
                </c:pt>
                <c:pt idx="2">
                  <c:v>1970</c:v>
                </c:pt>
                <c:pt idx="3">
                  <c:v>1980</c:v>
                </c:pt>
                <c:pt idx="4">
                  <c:v>1990</c:v>
                </c:pt>
                <c:pt idx="5">
                  <c:v>2000</c:v>
                </c:pt>
                <c:pt idx="6">
                  <c:v>2010</c:v>
                </c:pt>
                <c:pt idx="7">
                  <c:v>2011</c:v>
                </c:pt>
                <c:pt idx="8">
                  <c:v>2012</c:v>
                </c:pt>
                <c:pt idx="9">
                  <c:v>2013</c:v>
                </c:pt>
                <c:pt idx="10">
                  <c:v>2014</c:v>
                </c:pt>
                <c:pt idx="11">
                  <c:v>2015</c:v>
                </c:pt>
                <c:pt idx="12">
                  <c:v>2016</c:v>
                </c:pt>
              </c:numCache>
            </c:numRef>
          </c:cat>
          <c:val>
            <c:numRef>
              <c:f>Sheet1!$B$2:$B$14</c:f>
              <c:numCache>
                <c:formatCode>0.00</c:formatCode>
                <c:ptCount val="13"/>
                <c:pt idx="0">
                  <c:v>7.7111939999999999</c:v>
                </c:pt>
                <c:pt idx="1">
                  <c:v>9.5796770000000002</c:v>
                </c:pt>
                <c:pt idx="2">
                  <c:v>11.196730000000001</c:v>
                </c:pt>
                <c:pt idx="3">
                  <c:v>14.229191</c:v>
                </c:pt>
                <c:pt idx="4">
                  <c:v>16.986509999999999</c:v>
                </c:pt>
                <c:pt idx="5">
                  <c:v>20.85182</c:v>
                </c:pt>
                <c:pt idx="6">
                  <c:v>25.145561000000001</c:v>
                </c:pt>
                <c:pt idx="7">
                  <c:v>25.65</c:v>
                </c:pt>
                <c:pt idx="8">
                  <c:v>26.060796</c:v>
                </c:pt>
                <c:pt idx="9">
                  <c:v>26.448193</c:v>
                </c:pt>
                <c:pt idx="10">
                  <c:v>26.895688</c:v>
                </c:pt>
                <c:pt idx="11">
                  <c:v>27.47</c:v>
                </c:pt>
                <c:pt idx="12">
                  <c:v>27.86</c:v>
                </c:pt>
              </c:numCache>
            </c:numRef>
          </c:val>
          <c:extLst>
            <c:ext xmlns:c16="http://schemas.microsoft.com/office/drawing/2014/chart" uri="{C3380CC4-5D6E-409C-BE32-E72D297353CC}">
              <c16:uniqueId val="{00000001-AC9C-40A0-9586-CCDF0BF54D70}"/>
            </c:ext>
          </c:extLst>
        </c:ser>
        <c:dLbls>
          <c:showLegendKey val="0"/>
          <c:showVal val="0"/>
          <c:showCatName val="0"/>
          <c:showSerName val="0"/>
          <c:showPercent val="0"/>
          <c:showBubbleSize val="0"/>
        </c:dLbls>
        <c:gapWidth val="219"/>
        <c:overlap val="-27"/>
        <c:axId val="293774872"/>
        <c:axId val="293775656"/>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Annual Percent Change</c:v>
                      </c:pt>
                    </c:strCache>
                  </c:strRef>
                </c:tx>
                <c:spPr>
                  <a:solidFill>
                    <a:schemeClr val="accent3"/>
                  </a:solidFill>
                  <a:ln>
                    <a:noFill/>
                  </a:ln>
                  <a:effectLst/>
                </c:spPr>
                <c:invertIfNegative val="0"/>
                <c:cat>
                  <c:numRef>
                    <c:extLst>
                      <c:ext uri="{02D57815-91ED-43cb-92C2-25804820EDAC}">
                        <c15:formulaRef>
                          <c15:sqref>Sheet1!$A$2:$A$14</c15:sqref>
                        </c15:formulaRef>
                      </c:ext>
                    </c:extLst>
                    <c:numCache>
                      <c:formatCode>General</c:formatCode>
                      <c:ptCount val="13"/>
                      <c:pt idx="0">
                        <c:v>1950</c:v>
                      </c:pt>
                      <c:pt idx="1">
                        <c:v>1960</c:v>
                      </c:pt>
                      <c:pt idx="2">
                        <c:v>1970</c:v>
                      </c:pt>
                      <c:pt idx="3">
                        <c:v>1980</c:v>
                      </c:pt>
                      <c:pt idx="4">
                        <c:v>1990</c:v>
                      </c:pt>
                      <c:pt idx="5">
                        <c:v>2000</c:v>
                      </c:pt>
                      <c:pt idx="6">
                        <c:v>2010</c:v>
                      </c:pt>
                      <c:pt idx="7">
                        <c:v>2011</c:v>
                      </c:pt>
                      <c:pt idx="8">
                        <c:v>2012</c:v>
                      </c:pt>
                      <c:pt idx="9">
                        <c:v>2013</c:v>
                      </c:pt>
                      <c:pt idx="10">
                        <c:v>2014</c:v>
                      </c:pt>
                      <c:pt idx="11">
                        <c:v>2015</c:v>
                      </c:pt>
                      <c:pt idx="12">
                        <c:v>2016</c:v>
                      </c:pt>
                    </c:numCache>
                  </c:numRef>
                </c:cat>
                <c:val>
                  <c:numRef>
                    <c:extLst>
                      <c:ext uri="{02D57815-91ED-43cb-92C2-25804820EDAC}">
                        <c15:formulaRef>
                          <c15:sqref>Sheet1!$D$2:$D$14</c15:sqref>
                        </c15:formulaRef>
                      </c:ext>
                    </c:extLst>
                    <c:numCache>
                      <c:formatCode>General</c:formatCode>
                      <c:ptCount val="13"/>
                      <c:pt idx="0">
                        <c:v>0</c:v>
                      </c:pt>
                      <c:pt idx="1">
                        <c:v>2.4</c:v>
                      </c:pt>
                      <c:pt idx="2">
                        <c:v>1.7</c:v>
                      </c:pt>
                      <c:pt idx="3">
                        <c:v>2.7</c:v>
                      </c:pt>
                      <c:pt idx="4">
                        <c:v>2</c:v>
                      </c:pt>
                      <c:pt idx="5">
                        <c:v>2.2999999999999998</c:v>
                      </c:pt>
                      <c:pt idx="6">
                        <c:v>2.1</c:v>
                      </c:pt>
                      <c:pt idx="8">
                        <c:v>1.8</c:v>
                      </c:pt>
                      <c:pt idx="9">
                        <c:v>1.4</c:v>
                      </c:pt>
                      <c:pt idx="10">
                        <c:v>1.7</c:v>
                      </c:pt>
                    </c:numCache>
                  </c:numRef>
                </c:val>
                <c:extLst>
                  <c:ext xmlns:c16="http://schemas.microsoft.com/office/drawing/2014/chart" uri="{C3380CC4-5D6E-409C-BE32-E72D297353CC}">
                    <c16:uniqueId val="{00000002-AC9C-40A0-9586-CCDF0BF54D70}"/>
                  </c:ext>
                </c:extLst>
              </c15:ser>
            </c15:filteredBarSeries>
          </c:ext>
        </c:extLst>
      </c:barChart>
      <c:catAx>
        <c:axId val="293774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3775656"/>
        <c:crosses val="autoZero"/>
        <c:auto val="1"/>
        <c:lblAlgn val="ctr"/>
        <c:lblOffset val="100"/>
        <c:noMultiLvlLbl val="0"/>
      </c:catAx>
      <c:valAx>
        <c:axId val="2937756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3774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C4-4B47-B843-876B7F46228B}"/>
                </c:ext>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C4-4B47-B843-876B7F46228B}"/>
                </c:ext>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C4-4B47-B843-876B7F46228B}"/>
                </c:ext>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C4-4B47-B843-876B7F46228B}"/>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extLst>
            <c:ext xmlns:c16="http://schemas.microsoft.com/office/drawing/2014/chart" uri="{C3380CC4-5D6E-409C-BE32-E72D297353CC}">
              <c16:uniqueId val="{00000004-2BC4-4B47-B843-876B7F46228B}"/>
            </c:ext>
          </c:extLst>
        </c:ser>
        <c:ser>
          <c:idx val="1"/>
          <c:order val="1"/>
          <c:tx>
            <c:strRef>
              <c:f>Sheet1!$A$28</c:f>
              <c:strCache>
                <c:ptCount val="1"/>
                <c:pt idx="0">
                  <c:v>2030 Constant 2011 %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Sheet1!$B$28:$F$28</c:f>
              <c:numCache>
                <c:formatCode>0.0%</c:formatCode>
                <c:ptCount val="5"/>
                <c:pt idx="0">
                  <c:v>0.18139</c:v>
                </c:pt>
                <c:pt idx="1">
                  <c:v>0.24013000000000001</c:v>
                </c:pt>
                <c:pt idx="2">
                  <c:v>0.29900399999999999</c:v>
                </c:pt>
                <c:pt idx="3">
                  <c:v>0.18656</c:v>
                </c:pt>
                <c:pt idx="4">
                  <c:v>9.2917E-2</c:v>
                </c:pt>
              </c:numCache>
            </c:numRef>
          </c:val>
          <c:extLst>
            <c:ext xmlns:c16="http://schemas.microsoft.com/office/drawing/2014/chart" uri="{C3380CC4-5D6E-409C-BE32-E72D297353CC}">
              <c16:uniqueId val="{00000005-2BC4-4B47-B843-876B7F46228B}"/>
            </c:ext>
          </c:extLst>
        </c:ser>
        <c:dLbls>
          <c:showLegendKey val="0"/>
          <c:showVal val="0"/>
          <c:showCatName val="0"/>
          <c:showSerName val="0"/>
          <c:showPercent val="0"/>
          <c:showBubbleSize val="0"/>
        </c:dLbls>
        <c:gapWidth val="219"/>
        <c:overlap val="-27"/>
        <c:axId val="213436864"/>
        <c:axId val="213432552"/>
      </c:barChart>
      <c:catAx>
        <c:axId val="21343686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Educational Attainment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3432552"/>
        <c:crosses val="autoZero"/>
        <c:auto val="1"/>
        <c:lblAlgn val="ctr"/>
        <c:lblOffset val="100"/>
        <c:noMultiLvlLbl val="0"/>
      </c:catAx>
      <c:valAx>
        <c:axId val="2134325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Percent of the Civilian Labor Force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3436864"/>
        <c:crosses val="autoZero"/>
        <c:crossBetween val="between"/>
      </c:valAx>
      <c:spPr>
        <a:noFill/>
        <a:ln>
          <a:noFill/>
        </a:ln>
        <a:effectLst/>
      </c:spPr>
    </c:plotArea>
    <c:legend>
      <c:legendPos val="r"/>
      <c:layout>
        <c:manualLayout>
          <c:xMode val="edge"/>
          <c:yMode val="edge"/>
          <c:x val="0.69051554335524579"/>
          <c:y val="3.2835605631832995E-3"/>
          <c:w val="0.28344060776806568"/>
          <c:h val="0.29832675208090681"/>
        </c:manualLayout>
      </c:layout>
      <c:overlay val="1"/>
      <c:spPr>
        <a:solidFill>
          <a:schemeClr val="bg1"/>
        </a:solid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C2-400C-B8A3-44DC53D60C4B}"/>
                </c:ext>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C2-400C-B8A3-44DC53D60C4B}"/>
                </c:ext>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C2-400C-B8A3-44DC53D60C4B}"/>
                </c:ext>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C2-400C-B8A3-44DC53D60C4B}"/>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extLst>
            <c:ext xmlns:c16="http://schemas.microsoft.com/office/drawing/2014/chart" uri="{C3380CC4-5D6E-409C-BE32-E72D297353CC}">
              <c16:uniqueId val="{00000004-C3C2-400C-B8A3-44DC53D60C4B}"/>
            </c:ext>
          </c:extLst>
        </c:ser>
        <c:ser>
          <c:idx val="2"/>
          <c:order val="1"/>
          <c:tx>
            <c:strRef>
              <c:f>Sheet1!$A$29</c:f>
              <c:strCache>
                <c:ptCount val="1"/>
                <c:pt idx="0">
                  <c:v>2030 Trended (2001-2011 Trend)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Sheet1!$B$29:$F$29</c:f>
              <c:numCache>
                <c:formatCode>0.0%</c:formatCode>
                <c:ptCount val="5"/>
                <c:pt idx="0">
                  <c:v>0.11380999999999999</c:v>
                </c:pt>
                <c:pt idx="1">
                  <c:v>0.20374</c:v>
                </c:pt>
                <c:pt idx="2">
                  <c:v>0.34288399999999997</c:v>
                </c:pt>
                <c:pt idx="3">
                  <c:v>0.22126999999999999</c:v>
                </c:pt>
                <c:pt idx="4">
                  <c:v>0.11829200000000001</c:v>
                </c:pt>
              </c:numCache>
            </c:numRef>
          </c:val>
          <c:extLst>
            <c:ext xmlns:c16="http://schemas.microsoft.com/office/drawing/2014/chart" uri="{C3380CC4-5D6E-409C-BE32-E72D297353CC}">
              <c16:uniqueId val="{00000005-C3C2-400C-B8A3-44DC53D60C4B}"/>
            </c:ext>
          </c:extLst>
        </c:ser>
        <c:dLbls>
          <c:showLegendKey val="0"/>
          <c:showVal val="0"/>
          <c:showCatName val="0"/>
          <c:showSerName val="0"/>
          <c:showPercent val="0"/>
          <c:showBubbleSize val="0"/>
        </c:dLbls>
        <c:gapWidth val="219"/>
        <c:overlap val="-27"/>
        <c:axId val="213432944"/>
        <c:axId val="213437256"/>
      </c:barChart>
      <c:catAx>
        <c:axId val="21343294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Educational Attainment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3437256"/>
        <c:crosses val="autoZero"/>
        <c:auto val="1"/>
        <c:lblAlgn val="ctr"/>
        <c:lblOffset val="100"/>
        <c:noMultiLvlLbl val="0"/>
      </c:catAx>
      <c:valAx>
        <c:axId val="213437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Percent of the Civilian Labor Force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3432944"/>
        <c:crosses val="autoZero"/>
        <c:crossBetween val="between"/>
      </c:valAx>
      <c:spPr>
        <a:noFill/>
        <a:ln>
          <a:noFill/>
        </a:ln>
        <a:effectLst/>
      </c:spPr>
    </c:plotArea>
    <c:legend>
      <c:legendPos val="r"/>
      <c:layout>
        <c:manualLayout>
          <c:xMode val="edge"/>
          <c:yMode val="edge"/>
          <c:x val="0.62476630788123966"/>
          <c:y val="3.2835605631832995E-3"/>
          <c:w val="0.37518372703412073"/>
          <c:h val="0.29832675208090681"/>
        </c:manualLayout>
      </c:layout>
      <c:overlay val="1"/>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dirty="0"/>
              <a:t>Median Earnings in the Past 12 Months by Sex by Educational Attainment for the Population 25 Years and Over</a:t>
            </a:r>
          </a:p>
        </c:rich>
      </c:tx>
      <c:layout>
        <c:manualLayout>
          <c:xMode val="edge"/>
          <c:yMode val="edge"/>
          <c:x val="0.14141670801799719"/>
          <c:y val="8.4033613445378148E-3"/>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Sheet2!$C$3</c:f>
              <c:strCache>
                <c:ptCount val="1"/>
                <c:pt idx="0">
                  <c:v>Texas</c:v>
                </c:pt>
              </c:strCache>
            </c:strRef>
          </c:tx>
          <c:spPr>
            <a:solidFill>
              <a:schemeClr val="accent5"/>
            </a:solidFill>
            <a:ln>
              <a:noFill/>
            </a:ln>
            <a:effectLst/>
          </c:spPr>
          <c:invertIfNegative val="0"/>
          <c:cat>
            <c:strRef>
              <c:f>Sheet2!$B$4:$B$9</c:f>
              <c:strCache>
                <c:ptCount val="6"/>
                <c:pt idx="0">
                  <c:v>Total</c:v>
                </c:pt>
                <c:pt idx="1">
                  <c:v>Less than HS</c:v>
                </c:pt>
                <c:pt idx="2">
                  <c:v>HS Graduate (or Equivalent)</c:v>
                </c:pt>
                <c:pt idx="3">
                  <c:v>Some College or Associate's Degree</c:v>
                </c:pt>
                <c:pt idx="4">
                  <c:v>Bachelor's Degree</c:v>
                </c:pt>
                <c:pt idx="5">
                  <c:v>Graduate or Professional Degree</c:v>
                </c:pt>
              </c:strCache>
            </c:strRef>
          </c:cat>
          <c:val>
            <c:numRef>
              <c:f>Sheet2!$C$4:$C$9</c:f>
              <c:numCache>
                <c:formatCode>_(* #,##0_);_(* \(#,##0\);_(* "-"??_);_(@_)</c:formatCode>
                <c:ptCount val="6"/>
                <c:pt idx="0">
                  <c:v>35434</c:v>
                </c:pt>
                <c:pt idx="1">
                  <c:v>20044</c:v>
                </c:pt>
                <c:pt idx="2">
                  <c:v>27232</c:v>
                </c:pt>
                <c:pt idx="3">
                  <c:v>34787</c:v>
                </c:pt>
                <c:pt idx="4">
                  <c:v>51701</c:v>
                </c:pt>
                <c:pt idx="5">
                  <c:v>67079</c:v>
                </c:pt>
              </c:numCache>
            </c:numRef>
          </c:val>
          <c:extLst>
            <c:ext xmlns:c16="http://schemas.microsoft.com/office/drawing/2014/chart" uri="{C3380CC4-5D6E-409C-BE32-E72D297353CC}">
              <c16:uniqueId val="{00000000-D8E5-4E98-AE3A-E0E80F3A6B14}"/>
            </c:ext>
          </c:extLst>
        </c:ser>
        <c:ser>
          <c:idx val="1"/>
          <c:order val="1"/>
          <c:tx>
            <c:strRef>
              <c:f>Sheet2!$D$3</c:f>
              <c:strCache>
                <c:ptCount val="1"/>
                <c:pt idx="0">
                  <c:v>Male</c:v>
                </c:pt>
              </c:strCache>
            </c:strRef>
          </c:tx>
          <c:spPr>
            <a:solidFill>
              <a:schemeClr val="accent1"/>
            </a:solidFill>
            <a:ln>
              <a:noFill/>
            </a:ln>
            <a:effectLst/>
          </c:spPr>
          <c:invertIfNegative val="0"/>
          <c:cat>
            <c:strRef>
              <c:f>Sheet2!$B$4:$B$9</c:f>
              <c:strCache>
                <c:ptCount val="6"/>
                <c:pt idx="0">
                  <c:v>Total</c:v>
                </c:pt>
                <c:pt idx="1">
                  <c:v>Less than HS</c:v>
                </c:pt>
                <c:pt idx="2">
                  <c:v>HS Graduate (or Equivalent)</c:v>
                </c:pt>
                <c:pt idx="3">
                  <c:v>Some College or Associate's Degree</c:v>
                </c:pt>
                <c:pt idx="4">
                  <c:v>Bachelor's Degree</c:v>
                </c:pt>
                <c:pt idx="5">
                  <c:v>Graduate or Professional Degree</c:v>
                </c:pt>
              </c:strCache>
            </c:strRef>
          </c:cat>
          <c:val>
            <c:numRef>
              <c:f>Sheet2!$D$4:$D$9</c:f>
              <c:numCache>
                <c:formatCode>_(* #,##0_);_(* \(#,##0\);_(* "-"??_);_(@_)</c:formatCode>
                <c:ptCount val="6"/>
                <c:pt idx="0">
                  <c:v>41456</c:v>
                </c:pt>
                <c:pt idx="1">
                  <c:v>24074</c:v>
                </c:pt>
                <c:pt idx="2">
                  <c:v>32338</c:v>
                </c:pt>
                <c:pt idx="3">
                  <c:v>42208</c:v>
                </c:pt>
                <c:pt idx="4">
                  <c:v>64398</c:v>
                </c:pt>
                <c:pt idx="5">
                  <c:v>85913</c:v>
                </c:pt>
              </c:numCache>
            </c:numRef>
          </c:val>
          <c:extLst>
            <c:ext xmlns:c16="http://schemas.microsoft.com/office/drawing/2014/chart" uri="{C3380CC4-5D6E-409C-BE32-E72D297353CC}">
              <c16:uniqueId val="{00000001-D8E5-4E98-AE3A-E0E80F3A6B14}"/>
            </c:ext>
          </c:extLst>
        </c:ser>
        <c:ser>
          <c:idx val="2"/>
          <c:order val="2"/>
          <c:tx>
            <c:strRef>
              <c:f>Sheet2!$E$3</c:f>
              <c:strCache>
                <c:ptCount val="1"/>
                <c:pt idx="0">
                  <c:v>Female</c:v>
                </c:pt>
              </c:strCache>
            </c:strRef>
          </c:tx>
          <c:spPr>
            <a:solidFill>
              <a:schemeClr val="accent2"/>
            </a:solidFill>
            <a:ln>
              <a:noFill/>
            </a:ln>
            <a:effectLst/>
          </c:spPr>
          <c:invertIfNegative val="0"/>
          <c:cat>
            <c:strRef>
              <c:f>Sheet2!$B$4:$B$9</c:f>
              <c:strCache>
                <c:ptCount val="6"/>
                <c:pt idx="0">
                  <c:v>Total</c:v>
                </c:pt>
                <c:pt idx="1">
                  <c:v>Less than HS</c:v>
                </c:pt>
                <c:pt idx="2">
                  <c:v>HS Graduate (or Equivalent)</c:v>
                </c:pt>
                <c:pt idx="3">
                  <c:v>Some College or Associate's Degree</c:v>
                </c:pt>
                <c:pt idx="4">
                  <c:v>Bachelor's Degree</c:v>
                </c:pt>
                <c:pt idx="5">
                  <c:v>Graduate or Professional Degree</c:v>
                </c:pt>
              </c:strCache>
            </c:strRef>
          </c:cat>
          <c:val>
            <c:numRef>
              <c:f>Sheet2!$E$4:$E$9</c:f>
              <c:numCache>
                <c:formatCode>_(* #,##0_);_(* \(#,##0\);_(* "-"??_);_(@_)</c:formatCode>
                <c:ptCount val="6"/>
                <c:pt idx="0">
                  <c:v>29140</c:v>
                </c:pt>
                <c:pt idx="1">
                  <c:v>14210</c:v>
                </c:pt>
                <c:pt idx="2">
                  <c:v>21706</c:v>
                </c:pt>
                <c:pt idx="3">
                  <c:v>28254</c:v>
                </c:pt>
                <c:pt idx="4">
                  <c:v>45089</c:v>
                </c:pt>
                <c:pt idx="5">
                  <c:v>55345</c:v>
                </c:pt>
              </c:numCache>
            </c:numRef>
          </c:val>
          <c:extLst>
            <c:ext xmlns:c16="http://schemas.microsoft.com/office/drawing/2014/chart" uri="{C3380CC4-5D6E-409C-BE32-E72D297353CC}">
              <c16:uniqueId val="{00000002-D8E5-4E98-AE3A-E0E80F3A6B14}"/>
            </c:ext>
          </c:extLst>
        </c:ser>
        <c:dLbls>
          <c:showLegendKey val="0"/>
          <c:showVal val="0"/>
          <c:showCatName val="0"/>
          <c:showSerName val="0"/>
          <c:showPercent val="0"/>
          <c:showBubbleSize val="0"/>
        </c:dLbls>
        <c:gapWidth val="219"/>
        <c:overlap val="-27"/>
        <c:axId val="871506624"/>
        <c:axId val="871500744"/>
      </c:barChart>
      <c:catAx>
        <c:axId val="87150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71500744"/>
        <c:crosses val="autoZero"/>
        <c:auto val="1"/>
        <c:lblAlgn val="ctr"/>
        <c:lblOffset val="100"/>
        <c:noMultiLvlLbl val="0"/>
      </c:catAx>
      <c:valAx>
        <c:axId val="871500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Earnings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71506624"/>
        <c:crosses val="autoZero"/>
        <c:crossBetween val="between"/>
      </c:valAx>
      <c:spPr>
        <a:noFill/>
        <a:ln>
          <a:noFill/>
        </a:ln>
        <a:effectLst/>
      </c:spPr>
    </c:plotArea>
    <c:legend>
      <c:legendPos val="b"/>
      <c:layout>
        <c:manualLayout>
          <c:xMode val="edge"/>
          <c:yMode val="edge"/>
          <c:x val="0.42801837270341209"/>
          <c:y val="0.92089734017926783"/>
          <c:w val="0.24130110065370491"/>
          <c:h val="6.540743453579930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barChart>
        <c:barDir val="col"/>
        <c:grouping val="stacked"/>
        <c:varyColors val="0"/>
        <c:ser>
          <c:idx val="0"/>
          <c:order val="0"/>
          <c:tx>
            <c:strRef>
              <c:f>Sheet1!$B$1</c:f>
              <c:strCache>
                <c:ptCount val="1"/>
                <c:pt idx="0">
                  <c:v>Natural Increase</c:v>
                </c:pt>
              </c:strCache>
            </c:strRef>
          </c:tx>
          <c:spPr>
            <a:solidFill>
              <a:schemeClr val="accent1">
                <a:lumMod val="75000"/>
              </a:schemeClr>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1950s</c:v>
                </c:pt>
                <c:pt idx="1">
                  <c:v>1960s</c:v>
                </c:pt>
                <c:pt idx="2">
                  <c:v>1970s</c:v>
                </c:pt>
                <c:pt idx="3">
                  <c:v>1980s</c:v>
                </c:pt>
                <c:pt idx="4">
                  <c:v>1990s</c:v>
                </c:pt>
                <c:pt idx="5">
                  <c:v>2000s</c:v>
                </c:pt>
              </c:strCache>
            </c:strRef>
          </c:cat>
          <c:val>
            <c:numRef>
              <c:f>Sheet1!$B$2:$B$7</c:f>
              <c:numCache>
                <c:formatCode>0.0%</c:formatCode>
                <c:ptCount val="6"/>
                <c:pt idx="0">
                  <c:v>0.89500000000000002</c:v>
                </c:pt>
                <c:pt idx="1">
                  <c:v>0.86699999999999999</c:v>
                </c:pt>
                <c:pt idx="2">
                  <c:v>0.41499999999999998</c:v>
                </c:pt>
                <c:pt idx="3">
                  <c:v>0.65900000000000003</c:v>
                </c:pt>
                <c:pt idx="4">
                  <c:v>0.497</c:v>
                </c:pt>
                <c:pt idx="5">
                  <c:v>0.53700000000000003</c:v>
                </c:pt>
              </c:numCache>
            </c:numRef>
          </c:val>
          <c:extLst>
            <c:ext xmlns:c16="http://schemas.microsoft.com/office/drawing/2014/chart" uri="{C3380CC4-5D6E-409C-BE32-E72D297353CC}">
              <c16:uniqueId val="{00000000-B257-4396-A7F5-522B053CB668}"/>
            </c:ext>
          </c:extLst>
        </c:ser>
        <c:ser>
          <c:idx val="1"/>
          <c:order val="1"/>
          <c:tx>
            <c:strRef>
              <c:f>Sheet1!$C$1</c:f>
              <c:strCache>
                <c:ptCount val="1"/>
                <c:pt idx="0">
                  <c:v>Migration</c:v>
                </c:pt>
              </c:strCache>
            </c:strRef>
          </c:tx>
          <c:spPr>
            <a:solidFill>
              <a:schemeClr val="accent2"/>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1950s</c:v>
                </c:pt>
                <c:pt idx="1">
                  <c:v>1960s</c:v>
                </c:pt>
                <c:pt idx="2">
                  <c:v>1970s</c:v>
                </c:pt>
                <c:pt idx="3">
                  <c:v>1980s</c:v>
                </c:pt>
                <c:pt idx="4">
                  <c:v>1990s</c:v>
                </c:pt>
                <c:pt idx="5">
                  <c:v>2000s</c:v>
                </c:pt>
              </c:strCache>
            </c:strRef>
          </c:cat>
          <c:val>
            <c:numRef>
              <c:f>Sheet1!$C$2:$C$7</c:f>
              <c:numCache>
                <c:formatCode>0.0%</c:formatCode>
                <c:ptCount val="6"/>
                <c:pt idx="0">
                  <c:v>0.105</c:v>
                </c:pt>
                <c:pt idx="1">
                  <c:v>0.13300000000000001</c:v>
                </c:pt>
                <c:pt idx="2">
                  <c:v>0.58499999999999996</c:v>
                </c:pt>
                <c:pt idx="3">
                  <c:v>0.34100000000000003</c:v>
                </c:pt>
                <c:pt idx="4">
                  <c:v>0.503</c:v>
                </c:pt>
                <c:pt idx="5">
                  <c:v>0.46300000000000002</c:v>
                </c:pt>
              </c:numCache>
            </c:numRef>
          </c:val>
          <c:extLst>
            <c:ext xmlns:c16="http://schemas.microsoft.com/office/drawing/2014/chart" uri="{C3380CC4-5D6E-409C-BE32-E72D297353CC}">
              <c16:uniqueId val="{00000001-B257-4396-A7F5-522B053CB668}"/>
            </c:ext>
          </c:extLst>
        </c:ser>
        <c:dLbls>
          <c:showLegendKey val="0"/>
          <c:showVal val="0"/>
          <c:showCatName val="0"/>
          <c:showSerName val="0"/>
          <c:showPercent val="0"/>
          <c:showBubbleSize val="0"/>
        </c:dLbls>
        <c:gapWidth val="80"/>
        <c:overlap val="100"/>
        <c:axId val="294089776"/>
        <c:axId val="294090952"/>
      </c:barChart>
      <c:catAx>
        <c:axId val="294089776"/>
        <c:scaling>
          <c:orientation val="minMax"/>
        </c:scaling>
        <c:delete val="0"/>
        <c:axPos val="b"/>
        <c:numFmt formatCode="General" sourceLinked="0"/>
        <c:majorTickMark val="out"/>
        <c:minorTickMark val="none"/>
        <c:tickLblPos val="nextTo"/>
        <c:txPr>
          <a:bodyPr/>
          <a:lstStyle/>
          <a:p>
            <a:pPr>
              <a:defRPr sz="1800" b="1">
                <a:latin typeface="+mj-lt"/>
              </a:defRPr>
            </a:pPr>
            <a:endParaRPr lang="en-US"/>
          </a:p>
        </c:txPr>
        <c:crossAx val="294090952"/>
        <c:crosses val="autoZero"/>
        <c:auto val="1"/>
        <c:lblAlgn val="ctr"/>
        <c:lblOffset val="100"/>
        <c:noMultiLvlLbl val="0"/>
      </c:catAx>
      <c:valAx>
        <c:axId val="294090952"/>
        <c:scaling>
          <c:orientation val="minMax"/>
        </c:scaling>
        <c:delete val="1"/>
        <c:axPos val="l"/>
        <c:numFmt formatCode="0.0%" sourceLinked="1"/>
        <c:majorTickMark val="out"/>
        <c:minorTickMark val="none"/>
        <c:tickLblPos val="nextTo"/>
        <c:crossAx val="294089776"/>
        <c:crosses val="autoZero"/>
        <c:crossBetween val="between"/>
      </c:valAx>
      <c:spPr>
        <a:noFill/>
        <a:ln w="25400">
          <a:noFill/>
        </a:ln>
      </c:spPr>
    </c:plotArea>
    <c:legend>
      <c:legendPos val="r"/>
      <c:layout>
        <c:manualLayout>
          <c:xMode val="edge"/>
          <c:yMode val="edge"/>
          <c:x val="0.6739616123646115"/>
          <c:y val="3.3748288011603306E-3"/>
          <c:w val="0.22432421506855937"/>
          <c:h val="0.14820526972889633"/>
        </c:manualLayout>
      </c:layout>
      <c:overlay val="0"/>
      <c:txPr>
        <a:bodyPr/>
        <a:lstStyle/>
        <a:p>
          <a:pPr>
            <a:defRPr sz="18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strRef>
              <c:f>Sheet1!$A$7</c:f>
              <c:strCache>
                <c:ptCount val="1"/>
                <c:pt idx="0">
                  <c:v>Percent of Total Net Migrants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Sheet1!$B$1:$AY$1</c:f>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f>Sheet1!$B$7:$AY$7</c:f>
              <c:numCache>
                <c:formatCode>0.0%</c:formatCode>
                <c:ptCount val="17"/>
                <c:pt idx="0">
                  <c:v>-3.4116762157694845E-2</c:v>
                </c:pt>
                <c:pt idx="1">
                  <c:v>-2.9427332410924049E-2</c:v>
                </c:pt>
                <c:pt idx="2">
                  <c:v>-2.8665880452042457E-2</c:v>
                </c:pt>
                <c:pt idx="3">
                  <c:v>-2.7783710499679634E-2</c:v>
                </c:pt>
                <c:pt idx="4">
                  <c:v>-2.4895764655628708E-2</c:v>
                </c:pt>
                <c:pt idx="5">
                  <c:v>-2.5257918636072394E-3</c:v>
                </c:pt>
                <c:pt idx="6">
                  <c:v>-9.6574394784982687E-4</c:v>
                </c:pt>
                <c:pt idx="7">
                  <c:v>4.4999953570002506E-2</c:v>
                </c:pt>
                <c:pt idx="8">
                  <c:v>4.8547205378450912E-2</c:v>
                </c:pt>
                <c:pt idx="9">
                  <c:v>5.0636555265626014E-2</c:v>
                </c:pt>
                <c:pt idx="10">
                  <c:v>5.1017281245066812E-2</c:v>
                </c:pt>
                <c:pt idx="11">
                  <c:v>5.9086814809312001E-2</c:v>
                </c:pt>
                <c:pt idx="12">
                  <c:v>7.0935750169469486E-2</c:v>
                </c:pt>
                <c:pt idx="13">
                  <c:v>9.4791482881259922E-2</c:v>
                </c:pt>
                <c:pt idx="14">
                  <c:v>0.10382676039335494</c:v>
                </c:pt>
                <c:pt idx="15">
                  <c:v>0.13190762287698837</c:v>
                </c:pt>
                <c:pt idx="16">
                  <c:v>0.22131322604908579</c:v>
                </c:pt>
              </c:numCache>
            </c:numRef>
          </c:val>
          <c:extLst>
            <c:ext xmlns:c16="http://schemas.microsoft.com/office/drawing/2014/chart" uri="{C3380CC4-5D6E-409C-BE32-E72D297353CC}">
              <c16:uniqueId val="{00000000-FF46-462E-8185-D369C00B55AB}"/>
            </c:ext>
          </c:extLst>
        </c:ser>
        <c:dLbls>
          <c:showLegendKey val="0"/>
          <c:showVal val="0"/>
          <c:showCatName val="0"/>
          <c:showSerName val="0"/>
          <c:showPercent val="0"/>
          <c:showBubbleSize val="0"/>
        </c:dLbls>
        <c:gapWidth val="182"/>
        <c:axId val="191374848"/>
        <c:axId val="191375240"/>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In-Migrants</c:v>
                      </c:pt>
                    </c:strCache>
                  </c:strRef>
                </c:tx>
                <c:spPr>
                  <a:solidFill>
                    <a:schemeClr val="accent1"/>
                  </a:solidFill>
                  <a:ln>
                    <a:noFill/>
                  </a:ln>
                  <a:effectLst/>
                </c:spPr>
                <c:invertIfNegative val="0"/>
                <c:dLbls>
                  <c:dLbl>
                    <c:idx val="0"/>
                    <c:layout>
                      <c:manualLayout>
                        <c:x val="1.1032308904649301E-2"/>
                        <c:y val="1.20772946859901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1-FF46-462E-8185-D369C00B55AB}"/>
                      </c:ext>
                    </c:extLst>
                  </c:dLbl>
                  <c:dLbl>
                    <c:idx val="1"/>
                    <c:layout>
                      <c:manualLayout>
                        <c:x val="2.3640661938534278E-2"/>
                        <c:y val="9.6618357487922701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2-FF46-462E-8185-D369C00B55AB}"/>
                      </c:ext>
                    </c:extLst>
                  </c:dLbl>
                  <c:dLbl>
                    <c:idx val="2"/>
                    <c:layout>
                      <c:manualLayout>
                        <c:x val="0"/>
                        <c:y val="2.415458937198067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FF46-462E-8185-D369C00B55AB}"/>
                      </c:ext>
                    </c:extLst>
                  </c:dLbl>
                  <c:dLbl>
                    <c:idx val="3"/>
                    <c:layout>
                      <c:manualLayout>
                        <c:x val="3.1520882584712374E-3"/>
                        <c:y val="7.24637681159420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FF46-462E-8185-D369C00B55AB}"/>
                      </c:ext>
                    </c:extLst>
                  </c:dLbl>
                  <c:dLbl>
                    <c:idx val="4"/>
                    <c:layout>
                      <c:manualLayout>
                        <c:x val="4.7281323877067984E-3"/>
                        <c:y val="1.932367149758445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FF46-462E-8185-D369C00B55A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c:ext uri="{02D57815-91ED-43cb-92C2-25804820EDAC}">
                        <c15:formulaRef>
                          <c15:sqref>Sheet1!$B$2:$AY$2</c15:sqref>
                        </c15:formulaRef>
                      </c:ext>
                    </c:extLst>
                    <c:numCache>
                      <c:formatCode>_(* #,##0_);_(* \(#,##0\);_(* "-"??_);_(@_)</c:formatCode>
                      <c:ptCount val="17"/>
                      <c:pt idx="0">
                        <c:v>9155</c:v>
                      </c:pt>
                      <c:pt idx="1">
                        <c:v>14539</c:v>
                      </c:pt>
                      <c:pt idx="2">
                        <c:v>25555</c:v>
                      </c:pt>
                      <c:pt idx="3">
                        <c:v>976</c:v>
                      </c:pt>
                      <c:pt idx="4">
                        <c:v>22587</c:v>
                      </c:pt>
                      <c:pt idx="5">
                        <c:v>4393</c:v>
                      </c:pt>
                      <c:pt idx="6">
                        <c:v>1060</c:v>
                      </c:pt>
                      <c:pt idx="7">
                        <c:v>20924</c:v>
                      </c:pt>
                      <c:pt idx="8">
                        <c:v>10839</c:v>
                      </c:pt>
                      <c:pt idx="9">
                        <c:v>13919</c:v>
                      </c:pt>
                      <c:pt idx="10">
                        <c:v>12984</c:v>
                      </c:pt>
                      <c:pt idx="11">
                        <c:v>11141</c:v>
                      </c:pt>
                      <c:pt idx="12">
                        <c:v>17273</c:v>
                      </c:pt>
                      <c:pt idx="13">
                        <c:v>21927</c:v>
                      </c:pt>
                      <c:pt idx="14">
                        <c:v>31044</c:v>
                      </c:pt>
                      <c:pt idx="15">
                        <c:v>26287</c:v>
                      </c:pt>
                      <c:pt idx="16">
                        <c:v>65546</c:v>
                      </c:pt>
                    </c:numCache>
                  </c:numRef>
                </c:val>
                <c:extLst>
                  <c:ext xmlns:c16="http://schemas.microsoft.com/office/drawing/2014/chart" uri="{C3380CC4-5D6E-409C-BE32-E72D297353CC}">
                    <c16:uniqueId val="{00000006-FF46-462E-8185-D369C00B55A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Percent of total Inmigrants</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c:ext xmlns:c15="http://schemas.microsoft.com/office/drawing/2012/chart" uri="{02D57815-91ED-43cb-92C2-25804820EDAC}">
                        <c15:formulaRef>
                          <c15:sqref>Sheet1!$B$3:$AY$3</c15:sqref>
                        </c15:formulaRef>
                      </c:ext>
                    </c:extLst>
                    <c:numCache>
                      <c:formatCode>0.0%</c:formatCode>
                      <c:ptCount val="17"/>
                      <c:pt idx="0">
                        <c:v>1.6554195778906104E-2</c:v>
                      </c:pt>
                      <c:pt idx="1">
                        <c:v>2.6289617960624342E-2</c:v>
                      </c:pt>
                      <c:pt idx="2">
                        <c:v>4.6208899304199393E-2</c:v>
                      </c:pt>
                      <c:pt idx="3">
                        <c:v>1.7648165024808692E-3</c:v>
                      </c:pt>
                      <c:pt idx="4">
                        <c:v>4.0842121251573146E-2</c:v>
                      </c:pt>
                      <c:pt idx="5">
                        <c:v>7.9434824747935014E-3</c:v>
                      </c:pt>
                      <c:pt idx="6">
                        <c:v>1.9167064473665178E-3</c:v>
                      </c:pt>
                      <c:pt idx="7">
                        <c:v>3.7835061985563224E-2</c:v>
                      </c:pt>
                      <c:pt idx="8">
                        <c:v>1.959922753113744E-2</c:v>
                      </c:pt>
                      <c:pt idx="9">
                        <c:v>2.5168525510277887E-2</c:v>
                      </c:pt>
                      <c:pt idx="10">
                        <c:v>2.3477845766610252E-2</c:v>
                      </c:pt>
                      <c:pt idx="11">
                        <c:v>2.0145308047273935E-2</c:v>
                      </c:pt>
                      <c:pt idx="12">
                        <c:v>3.1233274023926283E-2</c:v>
                      </c:pt>
                      <c:pt idx="13">
                        <c:v>3.964870025604305E-2</c:v>
                      </c:pt>
                      <c:pt idx="14">
                        <c:v>5.613418391702469E-2</c:v>
                      </c:pt>
                      <c:pt idx="15">
                        <c:v>4.7532511681060048E-2</c:v>
                      </c:pt>
                      <c:pt idx="16">
                        <c:v>0.11852117056517525</c:v>
                      </c:pt>
                    </c:numCache>
                  </c:numRef>
                </c:val>
                <c:extLst xmlns:c15="http://schemas.microsoft.com/office/drawing/2012/chart">
                  <c:ext xmlns:c16="http://schemas.microsoft.com/office/drawing/2014/chart" uri="{C3380CC4-5D6E-409C-BE32-E72D297353CC}">
                    <c16:uniqueId val="{00000007-FF46-462E-8185-D369C00B55A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Out-Migrants</c:v>
                      </c:pt>
                    </c:strCache>
                  </c:strRef>
                </c:tx>
                <c:spPr>
                  <a:solidFill>
                    <a:schemeClr val="accent3"/>
                  </a:solidFill>
                  <a:ln>
                    <a:noFill/>
                  </a:ln>
                  <a:effectLst/>
                </c:spPr>
                <c:invertIfNegative val="0"/>
                <c:dLbls>
                  <c:dLbl>
                    <c:idx val="5"/>
                    <c:layout>
                      <c:manualLayout>
                        <c:x val="1.4184397163120567E-2"/>
                        <c:y val="-2.415458937198067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8-FF46-462E-8185-D369C00B55AB}"/>
                      </c:ext>
                    </c:extLst>
                  </c:dLbl>
                  <c:dLbl>
                    <c:idx val="6"/>
                    <c:layout>
                      <c:manualLayout>
                        <c:x val="4.7281323877068557E-3"/>
                        <c:y val="-1.2077294685990338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FF46-462E-8185-D369C00B55AB}"/>
                      </c:ext>
                    </c:extLst>
                  </c:dLbl>
                  <c:dLbl>
                    <c:idx val="7"/>
                    <c:layout>
                      <c:manualLayout>
                        <c:x val="-2.8893808585577288E-17"/>
                        <c:y val="-1.2077294685990338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FF46-462E-8185-D369C00B55AB}"/>
                      </c:ext>
                    </c:extLst>
                  </c:dLbl>
                  <c:dLbl>
                    <c:idx val="8"/>
                    <c:layout>
                      <c:manualLayout>
                        <c:x val="-6.3041765169424748E-3"/>
                        <c:y val="-1.449275362318840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FF46-462E-8185-D369C00B55AB}"/>
                      </c:ext>
                    </c:extLst>
                  </c:dLbl>
                  <c:dLbl>
                    <c:idx val="9"/>
                    <c:layout>
                      <c:manualLayout>
                        <c:x val="6.3041765169424748E-3"/>
                        <c:y val="-1.6908212560386472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C-FF46-462E-8185-D369C00B55AB}"/>
                      </c:ext>
                    </c:extLst>
                  </c:dLbl>
                  <c:dLbl>
                    <c:idx val="10"/>
                    <c:layout>
                      <c:manualLayout>
                        <c:x val="-3.152088258471266E-3"/>
                        <c:y val="-4.830917874396135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D-FF46-462E-8185-D369C00B55AB}"/>
                      </c:ext>
                    </c:extLst>
                  </c:dLbl>
                  <c:dLbl>
                    <c:idx val="14"/>
                    <c:layout>
                      <c:manualLayout>
                        <c:x val="7.8802206461779777E-3"/>
                        <c:y val="-2.6570048309178744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FF46-462E-8185-D369C00B55A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c:ext xmlns:c15="http://schemas.microsoft.com/office/drawing/2012/chart" uri="{02D57815-91ED-43cb-92C2-25804820EDAC}">
                        <c15:formulaRef>
                          <c15:sqref>Sheet1!$B$4:$AY$4</c15:sqref>
                        </c15:formulaRef>
                      </c:ext>
                    </c:extLst>
                    <c:numCache>
                      <c:formatCode>_(* #,##0_);_(* \(#,##0\);_(* "-"??_);_(@_)</c:formatCode>
                      <c:ptCount val="17"/>
                      <c:pt idx="0">
                        <c:v>12829</c:v>
                      </c:pt>
                      <c:pt idx="1">
                        <c:v>17708</c:v>
                      </c:pt>
                      <c:pt idx="2">
                        <c:v>28642</c:v>
                      </c:pt>
                      <c:pt idx="3">
                        <c:v>3968</c:v>
                      </c:pt>
                      <c:pt idx="4">
                        <c:v>25268</c:v>
                      </c:pt>
                      <c:pt idx="5">
                        <c:v>4665</c:v>
                      </c:pt>
                      <c:pt idx="6">
                        <c:v>1164</c:v>
                      </c:pt>
                      <c:pt idx="7">
                        <c:v>16078</c:v>
                      </c:pt>
                      <c:pt idx="8">
                        <c:v>5611</c:v>
                      </c:pt>
                      <c:pt idx="9">
                        <c:v>8466</c:v>
                      </c:pt>
                      <c:pt idx="10">
                        <c:v>7490</c:v>
                      </c:pt>
                      <c:pt idx="11">
                        <c:v>4778</c:v>
                      </c:pt>
                      <c:pt idx="12">
                        <c:v>9634</c:v>
                      </c:pt>
                      <c:pt idx="13">
                        <c:v>11719</c:v>
                      </c:pt>
                      <c:pt idx="14">
                        <c:v>19863</c:v>
                      </c:pt>
                      <c:pt idx="15">
                        <c:v>12082</c:v>
                      </c:pt>
                      <c:pt idx="16">
                        <c:v>41713</c:v>
                      </c:pt>
                    </c:numCache>
                  </c:numRef>
                </c:val>
                <c:extLst xmlns:c15="http://schemas.microsoft.com/office/drawing/2012/chart">
                  <c:ext xmlns:c16="http://schemas.microsoft.com/office/drawing/2014/chart" uri="{C3380CC4-5D6E-409C-BE32-E72D297353CC}">
                    <c16:uniqueId val="{0000000F-FF46-462E-8185-D369C00B55A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Percent of Total Out Migrants</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c:ext xmlns:c15="http://schemas.microsoft.com/office/drawing/2012/chart" uri="{02D57815-91ED-43cb-92C2-25804820EDAC}">
                        <c15:formulaRef>
                          <c15:sqref>Sheet1!$B$5:$AY$5</c15:sqref>
                        </c15:formulaRef>
                      </c:ext>
                    </c:extLst>
                    <c:numCache>
                      <c:formatCode>0.0%</c:formatCode>
                      <c:ptCount val="17"/>
                      <c:pt idx="0">
                        <c:v>2.8807009428687552E-2</c:v>
                      </c:pt>
                      <c:pt idx="1">
                        <c:v>3.9762609943347037E-2</c:v>
                      </c:pt>
                      <c:pt idx="2">
                        <c:v>6.4314472215797711E-2</c:v>
                      </c:pt>
                      <c:pt idx="3">
                        <c:v>8.9099862353287235E-3</c:v>
                      </c:pt>
                      <c:pt idx="4">
                        <c:v>5.6738289363479383E-2</c:v>
                      </c:pt>
                      <c:pt idx="5">
                        <c:v>1.0475072023137222E-2</c:v>
                      </c:pt>
                      <c:pt idx="6">
                        <c:v>2.6137157202425995E-3</c:v>
                      </c:pt>
                      <c:pt idx="7">
                        <c:v>3.6102509750911095E-2</c:v>
                      </c:pt>
                      <c:pt idx="8">
                        <c:v>1.2599277410894524E-2</c:v>
                      </c:pt>
                      <c:pt idx="9">
                        <c:v>1.901006639825932E-2</c:v>
                      </c:pt>
                      <c:pt idx="10">
                        <c:v>1.681849720327927E-2</c:v>
                      </c:pt>
                      <c:pt idx="11">
                        <c:v>1.0728809030342904E-2</c:v>
                      </c:pt>
                      <c:pt idx="12">
                        <c:v>2.1632763959464951E-2</c:v>
                      </c:pt>
                      <c:pt idx="13">
                        <c:v>2.6314548561445897E-2</c:v>
                      </c:pt>
                      <c:pt idx="14">
                        <c:v>4.4601576762181058E-2</c:v>
                      </c:pt>
                      <c:pt idx="15">
                        <c:v>2.7129650628841141E-2</c:v>
                      </c:pt>
                      <c:pt idx="16">
                        <c:v>9.3664883022748752E-2</c:v>
                      </c:pt>
                    </c:numCache>
                  </c:numRef>
                </c:val>
                <c:extLst xmlns:c15="http://schemas.microsoft.com/office/drawing/2012/chart">
                  <c:ext xmlns:c16="http://schemas.microsoft.com/office/drawing/2014/chart" uri="{C3380CC4-5D6E-409C-BE32-E72D297353CC}">
                    <c16:uniqueId val="{00000010-FF46-462E-8185-D369C00B55A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Net Migrants</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c:ext xmlns:c15="http://schemas.microsoft.com/office/drawing/2012/chart" uri="{02D57815-91ED-43cb-92C2-25804820EDAC}">
                        <c15:formulaRef>
                          <c15:sqref>Sheet1!$B$6:$AY$6</c15:sqref>
                        </c15:formulaRef>
                      </c:ext>
                    </c:extLst>
                    <c:numCache>
                      <c:formatCode>_(* #,##0_);_(* \(#,##0\);_(* "-"??_);_(@_)</c:formatCode>
                      <c:ptCount val="17"/>
                      <c:pt idx="0">
                        <c:v>-3674</c:v>
                      </c:pt>
                      <c:pt idx="1">
                        <c:v>-3169</c:v>
                      </c:pt>
                      <c:pt idx="2">
                        <c:v>-3087</c:v>
                      </c:pt>
                      <c:pt idx="3">
                        <c:v>-2992</c:v>
                      </c:pt>
                      <c:pt idx="4">
                        <c:v>-2681</c:v>
                      </c:pt>
                      <c:pt idx="5">
                        <c:v>-272</c:v>
                      </c:pt>
                      <c:pt idx="6">
                        <c:v>-104</c:v>
                      </c:pt>
                      <c:pt idx="7">
                        <c:v>4846</c:v>
                      </c:pt>
                      <c:pt idx="8">
                        <c:v>5228</c:v>
                      </c:pt>
                      <c:pt idx="9">
                        <c:v>5453</c:v>
                      </c:pt>
                      <c:pt idx="10">
                        <c:v>5494</c:v>
                      </c:pt>
                      <c:pt idx="11">
                        <c:v>6363</c:v>
                      </c:pt>
                      <c:pt idx="12">
                        <c:v>7639</c:v>
                      </c:pt>
                      <c:pt idx="13">
                        <c:v>10208</c:v>
                      </c:pt>
                      <c:pt idx="14">
                        <c:v>11181</c:v>
                      </c:pt>
                      <c:pt idx="15">
                        <c:v>14205</c:v>
                      </c:pt>
                      <c:pt idx="16">
                        <c:v>23833</c:v>
                      </c:pt>
                    </c:numCache>
                  </c:numRef>
                </c:val>
                <c:extLst xmlns:c15="http://schemas.microsoft.com/office/drawing/2012/chart">
                  <c:ext xmlns:c16="http://schemas.microsoft.com/office/drawing/2014/chart" uri="{C3380CC4-5D6E-409C-BE32-E72D297353CC}">
                    <c16:uniqueId val="{00000011-FF46-462E-8185-D369C00B55AB}"/>
                  </c:ext>
                </c:extLst>
              </c15:ser>
            </c15:filteredBarSeries>
          </c:ext>
        </c:extLst>
      </c:barChart>
      <c:catAx>
        <c:axId val="1913748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375240"/>
        <c:crosses val="autoZero"/>
        <c:auto val="1"/>
        <c:lblAlgn val="ctr"/>
        <c:lblOffset val="100"/>
        <c:noMultiLvlLbl val="0"/>
      </c:catAx>
      <c:valAx>
        <c:axId val="1913752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374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2000</a:t>
            </a:r>
          </a:p>
        </c:rich>
      </c:tx>
      <c:layout>
        <c:manualLayout>
          <c:xMode val="edge"/>
          <c:yMode val="edge"/>
          <c:x val="0.44565812494852752"/>
          <c:y val="7.851061519423649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7BD-4C9D-9F54-A642BDA8DDA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7BD-4C9D-9F54-A642BDA8DDA2}"/>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07BD-4C9D-9F54-A642BDA8DDA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7BD-4C9D-9F54-A642BDA8DDA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7BD-4C9D-9F54-A642BDA8DDA2}"/>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07BD-4C9D-9F54-A642BDA8DDA2}"/>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07BD-4C9D-9F54-A642BDA8DDA2}"/>
                </c:ext>
              </c:extLst>
            </c:dLbl>
            <c:dLbl>
              <c:idx val="2"/>
              <c:layout>
                <c:manualLayout>
                  <c:x val="0.13252667554391612"/>
                  <c:y val="0.12464776391231754"/>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5025170888394127"/>
                      <c:h val="0.11486444353417644"/>
                    </c:manualLayout>
                  </c15:layout>
                </c:ext>
                <c:ext xmlns:c16="http://schemas.microsoft.com/office/drawing/2014/chart" uri="{C3380CC4-5D6E-409C-BE32-E72D297353CC}">
                  <c16:uniqueId val="{00000005-07BD-4C9D-9F54-A642BDA8DDA2}"/>
                </c:ext>
              </c:extLst>
            </c:dLbl>
            <c:dLbl>
              <c:idx val="3"/>
              <c:layout>
                <c:manualLayout>
                  <c:x val="4.1984671340747237E-2"/>
                  <c:y val="5.5887409165825387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4755390029464868"/>
                      <c:h val="0.15241299862707217"/>
                    </c:manualLayout>
                  </c15:layout>
                </c:ext>
                <c:ext xmlns:c16="http://schemas.microsoft.com/office/drawing/2014/chart" uri="{C3380CC4-5D6E-409C-BE32-E72D297353CC}">
                  <c16:uniqueId val="{00000007-07BD-4C9D-9F54-A642BDA8DDA2}"/>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07BD-4C9D-9F54-A642BDA8DDA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Sheet1!$B$9:$F$9</c:f>
              <c:numCache>
                <c:formatCode>0%</c:formatCode>
                <c:ptCount val="5"/>
                <c:pt idx="0">
                  <c:v>0.52689128804584595</c:v>
                </c:pt>
                <c:pt idx="1">
                  <c:v>0.11406756539773483</c:v>
                </c:pt>
                <c:pt idx="2">
                  <c:v>2.7218130444215987E-2</c:v>
                </c:pt>
                <c:pt idx="3">
                  <c:v>1.1952312375197999E-2</c:v>
                </c:pt>
                <c:pt idx="4">
                  <c:v>0.31987070373700521</c:v>
                </c:pt>
              </c:numCache>
            </c:numRef>
          </c:val>
          <c:extLst>
            <c:ext xmlns:c16="http://schemas.microsoft.com/office/drawing/2014/chart" uri="{C3380CC4-5D6E-409C-BE32-E72D297353CC}">
              <c16:uniqueId val="{0000000A-07BD-4C9D-9F54-A642BDA8DDA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smtClean="0"/>
              <a:t>2016</a:t>
            </a:r>
            <a:endParaRPr lang="en-US" sz="1800" dirty="0"/>
          </a:p>
        </c:rich>
      </c:tx>
      <c:layout>
        <c:manualLayout>
          <c:xMode val="edge"/>
          <c:yMode val="edge"/>
          <c:x val="0.44198039466889671"/>
          <c:y val="0.1025019350266868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460-4A82-A0E1-1D49E281F84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460-4A82-A0E1-1D49E281F840}"/>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6460-4A82-A0E1-1D49E281F84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460-4A82-A0E1-1D49E281F84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460-4A82-A0E1-1D49E281F840}"/>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6460-4A82-A0E1-1D49E281F840}"/>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6460-4A82-A0E1-1D49E281F840}"/>
                </c:ext>
              </c:extLst>
            </c:dLbl>
            <c:dLbl>
              <c:idx val="2"/>
              <c:layout>
                <c:manualLayout>
                  <c:x val="9.3999620374642281E-2"/>
                  <c:y val="3.902149123904392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60-4A82-A0E1-1D49E281F840}"/>
                </c:ext>
              </c:extLst>
            </c:dLbl>
            <c:dLbl>
              <c:idx val="3"/>
              <c:layout>
                <c:manualLayout>
                  <c:x val="4.8393489150024303E-2"/>
                  <c:y val="1.789775257109020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460-4A82-A0E1-1D49E281F840}"/>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6460-4A82-A0E1-1D49E281F84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Sheet1!$B$7:$F$7</c:f>
              <c:numCache>
                <c:formatCode>0%</c:formatCode>
                <c:ptCount val="5"/>
                <c:pt idx="0">
                  <c:v>0.43037249035407549</c:v>
                </c:pt>
                <c:pt idx="1">
                  <c:v>0.11768675902688379</c:v>
                </c:pt>
                <c:pt idx="2">
                  <c:v>4.5569798865736991E-2</c:v>
                </c:pt>
                <c:pt idx="3">
                  <c:v>1.7931011535355673E-2</c:v>
                </c:pt>
                <c:pt idx="4">
                  <c:v>0.38843994021794803</c:v>
                </c:pt>
              </c:numCache>
            </c:numRef>
          </c:val>
          <c:extLst>
            <c:ext xmlns:c16="http://schemas.microsoft.com/office/drawing/2014/chart" uri="{C3380CC4-5D6E-409C-BE32-E72D297353CC}">
              <c16:uniqueId val="{0000000A-6460-4A82-A0E1-1D49E281F84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2010</a:t>
            </a:r>
          </a:p>
        </c:rich>
      </c:tx>
      <c:layout>
        <c:manualLayout>
          <c:xMode val="edge"/>
          <c:yMode val="edge"/>
          <c:x val="0.43599697940623672"/>
          <c:y val="9.533839230944117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53-4943-8539-09CBBCF50E6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53-4943-8539-09CBBCF50E66}"/>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7D53-4943-8539-09CBBCF50E6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D53-4943-8539-09CBBCF50E6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D53-4943-8539-09CBBCF50E66}"/>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7D53-4943-8539-09CBBCF50E66}"/>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7D53-4943-8539-09CBBCF50E66}"/>
                </c:ext>
              </c:extLst>
            </c:dLbl>
            <c:dLbl>
              <c:idx val="2"/>
              <c:layout>
                <c:manualLayout>
                  <c:x val="5.983203722922583E-2"/>
                  <c:y val="1.365087059287825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53-4943-8539-09CBBCF50E66}"/>
                </c:ext>
              </c:extLst>
            </c:dLbl>
            <c:dLbl>
              <c:idx val="3"/>
              <c:layout>
                <c:manualLayout>
                  <c:x val="-8.7913412061446528E-3"/>
                  <c:y val="-3.410492370783769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D53-4943-8539-09CBBCF50E66}"/>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7D53-4943-8539-09CBBCF50E6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Sheet1!$B$8:$F$8</c:f>
              <c:numCache>
                <c:formatCode>0%</c:formatCode>
                <c:ptCount val="5"/>
                <c:pt idx="0">
                  <c:v>0.4544992255293091</c:v>
                </c:pt>
                <c:pt idx="1">
                  <c:v>0.11532389354924315</c:v>
                </c:pt>
                <c:pt idx="2">
                  <c:v>3.8199306827952653E-2</c:v>
                </c:pt>
                <c:pt idx="3">
                  <c:v>1.5731404839208003E-2</c:v>
                </c:pt>
                <c:pt idx="4">
                  <c:v>0.37624616925428706</c:v>
                </c:pt>
              </c:numCache>
            </c:numRef>
          </c:val>
          <c:extLst>
            <c:ext xmlns:c16="http://schemas.microsoft.com/office/drawing/2014/chart" uri="{C3380CC4-5D6E-409C-BE32-E72D297353CC}">
              <c16:uniqueId val="{0000000A-7D53-4943-8539-09CBBCF50E6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waob_TS!$A$10</c:f>
              <c:strCache>
                <c:ptCount val="1"/>
                <c:pt idx="0">
                  <c:v>Latin America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waob_TS!$B$10:$L$10</c:f>
              <c:numCache>
                <c:formatCode>0.0%</c:formatCode>
                <c:ptCount val="11"/>
                <c:pt idx="0">
                  <c:v>0.69406961682871249</c:v>
                </c:pt>
                <c:pt idx="1">
                  <c:v>0.66797042763359715</c:v>
                </c:pt>
                <c:pt idx="2">
                  <c:v>0.61012005227943533</c:v>
                </c:pt>
                <c:pt idx="3">
                  <c:v>0.56977050670302209</c:v>
                </c:pt>
                <c:pt idx="4">
                  <c:v>0.59037707536666828</c:v>
                </c:pt>
                <c:pt idx="5">
                  <c:v>0.5058690565888091</c:v>
                </c:pt>
                <c:pt idx="6">
                  <c:v>0.5742194298444081</c:v>
                </c:pt>
                <c:pt idx="7">
                  <c:v>0.50859820267717692</c:v>
                </c:pt>
                <c:pt idx="8">
                  <c:v>0.42856690168739603</c:v>
                </c:pt>
                <c:pt idx="9">
                  <c:v>0.48606348781141173</c:v>
                </c:pt>
                <c:pt idx="10">
                  <c:v>0.44067179557631542</c:v>
                </c:pt>
              </c:numCache>
            </c:numRef>
          </c:val>
          <c:extLst>
            <c:ext xmlns:c16="http://schemas.microsoft.com/office/drawing/2014/chart" uri="{C3380CC4-5D6E-409C-BE32-E72D297353CC}">
              <c16:uniqueId val="{00000000-2E55-459B-9FDE-C6389FA45675}"/>
            </c:ext>
          </c:extLst>
        </c:ser>
        <c:ser>
          <c:idx val="1"/>
          <c:order val="1"/>
          <c:tx>
            <c:strRef>
              <c:f>waob_TS!$A$11</c:f>
              <c:strCache>
                <c:ptCount val="1"/>
                <c:pt idx="0">
                  <c:v>Asia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waob_TS!$B$11:$L$11</c:f>
              <c:numCache>
                <c:formatCode>0.0%</c:formatCode>
                <c:ptCount val="11"/>
                <c:pt idx="0">
                  <c:v>0.1729107573248512</c:v>
                </c:pt>
                <c:pt idx="1">
                  <c:v>0.1990382845573348</c:v>
                </c:pt>
                <c:pt idx="2">
                  <c:v>0.22405719577956082</c:v>
                </c:pt>
                <c:pt idx="3">
                  <c:v>0.28194501249715975</c:v>
                </c:pt>
                <c:pt idx="4">
                  <c:v>0.26776707488261775</c:v>
                </c:pt>
                <c:pt idx="5">
                  <c:v>0.33027322837768175</c:v>
                </c:pt>
                <c:pt idx="6">
                  <c:v>0.25473389258240803</c:v>
                </c:pt>
                <c:pt idx="7">
                  <c:v>0.34265248215351657</c:v>
                </c:pt>
                <c:pt idx="8">
                  <c:v>0.4037788164461697</c:v>
                </c:pt>
                <c:pt idx="9">
                  <c:v>0.33622421644789713</c:v>
                </c:pt>
                <c:pt idx="10">
                  <c:v>0.35754911388927052</c:v>
                </c:pt>
              </c:numCache>
            </c:numRef>
          </c:val>
          <c:extLst>
            <c:ext xmlns:c16="http://schemas.microsoft.com/office/drawing/2014/chart" uri="{C3380CC4-5D6E-409C-BE32-E72D297353CC}">
              <c16:uniqueId val="{00000001-2E55-459B-9FDE-C6389FA45675}"/>
            </c:ext>
          </c:extLst>
        </c:ser>
        <c:ser>
          <c:idx val="2"/>
          <c:order val="2"/>
          <c:tx>
            <c:strRef>
              <c:f>waob_TS!$A$12</c:f>
              <c:strCache>
                <c:ptCount val="1"/>
                <c:pt idx="0">
                  <c:v>Europe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waob_TS!$B$12:$L$12</c:f>
              <c:numCache>
                <c:formatCode>0.0%</c:formatCode>
                <c:ptCount val="11"/>
                <c:pt idx="0">
                  <c:v>7.8290239543539211E-2</c:v>
                </c:pt>
                <c:pt idx="1">
                  <c:v>5.7449843548683967E-2</c:v>
                </c:pt>
                <c:pt idx="2">
                  <c:v>6.2302545593034026E-2</c:v>
                </c:pt>
                <c:pt idx="3">
                  <c:v>7.8309475119291067E-2</c:v>
                </c:pt>
                <c:pt idx="4">
                  <c:v>7.6818819884795969E-2</c:v>
                </c:pt>
                <c:pt idx="5">
                  <c:v>7.2520521870166957E-2</c:v>
                </c:pt>
                <c:pt idx="6">
                  <c:v>9.8759093598802597E-2</c:v>
                </c:pt>
                <c:pt idx="7">
                  <c:v>7.0780829646831786E-2</c:v>
                </c:pt>
                <c:pt idx="8">
                  <c:v>9.004990889645885E-2</c:v>
                </c:pt>
                <c:pt idx="9">
                  <c:v>8.2788641843021704E-2</c:v>
                </c:pt>
                <c:pt idx="10">
                  <c:v>7.1074323396070893E-2</c:v>
                </c:pt>
              </c:numCache>
            </c:numRef>
          </c:val>
          <c:extLst>
            <c:ext xmlns:c16="http://schemas.microsoft.com/office/drawing/2014/chart" uri="{C3380CC4-5D6E-409C-BE32-E72D297353CC}">
              <c16:uniqueId val="{00000002-2E55-459B-9FDE-C6389FA45675}"/>
            </c:ext>
          </c:extLst>
        </c:ser>
        <c:ser>
          <c:idx val="3"/>
          <c:order val="3"/>
          <c:tx>
            <c:strRef>
              <c:f>waob_TS!$A$13</c:f>
              <c:strCache>
                <c:ptCount val="1"/>
                <c:pt idx="0">
                  <c:v>Africa and Other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waob_TS!$B$13:$L$13</c:f>
              <c:numCache>
                <c:formatCode>0.0%</c:formatCode>
                <c:ptCount val="11"/>
                <c:pt idx="0">
                  <c:v>5.472938630289715E-2</c:v>
                </c:pt>
                <c:pt idx="1">
                  <c:v>7.5541444260384075E-2</c:v>
                </c:pt>
                <c:pt idx="2">
                  <c:v>0.10352020634796985</c:v>
                </c:pt>
                <c:pt idx="3">
                  <c:v>6.9975005680527155E-2</c:v>
                </c:pt>
                <c:pt idx="4">
                  <c:v>6.5037029865918E-2</c:v>
                </c:pt>
                <c:pt idx="5">
                  <c:v>9.1337193163342184E-2</c:v>
                </c:pt>
                <c:pt idx="6">
                  <c:v>7.2287583974381286E-2</c:v>
                </c:pt>
                <c:pt idx="7">
                  <c:v>7.7968485522474706E-2</c:v>
                </c:pt>
                <c:pt idx="8">
                  <c:v>7.7604372969975438E-2</c:v>
                </c:pt>
                <c:pt idx="9">
                  <c:v>9.4923653897669436E-2</c:v>
                </c:pt>
                <c:pt idx="10">
                  <c:v>0.13070476713834317</c:v>
                </c:pt>
              </c:numCache>
            </c:numRef>
          </c:val>
          <c:extLst>
            <c:ext xmlns:c16="http://schemas.microsoft.com/office/drawing/2014/chart" uri="{C3380CC4-5D6E-409C-BE32-E72D297353CC}">
              <c16:uniqueId val="{00000003-2E55-459B-9FDE-C6389FA45675}"/>
            </c:ext>
          </c:extLst>
        </c:ser>
        <c:dLbls>
          <c:showLegendKey val="0"/>
          <c:showVal val="0"/>
          <c:showCatName val="0"/>
          <c:showSerName val="0"/>
          <c:showPercent val="0"/>
          <c:showBubbleSize val="0"/>
        </c:dLbls>
        <c:gapWidth val="50"/>
        <c:overlap val="100"/>
        <c:axId val="410699840"/>
        <c:axId val="293776048"/>
      </c:barChart>
      <c:catAx>
        <c:axId val="4106998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93776048"/>
        <c:crosses val="autoZero"/>
        <c:auto val="1"/>
        <c:lblAlgn val="ctr"/>
        <c:lblOffset val="100"/>
        <c:noMultiLvlLbl val="0"/>
      </c:catAx>
      <c:valAx>
        <c:axId val="293776048"/>
        <c:scaling>
          <c:orientation val="minMax"/>
          <c:max val="1.1000000000000001"/>
        </c:scaling>
        <c:delete val="1"/>
        <c:axPos val="t"/>
        <c:majorGridlines>
          <c:spPr>
            <a:ln w="9525" cap="flat" cmpd="sng" algn="ctr">
              <a:solidFill>
                <a:schemeClr val="tx1">
                  <a:lumMod val="15000"/>
                  <a:lumOff val="85000"/>
                </a:schemeClr>
              </a:solidFill>
              <a:prstDash val="sysDot"/>
              <a:round/>
            </a:ln>
            <a:effectLst/>
          </c:spPr>
        </c:majorGridlines>
        <c:numFmt formatCode="0.0%" sourceLinked="1"/>
        <c:majorTickMark val="none"/>
        <c:minorTickMark val="none"/>
        <c:tickLblPos val="nextTo"/>
        <c:crossAx val="410699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Less than High School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3"/>
                <c:pt idx="0">
                  <c:v>2008</c:v>
                </c:pt>
                <c:pt idx="1">
                  <c:v>2011</c:v>
                </c:pt>
                <c:pt idx="2">
                  <c:v>2015</c:v>
                </c:pt>
              </c:strCache>
            </c:strRef>
          </c:cat>
          <c:val>
            <c:numRef>
              <c:f>Sheet1!$B$2:$I$2</c:f>
              <c:numCache>
                <c:formatCode>0.0%</c:formatCode>
                <c:ptCount val="3"/>
                <c:pt idx="0">
                  <c:v>0.2038102073898802</c:v>
                </c:pt>
                <c:pt idx="1">
                  <c:v>0.1892592384992999</c:v>
                </c:pt>
                <c:pt idx="2">
                  <c:v>0.17576640711558342</c:v>
                </c:pt>
              </c:numCache>
            </c:numRef>
          </c:val>
          <c:extLst>
            <c:ext xmlns:c16="http://schemas.microsoft.com/office/drawing/2014/chart" uri="{C3380CC4-5D6E-409C-BE32-E72D297353CC}">
              <c16:uniqueId val="{00000000-07F4-407C-A007-8AFCE5A4B21E}"/>
            </c:ext>
          </c:extLst>
        </c:ser>
        <c:ser>
          <c:idx val="1"/>
          <c:order val="1"/>
          <c:tx>
            <c:strRef>
              <c:f>Sheet1!$A$3</c:f>
              <c:strCache>
                <c:ptCount val="1"/>
                <c:pt idx="0">
                  <c:v>High School or Equivelent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3"/>
                <c:pt idx="0">
                  <c:v>2008</c:v>
                </c:pt>
                <c:pt idx="1">
                  <c:v>2011</c:v>
                </c:pt>
                <c:pt idx="2">
                  <c:v>2015</c:v>
                </c:pt>
              </c:strCache>
            </c:strRef>
          </c:cat>
          <c:val>
            <c:numRef>
              <c:f>Sheet1!$B$3:$I$3</c:f>
              <c:numCache>
                <c:formatCode>0.0%</c:formatCode>
                <c:ptCount val="3"/>
                <c:pt idx="0">
                  <c:v>0.25441601190517904</c:v>
                </c:pt>
                <c:pt idx="1">
                  <c:v>0.25503417205665835</c:v>
                </c:pt>
                <c:pt idx="2">
                  <c:v>0.25328731224955087</c:v>
                </c:pt>
              </c:numCache>
            </c:numRef>
          </c:val>
          <c:extLst>
            <c:ext xmlns:c16="http://schemas.microsoft.com/office/drawing/2014/chart" uri="{C3380CC4-5D6E-409C-BE32-E72D297353CC}">
              <c16:uniqueId val="{00000001-07F4-407C-A007-8AFCE5A4B21E}"/>
            </c:ext>
          </c:extLst>
        </c:ser>
        <c:ser>
          <c:idx val="2"/>
          <c:order val="2"/>
          <c:tx>
            <c:strRef>
              <c:f>Sheet1!$A$4</c:f>
              <c:strCache>
                <c:ptCount val="1"/>
                <c:pt idx="0">
                  <c:v>Some College or Associate Degree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3"/>
                <c:pt idx="0">
                  <c:v>2008</c:v>
                </c:pt>
                <c:pt idx="1">
                  <c:v>2011</c:v>
                </c:pt>
                <c:pt idx="2">
                  <c:v>2015</c:v>
                </c:pt>
              </c:strCache>
            </c:strRef>
          </c:cat>
          <c:val>
            <c:numRef>
              <c:f>Sheet1!$B$4:$I$4</c:f>
              <c:numCache>
                <c:formatCode>0.0%</c:formatCode>
                <c:ptCount val="3"/>
                <c:pt idx="0">
                  <c:v>0.28840921752195031</c:v>
                </c:pt>
                <c:pt idx="1">
                  <c:v>0.29145527192912007</c:v>
                </c:pt>
                <c:pt idx="2">
                  <c:v>0.28734223891553878</c:v>
                </c:pt>
              </c:numCache>
            </c:numRef>
          </c:val>
          <c:extLst>
            <c:ext xmlns:c16="http://schemas.microsoft.com/office/drawing/2014/chart" uri="{C3380CC4-5D6E-409C-BE32-E72D297353CC}">
              <c16:uniqueId val="{00000002-07F4-407C-A007-8AFCE5A4B21E}"/>
            </c:ext>
          </c:extLst>
        </c:ser>
        <c:ser>
          <c:idx val="3"/>
          <c:order val="3"/>
          <c:tx>
            <c:strRef>
              <c:f>Sheet1!$A$5</c:f>
              <c:strCache>
                <c:ptCount val="1"/>
                <c:pt idx="0">
                  <c:v>Bachelor Degree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3"/>
                <c:pt idx="0">
                  <c:v>2008</c:v>
                </c:pt>
                <c:pt idx="1">
                  <c:v>2011</c:v>
                </c:pt>
                <c:pt idx="2">
                  <c:v>2015</c:v>
                </c:pt>
              </c:strCache>
            </c:strRef>
          </c:cat>
          <c:val>
            <c:numRef>
              <c:f>Sheet1!$B$5:$I$5</c:f>
              <c:numCache>
                <c:formatCode>0.0%</c:formatCode>
                <c:ptCount val="3"/>
                <c:pt idx="0">
                  <c:v>0.17077482970735702</c:v>
                </c:pt>
                <c:pt idx="1">
                  <c:v>0.17714518702450377</c:v>
                </c:pt>
                <c:pt idx="2">
                  <c:v>0.18693366816115575</c:v>
                </c:pt>
              </c:numCache>
            </c:numRef>
          </c:val>
          <c:extLst>
            <c:ext xmlns:c16="http://schemas.microsoft.com/office/drawing/2014/chart" uri="{C3380CC4-5D6E-409C-BE32-E72D297353CC}">
              <c16:uniqueId val="{00000003-07F4-407C-A007-8AFCE5A4B21E}"/>
            </c:ext>
          </c:extLst>
        </c:ser>
        <c:ser>
          <c:idx val="4"/>
          <c:order val="4"/>
          <c:tx>
            <c:strRef>
              <c:f>Sheet1!$A$6</c:f>
              <c:strCache>
                <c:ptCount val="1"/>
                <c:pt idx="0">
                  <c:v>Graduate or Professional Degree</c:v>
                </c:pt>
              </c:strCache>
            </c:strRef>
          </c:tx>
          <c:spPr>
            <a:solidFill>
              <a:schemeClr val="accent5"/>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07F4-407C-A007-8AFCE5A4B21E}"/>
                </c:ext>
              </c:extLst>
            </c:dLbl>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07F4-407C-A007-8AFCE5A4B21E}"/>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07F4-407C-A007-8AFCE5A4B21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3"/>
                <c:pt idx="0">
                  <c:v>2008</c:v>
                </c:pt>
                <c:pt idx="1">
                  <c:v>2011</c:v>
                </c:pt>
                <c:pt idx="2">
                  <c:v>2015</c:v>
                </c:pt>
              </c:strCache>
            </c:strRef>
          </c:cat>
          <c:val>
            <c:numRef>
              <c:f>Sheet1!$B$6:$I$6</c:f>
              <c:numCache>
                <c:formatCode>0.0%</c:formatCode>
                <c:ptCount val="3"/>
                <c:pt idx="0">
                  <c:v>8.2589733475633406E-2</c:v>
                </c:pt>
                <c:pt idx="1">
                  <c:v>8.710613049041796E-2</c:v>
                </c:pt>
                <c:pt idx="2">
                  <c:v>9.6670373558171152E-2</c:v>
                </c:pt>
              </c:numCache>
            </c:numRef>
          </c:val>
          <c:extLst>
            <c:ext xmlns:c16="http://schemas.microsoft.com/office/drawing/2014/chart" uri="{C3380CC4-5D6E-409C-BE32-E72D297353CC}">
              <c16:uniqueId val="{00000007-07F4-407C-A007-8AFCE5A4B21E}"/>
            </c:ext>
          </c:extLst>
        </c:ser>
        <c:dLbls>
          <c:showLegendKey val="0"/>
          <c:showVal val="0"/>
          <c:showCatName val="0"/>
          <c:showSerName val="0"/>
          <c:showPercent val="0"/>
          <c:showBubbleSize val="0"/>
        </c:dLbls>
        <c:gapWidth val="150"/>
        <c:overlap val="100"/>
        <c:axId val="226071624"/>
        <c:axId val="226072016"/>
      </c:barChart>
      <c:catAx>
        <c:axId val="22607162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Year</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6072016"/>
        <c:crosses val="autoZero"/>
        <c:auto val="1"/>
        <c:lblAlgn val="ctr"/>
        <c:lblOffset val="100"/>
        <c:noMultiLvlLbl val="0"/>
      </c:catAx>
      <c:valAx>
        <c:axId val="226072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Percent</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6071624"/>
        <c:crosses val="autoZero"/>
        <c:crossBetween val="between"/>
      </c:valAx>
      <c:spPr>
        <a:noFill/>
        <a:ln>
          <a:noFill/>
        </a:ln>
        <a:effectLst/>
      </c:spPr>
    </c:plotArea>
    <c:legend>
      <c:legendPos val="r"/>
      <c:layout>
        <c:manualLayout>
          <c:xMode val="edge"/>
          <c:yMode val="edge"/>
          <c:x val="0.70483424390492333"/>
          <c:y val="2.7705888017041306E-3"/>
          <c:w val="0.28014769084514812"/>
          <c:h val="0.6377738606864866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TrdByRace!$C$2:$C$3</c:f>
              <c:strCache>
                <c:ptCount val="1"/>
                <c:pt idx="0">
                  <c:v>White</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TrdByRace!$C$4:$C$14</c:f>
              <c:numCache>
                <c:formatCode>0.0%</c:formatCode>
                <c:ptCount val="11"/>
                <c:pt idx="0">
                  <c:v>0.90227999999999997</c:v>
                </c:pt>
                <c:pt idx="1">
                  <c:v>0.90876999999999997</c:v>
                </c:pt>
                <c:pt idx="2">
                  <c:v>0.91225000000000001</c:v>
                </c:pt>
                <c:pt idx="3">
                  <c:v>0.91883000000000004</c:v>
                </c:pt>
                <c:pt idx="4">
                  <c:v>0.92029000000000005</c:v>
                </c:pt>
                <c:pt idx="5">
                  <c:v>0.91627000000000003</c:v>
                </c:pt>
                <c:pt idx="6">
                  <c:v>0.92374999999999996</c:v>
                </c:pt>
                <c:pt idx="7">
                  <c:v>0.92659000000000002</c:v>
                </c:pt>
                <c:pt idx="8">
                  <c:v>0.9284</c:v>
                </c:pt>
                <c:pt idx="9">
                  <c:v>0.92957000000000001</c:v>
                </c:pt>
                <c:pt idx="10">
                  <c:v>0.93433999999999995</c:v>
                </c:pt>
              </c:numCache>
            </c:numRef>
          </c:val>
          <c:smooth val="0"/>
          <c:extLst>
            <c:ext xmlns:c16="http://schemas.microsoft.com/office/drawing/2014/chart" uri="{C3380CC4-5D6E-409C-BE32-E72D297353CC}">
              <c16:uniqueId val="{00000000-B040-4820-9B92-427E150FE210}"/>
            </c:ext>
          </c:extLst>
        </c:ser>
        <c:ser>
          <c:idx val="1"/>
          <c:order val="1"/>
          <c:tx>
            <c:strRef>
              <c:f>TrdByRace!$D$2:$D$3</c:f>
              <c:strCache>
                <c:ptCount val="1"/>
                <c:pt idx="0">
                  <c:v>Black</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TrdByRace!$D$4:$D$14</c:f>
              <c:numCache>
                <c:formatCode>0.0%</c:formatCode>
                <c:ptCount val="11"/>
                <c:pt idx="0">
                  <c:v>0.82999000000000001</c:v>
                </c:pt>
                <c:pt idx="1">
                  <c:v>0.83711999999999998</c:v>
                </c:pt>
                <c:pt idx="2">
                  <c:v>0.85128000000000004</c:v>
                </c:pt>
                <c:pt idx="3">
                  <c:v>0.86446000000000001</c:v>
                </c:pt>
                <c:pt idx="4">
                  <c:v>0.86446000000000001</c:v>
                </c:pt>
                <c:pt idx="5">
                  <c:v>0.85029999999999994</c:v>
                </c:pt>
                <c:pt idx="6">
                  <c:v>0.85975999999999997</c:v>
                </c:pt>
                <c:pt idx="7">
                  <c:v>0.86302999999999996</c:v>
                </c:pt>
                <c:pt idx="8">
                  <c:v>0.86773999999999996</c:v>
                </c:pt>
                <c:pt idx="9">
                  <c:v>0.87955000000000005</c:v>
                </c:pt>
                <c:pt idx="10">
                  <c:v>0.87819999999999998</c:v>
                </c:pt>
              </c:numCache>
            </c:numRef>
          </c:val>
          <c:smooth val="0"/>
          <c:extLst>
            <c:ext xmlns:c16="http://schemas.microsoft.com/office/drawing/2014/chart" uri="{C3380CC4-5D6E-409C-BE32-E72D297353CC}">
              <c16:uniqueId val="{00000001-B040-4820-9B92-427E150FE210}"/>
            </c:ext>
          </c:extLst>
        </c:ser>
        <c:ser>
          <c:idx val="2"/>
          <c:order val="2"/>
          <c:tx>
            <c:strRef>
              <c:f>TrdByRace!$E$2:$E$3</c:f>
              <c:strCache>
                <c:ptCount val="1"/>
                <c:pt idx="0">
                  <c:v>Hispanic</c:v>
                </c:pt>
              </c:strCache>
            </c:strRef>
          </c:tx>
          <c:spPr>
            <a:ln w="44450"/>
          </c:spPr>
          <c:marker>
            <c:spPr>
              <a:solidFill>
                <a:schemeClr val="accent1"/>
              </a:solidFill>
            </c:spPr>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TrdByRace!$E$4:$E$14</c:f>
              <c:numCache>
                <c:formatCode>0.0%</c:formatCode>
                <c:ptCount val="11"/>
                <c:pt idx="0">
                  <c:v>0.55378000000000005</c:v>
                </c:pt>
                <c:pt idx="1">
                  <c:v>0.56647000000000003</c:v>
                </c:pt>
                <c:pt idx="2">
                  <c:v>0.57204999999999995</c:v>
                </c:pt>
                <c:pt idx="3">
                  <c:v>0.59536</c:v>
                </c:pt>
                <c:pt idx="4">
                  <c:v>0.59406999999999999</c:v>
                </c:pt>
                <c:pt idx="5">
                  <c:v>0.60751999999999995</c:v>
                </c:pt>
                <c:pt idx="6">
                  <c:v>0.61260000000000003</c:v>
                </c:pt>
                <c:pt idx="7">
                  <c:v>0.62102999999999997</c:v>
                </c:pt>
                <c:pt idx="8">
                  <c:v>0.62353999999999998</c:v>
                </c:pt>
                <c:pt idx="9">
                  <c:v>0.64314000000000004</c:v>
                </c:pt>
                <c:pt idx="10">
                  <c:v>0.65186999999999995</c:v>
                </c:pt>
              </c:numCache>
            </c:numRef>
          </c:val>
          <c:smooth val="0"/>
          <c:extLst>
            <c:ext xmlns:c16="http://schemas.microsoft.com/office/drawing/2014/chart" uri="{C3380CC4-5D6E-409C-BE32-E72D297353CC}">
              <c16:uniqueId val="{00000002-B040-4820-9B92-427E150FE210}"/>
            </c:ext>
          </c:extLst>
        </c:ser>
        <c:ser>
          <c:idx val="3"/>
          <c:order val="3"/>
          <c:tx>
            <c:strRef>
              <c:f>TrdByRace!$F$2:$F$3</c:f>
              <c:strCache>
                <c:ptCount val="1"/>
                <c:pt idx="0">
                  <c:v>Other</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TrdByRace!$F$4:$F$14</c:f>
              <c:numCache>
                <c:formatCode>0.0%</c:formatCode>
                <c:ptCount val="11"/>
                <c:pt idx="0">
                  <c:v>0.87197000000000002</c:v>
                </c:pt>
                <c:pt idx="1">
                  <c:v>0.86463999999999996</c:v>
                </c:pt>
                <c:pt idx="2">
                  <c:v>0.87626999999999999</c:v>
                </c:pt>
                <c:pt idx="3">
                  <c:v>0.87317</c:v>
                </c:pt>
                <c:pt idx="4">
                  <c:v>0.87885000000000002</c:v>
                </c:pt>
                <c:pt idx="5">
                  <c:v>0.88246999999999998</c:v>
                </c:pt>
                <c:pt idx="6">
                  <c:v>0.88599000000000006</c:v>
                </c:pt>
                <c:pt idx="7">
                  <c:v>0.89734999999999998</c:v>
                </c:pt>
                <c:pt idx="8">
                  <c:v>0.89063000000000003</c:v>
                </c:pt>
                <c:pt idx="9">
                  <c:v>0.88693</c:v>
                </c:pt>
                <c:pt idx="10">
                  <c:v>0.88839999999999997</c:v>
                </c:pt>
              </c:numCache>
            </c:numRef>
          </c:val>
          <c:smooth val="0"/>
          <c:extLst>
            <c:ext xmlns:c16="http://schemas.microsoft.com/office/drawing/2014/chart" uri="{C3380CC4-5D6E-409C-BE32-E72D297353CC}">
              <c16:uniqueId val="{00000003-B040-4820-9B92-427E150FE210}"/>
            </c:ext>
          </c:extLst>
        </c:ser>
        <c:dLbls>
          <c:showLegendKey val="0"/>
          <c:showVal val="0"/>
          <c:showCatName val="0"/>
          <c:showSerName val="0"/>
          <c:showPercent val="0"/>
          <c:showBubbleSize val="0"/>
        </c:dLbls>
        <c:smooth val="0"/>
        <c:axId val="213436080"/>
        <c:axId val="213433336"/>
      </c:lineChart>
      <c:catAx>
        <c:axId val="213436080"/>
        <c:scaling>
          <c:orientation val="minMax"/>
        </c:scaling>
        <c:delete val="0"/>
        <c:axPos val="b"/>
        <c:numFmt formatCode="General" sourceLinked="1"/>
        <c:majorTickMark val="out"/>
        <c:minorTickMark val="none"/>
        <c:tickLblPos val="nextTo"/>
        <c:crossAx val="213433336"/>
        <c:crosses val="autoZero"/>
        <c:auto val="1"/>
        <c:lblAlgn val="ctr"/>
        <c:lblOffset val="100"/>
        <c:noMultiLvlLbl val="0"/>
      </c:catAx>
      <c:valAx>
        <c:axId val="213433336"/>
        <c:scaling>
          <c:orientation val="minMax"/>
          <c:min val="0.5"/>
        </c:scaling>
        <c:delete val="0"/>
        <c:axPos val="l"/>
        <c:majorGridlines/>
        <c:numFmt formatCode="0%" sourceLinked="0"/>
        <c:majorTickMark val="out"/>
        <c:minorTickMark val="none"/>
        <c:tickLblPos val="nextTo"/>
        <c:crossAx val="213436080"/>
        <c:crosses val="autoZero"/>
        <c:crossBetween val="between"/>
      </c:valAx>
    </c:plotArea>
    <c:legend>
      <c:legendPos val="r"/>
      <c:layout>
        <c:manualLayout>
          <c:xMode val="edge"/>
          <c:yMode val="edge"/>
          <c:x val="0.86290802996462346"/>
          <c:y val="0.33049539625130381"/>
          <c:w val="0.12732992063018256"/>
          <c:h val="0.27629620119345794"/>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0.62954</cdr:x>
      <cdr:y>0.64638</cdr:y>
    </cdr:from>
    <cdr:to>
      <cdr:x>0.75027</cdr:x>
      <cdr:y>0.73622</cdr:y>
    </cdr:to>
    <cdr:sp macro="" textlink="">
      <cdr:nvSpPr>
        <cdr:cNvPr id="4" name="TextBox 3"/>
        <cdr:cNvSpPr txBox="1"/>
      </cdr:nvSpPr>
      <cdr:spPr>
        <a:xfrm xmlns:a="http://schemas.openxmlformats.org/drawingml/2006/main">
          <a:off x="5562600" y="3289300"/>
          <a:ext cx="10668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42.9%</a:t>
          </a:r>
          <a:endParaRPr lang="en-US" sz="1600" dirty="0"/>
        </a:p>
      </cdr:txBody>
    </cdr:sp>
  </cdr:relSizeAnchor>
  <cdr:relSizeAnchor xmlns:cdr="http://schemas.openxmlformats.org/drawingml/2006/chartDrawing">
    <cdr:from>
      <cdr:x>0.63816</cdr:x>
      <cdr:y>0.25705</cdr:y>
    </cdr:from>
    <cdr:to>
      <cdr:x>0.75889</cdr:x>
      <cdr:y>0.3469</cdr:y>
    </cdr:to>
    <cdr:sp macro="" textlink="">
      <cdr:nvSpPr>
        <cdr:cNvPr id="5" name="TextBox 1"/>
        <cdr:cNvSpPr txBox="1"/>
      </cdr:nvSpPr>
      <cdr:spPr>
        <a:xfrm xmlns:a="http://schemas.openxmlformats.org/drawingml/2006/main">
          <a:off x="5638800" y="1308100"/>
          <a:ext cx="1066800"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57.1%</a:t>
          </a:r>
          <a:endParaRPr lang="en-US" sz="1600" dirty="0"/>
        </a:p>
      </cdr:txBody>
    </cdr:sp>
  </cdr:relSizeAnchor>
  <cdr:relSizeAnchor xmlns:cdr="http://schemas.openxmlformats.org/drawingml/2006/chartDrawing">
    <cdr:from>
      <cdr:x>0.25871</cdr:x>
      <cdr:y>0.64638</cdr:y>
    </cdr:from>
    <cdr:to>
      <cdr:x>0.37945</cdr:x>
      <cdr:y>0.73622</cdr:y>
    </cdr:to>
    <cdr:sp macro="" textlink="">
      <cdr:nvSpPr>
        <cdr:cNvPr id="6" name="TextBox 1"/>
        <cdr:cNvSpPr txBox="1"/>
      </cdr:nvSpPr>
      <cdr:spPr>
        <a:xfrm xmlns:a="http://schemas.openxmlformats.org/drawingml/2006/main">
          <a:off x="2286000" y="3289300"/>
          <a:ext cx="1066800"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45.8%</a:t>
          </a:r>
          <a:endParaRPr lang="en-US" sz="1400" dirty="0"/>
        </a:p>
      </cdr:txBody>
    </cdr:sp>
  </cdr:relSizeAnchor>
  <cdr:relSizeAnchor xmlns:cdr="http://schemas.openxmlformats.org/drawingml/2006/chartDrawing">
    <cdr:from>
      <cdr:x>0.26734</cdr:x>
      <cdr:y>0.22711</cdr:y>
    </cdr:from>
    <cdr:to>
      <cdr:x>0.38807</cdr:x>
      <cdr:y>0.31695</cdr:y>
    </cdr:to>
    <cdr:sp macro="" textlink="">
      <cdr:nvSpPr>
        <cdr:cNvPr id="7" name="TextBox 1"/>
        <cdr:cNvSpPr txBox="1"/>
      </cdr:nvSpPr>
      <cdr:spPr>
        <a:xfrm xmlns:a="http://schemas.openxmlformats.org/drawingml/2006/main">
          <a:off x="2362200" y="1155700"/>
          <a:ext cx="1066800"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54.2%</a:t>
          </a:r>
          <a:endParaRPr lang="en-US" sz="1400" dirty="0"/>
        </a:p>
      </cdr:txBody>
    </cdr:sp>
  </cdr:relSizeAnchor>
  <cdr:relSizeAnchor xmlns:cdr="http://schemas.openxmlformats.org/drawingml/2006/chartDrawing">
    <cdr:from>
      <cdr:x>0.61229</cdr:x>
      <cdr:y>0.06863</cdr:y>
    </cdr:from>
    <cdr:to>
      <cdr:x>0.62954</cdr:x>
      <cdr:y>0.4879</cdr:y>
    </cdr:to>
    <cdr:sp macro="" textlink="">
      <cdr:nvSpPr>
        <cdr:cNvPr id="8" name="Right Brace 7"/>
        <cdr:cNvSpPr/>
      </cdr:nvSpPr>
      <cdr:spPr>
        <a:xfrm xmlns:a="http://schemas.openxmlformats.org/drawingml/2006/main">
          <a:off x="5410200" y="349250"/>
          <a:ext cx="152400" cy="2133600"/>
        </a:xfrm>
        <a:prstGeom xmlns:a="http://schemas.openxmlformats.org/drawingml/2006/main" prst="rightBrac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wrap="square">
          <a:spAutoFit/>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0.23284</cdr:x>
      <cdr:y>0.50687</cdr:y>
    </cdr:from>
    <cdr:to>
      <cdr:x>0.25871</cdr:x>
      <cdr:y>0.85602</cdr:y>
    </cdr:to>
    <cdr:sp macro="" textlink="">
      <cdr:nvSpPr>
        <cdr:cNvPr id="9" name="Right Brace 8"/>
        <cdr:cNvSpPr/>
      </cdr:nvSpPr>
      <cdr:spPr>
        <a:xfrm xmlns:a="http://schemas.openxmlformats.org/drawingml/2006/main">
          <a:off x="2057400" y="2579370"/>
          <a:ext cx="228600" cy="1776730"/>
        </a:xfrm>
        <a:prstGeom xmlns:a="http://schemas.openxmlformats.org/drawingml/2006/main" prst="rightBrac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wrap="square">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0.24722</cdr:x>
      <cdr:y>0.0574</cdr:y>
    </cdr:from>
    <cdr:to>
      <cdr:x>0.26446</cdr:x>
      <cdr:y>0.47667</cdr:y>
    </cdr:to>
    <cdr:sp macro="" textlink="">
      <cdr:nvSpPr>
        <cdr:cNvPr id="10" name="Right Brace 9"/>
        <cdr:cNvSpPr/>
      </cdr:nvSpPr>
      <cdr:spPr>
        <a:xfrm xmlns:a="http://schemas.openxmlformats.org/drawingml/2006/main">
          <a:off x="2184400" y="292100"/>
          <a:ext cx="152400" cy="2133600"/>
        </a:xfrm>
        <a:prstGeom xmlns:a="http://schemas.openxmlformats.org/drawingml/2006/main" prst="rightBrac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wrap="square">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0.21397</cdr:x>
      <cdr:y>0.49202</cdr:y>
    </cdr:from>
    <cdr:to>
      <cdr:x>0.22315</cdr:x>
      <cdr:y>0.55863</cdr:y>
    </cdr:to>
    <cdr:sp macro="" textlink="">
      <cdr:nvSpPr>
        <cdr:cNvPr id="2" name="Up Arrow 1"/>
        <cdr:cNvSpPr/>
      </cdr:nvSpPr>
      <cdr:spPr>
        <a:xfrm xmlns:a="http://schemas.openxmlformats.org/drawingml/2006/main">
          <a:off x="1777196" y="2251552"/>
          <a:ext cx="76248"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0.38828</cdr:x>
      <cdr:y>0.36647</cdr:y>
    </cdr:from>
    <cdr:to>
      <cdr:x>0.39745</cdr:x>
      <cdr:y>0.43308</cdr:y>
    </cdr:to>
    <cdr:sp macro="" textlink="">
      <cdr:nvSpPr>
        <cdr:cNvPr id="4" name="Up Arrow 3"/>
        <cdr:cNvSpPr/>
      </cdr:nvSpPr>
      <cdr:spPr>
        <a:xfrm xmlns:a="http://schemas.openxmlformats.org/drawingml/2006/main">
          <a:off x="3224996" y="1677037"/>
          <a:ext cx="76164"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0.57177</cdr:x>
      <cdr:y>0.29986</cdr:y>
    </cdr:from>
    <cdr:to>
      <cdr:x>0.58095</cdr:x>
      <cdr:y>0.36647</cdr:y>
    </cdr:to>
    <cdr:sp macro="" textlink="">
      <cdr:nvSpPr>
        <cdr:cNvPr id="9" name="Up Arrow 8"/>
        <cdr:cNvSpPr/>
      </cdr:nvSpPr>
      <cdr:spPr>
        <a:xfrm xmlns:a="http://schemas.openxmlformats.org/drawingml/2006/main" rot="10800000">
          <a:off x="4748996" y="1372221"/>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0.74367</cdr:x>
      <cdr:y>0.48754</cdr:y>
    </cdr:from>
    <cdr:to>
      <cdr:x>0.75285</cdr:x>
      <cdr:y>0.55415</cdr:y>
    </cdr:to>
    <cdr:sp macro="" textlink="">
      <cdr:nvSpPr>
        <cdr:cNvPr id="10" name="Up Arrow 9"/>
        <cdr:cNvSpPr/>
      </cdr:nvSpPr>
      <cdr:spPr>
        <a:xfrm xmlns:a="http://schemas.openxmlformats.org/drawingml/2006/main" rot="10800000">
          <a:off x="6176779" y="2231056"/>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0.91919</cdr:x>
      <cdr:y>0.65059</cdr:y>
    </cdr:from>
    <cdr:to>
      <cdr:x>0.92836</cdr:x>
      <cdr:y>0.7172</cdr:y>
    </cdr:to>
    <cdr:sp macro="" textlink="">
      <cdr:nvSpPr>
        <cdr:cNvPr id="11" name="Up Arrow 10"/>
        <cdr:cNvSpPr/>
      </cdr:nvSpPr>
      <cdr:spPr>
        <a:xfrm xmlns:a="http://schemas.openxmlformats.org/drawingml/2006/main" rot="10800000">
          <a:off x="7634646" y="29771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0.21397</cdr:x>
      <cdr:y>0.61728</cdr:y>
    </cdr:from>
    <cdr:to>
      <cdr:x>0.22314</cdr:x>
      <cdr:y>0.68388</cdr:y>
    </cdr:to>
    <cdr:sp macro="" textlink="">
      <cdr:nvSpPr>
        <cdr:cNvPr id="3" name="Up Arrow 2"/>
        <cdr:cNvSpPr/>
      </cdr:nvSpPr>
      <cdr:spPr>
        <a:xfrm xmlns:a="http://schemas.openxmlformats.org/drawingml/2006/main" rot="10800000">
          <a:off x="1777196" y="28247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0.39746</cdr:x>
      <cdr:y>0.48317</cdr:y>
    </cdr:from>
    <cdr:to>
      <cdr:x>0.40663</cdr:x>
      <cdr:y>0.54977</cdr:y>
    </cdr:to>
    <cdr:sp macro="" textlink="">
      <cdr:nvSpPr>
        <cdr:cNvPr id="5" name="Up Arrow 4"/>
        <cdr:cNvSpPr/>
      </cdr:nvSpPr>
      <cdr:spPr>
        <a:xfrm xmlns:a="http://schemas.openxmlformats.org/drawingml/2006/main" rot="10800000">
          <a:off x="3301196" y="22110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0.56259</cdr:x>
      <cdr:y>0.20099</cdr:y>
    </cdr:from>
    <cdr:to>
      <cdr:x>0.57176</cdr:x>
      <cdr:y>0.2676</cdr:y>
    </cdr:to>
    <cdr:sp macro="" textlink="">
      <cdr:nvSpPr>
        <cdr:cNvPr id="6" name="Up Arrow 5"/>
        <cdr:cNvSpPr/>
      </cdr:nvSpPr>
      <cdr:spPr>
        <a:xfrm xmlns:a="http://schemas.openxmlformats.org/drawingml/2006/main">
          <a:off x="4672796" y="9197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0.74608</cdr:x>
      <cdr:y>0.4292</cdr:y>
    </cdr:from>
    <cdr:to>
      <cdr:x>0.75525</cdr:x>
      <cdr:y>0.4958</cdr:y>
    </cdr:to>
    <cdr:sp macro="" textlink="">
      <cdr:nvSpPr>
        <cdr:cNvPr id="7" name="Up Arrow 6"/>
        <cdr:cNvSpPr/>
      </cdr:nvSpPr>
      <cdr:spPr>
        <a:xfrm xmlns:a="http://schemas.openxmlformats.org/drawingml/2006/main">
          <a:off x="6196832" y="1964054"/>
          <a:ext cx="76164"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0.92039</cdr:x>
      <cdr:y>0.61728</cdr:y>
    </cdr:from>
    <cdr:to>
      <cdr:x>0.92957</cdr:x>
      <cdr:y>0.68388</cdr:y>
    </cdr:to>
    <cdr:sp macro="" textlink="">
      <cdr:nvSpPr>
        <cdr:cNvPr id="8" name="Up Arrow 7"/>
        <cdr:cNvSpPr/>
      </cdr:nvSpPr>
      <cdr:spPr>
        <a:xfrm xmlns:a="http://schemas.openxmlformats.org/drawingml/2006/main">
          <a:off x="7644549" y="2824767"/>
          <a:ext cx="76247"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BA6F8-D932-4BC6-B450-A920176CDAFB}" type="datetimeFigureOut">
              <a:rPr lang="en-US" smtClean="0"/>
              <a:t>11/13/2017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dallasfed.org/research/swe/2017/swe1701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a:t>
            </a:fld>
            <a:endParaRPr lang="en-US" dirty="0"/>
          </a:p>
        </p:txBody>
      </p:sp>
    </p:spTree>
    <p:extLst>
      <p:ext uri="{BB962C8B-B14F-4D97-AF65-F5344CB8AC3E}">
        <p14:creationId xmlns:p14="http://schemas.microsoft.com/office/powerpoint/2010/main" val="2824935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12</a:t>
            </a:fld>
            <a:endParaRPr lang="en-US" dirty="0"/>
          </a:p>
        </p:txBody>
      </p:sp>
    </p:spTree>
    <p:extLst>
      <p:ext uri="{BB962C8B-B14F-4D97-AF65-F5344CB8AC3E}">
        <p14:creationId xmlns:p14="http://schemas.microsoft.com/office/powerpoint/2010/main" val="230755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13</a:t>
            </a:fld>
            <a:endParaRPr lang="en-US" dirty="0"/>
          </a:p>
        </p:txBody>
      </p:sp>
    </p:spTree>
    <p:extLst>
      <p:ext uri="{BB962C8B-B14F-4D97-AF65-F5344CB8AC3E}">
        <p14:creationId xmlns:p14="http://schemas.microsoft.com/office/powerpoint/2010/main" val="2446010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01763" y="528638"/>
            <a:ext cx="6357937" cy="4767262"/>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Anglo, about 32% where of Hispanic descent, about 11% where non-Hispanic African American, and about 4% were non-Hispanic Other. </a:t>
            </a:r>
            <a:endParaRPr lang="en-US" dirty="0" smtClean="0"/>
          </a:p>
          <a:p>
            <a:r>
              <a:rPr lang="en-US" dirty="0" smtClean="0"/>
              <a:t>In</a:t>
            </a:r>
            <a:r>
              <a:rPr lang="en-US" baseline="0" dirty="0" smtClean="0"/>
              <a:t> 2010, it is estimated that about 45% of the Texas population was non-Hispanic Anglo, 38% of Hispanic descent, 11% were non-Hispanic African American, and about 6% were non-Hispanic Other (largely of Asian descent). </a:t>
            </a:r>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14</a:t>
            </a:fld>
            <a:endParaRPr lang="en-US" dirty="0"/>
          </a:p>
        </p:txBody>
      </p:sp>
    </p:spTree>
    <p:extLst>
      <p:ext uri="{BB962C8B-B14F-4D97-AF65-F5344CB8AC3E}">
        <p14:creationId xmlns:p14="http://schemas.microsoft.com/office/powerpoint/2010/main" val="1584778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15</a:t>
            </a:fld>
            <a:endParaRPr lang="en-US" dirty="0"/>
          </a:p>
        </p:txBody>
      </p:sp>
    </p:spTree>
    <p:extLst>
      <p:ext uri="{BB962C8B-B14F-4D97-AF65-F5344CB8AC3E}">
        <p14:creationId xmlns:p14="http://schemas.microsoft.com/office/powerpoint/2010/main" val="2621871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 Median age of NH White women is 43.4 years of age, compared to 29.0 years of age for Hispanic women.</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16</a:t>
            </a:fld>
            <a:endParaRPr lang="en-US" dirty="0"/>
          </a:p>
        </p:txBody>
      </p:sp>
    </p:spTree>
    <p:extLst>
      <p:ext uri="{BB962C8B-B14F-4D97-AF65-F5344CB8AC3E}">
        <p14:creationId xmlns:p14="http://schemas.microsoft.com/office/powerpoint/2010/main" val="2938205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a:t>
            </a:r>
            <a:r>
              <a:rPr lang="en-US" baseline="0" dirty="0" smtClean="0"/>
              <a:t> is estimated to be home to 1.65 million undocumented immigrants, making up about 6% of the total state population but nearly 9% of the state’s work force. The decreasing number of undocumented immigrants could have implications for the growth of the state, its labor force, and the racial make up of Texas immigrants.</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18</a:t>
            </a:fld>
            <a:endParaRPr lang="en-US" dirty="0"/>
          </a:p>
        </p:txBody>
      </p:sp>
    </p:spTree>
    <p:extLst>
      <p:ext uri="{BB962C8B-B14F-4D97-AF65-F5344CB8AC3E}">
        <p14:creationId xmlns:p14="http://schemas.microsoft.com/office/powerpoint/2010/main" val="1849552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21</a:t>
            </a:fld>
            <a:endParaRPr lang="en-US" dirty="0"/>
          </a:p>
        </p:txBody>
      </p:sp>
    </p:spTree>
    <p:extLst>
      <p:ext uri="{BB962C8B-B14F-4D97-AF65-F5344CB8AC3E}">
        <p14:creationId xmlns:p14="http://schemas.microsoft.com/office/powerpoint/2010/main" val="2736151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8225" y="357188"/>
            <a:ext cx="7011988" cy="5257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9036E-CC76-4D80-861E-56D96DC5A955}" type="slidenum">
              <a:rPr lang="en-US" smtClean="0"/>
              <a:pPr/>
              <a:t>25</a:t>
            </a:fld>
            <a:endParaRPr lang="en-US" dirty="0"/>
          </a:p>
        </p:txBody>
      </p:sp>
    </p:spTree>
    <p:extLst>
      <p:ext uri="{BB962C8B-B14F-4D97-AF65-F5344CB8AC3E}">
        <p14:creationId xmlns:p14="http://schemas.microsoft.com/office/powerpoint/2010/main" val="111320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26</a:t>
            </a:fld>
            <a:endParaRPr lang="en-US" dirty="0"/>
          </a:p>
        </p:txBody>
      </p:sp>
    </p:spTree>
    <p:extLst>
      <p:ext uri="{BB962C8B-B14F-4D97-AF65-F5344CB8AC3E}">
        <p14:creationId xmlns:p14="http://schemas.microsoft.com/office/powerpoint/2010/main" val="1193813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Dallas Fed, the</a:t>
            </a:r>
            <a:r>
              <a:rPr lang="en-US" baseline="0" dirty="0" smtClean="0"/>
              <a:t> Texas economy started strong in 2017 with job growth at 2.6% through August. This compares with a job growth of 1.5% for the U.S. Although early 2016 job growth started slow, the second half improved to 1.9% from 0.6% in the first half. Total job growth in 2017 is forecasted at 2.6%.</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28</a:t>
            </a:fld>
            <a:endParaRPr lang="en-US" dirty="0"/>
          </a:p>
        </p:txBody>
      </p:sp>
    </p:spTree>
    <p:extLst>
      <p:ext uri="{BB962C8B-B14F-4D97-AF65-F5344CB8AC3E}">
        <p14:creationId xmlns:p14="http://schemas.microsoft.com/office/powerpoint/2010/main" val="1488378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a:bodyPr>
          <a:lstStyle/>
          <a:p>
            <a:r>
              <a:rPr lang="en-US" dirty="0" smtClean="0"/>
              <a:t>Texas is the second largest</a:t>
            </a:r>
            <a:r>
              <a:rPr lang="en-US" baseline="0" dirty="0" smtClean="0"/>
              <a:t> state in terms of population (2</a:t>
            </a:r>
            <a:r>
              <a:rPr lang="en-US" baseline="30000" dirty="0" smtClean="0"/>
              <a:t>nd</a:t>
            </a:r>
            <a:r>
              <a:rPr lang="en-US" baseline="0" dirty="0" smtClean="0"/>
              <a:t> to CA) and area (2</a:t>
            </a:r>
            <a:r>
              <a:rPr lang="en-US" baseline="30000" dirty="0" smtClean="0"/>
              <a:t>nd</a:t>
            </a:r>
            <a:r>
              <a:rPr lang="en-US" baseline="0" dirty="0" smtClean="0"/>
              <a:t> to AK). In terms of </a:t>
            </a:r>
            <a:r>
              <a:rPr lang="en-US" b="1" baseline="0" dirty="0" smtClean="0"/>
              <a:t>number of people, </a:t>
            </a:r>
            <a:r>
              <a:rPr lang="en-US" baseline="0" dirty="0" smtClean="0"/>
              <a:t>Texas’ growth exceeds that of all other states between 2010 and 2016.</a:t>
            </a:r>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4</a:t>
            </a:fld>
            <a:endParaRPr lang="en-US" dirty="0"/>
          </a:p>
        </p:txBody>
      </p:sp>
    </p:spTree>
    <p:extLst>
      <p:ext uri="{BB962C8B-B14F-4D97-AF65-F5344CB8AC3E}">
        <p14:creationId xmlns:p14="http://schemas.microsoft.com/office/powerpoint/2010/main" val="2955026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hlinkClick r:id="rId3"/>
              </a:rPr>
              <a:t>Housing affordability</a:t>
            </a:r>
            <a:r>
              <a:rPr lang="en-US" sz="1200" b="0" i="0" kern="1200" dirty="0" smtClean="0">
                <a:solidFill>
                  <a:schemeClr val="tx1"/>
                </a:solidFill>
                <a:effectLst/>
                <a:latin typeface="+mn-lt"/>
                <a:ea typeface="+mn-ea"/>
                <a:cs typeface="+mn-cs"/>
              </a:rPr>
              <a:t>—the share of homes sold that were affordable to a median-income family in the area—has fallen in most major Texas metros. Houston is an exception, the result of the oil bust slowing home appreciation. Apartment demand and occupancy rates generally remain high.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31</a:t>
            </a:fld>
            <a:endParaRPr lang="en-US" dirty="0"/>
          </a:p>
        </p:txBody>
      </p:sp>
    </p:spTree>
    <p:extLst>
      <p:ext uri="{BB962C8B-B14F-4D97-AF65-F5344CB8AC3E}">
        <p14:creationId xmlns:p14="http://schemas.microsoft.com/office/powerpoint/2010/main" val="4254573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32</a:t>
            </a:fld>
            <a:endParaRPr lang="en-US" dirty="0"/>
          </a:p>
        </p:txBody>
      </p:sp>
    </p:spTree>
    <p:extLst>
      <p:ext uri="{BB962C8B-B14F-4D97-AF65-F5344CB8AC3E}">
        <p14:creationId xmlns:p14="http://schemas.microsoft.com/office/powerpoint/2010/main" val="154939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37</a:t>
            </a:fld>
            <a:endParaRPr lang="en-US" dirty="0"/>
          </a:p>
        </p:txBody>
      </p:sp>
    </p:spTree>
    <p:extLst>
      <p:ext uri="{BB962C8B-B14F-4D97-AF65-F5344CB8AC3E}">
        <p14:creationId xmlns:p14="http://schemas.microsoft.com/office/powerpoint/2010/main" val="32630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39</a:t>
            </a:fld>
            <a:endParaRPr lang="en-US" dirty="0"/>
          </a:p>
        </p:txBody>
      </p:sp>
    </p:spTree>
    <p:extLst>
      <p:ext uri="{BB962C8B-B14F-4D97-AF65-F5344CB8AC3E}">
        <p14:creationId xmlns:p14="http://schemas.microsoft.com/office/powerpoint/2010/main" val="3973341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388938"/>
            <a:ext cx="7631113" cy="5724525"/>
          </a:xfrm>
        </p:spPr>
      </p:sp>
      <p:sp>
        <p:nvSpPr>
          <p:cNvPr id="3" name="Notes Placeholder 2"/>
          <p:cNvSpPr>
            <a:spLocks noGrp="1"/>
          </p:cNvSpPr>
          <p:nvPr>
            <p:ph type="body" idx="1"/>
          </p:nvPr>
        </p:nvSpPr>
        <p:spPr/>
        <p:txBody>
          <a:bodyPr/>
          <a:lstStyle/>
          <a:p>
            <a:endParaRPr lang="en-US" sz="1000" dirty="0"/>
          </a:p>
          <a:p>
            <a:endParaRPr lang="en-US" sz="1000" dirty="0"/>
          </a:p>
          <a:p>
            <a:r>
              <a:rPr lang="en-US" sz="1000" dirty="0"/>
              <a:t>Educational attainment by race/ethnicity in Texas suggests that adults of Hispanic descent are much less likely to have completed high school compared to other race/ethnic groups. Over time, the percent of persons of Hispanic descent who have completed high school has been increasing more rapidly than for other groups but even at this pace of change it will take numerous decades for Hispanics to achieve parity with non-Hispanics in the percent with a high school degree or greater.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solidFill>
                  <a:prstClr val="black"/>
                </a:solidFill>
              </a:rPr>
              <a:pPr>
                <a:defRPr/>
              </a:pPr>
              <a:t>42</a:t>
            </a:fld>
            <a:endParaRPr lang="en-US" dirty="0">
              <a:solidFill>
                <a:prstClr val="black"/>
              </a:solidFill>
            </a:endParaRPr>
          </a:p>
        </p:txBody>
      </p:sp>
    </p:spTree>
    <p:extLst>
      <p:ext uri="{BB962C8B-B14F-4D97-AF65-F5344CB8AC3E}">
        <p14:creationId xmlns:p14="http://schemas.microsoft.com/office/powerpoint/2010/main" val="509931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9538" y="576263"/>
            <a:ext cx="6969125" cy="5227637"/>
          </a:xfrm>
        </p:spPr>
      </p:sp>
      <p:sp>
        <p:nvSpPr>
          <p:cNvPr id="3" name="Notes Placeholder 2"/>
          <p:cNvSpPr>
            <a:spLocks noGrp="1"/>
          </p:cNvSpPr>
          <p:nvPr>
            <p:ph type="body" idx="1"/>
          </p:nvPr>
        </p:nvSpPr>
        <p:spPr/>
        <p:txBody>
          <a:bodyPr>
            <a:normAutofit/>
          </a:bodyPr>
          <a:lstStyle/>
          <a:p>
            <a:r>
              <a:rPr lang="en-US" baseline="0" dirty="0" smtClean="0"/>
              <a:t>The first assumption (represented by the red columns) is that educational attainment by race/ethnicity and sex would remain the same as it was in 2011. Thus the changes we see in educational attainment in this projection are due only to changes in the racial/ethnic composition of the population (driven by increasing Hispanic population and a leveling of growth among the non-Hispanic white population). Under this scenario, we would see increases of the percent of the labor force with lower levels of education and declines in the percent of the labor force with higher levels. </a:t>
            </a:r>
          </a:p>
          <a:p>
            <a:endParaRPr lang="en-US" baseline="0" dirty="0" smtClean="0"/>
          </a:p>
        </p:txBody>
      </p:sp>
      <p:sp>
        <p:nvSpPr>
          <p:cNvPr id="4" name="Slide Number Placeholder 3"/>
          <p:cNvSpPr>
            <a:spLocks noGrp="1"/>
          </p:cNvSpPr>
          <p:nvPr>
            <p:ph type="sldNum" sz="quarter" idx="10"/>
          </p:nvPr>
        </p:nvSpPr>
        <p:spPr/>
        <p:txBody>
          <a:bodyPr/>
          <a:lstStyle/>
          <a:p>
            <a:fld id="{76F32840-EA76-4A40-B83F-F31ACE11B3A9}" type="slidenum">
              <a:rPr lang="en-US" smtClean="0"/>
              <a:pPr/>
              <a:t>43</a:t>
            </a:fld>
            <a:endParaRPr lang="en-US" dirty="0"/>
          </a:p>
        </p:txBody>
      </p:sp>
    </p:spTree>
    <p:extLst>
      <p:ext uri="{BB962C8B-B14F-4D97-AF65-F5344CB8AC3E}">
        <p14:creationId xmlns:p14="http://schemas.microsoft.com/office/powerpoint/2010/main" val="100305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9538" y="576263"/>
            <a:ext cx="6969125" cy="5227637"/>
          </a:xfrm>
        </p:spPr>
      </p:sp>
      <p:sp>
        <p:nvSpPr>
          <p:cNvPr id="3" name="Notes Placeholder 2"/>
          <p:cNvSpPr>
            <a:spLocks noGrp="1"/>
          </p:cNvSpPr>
          <p:nvPr>
            <p:ph type="body" idx="1"/>
          </p:nvPr>
        </p:nvSpPr>
        <p:spPr/>
        <p:txBody>
          <a:bodyPr>
            <a:normAutofit/>
          </a:bodyPr>
          <a:lstStyle/>
          <a:p>
            <a:r>
              <a:rPr lang="en-US" baseline="0" dirty="0" smtClean="0"/>
              <a:t>Under the second assumption (green columns) the trends observed in improving educational attainment are projected forward and applied to the projected population by race/ethnicity and sex. Thus the generally positive trends we have noted in improving educational attainment are assumed to continue into the future. The result of this projection suggests that we will see declines in the percent of the labor force with lower levels of education and increases in the percent of the labor force with higher levels of education.</a:t>
            </a:r>
          </a:p>
          <a:p>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44</a:t>
            </a:fld>
            <a:endParaRPr lang="en-US" dirty="0"/>
          </a:p>
        </p:txBody>
      </p:sp>
    </p:spTree>
    <p:extLst>
      <p:ext uri="{BB962C8B-B14F-4D97-AF65-F5344CB8AC3E}">
        <p14:creationId xmlns:p14="http://schemas.microsoft.com/office/powerpoint/2010/main" val="3080893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17638" y="552450"/>
            <a:ext cx="6627812" cy="497205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45</a:t>
            </a:fld>
            <a:endParaRPr lang="en-US" dirty="0"/>
          </a:p>
        </p:txBody>
      </p:sp>
    </p:spTree>
    <p:extLst>
      <p:ext uri="{BB962C8B-B14F-4D97-AF65-F5344CB8AC3E}">
        <p14:creationId xmlns:p14="http://schemas.microsoft.com/office/powerpoint/2010/main" val="1490887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Office of the State Demographer and the Texas State Data Center are committed to supporting your work through providing you with the best, most accurate, and objective information we can identify about our greatest asset, the people of Texas. </a:t>
            </a:r>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49</a:t>
            </a:fld>
            <a:endParaRPr lang="en-US" dirty="0"/>
          </a:p>
        </p:txBody>
      </p:sp>
    </p:spTree>
    <p:extLst>
      <p:ext uri="{BB962C8B-B14F-4D97-AF65-F5344CB8AC3E}">
        <p14:creationId xmlns:p14="http://schemas.microsoft.com/office/powerpoint/2010/main" val="4046628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Between 2000 and 2010 Texas added over 4 million residents. In 6 short years, it is estimated Texas has added</a:t>
            </a:r>
            <a:r>
              <a:rPr lang="en-US" baseline="0" dirty="0" smtClean="0"/>
              <a:t> over </a:t>
            </a:r>
            <a:r>
              <a:rPr lang="en-US" dirty="0" smtClean="0"/>
              <a:t>2 million more,</a:t>
            </a:r>
            <a:r>
              <a:rPr lang="en-US" baseline="0" dirty="0" smtClean="0"/>
              <a:t> placing Texas population at 27.9 million, on pace to meet or surpass our gains since the last census. </a:t>
            </a:r>
            <a:r>
              <a:rPr lang="en-US" dirty="0" smtClean="0"/>
              <a:t>Population</a:t>
            </a:r>
            <a:r>
              <a:rPr lang="en-US" baseline="0" dirty="0" smtClean="0"/>
              <a:t> growth in Texas has been geometric or compounding in nature. Over the past six decades there have been three periods where the numeric growth has increased relative to previous years. We have no indication that the population growth in Texas will slow dramatically in coming years.</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5</a:t>
            </a:fld>
            <a:endParaRPr lang="en-US" dirty="0"/>
          </a:p>
        </p:txBody>
      </p:sp>
    </p:spTree>
    <p:extLst>
      <p:ext uri="{BB962C8B-B14F-4D97-AF65-F5344CB8AC3E}">
        <p14:creationId xmlns:p14="http://schemas.microsoft.com/office/powerpoint/2010/main" val="3932418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2038" y="158750"/>
            <a:ext cx="7634287" cy="5724525"/>
          </a:xfrm>
        </p:spPr>
      </p:sp>
      <p:sp>
        <p:nvSpPr>
          <p:cNvPr id="3" name="Notes Placeholder 2"/>
          <p:cNvSpPr>
            <a:spLocks noGrp="1"/>
          </p:cNvSpPr>
          <p:nvPr>
            <p:ph type="body" idx="1"/>
          </p:nvPr>
        </p:nvSpPr>
        <p:spPr/>
        <p:txBody>
          <a:bodyPr/>
          <a:lstStyle/>
          <a:p>
            <a:pPr defTabSz="948090">
              <a:defRPr/>
            </a:pPr>
            <a:endParaRPr lang="en-US" sz="900" dirty="0"/>
          </a:p>
          <a:p>
            <a:pPr defTabSz="948090">
              <a:defRPr/>
            </a:pPr>
            <a:r>
              <a:rPr lang="en-US" sz="800" dirty="0"/>
              <a:t>When we look at the geographic distribution of the population of Texas over time we see continually increasing population in the counties along the I-35 corridor, the Houston area, and the lower Rio Grand Valley. Urbanized areas out west have grown but most counties west have experienced limited growth and some population decline. Approximately 86% of the population is along I-35 and east.  This area with the 3 major metropolitan areas at the points is often described as the Texas population triangle.</a:t>
            </a:r>
          </a:p>
          <a:p>
            <a:pPr defTabSz="948090">
              <a:defRPr/>
            </a:pPr>
            <a:r>
              <a:rPr lang="en-US" sz="800" dirty="0"/>
              <a:t>The counties of Harris, Dallas, Tarrant, Bexar, and Travis make up the points of the “population triangle” in Texas and are the most populated in the State. Collin, Denton, Fort Bend, Hidalgo, and El Paso counties also have significant population concentrations. Many counties west of Interstate 35 are more sparsely populated. </a:t>
            </a:r>
          </a:p>
        </p:txBody>
      </p:sp>
      <p:sp>
        <p:nvSpPr>
          <p:cNvPr id="4" name="Slide Number Placeholder 3"/>
          <p:cNvSpPr>
            <a:spLocks noGrp="1"/>
          </p:cNvSpPr>
          <p:nvPr>
            <p:ph type="sldNum" sz="quarter" idx="10"/>
          </p:nvPr>
        </p:nvSpPr>
        <p:spPr>
          <a:xfrm>
            <a:off x="5440681" y="6949440"/>
            <a:ext cx="4160520" cy="365760"/>
          </a:xfrm>
          <a:prstGeom prst="rect">
            <a:avLst/>
          </a:prstGeom>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2472730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498475"/>
            <a:ext cx="7862888" cy="5897563"/>
          </a:xfrm>
        </p:spPr>
      </p:sp>
      <p:sp>
        <p:nvSpPr>
          <p:cNvPr id="3" name="Notes Placeholder 2"/>
          <p:cNvSpPr>
            <a:spLocks noGrp="1"/>
          </p:cNvSpPr>
          <p:nvPr>
            <p:ph type="body" idx="1"/>
          </p:nvPr>
        </p:nvSpPr>
        <p:spPr>
          <a:xfrm>
            <a:off x="568951" y="6222761"/>
            <a:ext cx="8971613" cy="1894485"/>
          </a:xfrm>
          <a:prstGeom prst="rect">
            <a:avLst/>
          </a:prstGeom>
        </p:spPr>
        <p:txBody>
          <a:bodyPr/>
          <a:lstStyle/>
          <a:p>
            <a:pPr defTabSz="983454">
              <a:defRPr/>
            </a:pPr>
            <a:endParaRPr lang="en-US" dirty="0" smtClean="0"/>
          </a:p>
          <a:p>
            <a:pPr defTabSz="983454">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Overall, </a:t>
            </a:r>
            <a:r>
              <a:rPr lang="en-US" dirty="0" smtClean="0"/>
              <a:t>158</a:t>
            </a:r>
            <a:r>
              <a:rPr lang="en-US" baseline="0" dirty="0" smtClean="0"/>
              <a:t> </a:t>
            </a:r>
            <a:r>
              <a:rPr lang="en-US" dirty="0" smtClean="0"/>
              <a:t>counties</a:t>
            </a:r>
            <a:r>
              <a:rPr lang="en-US" baseline="0" dirty="0" smtClean="0"/>
              <a:t> gained population while 96 (38%) lost population over the decade.</a:t>
            </a:r>
          </a:p>
          <a:p>
            <a:pPr defTabSz="983454">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7</a:t>
            </a:fld>
            <a:endParaRPr lang="en-US" dirty="0"/>
          </a:p>
        </p:txBody>
      </p:sp>
    </p:spTree>
    <p:extLst>
      <p:ext uri="{BB962C8B-B14F-4D97-AF65-F5344CB8AC3E}">
        <p14:creationId xmlns:p14="http://schemas.microsoft.com/office/powerpoint/2010/main" val="4292039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331788"/>
            <a:ext cx="7864475" cy="5899150"/>
          </a:xfrm>
        </p:spPr>
      </p:sp>
      <p:sp>
        <p:nvSpPr>
          <p:cNvPr id="3" name="Notes Placeholder 2"/>
          <p:cNvSpPr>
            <a:spLocks noGrp="1"/>
          </p:cNvSpPr>
          <p:nvPr>
            <p:ph type="body" idx="1"/>
          </p:nvPr>
        </p:nvSpPr>
        <p:spPr>
          <a:xfrm>
            <a:off x="568951" y="6056819"/>
            <a:ext cx="8971613" cy="1894485"/>
          </a:xfrm>
          <a:prstGeom prst="rect">
            <a:avLst/>
          </a:prstGeom>
        </p:spPr>
        <p:txBody>
          <a:bodyPr/>
          <a:lstStyle/>
          <a:p>
            <a:pPr defTabSz="983454">
              <a:defRPr/>
            </a:pPr>
            <a:endParaRPr lang="en-US" dirty="0" smtClean="0"/>
          </a:p>
          <a:p>
            <a:pPr defTabSz="983454">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suburban population triangle counties, notably among counties between San Antonio and Austin. In the early part of the decade, counties in the Eagle Ford Shale area (south east of San Antonio) and the Cline Shale area (Midland and Odessa area), had been growing quickly. This is no longer the case. </a:t>
            </a:r>
          </a:p>
          <a:p>
            <a:pPr defTabSz="983454">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8</a:t>
            </a:fld>
            <a:endParaRPr lang="en-US" dirty="0"/>
          </a:p>
        </p:txBody>
      </p:sp>
    </p:spTree>
    <p:extLst>
      <p:ext uri="{BB962C8B-B14F-4D97-AF65-F5344CB8AC3E}">
        <p14:creationId xmlns:p14="http://schemas.microsoft.com/office/powerpoint/2010/main" val="3290604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understand a couple of very</a:t>
            </a:r>
            <a:r>
              <a:rPr lang="en-US" baseline="0" dirty="0" smtClean="0"/>
              <a:t> basic element of population change to think about how growing population may impact our transportation system. Population changes from two factors, one is natural increase which is simply births minus deaths over time. Essentially population added from natural increase are babies who are unlikely to be driving their own vehicle on our roads before age 16.  Combine this with the fact that as people die, there are fewer drivers on the road. So the effect of population growth from natural increase on our transportation infrastructure is both lightening, from people dying, and delayed until babies reach the age where they can drive. The second way population changes is from net-migration, which is simply in-minus out migrants. In Texas, the balance has been for us to have more in than out migrants. Migrants, are usually adults who are drivers (though yes, some do have non-driving children) and the may be compounded by the fact that many of the in-migrants may also take a job that requires them to drive.  Essentially, migrants immediately contribute to adding stress to the transportation infrastructure.</a:t>
            </a:r>
          </a:p>
          <a:p>
            <a:endParaRPr lang="en-US" baseline="0" dirty="0" smtClean="0"/>
          </a:p>
          <a:p>
            <a:r>
              <a:rPr lang="en-US" baseline="0" dirty="0" smtClean="0"/>
              <a:t>When we look at population change in Texas, from 1950 to present we can see that before 1970, most of our growth was from natural increase. Starting in the 1970s a much larger percent of our growth is attributed to net migration and this continues to today where approaching half of our population change is from migration.</a:t>
            </a:r>
          </a:p>
          <a:p>
            <a:endParaRPr lang="en-US" dirty="0"/>
          </a:p>
        </p:txBody>
      </p:sp>
    </p:spTree>
    <p:extLst>
      <p:ext uri="{BB962C8B-B14F-4D97-AF65-F5344CB8AC3E}">
        <p14:creationId xmlns:p14="http://schemas.microsoft.com/office/powerpoint/2010/main" val="174581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873161">
              <a:defRPr/>
            </a:pPr>
            <a:r>
              <a:rPr lang="en-US" baseline="0" dirty="0" smtClean="0"/>
              <a:t>Ten percent of the 50 fastest growing counties in the United States from 2015 to 2016 were in Texas. Some of the fastest growing counties in the country continue to be suburban ring counties, such as Kendall, Hays, and Comal counties. Growth among the fastest growing counties in the country stems more from migration than natural increase.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10</a:t>
            </a:fld>
            <a:endParaRPr lang="en-US" dirty="0"/>
          </a:p>
        </p:txBody>
      </p:sp>
    </p:spTree>
    <p:extLst>
      <p:ext uri="{BB962C8B-B14F-4D97-AF65-F5344CB8AC3E}">
        <p14:creationId xmlns:p14="http://schemas.microsoft.com/office/powerpoint/2010/main" val="1188565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873161">
              <a:defRPr/>
            </a:pPr>
            <a:r>
              <a:rPr lang="en-US" baseline="0" dirty="0" smtClean="0"/>
              <a:t>Ten of the top 25 counties in the United States that were growing the most numerically between 2015 and 2016 were in Texas. These counties are the larger ones in the State and are all counties that have experienced continued growth. However, the components attributing to their population change varies. For instance, natural increase and international migration are playing a key role in population growth in Dallas County. Harris and Tarrant counties are growing about evenly from migration and natural increase. Whereas in the suburban ring counties migration (mostly domestic) is driving population growth. 2016 marked the first year in a few years that Harris County did not add the most people of any other county in the U.S. This drop can most likely be attributed to a decline in oil and gas industry in this region.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11</a:t>
            </a:fld>
            <a:endParaRPr lang="en-US" dirty="0"/>
          </a:p>
        </p:txBody>
      </p:sp>
    </p:spTree>
    <p:extLst>
      <p:ext uri="{BB962C8B-B14F-4D97-AF65-F5344CB8AC3E}">
        <p14:creationId xmlns:p14="http://schemas.microsoft.com/office/powerpoint/2010/main" val="1715258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6047" y="8"/>
            <a:ext cx="5947954" cy="1323703"/>
          </a:xfrm>
        </p:spPr>
        <p:txBody>
          <a:bodyPr anchor="t">
            <a:normAutofit/>
          </a:bodyPr>
          <a:lstStyle>
            <a:lvl1pPr algn="ctr">
              <a:defRPr sz="4000">
                <a:solidFill>
                  <a:schemeClr val="accent5">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08917" y="1607208"/>
            <a:ext cx="3135086" cy="2755786"/>
          </a:xfrm>
        </p:spPr>
        <p:txBody>
          <a:bodyPr/>
          <a:lstStyle>
            <a:lvl1pPr marL="0" indent="0" algn="ctr">
              <a:buNone/>
              <a:defRPr sz="2400">
                <a:solidFill>
                  <a:schemeClr val="accent5">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1D2A5C4-7B55-4892-8DB0-3D84B1A08917}" type="datetimeFigureOut">
              <a:rPr lang="en-US" smtClean="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8"/>
            <a:ext cx="6387174"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5444" y="5669287"/>
            <a:ext cx="3322433"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11/13/2017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11/13/2017</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11/13/2017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11/13/2017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pPr/>
              <a:t>11/13/2017</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solidFill>
                  <a:prstClr val="black">
                    <a:tint val="75000"/>
                  </a:prstClr>
                </a:solidFill>
              </a:rPr>
              <a:pPr/>
              <a:t>11/13/2017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71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solidFill>
                  <a:prstClr val="black">
                    <a:tint val="75000"/>
                  </a:prstClr>
                </a:solidFill>
              </a:rPr>
              <a:pPr/>
              <a:t>11/13/2017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4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solidFill>
                  <a:prstClr val="black">
                    <a:tint val="75000"/>
                  </a:prstClr>
                </a:solidFill>
              </a:rPr>
              <a:pPr/>
              <a:t>11/13/2017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775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solidFill>
                  <a:prstClr val="black">
                    <a:tint val="75000"/>
                  </a:prstClr>
                </a:solidFill>
              </a:rPr>
              <a:pPr/>
              <a:t>11/13/2017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900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994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solidFill>
                  <a:prstClr val="black">
                    <a:tint val="75000"/>
                  </a:prstClr>
                </a:solidFill>
              </a:rPr>
              <a:pPr/>
              <a:t>11/13/2017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992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solidFill>
                  <a:prstClr val="black">
                    <a:tint val="75000"/>
                  </a:prstClr>
                </a:solidFill>
              </a:rPr>
              <a:pPr/>
              <a:t>11/13/2017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22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solidFill>
                  <a:prstClr val="black">
                    <a:tint val="75000"/>
                  </a:prstClr>
                </a:solidFill>
              </a:rPr>
              <a:pPr/>
              <a:t>11/13/2017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extLst>
      <p:ext uri="{BB962C8B-B14F-4D97-AF65-F5344CB8AC3E}">
        <p14:creationId xmlns:p14="http://schemas.microsoft.com/office/powerpoint/2010/main" val="3816664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solidFill>
                  <a:prstClr val="black">
                    <a:tint val="75000"/>
                  </a:prstClr>
                </a:solidFill>
              </a:rPr>
              <a:pPr/>
              <a:t>11/13/2017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374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solidFill>
                  <a:prstClr val="black">
                    <a:tint val="75000"/>
                  </a:prstClr>
                </a:solidFill>
              </a:rPr>
              <a:pPr/>
              <a:t>11/13/2017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11716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solidFill>
                  <a:prstClr val="black">
                    <a:tint val="75000"/>
                  </a:prstClr>
                </a:solidFill>
              </a:rPr>
              <a:pPr/>
              <a:t>11/13/2017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7191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6"/>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7"/>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solidFill>
                  <a:prstClr val="black">
                    <a:tint val="75000"/>
                  </a:prstClr>
                </a:solidFill>
              </a:rPr>
              <a:pPr/>
              <a:t>11/13/2017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303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8688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2208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575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11/13/2017</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4860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82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9"/>
            <a:ext cx="7886700" cy="2852737"/>
          </a:xfrm>
        </p:spPr>
        <p:txBody>
          <a:bodyPr anchor="b"/>
          <a:lstStyle>
            <a:lvl1pPr>
              <a:defRPr sz="6000">
                <a:solidFill>
                  <a:schemeClr val="accent5">
                    <a:lumMod val="50000"/>
                  </a:schemeClr>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11/13/2017</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11/13/2017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11/13/2017</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11/13/2017</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11/13/2017</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11/13/2017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4.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2A5C4-7B55-4892-8DB0-3D84B1A08917}" type="datetimeFigureOut">
              <a:rPr lang="en-US" smtClean="0"/>
              <a:t>11/13/2017</a:t>
            </a:fld>
            <a:endParaRPr lang="en-US" dirty="0"/>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 id="2147483701"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11/13/2017</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fld id="{DABCF4BF-2998-4258-A5A8-4925EC584ECF}" type="datetime1">
              <a:rPr lang="en-US" smtClean="0">
                <a:latin typeface="Arial" charset="0"/>
                <a:ea typeface="ＭＳ Ｐゴシック" pitchFamily="-16" charset="-128"/>
              </a:rPr>
              <a:pPr eaLnBrk="0" fontAlgn="base" hangingPunct="0">
                <a:spcBef>
                  <a:spcPct val="0"/>
                </a:spcBef>
                <a:spcAft>
                  <a:spcPct val="0"/>
                </a:spcAft>
              </a:pPr>
              <a:t>11/13/2017</a:t>
            </a:fld>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r>
              <a:rPr lang="en-US" dirty="0" smtClean="0">
                <a:latin typeface="Arial" charset="0"/>
                <a:ea typeface="ＭＳ Ｐゴシック" pitchFamily="-16" charset="-128"/>
              </a:rPr>
              <a:t>DRAFT 5-25-10</a:t>
            </a: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8"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BFABAC6E-DB71-4523-8116-03E5C4C47792}" type="datetime1">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11/13/2017</a:t>
            </a:fld>
            <a:endParaRPr lang="en-US" dirty="0">
              <a:solidFill>
                <a:prstClr val="black">
                  <a:tint val="75000"/>
                </a:prstClr>
              </a:solidFill>
              <a:latin typeface="Arial" charset="0"/>
              <a:ea typeface="ＭＳ Ｐゴシック" pitchFamily="-16" charset="-128"/>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r>
              <a:rPr lang="en-US" dirty="0" smtClean="0">
                <a:solidFill>
                  <a:prstClr val="black">
                    <a:tint val="75000"/>
                  </a:prstClr>
                </a:solidFill>
                <a:latin typeface="Arial" charset="0"/>
                <a:ea typeface="ＭＳ Ｐゴシック" pitchFamily="-16" charset="-128"/>
              </a:rPr>
              <a:t>DRAFT 5-25-10</a:t>
            </a:r>
            <a:endParaRPr lang="en-US" dirty="0">
              <a:solidFill>
                <a:prstClr val="black">
                  <a:tint val="75000"/>
                </a:prstClr>
              </a:solidFill>
              <a:latin typeface="Arial" charset="0"/>
              <a:ea typeface="ＭＳ Ｐゴシック" pitchFamily="-16" charset="-128"/>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BC1FA3B-F0C1-4F58-90BE-DCC7501F4B28}" type="slidenum">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a:t>
            </a:fld>
            <a:endParaRPr lang="en-US" dirty="0">
              <a:solidFill>
                <a:prstClr val="black">
                  <a:tint val="75000"/>
                </a:prstClr>
              </a:solidFill>
              <a:latin typeface="Arial" charset="0"/>
              <a:ea typeface="ＭＳ Ｐゴシック" pitchFamily="-16" charset="-128"/>
            </a:endParaRPr>
          </a:p>
        </p:txBody>
      </p:sp>
    </p:spTree>
    <p:extLst>
      <p:ext uri="{BB962C8B-B14F-4D97-AF65-F5344CB8AC3E}">
        <p14:creationId xmlns:p14="http://schemas.microsoft.com/office/powerpoint/2010/main" val="1175070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ftr="0" dt="0"/>
  <p:txStyles>
    <p:titleStyle>
      <a:lvl1pPr algn="ctr" defTabSz="914377" rtl="0" eaLnBrk="1" latinLnBrk="0" hangingPunct="1">
        <a:spcBef>
          <a:spcPct val="0"/>
        </a:spcBef>
        <a:buNone/>
        <a:defRPr sz="4400" kern="1200">
          <a:solidFill>
            <a:srgbClr val="1B1E7A"/>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chart" Target="../charts/chart6.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4.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6.emf"/></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hyperlink" Target="mailto:Lila.Valencia@utsa.edu" TargetMode="External"/><Relationship Id="rId7"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image" Target="../media/image9.jpeg"/><Relationship Id="rId4" Type="http://schemas.openxmlformats.org/officeDocument/2006/relationships/hyperlink" Target="http://www.texasdemographics.gov/"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3973" y="163638"/>
            <a:ext cx="5650029" cy="1323703"/>
          </a:xfrm>
        </p:spPr>
        <p:txBody>
          <a:bodyPr>
            <a:noAutofit/>
          </a:bodyPr>
          <a:lstStyle/>
          <a:p>
            <a:r>
              <a:rPr lang="en-US" sz="2400" dirty="0" smtClean="0"/>
              <a:t/>
            </a:r>
            <a:br>
              <a:rPr lang="en-US" sz="2400" dirty="0" smtClean="0"/>
            </a:br>
            <a:r>
              <a:rPr lang="en-US" sz="2400" dirty="0" smtClean="0"/>
              <a:t>Texas Demographic Trends, Characteristics, and Projections</a:t>
            </a:r>
            <a:endParaRPr lang="en-US" sz="2400" dirty="0"/>
          </a:p>
        </p:txBody>
      </p:sp>
      <p:sp>
        <p:nvSpPr>
          <p:cNvPr id="3" name="Subtitle 2"/>
          <p:cNvSpPr>
            <a:spLocks noGrp="1"/>
          </p:cNvSpPr>
          <p:nvPr>
            <p:ph type="subTitle" idx="1"/>
          </p:nvPr>
        </p:nvSpPr>
        <p:spPr>
          <a:xfrm>
            <a:off x="4841311" y="2534482"/>
            <a:ext cx="4408570" cy="2755787"/>
          </a:xfrm>
        </p:spPr>
        <p:txBody>
          <a:bodyPr>
            <a:normAutofit/>
          </a:bodyPr>
          <a:lstStyle/>
          <a:p>
            <a:endParaRPr lang="en-US" sz="1800" dirty="0">
              <a:latin typeface="+mj-lt"/>
            </a:endParaRPr>
          </a:p>
          <a:p>
            <a:pPr>
              <a:lnSpc>
                <a:spcPct val="120000"/>
              </a:lnSpc>
              <a:spcBef>
                <a:spcPts val="0"/>
              </a:spcBef>
            </a:pPr>
            <a:r>
              <a:rPr lang="en-US" sz="1600" dirty="0" smtClean="0">
                <a:latin typeface="+mj-lt"/>
              </a:rPr>
              <a:t>NRG Retail – Reliant Residential </a:t>
            </a:r>
          </a:p>
          <a:p>
            <a:pPr>
              <a:lnSpc>
                <a:spcPct val="120000"/>
              </a:lnSpc>
              <a:spcBef>
                <a:spcPts val="0"/>
              </a:spcBef>
            </a:pPr>
            <a:r>
              <a:rPr lang="en-US" sz="1600" dirty="0" smtClean="0">
                <a:latin typeface="+mj-lt"/>
              </a:rPr>
              <a:t>Houston, </a:t>
            </a:r>
            <a:r>
              <a:rPr lang="en-US" sz="1600" dirty="0">
                <a:latin typeface="+mj-lt"/>
              </a:rPr>
              <a:t>TX</a:t>
            </a:r>
          </a:p>
          <a:p>
            <a:pPr>
              <a:lnSpc>
                <a:spcPct val="120000"/>
              </a:lnSpc>
              <a:spcBef>
                <a:spcPts val="0"/>
              </a:spcBef>
            </a:pPr>
            <a:r>
              <a:rPr lang="en-US" sz="1600" dirty="0" smtClean="0">
                <a:latin typeface="+mj-lt"/>
              </a:rPr>
              <a:t>November 9, 2017</a:t>
            </a:r>
            <a:endParaRPr lang="en-US" sz="1600"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7" y="6506686"/>
            <a:ext cx="341697" cy="341697"/>
          </a:xfrm>
          <a:prstGeom prst="rect">
            <a:avLst/>
          </a:prstGeom>
        </p:spPr>
      </p:pic>
      <p:sp>
        <p:nvSpPr>
          <p:cNvPr id="5" name="TextBox 4"/>
          <p:cNvSpPr txBox="1"/>
          <p:nvPr/>
        </p:nvSpPr>
        <p:spPr>
          <a:xfrm>
            <a:off x="424722" y="6477476"/>
            <a:ext cx="4561172" cy="400110"/>
          </a:xfrm>
          <a:prstGeom prst="rect">
            <a:avLst/>
          </a:prstGeom>
          <a:noFill/>
        </p:spPr>
        <p:txBody>
          <a:bodyPr wrap="square" rtlCol="0">
            <a:spAutoFit/>
          </a:bodyPr>
          <a:lstStyle/>
          <a:p>
            <a:r>
              <a:rPr lang="en-US" sz="2000" dirty="0">
                <a:solidFill>
                  <a:schemeClr val="accent5">
                    <a:lumMod val="50000"/>
                  </a:schemeClr>
                </a:solidFill>
              </a:rPr>
              <a:t>@TexasDemography</a:t>
            </a:r>
          </a:p>
        </p:txBody>
      </p:sp>
    </p:spTree>
    <p:extLst>
      <p:ext uri="{BB962C8B-B14F-4D97-AF65-F5344CB8AC3E}">
        <p14:creationId xmlns:p14="http://schemas.microsoft.com/office/powerpoint/2010/main" val="1299752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76203"/>
            <a:ext cx="6705600" cy="830997"/>
          </a:xfrm>
          <a:prstGeom prst="rect">
            <a:avLst/>
          </a:prstGeom>
        </p:spPr>
        <p:txBody>
          <a:bodyPr wrap="square">
            <a:spAutoFit/>
          </a:bodyPr>
          <a:lstStyle/>
          <a:p>
            <a:pPr algn="ctr"/>
            <a:r>
              <a:rPr lang="en-US" sz="2400" dirty="0">
                <a:solidFill>
                  <a:schemeClr val="bg1"/>
                </a:solidFill>
                <a:latin typeface="+mj-lt"/>
              </a:rPr>
              <a:t>Top Counties for Percent Growth* in Texas, </a:t>
            </a:r>
            <a:endParaRPr lang="en-US" sz="2400" dirty="0" smtClean="0">
              <a:solidFill>
                <a:schemeClr val="bg1"/>
              </a:solidFill>
              <a:latin typeface="+mj-lt"/>
            </a:endParaRPr>
          </a:p>
          <a:p>
            <a:pPr algn="ctr"/>
            <a:r>
              <a:rPr lang="en-US" sz="2400" dirty="0" smtClean="0">
                <a:solidFill>
                  <a:schemeClr val="bg1"/>
                </a:solidFill>
                <a:latin typeface="+mj-lt"/>
              </a:rPr>
              <a:t>2015-2016</a:t>
            </a:r>
            <a:endParaRPr lang="en-US" sz="2400" dirty="0">
              <a:solidFill>
                <a:schemeClr val="bg1"/>
              </a:solidFill>
              <a:latin typeface="+mj-lt"/>
            </a:endParaRPr>
          </a:p>
        </p:txBody>
      </p:sp>
      <p:sp>
        <p:nvSpPr>
          <p:cNvPr id="6"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8</a:t>
            </a:r>
          </a:p>
        </p:txBody>
      </p:sp>
      <p:sp>
        <p:nvSpPr>
          <p:cNvPr id="7" name="TextBox 6"/>
          <p:cNvSpPr txBox="1"/>
          <p:nvPr/>
        </p:nvSpPr>
        <p:spPr>
          <a:xfrm>
            <a:off x="10" y="6501775"/>
            <a:ext cx="3876382"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2016 </a:t>
            </a:r>
            <a:r>
              <a:rPr lang="en-US" sz="1100" dirty="0">
                <a:solidFill>
                  <a:schemeClr val="tx1">
                    <a:lumMod val="50000"/>
                    <a:lumOff val="50000"/>
                  </a:schemeClr>
                </a:solidFill>
              </a:rPr>
              <a:t>Vintage Population Estimates. </a:t>
            </a:r>
          </a:p>
        </p:txBody>
      </p:sp>
      <p:graphicFrame>
        <p:nvGraphicFramePr>
          <p:cNvPr id="8" name="Table 7"/>
          <p:cNvGraphicFramePr>
            <a:graphicFrameLocks noGrp="1"/>
          </p:cNvGraphicFramePr>
          <p:nvPr>
            <p:extLst>
              <p:ext uri="{D42A27DB-BD31-4B8C-83A1-F6EECF244321}">
                <p14:modId xmlns:p14="http://schemas.microsoft.com/office/powerpoint/2010/main" val="1714501642"/>
              </p:ext>
            </p:extLst>
          </p:nvPr>
        </p:nvGraphicFramePr>
        <p:xfrm>
          <a:off x="1181100" y="1403554"/>
          <a:ext cx="6781800" cy="4876801"/>
        </p:xfrm>
        <a:graphic>
          <a:graphicData uri="http://schemas.openxmlformats.org/drawingml/2006/table">
            <a:tbl>
              <a:tblPr firstRow="1" firstCol="1" bandRow="1">
                <a:tableStyleId>{5C22544A-7EE6-4342-B048-85BDC9FD1C3A}</a:tableStyleId>
              </a:tblPr>
              <a:tblGrid>
                <a:gridCol w="2074433">
                  <a:extLst>
                    <a:ext uri="{9D8B030D-6E8A-4147-A177-3AD203B41FA5}">
                      <a16:colId xmlns:a16="http://schemas.microsoft.com/office/drawing/2014/main" val="20000"/>
                    </a:ext>
                  </a:extLst>
                </a:gridCol>
                <a:gridCol w="638287">
                  <a:extLst>
                    <a:ext uri="{9D8B030D-6E8A-4147-A177-3AD203B41FA5}">
                      <a16:colId xmlns:a16="http://schemas.microsoft.com/office/drawing/2014/main" val="20001"/>
                    </a:ext>
                  </a:extLst>
                </a:gridCol>
                <a:gridCol w="1436146">
                  <a:extLst>
                    <a:ext uri="{9D8B030D-6E8A-4147-A177-3AD203B41FA5}">
                      <a16:colId xmlns:a16="http://schemas.microsoft.com/office/drawing/2014/main" val="20002"/>
                    </a:ext>
                  </a:extLst>
                </a:gridCol>
                <a:gridCol w="1276574">
                  <a:extLst>
                    <a:ext uri="{9D8B030D-6E8A-4147-A177-3AD203B41FA5}">
                      <a16:colId xmlns:a16="http://schemas.microsoft.com/office/drawing/2014/main" val="20003"/>
                    </a:ext>
                  </a:extLst>
                </a:gridCol>
                <a:gridCol w="1356360">
                  <a:extLst>
                    <a:ext uri="{9D8B030D-6E8A-4147-A177-3AD203B41FA5}">
                      <a16:colId xmlns:a16="http://schemas.microsoft.com/office/drawing/2014/main" val="20004"/>
                    </a:ext>
                  </a:extLst>
                </a:gridCol>
              </a:tblGrid>
              <a:tr h="1221765">
                <a:tc>
                  <a:txBody>
                    <a:bodyPr/>
                    <a:lstStyle/>
                    <a:p>
                      <a:pPr algn="ctr">
                        <a:lnSpc>
                          <a:spcPct val="107000"/>
                        </a:lnSpc>
                      </a:pPr>
                      <a:r>
                        <a:rPr lang="en-US" sz="1600" b="0" dirty="0" smtClean="0">
                          <a:effectLst/>
                        </a:rPr>
                        <a:t>County</a:t>
                      </a:r>
                    </a:p>
                    <a:p>
                      <a:pPr algn="ctr">
                        <a:lnSpc>
                          <a:spcPct val="107000"/>
                        </a:lnSpc>
                      </a:pPr>
                      <a:endParaRPr lang="en-US" sz="1600" b="0" dirty="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600" b="0" dirty="0">
                          <a:effectLst/>
                        </a:rPr>
                        <a:t>U.S. Rank</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smtClean="0">
                          <a:effectLst/>
                        </a:rPr>
                        <a:t>2015-2016</a:t>
                      </a:r>
                      <a:r>
                        <a:rPr lang="en-US" sz="1600" b="0" baseline="0" dirty="0" smtClean="0">
                          <a:effectLst/>
                        </a:rPr>
                        <a:t> </a:t>
                      </a:r>
                      <a:r>
                        <a:rPr lang="en-US" sz="1600" b="0" dirty="0" smtClean="0">
                          <a:effectLst/>
                        </a:rPr>
                        <a:t>Percent Population </a:t>
                      </a:r>
                      <a:r>
                        <a:rPr lang="en-US" sz="1600" b="0" dirty="0">
                          <a:effectLst/>
                        </a:rPr>
                        <a:t>Change</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Change</a:t>
                      </a:r>
                      <a:r>
                        <a:rPr lang="en-US" sz="1600" b="0" baseline="0" dirty="0" smtClean="0">
                          <a:effectLst/>
                        </a:rPr>
                        <a:t> </a:t>
                      </a:r>
                      <a:r>
                        <a:rPr lang="en-US" sz="1600" b="0" dirty="0" smtClean="0">
                          <a:effectLst/>
                        </a:rPr>
                        <a:t>from Domestic Migration</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 Change from International</a:t>
                      </a:r>
                    </a:p>
                    <a:p>
                      <a:pPr marL="0" marR="0" algn="ctr">
                        <a:lnSpc>
                          <a:spcPct val="107000"/>
                        </a:lnSpc>
                        <a:spcBef>
                          <a:spcPts val="0"/>
                        </a:spcBef>
                        <a:spcAft>
                          <a:spcPts val="0"/>
                        </a:spcAft>
                      </a:pPr>
                      <a:r>
                        <a:rPr lang="en-US" sz="1600" b="0" dirty="0" smtClean="0">
                          <a:effectLst/>
                        </a:rPr>
                        <a:t>Migration </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0"/>
                  </a:ext>
                </a:extLst>
              </a:tr>
              <a:tr h="332276">
                <a:tc>
                  <a:txBody>
                    <a:bodyPr/>
                    <a:lstStyle/>
                    <a:p>
                      <a:pPr algn="ctr" fontAlgn="b"/>
                      <a:r>
                        <a:rPr lang="en-US" sz="1800" b="0" u="none" strike="noStrike" dirty="0">
                          <a:effectLst/>
                        </a:rPr>
                        <a:t>Kendall</a:t>
                      </a:r>
                      <a:endParaRPr lang="en-US" sz="1800" b="0" i="0" u="none" strike="noStrike" dirty="0">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5.2%</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95.9%</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u="none" strike="noStrike" dirty="0">
                          <a:effectLst/>
                        </a:rPr>
                        <a:t>4.0%</a:t>
                      </a:r>
                      <a:endParaRPr lang="en-US" sz="1800" b="0" i="0" u="none" strike="noStrike" dirty="0">
                        <a:solidFill>
                          <a:schemeClr val="tx2"/>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0001"/>
                  </a:ext>
                </a:extLst>
              </a:tr>
              <a:tr h="332276">
                <a:tc>
                  <a:txBody>
                    <a:bodyPr/>
                    <a:lstStyle/>
                    <a:p>
                      <a:pPr algn="ctr" fontAlgn="b"/>
                      <a:r>
                        <a:rPr lang="en-US" sz="1800" b="0" u="none" strike="noStrike" dirty="0">
                          <a:effectLst/>
                        </a:rPr>
                        <a:t>Hays</a:t>
                      </a:r>
                      <a:endParaRPr lang="en-US" sz="1800" b="0" i="0" u="none" strike="noStrike" dirty="0">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5.1%</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82.2%</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u="none" strike="noStrike" dirty="0">
                          <a:effectLst/>
                        </a:rPr>
                        <a:t>1.8%</a:t>
                      </a:r>
                      <a:endParaRPr lang="en-US" sz="1800" b="0" i="0" u="none" strike="noStrike" dirty="0">
                        <a:solidFill>
                          <a:schemeClr val="tx2"/>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0002"/>
                  </a:ext>
                </a:extLst>
              </a:tr>
              <a:tr h="332276">
                <a:tc>
                  <a:txBody>
                    <a:bodyPr/>
                    <a:lstStyle/>
                    <a:p>
                      <a:pPr algn="ctr" fontAlgn="b"/>
                      <a:r>
                        <a:rPr lang="en-US" sz="1800" b="0" u="none" strike="noStrike" dirty="0">
                          <a:effectLst/>
                        </a:rPr>
                        <a:t>Comal</a:t>
                      </a:r>
                      <a:endParaRPr lang="en-US" sz="1800" b="0" i="0" u="none" strike="noStrike" dirty="0">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6</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4.4%</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88.5%</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u="none" strike="noStrike" dirty="0">
                          <a:effectLst/>
                        </a:rPr>
                        <a:t>2.0%</a:t>
                      </a:r>
                      <a:endParaRPr lang="en-US" sz="1800" b="0" i="0" u="none" strike="noStrike" dirty="0">
                        <a:solidFill>
                          <a:schemeClr val="tx2"/>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0003"/>
                  </a:ext>
                </a:extLst>
              </a:tr>
              <a:tr h="332276">
                <a:tc>
                  <a:txBody>
                    <a:bodyPr/>
                    <a:lstStyle/>
                    <a:p>
                      <a:pPr algn="ctr" fontAlgn="b"/>
                      <a:r>
                        <a:rPr lang="en-US" sz="1800" b="0" u="none" strike="noStrike" dirty="0">
                          <a:effectLst/>
                        </a:rPr>
                        <a:t>Williamson</a:t>
                      </a:r>
                      <a:endParaRPr lang="en-US" sz="1800" b="0" i="0" u="none" strike="noStrike" dirty="0">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14</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4.1%</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74.1%</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u="none" strike="noStrike" dirty="0">
                          <a:effectLst/>
                        </a:rPr>
                        <a:t>5.6%</a:t>
                      </a:r>
                      <a:endParaRPr lang="en-US" sz="1800" b="0" i="0" u="none" strike="noStrike" dirty="0">
                        <a:solidFill>
                          <a:schemeClr val="tx2"/>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0004"/>
                  </a:ext>
                </a:extLst>
              </a:tr>
              <a:tr h="332276">
                <a:tc>
                  <a:txBody>
                    <a:bodyPr/>
                    <a:lstStyle/>
                    <a:p>
                      <a:pPr algn="ctr" fontAlgn="b"/>
                      <a:r>
                        <a:rPr lang="en-US" sz="1800" b="0" u="none" strike="noStrike" dirty="0">
                          <a:effectLst/>
                        </a:rPr>
                        <a:t>Fort Bend</a:t>
                      </a:r>
                      <a:endParaRPr lang="en-US" sz="1800" b="0" i="0" u="none" strike="noStrike" dirty="0">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18</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3.8%</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59.4%</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u="none" strike="noStrike" dirty="0">
                          <a:effectLst/>
                        </a:rPr>
                        <a:t>15.8%</a:t>
                      </a:r>
                      <a:endParaRPr lang="en-US" sz="1800" b="0" i="0" u="none" strike="noStrike" dirty="0">
                        <a:solidFill>
                          <a:schemeClr val="tx2"/>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0005"/>
                  </a:ext>
                </a:extLst>
              </a:tr>
              <a:tr h="332276">
                <a:tc>
                  <a:txBody>
                    <a:bodyPr/>
                    <a:lstStyle/>
                    <a:p>
                      <a:pPr algn="ctr" fontAlgn="b"/>
                      <a:r>
                        <a:rPr lang="en-US" sz="1800" b="0" u="none" strike="noStrike" dirty="0">
                          <a:effectLst/>
                        </a:rPr>
                        <a:t>Montgomery</a:t>
                      </a:r>
                      <a:endParaRPr lang="en-US" sz="1800" b="0" i="0" u="none" strike="noStrike" dirty="0">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24</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3.7%</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73.5%</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u="none" strike="noStrike" dirty="0">
                          <a:effectLst/>
                        </a:rPr>
                        <a:t>8.0%</a:t>
                      </a:r>
                      <a:endParaRPr lang="en-US" sz="1800" b="0" i="0" u="none" strike="noStrike" dirty="0">
                        <a:solidFill>
                          <a:schemeClr val="tx2"/>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0006"/>
                  </a:ext>
                </a:extLst>
              </a:tr>
              <a:tr h="332276">
                <a:tc>
                  <a:txBody>
                    <a:bodyPr/>
                    <a:lstStyle/>
                    <a:p>
                      <a:pPr algn="ctr" fontAlgn="b"/>
                      <a:r>
                        <a:rPr lang="en-US" sz="1800" b="0" u="none" strike="noStrike" dirty="0">
                          <a:effectLst/>
                        </a:rPr>
                        <a:t>Rockwall</a:t>
                      </a:r>
                      <a:endParaRPr lang="en-US" sz="1800" b="0" i="0" u="none" strike="noStrike" dirty="0">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25</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3.6%</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82.2%</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u="none" strike="noStrike" dirty="0">
                          <a:effectLst/>
                        </a:rPr>
                        <a:t>2.5%</a:t>
                      </a:r>
                      <a:endParaRPr lang="en-US" sz="1800" b="0" i="0" u="none" strike="noStrike" dirty="0">
                        <a:solidFill>
                          <a:schemeClr val="tx2"/>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0007"/>
                  </a:ext>
                </a:extLst>
              </a:tr>
              <a:tr h="332276">
                <a:tc>
                  <a:txBody>
                    <a:bodyPr/>
                    <a:lstStyle/>
                    <a:p>
                      <a:pPr algn="ctr" fontAlgn="b"/>
                      <a:r>
                        <a:rPr lang="en-US" sz="1800" b="0" u="none" strike="noStrike" dirty="0">
                          <a:effectLst/>
                        </a:rPr>
                        <a:t>Denton</a:t>
                      </a:r>
                      <a:endParaRPr lang="en-US" sz="1800" b="0" i="0" u="none" strike="noStrike" dirty="0">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28</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3.6%</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67.1%</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u="none" strike="noStrike" dirty="0">
                          <a:effectLst/>
                        </a:rPr>
                        <a:t>9.0%</a:t>
                      </a:r>
                      <a:endParaRPr lang="en-US" sz="1800" b="0" i="0" u="none" strike="noStrike" dirty="0">
                        <a:solidFill>
                          <a:schemeClr val="tx2"/>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0008"/>
                  </a:ext>
                </a:extLst>
              </a:tr>
              <a:tr h="332276">
                <a:tc>
                  <a:txBody>
                    <a:bodyPr/>
                    <a:lstStyle/>
                    <a:p>
                      <a:pPr algn="ctr" fontAlgn="b"/>
                      <a:r>
                        <a:rPr lang="en-US" sz="1800" b="0" u="none" strike="noStrike" dirty="0">
                          <a:effectLst/>
                        </a:rPr>
                        <a:t>Kaufman</a:t>
                      </a:r>
                      <a:endParaRPr lang="en-US" sz="1800" b="0" i="0" u="none" strike="noStrike" dirty="0">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36</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3.4%</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81.3%</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u="none" strike="noStrike" dirty="0">
                          <a:effectLst/>
                        </a:rPr>
                        <a:t>2.2%</a:t>
                      </a:r>
                      <a:endParaRPr lang="en-US" sz="1800" b="0" i="0" u="none" strike="noStrike" dirty="0">
                        <a:solidFill>
                          <a:schemeClr val="tx2"/>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0009"/>
                  </a:ext>
                </a:extLst>
              </a:tr>
              <a:tr h="332276">
                <a:tc>
                  <a:txBody>
                    <a:bodyPr/>
                    <a:lstStyle/>
                    <a:p>
                      <a:pPr algn="ctr" fontAlgn="b"/>
                      <a:r>
                        <a:rPr lang="en-US" sz="1800" b="0" u="none" strike="noStrike" dirty="0">
                          <a:effectLst/>
                        </a:rPr>
                        <a:t>Bastrop</a:t>
                      </a:r>
                      <a:endParaRPr lang="en-US" sz="1800" b="0" i="0" u="none" strike="noStrike" dirty="0">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42</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3.1%</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83.5%</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u="none" strike="noStrike" dirty="0">
                          <a:effectLst/>
                        </a:rPr>
                        <a:t>0.7%</a:t>
                      </a:r>
                      <a:endParaRPr lang="en-US" sz="1800" b="0" i="0" u="none" strike="noStrike" dirty="0">
                        <a:solidFill>
                          <a:schemeClr val="tx2"/>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0010"/>
                  </a:ext>
                </a:extLst>
              </a:tr>
              <a:tr h="332276">
                <a:tc>
                  <a:txBody>
                    <a:bodyPr/>
                    <a:lstStyle/>
                    <a:p>
                      <a:pPr algn="ctr" fontAlgn="b"/>
                      <a:r>
                        <a:rPr lang="en-US" sz="1800" b="0" u="none" strike="noStrike" dirty="0">
                          <a:effectLst/>
                        </a:rPr>
                        <a:t>Ellis</a:t>
                      </a:r>
                      <a:endParaRPr lang="en-US" sz="1800" b="0" i="0" u="none" strike="noStrike" dirty="0">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50</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3.1%</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78.1%</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u="none" strike="noStrike" dirty="0">
                          <a:effectLst/>
                        </a:rPr>
                        <a:t>2.6%</a:t>
                      </a:r>
                      <a:endParaRPr lang="en-US" sz="1800" b="0" i="0" u="none" strike="noStrike" dirty="0">
                        <a:solidFill>
                          <a:schemeClr val="tx2"/>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268862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76203"/>
            <a:ext cx="6324600" cy="830997"/>
          </a:xfrm>
          <a:prstGeom prst="rect">
            <a:avLst/>
          </a:prstGeom>
        </p:spPr>
        <p:txBody>
          <a:bodyPr wrap="square">
            <a:spAutoFit/>
          </a:bodyPr>
          <a:lstStyle/>
          <a:p>
            <a:pPr algn="ctr"/>
            <a:r>
              <a:rPr lang="en-US" sz="2400" dirty="0">
                <a:solidFill>
                  <a:schemeClr val="bg1"/>
                </a:solidFill>
                <a:latin typeface="+mj-lt"/>
              </a:rPr>
              <a:t>Top Counties for Numeric Growth in Texas, </a:t>
            </a:r>
            <a:endParaRPr lang="en-US" sz="2400" dirty="0" smtClean="0">
              <a:solidFill>
                <a:schemeClr val="bg1"/>
              </a:solidFill>
              <a:latin typeface="+mj-lt"/>
            </a:endParaRPr>
          </a:p>
          <a:p>
            <a:pPr algn="ctr"/>
            <a:r>
              <a:rPr lang="en-US" sz="2400" dirty="0" smtClean="0">
                <a:solidFill>
                  <a:schemeClr val="bg1"/>
                </a:solidFill>
                <a:latin typeface="+mj-lt"/>
              </a:rPr>
              <a:t>2015-2016</a:t>
            </a:r>
            <a:endParaRPr lang="en-US" sz="2400" dirty="0">
              <a:solidFill>
                <a:schemeClr val="bg1"/>
              </a:solidFill>
              <a:latin typeface="+mj-lt"/>
            </a:endParaRPr>
          </a:p>
        </p:txBody>
      </p:sp>
      <p:sp>
        <p:nvSpPr>
          <p:cNvPr id="5"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9</a:t>
            </a:r>
          </a:p>
        </p:txBody>
      </p:sp>
      <p:sp>
        <p:nvSpPr>
          <p:cNvPr id="7" name="TextBox 6"/>
          <p:cNvSpPr txBox="1"/>
          <p:nvPr/>
        </p:nvSpPr>
        <p:spPr>
          <a:xfrm>
            <a:off x="10" y="6501775"/>
            <a:ext cx="3876382"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2016 </a:t>
            </a:r>
            <a:r>
              <a:rPr lang="en-US" sz="1100" dirty="0">
                <a:solidFill>
                  <a:schemeClr val="tx1">
                    <a:lumMod val="50000"/>
                    <a:lumOff val="50000"/>
                  </a:schemeClr>
                </a:solidFill>
              </a:rPr>
              <a:t>Vintage Population Estimates. </a:t>
            </a:r>
          </a:p>
        </p:txBody>
      </p:sp>
      <p:graphicFrame>
        <p:nvGraphicFramePr>
          <p:cNvPr id="6" name="Table 5"/>
          <p:cNvGraphicFramePr>
            <a:graphicFrameLocks noGrp="1"/>
          </p:cNvGraphicFramePr>
          <p:nvPr>
            <p:extLst>
              <p:ext uri="{D42A27DB-BD31-4B8C-83A1-F6EECF244321}">
                <p14:modId xmlns:p14="http://schemas.microsoft.com/office/powerpoint/2010/main" val="971506470"/>
              </p:ext>
            </p:extLst>
          </p:nvPr>
        </p:nvGraphicFramePr>
        <p:xfrm>
          <a:off x="304800" y="1526458"/>
          <a:ext cx="8534400" cy="4913349"/>
        </p:xfrm>
        <a:graphic>
          <a:graphicData uri="http://schemas.openxmlformats.org/drawingml/2006/table">
            <a:tbl>
              <a:tblPr firstRow="1" firstCol="1" bandRow="1">
                <a:tableStyleId>{5C22544A-7EE6-4342-B048-85BDC9FD1C3A}</a:tableStyleId>
              </a:tblPr>
              <a:tblGrid>
                <a:gridCol w="1752599">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600201">
                  <a:extLst>
                    <a:ext uri="{9D8B030D-6E8A-4147-A177-3AD203B41FA5}">
                      <a16:colId xmlns:a16="http://schemas.microsoft.com/office/drawing/2014/main" val="20005"/>
                    </a:ext>
                  </a:extLst>
                </a:gridCol>
              </a:tblGrid>
              <a:tr h="795421">
                <a:tc>
                  <a:txBody>
                    <a:bodyPr/>
                    <a:lstStyle/>
                    <a:p>
                      <a:pPr algn="ctr">
                        <a:lnSpc>
                          <a:spcPct val="107000"/>
                        </a:lnSpc>
                      </a:pPr>
                      <a:r>
                        <a:rPr lang="en-US" sz="1600" b="0" dirty="0" smtClean="0">
                          <a:effectLst/>
                        </a:rPr>
                        <a:t>County</a:t>
                      </a:r>
                    </a:p>
                    <a:p>
                      <a:pPr algn="ctr">
                        <a:lnSpc>
                          <a:spcPct val="107000"/>
                        </a:lnSpc>
                      </a:pPr>
                      <a:endParaRPr lang="en-US" sz="1600" b="0" dirty="0">
                        <a:effectLst/>
                        <a:latin typeface="Calibri" panose="020F0502020204030204" pitchFamily="34"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U.S. Rank </a:t>
                      </a:r>
                      <a:r>
                        <a:rPr lang="en-US" sz="1600" b="0" dirty="0" smtClean="0">
                          <a:effectLst/>
                        </a:rPr>
                        <a:t>Population Change</a:t>
                      </a:r>
                    </a:p>
                  </a:txBody>
                  <a:tcPr marL="61254" marR="61254" marT="0" marB="0" anchor="b"/>
                </a:tc>
                <a:tc>
                  <a:txBody>
                    <a:bodyPr/>
                    <a:lstStyle/>
                    <a:p>
                      <a:pPr marL="0" marR="0" algn="ctr">
                        <a:lnSpc>
                          <a:spcPct val="107000"/>
                        </a:lnSpc>
                        <a:spcBef>
                          <a:spcPts val="0"/>
                        </a:spcBef>
                        <a:spcAft>
                          <a:spcPts val="0"/>
                        </a:spcAft>
                      </a:pPr>
                      <a:r>
                        <a:rPr lang="en-US" sz="1600" b="0" dirty="0" smtClean="0">
                          <a:effectLst/>
                        </a:rPr>
                        <a:t>Population Change</a:t>
                      </a:r>
                    </a:p>
                    <a:p>
                      <a:pPr marL="0" marR="0" algn="ctr">
                        <a:lnSpc>
                          <a:spcPct val="107000"/>
                        </a:lnSpc>
                        <a:spcBef>
                          <a:spcPts val="0"/>
                        </a:spcBef>
                        <a:spcAft>
                          <a:spcPts val="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smtClean="0">
                          <a:effectLst/>
                        </a:rPr>
                        <a:t>Percent of Change from Natural </a:t>
                      </a:r>
                      <a:r>
                        <a:rPr lang="en-US" sz="1600" b="0" dirty="0">
                          <a:effectLst/>
                        </a:rPr>
                        <a:t>Increase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Change</a:t>
                      </a:r>
                      <a:r>
                        <a:rPr lang="en-US" sz="1600" b="0" baseline="0" dirty="0" smtClean="0">
                          <a:effectLst/>
                        </a:rPr>
                        <a:t> </a:t>
                      </a:r>
                      <a:r>
                        <a:rPr lang="en-US" sz="1600" b="0" dirty="0" smtClean="0">
                          <a:effectLst/>
                        </a:rPr>
                        <a:t>from Domestic  Migration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Change from International Migration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extLst>
                  <a:ext uri="{0D108BD9-81ED-4DB2-BD59-A6C34878D82A}">
                    <a16:rowId xmlns:a16="http://schemas.microsoft.com/office/drawing/2014/main" val="10000"/>
                  </a:ext>
                </a:extLst>
              </a:tr>
              <a:tr h="320373">
                <a:tc>
                  <a:txBody>
                    <a:bodyPr/>
                    <a:lstStyle/>
                    <a:p>
                      <a:pPr algn="ctr" fontAlgn="b"/>
                      <a:r>
                        <a:rPr lang="en-US" sz="1800" b="0" u="none" strike="noStrike" dirty="0">
                          <a:effectLst/>
                        </a:rPr>
                        <a:t>Harris</a:t>
                      </a:r>
                      <a:endParaRPr lang="en-US" sz="1800" b="0" i="0" u="none" strike="noStrike" dirty="0">
                        <a:solidFill>
                          <a:schemeClr val="bg1"/>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56,587 </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79.9%</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u="none" strike="noStrike" dirty="0">
                          <a:solidFill>
                            <a:srgbClr val="C00000"/>
                          </a:solidFill>
                          <a:effectLst/>
                        </a:rPr>
                        <a:t>-27.9%</a:t>
                      </a:r>
                      <a:endParaRPr lang="en-US" sz="1800" b="0" i="0" u="none" strike="noStrike" dirty="0">
                        <a:solidFill>
                          <a:srgbClr val="C00000"/>
                        </a:solidFill>
                        <a:effectLst/>
                        <a:latin typeface="Calibri" panose="020F0502020204030204" pitchFamily="34" charset="0"/>
                      </a:endParaRPr>
                    </a:p>
                  </a:txBody>
                  <a:tcPr marL="3810" marR="3810" marT="3810" marB="0" anchor="b"/>
                </a:tc>
                <a:tc>
                  <a:txBody>
                    <a:bodyPr/>
                    <a:lstStyle/>
                    <a:p>
                      <a:pPr algn="ctr" fontAlgn="b"/>
                      <a:r>
                        <a:rPr lang="en-US" sz="1800" u="none" strike="noStrike" dirty="0">
                          <a:effectLst/>
                        </a:rPr>
                        <a:t>48.1%</a:t>
                      </a:r>
                      <a:endParaRPr lang="en-US" sz="1800" b="0" i="0" u="none" strike="noStrike" dirty="0">
                        <a:solidFill>
                          <a:schemeClr val="tx2"/>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0001"/>
                  </a:ext>
                </a:extLst>
              </a:tr>
              <a:tr h="320373">
                <a:tc>
                  <a:txBody>
                    <a:bodyPr/>
                    <a:lstStyle/>
                    <a:p>
                      <a:pPr algn="ctr" fontAlgn="b"/>
                      <a:r>
                        <a:rPr lang="en-US" sz="1800" b="0" u="none" strike="noStrike" dirty="0">
                          <a:effectLst/>
                        </a:rPr>
                        <a:t>Tarrant</a:t>
                      </a:r>
                      <a:endParaRPr lang="en-US" sz="1800" b="0" i="0" u="none" strike="noStrike" dirty="0">
                        <a:solidFill>
                          <a:schemeClr val="bg1"/>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5</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35,462 </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44.4%</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u="none" strike="noStrike" dirty="0">
                          <a:effectLst/>
                        </a:rPr>
                        <a:t>37.7%</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u="none" strike="noStrike" dirty="0">
                          <a:effectLst/>
                        </a:rPr>
                        <a:t>17.9%</a:t>
                      </a:r>
                      <a:endParaRPr lang="en-US" sz="1800" b="0" i="0" u="none" strike="noStrike" dirty="0">
                        <a:solidFill>
                          <a:schemeClr val="tx2"/>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0002"/>
                  </a:ext>
                </a:extLst>
              </a:tr>
              <a:tr h="320373">
                <a:tc>
                  <a:txBody>
                    <a:bodyPr/>
                    <a:lstStyle/>
                    <a:p>
                      <a:pPr algn="ctr" fontAlgn="b"/>
                      <a:r>
                        <a:rPr lang="en-US" sz="1800" b="0" u="none" strike="noStrike" dirty="0">
                          <a:effectLst/>
                        </a:rPr>
                        <a:t>Bexar</a:t>
                      </a:r>
                      <a:endParaRPr lang="en-US" sz="1800" b="0" i="0" u="none" strike="noStrike" dirty="0">
                        <a:solidFill>
                          <a:schemeClr val="bg1"/>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7</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33,198 </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44.6%</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u="none" strike="noStrike" dirty="0">
                          <a:effectLst/>
                        </a:rPr>
                        <a:t>39.3%</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u="none" strike="noStrike" dirty="0">
                          <a:effectLst/>
                        </a:rPr>
                        <a:t>16.1%</a:t>
                      </a:r>
                      <a:endParaRPr lang="en-US" sz="1800" b="0" i="0" u="none" strike="noStrike" dirty="0">
                        <a:solidFill>
                          <a:schemeClr val="tx2"/>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0003"/>
                  </a:ext>
                </a:extLst>
              </a:tr>
              <a:tr h="320373">
                <a:tc>
                  <a:txBody>
                    <a:bodyPr/>
                    <a:lstStyle/>
                    <a:p>
                      <a:pPr algn="ctr" fontAlgn="b"/>
                      <a:r>
                        <a:rPr lang="en-US" sz="1800" b="0" u="none" strike="noStrike" dirty="0">
                          <a:effectLst/>
                        </a:rPr>
                        <a:t>Dallas</a:t>
                      </a:r>
                      <a:endParaRPr lang="en-US" sz="1800" b="0" i="0" u="none" strike="noStrike" dirty="0">
                        <a:solidFill>
                          <a:schemeClr val="bg1"/>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9</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29,209 </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79.9%</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u="none" strike="noStrike" dirty="0">
                          <a:solidFill>
                            <a:srgbClr val="C00000"/>
                          </a:solidFill>
                          <a:effectLst/>
                        </a:rPr>
                        <a:t>-20.9%</a:t>
                      </a:r>
                      <a:endParaRPr lang="en-US" sz="1800" b="0" i="0" u="none" strike="noStrike" dirty="0">
                        <a:solidFill>
                          <a:srgbClr val="C00000"/>
                        </a:solidFill>
                        <a:effectLst/>
                        <a:latin typeface="Calibri" panose="020F0502020204030204" pitchFamily="34" charset="0"/>
                      </a:endParaRPr>
                    </a:p>
                  </a:txBody>
                  <a:tcPr marL="3810" marR="3810" marT="3810" marB="0" anchor="b"/>
                </a:tc>
                <a:tc>
                  <a:txBody>
                    <a:bodyPr/>
                    <a:lstStyle/>
                    <a:p>
                      <a:pPr algn="ctr" fontAlgn="b"/>
                      <a:r>
                        <a:rPr lang="en-US" sz="1800" u="none" strike="noStrike" dirty="0">
                          <a:effectLst/>
                        </a:rPr>
                        <a:t>41.0%</a:t>
                      </a:r>
                      <a:endParaRPr lang="en-US" sz="1800" b="0" i="0" u="none" strike="noStrike" dirty="0">
                        <a:solidFill>
                          <a:schemeClr val="tx2"/>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0004"/>
                  </a:ext>
                </a:extLst>
              </a:tr>
              <a:tr h="320373">
                <a:tc>
                  <a:txBody>
                    <a:bodyPr/>
                    <a:lstStyle/>
                    <a:p>
                      <a:pPr algn="ctr" fontAlgn="b"/>
                      <a:r>
                        <a:rPr lang="en-US" sz="1800" b="0" u="none" strike="noStrike" dirty="0">
                          <a:effectLst/>
                        </a:rPr>
                        <a:t>Denton</a:t>
                      </a:r>
                      <a:endParaRPr lang="en-US" sz="1800" b="0" i="0" u="none" strike="noStrike" dirty="0">
                        <a:solidFill>
                          <a:schemeClr val="bg1"/>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11</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27,689 </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23.9%</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u="none" strike="noStrike" dirty="0">
                          <a:effectLst/>
                        </a:rPr>
                        <a:t>67.1%</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u="none" strike="noStrike" dirty="0">
                          <a:effectLst/>
                        </a:rPr>
                        <a:t>9.0%</a:t>
                      </a:r>
                      <a:endParaRPr lang="en-US" sz="1800" b="0" i="0" u="none" strike="noStrike" dirty="0">
                        <a:solidFill>
                          <a:schemeClr val="tx2"/>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0005"/>
                  </a:ext>
                </a:extLst>
              </a:tr>
              <a:tr h="320373">
                <a:tc>
                  <a:txBody>
                    <a:bodyPr/>
                    <a:lstStyle/>
                    <a:p>
                      <a:pPr algn="ctr" fontAlgn="b"/>
                      <a:r>
                        <a:rPr lang="en-US" sz="1800" b="0" u="none" strike="noStrike" dirty="0">
                          <a:effectLst/>
                        </a:rPr>
                        <a:t>Fort Bend</a:t>
                      </a:r>
                      <a:endParaRPr lang="en-US" sz="1800" b="0" i="0" u="none" strike="noStrike" dirty="0">
                        <a:solidFill>
                          <a:schemeClr val="bg1"/>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13</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27,388 </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24.8%</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u="none" strike="noStrike" dirty="0">
                          <a:effectLst/>
                        </a:rPr>
                        <a:t>59.4%</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u="none" strike="noStrike" dirty="0">
                          <a:effectLst/>
                        </a:rPr>
                        <a:t>15.8%</a:t>
                      </a:r>
                      <a:endParaRPr lang="en-US" sz="1800" b="0" i="0" u="none" strike="noStrike" dirty="0">
                        <a:solidFill>
                          <a:schemeClr val="tx2"/>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0006"/>
                  </a:ext>
                </a:extLst>
              </a:tr>
              <a:tr h="320373">
                <a:tc>
                  <a:txBody>
                    <a:bodyPr/>
                    <a:lstStyle/>
                    <a:p>
                      <a:pPr algn="ctr" fontAlgn="b"/>
                      <a:r>
                        <a:rPr lang="en-US" sz="1800" b="0" u="none" strike="noStrike" dirty="0">
                          <a:effectLst/>
                        </a:rPr>
                        <a:t>Collin</a:t>
                      </a:r>
                      <a:endParaRPr lang="en-US" sz="1800" b="0" i="0" u="none" strike="noStrike" dirty="0">
                        <a:solidFill>
                          <a:schemeClr val="bg1"/>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14</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26,506 </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25.8%</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u="none" strike="noStrike" dirty="0">
                          <a:effectLst/>
                        </a:rPr>
                        <a:t>58.7%</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u="none" strike="noStrike" dirty="0">
                          <a:effectLst/>
                        </a:rPr>
                        <a:t>15.5%</a:t>
                      </a:r>
                      <a:endParaRPr lang="en-US" sz="1800" b="0" i="0" u="none" strike="noStrike" dirty="0">
                        <a:solidFill>
                          <a:schemeClr val="tx2"/>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0007"/>
                  </a:ext>
                </a:extLst>
              </a:tr>
              <a:tr h="320373">
                <a:tc>
                  <a:txBody>
                    <a:bodyPr/>
                    <a:lstStyle/>
                    <a:p>
                      <a:pPr algn="ctr" fontAlgn="b"/>
                      <a:r>
                        <a:rPr lang="en-US" sz="1800" b="0" u="none" strike="noStrike" dirty="0">
                          <a:effectLst/>
                        </a:rPr>
                        <a:t>Travis</a:t>
                      </a:r>
                      <a:endParaRPr lang="en-US" sz="1800" b="0" i="0" u="none" strike="noStrike" dirty="0">
                        <a:solidFill>
                          <a:schemeClr val="bg1"/>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17</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24,505 </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44.2%</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u="none" strike="noStrike" dirty="0">
                          <a:effectLst/>
                        </a:rPr>
                        <a:t>33.3%</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u="none" strike="noStrike" dirty="0">
                          <a:effectLst/>
                        </a:rPr>
                        <a:t>22.5%</a:t>
                      </a:r>
                      <a:endParaRPr lang="en-US" sz="1800" b="0" i="0" u="none" strike="noStrike" dirty="0">
                        <a:solidFill>
                          <a:schemeClr val="tx2"/>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0008"/>
                  </a:ext>
                </a:extLst>
              </a:tr>
              <a:tr h="320373">
                <a:tc>
                  <a:txBody>
                    <a:bodyPr/>
                    <a:lstStyle/>
                    <a:p>
                      <a:pPr algn="ctr" fontAlgn="b"/>
                      <a:r>
                        <a:rPr lang="en-US" sz="1800" b="0" u="none" strike="noStrike" dirty="0">
                          <a:effectLst/>
                        </a:rPr>
                        <a:t>Williamson</a:t>
                      </a:r>
                      <a:endParaRPr lang="en-US" sz="1800" b="0" i="0" u="none" strike="noStrike" dirty="0">
                        <a:solidFill>
                          <a:schemeClr val="bg1"/>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22</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20,659 </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20.3%</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u="none" strike="noStrike" dirty="0">
                          <a:effectLst/>
                        </a:rPr>
                        <a:t>74.1%</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u="none" strike="noStrike" dirty="0">
                          <a:effectLst/>
                        </a:rPr>
                        <a:t>5.6%</a:t>
                      </a:r>
                      <a:endParaRPr lang="en-US" sz="1800" b="0" i="0" u="none" strike="noStrike" dirty="0">
                        <a:solidFill>
                          <a:schemeClr val="tx2"/>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0009"/>
                  </a:ext>
                </a:extLst>
              </a:tr>
              <a:tr h="320373">
                <a:tc>
                  <a:txBody>
                    <a:bodyPr/>
                    <a:lstStyle/>
                    <a:p>
                      <a:pPr algn="ctr" fontAlgn="b"/>
                      <a:r>
                        <a:rPr lang="en-US" sz="1800" b="0" u="none" strike="noStrike" dirty="0">
                          <a:effectLst/>
                        </a:rPr>
                        <a:t>Montgomery</a:t>
                      </a:r>
                      <a:endParaRPr lang="en-US" sz="1800" b="0" i="0" u="none" strike="noStrike" dirty="0">
                        <a:solidFill>
                          <a:schemeClr val="bg1"/>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24</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19,769 </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18.5%</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u="none" strike="noStrike" dirty="0">
                          <a:effectLst/>
                        </a:rPr>
                        <a:t>73.5%</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u="none" strike="noStrike" dirty="0">
                          <a:effectLst/>
                        </a:rPr>
                        <a:t>8.0%</a:t>
                      </a:r>
                      <a:endParaRPr lang="en-US" sz="1800" b="0" i="0" u="none" strike="noStrike" dirty="0">
                        <a:solidFill>
                          <a:schemeClr val="tx2"/>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0010"/>
                  </a:ext>
                </a:extLst>
              </a:tr>
              <a:tr h="320373">
                <a:tc>
                  <a:txBody>
                    <a:bodyPr/>
                    <a:lstStyle/>
                    <a:p>
                      <a:pPr algn="ctr" fontAlgn="b"/>
                      <a:r>
                        <a:rPr lang="en-US" sz="1800" b="0" u="none" strike="noStrike" dirty="0" smtClean="0">
                          <a:effectLst/>
                        </a:rPr>
                        <a:t>Hidalgo*</a:t>
                      </a:r>
                      <a:endParaRPr lang="en-US" sz="1800" b="0" i="0" u="none" strike="noStrike" dirty="0">
                        <a:solidFill>
                          <a:schemeClr val="bg1"/>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54</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10,529 </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113.5%</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u="none" strike="noStrike" dirty="0">
                          <a:solidFill>
                            <a:srgbClr val="C00000"/>
                          </a:solidFill>
                          <a:effectLst/>
                        </a:rPr>
                        <a:t>-33.4%</a:t>
                      </a:r>
                      <a:endParaRPr lang="en-US" sz="1800" b="0" i="0" u="none" strike="noStrike" dirty="0">
                        <a:solidFill>
                          <a:srgbClr val="C00000"/>
                        </a:solidFill>
                        <a:effectLst/>
                        <a:latin typeface="Calibri" panose="020F0502020204030204" pitchFamily="34" charset="0"/>
                      </a:endParaRPr>
                    </a:p>
                  </a:txBody>
                  <a:tcPr marL="3810" marR="3810" marT="3810" marB="0" anchor="b"/>
                </a:tc>
                <a:tc>
                  <a:txBody>
                    <a:bodyPr/>
                    <a:lstStyle/>
                    <a:p>
                      <a:pPr algn="ctr" fontAlgn="b"/>
                      <a:r>
                        <a:rPr lang="en-US" sz="1800" u="none" strike="noStrike" dirty="0">
                          <a:effectLst/>
                        </a:rPr>
                        <a:t>19.9%</a:t>
                      </a:r>
                      <a:endParaRPr lang="en-US" sz="1800" b="0" i="0" u="none" strike="noStrike" dirty="0">
                        <a:solidFill>
                          <a:schemeClr val="tx2"/>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0011"/>
                  </a:ext>
                </a:extLst>
              </a:tr>
              <a:tr h="171208">
                <a:tc gridSpan="6">
                  <a:txBody>
                    <a:bodyPr/>
                    <a:lstStyle/>
                    <a:p>
                      <a:pPr marL="0" marR="0">
                        <a:lnSpc>
                          <a:spcPct val="107000"/>
                        </a:lnSpc>
                        <a:spcBef>
                          <a:spcPts val="0"/>
                        </a:spcBef>
                        <a:spcAft>
                          <a:spcPts val="0"/>
                        </a:spcAft>
                      </a:pPr>
                      <a:r>
                        <a:rPr lang="en-US" sz="1200" b="0" dirty="0" smtClean="0">
                          <a:effectLst/>
                        </a:rPr>
                        <a:t>Hidalgo</a:t>
                      </a:r>
                      <a:r>
                        <a:rPr lang="en-US" sz="1200" b="0" baseline="0" dirty="0" smtClean="0">
                          <a:effectLst/>
                        </a:rPr>
                        <a:t> County had negative net migration (-13.5% of total population growth).</a:t>
                      </a:r>
                      <a:endParaRPr lang="en-US" sz="1200" b="0" baseline="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170109">
                <a:tc gridSpan="6">
                  <a:txBody>
                    <a:bodyPr/>
                    <a:lstStyle/>
                    <a:p>
                      <a:pPr marL="0" marR="0">
                        <a:lnSpc>
                          <a:spcPct val="107000"/>
                        </a:lnSpc>
                        <a:spcBef>
                          <a:spcPts val="0"/>
                        </a:spcBef>
                        <a:spcAft>
                          <a:spcPts val="0"/>
                        </a:spcAft>
                      </a:pPr>
                      <a:r>
                        <a:rPr lang="en-US" sz="1050" b="0" dirty="0">
                          <a:effectLst/>
                        </a:rPr>
                        <a:t>Source: U.S. Census  Bureau, </a:t>
                      </a:r>
                      <a:r>
                        <a:rPr lang="en-US" sz="1050" b="0" dirty="0" smtClean="0">
                          <a:effectLst/>
                        </a:rPr>
                        <a:t>2016 </a:t>
                      </a:r>
                      <a:r>
                        <a:rPr lang="en-US" sz="1050" b="0" dirty="0">
                          <a:effectLst/>
                        </a:rPr>
                        <a:t>Vintage Population Estimates</a:t>
                      </a:r>
                      <a:endParaRPr lang="en-US"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283980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609600" y="1371600"/>
          <a:ext cx="805815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a:xfrm>
            <a:off x="1371600" y="76459"/>
            <a:ext cx="7909560" cy="1127760"/>
          </a:xfrm>
        </p:spPr>
        <p:txBody>
          <a:bodyPr>
            <a:normAutofit fontScale="90000"/>
          </a:bodyPr>
          <a:lstStyle/>
          <a:p>
            <a:r>
              <a:rPr lang="en-US" dirty="0" smtClean="0">
                <a:latin typeface="+mj-lt"/>
              </a:rPr>
              <a:t>Estimated Percent of Total Net-Migrant Flows to and From Texas and Other States, 2015</a:t>
            </a:r>
            <a:endParaRPr lang="en-US" dirty="0">
              <a:latin typeface="+mj-lt"/>
            </a:endParaRPr>
          </a:p>
        </p:txBody>
      </p:sp>
      <p:sp>
        <p:nvSpPr>
          <p:cNvPr id="6" name="Rectangle 5"/>
          <p:cNvSpPr/>
          <p:nvPr/>
        </p:nvSpPr>
        <p:spPr>
          <a:xfrm>
            <a:off x="0" y="6498595"/>
            <a:ext cx="5943600" cy="230832"/>
          </a:xfrm>
          <a:prstGeom prst="rect">
            <a:avLst/>
          </a:prstGeom>
        </p:spPr>
        <p:txBody>
          <a:bodyPr wrap="square">
            <a:spAutoFit/>
          </a:bodyPr>
          <a:lstStyle/>
          <a:p>
            <a:pPr marL="0" marR="0">
              <a:spcBef>
                <a:spcPts val="0"/>
              </a:spcBef>
              <a:spcAft>
                <a:spcPts val="0"/>
              </a:spcAft>
            </a:pPr>
            <a:r>
              <a:rPr lang="en-US" sz="900" dirty="0" smtClean="0">
                <a:solidFill>
                  <a:schemeClr val="bg1">
                    <a:lumMod val="50000"/>
                  </a:schemeClr>
                </a:solidFill>
                <a:ea typeface="Times New Roman" panose="02020603050405020304" pitchFamily="18" charset="0"/>
                <a:cs typeface="Times New Roman" panose="02020603050405020304" pitchFamily="18" charset="0"/>
              </a:rPr>
              <a:t>Source: U.S. Census Bureau, 2016. ACS Migration Flows, 2015</a:t>
            </a:r>
            <a:endParaRPr lang="en-US" sz="1100" dirty="0">
              <a:solidFill>
                <a:schemeClr val="bg1">
                  <a:lumMod val="5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8101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97794" y="5486400"/>
            <a:ext cx="7012806"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continues to racially/ethnically diversify.</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3153561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137656"/>
            <a:ext cx="7391400" cy="990600"/>
          </a:xfrm>
          <a:prstGeom prst="rect">
            <a:avLst/>
          </a:prstGeom>
        </p:spPr>
        <p:txBody>
          <a:bodyPr/>
          <a:lstStyle/>
          <a:p>
            <a:pPr lvl="0" algn="ctr" eaLnBrk="1" hangingPunct="1">
              <a:defRPr/>
            </a:pPr>
            <a:r>
              <a:rPr lang="en-US" sz="2400" kern="0" dirty="0">
                <a:solidFill>
                  <a:schemeClr val="bg1"/>
                </a:solidFill>
                <a:latin typeface="+mj-lt"/>
                <a:ea typeface="+mj-ea"/>
                <a:cs typeface="+mj-cs"/>
              </a:rPr>
              <a:t>Texas Racial and Ethnic Composition, </a:t>
            </a:r>
          </a:p>
          <a:p>
            <a:pPr lvl="0" algn="ctr" eaLnBrk="1" hangingPunct="1">
              <a:defRPr/>
            </a:pPr>
            <a:r>
              <a:rPr lang="en-US" sz="2400" kern="0" dirty="0">
                <a:solidFill>
                  <a:schemeClr val="bg1"/>
                </a:solidFill>
                <a:latin typeface="+mj-lt"/>
                <a:ea typeface="+mj-ea"/>
                <a:cs typeface="+mj-cs"/>
              </a:rPr>
              <a:t>2000, 2010, and </a:t>
            </a:r>
            <a:r>
              <a:rPr lang="en-US" sz="2400" kern="0" dirty="0" smtClean="0">
                <a:solidFill>
                  <a:schemeClr val="bg1"/>
                </a:solidFill>
                <a:latin typeface="+mj-lt"/>
                <a:ea typeface="+mj-ea"/>
                <a:cs typeface="+mj-cs"/>
              </a:rPr>
              <a:t>2016</a:t>
            </a:r>
            <a:endParaRPr lang="en-US" sz="2400" kern="0" dirty="0">
              <a:solidFill>
                <a:schemeClr val="bg1"/>
              </a:solidFill>
              <a:latin typeface="+mj-lt"/>
              <a:ea typeface="+mj-ea"/>
              <a:cs typeface="+mj-cs"/>
            </a:endParaRPr>
          </a:p>
        </p:txBody>
      </p:sp>
      <p:sp>
        <p:nvSpPr>
          <p:cNvPr id="9" name="Rectangle 8"/>
          <p:cNvSpPr/>
          <p:nvPr/>
        </p:nvSpPr>
        <p:spPr>
          <a:xfrm>
            <a:off x="0" y="6472543"/>
            <a:ext cx="8001000" cy="430887"/>
          </a:xfrm>
          <a:prstGeom prst="rect">
            <a:avLst/>
          </a:prstGeom>
        </p:spPr>
        <p:txBody>
          <a:bodyPr wrap="square">
            <a:spAutoFit/>
          </a:bodyPr>
          <a:lstStyle/>
          <a:p>
            <a:r>
              <a:rPr lang="en-US" sz="1100" dirty="0">
                <a:solidFill>
                  <a:schemeClr val="tx1">
                    <a:lumMod val="50000"/>
                    <a:lumOff val="50000"/>
                  </a:schemeClr>
                </a:solidFill>
              </a:rPr>
              <a:t>Source: U.S. Census Bureau. 2000, 2010 Decennial Census and </a:t>
            </a:r>
            <a:r>
              <a:rPr lang="en-US" sz="1100" dirty="0" smtClean="0">
                <a:solidFill>
                  <a:schemeClr val="tx1">
                    <a:lumMod val="50000"/>
                    <a:lumOff val="50000"/>
                  </a:schemeClr>
                </a:solidFill>
              </a:rPr>
              <a:t>2016 </a:t>
            </a:r>
            <a:r>
              <a:rPr lang="en-US" sz="1100" dirty="0">
                <a:solidFill>
                  <a:schemeClr val="tx1">
                    <a:lumMod val="50000"/>
                    <a:lumOff val="50000"/>
                  </a:schemeClr>
                </a:solidFill>
              </a:rPr>
              <a:t>Population Estimates					</a:t>
            </a:r>
          </a:p>
        </p:txBody>
      </p:sp>
      <p:sp>
        <p:nvSpPr>
          <p:cNvPr id="7"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11</a:t>
            </a:r>
          </a:p>
        </p:txBody>
      </p:sp>
      <p:graphicFrame>
        <p:nvGraphicFramePr>
          <p:cNvPr id="11" name="Chart 10"/>
          <p:cNvGraphicFramePr>
            <a:graphicFrameLocks noGrp="1"/>
          </p:cNvGraphicFramePr>
          <p:nvPr>
            <p:extLst>
              <p:ext uri="{D42A27DB-BD31-4B8C-83A1-F6EECF244321}">
                <p14:modId xmlns:p14="http://schemas.microsoft.com/office/powerpoint/2010/main" val="774758639"/>
              </p:ext>
            </p:extLst>
          </p:nvPr>
        </p:nvGraphicFramePr>
        <p:xfrm>
          <a:off x="-721708" y="1112122"/>
          <a:ext cx="4966253" cy="37205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noGrp="1"/>
          </p:cNvGraphicFramePr>
          <p:nvPr>
            <p:extLst>
              <p:ext uri="{D42A27DB-BD31-4B8C-83A1-F6EECF244321}">
                <p14:modId xmlns:p14="http://schemas.microsoft.com/office/powerpoint/2010/main" val="3221118971"/>
              </p:ext>
            </p:extLst>
          </p:nvPr>
        </p:nvGraphicFramePr>
        <p:xfrm>
          <a:off x="4710051" y="2581260"/>
          <a:ext cx="5089228" cy="37170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noGrp="1"/>
          </p:cNvGraphicFramePr>
          <p:nvPr>
            <p:extLst>
              <p:ext uri="{D42A27DB-BD31-4B8C-83A1-F6EECF244321}">
                <p14:modId xmlns:p14="http://schemas.microsoft.com/office/powerpoint/2010/main" val="3635700652"/>
              </p:ext>
            </p:extLst>
          </p:nvPr>
        </p:nvGraphicFramePr>
        <p:xfrm>
          <a:off x="2336457" y="1819277"/>
          <a:ext cx="4415027" cy="37298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67301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Racial and Ethnic Composition of Texas and Top 10 Most Populous Counties, </a:t>
            </a:r>
            <a:r>
              <a:rPr lang="en-US" sz="2400" dirty="0" smtClean="0"/>
              <a:t>2015</a:t>
            </a:r>
            <a:endParaRPr lang="en-US" sz="2400" dirty="0"/>
          </a:p>
        </p:txBody>
      </p:sp>
      <p:graphicFrame>
        <p:nvGraphicFramePr>
          <p:cNvPr id="4" name="Content Placeholder 3"/>
          <p:cNvGraphicFramePr>
            <a:graphicFrameLocks noGrp="1"/>
          </p:cNvGraphicFramePr>
          <p:nvPr>
            <p:ph idx="1"/>
            <p:extLst/>
          </p:nvPr>
        </p:nvGraphicFramePr>
        <p:xfrm>
          <a:off x="609598" y="1447801"/>
          <a:ext cx="7735504" cy="4690896"/>
        </p:xfrm>
        <a:graphic>
          <a:graphicData uri="http://schemas.openxmlformats.org/drawingml/2006/table">
            <a:tbl>
              <a:tblPr firstRow="1" firstCol="1" bandRow="1">
                <a:tableStyleId>{5C22544A-7EE6-4342-B048-85BDC9FD1C3A}</a:tableStyleId>
              </a:tblPr>
              <a:tblGrid>
                <a:gridCol w="2119099">
                  <a:extLst>
                    <a:ext uri="{9D8B030D-6E8A-4147-A177-3AD203B41FA5}">
                      <a16:colId xmlns:a16="http://schemas.microsoft.com/office/drawing/2014/main" val="20000"/>
                    </a:ext>
                  </a:extLst>
                </a:gridCol>
                <a:gridCol w="1271459">
                  <a:extLst>
                    <a:ext uri="{9D8B030D-6E8A-4147-A177-3AD203B41FA5}">
                      <a16:colId xmlns:a16="http://schemas.microsoft.com/office/drawing/2014/main" val="20002"/>
                    </a:ext>
                  </a:extLst>
                </a:gridCol>
                <a:gridCol w="1099382">
                  <a:extLst>
                    <a:ext uri="{9D8B030D-6E8A-4147-A177-3AD203B41FA5}">
                      <a16:colId xmlns:a16="http://schemas.microsoft.com/office/drawing/2014/main" val="20003"/>
                    </a:ext>
                  </a:extLst>
                </a:gridCol>
                <a:gridCol w="1070701">
                  <a:extLst>
                    <a:ext uri="{9D8B030D-6E8A-4147-A177-3AD203B41FA5}">
                      <a16:colId xmlns:a16="http://schemas.microsoft.com/office/drawing/2014/main" val="1330857827"/>
                    </a:ext>
                  </a:extLst>
                </a:gridCol>
                <a:gridCol w="1058334">
                  <a:extLst>
                    <a:ext uri="{9D8B030D-6E8A-4147-A177-3AD203B41FA5}">
                      <a16:colId xmlns:a16="http://schemas.microsoft.com/office/drawing/2014/main" val="20004"/>
                    </a:ext>
                  </a:extLst>
                </a:gridCol>
                <a:gridCol w="1116529">
                  <a:extLst>
                    <a:ext uri="{9D8B030D-6E8A-4147-A177-3AD203B41FA5}">
                      <a16:colId xmlns:a16="http://schemas.microsoft.com/office/drawing/2014/main" val="20005"/>
                    </a:ext>
                  </a:extLst>
                </a:gridCol>
              </a:tblGrid>
              <a:tr h="595079">
                <a:tc>
                  <a:txBody>
                    <a:bodyPr/>
                    <a:lstStyle/>
                    <a:p>
                      <a:pPr marL="91440" algn="l" fontAlgn="b">
                        <a:spcBef>
                          <a:spcPts val="600"/>
                        </a:spcBef>
                      </a:pP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900" b="0" u="none" strike="noStrike" dirty="0" smtClean="0">
                          <a:effectLst/>
                        </a:rPr>
                        <a:t>NH White</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900" b="0" u="none" strike="noStrike" dirty="0" smtClean="0">
                          <a:effectLst/>
                        </a:rPr>
                        <a:t> NH </a:t>
                      </a:r>
                      <a:r>
                        <a:rPr lang="en-US" sz="1900" b="0" u="none" strike="noStrike" dirty="0">
                          <a:effectLst/>
                        </a:rPr>
                        <a:t>Black</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900" b="0" u="none" strike="noStrike" dirty="0" smtClean="0">
                          <a:effectLst/>
                        </a:rPr>
                        <a:t> Hispanic</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900" b="0" u="none" strike="noStrike" dirty="0" smtClean="0">
                          <a:effectLst/>
                        </a:rPr>
                        <a:t> NH </a:t>
                      </a:r>
                      <a:r>
                        <a:rPr lang="en-US" sz="1900" b="0" u="none" strike="noStrike" dirty="0">
                          <a:effectLst/>
                        </a:rPr>
                        <a:t>Asian</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900" b="0" u="none" strike="noStrike" dirty="0" smtClean="0">
                          <a:effectLst/>
                        </a:rPr>
                        <a:t> NH </a:t>
                      </a:r>
                      <a:r>
                        <a:rPr lang="en-US" sz="1900" b="0" u="none" strike="noStrike" dirty="0">
                          <a:effectLst/>
                        </a:rPr>
                        <a:t>Other</a:t>
                      </a:r>
                      <a:endParaRPr lang="en-US" sz="19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372347">
                <a:tc>
                  <a:txBody>
                    <a:bodyPr/>
                    <a:lstStyle/>
                    <a:p>
                      <a:pPr marL="91440" algn="l" fontAlgn="b">
                        <a:spcBef>
                          <a:spcPts val="600"/>
                        </a:spcBef>
                      </a:pPr>
                      <a:r>
                        <a:rPr lang="en-US" sz="1900" b="0" u="none" strike="noStrike" dirty="0">
                          <a:effectLst/>
                        </a:rPr>
                        <a:t>TEXAS</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900" u="none" strike="noStrike" dirty="0" smtClean="0">
                          <a:solidFill>
                            <a:schemeClr val="accent1">
                              <a:lumMod val="50000"/>
                            </a:schemeClr>
                          </a:solidFill>
                          <a:effectLst/>
                        </a:rPr>
                        <a:t>43.0%</a:t>
                      </a:r>
                      <a:endParaRPr lang="en-US" sz="19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900" u="none" strike="noStrike" dirty="0" smtClean="0">
                          <a:solidFill>
                            <a:schemeClr val="accent1">
                              <a:lumMod val="50000"/>
                            </a:schemeClr>
                          </a:solidFill>
                          <a:effectLst/>
                        </a:rPr>
                        <a:t>11.8%</a:t>
                      </a:r>
                      <a:endParaRPr lang="en-US" sz="19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900" u="none" strike="noStrike" dirty="0" smtClean="0">
                          <a:solidFill>
                            <a:schemeClr val="accent1">
                              <a:lumMod val="50000"/>
                            </a:schemeClr>
                          </a:solidFill>
                          <a:effectLst/>
                        </a:rPr>
                        <a:t>38.8%</a:t>
                      </a:r>
                      <a:endParaRPr lang="en-US" sz="19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900" u="none" strike="noStrike" dirty="0" smtClean="0">
                          <a:solidFill>
                            <a:schemeClr val="accent1">
                              <a:lumMod val="50000"/>
                            </a:schemeClr>
                          </a:solidFill>
                          <a:effectLst/>
                        </a:rPr>
                        <a:t>4.6%</a:t>
                      </a:r>
                      <a:endParaRPr lang="en-US" sz="19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900" u="none" strike="noStrike" dirty="0" smtClean="0">
                          <a:solidFill>
                            <a:schemeClr val="accent1">
                              <a:lumMod val="50000"/>
                            </a:schemeClr>
                          </a:solidFill>
                          <a:effectLst/>
                        </a:rPr>
                        <a:t>1.8%</a:t>
                      </a:r>
                      <a:endParaRPr lang="en-US" sz="19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extLst>
                  <a:ext uri="{0D108BD9-81ED-4DB2-BD59-A6C34878D82A}">
                    <a16:rowId xmlns:a16="http://schemas.microsoft.com/office/drawing/2014/main" val="10001"/>
                  </a:ext>
                </a:extLst>
              </a:tr>
              <a:tr h="372347">
                <a:tc>
                  <a:txBody>
                    <a:bodyPr/>
                    <a:lstStyle/>
                    <a:p>
                      <a:pPr marL="91440" algn="l" fontAlgn="b">
                        <a:spcBef>
                          <a:spcPts val="600"/>
                        </a:spcBef>
                      </a:pPr>
                      <a:r>
                        <a:rPr lang="en-US" sz="1900" b="0" u="none" strike="noStrike" dirty="0">
                          <a:effectLst/>
                        </a:rPr>
                        <a:t>Denton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60.9%</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9.3%</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19.2%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8.0%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2.6%</a:t>
                      </a:r>
                    </a:p>
                  </a:txBody>
                  <a:tcPr marL="9525" marR="9525" marT="9525" marB="0" anchor="b"/>
                </a:tc>
                <a:extLst>
                  <a:ext uri="{0D108BD9-81ED-4DB2-BD59-A6C34878D82A}">
                    <a16:rowId xmlns:a16="http://schemas.microsoft.com/office/drawing/2014/main" val="10002"/>
                  </a:ext>
                </a:extLst>
              </a:tr>
              <a:tr h="372347">
                <a:tc>
                  <a:txBody>
                    <a:bodyPr/>
                    <a:lstStyle/>
                    <a:p>
                      <a:pPr marL="91440" algn="l" fontAlgn="b">
                        <a:spcBef>
                          <a:spcPts val="600"/>
                        </a:spcBef>
                      </a:pPr>
                      <a:r>
                        <a:rPr lang="en-US" sz="1900" b="0" u="none" strike="noStrike" dirty="0">
                          <a:effectLst/>
                        </a:rPr>
                        <a:t>Collin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59.4%</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9.4%</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15.2%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13.4%</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2.7%</a:t>
                      </a:r>
                    </a:p>
                  </a:txBody>
                  <a:tcPr marL="9525" marR="9525" marT="9525" marB="0" anchor="b"/>
                </a:tc>
                <a:extLst>
                  <a:ext uri="{0D108BD9-81ED-4DB2-BD59-A6C34878D82A}">
                    <a16:rowId xmlns:a16="http://schemas.microsoft.com/office/drawing/2014/main" val="10003"/>
                  </a:ext>
                </a:extLst>
              </a:tr>
              <a:tr h="372347">
                <a:tc>
                  <a:txBody>
                    <a:bodyPr/>
                    <a:lstStyle/>
                    <a:p>
                      <a:pPr marL="91440" algn="l" fontAlgn="b">
                        <a:spcBef>
                          <a:spcPts val="600"/>
                        </a:spcBef>
                      </a:pPr>
                      <a:r>
                        <a:rPr lang="en-US" sz="1900" b="0" u="none" strike="noStrike" dirty="0">
                          <a:effectLst/>
                        </a:rPr>
                        <a:t>Travis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49.5%</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8.0%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33.9%</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6.4%</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2.1%</a:t>
                      </a:r>
                    </a:p>
                  </a:txBody>
                  <a:tcPr marL="9525" marR="9525" marT="9525" marB="0" anchor="b"/>
                </a:tc>
                <a:extLst>
                  <a:ext uri="{0D108BD9-81ED-4DB2-BD59-A6C34878D82A}">
                    <a16:rowId xmlns:a16="http://schemas.microsoft.com/office/drawing/2014/main" val="10004"/>
                  </a:ext>
                </a:extLst>
              </a:tr>
              <a:tr h="372347">
                <a:tc>
                  <a:txBody>
                    <a:bodyPr/>
                    <a:lstStyle/>
                    <a:p>
                      <a:pPr marL="91440" algn="l" fontAlgn="b">
                        <a:spcBef>
                          <a:spcPts val="600"/>
                        </a:spcBef>
                      </a:pPr>
                      <a:r>
                        <a:rPr lang="en-US" sz="1900" b="0" u="none" strike="noStrike" dirty="0">
                          <a:effectLst/>
                        </a:rPr>
                        <a:t>Tarrant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48.6%</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15.6%</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28.2%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5.3%</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2.4%</a:t>
                      </a:r>
                    </a:p>
                  </a:txBody>
                  <a:tcPr marL="9525" marR="9525" marT="9525" marB="0" anchor="b"/>
                </a:tc>
                <a:extLst>
                  <a:ext uri="{0D108BD9-81ED-4DB2-BD59-A6C34878D82A}">
                    <a16:rowId xmlns:a16="http://schemas.microsoft.com/office/drawing/2014/main" val="10005"/>
                  </a:ext>
                </a:extLst>
              </a:tr>
              <a:tr h="372347">
                <a:tc>
                  <a:txBody>
                    <a:bodyPr/>
                    <a:lstStyle/>
                    <a:p>
                      <a:pPr marL="91440" algn="l" fontAlgn="b">
                        <a:spcBef>
                          <a:spcPts val="600"/>
                        </a:spcBef>
                      </a:pPr>
                      <a:r>
                        <a:rPr lang="en-US" sz="1900" b="0" u="none" strike="noStrike" dirty="0">
                          <a:effectLst/>
                        </a:rPr>
                        <a:t>Fort Bend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34.6%</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20.1%</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24.1%</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19.2%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1.9%</a:t>
                      </a:r>
                    </a:p>
                  </a:txBody>
                  <a:tcPr marL="9525" marR="9525" marT="9525" marB="0" anchor="b"/>
                </a:tc>
                <a:extLst>
                  <a:ext uri="{0D108BD9-81ED-4DB2-BD59-A6C34878D82A}">
                    <a16:rowId xmlns:a16="http://schemas.microsoft.com/office/drawing/2014/main" val="10006"/>
                  </a:ext>
                </a:extLst>
              </a:tr>
              <a:tr h="372347">
                <a:tc>
                  <a:txBody>
                    <a:bodyPr/>
                    <a:lstStyle/>
                    <a:p>
                      <a:pPr marL="91440" algn="l" fontAlgn="b">
                        <a:spcBef>
                          <a:spcPts val="600"/>
                        </a:spcBef>
                      </a:pPr>
                      <a:r>
                        <a:rPr lang="en-US" sz="1900" b="0" u="none" strike="noStrike" dirty="0">
                          <a:effectLst/>
                        </a:rPr>
                        <a:t>Harris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31.0%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18.5%</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42.0%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7.0%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1.6%</a:t>
                      </a:r>
                    </a:p>
                  </a:txBody>
                  <a:tcPr marL="9525" marR="9525" marT="9525" marB="0" anchor="b"/>
                </a:tc>
                <a:extLst>
                  <a:ext uri="{0D108BD9-81ED-4DB2-BD59-A6C34878D82A}">
                    <a16:rowId xmlns:a16="http://schemas.microsoft.com/office/drawing/2014/main" val="10007"/>
                  </a:ext>
                </a:extLst>
              </a:tr>
              <a:tr h="372347">
                <a:tc>
                  <a:txBody>
                    <a:bodyPr/>
                    <a:lstStyle/>
                    <a:p>
                      <a:pPr marL="91440" algn="l" fontAlgn="b">
                        <a:spcBef>
                          <a:spcPts val="600"/>
                        </a:spcBef>
                      </a:pPr>
                      <a:r>
                        <a:rPr lang="en-US" sz="1900" b="0" u="none" strike="noStrike" dirty="0">
                          <a:effectLst/>
                        </a:rPr>
                        <a:t>Dallas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30.6%</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22.3%</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39.5%</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6.0%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1.6%</a:t>
                      </a:r>
                    </a:p>
                  </a:txBody>
                  <a:tcPr marL="9525" marR="9525" marT="9525" marB="0" anchor="b"/>
                </a:tc>
                <a:extLst>
                  <a:ext uri="{0D108BD9-81ED-4DB2-BD59-A6C34878D82A}">
                    <a16:rowId xmlns:a16="http://schemas.microsoft.com/office/drawing/2014/main" val="10008"/>
                  </a:ext>
                </a:extLst>
              </a:tr>
              <a:tr h="372347">
                <a:tc>
                  <a:txBody>
                    <a:bodyPr/>
                    <a:lstStyle/>
                    <a:p>
                      <a:pPr marL="91440" algn="l" fontAlgn="b">
                        <a:spcBef>
                          <a:spcPts val="600"/>
                        </a:spcBef>
                      </a:pPr>
                      <a:r>
                        <a:rPr lang="en-US" sz="1900" b="0" u="none" strike="noStrike" dirty="0">
                          <a:effectLst/>
                        </a:rPr>
                        <a:t>Bexar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28.7%</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7.3%</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59.5%</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2.7%</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1.7%</a:t>
                      </a:r>
                    </a:p>
                  </a:txBody>
                  <a:tcPr marL="9525" marR="9525" marT="9525" marB="0" anchor="b"/>
                </a:tc>
                <a:extLst>
                  <a:ext uri="{0D108BD9-81ED-4DB2-BD59-A6C34878D82A}">
                    <a16:rowId xmlns:a16="http://schemas.microsoft.com/office/drawing/2014/main" val="10009"/>
                  </a:ext>
                </a:extLst>
              </a:tr>
              <a:tr h="372347">
                <a:tc>
                  <a:txBody>
                    <a:bodyPr/>
                    <a:lstStyle/>
                    <a:p>
                      <a:pPr marL="91440" algn="l" fontAlgn="b">
                        <a:spcBef>
                          <a:spcPts val="600"/>
                        </a:spcBef>
                      </a:pPr>
                      <a:r>
                        <a:rPr lang="en-US" sz="1900" b="0" u="none" strike="noStrike" dirty="0" smtClean="0">
                          <a:effectLst/>
                        </a:rPr>
                        <a:t>El Paso 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13.1%</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81.3%</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1.2%</a:t>
                      </a:r>
                    </a:p>
                  </a:txBody>
                  <a:tcPr marL="9525" marR="9525" marT="9525" marB="0" anchor="b"/>
                </a:tc>
                <a:extLst>
                  <a:ext uri="{0D108BD9-81ED-4DB2-BD59-A6C34878D82A}">
                    <a16:rowId xmlns:a16="http://schemas.microsoft.com/office/drawing/2014/main" val="10010"/>
                  </a:ext>
                </a:extLst>
              </a:tr>
              <a:tr h="372347">
                <a:tc>
                  <a:txBody>
                    <a:bodyPr/>
                    <a:lstStyle/>
                    <a:p>
                      <a:pPr marL="91440" algn="l" fontAlgn="b">
                        <a:spcBef>
                          <a:spcPts val="600"/>
                        </a:spcBef>
                      </a:pPr>
                      <a:r>
                        <a:rPr lang="en-US" sz="1900" b="0" u="none" strike="noStrike" dirty="0" smtClean="0">
                          <a:effectLst/>
                        </a:rPr>
                        <a:t>Hidalgo</a:t>
                      </a:r>
                      <a:r>
                        <a:rPr lang="en-US" sz="1900" b="0" u="none" strike="noStrike" baseline="0" dirty="0" smtClean="0">
                          <a:effectLst/>
                        </a:rPr>
                        <a:t>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7.0%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0.5%</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91.3%</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0.2%</a:t>
                      </a:r>
                    </a:p>
                  </a:txBody>
                  <a:tcPr marL="9525" marR="9525" marT="9525" marB="0" anchor="b"/>
                </a:tc>
                <a:extLst>
                  <a:ext uri="{0D108BD9-81ED-4DB2-BD59-A6C34878D82A}">
                    <a16:rowId xmlns:a16="http://schemas.microsoft.com/office/drawing/2014/main" val="10011"/>
                  </a:ext>
                </a:extLst>
              </a:tr>
            </a:tbl>
          </a:graphicData>
        </a:graphic>
      </p:graphicFrame>
      <p:sp>
        <p:nvSpPr>
          <p:cNvPr id="5" name="Rectangle 4"/>
          <p:cNvSpPr/>
          <p:nvPr/>
        </p:nvSpPr>
        <p:spPr>
          <a:xfrm>
            <a:off x="0" y="6400807"/>
            <a:ext cx="8001000" cy="261610"/>
          </a:xfrm>
          <a:prstGeom prst="rect">
            <a:avLst/>
          </a:prstGeom>
        </p:spPr>
        <p:txBody>
          <a:bodyPr wrap="square">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2015 </a:t>
            </a:r>
            <a:r>
              <a:rPr lang="en-US" sz="1100" dirty="0">
                <a:solidFill>
                  <a:schemeClr val="tx1">
                    <a:lumMod val="50000"/>
                    <a:lumOff val="50000"/>
                  </a:schemeClr>
                </a:solidFill>
              </a:rPr>
              <a:t>Vintage Population Estimates</a:t>
            </a:r>
          </a:p>
        </p:txBody>
      </p:sp>
      <p:sp>
        <p:nvSpPr>
          <p:cNvPr id="6"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12</a:t>
            </a:r>
          </a:p>
        </p:txBody>
      </p:sp>
    </p:spTree>
    <p:extLst>
      <p:ext uri="{BB962C8B-B14F-4D97-AF65-F5344CB8AC3E}">
        <p14:creationId xmlns:p14="http://schemas.microsoft.com/office/powerpoint/2010/main" val="4156282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smtClean="0"/>
              <a:t>Population Pyramids for Hispanics and </a:t>
            </a:r>
            <a:r>
              <a:rPr lang="en-US" sz="2800" dirty="0"/>
              <a:t>N</a:t>
            </a:r>
            <a:r>
              <a:rPr lang="en-US" sz="2800" dirty="0" smtClean="0"/>
              <a:t>on-Hispanic Whites in Texas, 2010</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16</a:t>
            </a:fld>
            <a:endParaRPr lang="en-US" dirty="0"/>
          </a:p>
        </p:txBody>
      </p:sp>
      <p:pic>
        <p:nvPicPr>
          <p:cNvPr id="5" name="Picture 4"/>
          <p:cNvPicPr>
            <a:picLocks noChangeAspect="1"/>
          </p:cNvPicPr>
          <p:nvPr/>
        </p:nvPicPr>
        <p:blipFill>
          <a:blip r:embed="rId3"/>
          <a:stretch>
            <a:fillRect/>
          </a:stretch>
        </p:blipFill>
        <p:spPr>
          <a:xfrm>
            <a:off x="397079" y="1145265"/>
            <a:ext cx="8349843" cy="5576211"/>
          </a:xfrm>
          <a:prstGeom prst="rect">
            <a:avLst/>
          </a:prstGeom>
        </p:spPr>
      </p:pic>
    </p:spTree>
    <p:extLst>
      <p:ext uri="{BB962C8B-B14F-4D97-AF65-F5344CB8AC3E}">
        <p14:creationId xmlns:p14="http://schemas.microsoft.com/office/powerpoint/2010/main" val="1447113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C1FA3B-F0C1-4F58-90BE-DCC7501F4B28}" type="slidenum">
              <a:rPr lang="en-US" smtClean="0"/>
              <a:pPr/>
              <a:t>17</a:t>
            </a:fld>
            <a:endParaRPr lang="en-US" dirty="0"/>
          </a:p>
        </p:txBody>
      </p:sp>
      <p:sp>
        <p:nvSpPr>
          <p:cNvPr id="3" name="Title 1"/>
          <p:cNvSpPr txBox="1">
            <a:spLocks/>
          </p:cNvSpPr>
          <p:nvPr/>
        </p:nvSpPr>
        <p:spPr>
          <a:xfrm>
            <a:off x="1600200" y="228600"/>
            <a:ext cx="6858000" cy="990600"/>
          </a:xfrm>
          <a:prstGeom prst="rect">
            <a:avLst/>
          </a:prstGeom>
        </p:spPr>
        <p:txBody>
          <a:bodyPr>
            <a:noAutofit/>
          </a:bodyPr>
          <a:lst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a:lstStyle>
          <a:p>
            <a:r>
              <a:rPr lang="en-US" sz="2400" dirty="0"/>
              <a:t>Annual Shares of Recent Non-Citizen Immigrants to Texas by World Area of Birth, </a:t>
            </a:r>
            <a:r>
              <a:rPr lang="en-US" sz="2400" dirty="0" smtClean="0"/>
              <a:t>2005-2015 </a:t>
            </a:r>
            <a:endParaRPr lang="en-US" sz="2400" dirty="0"/>
          </a:p>
        </p:txBody>
      </p:sp>
      <p:graphicFrame>
        <p:nvGraphicFramePr>
          <p:cNvPr id="5" name="Chart 4"/>
          <p:cNvGraphicFramePr>
            <a:graphicFrameLocks noGrp="1"/>
          </p:cNvGraphicFramePr>
          <p:nvPr>
            <p:extLst>
              <p:ext uri="{D42A27DB-BD31-4B8C-83A1-F6EECF244321}">
                <p14:modId xmlns:p14="http://schemas.microsoft.com/office/powerpoint/2010/main" val="1582473469"/>
              </p:ext>
            </p:extLst>
          </p:nvPr>
        </p:nvGraphicFramePr>
        <p:xfrm>
          <a:off x="832585" y="1228335"/>
          <a:ext cx="7478830" cy="517247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0" y="6400807"/>
            <a:ext cx="8001000" cy="261610"/>
          </a:xfrm>
          <a:prstGeom prst="rect">
            <a:avLst/>
          </a:prstGeom>
        </p:spPr>
        <p:txBody>
          <a:bodyPr wrap="square">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American Community Survey, 1-Year PUMS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3558535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Unauthorized and Mexican Immigration, 2015</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18</a:t>
            </a:fld>
            <a:endParaRPr lang="en-US" dirty="0"/>
          </a:p>
        </p:txBody>
      </p:sp>
      <p:pic>
        <p:nvPicPr>
          <p:cNvPr id="10" name="Picture 9"/>
          <p:cNvPicPr>
            <a:picLocks noChangeAspect="1"/>
          </p:cNvPicPr>
          <p:nvPr/>
        </p:nvPicPr>
        <p:blipFill rotWithShape="1">
          <a:blip r:embed="rId3"/>
          <a:srcRect t="4947" b="2051"/>
          <a:stretch/>
        </p:blipFill>
        <p:spPr>
          <a:xfrm>
            <a:off x="4111" y="1777194"/>
            <a:ext cx="2626090" cy="4498607"/>
          </a:xfrm>
          <a:prstGeom prst="rect">
            <a:avLst/>
          </a:prstGeom>
        </p:spPr>
      </p:pic>
      <p:pic>
        <p:nvPicPr>
          <p:cNvPr id="11" name="Picture 10"/>
          <p:cNvPicPr>
            <a:picLocks noChangeAspect="1"/>
          </p:cNvPicPr>
          <p:nvPr/>
        </p:nvPicPr>
        <p:blipFill rotWithShape="1">
          <a:blip r:embed="rId4"/>
          <a:srcRect t="1847" b="2154"/>
          <a:stretch/>
        </p:blipFill>
        <p:spPr>
          <a:xfrm>
            <a:off x="2671985" y="1767328"/>
            <a:ext cx="3484928" cy="4508473"/>
          </a:xfrm>
          <a:prstGeom prst="rect">
            <a:avLst/>
          </a:prstGeom>
        </p:spPr>
      </p:pic>
      <p:pic>
        <p:nvPicPr>
          <p:cNvPr id="12" name="Picture 11"/>
          <p:cNvPicPr>
            <a:picLocks noChangeAspect="1"/>
          </p:cNvPicPr>
          <p:nvPr/>
        </p:nvPicPr>
        <p:blipFill rotWithShape="1">
          <a:blip r:embed="rId5"/>
          <a:srcRect t="1333" b="1931"/>
          <a:stretch/>
        </p:blipFill>
        <p:spPr>
          <a:xfrm>
            <a:off x="6254803" y="1767328"/>
            <a:ext cx="2872631" cy="4438215"/>
          </a:xfrm>
          <a:prstGeom prst="rect">
            <a:avLst/>
          </a:prstGeom>
        </p:spPr>
      </p:pic>
    </p:spTree>
    <p:extLst>
      <p:ext uri="{BB962C8B-B14F-4D97-AF65-F5344CB8AC3E}">
        <p14:creationId xmlns:p14="http://schemas.microsoft.com/office/powerpoint/2010/main" val="722956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19</a:t>
            </a:fld>
            <a:endParaRPr lang="en-US" dirty="0"/>
          </a:p>
        </p:txBody>
      </p:sp>
      <p:pic>
        <p:nvPicPr>
          <p:cNvPr id="3" name="Picture 2"/>
          <p:cNvPicPr>
            <a:picLocks noChangeAspect="1"/>
          </p:cNvPicPr>
          <p:nvPr/>
        </p:nvPicPr>
        <p:blipFill>
          <a:blip r:embed="rId2"/>
          <a:stretch>
            <a:fillRect/>
          </a:stretch>
        </p:blipFill>
        <p:spPr>
          <a:xfrm>
            <a:off x="1464741" y="1134356"/>
            <a:ext cx="6828702" cy="5587120"/>
          </a:xfrm>
          <a:prstGeom prst="rect">
            <a:avLst/>
          </a:prstGeom>
        </p:spPr>
      </p:pic>
    </p:spTree>
    <p:extLst>
      <p:ext uri="{BB962C8B-B14F-4D97-AF65-F5344CB8AC3E}">
        <p14:creationId xmlns:p14="http://schemas.microsoft.com/office/powerpoint/2010/main" val="2208668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Demographic Overview</a:t>
            </a:r>
            <a:endParaRPr lang="en-US" sz="3200" dirty="0"/>
          </a:p>
        </p:txBody>
      </p:sp>
      <p:sp>
        <p:nvSpPr>
          <p:cNvPr id="3" name="Content Placeholder 2"/>
          <p:cNvSpPr>
            <a:spLocks noGrp="1"/>
          </p:cNvSpPr>
          <p:nvPr>
            <p:ph idx="1"/>
          </p:nvPr>
        </p:nvSpPr>
        <p:spPr>
          <a:xfrm>
            <a:off x="377191" y="1529036"/>
            <a:ext cx="8458200" cy="4663455"/>
          </a:xfrm>
        </p:spPr>
        <p:txBody>
          <a:bodyPr>
            <a:normAutofit fontScale="92500" lnSpcReduction="10000"/>
          </a:bodyPr>
          <a:lstStyle/>
          <a:p>
            <a:r>
              <a:rPr lang="en-US" dirty="0"/>
              <a:t>Texas is experiencing significant growth.</a:t>
            </a:r>
          </a:p>
          <a:p>
            <a:r>
              <a:rPr lang="en-US" dirty="0"/>
              <a:t>Population continues to grow at a steady pace though growth is not geographically evenly distributed.</a:t>
            </a:r>
          </a:p>
          <a:p>
            <a:r>
              <a:rPr lang="en-US" dirty="0"/>
              <a:t>Growth is not racially/ethnically evenly distributed. Population growth is being driven largely by the Hispanic population.</a:t>
            </a:r>
          </a:p>
          <a:p>
            <a:r>
              <a:rPr lang="en-US" dirty="0"/>
              <a:t>The population of Texas, while relatively young, is also aging.</a:t>
            </a:r>
          </a:p>
          <a:p>
            <a:r>
              <a:rPr lang="en-US" dirty="0"/>
              <a:t>The components of population change have varying implications for infrastructure in Texas. </a:t>
            </a:r>
          </a:p>
          <a:p>
            <a:r>
              <a:rPr lang="en-US" dirty="0"/>
              <a:t>Demographic </a:t>
            </a:r>
            <a:r>
              <a:rPr lang="en-US" dirty="0" smtClean="0"/>
              <a:t>shifts may </a:t>
            </a:r>
            <a:r>
              <a:rPr lang="en-US" dirty="0"/>
              <a:t>have serious implications for </a:t>
            </a:r>
            <a:r>
              <a:rPr lang="en-US" dirty="0" smtClean="0"/>
              <a:t>maintaining inclusive and equitable economic growth in the state.</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a:t>
            </a:fld>
            <a:endParaRPr lang="en-US" dirty="0"/>
          </a:p>
        </p:txBody>
      </p:sp>
    </p:spTree>
    <p:extLst>
      <p:ext uri="{BB962C8B-B14F-4D97-AF65-F5344CB8AC3E}">
        <p14:creationId xmlns:p14="http://schemas.microsoft.com/office/powerpoint/2010/main" val="1965258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6734" b="2350"/>
          <a:stretch/>
        </p:blipFill>
        <p:spPr>
          <a:xfrm>
            <a:off x="1122598" y="1314450"/>
            <a:ext cx="6906976" cy="5407025"/>
          </a:xfrm>
        </p:spPr>
      </p:pic>
      <p:sp>
        <p:nvSpPr>
          <p:cNvPr id="4" name="Slide Number Placeholder 3"/>
          <p:cNvSpPr>
            <a:spLocks noGrp="1"/>
          </p:cNvSpPr>
          <p:nvPr>
            <p:ph type="sldNum" sz="quarter" idx="4"/>
          </p:nvPr>
        </p:nvSpPr>
        <p:spPr/>
        <p:txBody>
          <a:bodyPr/>
          <a:lstStyle/>
          <a:p>
            <a:fld id="{2BC1FA3B-F0C1-4F58-90BE-DCC7501F4B28}" type="slidenum">
              <a:rPr lang="en-US" smtClean="0"/>
              <a:pPr/>
              <a:t>20</a:t>
            </a:fld>
            <a:endParaRPr lang="en-US" dirty="0"/>
          </a:p>
        </p:txBody>
      </p:sp>
    </p:spTree>
    <p:extLst>
      <p:ext uri="{BB962C8B-B14F-4D97-AF65-F5344CB8AC3E}">
        <p14:creationId xmlns:p14="http://schemas.microsoft.com/office/powerpoint/2010/main" val="2374660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5486400"/>
            <a:ext cx="6324600"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is young, but aging.</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1665938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States with the Oldest Median Ages, 2000, 2010, 2014</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85245448"/>
              </p:ext>
            </p:extLst>
          </p:nvPr>
        </p:nvGraphicFramePr>
        <p:xfrm>
          <a:off x="581267" y="1551083"/>
          <a:ext cx="8155855" cy="4095554"/>
        </p:xfrm>
        <a:graphic>
          <a:graphicData uri="http://schemas.openxmlformats.org/drawingml/2006/table">
            <a:tbl>
              <a:tblPr firstRow="1" firstCol="1" bandRow="1">
                <a:tableStyleId>{B301B821-A1FF-4177-AEE7-76D212191A09}</a:tableStyleId>
              </a:tblPr>
              <a:tblGrid>
                <a:gridCol w="746088">
                  <a:extLst>
                    <a:ext uri="{9D8B030D-6E8A-4147-A177-3AD203B41FA5}">
                      <a16:colId xmlns:a16="http://schemas.microsoft.com/office/drawing/2014/main" val="1694474053"/>
                    </a:ext>
                  </a:extLst>
                </a:gridCol>
                <a:gridCol w="1066324">
                  <a:extLst>
                    <a:ext uri="{9D8B030D-6E8A-4147-A177-3AD203B41FA5}">
                      <a16:colId xmlns:a16="http://schemas.microsoft.com/office/drawing/2014/main" val="1035543693"/>
                    </a:ext>
                  </a:extLst>
                </a:gridCol>
                <a:gridCol w="906206">
                  <a:extLst>
                    <a:ext uri="{9D8B030D-6E8A-4147-A177-3AD203B41FA5}">
                      <a16:colId xmlns:a16="http://schemas.microsoft.com/office/drawing/2014/main" val="3841625278"/>
                    </a:ext>
                  </a:extLst>
                </a:gridCol>
                <a:gridCol w="637934">
                  <a:extLst>
                    <a:ext uri="{9D8B030D-6E8A-4147-A177-3AD203B41FA5}">
                      <a16:colId xmlns:a16="http://schemas.microsoft.com/office/drawing/2014/main" val="2413975853"/>
                    </a:ext>
                  </a:extLst>
                </a:gridCol>
                <a:gridCol w="1174479">
                  <a:extLst>
                    <a:ext uri="{9D8B030D-6E8A-4147-A177-3AD203B41FA5}">
                      <a16:colId xmlns:a16="http://schemas.microsoft.com/office/drawing/2014/main" val="1539651491"/>
                    </a:ext>
                  </a:extLst>
                </a:gridCol>
                <a:gridCol w="906206">
                  <a:extLst>
                    <a:ext uri="{9D8B030D-6E8A-4147-A177-3AD203B41FA5}">
                      <a16:colId xmlns:a16="http://schemas.microsoft.com/office/drawing/2014/main" val="3261806413"/>
                    </a:ext>
                  </a:extLst>
                </a:gridCol>
                <a:gridCol w="603522">
                  <a:extLst>
                    <a:ext uri="{9D8B030D-6E8A-4147-A177-3AD203B41FA5}">
                      <a16:colId xmlns:a16="http://schemas.microsoft.com/office/drawing/2014/main" val="1727925726"/>
                    </a:ext>
                  </a:extLst>
                </a:gridCol>
                <a:gridCol w="1208890">
                  <a:extLst>
                    <a:ext uri="{9D8B030D-6E8A-4147-A177-3AD203B41FA5}">
                      <a16:colId xmlns:a16="http://schemas.microsoft.com/office/drawing/2014/main" val="3944098190"/>
                    </a:ext>
                  </a:extLst>
                </a:gridCol>
                <a:gridCol w="906206">
                  <a:extLst>
                    <a:ext uri="{9D8B030D-6E8A-4147-A177-3AD203B41FA5}">
                      <a16:colId xmlns:a16="http://schemas.microsoft.com/office/drawing/2014/main" val="1382775817"/>
                    </a:ext>
                  </a:extLst>
                </a:gridCol>
              </a:tblGrid>
              <a:tr h="308610">
                <a:tc gridSpan="3">
                  <a:txBody>
                    <a:bodyPr/>
                    <a:lstStyle/>
                    <a:p>
                      <a:pPr marL="0" marR="0" algn="ctr">
                        <a:lnSpc>
                          <a:spcPct val="150000"/>
                        </a:lnSpc>
                        <a:spcBef>
                          <a:spcPts val="0"/>
                        </a:spcBef>
                        <a:spcAft>
                          <a:spcPts val="0"/>
                        </a:spcAft>
                      </a:pPr>
                      <a:r>
                        <a:rPr lang="en-US" sz="1600" b="0" dirty="0">
                          <a:effectLst/>
                        </a:rPr>
                        <a:t>2000</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50000"/>
                        </a:lnSpc>
                        <a:spcBef>
                          <a:spcPts val="0"/>
                        </a:spcBef>
                        <a:spcAft>
                          <a:spcPts val="0"/>
                        </a:spcAft>
                      </a:pPr>
                      <a:r>
                        <a:rPr lang="en-US" sz="1600" b="0" dirty="0">
                          <a:effectLst/>
                        </a:rPr>
                        <a:t>2010</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50000"/>
                        </a:lnSpc>
                        <a:spcBef>
                          <a:spcPts val="0"/>
                        </a:spcBef>
                        <a:spcAft>
                          <a:spcPts val="0"/>
                        </a:spcAft>
                      </a:pPr>
                      <a:r>
                        <a:rPr lang="en-US" sz="1600" b="0" dirty="0">
                          <a:effectLst/>
                        </a:rPr>
                        <a:t>2014</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685029"/>
                  </a:ext>
                </a:extLst>
              </a:tr>
              <a:tr h="242489">
                <a:tc>
                  <a:txBody>
                    <a:bodyPr/>
                    <a:lstStyle/>
                    <a:p>
                      <a:pPr marL="0" marR="0" algn="ctr">
                        <a:lnSpc>
                          <a:spcPct val="150000"/>
                        </a:lnSpc>
                        <a:spcBef>
                          <a:spcPts val="0"/>
                        </a:spcBef>
                        <a:spcAft>
                          <a:spcPts val="0"/>
                        </a:spcAft>
                      </a:pPr>
                      <a:r>
                        <a:rPr lang="en-US" sz="1200" b="0" dirty="0">
                          <a:effectLst/>
                        </a:rPr>
                        <a:t>Rank</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200" dirty="0">
                          <a:effectLst/>
                        </a:rPr>
                        <a:t>State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200" dirty="0">
                          <a:effectLst/>
                        </a:rPr>
                        <a:t>Med 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200" dirty="0">
                          <a:effectLst/>
                        </a:rPr>
                        <a:t>Rank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200" dirty="0">
                          <a:effectLst/>
                        </a:rPr>
                        <a:t>State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200" dirty="0">
                          <a:effectLst/>
                        </a:rPr>
                        <a:t>Median 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200" dirty="0">
                          <a:effectLst/>
                        </a:rPr>
                        <a:t>Rank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200" dirty="0">
                          <a:effectLst/>
                        </a:rPr>
                        <a:t>State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200" dirty="0">
                          <a:effectLst/>
                        </a:rPr>
                        <a:t>Median 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83411248"/>
                  </a:ext>
                </a:extLst>
              </a:tr>
              <a:tr h="242489">
                <a:tc>
                  <a:txBody>
                    <a:bodyPr/>
                    <a:lstStyle/>
                    <a:p>
                      <a:pPr marL="0" marR="0" algn="ctr">
                        <a:lnSpc>
                          <a:spcPct val="150000"/>
                        </a:lnSpc>
                        <a:spcBef>
                          <a:spcPts val="0"/>
                        </a:spcBef>
                        <a:spcAft>
                          <a:spcPts val="0"/>
                        </a:spcAft>
                      </a:pPr>
                      <a:r>
                        <a:rPr lang="en-US" sz="1200" b="0" dirty="0">
                          <a:effectLst/>
                        </a:rPr>
                        <a:t>1</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200" dirty="0">
                          <a:effectLst/>
                        </a:rPr>
                        <a:t>West Virginia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38.9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a:effectLst/>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200" dirty="0">
                          <a:effectLst/>
                        </a:rPr>
                        <a:t>Maine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42.7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a:effectLst/>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200" dirty="0">
                          <a:effectLst/>
                        </a:rPr>
                        <a:t>Maine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44.2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026596"/>
                  </a:ext>
                </a:extLst>
              </a:tr>
              <a:tr h="308189">
                <a:tc>
                  <a:txBody>
                    <a:bodyPr/>
                    <a:lstStyle/>
                    <a:p>
                      <a:pPr marL="0" marR="0" algn="ctr">
                        <a:lnSpc>
                          <a:spcPct val="150000"/>
                        </a:lnSpc>
                        <a:spcBef>
                          <a:spcPts val="0"/>
                        </a:spcBef>
                        <a:spcAft>
                          <a:spcPts val="0"/>
                        </a:spcAft>
                      </a:pPr>
                      <a:r>
                        <a:rPr lang="en-US" sz="1200" b="0" dirty="0">
                          <a:effectLst/>
                        </a:rPr>
                        <a:t>2</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200" dirty="0">
                          <a:effectLst/>
                        </a:rPr>
                        <a:t>Florida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38.7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a:effectLst/>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200" dirty="0">
                          <a:effectLst/>
                        </a:rPr>
                        <a:t>Vermont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41.5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a:effectLst/>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200" dirty="0">
                          <a:effectLst/>
                        </a:rPr>
                        <a:t>New Hampshire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42.6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6000316"/>
                  </a:ext>
                </a:extLst>
              </a:tr>
              <a:tr h="242489">
                <a:tc>
                  <a:txBody>
                    <a:bodyPr/>
                    <a:lstStyle/>
                    <a:p>
                      <a:pPr marL="0" marR="0" algn="ctr">
                        <a:lnSpc>
                          <a:spcPct val="150000"/>
                        </a:lnSpc>
                        <a:spcBef>
                          <a:spcPts val="0"/>
                        </a:spcBef>
                        <a:spcAft>
                          <a:spcPts val="0"/>
                        </a:spcAft>
                      </a:pPr>
                      <a:r>
                        <a:rPr lang="en-US" sz="1200" b="0" dirty="0">
                          <a:effectLst/>
                        </a:rPr>
                        <a:t>3</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200" dirty="0">
                          <a:effectLst/>
                        </a:rPr>
                        <a:t>Maine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38.6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a:effectLst/>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200" dirty="0">
                          <a:effectLst/>
                        </a:rPr>
                        <a:t>West Virginia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41.3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a:effectLst/>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200" dirty="0">
                          <a:effectLst/>
                        </a:rPr>
                        <a:t>Vermont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42.6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86593100"/>
                  </a:ext>
                </a:extLst>
              </a:tr>
              <a:tr h="304067">
                <a:tc>
                  <a:txBody>
                    <a:bodyPr/>
                    <a:lstStyle/>
                    <a:p>
                      <a:pPr marL="0" marR="0" algn="ctr">
                        <a:lnSpc>
                          <a:spcPct val="150000"/>
                        </a:lnSpc>
                        <a:spcBef>
                          <a:spcPts val="0"/>
                        </a:spcBef>
                        <a:spcAft>
                          <a:spcPts val="0"/>
                        </a:spcAft>
                      </a:pPr>
                      <a:r>
                        <a:rPr lang="en-US" sz="1200" b="0" dirty="0">
                          <a:effectLst/>
                        </a:rPr>
                        <a:t>4</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200" dirty="0">
                          <a:effectLst/>
                        </a:rPr>
                        <a:t>Pennsylvania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38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a:effectLst/>
                        </a:rPr>
                        <a:t>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200" dirty="0">
                          <a:effectLst/>
                        </a:rPr>
                        <a:t>New Hampshire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41.1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a:effectLst/>
                        </a:rPr>
                        <a:t>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200" dirty="0">
                          <a:effectLst/>
                        </a:rPr>
                        <a:t>West Virginia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42.0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30852137"/>
                  </a:ext>
                </a:extLst>
              </a:tr>
              <a:tr h="242489">
                <a:tc>
                  <a:txBody>
                    <a:bodyPr/>
                    <a:lstStyle/>
                    <a:p>
                      <a:pPr marL="0" marR="0" algn="ctr">
                        <a:lnSpc>
                          <a:spcPct val="150000"/>
                        </a:lnSpc>
                        <a:spcBef>
                          <a:spcPts val="0"/>
                        </a:spcBef>
                        <a:spcAft>
                          <a:spcPts val="0"/>
                        </a:spcAft>
                      </a:pPr>
                      <a:r>
                        <a:rPr lang="en-US" sz="1200" b="0" dirty="0">
                          <a:effectLst/>
                        </a:rPr>
                        <a:t>5…</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200" dirty="0">
                          <a:effectLst/>
                        </a:rPr>
                        <a:t>Vermont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37.7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a:effectLst/>
                        </a:rPr>
                        <a:t>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200" dirty="0">
                          <a:effectLst/>
                        </a:rPr>
                        <a:t>Florida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40.7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a:effectLst/>
                        </a:rPr>
                        <a:t>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200" dirty="0">
                          <a:effectLst/>
                        </a:rPr>
                        <a:t>Florida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41.8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32313952"/>
                  </a:ext>
                </a:extLst>
              </a:tr>
              <a:tr h="242489">
                <a:tc>
                  <a:txBody>
                    <a:bodyPr/>
                    <a:lstStyle/>
                    <a:p>
                      <a:pPr marL="0" marR="0" algn="ctr">
                        <a:lnSpc>
                          <a:spcPct val="150000"/>
                        </a:lnSpc>
                        <a:spcBef>
                          <a:spcPts val="0"/>
                        </a:spcBef>
                        <a:spcAft>
                          <a:spcPts val="0"/>
                        </a:spcAft>
                      </a:pPr>
                      <a:r>
                        <a:rPr lang="en-US" sz="1200" b="0" dirty="0">
                          <a:effectLst/>
                        </a:rPr>
                        <a:t>…46</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200" dirty="0">
                          <a:effectLst/>
                        </a:rPr>
                        <a:t>California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33.3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a:effectLst/>
                        </a:rPr>
                        <a:t>46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200" dirty="0">
                          <a:effectLst/>
                        </a:rPr>
                        <a:t>California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35.2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a:effectLst/>
                        </a:rPr>
                        <a:t>46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200" dirty="0">
                          <a:effectLst/>
                        </a:rPr>
                        <a:t>Idaho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35.7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00220683"/>
                  </a:ext>
                </a:extLst>
              </a:tr>
              <a:tr h="345968">
                <a:tc>
                  <a:txBody>
                    <a:bodyPr/>
                    <a:lstStyle/>
                    <a:p>
                      <a:pPr marL="0" marR="0" algn="ctr">
                        <a:lnSpc>
                          <a:spcPct val="150000"/>
                        </a:lnSpc>
                        <a:spcBef>
                          <a:spcPts val="0"/>
                        </a:spcBef>
                        <a:spcAft>
                          <a:spcPts val="0"/>
                        </a:spcAft>
                      </a:pPr>
                      <a:r>
                        <a:rPr lang="en-US" sz="1200" b="0" dirty="0">
                          <a:effectLst/>
                        </a:rPr>
                        <a:t>47</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200" dirty="0">
                          <a:effectLst/>
                        </a:rPr>
                        <a:t>Idaho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33.2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a:effectLst/>
                        </a:rPr>
                        <a:t>47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200" dirty="0">
                          <a:effectLst/>
                        </a:rPr>
                        <a:t>Idaho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34.6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a:effectLst/>
                        </a:rPr>
                        <a:t>47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200" dirty="0">
                          <a:effectLst/>
                        </a:rPr>
                        <a:t>North Dakota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34.9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64306623"/>
                  </a:ext>
                </a:extLst>
              </a:tr>
              <a:tr h="242489">
                <a:tc>
                  <a:txBody>
                    <a:bodyPr/>
                    <a:lstStyle/>
                    <a:p>
                      <a:pPr marL="0" marR="0" algn="ctr">
                        <a:lnSpc>
                          <a:spcPct val="150000"/>
                        </a:lnSpc>
                        <a:spcBef>
                          <a:spcPts val="0"/>
                        </a:spcBef>
                        <a:spcAft>
                          <a:spcPts val="0"/>
                        </a:spcAft>
                      </a:pPr>
                      <a:r>
                        <a:rPr lang="en-US" sz="1200" b="0" dirty="0">
                          <a:effectLst/>
                        </a:rPr>
                        <a:t>48</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200" dirty="0">
                          <a:effectLst/>
                        </a:rPr>
                        <a:t>Alaska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32.4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a:effectLst/>
                        </a:rPr>
                        <a:t>48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200" dirty="0">
                          <a:effectLst/>
                        </a:rPr>
                        <a:t>Alaska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33.8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a:effectLst/>
                        </a:rPr>
                        <a:t>48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marL="0" marR="0" algn="r">
                        <a:lnSpc>
                          <a:spcPct val="107000"/>
                        </a:lnSpc>
                        <a:spcBef>
                          <a:spcPts val="0"/>
                        </a:spcBef>
                        <a:spcAft>
                          <a:spcPts val="0"/>
                        </a:spcAft>
                      </a:pPr>
                      <a:r>
                        <a:rPr lang="en-US" sz="1200" dirty="0">
                          <a:effectLst/>
                        </a:rPr>
                        <a:t>Texas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tx2">
                        <a:lumMod val="60000"/>
                        <a:lumOff val="40000"/>
                      </a:schemeClr>
                    </a:solidFill>
                  </a:tcPr>
                </a:tc>
                <a:tc>
                  <a:txBody>
                    <a:bodyPr/>
                    <a:lstStyle/>
                    <a:p>
                      <a:pPr marL="0" marR="0" algn="ctr">
                        <a:lnSpc>
                          <a:spcPct val="107000"/>
                        </a:lnSpc>
                        <a:spcBef>
                          <a:spcPts val="0"/>
                        </a:spcBef>
                        <a:spcAft>
                          <a:spcPts val="0"/>
                        </a:spcAft>
                      </a:pPr>
                      <a:r>
                        <a:rPr lang="en-US" sz="1200" dirty="0">
                          <a:effectLst/>
                        </a:rPr>
                        <a:t>34.2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solidFill>
                      <a:schemeClr val="tx2">
                        <a:lumMod val="60000"/>
                        <a:lumOff val="40000"/>
                      </a:schemeClr>
                    </a:solidFill>
                  </a:tcPr>
                </a:tc>
                <a:extLst>
                  <a:ext uri="{0D108BD9-81ED-4DB2-BD59-A6C34878D82A}">
                    <a16:rowId xmlns:a16="http://schemas.microsoft.com/office/drawing/2014/main" val="2838748515"/>
                  </a:ext>
                </a:extLst>
              </a:tr>
              <a:tr h="242489">
                <a:tc>
                  <a:txBody>
                    <a:bodyPr/>
                    <a:lstStyle/>
                    <a:p>
                      <a:pPr marL="0" marR="0" algn="ctr">
                        <a:lnSpc>
                          <a:spcPct val="150000"/>
                        </a:lnSpc>
                        <a:spcBef>
                          <a:spcPts val="0"/>
                        </a:spcBef>
                        <a:spcAft>
                          <a:spcPts val="0"/>
                        </a:spcAft>
                      </a:pPr>
                      <a:r>
                        <a:rPr lang="en-US" sz="1200" b="0" dirty="0">
                          <a:effectLst/>
                        </a:rPr>
                        <a:t>49</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marL="0" marR="0" algn="r">
                        <a:lnSpc>
                          <a:spcPct val="107000"/>
                        </a:lnSpc>
                        <a:spcBef>
                          <a:spcPts val="0"/>
                        </a:spcBef>
                        <a:spcAft>
                          <a:spcPts val="0"/>
                        </a:spcAft>
                      </a:pPr>
                      <a:r>
                        <a:rPr lang="en-US" sz="1200" dirty="0">
                          <a:effectLst/>
                        </a:rPr>
                        <a:t>Texas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tx2">
                        <a:lumMod val="60000"/>
                        <a:lumOff val="40000"/>
                      </a:schemeClr>
                    </a:solidFill>
                  </a:tcPr>
                </a:tc>
                <a:tc>
                  <a:txBody>
                    <a:bodyPr/>
                    <a:lstStyle/>
                    <a:p>
                      <a:pPr marL="0" marR="0" algn="ctr">
                        <a:lnSpc>
                          <a:spcPct val="107000"/>
                        </a:lnSpc>
                        <a:spcBef>
                          <a:spcPts val="0"/>
                        </a:spcBef>
                        <a:spcAft>
                          <a:spcPts val="0"/>
                        </a:spcAft>
                      </a:pPr>
                      <a:r>
                        <a:rPr lang="en-US" sz="1200" dirty="0">
                          <a:effectLst/>
                        </a:rPr>
                        <a:t>32.3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solidFill>
                      <a:schemeClr val="tx2">
                        <a:lumMod val="60000"/>
                        <a:lumOff val="40000"/>
                      </a:schemeClr>
                    </a:solidFill>
                  </a:tcPr>
                </a:tc>
                <a:tc>
                  <a:txBody>
                    <a:bodyPr/>
                    <a:lstStyle/>
                    <a:p>
                      <a:pPr marL="0" marR="0" algn="ctr">
                        <a:lnSpc>
                          <a:spcPct val="150000"/>
                        </a:lnSpc>
                        <a:spcBef>
                          <a:spcPts val="0"/>
                        </a:spcBef>
                        <a:spcAft>
                          <a:spcPts val="0"/>
                        </a:spcAft>
                      </a:pPr>
                      <a:r>
                        <a:rPr lang="en-US" sz="1200" dirty="0">
                          <a:effectLst/>
                        </a:rPr>
                        <a:t>49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marL="0" marR="0" algn="r">
                        <a:lnSpc>
                          <a:spcPct val="107000"/>
                        </a:lnSpc>
                        <a:spcBef>
                          <a:spcPts val="0"/>
                        </a:spcBef>
                        <a:spcAft>
                          <a:spcPts val="0"/>
                        </a:spcAft>
                      </a:pPr>
                      <a:r>
                        <a:rPr lang="en-US" sz="1200" dirty="0">
                          <a:effectLst/>
                        </a:rPr>
                        <a:t>Texas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tx2">
                        <a:lumMod val="60000"/>
                        <a:lumOff val="40000"/>
                      </a:schemeClr>
                    </a:solidFill>
                  </a:tcPr>
                </a:tc>
                <a:tc>
                  <a:txBody>
                    <a:bodyPr/>
                    <a:lstStyle/>
                    <a:p>
                      <a:pPr marL="0" marR="0" algn="ctr">
                        <a:lnSpc>
                          <a:spcPct val="107000"/>
                        </a:lnSpc>
                        <a:spcBef>
                          <a:spcPts val="0"/>
                        </a:spcBef>
                        <a:spcAft>
                          <a:spcPts val="0"/>
                        </a:spcAft>
                      </a:pPr>
                      <a:r>
                        <a:rPr lang="en-US" sz="1200" dirty="0">
                          <a:effectLst/>
                        </a:rPr>
                        <a:t>33.6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solidFill>
                      <a:schemeClr val="tx2">
                        <a:lumMod val="60000"/>
                        <a:lumOff val="40000"/>
                      </a:schemeClr>
                    </a:solidFill>
                  </a:tcPr>
                </a:tc>
                <a:tc>
                  <a:txBody>
                    <a:bodyPr/>
                    <a:lstStyle/>
                    <a:p>
                      <a:pPr marL="0" marR="0" algn="ctr">
                        <a:lnSpc>
                          <a:spcPct val="150000"/>
                        </a:lnSpc>
                        <a:spcBef>
                          <a:spcPts val="0"/>
                        </a:spcBef>
                        <a:spcAft>
                          <a:spcPts val="0"/>
                        </a:spcAft>
                      </a:pPr>
                      <a:r>
                        <a:rPr lang="en-US" sz="1200" dirty="0">
                          <a:effectLst/>
                        </a:rPr>
                        <a:t>49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200" dirty="0">
                          <a:effectLst/>
                        </a:rPr>
                        <a:t>Alaska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33.3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97688245"/>
                  </a:ext>
                </a:extLst>
              </a:tr>
              <a:tr h="242489">
                <a:tc>
                  <a:txBody>
                    <a:bodyPr/>
                    <a:lstStyle/>
                    <a:p>
                      <a:pPr marL="0" marR="0" algn="ctr">
                        <a:lnSpc>
                          <a:spcPct val="150000"/>
                        </a:lnSpc>
                        <a:spcBef>
                          <a:spcPts val="0"/>
                        </a:spcBef>
                        <a:spcAft>
                          <a:spcPts val="0"/>
                        </a:spcAft>
                      </a:pPr>
                      <a:r>
                        <a:rPr lang="en-US" sz="1200" b="0" dirty="0">
                          <a:effectLst/>
                        </a:rPr>
                        <a:t>50</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200" dirty="0">
                          <a:effectLst/>
                        </a:rPr>
                        <a:t>Utah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27.1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a:effectLst/>
                        </a:rPr>
                        <a:t>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200" dirty="0">
                          <a:effectLst/>
                        </a:rPr>
                        <a:t>Utah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29.2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200" dirty="0">
                          <a:effectLst/>
                        </a:rPr>
                        <a:t>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200" dirty="0">
                          <a:effectLst/>
                        </a:rPr>
                        <a:t>Utah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30.5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53448321"/>
                  </a:ext>
                </a:extLst>
              </a:tr>
              <a:tr h="242489">
                <a:tc>
                  <a:txBody>
                    <a:bodyPr/>
                    <a:lstStyle/>
                    <a:p>
                      <a:pPr marL="0" marR="0" algn="ctr">
                        <a:lnSpc>
                          <a:spcPct val="150000"/>
                        </a:lnSpc>
                        <a:spcBef>
                          <a:spcPts val="0"/>
                        </a:spcBef>
                        <a:spcAft>
                          <a:spcPts val="0"/>
                        </a:spcAft>
                      </a:pPr>
                      <a:r>
                        <a:rPr lang="en-US" sz="1200" b="0" dirty="0">
                          <a:effectLst/>
                        </a:rPr>
                        <a: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US" sz="1200" dirty="0">
                          <a:effectLst/>
                        </a:rPr>
                        <a:t>United States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a:effectLst/>
                        </a:rPr>
                        <a:t>35.3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US" sz="1200" dirty="0">
                          <a:effectLst/>
                        </a:rPr>
                        <a:t>United States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a:effectLst/>
                        </a:rPr>
                        <a:t>37.2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US" sz="1200" dirty="0">
                          <a:effectLst/>
                        </a:rPr>
                        <a:t>United States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a:effectLst/>
                        </a:rPr>
                        <a:t>37.7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7809529"/>
                  </a:ext>
                </a:extLst>
              </a:tr>
              <a:tr h="302690">
                <a:tc gridSpan="9">
                  <a:txBody>
                    <a:bodyPr/>
                    <a:lstStyle/>
                    <a:p>
                      <a:pPr marL="0" marR="0">
                        <a:lnSpc>
                          <a:spcPct val="107000"/>
                        </a:lnSpc>
                        <a:spcBef>
                          <a:spcPts val="0"/>
                        </a:spcBef>
                        <a:spcAft>
                          <a:spcPts val="0"/>
                        </a:spcAft>
                      </a:pPr>
                      <a:r>
                        <a:rPr lang="en-US" sz="900" b="0" dirty="0">
                          <a:solidFill>
                            <a:schemeClr val="bg1"/>
                          </a:solidFill>
                          <a:effectLst/>
                        </a:rPr>
                        <a:t>Source: US Census Bureau, 2000 and 2010 Decennial Censuses</a:t>
                      </a:r>
                      <a:endParaRPr lang="en-US" sz="1200" b="0" dirty="0">
                        <a:solidFill>
                          <a:schemeClr val="bg1"/>
                        </a:solidFill>
                        <a:effectLst/>
                      </a:endParaRPr>
                    </a:p>
                    <a:p>
                      <a:pPr marL="0" marR="0">
                        <a:lnSpc>
                          <a:spcPct val="107000"/>
                        </a:lnSpc>
                        <a:spcBef>
                          <a:spcPts val="0"/>
                        </a:spcBef>
                        <a:spcAft>
                          <a:spcPts val="0"/>
                        </a:spcAft>
                      </a:pPr>
                      <a:r>
                        <a:rPr lang="en-US" sz="900" b="0" dirty="0">
                          <a:solidFill>
                            <a:schemeClr val="bg1"/>
                          </a:solidFill>
                          <a:effectLst/>
                        </a:rPr>
                        <a:t>               US Census Bureau, 2014 Population Estimate by State</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T w="3175" cap="flat" cmpd="sng" algn="ctr">
                      <a:solidFill>
                        <a:schemeClr val="tx1"/>
                      </a:solidFill>
                      <a:prstDash val="solid"/>
                      <a:round/>
                      <a:headEnd type="none" w="med" len="med"/>
                      <a:tailEnd type="none" w="med" len="med"/>
                    </a:lnT>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72874334"/>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22</a:t>
            </a:fld>
            <a:endParaRPr lang="en-US" dirty="0"/>
          </a:p>
        </p:txBody>
      </p:sp>
    </p:spTree>
    <p:extLst>
      <p:ext uri="{BB962C8B-B14F-4D97-AF65-F5344CB8AC3E}">
        <p14:creationId xmlns:p14="http://schemas.microsoft.com/office/powerpoint/2010/main" val="426742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Texas Population by Age Group, 2000 to 2014</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08746932"/>
              </p:ext>
            </p:extLst>
          </p:nvPr>
        </p:nvGraphicFramePr>
        <p:xfrm>
          <a:off x="339405" y="1857081"/>
          <a:ext cx="8458200" cy="2325119"/>
        </p:xfrm>
        <a:graphic>
          <a:graphicData uri="http://schemas.openxmlformats.org/drawingml/2006/table">
            <a:tbl>
              <a:tblPr firstRow="1" firstCol="1" bandRow="1">
                <a:tableStyleId>{5C22544A-7EE6-4342-B048-85BDC9FD1C3A}</a:tableStyleId>
              </a:tblPr>
              <a:tblGrid>
                <a:gridCol w="939800">
                  <a:extLst>
                    <a:ext uri="{9D8B030D-6E8A-4147-A177-3AD203B41FA5}">
                      <a16:colId xmlns:a16="http://schemas.microsoft.com/office/drawing/2014/main" val="217570704"/>
                    </a:ext>
                  </a:extLst>
                </a:gridCol>
                <a:gridCol w="939800">
                  <a:extLst>
                    <a:ext uri="{9D8B030D-6E8A-4147-A177-3AD203B41FA5}">
                      <a16:colId xmlns:a16="http://schemas.microsoft.com/office/drawing/2014/main" val="3461866978"/>
                    </a:ext>
                  </a:extLst>
                </a:gridCol>
                <a:gridCol w="939800">
                  <a:extLst>
                    <a:ext uri="{9D8B030D-6E8A-4147-A177-3AD203B41FA5}">
                      <a16:colId xmlns:a16="http://schemas.microsoft.com/office/drawing/2014/main" val="357081948"/>
                    </a:ext>
                  </a:extLst>
                </a:gridCol>
                <a:gridCol w="939800">
                  <a:extLst>
                    <a:ext uri="{9D8B030D-6E8A-4147-A177-3AD203B41FA5}">
                      <a16:colId xmlns:a16="http://schemas.microsoft.com/office/drawing/2014/main" val="933566931"/>
                    </a:ext>
                  </a:extLst>
                </a:gridCol>
                <a:gridCol w="939800">
                  <a:extLst>
                    <a:ext uri="{9D8B030D-6E8A-4147-A177-3AD203B41FA5}">
                      <a16:colId xmlns:a16="http://schemas.microsoft.com/office/drawing/2014/main" val="3667714047"/>
                    </a:ext>
                  </a:extLst>
                </a:gridCol>
                <a:gridCol w="939800">
                  <a:extLst>
                    <a:ext uri="{9D8B030D-6E8A-4147-A177-3AD203B41FA5}">
                      <a16:colId xmlns:a16="http://schemas.microsoft.com/office/drawing/2014/main" val="1108364384"/>
                    </a:ext>
                  </a:extLst>
                </a:gridCol>
                <a:gridCol w="939800">
                  <a:extLst>
                    <a:ext uri="{9D8B030D-6E8A-4147-A177-3AD203B41FA5}">
                      <a16:colId xmlns:a16="http://schemas.microsoft.com/office/drawing/2014/main" val="868861096"/>
                    </a:ext>
                  </a:extLst>
                </a:gridCol>
                <a:gridCol w="939800">
                  <a:extLst>
                    <a:ext uri="{9D8B030D-6E8A-4147-A177-3AD203B41FA5}">
                      <a16:colId xmlns:a16="http://schemas.microsoft.com/office/drawing/2014/main" val="2207660401"/>
                    </a:ext>
                  </a:extLst>
                </a:gridCol>
                <a:gridCol w="939800">
                  <a:extLst>
                    <a:ext uri="{9D8B030D-6E8A-4147-A177-3AD203B41FA5}">
                      <a16:colId xmlns:a16="http://schemas.microsoft.com/office/drawing/2014/main" val="1424797594"/>
                    </a:ext>
                  </a:extLst>
                </a:gridCol>
              </a:tblGrid>
              <a:tr h="229046">
                <a:tc rowSpan="2">
                  <a:txBody>
                    <a:bodyPr/>
                    <a:lstStyle/>
                    <a:p>
                      <a:pPr marL="0" marR="0">
                        <a:lnSpc>
                          <a:spcPct val="107000"/>
                        </a:lnSpc>
                        <a:spcBef>
                          <a:spcPts val="0"/>
                        </a:spcBef>
                        <a:spcAft>
                          <a:spcPts val="0"/>
                        </a:spcAft>
                      </a:pPr>
                      <a:r>
                        <a:rPr lang="en-US" sz="14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gridSpan="2">
                  <a:txBody>
                    <a:bodyPr/>
                    <a:lstStyle/>
                    <a:p>
                      <a:pPr marL="0" marR="0" algn="ctr">
                        <a:lnSpc>
                          <a:spcPct val="107000"/>
                        </a:lnSpc>
                        <a:spcBef>
                          <a:spcPts val="0"/>
                        </a:spcBef>
                        <a:spcAft>
                          <a:spcPts val="0"/>
                        </a:spcAft>
                      </a:pPr>
                      <a:r>
                        <a:rPr lang="en-US" sz="1600" b="0" dirty="0">
                          <a:effectLst/>
                        </a:rPr>
                        <a:t>2000</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600" b="0" dirty="0">
                          <a:effectLst/>
                        </a:rPr>
                        <a:t>2010</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600" b="0" dirty="0">
                          <a:effectLst/>
                        </a:rPr>
                        <a:t>2014</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600" b="0" dirty="0">
                          <a:effectLst/>
                        </a:rPr>
                        <a:t>2000-2014</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extLst>
                  <a:ext uri="{0D108BD9-81ED-4DB2-BD59-A6C34878D82A}">
                    <a16:rowId xmlns:a16="http://schemas.microsoft.com/office/drawing/2014/main" val="3720862647"/>
                  </a:ext>
                </a:extLst>
              </a:tr>
              <a:tr h="468770">
                <a:tc vMerge="1">
                  <a:txBody>
                    <a:bodyPr/>
                    <a:lstStyle/>
                    <a:p>
                      <a:endParaRPr lang="en-US"/>
                    </a:p>
                  </a:txBody>
                  <a:tcPr/>
                </a:tc>
                <a:tc>
                  <a:txBody>
                    <a:bodyPr/>
                    <a:lstStyle/>
                    <a:p>
                      <a:pPr marL="0" marR="0" algn="ctr">
                        <a:lnSpc>
                          <a:spcPct val="107000"/>
                        </a:lnSpc>
                        <a:spcBef>
                          <a:spcPts val="0"/>
                        </a:spcBef>
                        <a:spcAft>
                          <a:spcPts val="0"/>
                        </a:spcAft>
                      </a:pPr>
                      <a:r>
                        <a:rPr lang="en-US" sz="1400" dirty="0" smtClean="0">
                          <a:effectLst/>
                        </a:rPr>
                        <a:t>Population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Percent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Population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smtClean="0">
                          <a:effectLst/>
                        </a:rPr>
                        <a:t>Percent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400" dirty="0">
                          <a:effectLst/>
                        </a:rPr>
                        <a:t>Estimate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400" dirty="0">
                          <a:effectLst/>
                        </a:rPr>
                        <a:t>Percent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Absolute Change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400" dirty="0">
                          <a:effectLst/>
                        </a:rPr>
                        <a:t>Percent Change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215167016"/>
                  </a:ext>
                </a:extLst>
              </a:tr>
              <a:tr h="301272">
                <a:tc>
                  <a:txBody>
                    <a:bodyPr/>
                    <a:lstStyle/>
                    <a:p>
                      <a:pPr marL="0" marR="0" algn="r">
                        <a:lnSpc>
                          <a:spcPct val="107000"/>
                        </a:lnSpc>
                        <a:spcBef>
                          <a:spcPts val="0"/>
                        </a:spcBef>
                        <a:spcAft>
                          <a:spcPts val="0"/>
                        </a:spcAft>
                      </a:pPr>
                      <a:r>
                        <a:rPr lang="en-US" sz="1400" b="0" dirty="0">
                          <a:effectLst/>
                        </a:rPr>
                        <a:t>Under 18</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400" dirty="0">
                          <a:effectLst/>
                        </a:rPr>
                        <a:t>5,886,759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28.2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6,865,824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27.3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400" dirty="0">
                          <a:effectLst/>
                        </a:rPr>
                        <a:t>7,115,614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400" dirty="0">
                          <a:effectLst/>
                        </a:rPr>
                        <a:t>26.4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800"/>
                        </a:spcAft>
                      </a:pPr>
                      <a:r>
                        <a:rPr lang="en-US" sz="1400" dirty="0">
                          <a:effectLst/>
                        </a:rPr>
                        <a:t>1,228,855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800"/>
                        </a:spcAft>
                      </a:pPr>
                      <a:r>
                        <a:rPr lang="en-US" sz="1400" dirty="0">
                          <a:effectLst/>
                        </a:rPr>
                        <a:t>20.9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73031266"/>
                  </a:ext>
                </a:extLst>
              </a:tr>
              <a:tr h="301272">
                <a:tc>
                  <a:txBody>
                    <a:bodyPr/>
                    <a:lstStyle/>
                    <a:p>
                      <a:pPr marL="0" marR="0" algn="r">
                        <a:lnSpc>
                          <a:spcPct val="107000"/>
                        </a:lnSpc>
                        <a:spcBef>
                          <a:spcPts val="0"/>
                        </a:spcBef>
                        <a:spcAft>
                          <a:spcPts val="0"/>
                        </a:spcAft>
                      </a:pPr>
                      <a:r>
                        <a:rPr lang="en-US" sz="1400" b="0" dirty="0">
                          <a:effectLst/>
                        </a:rPr>
                        <a:t>18 to 64</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400" dirty="0">
                          <a:effectLst/>
                        </a:rPr>
                        <a:t>12,892,529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61.8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15,677,851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62.3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400" dirty="0">
                          <a:effectLst/>
                        </a:rPr>
                        <a:t>16,742,263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400" dirty="0">
                          <a:effectLst/>
                        </a:rPr>
                        <a:t>62.1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800"/>
                        </a:spcAft>
                      </a:pPr>
                      <a:r>
                        <a:rPr lang="en-US" sz="1400" dirty="0">
                          <a:effectLst/>
                        </a:rPr>
                        <a:t>3,849,734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800"/>
                        </a:spcAft>
                      </a:pPr>
                      <a:r>
                        <a:rPr lang="en-US" sz="1400" dirty="0">
                          <a:effectLst/>
                        </a:rPr>
                        <a:t>29.9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711512468"/>
                  </a:ext>
                </a:extLst>
              </a:tr>
              <a:tr h="301272">
                <a:tc>
                  <a:txBody>
                    <a:bodyPr/>
                    <a:lstStyle/>
                    <a:p>
                      <a:pPr marL="0" marR="0" algn="r">
                        <a:lnSpc>
                          <a:spcPct val="107000"/>
                        </a:lnSpc>
                        <a:spcBef>
                          <a:spcPts val="0"/>
                        </a:spcBef>
                        <a:spcAft>
                          <a:spcPts val="0"/>
                        </a:spcAft>
                      </a:pPr>
                      <a:r>
                        <a:rPr lang="en-US" sz="1400" b="0" dirty="0">
                          <a:effectLst/>
                        </a:rPr>
                        <a:t>65 and Older</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400" dirty="0">
                          <a:effectLst/>
                        </a:rPr>
                        <a:t>2,072,532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9.9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2,601,886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10.3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400" dirty="0">
                          <a:effectLst/>
                        </a:rPr>
                        <a:t>3,099,081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400" dirty="0">
                          <a:effectLst/>
                        </a:rPr>
                        <a:t>11.5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800"/>
                        </a:spcAft>
                      </a:pPr>
                      <a:r>
                        <a:rPr lang="en-US" sz="1400" dirty="0">
                          <a:effectLst/>
                        </a:rPr>
                        <a:t>1,026,549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800"/>
                        </a:spcAft>
                      </a:pPr>
                      <a:r>
                        <a:rPr lang="en-US" sz="1400" dirty="0">
                          <a:effectLst/>
                        </a:rPr>
                        <a:t>49.5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855168970"/>
                  </a:ext>
                </a:extLst>
              </a:tr>
              <a:tr h="301272">
                <a:tc>
                  <a:txBody>
                    <a:bodyPr/>
                    <a:lstStyle/>
                    <a:p>
                      <a:pPr marL="0" marR="0" algn="r">
                        <a:lnSpc>
                          <a:spcPct val="107000"/>
                        </a:lnSpc>
                        <a:spcBef>
                          <a:spcPts val="0"/>
                        </a:spcBef>
                        <a:spcAft>
                          <a:spcPts val="0"/>
                        </a:spcAft>
                      </a:pPr>
                      <a:r>
                        <a:rPr lang="en-US" sz="1400" b="0" dirty="0">
                          <a:effectLst/>
                        </a:rPr>
                        <a:t>Total</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400" dirty="0">
                          <a:effectLst/>
                        </a:rPr>
                        <a:t>20,851,820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100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25,145,561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100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400" dirty="0">
                          <a:effectLst/>
                        </a:rPr>
                        <a:t>26,956,958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400" dirty="0">
                          <a:effectLst/>
                        </a:rPr>
                        <a:t>100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800"/>
                        </a:spcAft>
                      </a:pPr>
                      <a:r>
                        <a:rPr lang="en-US" sz="1400" dirty="0">
                          <a:effectLst/>
                        </a:rPr>
                        <a:t>6,105,138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800"/>
                        </a:spcAft>
                      </a:pPr>
                      <a:r>
                        <a:rPr lang="en-US" sz="1400" dirty="0">
                          <a:effectLst/>
                        </a:rPr>
                        <a:t>29.3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010894818"/>
                  </a:ext>
                </a:extLst>
              </a:tr>
              <a:tr h="200459">
                <a:tc gridSpan="9">
                  <a:txBody>
                    <a:bodyPr/>
                    <a:lstStyle/>
                    <a:p>
                      <a:pPr marL="0" marR="0">
                        <a:lnSpc>
                          <a:spcPct val="107000"/>
                        </a:lnSpc>
                        <a:spcBef>
                          <a:spcPts val="0"/>
                        </a:spcBef>
                        <a:spcAft>
                          <a:spcPts val="0"/>
                        </a:spcAft>
                      </a:pPr>
                      <a:r>
                        <a:rPr lang="en-US" sz="1200" b="0" dirty="0">
                          <a:effectLst/>
                        </a:rPr>
                        <a:t>Source:  US Census Bureau, 2000 and 2010 Censuses, QT-P1 and derived from QT-P1</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9131535"/>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23</a:t>
            </a:fld>
            <a:endParaRPr lang="en-US" dirty="0"/>
          </a:p>
        </p:txBody>
      </p:sp>
    </p:spTree>
    <p:extLst>
      <p:ext uri="{BB962C8B-B14F-4D97-AF65-F5344CB8AC3E}">
        <p14:creationId xmlns:p14="http://schemas.microsoft.com/office/powerpoint/2010/main" val="2384831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Population Projections by Age Group, </a:t>
            </a:r>
            <a:br>
              <a:rPr lang="en-US" sz="2800" dirty="0" smtClean="0"/>
            </a:br>
            <a:r>
              <a:rPr lang="en-US" sz="2800" dirty="0" smtClean="0"/>
              <a:t>2010 to 2050</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84024081"/>
              </p:ext>
            </p:extLst>
          </p:nvPr>
        </p:nvGraphicFramePr>
        <p:xfrm>
          <a:off x="347089" y="2033814"/>
          <a:ext cx="8458205" cy="3168008"/>
        </p:xfrm>
        <a:graphic>
          <a:graphicData uri="http://schemas.openxmlformats.org/drawingml/2006/table">
            <a:tbl>
              <a:tblPr firstRow="1" firstCol="1" bandRow="1">
                <a:tableStyleId>{5C22544A-7EE6-4342-B048-85BDC9FD1C3A}</a:tableStyleId>
              </a:tblPr>
              <a:tblGrid>
                <a:gridCol w="1208315">
                  <a:extLst>
                    <a:ext uri="{9D8B030D-6E8A-4147-A177-3AD203B41FA5}">
                      <a16:colId xmlns:a16="http://schemas.microsoft.com/office/drawing/2014/main" val="2210476400"/>
                    </a:ext>
                  </a:extLst>
                </a:gridCol>
                <a:gridCol w="1208315">
                  <a:extLst>
                    <a:ext uri="{9D8B030D-6E8A-4147-A177-3AD203B41FA5}">
                      <a16:colId xmlns:a16="http://schemas.microsoft.com/office/drawing/2014/main" val="3473286769"/>
                    </a:ext>
                  </a:extLst>
                </a:gridCol>
                <a:gridCol w="1208315">
                  <a:extLst>
                    <a:ext uri="{9D8B030D-6E8A-4147-A177-3AD203B41FA5}">
                      <a16:colId xmlns:a16="http://schemas.microsoft.com/office/drawing/2014/main" val="501361113"/>
                    </a:ext>
                  </a:extLst>
                </a:gridCol>
                <a:gridCol w="1208315">
                  <a:extLst>
                    <a:ext uri="{9D8B030D-6E8A-4147-A177-3AD203B41FA5}">
                      <a16:colId xmlns:a16="http://schemas.microsoft.com/office/drawing/2014/main" val="1085635564"/>
                    </a:ext>
                  </a:extLst>
                </a:gridCol>
                <a:gridCol w="1208315">
                  <a:extLst>
                    <a:ext uri="{9D8B030D-6E8A-4147-A177-3AD203B41FA5}">
                      <a16:colId xmlns:a16="http://schemas.microsoft.com/office/drawing/2014/main" val="1783984510"/>
                    </a:ext>
                  </a:extLst>
                </a:gridCol>
                <a:gridCol w="1208315">
                  <a:extLst>
                    <a:ext uri="{9D8B030D-6E8A-4147-A177-3AD203B41FA5}">
                      <a16:colId xmlns:a16="http://schemas.microsoft.com/office/drawing/2014/main" val="3873996651"/>
                    </a:ext>
                  </a:extLst>
                </a:gridCol>
                <a:gridCol w="1208315">
                  <a:extLst>
                    <a:ext uri="{9D8B030D-6E8A-4147-A177-3AD203B41FA5}">
                      <a16:colId xmlns:a16="http://schemas.microsoft.com/office/drawing/2014/main" val="2771967566"/>
                    </a:ext>
                  </a:extLst>
                </a:gridCol>
              </a:tblGrid>
              <a:tr h="512357">
                <a:tc>
                  <a:txBody>
                    <a:bodyPr/>
                    <a:lstStyle/>
                    <a:p>
                      <a:pPr algn="ctr">
                        <a:lnSpc>
                          <a:spcPct val="107000"/>
                        </a:lnSpc>
                        <a:spcAft>
                          <a:spcPts val="0"/>
                        </a:spcAft>
                      </a:pPr>
                      <a:r>
                        <a:rPr lang="en-US" sz="1600" b="0" dirty="0">
                          <a:effectLst/>
                        </a:rPr>
                        <a:t>Age Group</a:t>
                      </a:r>
                      <a:endParaRPr lang="en-US" sz="20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600" b="0" dirty="0">
                          <a:effectLst/>
                        </a:rPr>
                        <a:t>2010</a:t>
                      </a:r>
                      <a:endParaRPr lang="en-US" sz="20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600" b="0" dirty="0">
                          <a:effectLst/>
                        </a:rPr>
                        <a:t>2020</a:t>
                      </a:r>
                      <a:endParaRPr lang="en-US" sz="20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600" b="0" dirty="0">
                          <a:effectLst/>
                        </a:rPr>
                        <a:t>2030</a:t>
                      </a:r>
                      <a:endParaRPr lang="en-US" sz="20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600" b="0" dirty="0">
                          <a:effectLst/>
                        </a:rPr>
                        <a:t>2040</a:t>
                      </a:r>
                      <a:endParaRPr lang="en-US" sz="20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600" b="0" dirty="0">
                          <a:effectLst/>
                        </a:rPr>
                        <a:t>2050</a:t>
                      </a:r>
                      <a:endParaRPr lang="en-US" sz="20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600" b="0" dirty="0">
                          <a:effectLst/>
                        </a:rPr>
                        <a:t>2010-2050</a:t>
                      </a:r>
                      <a:endParaRPr lang="en-US" sz="2000" b="0" dirty="0">
                        <a:effectLst/>
                      </a:endParaRPr>
                    </a:p>
                    <a:p>
                      <a:pPr algn="ctr">
                        <a:lnSpc>
                          <a:spcPct val="107000"/>
                        </a:lnSpc>
                        <a:spcAft>
                          <a:spcPts val="0"/>
                        </a:spcAft>
                      </a:pPr>
                      <a:r>
                        <a:rPr lang="en-US" sz="1600" b="0" dirty="0">
                          <a:effectLst/>
                        </a:rPr>
                        <a:t>Percent Change</a:t>
                      </a:r>
                      <a:endParaRPr lang="en-US" sz="2000" b="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2080925786"/>
                  </a:ext>
                </a:extLst>
              </a:tr>
              <a:tr h="250343">
                <a:tc>
                  <a:txBody>
                    <a:bodyPr/>
                    <a:lstStyle/>
                    <a:p>
                      <a:pPr algn="r">
                        <a:lnSpc>
                          <a:spcPct val="107000"/>
                        </a:lnSpc>
                        <a:spcAft>
                          <a:spcPts val="0"/>
                        </a:spcAft>
                      </a:pPr>
                      <a:r>
                        <a:rPr lang="en-US" sz="1400" b="0" dirty="0">
                          <a:effectLst/>
                        </a:rPr>
                        <a:t>65 and Older</a:t>
                      </a:r>
                      <a:endParaRPr lang="en-US" sz="16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2,601,886</a:t>
                      </a:r>
                      <a:endParaRPr lang="en-US" sz="16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4,014,083</a:t>
                      </a:r>
                      <a:endParaRPr lang="en-US" sz="16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5,929,471</a:t>
                      </a:r>
                      <a:endParaRPr lang="en-US" sz="16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7,583,385</a:t>
                      </a:r>
                      <a:endParaRPr lang="en-US" sz="16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9,442,865</a:t>
                      </a:r>
                      <a:endParaRPr lang="en-US" sz="16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dirty="0">
                          <a:effectLst/>
                        </a:rPr>
                        <a:t>262.9</a:t>
                      </a:r>
                      <a:endParaRPr lang="en-US" sz="16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840179831"/>
                  </a:ext>
                </a:extLst>
              </a:tr>
              <a:tr h="250343">
                <a:tc>
                  <a:txBody>
                    <a:bodyPr/>
                    <a:lstStyle/>
                    <a:p>
                      <a:pPr algn="r">
                        <a:lnSpc>
                          <a:spcPct val="107000"/>
                        </a:lnSpc>
                        <a:spcAft>
                          <a:spcPts val="0"/>
                        </a:spcAft>
                      </a:pPr>
                      <a:r>
                        <a:rPr lang="en-US" sz="1400" b="0" dirty="0">
                          <a:effectLst/>
                        </a:rPr>
                        <a:t>65-69</a:t>
                      </a:r>
                      <a:endParaRPr lang="en-US" sz="16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853,100</a:t>
                      </a:r>
                      <a:endParaRPr lang="en-US" sz="16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1,375,699</a:t>
                      </a:r>
                      <a:endParaRPr lang="en-US" sz="16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1,779,930</a:t>
                      </a:r>
                      <a:endParaRPr lang="en-US" sz="16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2,019,401</a:t>
                      </a:r>
                      <a:endParaRPr lang="en-US" sz="16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2,519,575</a:t>
                      </a:r>
                      <a:endParaRPr lang="en-US" sz="16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dirty="0">
                          <a:effectLst/>
                        </a:rPr>
                        <a:t>195.3</a:t>
                      </a:r>
                      <a:endParaRPr lang="en-US" sz="16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2775904931"/>
                  </a:ext>
                </a:extLst>
              </a:tr>
              <a:tr h="250343">
                <a:tc>
                  <a:txBody>
                    <a:bodyPr/>
                    <a:lstStyle/>
                    <a:p>
                      <a:pPr algn="r">
                        <a:lnSpc>
                          <a:spcPct val="107000"/>
                        </a:lnSpc>
                        <a:spcAft>
                          <a:spcPts val="0"/>
                        </a:spcAft>
                      </a:pPr>
                      <a:r>
                        <a:rPr lang="en-US" sz="1400" b="0" dirty="0">
                          <a:effectLst/>
                        </a:rPr>
                        <a:t>70-74</a:t>
                      </a:r>
                      <a:endParaRPr lang="en-US" sz="16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619,156</a:t>
                      </a:r>
                      <a:endParaRPr lang="en-US" sz="16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1,081,697</a:t>
                      </a:r>
                      <a:endParaRPr lang="en-US" sz="16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1,569,556</a:t>
                      </a:r>
                      <a:endParaRPr lang="en-US" sz="16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1,747,404</a:t>
                      </a:r>
                      <a:endParaRPr lang="en-US" sz="16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2,136,439</a:t>
                      </a:r>
                      <a:endParaRPr lang="en-US" sz="16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dirty="0">
                          <a:effectLst/>
                        </a:rPr>
                        <a:t>245.1</a:t>
                      </a:r>
                      <a:endParaRPr lang="en-US" sz="16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3012950838"/>
                  </a:ext>
                </a:extLst>
              </a:tr>
              <a:tr h="250343">
                <a:tc>
                  <a:txBody>
                    <a:bodyPr/>
                    <a:lstStyle/>
                    <a:p>
                      <a:pPr algn="r">
                        <a:lnSpc>
                          <a:spcPct val="107000"/>
                        </a:lnSpc>
                        <a:spcAft>
                          <a:spcPts val="0"/>
                        </a:spcAft>
                      </a:pPr>
                      <a:r>
                        <a:rPr lang="en-US" sz="1400" b="0" dirty="0">
                          <a:effectLst/>
                        </a:rPr>
                        <a:t>75-79</a:t>
                      </a:r>
                      <a:endParaRPr lang="en-US" sz="16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477,245</a:t>
                      </a:r>
                      <a:endParaRPr lang="en-US" sz="16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714,641</a:t>
                      </a:r>
                      <a:endParaRPr lang="en-US" sz="16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1,181,376</a:t>
                      </a:r>
                      <a:endParaRPr lang="en-US" sz="16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1,568,513</a:t>
                      </a:r>
                      <a:endParaRPr lang="en-US" sz="16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1,830,330</a:t>
                      </a:r>
                      <a:endParaRPr lang="en-US" sz="16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dirty="0">
                          <a:effectLst/>
                        </a:rPr>
                        <a:t>283.5</a:t>
                      </a:r>
                      <a:endParaRPr lang="en-US" sz="16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3868187683"/>
                  </a:ext>
                </a:extLst>
              </a:tr>
              <a:tr h="250343">
                <a:tc>
                  <a:txBody>
                    <a:bodyPr/>
                    <a:lstStyle/>
                    <a:p>
                      <a:pPr algn="r">
                        <a:lnSpc>
                          <a:spcPct val="107000"/>
                        </a:lnSpc>
                        <a:spcAft>
                          <a:spcPts val="0"/>
                        </a:spcAft>
                      </a:pPr>
                      <a:r>
                        <a:rPr lang="en-US" sz="1400" b="0" dirty="0">
                          <a:effectLst/>
                        </a:rPr>
                        <a:t>80-84</a:t>
                      </a:r>
                      <a:endParaRPr lang="en-US" sz="16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347,206</a:t>
                      </a:r>
                      <a:endParaRPr lang="en-US" sz="16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440,399</a:t>
                      </a:r>
                      <a:endParaRPr lang="en-US" sz="16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794,965</a:t>
                      </a:r>
                      <a:endParaRPr lang="en-US" sz="16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1,186,724</a:t>
                      </a:r>
                      <a:endParaRPr lang="en-US" sz="16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1,365,653</a:t>
                      </a:r>
                      <a:endParaRPr lang="en-US" sz="16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dirty="0">
                          <a:effectLst/>
                        </a:rPr>
                        <a:t>293.3</a:t>
                      </a:r>
                      <a:endParaRPr lang="en-US" sz="16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4009793412"/>
                  </a:ext>
                </a:extLst>
              </a:tr>
              <a:tr h="250343">
                <a:tc>
                  <a:txBody>
                    <a:bodyPr/>
                    <a:lstStyle/>
                    <a:p>
                      <a:pPr algn="r">
                        <a:lnSpc>
                          <a:spcPct val="107000"/>
                        </a:lnSpc>
                        <a:spcAft>
                          <a:spcPts val="0"/>
                        </a:spcAft>
                      </a:pPr>
                      <a:r>
                        <a:rPr lang="en-US" sz="1400" b="0" dirty="0">
                          <a:effectLst/>
                        </a:rPr>
                        <a:t>85+</a:t>
                      </a:r>
                      <a:endParaRPr lang="en-US" sz="16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205,501</a:t>
                      </a:r>
                      <a:endParaRPr lang="en-US" sz="16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401,647</a:t>
                      </a:r>
                      <a:endParaRPr lang="en-US" sz="16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603,644</a:t>
                      </a:r>
                      <a:endParaRPr lang="en-US" sz="16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1,061,343</a:t>
                      </a:r>
                      <a:endParaRPr lang="en-US" sz="16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1,590,868</a:t>
                      </a:r>
                      <a:endParaRPr lang="en-US" sz="16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dirty="0">
                          <a:effectLst/>
                        </a:rPr>
                        <a:t>421.3</a:t>
                      </a:r>
                      <a:endParaRPr lang="en-US" sz="16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943225310"/>
                  </a:ext>
                </a:extLst>
              </a:tr>
              <a:tr h="327500">
                <a:tc>
                  <a:txBody>
                    <a:bodyPr/>
                    <a:lstStyle/>
                    <a:p>
                      <a:pPr algn="r">
                        <a:lnSpc>
                          <a:spcPct val="107000"/>
                        </a:lnSpc>
                        <a:spcAft>
                          <a:spcPts val="0"/>
                        </a:spcAft>
                      </a:pPr>
                      <a:r>
                        <a:rPr lang="en-US" sz="1400" b="0" dirty="0">
                          <a:effectLst/>
                        </a:rPr>
                        <a:t>Total Population</a:t>
                      </a:r>
                      <a:endParaRPr lang="en-US" sz="16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25,145,561 </a:t>
                      </a:r>
                      <a:endParaRPr lang="en-US" sz="16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30,541,978 </a:t>
                      </a:r>
                      <a:endParaRPr lang="en-US" sz="16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37,155,084 </a:t>
                      </a:r>
                      <a:endParaRPr lang="en-US" sz="16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44,955,896 </a:t>
                      </a:r>
                      <a:endParaRPr lang="en-US" sz="16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400" dirty="0">
                          <a:effectLst/>
                        </a:rPr>
                        <a:t>54,369,297</a:t>
                      </a:r>
                      <a:endParaRPr lang="en-US" sz="16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dirty="0" smtClean="0">
                          <a:effectLst/>
                        </a:rPr>
                        <a:t>116.2</a:t>
                      </a:r>
                      <a:r>
                        <a:rPr lang="en-US" sz="1400" dirty="0">
                          <a:effectLst/>
                        </a:rPr>
                        <a:t> </a:t>
                      </a:r>
                      <a:endParaRPr lang="en-US" sz="16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175978165"/>
                  </a:ext>
                </a:extLst>
              </a:tr>
              <a:tr h="448337">
                <a:tc gridSpan="7">
                  <a:txBody>
                    <a:bodyPr/>
                    <a:lstStyle/>
                    <a:p>
                      <a:pPr algn="l">
                        <a:lnSpc>
                          <a:spcPct val="107000"/>
                        </a:lnSpc>
                        <a:spcAft>
                          <a:spcPts val="0"/>
                        </a:spcAft>
                      </a:pPr>
                      <a:r>
                        <a:rPr lang="en-US" sz="1200" b="0" dirty="0">
                          <a:effectLst/>
                        </a:rPr>
                        <a:t>Source:  US Census Bureau, 2010 Census</a:t>
                      </a:r>
                      <a:endParaRPr lang="en-US" sz="1600" b="0" dirty="0">
                        <a:effectLst/>
                      </a:endParaRPr>
                    </a:p>
                    <a:p>
                      <a:pPr algn="l">
                        <a:lnSpc>
                          <a:spcPct val="107000"/>
                        </a:lnSpc>
                        <a:spcAft>
                          <a:spcPts val="0"/>
                        </a:spcAft>
                      </a:pPr>
                      <a:r>
                        <a:rPr lang="en-US" sz="1200" b="0" dirty="0">
                          <a:effectLst/>
                        </a:rPr>
                        <a:t>               Texas State Data Center, 2014 Projections, 1.0 Migration Scenario</a:t>
                      </a:r>
                      <a:endParaRPr lang="en-US" sz="1600" b="0" dirty="0">
                        <a:effectLst/>
                        <a:latin typeface="Calibri" panose="020F0502020204030204" pitchFamily="34" charset="0"/>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8648830"/>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24</a:t>
            </a:fld>
            <a:endParaRPr lang="en-US" dirty="0"/>
          </a:p>
        </p:txBody>
      </p:sp>
    </p:spTree>
    <p:extLst>
      <p:ext uri="{BB962C8B-B14F-4D97-AF65-F5344CB8AC3E}">
        <p14:creationId xmlns:p14="http://schemas.microsoft.com/office/powerpoint/2010/main" val="3652728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162800" cy="990600"/>
          </a:xfrm>
        </p:spPr>
        <p:txBody>
          <a:bodyPr>
            <a:noAutofit/>
          </a:bodyPr>
          <a:lstStyle/>
          <a:p>
            <a:r>
              <a:rPr lang="en-US" sz="2400" dirty="0"/>
              <a:t>Percent of </a:t>
            </a:r>
            <a:r>
              <a:rPr lang="en-US" sz="2400" dirty="0" smtClean="0"/>
              <a:t>Population 65 </a:t>
            </a:r>
            <a:r>
              <a:rPr lang="en-US" sz="2400" dirty="0"/>
              <a:t>Years Plus, Texas Counties, </a:t>
            </a:r>
            <a:r>
              <a:rPr lang="en-US" sz="2400" dirty="0" smtClean="0"/>
              <a:t>2011-2015</a:t>
            </a:r>
            <a:endParaRPr lang="en-US" sz="2400" dirty="0"/>
          </a:p>
        </p:txBody>
      </p:sp>
      <p:sp>
        <p:nvSpPr>
          <p:cNvPr id="9" name="TextBox 8"/>
          <p:cNvSpPr txBox="1"/>
          <p:nvPr/>
        </p:nvSpPr>
        <p:spPr>
          <a:xfrm>
            <a:off x="152403" y="6489550"/>
            <a:ext cx="4786888"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2015 American </a:t>
            </a:r>
            <a:r>
              <a:rPr lang="en-US" sz="1100" dirty="0">
                <a:solidFill>
                  <a:schemeClr val="tx1">
                    <a:lumMod val="50000"/>
                    <a:lumOff val="50000"/>
                  </a:schemeClr>
                </a:solidFill>
              </a:rPr>
              <a:t>Community </a:t>
            </a:r>
            <a:r>
              <a:rPr lang="en-US" sz="1100" dirty="0" smtClean="0">
                <a:solidFill>
                  <a:schemeClr val="tx1">
                    <a:lumMod val="50000"/>
                    <a:lumOff val="50000"/>
                  </a:schemeClr>
                </a:solidFill>
              </a:rPr>
              <a:t>Survey 5-Year Estimates</a:t>
            </a:r>
            <a:endParaRPr lang="en-US" sz="1100" dirty="0">
              <a:solidFill>
                <a:schemeClr val="tx1">
                  <a:lumMod val="50000"/>
                  <a:lumOff val="50000"/>
                </a:schemeClr>
              </a:solidFill>
            </a:endParaRPr>
          </a:p>
        </p:txBody>
      </p:sp>
      <p:sp>
        <p:nvSpPr>
          <p:cNvPr id="8"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30</a:t>
            </a:r>
          </a:p>
        </p:txBody>
      </p:sp>
      <p:pic>
        <p:nvPicPr>
          <p:cNvPr id="3" name="Picture 2"/>
          <p:cNvPicPr>
            <a:picLocks noChangeAspect="1"/>
          </p:cNvPicPr>
          <p:nvPr/>
        </p:nvPicPr>
        <p:blipFill rotWithShape="1">
          <a:blip r:embed="rId3"/>
          <a:srcRect l="5815" t="17335" r="3367" b="17483"/>
          <a:stretch/>
        </p:blipFill>
        <p:spPr>
          <a:xfrm>
            <a:off x="1636295" y="1174963"/>
            <a:ext cx="5871411" cy="5504968"/>
          </a:xfrm>
          <a:prstGeom prst="rect">
            <a:avLst/>
          </a:prstGeom>
        </p:spPr>
      </p:pic>
      <p:pic>
        <p:nvPicPr>
          <p:cNvPr id="4" name="Picture 3"/>
          <p:cNvPicPr>
            <a:picLocks noChangeAspect="1"/>
          </p:cNvPicPr>
          <p:nvPr/>
        </p:nvPicPr>
        <p:blipFill rotWithShape="1">
          <a:blip r:embed="rId4"/>
          <a:srcRect t="26529"/>
          <a:stretch/>
        </p:blipFill>
        <p:spPr>
          <a:xfrm>
            <a:off x="457202" y="4674085"/>
            <a:ext cx="1544854" cy="1744235"/>
          </a:xfrm>
          <a:prstGeom prst="rect">
            <a:avLst/>
          </a:prstGeom>
        </p:spPr>
      </p:pic>
    </p:spTree>
    <p:extLst>
      <p:ext uri="{BB962C8B-B14F-4D97-AF65-F5344CB8AC3E}">
        <p14:creationId xmlns:p14="http://schemas.microsoft.com/office/powerpoint/2010/main" val="3057601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678906"/>
            <a:ext cx="8610600" cy="461665"/>
          </a:xfrm>
          <a:prstGeom prst="rect">
            <a:avLst/>
          </a:prstGeom>
          <a:noFill/>
        </p:spPr>
        <p:txBody>
          <a:bodyPr wrap="square" rtlCol="0">
            <a:spAutoFit/>
          </a:bodyPr>
          <a:lstStyle/>
          <a:p>
            <a:pPr algn="r"/>
            <a:r>
              <a:rPr lang="en-US" sz="2400" dirty="0" smtClean="0">
                <a:solidFill>
                  <a:schemeClr val="accent5">
                    <a:lumMod val="50000"/>
                  </a:schemeClr>
                </a:solidFill>
                <a:latin typeface="+mj-lt"/>
              </a:rPr>
              <a:t>Economic Outlook</a:t>
            </a:r>
            <a:endParaRPr lang="en-US" sz="2400" dirty="0">
              <a:solidFill>
                <a:schemeClr val="accent5">
                  <a:lumMod val="50000"/>
                </a:schemeClr>
              </a:solidFill>
              <a:latin typeface="+mj-lt"/>
            </a:endParaRPr>
          </a:p>
        </p:txBody>
      </p:sp>
    </p:spTree>
    <p:extLst>
      <p:ext uri="{BB962C8B-B14F-4D97-AF65-F5344CB8AC3E}">
        <p14:creationId xmlns:p14="http://schemas.microsoft.com/office/powerpoint/2010/main" val="13963850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effectLst/>
              </a:rPr>
              <a:t>Number of Jobs Added Since January 2009 through December 2016 by State and Percent of U.S. Total</a:t>
            </a:r>
            <a:endParaRPr lang="en-US" sz="2800" dirty="0">
              <a:effectLst/>
            </a:endParaRPr>
          </a:p>
        </p:txBody>
      </p:sp>
      <p:graphicFrame>
        <p:nvGraphicFramePr>
          <p:cNvPr id="6" name="Table 5"/>
          <p:cNvGraphicFramePr>
            <a:graphicFrameLocks noGrp="1"/>
          </p:cNvGraphicFramePr>
          <p:nvPr>
            <p:extLst/>
          </p:nvPr>
        </p:nvGraphicFramePr>
        <p:xfrm>
          <a:off x="1554480" y="1885953"/>
          <a:ext cx="5532120" cy="3428998"/>
        </p:xfrm>
        <a:graphic>
          <a:graphicData uri="http://schemas.openxmlformats.org/drawingml/2006/table">
            <a:tbl>
              <a:tblPr firstRow="1" bandRow="1">
                <a:tableStyleId>{B301B821-A1FF-4177-AEE7-76D212191A09}</a:tableStyleId>
              </a:tblPr>
              <a:tblGrid>
                <a:gridCol w="153162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551498">
                <a:tc>
                  <a:txBody>
                    <a:bodyPr/>
                    <a:lstStyle/>
                    <a:p>
                      <a:pPr algn="ctr" fontAlgn="ctr"/>
                      <a:r>
                        <a:rPr lang="en-US" sz="1800" u="none" strike="noStrike" dirty="0" smtClean="0">
                          <a:effectLst/>
                        </a:rPr>
                        <a:t>State</a:t>
                      </a:r>
                      <a:endParaRPr lang="en-US" sz="1800" b="0" i="0" u="none" strike="noStrike" dirty="0">
                        <a:solidFill>
                          <a:srgbClr val="000000"/>
                        </a:solidFill>
                        <a:effectLst/>
                        <a:latin typeface="Arial" panose="020B0604020202020204" pitchFamily="34" charset="0"/>
                      </a:endParaRPr>
                    </a:p>
                  </a:txBody>
                  <a:tcPr marL="2858" marR="2858" marT="2858" marB="0" anchor="ctr"/>
                </a:tc>
                <a:tc>
                  <a:txBody>
                    <a:bodyPr/>
                    <a:lstStyle/>
                    <a:p>
                      <a:pPr algn="ctr" fontAlgn="ctr"/>
                      <a:r>
                        <a:rPr lang="en-US" sz="1500" u="none" strike="noStrike" dirty="0" smtClean="0">
                          <a:effectLst/>
                        </a:rPr>
                        <a:t>Jobs Added 1-2009</a:t>
                      </a:r>
                      <a:r>
                        <a:rPr lang="en-US" sz="1500" u="none" strike="noStrike" baseline="0" dirty="0" smtClean="0">
                          <a:effectLst/>
                        </a:rPr>
                        <a:t> to 12-2016</a:t>
                      </a:r>
                      <a:endParaRPr lang="en-US" sz="1500" b="0" i="0" u="none" strike="noStrike" dirty="0">
                        <a:solidFill>
                          <a:srgbClr val="000000"/>
                        </a:solidFill>
                        <a:effectLst/>
                        <a:latin typeface="Arial" panose="020B0604020202020204" pitchFamily="34" charset="0"/>
                      </a:endParaRPr>
                    </a:p>
                  </a:txBody>
                  <a:tcPr marL="2858" marR="2858" marT="2858" marB="0" anchor="ctr"/>
                </a:tc>
                <a:tc>
                  <a:txBody>
                    <a:bodyPr/>
                    <a:lstStyle/>
                    <a:p>
                      <a:pPr algn="ctr" fontAlgn="b"/>
                      <a:r>
                        <a:rPr lang="en-US" sz="1800" u="none" strike="noStrike" dirty="0" smtClean="0">
                          <a:effectLst/>
                        </a:rPr>
                        <a:t>Percent</a:t>
                      </a:r>
                      <a:r>
                        <a:rPr lang="en-US" sz="1800" u="none" strike="noStrike" baseline="0" dirty="0" smtClean="0">
                          <a:effectLst/>
                        </a:rPr>
                        <a:t> of U.S Jobs Added </a:t>
                      </a:r>
                      <a:endParaRPr lang="en-US" sz="1800" b="0" i="0" u="none" strike="noStrike" dirty="0">
                        <a:solidFill>
                          <a:srgbClr val="000000"/>
                        </a:solidFill>
                        <a:effectLst/>
                        <a:latin typeface="Calibri" panose="020F0502020204030204" pitchFamily="34" charset="0"/>
                      </a:endParaRPr>
                    </a:p>
                  </a:txBody>
                  <a:tcPr marL="2858" marR="2858" marT="2858" marB="0" anchor="b"/>
                </a:tc>
                <a:extLst>
                  <a:ext uri="{0D108BD9-81ED-4DB2-BD59-A6C34878D82A}">
                    <a16:rowId xmlns:a16="http://schemas.microsoft.com/office/drawing/2014/main" val="10000"/>
                  </a:ext>
                </a:extLst>
              </a:tr>
              <a:tr h="280248">
                <a:tc>
                  <a:txBody>
                    <a:bodyPr/>
                    <a:lstStyle/>
                    <a:p>
                      <a:pPr algn="l" fontAlgn="ctr"/>
                      <a:r>
                        <a:rPr lang="en-US" sz="1800" u="none" strike="noStrike" spc="-10" dirty="0">
                          <a:effectLst/>
                        </a:rPr>
                        <a:t>California </a:t>
                      </a:r>
                      <a:endParaRPr lang="en-US" sz="1800" b="0" i="0" u="none" strike="noStrike" dirty="0">
                        <a:solidFill>
                          <a:srgbClr val="000000"/>
                        </a:solidFill>
                        <a:effectLst/>
                        <a:latin typeface="Arial" panose="020B0604020202020204" pitchFamily="34" charset="0"/>
                      </a:endParaRPr>
                    </a:p>
                  </a:txBody>
                  <a:tcPr marL="2858" marR="2858" marT="2858" marB="0" anchor="ctr"/>
                </a:tc>
                <a:tc>
                  <a:txBody>
                    <a:bodyPr/>
                    <a:lstStyle/>
                    <a:p>
                      <a:pPr algn="r" fontAlgn="ctr"/>
                      <a:r>
                        <a:rPr lang="en-US" sz="1800" u="none" strike="noStrike" spc="15" dirty="0">
                          <a:effectLst/>
                        </a:rPr>
                        <a:t>1,727,000</a:t>
                      </a:r>
                      <a:endParaRPr lang="en-US" sz="1800" b="0" i="0" u="none" strike="noStrike" dirty="0">
                        <a:solidFill>
                          <a:srgbClr val="000000"/>
                        </a:solidFill>
                        <a:effectLst/>
                        <a:latin typeface="Arial" panose="020B0604020202020204" pitchFamily="34" charset="0"/>
                      </a:endParaRPr>
                    </a:p>
                  </a:txBody>
                  <a:tcPr marL="2858" marR="2858" marT="2858" marB="0" anchor="ctr"/>
                </a:tc>
                <a:tc>
                  <a:txBody>
                    <a:bodyPr/>
                    <a:lstStyle/>
                    <a:p>
                      <a:pPr algn="ctr" fontAlgn="b"/>
                      <a:r>
                        <a:rPr lang="en-US" sz="1800" u="none" strike="noStrike" dirty="0">
                          <a:effectLst/>
                        </a:rPr>
                        <a:t>14.9%</a:t>
                      </a:r>
                      <a:endParaRPr lang="en-US" sz="1800" b="0" i="0" u="none" strike="noStrike" dirty="0">
                        <a:solidFill>
                          <a:srgbClr val="000000"/>
                        </a:solidFill>
                        <a:effectLst/>
                        <a:latin typeface="Calibri" panose="020F0502020204030204" pitchFamily="34" charset="0"/>
                      </a:endParaRPr>
                    </a:p>
                  </a:txBody>
                  <a:tcPr marL="2858" marR="2858" marT="2858" marB="0" anchor="ctr"/>
                </a:tc>
                <a:extLst>
                  <a:ext uri="{0D108BD9-81ED-4DB2-BD59-A6C34878D82A}">
                    <a16:rowId xmlns:a16="http://schemas.microsoft.com/office/drawing/2014/main" val="10001"/>
                  </a:ext>
                </a:extLst>
              </a:tr>
              <a:tr h="280248">
                <a:tc>
                  <a:txBody>
                    <a:bodyPr/>
                    <a:lstStyle/>
                    <a:p>
                      <a:pPr algn="l" fontAlgn="ctr"/>
                      <a:r>
                        <a:rPr lang="en-US" sz="1800" b="0" u="none" strike="noStrike" spc="30" dirty="0">
                          <a:effectLst/>
                        </a:rPr>
                        <a:t>Texas </a:t>
                      </a:r>
                      <a:endParaRPr lang="en-US" sz="1800" b="0" i="0" u="none" strike="noStrike" dirty="0">
                        <a:solidFill>
                          <a:srgbClr val="000000"/>
                        </a:solidFill>
                        <a:effectLst/>
                        <a:latin typeface="Arial" panose="020B0604020202020204" pitchFamily="34" charset="0"/>
                      </a:endParaRPr>
                    </a:p>
                  </a:txBody>
                  <a:tcPr marL="2858" marR="2858" marT="2858" marB="0" anchor="ctr"/>
                </a:tc>
                <a:tc>
                  <a:txBody>
                    <a:bodyPr/>
                    <a:lstStyle/>
                    <a:p>
                      <a:pPr algn="r" fontAlgn="ctr"/>
                      <a:r>
                        <a:rPr lang="en-US" sz="1800" b="0" u="none" strike="noStrike" spc="15" dirty="0">
                          <a:effectLst/>
                        </a:rPr>
                        <a:t>1,515,400</a:t>
                      </a:r>
                      <a:endParaRPr lang="en-US" sz="1800" b="0" i="0" u="none" strike="noStrike" dirty="0">
                        <a:solidFill>
                          <a:srgbClr val="000000"/>
                        </a:solidFill>
                        <a:effectLst/>
                        <a:latin typeface="Arial" panose="020B0604020202020204" pitchFamily="34" charset="0"/>
                      </a:endParaRPr>
                    </a:p>
                  </a:txBody>
                  <a:tcPr marL="2858" marR="2858" marT="2858" marB="0" anchor="ctr"/>
                </a:tc>
                <a:tc>
                  <a:txBody>
                    <a:bodyPr/>
                    <a:lstStyle/>
                    <a:p>
                      <a:pPr algn="ctr" fontAlgn="b"/>
                      <a:r>
                        <a:rPr lang="en-US" sz="1800" b="0" u="none" strike="noStrike" dirty="0">
                          <a:effectLst/>
                        </a:rPr>
                        <a:t>13.1%</a:t>
                      </a:r>
                      <a:endParaRPr lang="en-US" sz="1800" b="0" i="0" u="none" strike="noStrike" dirty="0">
                        <a:solidFill>
                          <a:srgbClr val="000000"/>
                        </a:solidFill>
                        <a:effectLst/>
                        <a:latin typeface="Calibri" panose="020F0502020204030204" pitchFamily="34" charset="0"/>
                      </a:endParaRPr>
                    </a:p>
                  </a:txBody>
                  <a:tcPr marL="2858" marR="2858" marT="2858" marB="0" anchor="ctr"/>
                </a:tc>
                <a:extLst>
                  <a:ext uri="{0D108BD9-81ED-4DB2-BD59-A6C34878D82A}">
                    <a16:rowId xmlns:a16="http://schemas.microsoft.com/office/drawing/2014/main" val="10002"/>
                  </a:ext>
                </a:extLst>
              </a:tr>
              <a:tr h="280248">
                <a:tc>
                  <a:txBody>
                    <a:bodyPr/>
                    <a:lstStyle/>
                    <a:p>
                      <a:pPr algn="l" fontAlgn="ctr"/>
                      <a:r>
                        <a:rPr lang="en-US" sz="1800" b="0" u="none" strike="noStrike" spc="30" dirty="0">
                          <a:effectLst/>
                        </a:rPr>
                        <a:t>Florida </a:t>
                      </a:r>
                      <a:endParaRPr lang="en-US" sz="1800" b="0" i="0" u="none" strike="noStrike" dirty="0">
                        <a:solidFill>
                          <a:srgbClr val="000000"/>
                        </a:solidFill>
                        <a:effectLst/>
                        <a:latin typeface="Arial" panose="020B0604020202020204" pitchFamily="34" charset="0"/>
                      </a:endParaRPr>
                    </a:p>
                  </a:txBody>
                  <a:tcPr marL="2858" marR="2858" marT="2858" marB="0" anchor="ctr"/>
                </a:tc>
                <a:tc>
                  <a:txBody>
                    <a:bodyPr/>
                    <a:lstStyle/>
                    <a:p>
                      <a:pPr algn="r" fontAlgn="ctr"/>
                      <a:r>
                        <a:rPr lang="en-US" sz="1800" b="0" u="none" strike="noStrike" spc="15" dirty="0">
                          <a:effectLst/>
                        </a:rPr>
                        <a:t>1,065,800</a:t>
                      </a:r>
                      <a:endParaRPr lang="en-US" sz="1800" b="0" i="0" u="none" strike="noStrike" dirty="0">
                        <a:solidFill>
                          <a:srgbClr val="000000"/>
                        </a:solidFill>
                        <a:effectLst/>
                        <a:latin typeface="Arial" panose="020B0604020202020204" pitchFamily="34" charset="0"/>
                      </a:endParaRPr>
                    </a:p>
                  </a:txBody>
                  <a:tcPr marL="2858" marR="2858" marT="2858" marB="0" anchor="ctr"/>
                </a:tc>
                <a:tc>
                  <a:txBody>
                    <a:bodyPr/>
                    <a:lstStyle/>
                    <a:p>
                      <a:pPr algn="ctr" fontAlgn="b"/>
                      <a:r>
                        <a:rPr lang="en-US" sz="1800" b="0" u="none" strike="noStrike" dirty="0">
                          <a:effectLst/>
                        </a:rPr>
                        <a:t>9.2%</a:t>
                      </a:r>
                      <a:endParaRPr lang="en-US" sz="1800" b="0" i="0" u="none" strike="noStrike" dirty="0">
                        <a:solidFill>
                          <a:srgbClr val="000000"/>
                        </a:solidFill>
                        <a:effectLst/>
                        <a:latin typeface="Calibri" panose="020F0502020204030204" pitchFamily="34" charset="0"/>
                      </a:endParaRPr>
                    </a:p>
                  </a:txBody>
                  <a:tcPr marL="2858" marR="2858" marT="2858" marB="0" anchor="ctr"/>
                </a:tc>
                <a:extLst>
                  <a:ext uri="{0D108BD9-81ED-4DB2-BD59-A6C34878D82A}">
                    <a16:rowId xmlns:a16="http://schemas.microsoft.com/office/drawing/2014/main" val="10003"/>
                  </a:ext>
                </a:extLst>
              </a:tr>
              <a:tr h="280248">
                <a:tc>
                  <a:txBody>
                    <a:bodyPr/>
                    <a:lstStyle/>
                    <a:p>
                      <a:pPr algn="l" fontAlgn="ctr"/>
                      <a:r>
                        <a:rPr lang="en-US" sz="1800" b="0" u="none" strike="noStrike" spc="-75" dirty="0">
                          <a:effectLst/>
                        </a:rPr>
                        <a:t>New York </a:t>
                      </a:r>
                      <a:endParaRPr lang="en-US" sz="1800" b="0" i="0" u="none" strike="noStrike" dirty="0">
                        <a:solidFill>
                          <a:srgbClr val="000000"/>
                        </a:solidFill>
                        <a:effectLst/>
                        <a:latin typeface="Arial" panose="020B0604020202020204" pitchFamily="34" charset="0"/>
                      </a:endParaRPr>
                    </a:p>
                  </a:txBody>
                  <a:tcPr marL="2858" marR="2858" marT="2858" marB="0" anchor="ctr"/>
                </a:tc>
                <a:tc>
                  <a:txBody>
                    <a:bodyPr/>
                    <a:lstStyle/>
                    <a:p>
                      <a:pPr algn="r" fontAlgn="ctr"/>
                      <a:r>
                        <a:rPr lang="en-US" sz="1800" b="0" u="none" strike="noStrike" spc="15" dirty="0">
                          <a:effectLst/>
                        </a:rPr>
                        <a:t>823,600</a:t>
                      </a:r>
                      <a:endParaRPr lang="en-US" sz="1800" b="0" i="0" u="none" strike="noStrike" dirty="0">
                        <a:solidFill>
                          <a:srgbClr val="000000"/>
                        </a:solidFill>
                        <a:effectLst/>
                        <a:latin typeface="Arial" panose="020B0604020202020204" pitchFamily="34" charset="0"/>
                      </a:endParaRPr>
                    </a:p>
                  </a:txBody>
                  <a:tcPr marL="2858" marR="2858" marT="2858" marB="0" anchor="ctr"/>
                </a:tc>
                <a:tc>
                  <a:txBody>
                    <a:bodyPr/>
                    <a:lstStyle/>
                    <a:p>
                      <a:pPr algn="ctr" fontAlgn="b"/>
                      <a:r>
                        <a:rPr lang="en-US" sz="1800" b="0" u="none" strike="noStrike" dirty="0">
                          <a:effectLst/>
                        </a:rPr>
                        <a:t>7.1%</a:t>
                      </a:r>
                      <a:endParaRPr lang="en-US" sz="1800" b="0" i="0" u="none" strike="noStrike" dirty="0">
                        <a:solidFill>
                          <a:srgbClr val="000000"/>
                        </a:solidFill>
                        <a:effectLst/>
                        <a:latin typeface="Calibri" panose="020F0502020204030204" pitchFamily="34" charset="0"/>
                      </a:endParaRPr>
                    </a:p>
                  </a:txBody>
                  <a:tcPr marL="2858" marR="2858" marT="2858" marB="0" anchor="ctr"/>
                </a:tc>
                <a:extLst>
                  <a:ext uri="{0D108BD9-81ED-4DB2-BD59-A6C34878D82A}">
                    <a16:rowId xmlns:a16="http://schemas.microsoft.com/office/drawing/2014/main" val="10004"/>
                  </a:ext>
                </a:extLst>
              </a:tr>
              <a:tr h="280248">
                <a:tc>
                  <a:txBody>
                    <a:bodyPr/>
                    <a:lstStyle/>
                    <a:p>
                      <a:pPr algn="l" fontAlgn="ctr"/>
                      <a:r>
                        <a:rPr lang="en-US" sz="1800" u="none" strike="noStrike" spc="-45" dirty="0">
                          <a:effectLst/>
                        </a:rPr>
                        <a:t>Michigan </a:t>
                      </a:r>
                      <a:endParaRPr lang="en-US" sz="1800" b="0" i="0" u="none" strike="noStrike" dirty="0">
                        <a:solidFill>
                          <a:srgbClr val="000000"/>
                        </a:solidFill>
                        <a:effectLst/>
                        <a:latin typeface="Arial" panose="020B0604020202020204" pitchFamily="34" charset="0"/>
                      </a:endParaRPr>
                    </a:p>
                  </a:txBody>
                  <a:tcPr marL="2858" marR="2858" marT="2858" marB="0" anchor="ctr"/>
                </a:tc>
                <a:tc>
                  <a:txBody>
                    <a:bodyPr/>
                    <a:lstStyle/>
                    <a:p>
                      <a:pPr algn="r" fontAlgn="ctr"/>
                      <a:r>
                        <a:rPr lang="en-US" sz="1800" u="none" strike="noStrike" spc="15" dirty="0">
                          <a:effectLst/>
                        </a:rPr>
                        <a:t>462,300</a:t>
                      </a:r>
                      <a:endParaRPr lang="en-US" sz="1800" b="0" i="0" u="none" strike="noStrike" dirty="0">
                        <a:solidFill>
                          <a:srgbClr val="000000"/>
                        </a:solidFill>
                        <a:effectLst/>
                        <a:latin typeface="Arial" panose="020B0604020202020204" pitchFamily="34" charset="0"/>
                      </a:endParaRPr>
                    </a:p>
                  </a:txBody>
                  <a:tcPr marL="2858" marR="2858" marT="2858" marB="0" anchor="ctr"/>
                </a:tc>
                <a:tc>
                  <a:txBody>
                    <a:bodyPr/>
                    <a:lstStyle/>
                    <a:p>
                      <a:pPr algn="ctr" fontAlgn="b"/>
                      <a:r>
                        <a:rPr lang="en-US" sz="1800" u="none" strike="noStrike">
                          <a:effectLst/>
                        </a:rPr>
                        <a:t>4.0%</a:t>
                      </a:r>
                      <a:endParaRPr lang="en-US" sz="1800" b="0" i="0" u="none" strike="noStrike">
                        <a:solidFill>
                          <a:srgbClr val="000000"/>
                        </a:solidFill>
                        <a:effectLst/>
                        <a:latin typeface="Calibri" panose="020F0502020204030204" pitchFamily="34" charset="0"/>
                      </a:endParaRPr>
                    </a:p>
                  </a:txBody>
                  <a:tcPr marL="2858" marR="2858" marT="2858" marB="0" anchor="ctr"/>
                </a:tc>
                <a:extLst>
                  <a:ext uri="{0D108BD9-81ED-4DB2-BD59-A6C34878D82A}">
                    <a16:rowId xmlns:a16="http://schemas.microsoft.com/office/drawing/2014/main" val="10005"/>
                  </a:ext>
                </a:extLst>
              </a:tr>
              <a:tr h="280248">
                <a:tc>
                  <a:txBody>
                    <a:bodyPr/>
                    <a:lstStyle/>
                    <a:p>
                      <a:pPr algn="l" fontAlgn="ctr"/>
                      <a:r>
                        <a:rPr lang="en-US" sz="1800" u="none" strike="noStrike" spc="5" dirty="0">
                          <a:effectLst/>
                        </a:rPr>
                        <a:t>Georgia </a:t>
                      </a:r>
                      <a:endParaRPr lang="en-US" sz="1800" b="0" i="0" u="none" strike="noStrike" dirty="0">
                        <a:solidFill>
                          <a:srgbClr val="000000"/>
                        </a:solidFill>
                        <a:effectLst/>
                        <a:latin typeface="Arial" panose="020B0604020202020204" pitchFamily="34" charset="0"/>
                      </a:endParaRPr>
                    </a:p>
                  </a:txBody>
                  <a:tcPr marL="2858" marR="2858" marT="2858" marB="0" anchor="ctr"/>
                </a:tc>
                <a:tc>
                  <a:txBody>
                    <a:bodyPr/>
                    <a:lstStyle/>
                    <a:p>
                      <a:pPr algn="r" fontAlgn="ctr"/>
                      <a:r>
                        <a:rPr lang="en-US" sz="1800" u="none" strike="noStrike" spc="15" dirty="0">
                          <a:effectLst/>
                        </a:rPr>
                        <a:t>452,800</a:t>
                      </a:r>
                      <a:endParaRPr lang="en-US" sz="1800" b="0" i="0" u="none" strike="noStrike" dirty="0">
                        <a:solidFill>
                          <a:srgbClr val="000000"/>
                        </a:solidFill>
                        <a:effectLst/>
                        <a:latin typeface="Arial" panose="020B0604020202020204" pitchFamily="34" charset="0"/>
                      </a:endParaRPr>
                    </a:p>
                  </a:txBody>
                  <a:tcPr marL="2858" marR="2858" marT="2858" marB="0" anchor="ctr"/>
                </a:tc>
                <a:tc>
                  <a:txBody>
                    <a:bodyPr/>
                    <a:lstStyle/>
                    <a:p>
                      <a:pPr algn="ctr" fontAlgn="b"/>
                      <a:r>
                        <a:rPr lang="en-US" sz="1800" u="none" strike="noStrike" dirty="0">
                          <a:effectLst/>
                        </a:rPr>
                        <a:t>3.9%</a:t>
                      </a:r>
                      <a:endParaRPr lang="en-US" sz="1800" b="0" i="0" u="none" strike="noStrike" dirty="0">
                        <a:solidFill>
                          <a:srgbClr val="000000"/>
                        </a:solidFill>
                        <a:effectLst/>
                        <a:latin typeface="Calibri" panose="020F0502020204030204" pitchFamily="34" charset="0"/>
                      </a:endParaRPr>
                    </a:p>
                  </a:txBody>
                  <a:tcPr marL="2858" marR="2858" marT="2858" marB="0" anchor="ctr"/>
                </a:tc>
                <a:extLst>
                  <a:ext uri="{0D108BD9-81ED-4DB2-BD59-A6C34878D82A}">
                    <a16:rowId xmlns:a16="http://schemas.microsoft.com/office/drawing/2014/main" val="10006"/>
                  </a:ext>
                </a:extLst>
              </a:tr>
              <a:tr h="280248">
                <a:tc>
                  <a:txBody>
                    <a:bodyPr/>
                    <a:lstStyle/>
                    <a:p>
                      <a:pPr algn="l" fontAlgn="ctr"/>
                      <a:r>
                        <a:rPr lang="en-US" sz="1800" u="none" strike="noStrike" spc="-75" dirty="0">
                          <a:effectLst/>
                        </a:rPr>
                        <a:t>North Carolina </a:t>
                      </a:r>
                      <a:endParaRPr lang="en-US" sz="1800" b="0" i="0" u="none" strike="noStrike" dirty="0">
                        <a:solidFill>
                          <a:srgbClr val="000000"/>
                        </a:solidFill>
                        <a:effectLst/>
                        <a:latin typeface="Arial" panose="020B0604020202020204" pitchFamily="34" charset="0"/>
                      </a:endParaRPr>
                    </a:p>
                  </a:txBody>
                  <a:tcPr marL="2858" marR="2858" marT="2858" marB="0" anchor="ctr"/>
                </a:tc>
                <a:tc>
                  <a:txBody>
                    <a:bodyPr/>
                    <a:lstStyle/>
                    <a:p>
                      <a:pPr algn="r" fontAlgn="ctr"/>
                      <a:r>
                        <a:rPr lang="en-US" sz="1800" u="none" strike="noStrike" spc="15" dirty="0">
                          <a:effectLst/>
                        </a:rPr>
                        <a:t>364,600</a:t>
                      </a:r>
                      <a:endParaRPr lang="en-US" sz="1800" b="0" i="0" u="none" strike="noStrike" dirty="0">
                        <a:solidFill>
                          <a:srgbClr val="000000"/>
                        </a:solidFill>
                        <a:effectLst/>
                        <a:latin typeface="Arial" panose="020B0604020202020204" pitchFamily="34" charset="0"/>
                      </a:endParaRPr>
                    </a:p>
                  </a:txBody>
                  <a:tcPr marL="2858" marR="2858" marT="2858" marB="0" anchor="ctr"/>
                </a:tc>
                <a:tc>
                  <a:txBody>
                    <a:bodyPr/>
                    <a:lstStyle/>
                    <a:p>
                      <a:pPr algn="ctr" fontAlgn="b"/>
                      <a:r>
                        <a:rPr lang="en-US" sz="1800" u="none" strike="noStrike" dirty="0">
                          <a:effectLst/>
                        </a:rPr>
                        <a:t>3.2%</a:t>
                      </a:r>
                      <a:endParaRPr lang="en-US" sz="1800" b="0" i="0" u="none" strike="noStrike" dirty="0">
                        <a:solidFill>
                          <a:srgbClr val="000000"/>
                        </a:solidFill>
                        <a:effectLst/>
                        <a:latin typeface="Calibri" panose="020F0502020204030204" pitchFamily="34" charset="0"/>
                      </a:endParaRPr>
                    </a:p>
                  </a:txBody>
                  <a:tcPr marL="2858" marR="2858" marT="2858" marB="0" anchor="ctr"/>
                </a:tc>
                <a:extLst>
                  <a:ext uri="{0D108BD9-81ED-4DB2-BD59-A6C34878D82A}">
                    <a16:rowId xmlns:a16="http://schemas.microsoft.com/office/drawing/2014/main" val="10007"/>
                  </a:ext>
                </a:extLst>
              </a:tr>
              <a:tr h="280248">
                <a:tc>
                  <a:txBody>
                    <a:bodyPr/>
                    <a:lstStyle/>
                    <a:p>
                      <a:pPr algn="l" fontAlgn="ctr"/>
                      <a:r>
                        <a:rPr lang="en-US" sz="1800" u="none" strike="noStrike" spc="5" dirty="0">
                          <a:effectLst/>
                        </a:rPr>
                        <a:t>Ohio </a:t>
                      </a:r>
                      <a:endParaRPr lang="en-US" sz="1800" b="0" i="0" u="none" strike="noStrike" dirty="0">
                        <a:solidFill>
                          <a:srgbClr val="000000"/>
                        </a:solidFill>
                        <a:effectLst/>
                        <a:latin typeface="Arial" panose="020B0604020202020204" pitchFamily="34" charset="0"/>
                      </a:endParaRPr>
                    </a:p>
                  </a:txBody>
                  <a:tcPr marL="2858" marR="2858" marT="2858" marB="0" anchor="ctr"/>
                </a:tc>
                <a:tc>
                  <a:txBody>
                    <a:bodyPr/>
                    <a:lstStyle/>
                    <a:p>
                      <a:pPr algn="r" fontAlgn="ctr"/>
                      <a:r>
                        <a:rPr lang="en-US" sz="1800" u="none" strike="noStrike" spc="15" dirty="0">
                          <a:effectLst/>
                        </a:rPr>
                        <a:t>328,700</a:t>
                      </a:r>
                      <a:endParaRPr lang="en-US" sz="1800" b="0" i="0" u="none" strike="noStrike" dirty="0">
                        <a:solidFill>
                          <a:srgbClr val="000000"/>
                        </a:solidFill>
                        <a:effectLst/>
                        <a:latin typeface="Arial" panose="020B0604020202020204" pitchFamily="34" charset="0"/>
                      </a:endParaRPr>
                    </a:p>
                  </a:txBody>
                  <a:tcPr marL="2858" marR="2858" marT="2858" marB="0" anchor="ctr"/>
                </a:tc>
                <a:tc>
                  <a:txBody>
                    <a:bodyPr/>
                    <a:lstStyle/>
                    <a:p>
                      <a:pPr algn="ctr" fontAlgn="b"/>
                      <a:r>
                        <a:rPr lang="en-US" sz="1800" u="none" strike="noStrike" dirty="0">
                          <a:effectLst/>
                        </a:rPr>
                        <a:t>2.8%</a:t>
                      </a:r>
                      <a:endParaRPr lang="en-US" sz="1800" b="0" i="0" u="none" strike="noStrike" dirty="0">
                        <a:solidFill>
                          <a:srgbClr val="000000"/>
                        </a:solidFill>
                        <a:effectLst/>
                        <a:latin typeface="Calibri" panose="020F0502020204030204" pitchFamily="34" charset="0"/>
                      </a:endParaRPr>
                    </a:p>
                  </a:txBody>
                  <a:tcPr marL="2858" marR="2858" marT="2858" marB="0" anchor="ctr"/>
                </a:tc>
                <a:extLst>
                  <a:ext uri="{0D108BD9-81ED-4DB2-BD59-A6C34878D82A}">
                    <a16:rowId xmlns:a16="http://schemas.microsoft.com/office/drawing/2014/main" val="10008"/>
                  </a:ext>
                </a:extLst>
              </a:tr>
              <a:tr h="280248">
                <a:tc>
                  <a:txBody>
                    <a:bodyPr/>
                    <a:lstStyle/>
                    <a:p>
                      <a:pPr algn="l" fontAlgn="ctr"/>
                      <a:r>
                        <a:rPr lang="en-US" sz="1800" u="none" strike="noStrike" spc="-15" dirty="0">
                          <a:effectLst/>
                        </a:rPr>
                        <a:t>Washington </a:t>
                      </a:r>
                      <a:endParaRPr lang="en-US" sz="1800" b="0" i="0" u="none" strike="noStrike" dirty="0">
                        <a:solidFill>
                          <a:srgbClr val="000000"/>
                        </a:solidFill>
                        <a:effectLst/>
                        <a:latin typeface="Arial" panose="020B0604020202020204" pitchFamily="34" charset="0"/>
                      </a:endParaRPr>
                    </a:p>
                  </a:txBody>
                  <a:tcPr marL="2858" marR="2858" marT="2858" marB="0" anchor="ctr"/>
                </a:tc>
                <a:tc>
                  <a:txBody>
                    <a:bodyPr/>
                    <a:lstStyle/>
                    <a:p>
                      <a:pPr algn="r" fontAlgn="ctr"/>
                      <a:r>
                        <a:rPr lang="en-US" sz="1800" u="none" strike="noStrike" spc="15" dirty="0">
                          <a:effectLst/>
                        </a:rPr>
                        <a:t>327,600</a:t>
                      </a:r>
                      <a:endParaRPr lang="en-US" sz="1800" b="0" i="0" u="none" strike="noStrike" dirty="0">
                        <a:solidFill>
                          <a:srgbClr val="000000"/>
                        </a:solidFill>
                        <a:effectLst/>
                        <a:latin typeface="Arial" panose="020B0604020202020204" pitchFamily="34" charset="0"/>
                      </a:endParaRPr>
                    </a:p>
                  </a:txBody>
                  <a:tcPr marL="2858" marR="2858" marT="2858" marB="0" anchor="ctr"/>
                </a:tc>
                <a:tc>
                  <a:txBody>
                    <a:bodyPr/>
                    <a:lstStyle/>
                    <a:p>
                      <a:pPr algn="ctr" fontAlgn="b"/>
                      <a:r>
                        <a:rPr lang="en-US" sz="1800" u="none" strike="noStrike" dirty="0">
                          <a:effectLst/>
                        </a:rPr>
                        <a:t>2.8%</a:t>
                      </a:r>
                      <a:endParaRPr lang="en-US" sz="1800" b="0" i="0" u="none" strike="noStrike" dirty="0">
                        <a:solidFill>
                          <a:srgbClr val="000000"/>
                        </a:solidFill>
                        <a:effectLst/>
                        <a:latin typeface="Calibri" panose="020F0502020204030204" pitchFamily="34" charset="0"/>
                      </a:endParaRPr>
                    </a:p>
                  </a:txBody>
                  <a:tcPr marL="2858" marR="2858" marT="2858" marB="0" anchor="ctr"/>
                </a:tc>
                <a:extLst>
                  <a:ext uri="{0D108BD9-81ED-4DB2-BD59-A6C34878D82A}">
                    <a16:rowId xmlns:a16="http://schemas.microsoft.com/office/drawing/2014/main" val="10009"/>
                  </a:ext>
                </a:extLst>
              </a:tr>
              <a:tr h="355268">
                <a:tc>
                  <a:txBody>
                    <a:bodyPr/>
                    <a:lstStyle/>
                    <a:p>
                      <a:pPr algn="l" fontAlgn="ctr"/>
                      <a:r>
                        <a:rPr lang="en-US" sz="1800" u="none" strike="noStrike" spc="-45" dirty="0">
                          <a:effectLst/>
                        </a:rPr>
                        <a:t>Massachusetts </a:t>
                      </a:r>
                      <a:endParaRPr lang="en-US" sz="1800" b="0" i="0" u="none" strike="noStrike" dirty="0">
                        <a:solidFill>
                          <a:srgbClr val="000000"/>
                        </a:solidFill>
                        <a:effectLst/>
                        <a:latin typeface="Arial" panose="020B0604020202020204" pitchFamily="34" charset="0"/>
                      </a:endParaRPr>
                    </a:p>
                  </a:txBody>
                  <a:tcPr marL="2858" marR="2858" marT="2858" marB="0" anchor="ctr"/>
                </a:tc>
                <a:tc>
                  <a:txBody>
                    <a:bodyPr/>
                    <a:lstStyle/>
                    <a:p>
                      <a:pPr algn="r" fontAlgn="ctr"/>
                      <a:r>
                        <a:rPr lang="en-US" sz="1800" u="none" strike="noStrike" spc="15" dirty="0">
                          <a:effectLst/>
                        </a:rPr>
                        <a:t>320,200</a:t>
                      </a:r>
                      <a:endParaRPr lang="en-US" sz="1800" b="0" i="0" u="none" strike="noStrike" dirty="0">
                        <a:solidFill>
                          <a:srgbClr val="000000"/>
                        </a:solidFill>
                        <a:effectLst/>
                        <a:latin typeface="Arial" panose="020B0604020202020204" pitchFamily="34" charset="0"/>
                      </a:endParaRPr>
                    </a:p>
                  </a:txBody>
                  <a:tcPr marL="2858" marR="2858" marT="2858" marB="0" anchor="ctr"/>
                </a:tc>
                <a:tc>
                  <a:txBody>
                    <a:bodyPr/>
                    <a:lstStyle/>
                    <a:p>
                      <a:pPr algn="ctr" fontAlgn="b"/>
                      <a:r>
                        <a:rPr lang="en-US" sz="1800" u="none" strike="noStrike" dirty="0">
                          <a:effectLst/>
                        </a:rPr>
                        <a:t>2.8%</a:t>
                      </a:r>
                      <a:endParaRPr lang="en-US" sz="1800" b="0" i="0" u="none" strike="noStrike" dirty="0">
                        <a:solidFill>
                          <a:srgbClr val="000000"/>
                        </a:solidFill>
                        <a:effectLst/>
                        <a:latin typeface="Calibri" panose="020F0502020204030204" pitchFamily="34" charset="0"/>
                      </a:endParaRPr>
                    </a:p>
                  </a:txBody>
                  <a:tcPr marL="2858" marR="2858" marT="2858" marB="0" anchor="ctr"/>
                </a:tc>
                <a:extLst>
                  <a:ext uri="{0D108BD9-81ED-4DB2-BD59-A6C34878D82A}">
                    <a16:rowId xmlns:a16="http://schemas.microsoft.com/office/drawing/2014/main" val="10010"/>
                  </a:ext>
                </a:extLst>
              </a:tr>
            </a:tbl>
          </a:graphicData>
        </a:graphic>
      </p:graphicFrame>
      <p:sp>
        <p:nvSpPr>
          <p:cNvPr id="4" name="TextBox 3"/>
          <p:cNvSpPr txBox="1"/>
          <p:nvPr/>
        </p:nvSpPr>
        <p:spPr>
          <a:xfrm>
            <a:off x="145239" y="6413279"/>
            <a:ext cx="6686550" cy="246221"/>
          </a:xfrm>
          <a:prstGeom prst="rect">
            <a:avLst/>
          </a:prstGeom>
          <a:noFill/>
        </p:spPr>
        <p:txBody>
          <a:bodyPr wrap="square" rtlCol="0">
            <a:spAutoFit/>
          </a:bodyPr>
          <a:lstStyle/>
          <a:p>
            <a:r>
              <a:rPr lang="en-US" sz="1000" dirty="0">
                <a:solidFill>
                  <a:schemeClr val="bg1">
                    <a:lumMod val="50000"/>
                  </a:schemeClr>
                </a:solidFill>
              </a:rPr>
              <a:t>Source: Bureau of Labor Statistics</a:t>
            </a:r>
          </a:p>
        </p:txBody>
      </p:sp>
      <p:graphicFrame>
        <p:nvGraphicFramePr>
          <p:cNvPr id="8" name="Table 7"/>
          <p:cNvGraphicFramePr>
            <a:graphicFrameLocks noGrp="1"/>
          </p:cNvGraphicFramePr>
          <p:nvPr>
            <p:extLst>
              <p:ext uri="{D42A27DB-BD31-4B8C-83A1-F6EECF244321}">
                <p14:modId xmlns:p14="http://schemas.microsoft.com/office/powerpoint/2010/main" val="2837139243"/>
              </p:ext>
            </p:extLst>
          </p:nvPr>
        </p:nvGraphicFramePr>
        <p:xfrm>
          <a:off x="1562645" y="1864627"/>
          <a:ext cx="6084393" cy="3960988"/>
        </p:xfrm>
        <a:graphic>
          <a:graphicData uri="http://schemas.openxmlformats.org/drawingml/2006/table">
            <a:tbl>
              <a:tblPr firstRow="1" bandRow="1">
                <a:tableStyleId>{B301B821-A1FF-4177-AEE7-76D212191A09}</a:tableStyleId>
              </a:tblPr>
              <a:tblGrid>
                <a:gridCol w="1684522">
                  <a:extLst>
                    <a:ext uri="{9D8B030D-6E8A-4147-A177-3AD203B41FA5}">
                      <a16:colId xmlns:a16="http://schemas.microsoft.com/office/drawing/2014/main" val="20000"/>
                    </a:ext>
                  </a:extLst>
                </a:gridCol>
                <a:gridCol w="2150743">
                  <a:extLst>
                    <a:ext uri="{9D8B030D-6E8A-4147-A177-3AD203B41FA5}">
                      <a16:colId xmlns:a16="http://schemas.microsoft.com/office/drawing/2014/main" val="20001"/>
                    </a:ext>
                  </a:extLst>
                </a:gridCol>
                <a:gridCol w="2249128">
                  <a:extLst>
                    <a:ext uri="{9D8B030D-6E8A-4147-A177-3AD203B41FA5}">
                      <a16:colId xmlns:a16="http://schemas.microsoft.com/office/drawing/2014/main" val="20002"/>
                    </a:ext>
                  </a:extLst>
                </a:gridCol>
              </a:tblGrid>
              <a:tr h="629233">
                <a:tc>
                  <a:txBody>
                    <a:bodyPr/>
                    <a:lstStyle/>
                    <a:p>
                      <a:pPr algn="ctr" fontAlgn="ctr"/>
                      <a:r>
                        <a:rPr lang="en-US" sz="1800" b="0" u="none" strike="noStrike" dirty="0" smtClean="0">
                          <a:effectLst/>
                        </a:rPr>
                        <a:t>State</a:t>
                      </a:r>
                      <a:endParaRPr lang="en-US" sz="1800" b="0" i="0" u="none" strike="noStrike" dirty="0">
                        <a:solidFill>
                          <a:srgbClr val="000000"/>
                        </a:solidFill>
                        <a:effectLst/>
                        <a:latin typeface="Arial" panose="020B0604020202020204" pitchFamily="34" charset="0"/>
                      </a:endParaRPr>
                    </a:p>
                  </a:txBody>
                  <a:tcPr marL="2858" marR="2858" marT="2858" marB="0" anchor="ctr"/>
                </a:tc>
                <a:tc>
                  <a:txBody>
                    <a:bodyPr/>
                    <a:lstStyle/>
                    <a:p>
                      <a:pPr algn="ctr" fontAlgn="ctr"/>
                      <a:r>
                        <a:rPr lang="en-US" sz="1800" b="0" u="none" strike="noStrike" dirty="0" smtClean="0">
                          <a:effectLst/>
                        </a:rPr>
                        <a:t>Jobs Added 1-2009</a:t>
                      </a:r>
                      <a:r>
                        <a:rPr lang="en-US" sz="1800" b="0" u="none" strike="noStrike" baseline="0" dirty="0" smtClean="0">
                          <a:effectLst/>
                        </a:rPr>
                        <a:t> to 12-2016</a:t>
                      </a:r>
                      <a:endParaRPr lang="en-US" sz="1800" b="0" i="0" u="none" strike="noStrike" dirty="0">
                        <a:solidFill>
                          <a:srgbClr val="000000"/>
                        </a:solidFill>
                        <a:effectLst/>
                        <a:latin typeface="Arial" panose="020B0604020202020204" pitchFamily="34" charset="0"/>
                      </a:endParaRPr>
                    </a:p>
                  </a:txBody>
                  <a:tcPr marL="2858" marR="2858" marT="2858" marB="0" anchor="ctr"/>
                </a:tc>
                <a:tc>
                  <a:txBody>
                    <a:bodyPr/>
                    <a:lstStyle/>
                    <a:p>
                      <a:pPr algn="ctr" fontAlgn="b"/>
                      <a:r>
                        <a:rPr lang="en-US" sz="1800" b="0" u="none" strike="noStrike" dirty="0" smtClean="0">
                          <a:effectLst/>
                        </a:rPr>
                        <a:t>Percent</a:t>
                      </a:r>
                      <a:r>
                        <a:rPr lang="en-US" sz="1800" b="0" u="none" strike="noStrike" baseline="0" dirty="0" smtClean="0">
                          <a:effectLst/>
                        </a:rPr>
                        <a:t> of U.S Jobs Added </a:t>
                      </a:r>
                      <a:endParaRPr lang="en-US" sz="1800" b="0" i="0" u="none" strike="noStrike" dirty="0">
                        <a:solidFill>
                          <a:srgbClr val="000000"/>
                        </a:solidFill>
                        <a:effectLst/>
                        <a:latin typeface="Calibri" panose="020F0502020204030204" pitchFamily="34" charset="0"/>
                      </a:endParaRPr>
                    </a:p>
                  </a:txBody>
                  <a:tcPr marL="2858" marR="2858" marT="2858" marB="0" anchor="b"/>
                </a:tc>
                <a:extLst>
                  <a:ext uri="{0D108BD9-81ED-4DB2-BD59-A6C34878D82A}">
                    <a16:rowId xmlns:a16="http://schemas.microsoft.com/office/drawing/2014/main" val="10000"/>
                  </a:ext>
                </a:extLst>
              </a:tr>
              <a:tr h="319750">
                <a:tc>
                  <a:txBody>
                    <a:bodyPr/>
                    <a:lstStyle/>
                    <a:p>
                      <a:pPr algn="l" fontAlgn="ctr"/>
                      <a:r>
                        <a:rPr lang="en-US" sz="1800" u="none" strike="noStrike" spc="-10" dirty="0">
                          <a:solidFill>
                            <a:schemeClr val="bg1">
                              <a:lumMod val="50000"/>
                            </a:schemeClr>
                          </a:solidFill>
                          <a:effectLst/>
                        </a:rPr>
                        <a:t>California </a:t>
                      </a:r>
                      <a:endParaRPr lang="en-US" sz="1800" b="0" i="0" u="none" strike="noStrike" dirty="0">
                        <a:solidFill>
                          <a:schemeClr val="bg1">
                            <a:lumMod val="50000"/>
                          </a:schemeClr>
                        </a:solidFill>
                        <a:effectLst/>
                        <a:latin typeface="Arial" panose="020B0604020202020204" pitchFamily="34" charset="0"/>
                      </a:endParaRPr>
                    </a:p>
                  </a:txBody>
                  <a:tcPr marL="2858" marR="2858" marT="2858" marB="0" anchor="ctr"/>
                </a:tc>
                <a:tc>
                  <a:txBody>
                    <a:bodyPr/>
                    <a:lstStyle/>
                    <a:p>
                      <a:pPr algn="ctr" fontAlgn="ctr"/>
                      <a:r>
                        <a:rPr lang="en-US" sz="1800" u="none" strike="noStrike" spc="15" dirty="0">
                          <a:solidFill>
                            <a:schemeClr val="bg1">
                              <a:lumMod val="50000"/>
                            </a:schemeClr>
                          </a:solidFill>
                          <a:effectLst/>
                        </a:rPr>
                        <a:t>1,727,000</a:t>
                      </a:r>
                      <a:endParaRPr lang="en-US" sz="1800" b="0" i="0" u="none" strike="noStrike" dirty="0">
                        <a:solidFill>
                          <a:schemeClr val="bg1">
                            <a:lumMod val="50000"/>
                          </a:schemeClr>
                        </a:solidFill>
                        <a:effectLst/>
                        <a:latin typeface="Arial" panose="020B0604020202020204" pitchFamily="34" charset="0"/>
                      </a:endParaRPr>
                    </a:p>
                  </a:txBody>
                  <a:tcPr marL="2858" marR="2858" marT="2858" marB="0" anchor="ctr"/>
                </a:tc>
                <a:tc>
                  <a:txBody>
                    <a:bodyPr/>
                    <a:lstStyle/>
                    <a:p>
                      <a:pPr algn="ctr" fontAlgn="b"/>
                      <a:r>
                        <a:rPr lang="en-US" sz="1800" u="none" strike="noStrike" dirty="0">
                          <a:solidFill>
                            <a:schemeClr val="bg1">
                              <a:lumMod val="50000"/>
                            </a:schemeClr>
                          </a:solidFill>
                          <a:effectLst/>
                        </a:rPr>
                        <a:t>14.9%</a:t>
                      </a:r>
                      <a:endParaRPr lang="en-US" sz="1800" b="0" i="0" u="none" strike="noStrike" dirty="0">
                        <a:solidFill>
                          <a:schemeClr val="bg1">
                            <a:lumMod val="50000"/>
                          </a:schemeClr>
                        </a:solidFill>
                        <a:effectLst/>
                        <a:latin typeface="Calibri" panose="020F0502020204030204" pitchFamily="34" charset="0"/>
                      </a:endParaRPr>
                    </a:p>
                  </a:txBody>
                  <a:tcPr marL="2858" marR="2858" marT="2858" marB="0" anchor="ctr"/>
                </a:tc>
                <a:extLst>
                  <a:ext uri="{0D108BD9-81ED-4DB2-BD59-A6C34878D82A}">
                    <a16:rowId xmlns:a16="http://schemas.microsoft.com/office/drawing/2014/main" val="10001"/>
                  </a:ext>
                </a:extLst>
              </a:tr>
              <a:tr h="368411">
                <a:tc>
                  <a:txBody>
                    <a:bodyPr/>
                    <a:lstStyle/>
                    <a:p>
                      <a:pPr algn="l" fontAlgn="ctr"/>
                      <a:r>
                        <a:rPr lang="en-US" sz="2100" b="0" u="none" strike="noStrike" spc="30" dirty="0">
                          <a:effectLst/>
                        </a:rPr>
                        <a:t>Texas </a:t>
                      </a:r>
                      <a:endParaRPr lang="en-US" sz="2100" b="0" i="0" u="none" strike="noStrike" dirty="0">
                        <a:solidFill>
                          <a:srgbClr val="000000"/>
                        </a:solidFill>
                        <a:effectLst/>
                        <a:latin typeface="Arial" panose="020B0604020202020204" pitchFamily="34" charset="0"/>
                      </a:endParaRPr>
                    </a:p>
                  </a:txBody>
                  <a:tcPr marL="2858" marR="2858" marT="2858" marB="0" anchor="ctr"/>
                </a:tc>
                <a:tc>
                  <a:txBody>
                    <a:bodyPr/>
                    <a:lstStyle/>
                    <a:p>
                      <a:pPr algn="ctr" fontAlgn="ctr"/>
                      <a:r>
                        <a:rPr lang="en-US" sz="2100" b="0" u="none" strike="noStrike" spc="15" dirty="0">
                          <a:effectLst/>
                        </a:rPr>
                        <a:t>1,515,400</a:t>
                      </a:r>
                      <a:endParaRPr lang="en-US" sz="2100" b="0" i="0" u="none" strike="noStrike" dirty="0">
                        <a:solidFill>
                          <a:srgbClr val="000000"/>
                        </a:solidFill>
                        <a:effectLst/>
                        <a:latin typeface="Arial" panose="020B0604020202020204" pitchFamily="34" charset="0"/>
                      </a:endParaRPr>
                    </a:p>
                  </a:txBody>
                  <a:tcPr marL="2858" marR="2858" marT="2858" marB="0" anchor="ctr"/>
                </a:tc>
                <a:tc>
                  <a:txBody>
                    <a:bodyPr/>
                    <a:lstStyle/>
                    <a:p>
                      <a:pPr algn="ctr" fontAlgn="b"/>
                      <a:r>
                        <a:rPr lang="en-US" sz="2100" b="0" u="none" strike="noStrike" dirty="0">
                          <a:effectLst/>
                        </a:rPr>
                        <a:t>13.1%</a:t>
                      </a:r>
                      <a:endParaRPr lang="en-US" sz="2100" b="0" i="0" u="none" strike="noStrike" dirty="0">
                        <a:solidFill>
                          <a:srgbClr val="000000"/>
                        </a:solidFill>
                        <a:effectLst/>
                        <a:latin typeface="Calibri" panose="020F0502020204030204" pitchFamily="34" charset="0"/>
                      </a:endParaRPr>
                    </a:p>
                  </a:txBody>
                  <a:tcPr marL="2858" marR="2858" marT="2858" marB="0" anchor="ctr"/>
                </a:tc>
                <a:extLst>
                  <a:ext uri="{0D108BD9-81ED-4DB2-BD59-A6C34878D82A}">
                    <a16:rowId xmlns:a16="http://schemas.microsoft.com/office/drawing/2014/main" val="10002"/>
                  </a:ext>
                </a:extLst>
              </a:tr>
              <a:tr h="319750">
                <a:tc>
                  <a:txBody>
                    <a:bodyPr/>
                    <a:lstStyle/>
                    <a:p>
                      <a:pPr algn="l" fontAlgn="ctr"/>
                      <a:r>
                        <a:rPr lang="en-US" sz="1800" u="none" strike="noStrike" spc="30" dirty="0">
                          <a:solidFill>
                            <a:schemeClr val="bg1">
                              <a:lumMod val="50000"/>
                            </a:schemeClr>
                          </a:solidFill>
                          <a:effectLst/>
                        </a:rPr>
                        <a:t>Florida </a:t>
                      </a:r>
                      <a:endParaRPr lang="en-US" sz="1800" b="0" i="0" u="none" strike="noStrike" dirty="0">
                        <a:solidFill>
                          <a:schemeClr val="bg1">
                            <a:lumMod val="50000"/>
                          </a:schemeClr>
                        </a:solidFill>
                        <a:effectLst/>
                        <a:latin typeface="Arial" panose="020B0604020202020204" pitchFamily="34" charset="0"/>
                      </a:endParaRPr>
                    </a:p>
                  </a:txBody>
                  <a:tcPr marL="2858" marR="2858" marT="2858" marB="0" anchor="ctr"/>
                </a:tc>
                <a:tc>
                  <a:txBody>
                    <a:bodyPr/>
                    <a:lstStyle/>
                    <a:p>
                      <a:pPr algn="ctr" fontAlgn="ctr"/>
                      <a:r>
                        <a:rPr lang="en-US" sz="1800" u="none" strike="noStrike" spc="15" dirty="0">
                          <a:solidFill>
                            <a:schemeClr val="bg1">
                              <a:lumMod val="50000"/>
                            </a:schemeClr>
                          </a:solidFill>
                          <a:effectLst/>
                        </a:rPr>
                        <a:t>1,065,800</a:t>
                      </a:r>
                      <a:endParaRPr lang="en-US" sz="1800" b="0" i="0" u="none" strike="noStrike" dirty="0">
                        <a:solidFill>
                          <a:schemeClr val="bg1">
                            <a:lumMod val="50000"/>
                          </a:schemeClr>
                        </a:solidFill>
                        <a:effectLst/>
                        <a:latin typeface="Arial" panose="020B0604020202020204" pitchFamily="34" charset="0"/>
                      </a:endParaRPr>
                    </a:p>
                  </a:txBody>
                  <a:tcPr marL="2858" marR="2858" marT="2858" marB="0" anchor="ctr"/>
                </a:tc>
                <a:tc>
                  <a:txBody>
                    <a:bodyPr/>
                    <a:lstStyle/>
                    <a:p>
                      <a:pPr algn="ctr" fontAlgn="b"/>
                      <a:r>
                        <a:rPr lang="en-US" sz="1800" u="none" strike="noStrike" dirty="0">
                          <a:solidFill>
                            <a:schemeClr val="bg1">
                              <a:lumMod val="50000"/>
                            </a:schemeClr>
                          </a:solidFill>
                          <a:effectLst/>
                        </a:rPr>
                        <a:t>9.2%</a:t>
                      </a:r>
                      <a:endParaRPr lang="en-US" sz="1800" b="0" i="0" u="none" strike="noStrike" dirty="0">
                        <a:solidFill>
                          <a:schemeClr val="bg1">
                            <a:lumMod val="50000"/>
                          </a:schemeClr>
                        </a:solidFill>
                        <a:effectLst/>
                        <a:latin typeface="Calibri" panose="020F0502020204030204" pitchFamily="34" charset="0"/>
                      </a:endParaRPr>
                    </a:p>
                  </a:txBody>
                  <a:tcPr marL="2858" marR="2858" marT="2858" marB="0" anchor="ctr"/>
                </a:tc>
                <a:extLst>
                  <a:ext uri="{0D108BD9-81ED-4DB2-BD59-A6C34878D82A}">
                    <a16:rowId xmlns:a16="http://schemas.microsoft.com/office/drawing/2014/main" val="10003"/>
                  </a:ext>
                </a:extLst>
              </a:tr>
              <a:tr h="319750">
                <a:tc>
                  <a:txBody>
                    <a:bodyPr/>
                    <a:lstStyle/>
                    <a:p>
                      <a:pPr algn="l" fontAlgn="ctr"/>
                      <a:r>
                        <a:rPr lang="en-US" sz="1800" u="none" strike="noStrike" spc="-75" dirty="0">
                          <a:solidFill>
                            <a:schemeClr val="bg1">
                              <a:lumMod val="50000"/>
                            </a:schemeClr>
                          </a:solidFill>
                          <a:effectLst/>
                        </a:rPr>
                        <a:t>New York </a:t>
                      </a:r>
                      <a:endParaRPr lang="en-US" sz="1800" b="0" i="0" u="none" strike="noStrike" dirty="0">
                        <a:solidFill>
                          <a:schemeClr val="bg1">
                            <a:lumMod val="50000"/>
                          </a:schemeClr>
                        </a:solidFill>
                        <a:effectLst/>
                        <a:latin typeface="Arial" panose="020B0604020202020204" pitchFamily="34" charset="0"/>
                      </a:endParaRPr>
                    </a:p>
                  </a:txBody>
                  <a:tcPr marL="2858" marR="2858" marT="2858" marB="0" anchor="ctr"/>
                </a:tc>
                <a:tc>
                  <a:txBody>
                    <a:bodyPr/>
                    <a:lstStyle/>
                    <a:p>
                      <a:pPr algn="ctr" fontAlgn="ctr"/>
                      <a:r>
                        <a:rPr lang="en-US" sz="1800" u="none" strike="noStrike" spc="15" dirty="0">
                          <a:solidFill>
                            <a:schemeClr val="bg1">
                              <a:lumMod val="50000"/>
                            </a:schemeClr>
                          </a:solidFill>
                          <a:effectLst/>
                        </a:rPr>
                        <a:t>823,600</a:t>
                      </a:r>
                      <a:endParaRPr lang="en-US" sz="1800" b="0" i="0" u="none" strike="noStrike" dirty="0">
                        <a:solidFill>
                          <a:schemeClr val="bg1">
                            <a:lumMod val="50000"/>
                          </a:schemeClr>
                        </a:solidFill>
                        <a:effectLst/>
                        <a:latin typeface="Arial" panose="020B0604020202020204" pitchFamily="34" charset="0"/>
                      </a:endParaRPr>
                    </a:p>
                  </a:txBody>
                  <a:tcPr marL="2858" marR="2858" marT="2858" marB="0" anchor="ctr"/>
                </a:tc>
                <a:tc>
                  <a:txBody>
                    <a:bodyPr/>
                    <a:lstStyle/>
                    <a:p>
                      <a:pPr algn="ctr" fontAlgn="b"/>
                      <a:r>
                        <a:rPr lang="en-US" sz="1800" u="none" strike="noStrike" dirty="0">
                          <a:solidFill>
                            <a:schemeClr val="bg1">
                              <a:lumMod val="50000"/>
                            </a:schemeClr>
                          </a:solidFill>
                          <a:effectLst/>
                        </a:rPr>
                        <a:t>7.1%</a:t>
                      </a:r>
                      <a:endParaRPr lang="en-US" sz="1800" b="0" i="0" u="none" strike="noStrike" dirty="0">
                        <a:solidFill>
                          <a:schemeClr val="bg1">
                            <a:lumMod val="50000"/>
                          </a:schemeClr>
                        </a:solidFill>
                        <a:effectLst/>
                        <a:latin typeface="Calibri" panose="020F0502020204030204" pitchFamily="34" charset="0"/>
                      </a:endParaRPr>
                    </a:p>
                  </a:txBody>
                  <a:tcPr marL="2858" marR="2858" marT="2858" marB="0" anchor="ctr"/>
                </a:tc>
                <a:extLst>
                  <a:ext uri="{0D108BD9-81ED-4DB2-BD59-A6C34878D82A}">
                    <a16:rowId xmlns:a16="http://schemas.microsoft.com/office/drawing/2014/main" val="10004"/>
                  </a:ext>
                </a:extLst>
              </a:tr>
              <a:tr h="319750">
                <a:tc>
                  <a:txBody>
                    <a:bodyPr/>
                    <a:lstStyle/>
                    <a:p>
                      <a:pPr algn="l" fontAlgn="ctr"/>
                      <a:r>
                        <a:rPr lang="en-US" sz="1800" u="none" strike="noStrike" spc="-45" dirty="0">
                          <a:solidFill>
                            <a:schemeClr val="bg1">
                              <a:lumMod val="50000"/>
                            </a:schemeClr>
                          </a:solidFill>
                          <a:effectLst/>
                        </a:rPr>
                        <a:t>Michigan </a:t>
                      </a:r>
                      <a:endParaRPr lang="en-US" sz="1800" b="0" i="0" u="none" strike="noStrike" dirty="0">
                        <a:solidFill>
                          <a:schemeClr val="bg1">
                            <a:lumMod val="50000"/>
                          </a:schemeClr>
                        </a:solidFill>
                        <a:effectLst/>
                        <a:latin typeface="Arial" panose="020B0604020202020204" pitchFamily="34" charset="0"/>
                      </a:endParaRPr>
                    </a:p>
                  </a:txBody>
                  <a:tcPr marL="2858" marR="2858" marT="2858" marB="0" anchor="ctr"/>
                </a:tc>
                <a:tc>
                  <a:txBody>
                    <a:bodyPr/>
                    <a:lstStyle/>
                    <a:p>
                      <a:pPr algn="ctr" fontAlgn="ctr"/>
                      <a:r>
                        <a:rPr lang="en-US" sz="1800" u="none" strike="noStrike" spc="15" dirty="0">
                          <a:solidFill>
                            <a:schemeClr val="bg1">
                              <a:lumMod val="50000"/>
                            </a:schemeClr>
                          </a:solidFill>
                          <a:effectLst/>
                        </a:rPr>
                        <a:t>462,300</a:t>
                      </a:r>
                      <a:endParaRPr lang="en-US" sz="1800" b="0" i="0" u="none" strike="noStrike" dirty="0">
                        <a:solidFill>
                          <a:schemeClr val="bg1">
                            <a:lumMod val="50000"/>
                          </a:schemeClr>
                        </a:solidFill>
                        <a:effectLst/>
                        <a:latin typeface="Arial" panose="020B0604020202020204" pitchFamily="34" charset="0"/>
                      </a:endParaRPr>
                    </a:p>
                  </a:txBody>
                  <a:tcPr marL="2858" marR="2858" marT="2858" marB="0" anchor="ctr"/>
                </a:tc>
                <a:tc>
                  <a:txBody>
                    <a:bodyPr/>
                    <a:lstStyle/>
                    <a:p>
                      <a:pPr algn="ctr" fontAlgn="b"/>
                      <a:r>
                        <a:rPr lang="en-US" sz="1800" u="none" strike="noStrike" dirty="0">
                          <a:solidFill>
                            <a:schemeClr val="bg1">
                              <a:lumMod val="50000"/>
                            </a:schemeClr>
                          </a:solidFill>
                          <a:effectLst/>
                        </a:rPr>
                        <a:t>4.0%</a:t>
                      </a:r>
                      <a:endParaRPr lang="en-US" sz="1800" b="0" i="0" u="none" strike="noStrike" dirty="0">
                        <a:solidFill>
                          <a:schemeClr val="bg1">
                            <a:lumMod val="50000"/>
                          </a:schemeClr>
                        </a:solidFill>
                        <a:effectLst/>
                        <a:latin typeface="Calibri" panose="020F0502020204030204" pitchFamily="34" charset="0"/>
                      </a:endParaRPr>
                    </a:p>
                  </a:txBody>
                  <a:tcPr marL="2858" marR="2858" marT="2858" marB="0" anchor="ctr"/>
                </a:tc>
                <a:extLst>
                  <a:ext uri="{0D108BD9-81ED-4DB2-BD59-A6C34878D82A}">
                    <a16:rowId xmlns:a16="http://schemas.microsoft.com/office/drawing/2014/main" val="10005"/>
                  </a:ext>
                </a:extLst>
              </a:tr>
              <a:tr h="319750">
                <a:tc>
                  <a:txBody>
                    <a:bodyPr/>
                    <a:lstStyle/>
                    <a:p>
                      <a:pPr algn="l" fontAlgn="ctr"/>
                      <a:r>
                        <a:rPr lang="en-US" sz="1800" u="none" strike="noStrike" spc="5" dirty="0">
                          <a:solidFill>
                            <a:schemeClr val="bg1">
                              <a:lumMod val="50000"/>
                            </a:schemeClr>
                          </a:solidFill>
                          <a:effectLst/>
                        </a:rPr>
                        <a:t>Georgia </a:t>
                      </a:r>
                      <a:endParaRPr lang="en-US" sz="1800" b="0" i="0" u="none" strike="noStrike" dirty="0">
                        <a:solidFill>
                          <a:schemeClr val="bg1">
                            <a:lumMod val="50000"/>
                          </a:schemeClr>
                        </a:solidFill>
                        <a:effectLst/>
                        <a:latin typeface="Arial" panose="020B0604020202020204" pitchFamily="34" charset="0"/>
                      </a:endParaRPr>
                    </a:p>
                  </a:txBody>
                  <a:tcPr marL="2858" marR="2858" marT="2858" marB="0" anchor="ctr"/>
                </a:tc>
                <a:tc>
                  <a:txBody>
                    <a:bodyPr/>
                    <a:lstStyle/>
                    <a:p>
                      <a:pPr algn="ctr" fontAlgn="ctr"/>
                      <a:r>
                        <a:rPr lang="en-US" sz="1800" u="none" strike="noStrike" spc="15" dirty="0">
                          <a:solidFill>
                            <a:schemeClr val="bg1">
                              <a:lumMod val="50000"/>
                            </a:schemeClr>
                          </a:solidFill>
                          <a:effectLst/>
                        </a:rPr>
                        <a:t>452,800</a:t>
                      </a:r>
                      <a:endParaRPr lang="en-US" sz="1800" b="0" i="0" u="none" strike="noStrike" dirty="0">
                        <a:solidFill>
                          <a:schemeClr val="bg1">
                            <a:lumMod val="50000"/>
                          </a:schemeClr>
                        </a:solidFill>
                        <a:effectLst/>
                        <a:latin typeface="Arial" panose="020B0604020202020204" pitchFamily="34" charset="0"/>
                      </a:endParaRPr>
                    </a:p>
                  </a:txBody>
                  <a:tcPr marL="2858" marR="2858" marT="2858" marB="0" anchor="ctr"/>
                </a:tc>
                <a:tc>
                  <a:txBody>
                    <a:bodyPr/>
                    <a:lstStyle/>
                    <a:p>
                      <a:pPr algn="ctr" fontAlgn="b"/>
                      <a:r>
                        <a:rPr lang="en-US" sz="1800" u="none" strike="noStrike" dirty="0">
                          <a:solidFill>
                            <a:schemeClr val="bg1">
                              <a:lumMod val="50000"/>
                            </a:schemeClr>
                          </a:solidFill>
                          <a:effectLst/>
                        </a:rPr>
                        <a:t>3.9%</a:t>
                      </a:r>
                      <a:endParaRPr lang="en-US" sz="1800" b="0" i="0" u="none" strike="noStrike" dirty="0">
                        <a:solidFill>
                          <a:schemeClr val="bg1">
                            <a:lumMod val="50000"/>
                          </a:schemeClr>
                        </a:solidFill>
                        <a:effectLst/>
                        <a:latin typeface="Calibri" panose="020F0502020204030204" pitchFamily="34" charset="0"/>
                      </a:endParaRPr>
                    </a:p>
                  </a:txBody>
                  <a:tcPr marL="2858" marR="2858" marT="2858" marB="0" anchor="ctr"/>
                </a:tc>
                <a:extLst>
                  <a:ext uri="{0D108BD9-81ED-4DB2-BD59-A6C34878D82A}">
                    <a16:rowId xmlns:a16="http://schemas.microsoft.com/office/drawing/2014/main" val="10006"/>
                  </a:ext>
                </a:extLst>
              </a:tr>
              <a:tr h="319750">
                <a:tc>
                  <a:txBody>
                    <a:bodyPr/>
                    <a:lstStyle/>
                    <a:p>
                      <a:pPr algn="l" fontAlgn="ctr"/>
                      <a:r>
                        <a:rPr lang="en-US" sz="1800" u="none" strike="noStrike" spc="-75" dirty="0">
                          <a:solidFill>
                            <a:schemeClr val="bg1">
                              <a:lumMod val="50000"/>
                            </a:schemeClr>
                          </a:solidFill>
                          <a:effectLst/>
                        </a:rPr>
                        <a:t>North Carolina </a:t>
                      </a:r>
                      <a:endParaRPr lang="en-US" sz="1800" b="0" i="0" u="none" strike="noStrike" dirty="0">
                        <a:solidFill>
                          <a:schemeClr val="bg1">
                            <a:lumMod val="50000"/>
                          </a:schemeClr>
                        </a:solidFill>
                        <a:effectLst/>
                        <a:latin typeface="Arial" panose="020B0604020202020204" pitchFamily="34" charset="0"/>
                      </a:endParaRPr>
                    </a:p>
                  </a:txBody>
                  <a:tcPr marL="2858" marR="2858" marT="2858" marB="0" anchor="ctr"/>
                </a:tc>
                <a:tc>
                  <a:txBody>
                    <a:bodyPr/>
                    <a:lstStyle/>
                    <a:p>
                      <a:pPr algn="ctr" fontAlgn="ctr"/>
                      <a:r>
                        <a:rPr lang="en-US" sz="1800" u="none" strike="noStrike" spc="15" dirty="0">
                          <a:solidFill>
                            <a:schemeClr val="bg1">
                              <a:lumMod val="50000"/>
                            </a:schemeClr>
                          </a:solidFill>
                          <a:effectLst/>
                        </a:rPr>
                        <a:t>364,600</a:t>
                      </a:r>
                      <a:endParaRPr lang="en-US" sz="1800" b="0" i="0" u="none" strike="noStrike" dirty="0">
                        <a:solidFill>
                          <a:schemeClr val="bg1">
                            <a:lumMod val="50000"/>
                          </a:schemeClr>
                        </a:solidFill>
                        <a:effectLst/>
                        <a:latin typeface="Arial" panose="020B0604020202020204" pitchFamily="34" charset="0"/>
                      </a:endParaRPr>
                    </a:p>
                  </a:txBody>
                  <a:tcPr marL="2858" marR="2858" marT="2858" marB="0" anchor="ctr"/>
                </a:tc>
                <a:tc>
                  <a:txBody>
                    <a:bodyPr/>
                    <a:lstStyle/>
                    <a:p>
                      <a:pPr algn="ctr" fontAlgn="b"/>
                      <a:r>
                        <a:rPr lang="en-US" sz="1800" u="none" strike="noStrike" dirty="0">
                          <a:solidFill>
                            <a:schemeClr val="bg1">
                              <a:lumMod val="50000"/>
                            </a:schemeClr>
                          </a:solidFill>
                          <a:effectLst/>
                        </a:rPr>
                        <a:t>3.2%</a:t>
                      </a:r>
                      <a:endParaRPr lang="en-US" sz="1800" b="0" i="0" u="none" strike="noStrike" dirty="0">
                        <a:solidFill>
                          <a:schemeClr val="bg1">
                            <a:lumMod val="50000"/>
                          </a:schemeClr>
                        </a:solidFill>
                        <a:effectLst/>
                        <a:latin typeface="Calibri" panose="020F0502020204030204" pitchFamily="34" charset="0"/>
                      </a:endParaRPr>
                    </a:p>
                  </a:txBody>
                  <a:tcPr marL="2858" marR="2858" marT="2858" marB="0" anchor="ctr"/>
                </a:tc>
                <a:extLst>
                  <a:ext uri="{0D108BD9-81ED-4DB2-BD59-A6C34878D82A}">
                    <a16:rowId xmlns:a16="http://schemas.microsoft.com/office/drawing/2014/main" val="10007"/>
                  </a:ext>
                </a:extLst>
              </a:tr>
              <a:tr h="319750">
                <a:tc>
                  <a:txBody>
                    <a:bodyPr/>
                    <a:lstStyle/>
                    <a:p>
                      <a:pPr algn="l" fontAlgn="ctr"/>
                      <a:r>
                        <a:rPr lang="en-US" sz="1800" u="none" strike="noStrike" spc="5" dirty="0">
                          <a:solidFill>
                            <a:schemeClr val="bg1">
                              <a:lumMod val="50000"/>
                            </a:schemeClr>
                          </a:solidFill>
                          <a:effectLst/>
                        </a:rPr>
                        <a:t>Ohio </a:t>
                      </a:r>
                      <a:endParaRPr lang="en-US" sz="1800" b="0" i="0" u="none" strike="noStrike" dirty="0">
                        <a:solidFill>
                          <a:schemeClr val="bg1">
                            <a:lumMod val="50000"/>
                          </a:schemeClr>
                        </a:solidFill>
                        <a:effectLst/>
                        <a:latin typeface="Arial" panose="020B0604020202020204" pitchFamily="34" charset="0"/>
                      </a:endParaRPr>
                    </a:p>
                  </a:txBody>
                  <a:tcPr marL="2858" marR="2858" marT="2858" marB="0" anchor="ctr"/>
                </a:tc>
                <a:tc>
                  <a:txBody>
                    <a:bodyPr/>
                    <a:lstStyle/>
                    <a:p>
                      <a:pPr algn="ctr" fontAlgn="ctr"/>
                      <a:r>
                        <a:rPr lang="en-US" sz="1800" u="none" strike="noStrike" spc="15" dirty="0">
                          <a:solidFill>
                            <a:schemeClr val="bg1">
                              <a:lumMod val="50000"/>
                            </a:schemeClr>
                          </a:solidFill>
                          <a:effectLst/>
                        </a:rPr>
                        <a:t>328,700</a:t>
                      </a:r>
                      <a:endParaRPr lang="en-US" sz="1800" b="0" i="0" u="none" strike="noStrike" dirty="0">
                        <a:solidFill>
                          <a:schemeClr val="bg1">
                            <a:lumMod val="50000"/>
                          </a:schemeClr>
                        </a:solidFill>
                        <a:effectLst/>
                        <a:latin typeface="Arial" panose="020B0604020202020204" pitchFamily="34" charset="0"/>
                      </a:endParaRPr>
                    </a:p>
                  </a:txBody>
                  <a:tcPr marL="2858" marR="2858" marT="2858" marB="0" anchor="ctr"/>
                </a:tc>
                <a:tc>
                  <a:txBody>
                    <a:bodyPr/>
                    <a:lstStyle/>
                    <a:p>
                      <a:pPr algn="ctr" fontAlgn="b"/>
                      <a:r>
                        <a:rPr lang="en-US" sz="1800" u="none" strike="noStrike" dirty="0">
                          <a:solidFill>
                            <a:schemeClr val="bg1">
                              <a:lumMod val="50000"/>
                            </a:schemeClr>
                          </a:solidFill>
                          <a:effectLst/>
                        </a:rPr>
                        <a:t>2.8%</a:t>
                      </a:r>
                      <a:endParaRPr lang="en-US" sz="1800" b="0" i="0" u="none" strike="noStrike" dirty="0">
                        <a:solidFill>
                          <a:schemeClr val="bg1">
                            <a:lumMod val="50000"/>
                          </a:schemeClr>
                        </a:solidFill>
                        <a:effectLst/>
                        <a:latin typeface="Calibri" panose="020F0502020204030204" pitchFamily="34" charset="0"/>
                      </a:endParaRPr>
                    </a:p>
                  </a:txBody>
                  <a:tcPr marL="2858" marR="2858" marT="2858" marB="0" anchor="ctr"/>
                </a:tc>
                <a:extLst>
                  <a:ext uri="{0D108BD9-81ED-4DB2-BD59-A6C34878D82A}">
                    <a16:rowId xmlns:a16="http://schemas.microsoft.com/office/drawing/2014/main" val="10008"/>
                  </a:ext>
                </a:extLst>
              </a:tr>
              <a:tr h="319750">
                <a:tc>
                  <a:txBody>
                    <a:bodyPr/>
                    <a:lstStyle/>
                    <a:p>
                      <a:pPr algn="l" fontAlgn="ctr"/>
                      <a:r>
                        <a:rPr lang="en-US" sz="1800" u="none" strike="noStrike" spc="-15" dirty="0">
                          <a:solidFill>
                            <a:schemeClr val="bg1">
                              <a:lumMod val="50000"/>
                            </a:schemeClr>
                          </a:solidFill>
                          <a:effectLst/>
                        </a:rPr>
                        <a:t>Washington </a:t>
                      </a:r>
                      <a:endParaRPr lang="en-US" sz="1800" b="0" i="0" u="none" strike="noStrike" dirty="0">
                        <a:solidFill>
                          <a:schemeClr val="bg1">
                            <a:lumMod val="50000"/>
                          </a:schemeClr>
                        </a:solidFill>
                        <a:effectLst/>
                        <a:latin typeface="Arial" panose="020B0604020202020204" pitchFamily="34" charset="0"/>
                      </a:endParaRPr>
                    </a:p>
                  </a:txBody>
                  <a:tcPr marL="2858" marR="2858" marT="2858" marB="0" anchor="ctr"/>
                </a:tc>
                <a:tc>
                  <a:txBody>
                    <a:bodyPr/>
                    <a:lstStyle/>
                    <a:p>
                      <a:pPr algn="ctr" fontAlgn="ctr"/>
                      <a:r>
                        <a:rPr lang="en-US" sz="1800" u="none" strike="noStrike" spc="15" dirty="0">
                          <a:solidFill>
                            <a:schemeClr val="bg1">
                              <a:lumMod val="50000"/>
                            </a:schemeClr>
                          </a:solidFill>
                          <a:effectLst/>
                        </a:rPr>
                        <a:t>327,600</a:t>
                      </a:r>
                      <a:endParaRPr lang="en-US" sz="1800" b="0" i="0" u="none" strike="noStrike" dirty="0">
                        <a:solidFill>
                          <a:schemeClr val="bg1">
                            <a:lumMod val="50000"/>
                          </a:schemeClr>
                        </a:solidFill>
                        <a:effectLst/>
                        <a:latin typeface="Arial" panose="020B0604020202020204" pitchFamily="34" charset="0"/>
                      </a:endParaRPr>
                    </a:p>
                  </a:txBody>
                  <a:tcPr marL="2858" marR="2858" marT="2858" marB="0" anchor="ctr"/>
                </a:tc>
                <a:tc>
                  <a:txBody>
                    <a:bodyPr/>
                    <a:lstStyle/>
                    <a:p>
                      <a:pPr algn="ctr" fontAlgn="b"/>
                      <a:r>
                        <a:rPr lang="en-US" sz="1800" u="none" strike="noStrike" dirty="0">
                          <a:solidFill>
                            <a:schemeClr val="bg1">
                              <a:lumMod val="50000"/>
                            </a:schemeClr>
                          </a:solidFill>
                          <a:effectLst/>
                        </a:rPr>
                        <a:t>2.8%</a:t>
                      </a:r>
                      <a:endParaRPr lang="en-US" sz="1800" b="0" i="0" u="none" strike="noStrike" dirty="0">
                        <a:solidFill>
                          <a:schemeClr val="bg1">
                            <a:lumMod val="50000"/>
                          </a:schemeClr>
                        </a:solidFill>
                        <a:effectLst/>
                        <a:latin typeface="Calibri" panose="020F0502020204030204" pitchFamily="34" charset="0"/>
                      </a:endParaRPr>
                    </a:p>
                  </a:txBody>
                  <a:tcPr marL="2858" marR="2858" marT="2858" marB="0" anchor="ctr"/>
                </a:tc>
                <a:extLst>
                  <a:ext uri="{0D108BD9-81ED-4DB2-BD59-A6C34878D82A}">
                    <a16:rowId xmlns:a16="http://schemas.microsoft.com/office/drawing/2014/main" val="10009"/>
                  </a:ext>
                </a:extLst>
              </a:tr>
              <a:tr h="405344">
                <a:tc>
                  <a:txBody>
                    <a:bodyPr/>
                    <a:lstStyle/>
                    <a:p>
                      <a:pPr algn="l" fontAlgn="ctr"/>
                      <a:r>
                        <a:rPr lang="en-US" sz="1800" u="none" strike="noStrike" spc="-45" dirty="0">
                          <a:solidFill>
                            <a:schemeClr val="bg1">
                              <a:lumMod val="50000"/>
                            </a:schemeClr>
                          </a:solidFill>
                          <a:effectLst/>
                        </a:rPr>
                        <a:t>Massachusetts </a:t>
                      </a:r>
                      <a:endParaRPr lang="en-US" sz="1800" b="0" i="0" u="none" strike="noStrike" dirty="0">
                        <a:solidFill>
                          <a:schemeClr val="bg1">
                            <a:lumMod val="50000"/>
                          </a:schemeClr>
                        </a:solidFill>
                        <a:effectLst/>
                        <a:latin typeface="Arial" panose="020B0604020202020204" pitchFamily="34" charset="0"/>
                      </a:endParaRPr>
                    </a:p>
                  </a:txBody>
                  <a:tcPr marL="2858" marR="2858" marT="2858" marB="0" anchor="ctr"/>
                </a:tc>
                <a:tc>
                  <a:txBody>
                    <a:bodyPr/>
                    <a:lstStyle/>
                    <a:p>
                      <a:pPr algn="ctr" fontAlgn="ctr"/>
                      <a:r>
                        <a:rPr lang="en-US" sz="1800" u="none" strike="noStrike" spc="15" dirty="0">
                          <a:solidFill>
                            <a:schemeClr val="bg1">
                              <a:lumMod val="50000"/>
                            </a:schemeClr>
                          </a:solidFill>
                          <a:effectLst/>
                        </a:rPr>
                        <a:t>320,200</a:t>
                      </a:r>
                      <a:endParaRPr lang="en-US" sz="1800" b="0" i="0" u="none" strike="noStrike" dirty="0">
                        <a:solidFill>
                          <a:schemeClr val="bg1">
                            <a:lumMod val="50000"/>
                          </a:schemeClr>
                        </a:solidFill>
                        <a:effectLst/>
                        <a:latin typeface="Arial" panose="020B0604020202020204" pitchFamily="34" charset="0"/>
                      </a:endParaRPr>
                    </a:p>
                  </a:txBody>
                  <a:tcPr marL="2858" marR="2858" marT="2858" marB="0" anchor="ctr"/>
                </a:tc>
                <a:tc>
                  <a:txBody>
                    <a:bodyPr/>
                    <a:lstStyle/>
                    <a:p>
                      <a:pPr algn="ctr" fontAlgn="b"/>
                      <a:r>
                        <a:rPr lang="en-US" sz="1800" u="none" strike="noStrike" dirty="0">
                          <a:solidFill>
                            <a:schemeClr val="bg1">
                              <a:lumMod val="50000"/>
                            </a:schemeClr>
                          </a:solidFill>
                          <a:effectLst/>
                        </a:rPr>
                        <a:t>2.8%</a:t>
                      </a:r>
                      <a:endParaRPr lang="en-US" sz="1800" b="0" i="0" u="none" strike="noStrike" dirty="0">
                        <a:solidFill>
                          <a:schemeClr val="bg1">
                            <a:lumMod val="50000"/>
                          </a:schemeClr>
                        </a:solidFill>
                        <a:effectLst/>
                        <a:latin typeface="Calibri" panose="020F0502020204030204" pitchFamily="34" charset="0"/>
                      </a:endParaRPr>
                    </a:p>
                  </a:txBody>
                  <a:tcPr marL="2858" marR="2858" marT="2858"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68134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Job Growth, U.S. and Texas, 1990 to Aug 2017</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28</a:t>
            </a:fld>
            <a:endParaRPr lang="en-US" dirty="0"/>
          </a:p>
        </p:txBody>
      </p:sp>
      <p:pic>
        <p:nvPicPr>
          <p:cNvPr id="6" name="Picture 5"/>
          <p:cNvPicPr>
            <a:picLocks noChangeAspect="1"/>
          </p:cNvPicPr>
          <p:nvPr/>
        </p:nvPicPr>
        <p:blipFill>
          <a:blip r:embed="rId3"/>
          <a:stretch>
            <a:fillRect/>
          </a:stretch>
        </p:blipFill>
        <p:spPr>
          <a:xfrm>
            <a:off x="382175" y="1673940"/>
            <a:ext cx="8487146" cy="4498259"/>
          </a:xfrm>
          <a:prstGeom prst="rect">
            <a:avLst/>
          </a:prstGeom>
        </p:spPr>
      </p:pic>
    </p:spTree>
    <p:extLst>
      <p:ext uri="{BB962C8B-B14F-4D97-AF65-F5344CB8AC3E}">
        <p14:creationId xmlns:p14="http://schemas.microsoft.com/office/powerpoint/2010/main" val="619562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377825" y="1589231"/>
            <a:ext cx="8458200" cy="4508213"/>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29</a:t>
            </a:fld>
            <a:endParaRPr lang="en-US" dirty="0"/>
          </a:p>
        </p:txBody>
      </p:sp>
    </p:spTree>
    <p:extLst>
      <p:ext uri="{BB962C8B-B14F-4D97-AF65-F5344CB8AC3E}">
        <p14:creationId xmlns:p14="http://schemas.microsoft.com/office/powerpoint/2010/main" val="155596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5486400"/>
            <a:ext cx="7086600"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is experiencing fast and high growth.</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2362868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2BC1FA3B-F0C1-4F58-90BE-DCC7501F4B28}" type="slidenum">
              <a:rPr lang="en-US" smtClean="0"/>
              <a:pPr/>
              <a:t>30</a:t>
            </a:fld>
            <a:endParaRPr lang="en-US" dirty="0"/>
          </a:p>
        </p:txBody>
      </p:sp>
      <p:pic>
        <p:nvPicPr>
          <p:cNvPr id="9" name="Content Placeholder 8"/>
          <p:cNvPicPr>
            <a:picLocks noGrp="1" noChangeAspect="1"/>
          </p:cNvPicPr>
          <p:nvPr>
            <p:ph idx="1"/>
          </p:nvPr>
        </p:nvPicPr>
        <p:blipFill>
          <a:blip r:embed="rId2"/>
          <a:stretch>
            <a:fillRect/>
          </a:stretch>
        </p:blipFill>
        <p:spPr>
          <a:xfrm>
            <a:off x="377825" y="1605257"/>
            <a:ext cx="8458200" cy="4476160"/>
          </a:xfrm>
          <a:prstGeom prst="rect">
            <a:avLst/>
          </a:prstGeom>
        </p:spPr>
      </p:pic>
    </p:spTree>
    <p:extLst>
      <p:ext uri="{BB962C8B-B14F-4D97-AF65-F5344CB8AC3E}">
        <p14:creationId xmlns:p14="http://schemas.microsoft.com/office/powerpoint/2010/main" val="2057940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Housing Affordability in Select Texas Metros, </a:t>
            </a:r>
            <a:br>
              <a:rPr lang="en-US" sz="2800" dirty="0" smtClean="0"/>
            </a:br>
            <a:r>
              <a:rPr lang="en-US" sz="2800" dirty="0" smtClean="0"/>
              <a:t>2007-2016</a:t>
            </a:r>
            <a:endParaRPr lang="en-US" sz="2800" dirty="0"/>
          </a:p>
        </p:txBody>
      </p:sp>
      <p:pic>
        <p:nvPicPr>
          <p:cNvPr id="5" name="Content Placeholder 4"/>
          <p:cNvPicPr>
            <a:picLocks noGrp="1" noChangeAspect="1"/>
          </p:cNvPicPr>
          <p:nvPr>
            <p:ph idx="1"/>
          </p:nvPr>
        </p:nvPicPr>
        <p:blipFill>
          <a:blip r:embed="rId3"/>
          <a:stretch>
            <a:fillRect/>
          </a:stretch>
        </p:blipFill>
        <p:spPr>
          <a:xfrm>
            <a:off x="540179" y="1511300"/>
            <a:ext cx="8133492" cy="4664075"/>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31</a:t>
            </a:fld>
            <a:endParaRPr lang="en-US" dirty="0"/>
          </a:p>
        </p:txBody>
      </p:sp>
    </p:spTree>
    <p:extLst>
      <p:ext uri="{BB962C8B-B14F-4D97-AF65-F5344CB8AC3E}">
        <p14:creationId xmlns:p14="http://schemas.microsoft.com/office/powerpoint/2010/main" val="1749083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426214569"/>
              </p:ext>
            </p:extLst>
          </p:nvPr>
        </p:nvGraphicFramePr>
        <p:xfrm>
          <a:off x="5303520" y="1286564"/>
          <a:ext cx="3695574" cy="2768600"/>
        </p:xfrm>
        <a:graphic>
          <a:graphicData uri="http://schemas.openxmlformats.org/drawingml/2006/table">
            <a:tbl>
              <a:tblPr firstRow="1" bandRow="1">
                <a:tableStyleId>{5C22544A-7EE6-4342-B048-85BDC9FD1C3A}</a:tableStyleId>
              </a:tblPr>
              <a:tblGrid>
                <a:gridCol w="1231858">
                  <a:extLst>
                    <a:ext uri="{9D8B030D-6E8A-4147-A177-3AD203B41FA5}">
                      <a16:colId xmlns:a16="http://schemas.microsoft.com/office/drawing/2014/main" val="1624424667"/>
                    </a:ext>
                  </a:extLst>
                </a:gridCol>
                <a:gridCol w="1231858">
                  <a:extLst>
                    <a:ext uri="{9D8B030D-6E8A-4147-A177-3AD203B41FA5}">
                      <a16:colId xmlns:a16="http://schemas.microsoft.com/office/drawing/2014/main" val="325689473"/>
                    </a:ext>
                  </a:extLst>
                </a:gridCol>
                <a:gridCol w="1231858">
                  <a:extLst>
                    <a:ext uri="{9D8B030D-6E8A-4147-A177-3AD203B41FA5}">
                      <a16:colId xmlns:a16="http://schemas.microsoft.com/office/drawing/2014/main" val="1049867644"/>
                    </a:ext>
                  </a:extLst>
                </a:gridCol>
              </a:tblGrid>
              <a:tr h="370840">
                <a:tc>
                  <a:txBody>
                    <a:bodyPr/>
                    <a:lstStyle/>
                    <a:p>
                      <a:pPr algn="ctr"/>
                      <a:endParaRPr lang="en-US" sz="1800" dirty="0"/>
                    </a:p>
                  </a:txBody>
                  <a:tcPr anchor="ctr"/>
                </a:tc>
                <a:tc>
                  <a:txBody>
                    <a:bodyPr/>
                    <a:lstStyle/>
                    <a:p>
                      <a:pPr algn="ctr"/>
                      <a:r>
                        <a:rPr lang="en-US" sz="1800" dirty="0" smtClean="0"/>
                        <a:t>Median Household Income</a:t>
                      </a:r>
                      <a:endParaRPr lang="en-US" sz="1800" dirty="0"/>
                    </a:p>
                  </a:txBody>
                  <a:tcPr anchor="ctr"/>
                </a:tc>
                <a:tc>
                  <a:txBody>
                    <a:bodyPr/>
                    <a:lstStyle/>
                    <a:p>
                      <a:pPr algn="ctr"/>
                      <a:r>
                        <a:rPr lang="en-US" sz="1800" dirty="0" smtClean="0"/>
                        <a:t>Change,</a:t>
                      </a:r>
                      <a:r>
                        <a:rPr lang="en-US" sz="1800" baseline="0" dirty="0" smtClean="0"/>
                        <a:t> </a:t>
                      </a:r>
                      <a:r>
                        <a:rPr lang="en-US" sz="1800" dirty="0" smtClean="0"/>
                        <a:t>2015-2016</a:t>
                      </a:r>
                      <a:endParaRPr lang="en-US" sz="1800" dirty="0"/>
                    </a:p>
                  </a:txBody>
                  <a:tcPr anchor="ctr"/>
                </a:tc>
                <a:extLst>
                  <a:ext uri="{0D108BD9-81ED-4DB2-BD59-A6C34878D82A}">
                    <a16:rowId xmlns:a16="http://schemas.microsoft.com/office/drawing/2014/main" val="4003963765"/>
                  </a:ext>
                </a:extLst>
              </a:tr>
              <a:tr h="370840">
                <a:tc>
                  <a:txBody>
                    <a:bodyPr/>
                    <a:lstStyle/>
                    <a:p>
                      <a:pPr algn="ctr" fontAlgn="b"/>
                      <a:r>
                        <a:rPr lang="en-US" sz="1600" b="1" u="none" strike="noStrike" dirty="0">
                          <a:effectLst/>
                        </a:rPr>
                        <a:t>Texas</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u="none" strike="noStrike" dirty="0">
                          <a:effectLst/>
                        </a:rPr>
                        <a:t>$56,565 </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i="0" u="none" strike="noStrike" dirty="0"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61792981"/>
                  </a:ext>
                </a:extLst>
              </a:tr>
              <a:tr h="370840">
                <a:tc>
                  <a:txBody>
                    <a:bodyPr/>
                    <a:lstStyle/>
                    <a:p>
                      <a:pPr algn="ctr" fontAlgn="b"/>
                      <a:r>
                        <a:rPr lang="en-US" sz="1600" u="none" strike="noStrike">
                          <a:effectLst/>
                        </a:rPr>
                        <a:t>Asian</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$82,081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57412685"/>
                  </a:ext>
                </a:extLst>
              </a:tr>
              <a:tr h="370840">
                <a:tc>
                  <a:txBody>
                    <a:bodyPr/>
                    <a:lstStyle/>
                    <a:p>
                      <a:pPr algn="ctr" fontAlgn="b"/>
                      <a:r>
                        <a:rPr lang="en-US" sz="1600" u="none" strike="noStrike">
                          <a:effectLst/>
                        </a:rPr>
                        <a:t>NH White</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$70,131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30070494"/>
                  </a:ext>
                </a:extLst>
              </a:tr>
              <a:tr h="370840">
                <a:tc>
                  <a:txBody>
                    <a:bodyPr/>
                    <a:lstStyle/>
                    <a:p>
                      <a:pPr algn="ctr" fontAlgn="b"/>
                      <a:r>
                        <a:rPr lang="en-US" sz="1600" u="none" strike="noStrike">
                          <a:effectLst/>
                        </a:rPr>
                        <a:t>Hispanic</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$44,579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39867801"/>
                  </a:ext>
                </a:extLst>
              </a:tr>
              <a:tr h="370840">
                <a:tc>
                  <a:txBody>
                    <a:bodyPr/>
                    <a:lstStyle/>
                    <a:p>
                      <a:pPr algn="ctr" fontAlgn="b"/>
                      <a:r>
                        <a:rPr lang="en-US" sz="1600" u="none" strike="noStrike">
                          <a:effectLst/>
                        </a:rPr>
                        <a:t>Black</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$42,582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29753375"/>
                  </a:ext>
                </a:extLst>
              </a:tr>
            </a:tbl>
          </a:graphicData>
        </a:graphic>
      </p:graphicFrame>
      <p:sp>
        <p:nvSpPr>
          <p:cNvPr id="5" name="Title 4"/>
          <p:cNvSpPr>
            <a:spLocks noGrp="1"/>
          </p:cNvSpPr>
          <p:nvPr>
            <p:ph type="title"/>
          </p:nvPr>
        </p:nvSpPr>
        <p:spPr/>
        <p:txBody>
          <a:bodyPr>
            <a:normAutofit/>
          </a:bodyPr>
          <a:lstStyle/>
          <a:p>
            <a:r>
              <a:rPr lang="en-US" sz="3200" dirty="0" smtClean="0"/>
              <a:t>Economic Indicators, Texas and U.S., 2016</a:t>
            </a:r>
            <a:endParaRPr lang="en-US" sz="3200" dirty="0"/>
          </a:p>
        </p:txBody>
      </p:sp>
      <p:sp>
        <p:nvSpPr>
          <p:cNvPr id="6" name="Content Placeholder 5"/>
          <p:cNvSpPr>
            <a:spLocks noGrp="1"/>
          </p:cNvSpPr>
          <p:nvPr>
            <p:ph idx="1"/>
          </p:nvPr>
        </p:nvSpPr>
        <p:spPr>
          <a:xfrm>
            <a:off x="377190" y="1511215"/>
            <a:ext cx="8458200" cy="5007571"/>
          </a:xfrm>
        </p:spPr>
        <p:txBody>
          <a:bodyPr>
            <a:normAutofit fontScale="70000" lnSpcReduction="20000"/>
          </a:bodyPr>
          <a:lstStyle/>
          <a:p>
            <a:r>
              <a:rPr lang="en-US" dirty="0"/>
              <a:t>Unemployment </a:t>
            </a:r>
            <a:r>
              <a:rPr lang="en-US" dirty="0" smtClean="0"/>
              <a:t>rate </a:t>
            </a:r>
          </a:p>
          <a:p>
            <a:pPr lvl="1"/>
            <a:r>
              <a:rPr lang="en-US" dirty="0" smtClean="0"/>
              <a:t>Texas </a:t>
            </a:r>
            <a:r>
              <a:rPr lang="en-US" dirty="0"/>
              <a:t>= 5.6% </a:t>
            </a:r>
            <a:endParaRPr lang="en-US" dirty="0" smtClean="0"/>
          </a:p>
          <a:p>
            <a:pPr lvl="1"/>
            <a:r>
              <a:rPr lang="en-US" dirty="0" smtClean="0"/>
              <a:t>U.S</a:t>
            </a:r>
            <a:r>
              <a:rPr lang="en-US" dirty="0"/>
              <a:t>. = 5.8%</a:t>
            </a:r>
          </a:p>
          <a:p>
            <a:r>
              <a:rPr lang="en-US" dirty="0"/>
              <a:t>Median Household </a:t>
            </a:r>
            <a:r>
              <a:rPr lang="en-US" dirty="0" smtClean="0"/>
              <a:t>Income </a:t>
            </a:r>
          </a:p>
          <a:p>
            <a:pPr lvl="1"/>
            <a:r>
              <a:rPr lang="en-US" dirty="0" smtClean="0"/>
              <a:t>Texas </a:t>
            </a:r>
            <a:r>
              <a:rPr lang="en-US" dirty="0"/>
              <a:t>= $56,565 </a:t>
            </a:r>
            <a:endParaRPr lang="en-US" dirty="0" smtClean="0"/>
          </a:p>
          <a:p>
            <a:pPr lvl="1"/>
            <a:r>
              <a:rPr lang="en-US" dirty="0" smtClean="0"/>
              <a:t>U.S</a:t>
            </a:r>
            <a:r>
              <a:rPr lang="en-US" dirty="0"/>
              <a:t>. = $57,617</a:t>
            </a:r>
          </a:p>
          <a:p>
            <a:r>
              <a:rPr lang="en-US" dirty="0"/>
              <a:t>Median Family </a:t>
            </a:r>
            <a:r>
              <a:rPr lang="en-US" dirty="0" smtClean="0"/>
              <a:t>Income </a:t>
            </a:r>
          </a:p>
          <a:p>
            <a:pPr lvl="1"/>
            <a:r>
              <a:rPr lang="en-US" dirty="0" smtClean="0"/>
              <a:t>Texas </a:t>
            </a:r>
            <a:r>
              <a:rPr lang="en-US" dirty="0"/>
              <a:t>= $67,025 </a:t>
            </a:r>
            <a:endParaRPr lang="en-US" dirty="0" smtClean="0"/>
          </a:p>
          <a:p>
            <a:pPr lvl="1"/>
            <a:r>
              <a:rPr lang="en-US" dirty="0" smtClean="0"/>
              <a:t>U.S</a:t>
            </a:r>
            <a:r>
              <a:rPr lang="en-US" dirty="0"/>
              <a:t>. = </a:t>
            </a:r>
            <a:r>
              <a:rPr lang="en-US" dirty="0" smtClean="0"/>
              <a:t>71,062</a:t>
            </a:r>
            <a:endParaRPr lang="en-US" dirty="0"/>
          </a:p>
          <a:p>
            <a:r>
              <a:rPr lang="en-US" dirty="0"/>
              <a:t>Median earnings for males working full </a:t>
            </a:r>
            <a:r>
              <a:rPr lang="en-US" dirty="0" smtClean="0"/>
              <a:t>time </a:t>
            </a:r>
          </a:p>
          <a:p>
            <a:pPr lvl="1"/>
            <a:r>
              <a:rPr lang="en-US" dirty="0" smtClean="0"/>
              <a:t>Texas </a:t>
            </a:r>
            <a:r>
              <a:rPr lang="en-US" dirty="0"/>
              <a:t>= $47,351 </a:t>
            </a:r>
            <a:endParaRPr lang="en-US" dirty="0" smtClean="0"/>
          </a:p>
          <a:p>
            <a:pPr lvl="1"/>
            <a:r>
              <a:rPr lang="en-US" dirty="0" smtClean="0"/>
              <a:t>U.S</a:t>
            </a:r>
            <a:r>
              <a:rPr lang="en-US" dirty="0"/>
              <a:t>. = $50,586</a:t>
            </a:r>
          </a:p>
          <a:p>
            <a:r>
              <a:rPr lang="en-US" dirty="0"/>
              <a:t>Median earnings for females working full </a:t>
            </a:r>
            <a:r>
              <a:rPr lang="en-US" dirty="0" smtClean="0"/>
              <a:t>time </a:t>
            </a:r>
          </a:p>
          <a:p>
            <a:pPr lvl="1"/>
            <a:r>
              <a:rPr lang="en-US" dirty="0" smtClean="0"/>
              <a:t>Texas </a:t>
            </a:r>
            <a:r>
              <a:rPr lang="en-US" dirty="0"/>
              <a:t>= $</a:t>
            </a:r>
            <a:r>
              <a:rPr lang="en-US" dirty="0" smtClean="0"/>
              <a:t>37,576</a:t>
            </a:r>
          </a:p>
          <a:p>
            <a:pPr lvl="1"/>
            <a:r>
              <a:rPr lang="en-US" dirty="0" smtClean="0"/>
              <a:t>U.S</a:t>
            </a:r>
            <a:r>
              <a:rPr lang="en-US" dirty="0"/>
              <a:t>. = $</a:t>
            </a:r>
            <a:r>
              <a:rPr lang="en-US" dirty="0" smtClean="0"/>
              <a:t>40,626</a:t>
            </a:r>
            <a:endParaRPr lang="en-US" dirty="0"/>
          </a:p>
          <a:p>
            <a:r>
              <a:rPr lang="en-US" dirty="0"/>
              <a:t>Poverty </a:t>
            </a:r>
            <a:r>
              <a:rPr lang="en-US" dirty="0" smtClean="0"/>
              <a:t>rate</a:t>
            </a:r>
          </a:p>
          <a:p>
            <a:pPr lvl="1"/>
            <a:r>
              <a:rPr lang="en-US" dirty="0" smtClean="0"/>
              <a:t>Texas </a:t>
            </a:r>
            <a:r>
              <a:rPr lang="en-US" dirty="0"/>
              <a:t>= 15.6%  </a:t>
            </a:r>
            <a:r>
              <a:rPr lang="en-US" dirty="0" smtClean="0"/>
              <a:t>12.7%</a:t>
            </a:r>
          </a:p>
          <a:p>
            <a:pPr lvl="1"/>
            <a:r>
              <a:rPr lang="en-US" dirty="0" smtClean="0"/>
              <a:t>U.S</a:t>
            </a:r>
            <a:r>
              <a:rPr lang="en-US" dirty="0"/>
              <a:t>. = 14.0</a:t>
            </a:r>
            <a:r>
              <a:rPr lang="en-US" dirty="0" smtClean="0"/>
              <a:t>%</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32</a:t>
            </a:fld>
            <a:endParaRPr lang="en-US" dirty="0"/>
          </a:p>
        </p:txBody>
      </p:sp>
      <p:sp>
        <p:nvSpPr>
          <p:cNvPr id="9" name="Down Arrow 8"/>
          <p:cNvSpPr/>
          <p:nvPr/>
        </p:nvSpPr>
        <p:spPr>
          <a:xfrm>
            <a:off x="7883013" y="2470355"/>
            <a:ext cx="255146" cy="213851"/>
          </a:xfrm>
          <a:prstGeom prst="downArrow">
            <a:avLst/>
          </a:prstGeom>
        </p:spPr>
        <p:txBody>
          <a:bodyPr rtlCol="0" anchor="ctr">
            <a:spAutoFit/>
          </a:bodyPr>
          <a:lstStyle/>
          <a:p>
            <a:pPr algn="ctr"/>
            <a:endParaRPr lang="en-US" dirty="0" smtClean="0">
              <a:solidFill>
                <a:schemeClr val="tx2"/>
              </a:solidFill>
            </a:endParaRPr>
          </a:p>
        </p:txBody>
      </p:sp>
      <p:sp>
        <p:nvSpPr>
          <p:cNvPr id="10" name="Down Arrow 9"/>
          <p:cNvSpPr/>
          <p:nvPr/>
        </p:nvSpPr>
        <p:spPr>
          <a:xfrm>
            <a:off x="7809271" y="2883310"/>
            <a:ext cx="328888" cy="184355"/>
          </a:xfrm>
          <a:prstGeom prst="downArrow">
            <a:avLst/>
          </a:prstGeom>
        </p:spPr>
        <p:txBody>
          <a:bodyPr rtlCol="0" anchor="ctr">
            <a:spAutoFit/>
          </a:bodyPr>
          <a:lstStyle/>
          <a:p>
            <a:pPr algn="ctr"/>
            <a:endParaRPr lang="en-US" dirty="0" smtClean="0">
              <a:solidFill>
                <a:schemeClr val="tx2"/>
              </a:solidFill>
            </a:endParaRPr>
          </a:p>
        </p:txBody>
      </p:sp>
      <p:sp>
        <p:nvSpPr>
          <p:cNvPr id="11" name="TextBox 10"/>
          <p:cNvSpPr txBox="1"/>
          <p:nvPr/>
        </p:nvSpPr>
        <p:spPr>
          <a:xfrm>
            <a:off x="152403" y="6489550"/>
            <a:ext cx="4786888"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2016 American </a:t>
            </a:r>
            <a:r>
              <a:rPr lang="en-US" sz="1100" dirty="0">
                <a:solidFill>
                  <a:schemeClr val="tx1">
                    <a:lumMod val="50000"/>
                    <a:lumOff val="50000"/>
                  </a:schemeClr>
                </a:solidFill>
              </a:rPr>
              <a:t>Community </a:t>
            </a:r>
            <a:r>
              <a:rPr lang="en-US" sz="1100" dirty="0" smtClean="0">
                <a:solidFill>
                  <a:schemeClr val="tx1">
                    <a:lumMod val="50000"/>
                    <a:lumOff val="50000"/>
                  </a:schemeClr>
                </a:solidFill>
              </a:rPr>
              <a:t>Survey 1-Year Estimates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2365054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Percent of the population aged 25 and older with a bachelor’s degree or  higher, 2011-2015</a:t>
            </a:r>
            <a:endParaRPr lang="en-US" sz="2800" dirty="0"/>
          </a:p>
        </p:txBody>
      </p:sp>
      <p:pic>
        <p:nvPicPr>
          <p:cNvPr id="5" name="Content Placeholder 4"/>
          <p:cNvPicPr>
            <a:picLocks noGrp="1" noChangeAspect="1"/>
          </p:cNvPicPr>
          <p:nvPr>
            <p:ph idx="1"/>
          </p:nvPr>
        </p:nvPicPr>
        <p:blipFill rotWithShape="1">
          <a:blip r:embed="rId2"/>
          <a:srcRect l="2895" t="11709" r="4412" b="9871"/>
          <a:stretch/>
        </p:blipFill>
        <p:spPr>
          <a:xfrm>
            <a:off x="2551471" y="1006476"/>
            <a:ext cx="5586688" cy="5715000"/>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33</a:t>
            </a:fld>
            <a:endParaRPr lang="en-US" dirty="0"/>
          </a:p>
        </p:txBody>
      </p:sp>
      <p:pic>
        <p:nvPicPr>
          <p:cNvPr id="6" name="Picture 5"/>
          <p:cNvPicPr>
            <a:picLocks noChangeAspect="1"/>
          </p:cNvPicPr>
          <p:nvPr/>
        </p:nvPicPr>
        <p:blipFill rotWithShape="1">
          <a:blip r:embed="rId3"/>
          <a:srcRect t="27851" r="16354"/>
          <a:stretch/>
        </p:blipFill>
        <p:spPr>
          <a:xfrm>
            <a:off x="1554480" y="1828800"/>
            <a:ext cx="1629177" cy="1381800"/>
          </a:xfrm>
          <a:prstGeom prst="rect">
            <a:avLst/>
          </a:prstGeom>
        </p:spPr>
      </p:pic>
      <p:sp>
        <p:nvSpPr>
          <p:cNvPr id="7" name="Rectangle 6"/>
          <p:cNvSpPr/>
          <p:nvPr/>
        </p:nvSpPr>
        <p:spPr>
          <a:xfrm>
            <a:off x="228600" y="6541719"/>
            <a:ext cx="6400800" cy="240515"/>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2011-2015 5-Year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0228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Educational Attainment by Race/Ethnicity, Texas and Big Four Metro Areas, 2016</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34</a:t>
            </a:fld>
            <a:endParaRPr lang="en-US" dirty="0"/>
          </a:p>
        </p:txBody>
      </p:sp>
      <p:pic>
        <p:nvPicPr>
          <p:cNvPr id="7" name="Picture 6"/>
          <p:cNvPicPr>
            <a:picLocks noChangeAspect="1"/>
          </p:cNvPicPr>
          <p:nvPr/>
        </p:nvPicPr>
        <p:blipFill>
          <a:blip r:embed="rId2"/>
          <a:stretch>
            <a:fillRect/>
          </a:stretch>
        </p:blipFill>
        <p:spPr>
          <a:xfrm>
            <a:off x="898494" y="1351330"/>
            <a:ext cx="7500714" cy="5212596"/>
          </a:xfrm>
          <a:prstGeom prst="rect">
            <a:avLst/>
          </a:prstGeom>
        </p:spPr>
      </p:pic>
    </p:spTree>
    <p:extLst>
      <p:ext uri="{BB962C8B-B14F-4D97-AF65-F5344CB8AC3E}">
        <p14:creationId xmlns:p14="http://schemas.microsoft.com/office/powerpoint/2010/main" val="375627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Median Household Income, Texas counties, 2011-2015</a:t>
            </a:r>
            <a:endParaRPr lang="en-US" dirty="0"/>
          </a:p>
        </p:txBody>
      </p:sp>
      <p:pic>
        <p:nvPicPr>
          <p:cNvPr id="5" name="Content Placeholder 4"/>
          <p:cNvPicPr>
            <a:picLocks noGrp="1" noChangeAspect="1"/>
          </p:cNvPicPr>
          <p:nvPr>
            <p:ph idx="1"/>
          </p:nvPr>
        </p:nvPicPr>
        <p:blipFill rotWithShape="1">
          <a:blip r:embed="rId2"/>
          <a:srcRect l="2895" t="11709" r="4412" b="11505"/>
          <a:stretch/>
        </p:blipFill>
        <p:spPr>
          <a:xfrm>
            <a:off x="2083642" y="1005840"/>
            <a:ext cx="5895235" cy="6011635"/>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35</a:t>
            </a:fld>
            <a:endParaRPr lang="en-US" dirty="0"/>
          </a:p>
        </p:txBody>
      </p:sp>
      <p:pic>
        <p:nvPicPr>
          <p:cNvPr id="6" name="Picture 5"/>
          <p:cNvPicPr>
            <a:picLocks noChangeAspect="1"/>
          </p:cNvPicPr>
          <p:nvPr/>
        </p:nvPicPr>
        <p:blipFill rotWithShape="1">
          <a:blip r:embed="rId3"/>
          <a:srcRect t="24330" b="13109"/>
          <a:stretch/>
        </p:blipFill>
        <p:spPr>
          <a:xfrm>
            <a:off x="920552" y="1648708"/>
            <a:ext cx="2149200" cy="1371600"/>
          </a:xfrm>
          <a:prstGeom prst="rect">
            <a:avLst/>
          </a:prstGeom>
        </p:spPr>
      </p:pic>
      <p:sp>
        <p:nvSpPr>
          <p:cNvPr id="7" name="Rectangle 6"/>
          <p:cNvSpPr/>
          <p:nvPr/>
        </p:nvSpPr>
        <p:spPr>
          <a:xfrm>
            <a:off x="228600" y="6541719"/>
            <a:ext cx="6400800" cy="240515"/>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2011-2015 5-Year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1049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Median Household Income by Race/Ethnicity, Texas and Big Four Metro Areas, 2016</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36</a:t>
            </a:fld>
            <a:endParaRPr lang="en-US" dirty="0"/>
          </a:p>
        </p:txBody>
      </p:sp>
      <p:pic>
        <p:nvPicPr>
          <p:cNvPr id="2" name="Picture 1"/>
          <p:cNvPicPr>
            <a:picLocks noChangeAspect="1"/>
          </p:cNvPicPr>
          <p:nvPr/>
        </p:nvPicPr>
        <p:blipFill>
          <a:blip r:embed="rId2"/>
          <a:stretch>
            <a:fillRect/>
          </a:stretch>
        </p:blipFill>
        <p:spPr>
          <a:xfrm>
            <a:off x="727427" y="1371558"/>
            <a:ext cx="7693901" cy="5034818"/>
          </a:xfrm>
          <a:prstGeom prst="rect">
            <a:avLst/>
          </a:prstGeom>
        </p:spPr>
      </p:pic>
    </p:spTree>
    <p:extLst>
      <p:ext uri="{BB962C8B-B14F-4D97-AF65-F5344CB8AC3E}">
        <p14:creationId xmlns:p14="http://schemas.microsoft.com/office/powerpoint/2010/main" val="3370033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Percent of the population with income below poverty, Texas counties, 2011-2015</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37</a:t>
            </a:fld>
            <a:endParaRPr lang="en-US" dirty="0"/>
          </a:p>
        </p:txBody>
      </p:sp>
      <p:sp>
        <p:nvSpPr>
          <p:cNvPr id="7" name="Rectangle 6"/>
          <p:cNvSpPr/>
          <p:nvPr/>
        </p:nvSpPr>
        <p:spPr>
          <a:xfrm>
            <a:off x="228600" y="6541719"/>
            <a:ext cx="6400800" cy="240515"/>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2011-2015 5-Year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4" name="Content Placeholder 13"/>
          <p:cNvPicPr>
            <a:picLocks noGrp="1" noChangeAspect="1"/>
          </p:cNvPicPr>
          <p:nvPr>
            <p:ph idx="1"/>
          </p:nvPr>
        </p:nvPicPr>
        <p:blipFill rotWithShape="1">
          <a:blip r:embed="rId3"/>
          <a:srcRect t="23480" r="11726" b="10483"/>
          <a:stretch/>
        </p:blipFill>
        <p:spPr>
          <a:xfrm>
            <a:off x="1295400" y="1584906"/>
            <a:ext cx="1719330" cy="1447801"/>
          </a:xfrm>
          <a:prstGeom prst="rect">
            <a:avLst/>
          </a:prstGeom>
        </p:spPr>
      </p:pic>
      <p:pic>
        <p:nvPicPr>
          <p:cNvPr id="13" name="Picture 12"/>
          <p:cNvPicPr>
            <a:picLocks noChangeAspect="1"/>
          </p:cNvPicPr>
          <p:nvPr/>
        </p:nvPicPr>
        <p:blipFill rotWithShape="1">
          <a:blip r:embed="rId4"/>
          <a:srcRect l="2536" t="14476" r="4925" b="9199"/>
          <a:stretch/>
        </p:blipFill>
        <p:spPr>
          <a:xfrm>
            <a:off x="2101548" y="1297858"/>
            <a:ext cx="5589736" cy="5617769"/>
          </a:xfrm>
          <a:prstGeom prst="rect">
            <a:avLst/>
          </a:prstGeom>
        </p:spPr>
      </p:pic>
    </p:spTree>
    <p:extLst>
      <p:ext uri="{BB962C8B-B14F-4D97-AF65-F5344CB8AC3E}">
        <p14:creationId xmlns:p14="http://schemas.microsoft.com/office/powerpoint/2010/main" val="534018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800" dirty="0" smtClean="0"/>
              <a:t>Unemployment and Poverty Rates by Race/Ethnicity, Texas and Big Four Metro Areas, 2016</a:t>
            </a:r>
            <a:endParaRPr lang="en-US" sz="2800" dirty="0"/>
          </a:p>
        </p:txBody>
      </p:sp>
      <p:sp>
        <p:nvSpPr>
          <p:cNvPr id="2" name="Slide Number Placeholder 1"/>
          <p:cNvSpPr>
            <a:spLocks noGrp="1"/>
          </p:cNvSpPr>
          <p:nvPr>
            <p:ph type="sldNum" sz="quarter" idx="4294967295"/>
          </p:nvPr>
        </p:nvSpPr>
        <p:spPr>
          <a:xfrm>
            <a:off x="8326438" y="6407150"/>
            <a:ext cx="817562" cy="314325"/>
          </a:xfrm>
        </p:spPr>
        <p:txBody>
          <a:bodyPr/>
          <a:lstStyle/>
          <a:p>
            <a:fld id="{2BC1FA3B-F0C1-4F58-90BE-DCC7501F4B28}" type="slidenum">
              <a:rPr lang="en-US" smtClean="0"/>
              <a:pPr/>
              <a:t>38</a:t>
            </a:fld>
            <a:endParaRPr lang="en-US" dirty="0"/>
          </a:p>
        </p:txBody>
      </p:sp>
      <p:pic>
        <p:nvPicPr>
          <p:cNvPr id="5" name="Picture 4"/>
          <p:cNvPicPr>
            <a:picLocks noChangeAspect="1"/>
          </p:cNvPicPr>
          <p:nvPr/>
        </p:nvPicPr>
        <p:blipFill>
          <a:blip r:embed="rId2"/>
          <a:stretch>
            <a:fillRect/>
          </a:stretch>
        </p:blipFill>
        <p:spPr>
          <a:xfrm>
            <a:off x="993862" y="1227464"/>
            <a:ext cx="7479086" cy="5434557"/>
          </a:xfrm>
          <a:prstGeom prst="rect">
            <a:avLst/>
          </a:prstGeom>
        </p:spPr>
      </p:pic>
    </p:spTree>
    <p:extLst>
      <p:ext uri="{BB962C8B-B14F-4D97-AF65-F5344CB8AC3E}">
        <p14:creationId xmlns:p14="http://schemas.microsoft.com/office/powerpoint/2010/main" val="2721224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678906"/>
            <a:ext cx="8610600" cy="461665"/>
          </a:xfrm>
          <a:prstGeom prst="rect">
            <a:avLst/>
          </a:prstGeom>
          <a:noFill/>
        </p:spPr>
        <p:txBody>
          <a:bodyPr wrap="square" rtlCol="0">
            <a:spAutoFit/>
          </a:bodyPr>
          <a:lstStyle/>
          <a:p>
            <a:pPr algn="r"/>
            <a:r>
              <a:rPr lang="en-US" sz="2400" dirty="0" smtClean="0">
                <a:solidFill>
                  <a:schemeClr val="accent5">
                    <a:lumMod val="50000"/>
                  </a:schemeClr>
                </a:solidFill>
                <a:latin typeface="+mj-lt"/>
              </a:rPr>
              <a:t>Population Projections</a:t>
            </a:r>
            <a:endParaRPr lang="en-US" sz="2400" dirty="0">
              <a:solidFill>
                <a:schemeClr val="accent5">
                  <a:lumMod val="50000"/>
                </a:schemeClr>
              </a:solidFill>
              <a:latin typeface="+mj-lt"/>
            </a:endParaRPr>
          </a:p>
        </p:txBody>
      </p:sp>
    </p:spTree>
    <p:extLst>
      <p:ext uri="{BB962C8B-B14F-4D97-AF65-F5344CB8AC3E}">
        <p14:creationId xmlns:p14="http://schemas.microsoft.com/office/powerpoint/2010/main" val="3765560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3000" y="304800"/>
            <a:ext cx="7391400" cy="685800"/>
          </a:xfrm>
        </p:spPr>
        <p:txBody>
          <a:bodyPr>
            <a:normAutofit/>
          </a:bodyPr>
          <a:lstStyle/>
          <a:p>
            <a:r>
              <a:rPr lang="en-US" sz="2400" dirty="0" smtClean="0"/>
              <a:t>Population Growth in Select </a:t>
            </a:r>
            <a:r>
              <a:rPr lang="en-US" sz="2400" dirty="0"/>
              <a:t>States, </a:t>
            </a:r>
            <a:r>
              <a:rPr lang="en-US" sz="2400" dirty="0" smtClean="0"/>
              <a:t>2000-2016</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83985646"/>
              </p:ext>
            </p:extLst>
          </p:nvPr>
        </p:nvGraphicFramePr>
        <p:xfrm>
          <a:off x="233626" y="1363440"/>
          <a:ext cx="8653811" cy="4848833"/>
        </p:xfrm>
        <a:graphic>
          <a:graphicData uri="http://schemas.openxmlformats.org/drawingml/2006/table">
            <a:tbl>
              <a:tblPr firstRow="1" bandRow="1">
                <a:tableStyleId>{5C22544A-7EE6-4342-B048-85BDC9FD1C3A}</a:tableStyleId>
              </a:tblPr>
              <a:tblGrid>
                <a:gridCol w="1470583">
                  <a:extLst>
                    <a:ext uri="{9D8B030D-6E8A-4147-A177-3AD203B41FA5}">
                      <a16:colId xmlns:a16="http://schemas.microsoft.com/office/drawing/2014/main" val="20000"/>
                    </a:ext>
                  </a:extLst>
                </a:gridCol>
                <a:gridCol w="1677971">
                  <a:extLst>
                    <a:ext uri="{9D8B030D-6E8A-4147-A177-3AD203B41FA5}">
                      <a16:colId xmlns:a16="http://schemas.microsoft.com/office/drawing/2014/main" val="20001"/>
                    </a:ext>
                  </a:extLst>
                </a:gridCol>
                <a:gridCol w="1536571">
                  <a:extLst>
                    <a:ext uri="{9D8B030D-6E8A-4147-A177-3AD203B41FA5}">
                      <a16:colId xmlns:a16="http://schemas.microsoft.com/office/drawing/2014/main" val="20002"/>
                    </a:ext>
                  </a:extLst>
                </a:gridCol>
                <a:gridCol w="1415682">
                  <a:extLst>
                    <a:ext uri="{9D8B030D-6E8A-4147-A177-3AD203B41FA5}">
                      <a16:colId xmlns:a16="http://schemas.microsoft.com/office/drawing/2014/main" val="20003"/>
                    </a:ext>
                  </a:extLst>
                </a:gridCol>
                <a:gridCol w="1403669">
                  <a:extLst>
                    <a:ext uri="{9D8B030D-6E8A-4147-A177-3AD203B41FA5}">
                      <a16:colId xmlns:a16="http://schemas.microsoft.com/office/drawing/2014/main" val="20004"/>
                    </a:ext>
                  </a:extLst>
                </a:gridCol>
                <a:gridCol w="1149335">
                  <a:extLst>
                    <a:ext uri="{9D8B030D-6E8A-4147-A177-3AD203B41FA5}">
                      <a16:colId xmlns:a16="http://schemas.microsoft.com/office/drawing/2014/main" val="20005"/>
                    </a:ext>
                  </a:extLst>
                </a:gridCol>
              </a:tblGrid>
              <a:tr h="806850">
                <a:tc>
                  <a:txBody>
                    <a:bodyPr/>
                    <a:lstStyle/>
                    <a:p>
                      <a:pPr marL="117475" indent="0" algn="l"/>
                      <a:endParaRPr lang="en-US" sz="1600" b="0" dirty="0">
                        <a:solidFill>
                          <a:srgbClr val="1B1E7A"/>
                        </a:solidFill>
                        <a:latin typeface="Arial" pitchFamily="34" charset="0"/>
                        <a:cs typeface="Arial" pitchFamily="34" charset="0"/>
                      </a:endParaRPr>
                    </a:p>
                  </a:txBody>
                  <a:tcPr anchor="b"/>
                </a:tc>
                <a:tc>
                  <a:txBody>
                    <a:bodyPr/>
                    <a:lstStyle/>
                    <a:p>
                      <a:pPr marL="233363" indent="0" algn="ctr"/>
                      <a:r>
                        <a:rPr lang="en-US" sz="1600" b="0" dirty="0" smtClean="0"/>
                        <a:t>2000</a:t>
                      </a:r>
                    </a:p>
                    <a:p>
                      <a:pPr marL="233363" indent="0" algn="ctr"/>
                      <a:r>
                        <a:rPr lang="en-US" sz="1600" b="0" dirty="0" smtClean="0"/>
                        <a:t>Population</a:t>
                      </a:r>
                      <a:endParaRPr lang="en-US" sz="1600" b="0" dirty="0">
                        <a:solidFill>
                          <a:srgbClr val="1B1E7A"/>
                        </a:solidFill>
                        <a:latin typeface="Arial" pitchFamily="34" charset="0"/>
                        <a:cs typeface="Arial" pitchFamily="34" charset="0"/>
                      </a:endParaRPr>
                    </a:p>
                  </a:txBody>
                  <a:tcPr anchor="b"/>
                </a:tc>
                <a:tc>
                  <a:txBody>
                    <a:bodyPr/>
                    <a:lstStyle/>
                    <a:p>
                      <a:pPr marL="233363" indent="0" algn="ctr" defTabSz="914400" rtl="0" eaLnBrk="1" latinLnBrk="0" hangingPunct="1"/>
                      <a:r>
                        <a:rPr lang="en-US" sz="1600" b="0" kern="1200" dirty="0" smtClean="0"/>
                        <a:t>2010</a:t>
                      </a:r>
                    </a:p>
                    <a:p>
                      <a:pPr marL="233363" indent="0" algn="ctr" defTabSz="914400" rtl="0" eaLnBrk="1" latinLnBrk="0" hangingPunct="1"/>
                      <a:r>
                        <a:rPr lang="en-US" sz="1600" b="0" kern="1200" dirty="0" smtClean="0"/>
                        <a:t>Population</a:t>
                      </a:r>
                      <a:endParaRPr lang="en-US" sz="1600" b="0" kern="1200" dirty="0" smtClean="0">
                        <a:solidFill>
                          <a:srgbClr val="1B1E7A"/>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b="0" kern="1200" dirty="0" smtClean="0"/>
                        <a:t>2016 Population</a:t>
                      </a:r>
                      <a:endParaRPr lang="en-US" sz="1600" b="0" kern="1200" dirty="0" smtClean="0">
                        <a:solidFill>
                          <a:srgbClr val="1B1E7A"/>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b="0" kern="1200" dirty="0" smtClean="0"/>
                        <a:t>Numeric</a:t>
                      </a:r>
                    </a:p>
                    <a:p>
                      <a:pPr marL="233363" indent="0" algn="ctr" defTabSz="914400" rtl="0" eaLnBrk="1" latinLnBrk="0" hangingPunct="1"/>
                      <a:r>
                        <a:rPr lang="en-US" sz="1600" b="0" kern="1200" dirty="0" smtClean="0"/>
                        <a:t>Change</a:t>
                      </a:r>
                    </a:p>
                    <a:p>
                      <a:pPr marL="233363" indent="0" algn="ctr" defTabSz="914400" rtl="0" eaLnBrk="1" latinLnBrk="0" hangingPunct="1"/>
                      <a:r>
                        <a:rPr lang="en-US" sz="1600" b="0" kern="1200" dirty="0" smtClean="0"/>
                        <a:t>2010-2016</a:t>
                      </a:r>
                      <a:endParaRPr lang="en-US" sz="1600" b="0" kern="1200" dirty="0" smtClean="0">
                        <a:solidFill>
                          <a:srgbClr val="1B1E7A"/>
                        </a:solidFill>
                        <a:latin typeface="Arial" pitchFamily="34" charset="0"/>
                        <a:ea typeface="+mn-ea"/>
                        <a:cs typeface="Arial" pitchFamily="34" charset="0"/>
                      </a:endParaRPr>
                    </a:p>
                  </a:txBody>
                  <a:tcPr anchor="b"/>
                </a:tc>
                <a:tc>
                  <a:txBody>
                    <a:bodyPr/>
                    <a:lstStyle/>
                    <a:p>
                      <a:pPr marL="58738" indent="0" algn="ctr"/>
                      <a:r>
                        <a:rPr lang="en-US" sz="1600" b="0" dirty="0" smtClean="0"/>
                        <a:t>Percent</a:t>
                      </a:r>
                    </a:p>
                    <a:p>
                      <a:pPr marL="58738" indent="0" algn="ctr"/>
                      <a:r>
                        <a:rPr lang="en-US" sz="1600" b="0" dirty="0" smtClean="0"/>
                        <a:t>Change</a:t>
                      </a:r>
                    </a:p>
                    <a:p>
                      <a:pPr marL="58738" indent="0" algn="ctr"/>
                      <a:r>
                        <a:rPr lang="en-US" sz="1600" b="0" dirty="0" smtClean="0"/>
                        <a:t>2010-2016</a:t>
                      </a:r>
                      <a:endParaRPr lang="en-US" sz="1600" b="0" dirty="0">
                        <a:solidFill>
                          <a:srgbClr val="1B1E7A"/>
                        </a:solidFill>
                        <a:latin typeface="Arial" pitchFamily="34" charset="0"/>
                        <a:cs typeface="Arial" pitchFamily="34" charset="0"/>
                      </a:endParaRPr>
                    </a:p>
                  </a:txBody>
                  <a:tcPr anchor="b"/>
                </a:tc>
                <a:extLst>
                  <a:ext uri="{0D108BD9-81ED-4DB2-BD59-A6C34878D82A}">
                    <a16:rowId xmlns:a16="http://schemas.microsoft.com/office/drawing/2014/main" val="10000"/>
                  </a:ext>
                </a:extLst>
              </a:tr>
              <a:tr h="411407">
                <a:tc>
                  <a:txBody>
                    <a:bodyPr/>
                    <a:lstStyle/>
                    <a:p>
                      <a:pPr algn="l" rtl="0" fontAlgn="ctr"/>
                      <a:r>
                        <a:rPr lang="en-US" sz="1600" u="none" strike="noStrike" dirty="0">
                          <a:effectLst/>
                          <a:latin typeface="+mn-lt"/>
                        </a:rPr>
                        <a:t>United States</a:t>
                      </a:r>
                      <a:endParaRPr lang="en-US" sz="1600" b="0" i="0" u="none" strike="noStrike" dirty="0">
                        <a:solidFill>
                          <a:srgbClr val="1B1E7A"/>
                        </a:solidFill>
                        <a:effectLst/>
                        <a:latin typeface="+mn-lt"/>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marL="0" indent="0" algn="r" defTabSz="914400" rtl="0" eaLnBrk="1" fontAlgn="b" latinLnBrk="0" hangingPunct="1">
                        <a:tabLst>
                          <a:tab pos="1312863" algn="dec"/>
                        </a:tabLst>
                      </a:pPr>
                      <a:r>
                        <a:rPr lang="en-US" sz="1600" u="none" strike="noStrike" kern="1200" dirty="0" smtClean="0">
                          <a:effectLst/>
                          <a:latin typeface="+mn-lt"/>
                        </a:rPr>
                        <a:t>         281,421,906</a:t>
                      </a:r>
                      <a:endParaRPr lang="en-US" sz="1600" u="none" strike="noStrike" kern="1200" dirty="0" smtClean="0">
                        <a:solidFill>
                          <a:srgbClr val="1B1E7A"/>
                        </a:solidFill>
                        <a:effectLst/>
                        <a:latin typeface="+mn-lt"/>
                        <a:ea typeface="+mn-ea"/>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tab pos="1312863" algn="dec"/>
                        </a:tabLst>
                        <a:defRPr/>
                      </a:pPr>
                      <a:r>
                        <a:rPr lang="en-US" sz="1600" u="none" strike="noStrike" kern="1200" dirty="0" smtClean="0">
                          <a:effectLst/>
                          <a:latin typeface="+mn-lt"/>
                        </a:rPr>
                        <a:t>308,745,538</a:t>
                      </a:r>
                      <a:endParaRPr lang="en-US" sz="1600" u="none" strike="noStrike" kern="1200" dirty="0" smtClean="0">
                        <a:solidFill>
                          <a:srgbClr val="1B1E7A"/>
                        </a:solidFill>
                        <a:effectLst/>
                        <a:latin typeface="+mn-lt"/>
                        <a:ea typeface="+mn-ea"/>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marL="0" indent="0" algn="r" defTabSz="914400" rtl="0" eaLnBrk="1" fontAlgn="b" latinLnBrk="0" hangingPunct="1">
                        <a:tabLst>
                          <a:tab pos="1312863" algn="dec"/>
                        </a:tabLst>
                      </a:pPr>
                      <a:r>
                        <a:rPr lang="en-US" sz="1600" u="none" strike="noStrike" kern="1200" dirty="0" smtClean="0">
                          <a:effectLst/>
                          <a:latin typeface="+mn-lt"/>
                        </a:rPr>
                        <a:t>323,127,513 </a:t>
                      </a:r>
                      <a:endParaRPr lang="en-US" sz="1600" u="none" strike="noStrike" kern="1200" dirty="0" smtClean="0">
                        <a:solidFill>
                          <a:srgbClr val="1B1E7A"/>
                        </a:solidFill>
                        <a:effectLst/>
                        <a:latin typeface="+mn-lt"/>
                        <a:ea typeface="+mn-ea"/>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smtClean="0">
                          <a:effectLst/>
                          <a:latin typeface="+mn-lt"/>
                        </a:rPr>
                        <a:t>14,369,408</a:t>
                      </a:r>
                      <a:endParaRPr lang="en-US" sz="1600" b="0" i="0" u="none" strike="noStrike" dirty="0">
                        <a:solidFill>
                          <a:srgbClr val="1B1E7A"/>
                        </a:solidFill>
                        <a:effectLst/>
                        <a:latin typeface="+mn-lt"/>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smtClean="0">
                          <a:effectLst/>
                          <a:latin typeface="+mn-lt"/>
                        </a:rPr>
                        <a:t>4.7%</a:t>
                      </a:r>
                      <a:endParaRPr lang="en-US" sz="1600" b="0" i="0" u="none" strike="noStrike" dirty="0">
                        <a:solidFill>
                          <a:srgbClr val="1B1E7A"/>
                        </a:solidFill>
                        <a:effectLst/>
                        <a:latin typeface="+mn-lt"/>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96819">
                <a:tc>
                  <a:txBody>
                    <a:bodyPr/>
                    <a:lstStyle/>
                    <a:p>
                      <a:pPr algn="l" rtl="0" fontAlgn="ctr"/>
                      <a:r>
                        <a:rPr lang="en-US" sz="1600" u="none" strike="noStrike" dirty="0">
                          <a:effectLst/>
                          <a:latin typeface="+mn-lt"/>
                        </a:rPr>
                        <a:t>Texas</a:t>
                      </a:r>
                      <a:endParaRPr lang="en-US" sz="1600" b="1" i="0" u="none" strike="noStrike" dirty="0">
                        <a:solidFill>
                          <a:srgbClr val="1B1E7A"/>
                        </a:solidFill>
                        <a:effectLst/>
                        <a:latin typeface="+mn-lt"/>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defTabSz="914400" rtl="0" eaLnBrk="1" fontAlgn="b" latinLnBrk="0" hangingPunct="1">
                        <a:tabLst>
                          <a:tab pos="1312863" algn="dec"/>
                        </a:tabLst>
                      </a:pPr>
                      <a:r>
                        <a:rPr lang="en-US" sz="1600" u="none" strike="noStrike" kern="1200" dirty="0" smtClean="0">
                          <a:effectLst/>
                          <a:latin typeface="+mn-lt"/>
                        </a:rPr>
                        <a:t>	20,851,820</a:t>
                      </a:r>
                      <a:endParaRPr lang="en-US" sz="1600" b="1" u="none" strike="noStrike" kern="1200" dirty="0" smtClean="0">
                        <a:solidFill>
                          <a:srgbClr val="1B1E7A"/>
                        </a:solidFill>
                        <a:effectLst/>
                        <a:latin typeface="+mn-lt"/>
                        <a:ea typeface="+mn-ea"/>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defTabSz="914400" rtl="0" eaLnBrk="1" fontAlgn="b" latinLnBrk="0" hangingPunct="1">
                        <a:tabLst>
                          <a:tab pos="1312863" algn="dec"/>
                        </a:tabLst>
                      </a:pPr>
                      <a:r>
                        <a:rPr lang="en-US" sz="1600" u="none" strike="noStrike" kern="1200" dirty="0" smtClean="0">
                          <a:effectLst/>
                          <a:latin typeface="+mn-lt"/>
                        </a:rPr>
                        <a:t>25,145,561</a:t>
                      </a:r>
                      <a:endParaRPr lang="en-US" sz="1600" b="1" u="none" strike="noStrike" kern="1200" dirty="0" smtClean="0">
                        <a:solidFill>
                          <a:srgbClr val="1B1E7A"/>
                        </a:solidFill>
                        <a:effectLst/>
                        <a:latin typeface="+mn-lt"/>
                        <a:ea typeface="+mn-ea"/>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kern="1200" dirty="0" smtClean="0">
                          <a:effectLst/>
                          <a:latin typeface="+mn-lt"/>
                        </a:rPr>
                        <a:t> 27,862,596</a:t>
                      </a:r>
                      <a:endParaRPr lang="en-US" sz="1600" b="1" u="none" strike="noStrike" kern="1200" dirty="0" smtClean="0">
                        <a:solidFill>
                          <a:srgbClr val="1B1E7A"/>
                        </a:solidFill>
                        <a:effectLst/>
                        <a:latin typeface="+mn-lt"/>
                        <a:ea typeface="+mn-ea"/>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smtClean="0">
                          <a:effectLst/>
                          <a:latin typeface="+mn-lt"/>
                        </a:rPr>
                        <a:t>2,716,496</a:t>
                      </a:r>
                      <a:endParaRPr lang="en-US" sz="1600" b="1" i="0" u="none" strike="noStrike" dirty="0">
                        <a:solidFill>
                          <a:srgbClr val="1B1E7A"/>
                        </a:solidFill>
                        <a:effectLst/>
                        <a:latin typeface="+mn-lt"/>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smtClean="0">
                          <a:effectLst/>
                          <a:latin typeface="+mn-lt"/>
                        </a:rPr>
                        <a:t>10.8%</a:t>
                      </a:r>
                      <a:endParaRPr lang="en-US" sz="1600" b="1" i="0" u="none" strike="noStrike" dirty="0">
                        <a:solidFill>
                          <a:srgbClr val="1B1E7A"/>
                        </a:solidFill>
                        <a:effectLst/>
                        <a:latin typeface="+mn-lt"/>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6683">
                <a:tc>
                  <a:txBody>
                    <a:bodyPr/>
                    <a:lstStyle/>
                    <a:p>
                      <a:pPr algn="l" rtl="0" fontAlgn="ctr"/>
                      <a:r>
                        <a:rPr lang="en-US" sz="1600" u="none" strike="noStrike" dirty="0">
                          <a:effectLst/>
                          <a:latin typeface="+mn-lt"/>
                        </a:rPr>
                        <a:t>California</a:t>
                      </a:r>
                      <a:endParaRPr lang="en-US" sz="1600" b="0" i="0" u="none" strike="noStrike" dirty="0">
                        <a:solidFill>
                          <a:srgbClr val="1B1E7A"/>
                        </a:solidFill>
                        <a:effectLst/>
                        <a:latin typeface="+mn-lt"/>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marL="0" indent="0" algn="r" defTabSz="914400" rtl="0" eaLnBrk="1" fontAlgn="b" latinLnBrk="0" hangingPunct="1">
                        <a:tabLst>
                          <a:tab pos="1312863" algn="dec"/>
                        </a:tabLst>
                      </a:pPr>
                      <a:r>
                        <a:rPr lang="en-US" sz="1600" u="none" strike="noStrike" kern="1200" dirty="0" smtClean="0">
                          <a:effectLst/>
                          <a:latin typeface="+mn-lt"/>
                        </a:rPr>
                        <a:t>	33,871,648</a:t>
                      </a:r>
                      <a:endParaRPr lang="en-US" sz="1600" u="none" strike="noStrike" kern="1200" dirty="0" smtClean="0">
                        <a:solidFill>
                          <a:srgbClr val="1B1E7A"/>
                        </a:solidFill>
                        <a:effectLst/>
                        <a:latin typeface="+mn-lt"/>
                        <a:ea typeface="+mn-ea"/>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fontAlgn="b"/>
                      <a:r>
                        <a:rPr lang="en-US" sz="1600" u="none" strike="noStrike" kern="1200" dirty="0">
                          <a:effectLst/>
                          <a:latin typeface="+mn-lt"/>
                        </a:rPr>
                        <a:t>37,253,956</a:t>
                      </a:r>
                      <a:endParaRPr lang="en-US" sz="1600" u="none" strike="noStrike" kern="1200" dirty="0">
                        <a:solidFill>
                          <a:srgbClr val="1B1E7A"/>
                        </a:solidFill>
                        <a:effectLst/>
                        <a:latin typeface="+mn-lt"/>
                        <a:ea typeface="+mn-ea"/>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fontAlgn="b"/>
                      <a:r>
                        <a:rPr lang="en-US" sz="1600" u="none" strike="noStrike" kern="1200" dirty="0" smtClean="0">
                          <a:effectLst/>
                          <a:latin typeface="+mn-lt"/>
                        </a:rPr>
                        <a:t>39,250,017 </a:t>
                      </a:r>
                      <a:endParaRPr lang="en-US" sz="1600" u="none" strike="noStrike" kern="1200" dirty="0">
                        <a:solidFill>
                          <a:srgbClr val="1B1E7A"/>
                        </a:solidFill>
                        <a:effectLst/>
                        <a:latin typeface="+mn-lt"/>
                        <a:ea typeface="+mn-ea"/>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fontAlgn="b"/>
                      <a:r>
                        <a:rPr lang="en-US" sz="1600" u="none" strike="noStrike" dirty="0" smtClean="0">
                          <a:effectLst/>
                          <a:latin typeface="+mn-lt"/>
                        </a:rPr>
                        <a:t>1,995,495</a:t>
                      </a:r>
                      <a:endParaRPr lang="en-US" sz="1600" b="0" i="0" u="none" strike="noStrike" dirty="0">
                        <a:solidFill>
                          <a:srgbClr val="1B1E7A"/>
                        </a:solidFill>
                        <a:effectLst/>
                        <a:latin typeface="+mn-lt"/>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fontAlgn="b"/>
                      <a:r>
                        <a:rPr lang="en-US" sz="1600" u="none" strike="noStrike" dirty="0" smtClean="0">
                          <a:effectLst/>
                          <a:latin typeface="+mn-lt"/>
                        </a:rPr>
                        <a:t>5.4%</a:t>
                      </a:r>
                      <a:endParaRPr lang="en-US" sz="1600" b="0" i="0" u="none" strike="noStrike" dirty="0">
                        <a:solidFill>
                          <a:srgbClr val="1B1E7A"/>
                        </a:solidFill>
                        <a:effectLst/>
                        <a:latin typeface="+mn-lt"/>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315150">
                <a:tc>
                  <a:txBody>
                    <a:bodyPr/>
                    <a:lstStyle/>
                    <a:p>
                      <a:pPr algn="l" rtl="0" fontAlgn="ctr"/>
                      <a:r>
                        <a:rPr lang="en-US" sz="1600" u="none" strike="noStrike" dirty="0">
                          <a:effectLst/>
                          <a:latin typeface="+mn-lt"/>
                        </a:rPr>
                        <a:t>Florida</a:t>
                      </a:r>
                      <a:endParaRPr lang="en-US" sz="1600" b="0" i="0" u="none" strike="noStrike" dirty="0">
                        <a:solidFill>
                          <a:srgbClr val="1B1E7A"/>
                        </a:solidFill>
                        <a:effectLst/>
                        <a:latin typeface="+mn-lt"/>
                        <a:cs typeface="Arial" panose="020B0604020202020204" pitchFamily="34" charset="0"/>
                      </a:endParaRPr>
                    </a:p>
                  </a:txBody>
                  <a:tcPr marL="9525" marR="9525" marT="9525" marB="0" anchor="ctr"/>
                </a:tc>
                <a:tc>
                  <a:txBody>
                    <a:bodyPr/>
                    <a:lstStyle/>
                    <a:p>
                      <a:pPr marL="0" indent="0" algn="r" defTabSz="914400" rtl="0" eaLnBrk="1" fontAlgn="b" latinLnBrk="0" hangingPunct="1">
                        <a:tabLst>
                          <a:tab pos="1312863" algn="dec"/>
                        </a:tabLst>
                      </a:pPr>
                      <a:r>
                        <a:rPr lang="en-US" sz="1600" u="none" strike="noStrike" kern="1200" dirty="0" smtClean="0">
                          <a:effectLst/>
                          <a:latin typeface="+mn-lt"/>
                        </a:rPr>
                        <a:t>	15,982,378</a:t>
                      </a:r>
                      <a:endParaRPr lang="en-US" sz="1600" u="none" strike="noStrike" kern="1200" dirty="0" smtClean="0">
                        <a:solidFill>
                          <a:srgbClr val="1B1E7A"/>
                        </a:solidFill>
                        <a:effectLst/>
                        <a:latin typeface="+mn-lt"/>
                        <a:ea typeface="+mn-ea"/>
                        <a:cs typeface="Arial" panose="020B0604020202020204" pitchFamily="34" charset="0"/>
                      </a:endParaRPr>
                    </a:p>
                  </a:txBody>
                  <a:tcPr marL="9525" marR="9525" marT="9525" marB="0" anchor="ctr"/>
                </a:tc>
                <a:tc>
                  <a:txBody>
                    <a:bodyPr/>
                    <a:lstStyle/>
                    <a:p>
                      <a:pPr algn="r" fontAlgn="b"/>
                      <a:r>
                        <a:rPr lang="en-US" sz="1600" u="none" strike="noStrike" kern="1200" dirty="0">
                          <a:effectLst/>
                          <a:latin typeface="+mn-lt"/>
                        </a:rPr>
                        <a:t>18,801,310</a:t>
                      </a:r>
                      <a:endParaRPr lang="en-US" sz="1600" u="none" strike="noStrike" kern="1200" dirty="0">
                        <a:solidFill>
                          <a:srgbClr val="1B1E7A"/>
                        </a:solidFill>
                        <a:effectLst/>
                        <a:latin typeface="+mn-lt"/>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latin typeface="+mn-lt"/>
                        </a:rPr>
                        <a:t> 20,612,439</a:t>
                      </a:r>
                      <a:endParaRPr lang="en-US" sz="1600" u="none" strike="noStrike" kern="1200" dirty="0" smtClean="0">
                        <a:solidFill>
                          <a:srgbClr val="1B1E7A"/>
                        </a:solidFill>
                        <a:effectLst/>
                        <a:latin typeface="+mn-lt"/>
                        <a:ea typeface="+mn-ea"/>
                        <a:cs typeface="Arial" panose="020B0604020202020204" pitchFamily="34" charset="0"/>
                      </a:endParaRPr>
                    </a:p>
                  </a:txBody>
                  <a:tcPr marL="9525" marR="9525" marT="9525" marB="0" anchor="ctr"/>
                </a:tc>
                <a:tc>
                  <a:txBody>
                    <a:bodyPr/>
                    <a:lstStyle/>
                    <a:p>
                      <a:pPr algn="r" fontAlgn="b"/>
                      <a:r>
                        <a:rPr lang="en-US" sz="1600" u="none" strike="noStrike" dirty="0" smtClean="0">
                          <a:effectLst/>
                          <a:latin typeface="+mn-lt"/>
                        </a:rPr>
                        <a:t>1,807,847</a:t>
                      </a:r>
                      <a:endParaRPr lang="en-US" sz="1600" b="0" i="0" u="none" strike="noStrike" dirty="0">
                        <a:solidFill>
                          <a:srgbClr val="1B1E7A"/>
                        </a:solidFill>
                        <a:effectLst/>
                        <a:latin typeface="+mn-lt"/>
                        <a:cs typeface="Arial" panose="020B0604020202020204" pitchFamily="34" charset="0"/>
                      </a:endParaRPr>
                    </a:p>
                  </a:txBody>
                  <a:tcPr marL="9525" marR="9525" marT="9525" marB="0" anchor="ctr"/>
                </a:tc>
                <a:tc>
                  <a:txBody>
                    <a:bodyPr/>
                    <a:lstStyle/>
                    <a:p>
                      <a:pPr algn="r" fontAlgn="b"/>
                      <a:r>
                        <a:rPr lang="en-US" sz="1600" u="none" strike="noStrike" dirty="0" smtClean="0">
                          <a:effectLst/>
                          <a:latin typeface="+mn-lt"/>
                        </a:rPr>
                        <a:t>9.6%</a:t>
                      </a:r>
                      <a:endParaRPr lang="en-US" sz="1600" b="0" i="0" u="none" strike="noStrike" dirty="0">
                        <a:solidFill>
                          <a:srgbClr val="1B1E7A"/>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358600">
                <a:tc>
                  <a:txBody>
                    <a:bodyPr/>
                    <a:lstStyle/>
                    <a:p>
                      <a:pPr algn="l" rtl="0" fontAlgn="b"/>
                      <a:r>
                        <a:rPr lang="en-US" sz="1600" u="none" strike="noStrike" dirty="0" smtClean="0">
                          <a:solidFill>
                            <a:schemeClr val="tx1"/>
                          </a:solidFill>
                          <a:effectLst/>
                          <a:latin typeface="+mn-lt"/>
                        </a:rPr>
                        <a:t>New York</a:t>
                      </a:r>
                      <a:endParaRPr lang="en-US" sz="1600" b="0"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algn="r" fontAlgn="b"/>
                      <a:r>
                        <a:rPr lang="en-US" sz="1600" u="none" strike="noStrike" kern="1200" dirty="0" smtClean="0">
                          <a:solidFill>
                            <a:schemeClr val="tx1"/>
                          </a:solidFill>
                          <a:effectLst/>
                          <a:latin typeface="+mn-lt"/>
                          <a:ea typeface="+mn-ea"/>
                          <a:cs typeface="Arial" panose="020B0604020202020204" pitchFamily="34" charset="0"/>
                        </a:rPr>
                        <a:t>18,976,457</a:t>
                      </a:r>
                      <a:endParaRPr lang="en-US" sz="1600" u="none" strike="noStrike" kern="1200" dirty="0">
                        <a:solidFill>
                          <a:schemeClr val="tx1"/>
                        </a:solidFill>
                        <a:effectLst/>
                        <a:latin typeface="+mn-lt"/>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solidFill>
                            <a:schemeClr val="tx1"/>
                          </a:solidFill>
                          <a:effectLst/>
                          <a:latin typeface="+mn-lt"/>
                          <a:ea typeface="+mn-ea"/>
                          <a:cs typeface="Arial" panose="020B0604020202020204" pitchFamily="34" charset="0"/>
                        </a:rPr>
                        <a:t>19,378,102</a:t>
                      </a:r>
                      <a:endParaRPr lang="en-US" sz="1600" u="none" strike="noStrike" kern="1200" dirty="0">
                        <a:solidFill>
                          <a:schemeClr val="tx1"/>
                        </a:solidFill>
                        <a:effectLst/>
                        <a:latin typeface="+mn-lt"/>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solidFill>
                            <a:schemeClr val="tx1"/>
                          </a:solidFill>
                          <a:effectLst/>
                          <a:latin typeface="+mn-lt"/>
                          <a:ea typeface="+mn-ea"/>
                          <a:cs typeface="Arial" panose="020B0604020202020204" pitchFamily="34" charset="0"/>
                        </a:rPr>
                        <a:t>19,745,289</a:t>
                      </a:r>
                      <a:endParaRPr lang="en-US" sz="1600" u="none" strike="noStrike" kern="1200" dirty="0">
                        <a:solidFill>
                          <a:schemeClr val="tx1"/>
                        </a:solidFill>
                        <a:effectLst/>
                        <a:latin typeface="+mn-lt"/>
                        <a:ea typeface="+mn-ea"/>
                        <a:cs typeface="Arial" panose="020B0604020202020204" pitchFamily="34" charset="0"/>
                      </a:endParaRPr>
                    </a:p>
                  </a:txBody>
                  <a:tcPr marL="9525" marR="9525" marT="9525" marB="0" anchor="ctr"/>
                </a:tc>
                <a:tc>
                  <a:txBody>
                    <a:bodyPr/>
                    <a:lstStyle/>
                    <a:p>
                      <a:pPr algn="r" fontAlgn="b"/>
                      <a:r>
                        <a:rPr lang="en-US" sz="1600" b="0" i="0" u="none" strike="noStrike" dirty="0" smtClean="0">
                          <a:solidFill>
                            <a:schemeClr val="tx1"/>
                          </a:solidFill>
                          <a:effectLst/>
                          <a:latin typeface="+mn-lt"/>
                          <a:cs typeface="Arial" panose="020B0604020202020204" pitchFamily="34" charset="0"/>
                        </a:rPr>
                        <a:t>367,179</a:t>
                      </a:r>
                      <a:endParaRPr lang="en-US" sz="1600" b="0"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algn="r" fontAlgn="b"/>
                      <a:r>
                        <a:rPr lang="en-US" sz="1600" b="0" i="0" u="none" strike="noStrike" dirty="0" smtClean="0">
                          <a:solidFill>
                            <a:schemeClr val="tx1"/>
                          </a:solidFill>
                          <a:effectLst/>
                          <a:latin typeface="+mn-lt"/>
                          <a:cs typeface="Arial" panose="020B0604020202020204" pitchFamily="34" charset="0"/>
                        </a:rPr>
                        <a:t>1.9%</a:t>
                      </a:r>
                      <a:endParaRPr lang="en-US" sz="1600" b="0" i="0" u="none" strike="noStrike" dirty="0">
                        <a:solidFill>
                          <a:schemeClr val="tx1"/>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val="970028102"/>
                  </a:ext>
                </a:extLst>
              </a:tr>
              <a:tr h="358600">
                <a:tc>
                  <a:txBody>
                    <a:bodyPr/>
                    <a:lstStyle/>
                    <a:p>
                      <a:pPr algn="l" rtl="0" fontAlgn="b"/>
                      <a:r>
                        <a:rPr lang="en-US" sz="1600" b="0" i="0" u="none" strike="noStrike" dirty="0" smtClean="0">
                          <a:solidFill>
                            <a:schemeClr val="tx1"/>
                          </a:solidFill>
                          <a:effectLst/>
                          <a:latin typeface="+mn-lt"/>
                          <a:cs typeface="Arial" panose="020B0604020202020204" pitchFamily="34" charset="0"/>
                        </a:rPr>
                        <a:t>Massachusetts</a:t>
                      </a:r>
                      <a:endParaRPr lang="en-US" sz="1600" b="0"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algn="r" fontAlgn="b"/>
                      <a:r>
                        <a:rPr lang="en-US" sz="1600" u="none" strike="noStrike" kern="1200" dirty="0" smtClean="0">
                          <a:solidFill>
                            <a:schemeClr val="tx1"/>
                          </a:solidFill>
                          <a:effectLst/>
                          <a:latin typeface="+mn-lt"/>
                          <a:ea typeface="+mn-ea"/>
                          <a:cs typeface="Arial" panose="020B0604020202020204" pitchFamily="34" charset="0"/>
                        </a:rPr>
                        <a:t>6,349,097</a:t>
                      </a:r>
                      <a:endParaRPr lang="en-US" sz="1600" u="none" strike="noStrike" kern="1200" dirty="0">
                        <a:solidFill>
                          <a:schemeClr val="tx1"/>
                        </a:solidFill>
                        <a:effectLst/>
                        <a:latin typeface="+mn-lt"/>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solidFill>
                            <a:schemeClr val="tx1"/>
                          </a:solidFill>
                          <a:effectLst/>
                          <a:latin typeface="+mn-lt"/>
                          <a:ea typeface="+mn-ea"/>
                          <a:cs typeface="Arial" panose="020B0604020202020204" pitchFamily="34" charset="0"/>
                        </a:rPr>
                        <a:t>6,547,629</a:t>
                      </a:r>
                      <a:endParaRPr lang="en-US" sz="1600" u="none" strike="noStrike" kern="1200" dirty="0">
                        <a:solidFill>
                          <a:schemeClr val="tx1"/>
                        </a:solidFill>
                        <a:effectLst/>
                        <a:latin typeface="+mn-lt"/>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solidFill>
                            <a:schemeClr val="tx1"/>
                          </a:solidFill>
                          <a:effectLst/>
                          <a:latin typeface="+mn-lt"/>
                          <a:ea typeface="+mn-ea"/>
                          <a:cs typeface="Arial" panose="020B0604020202020204" pitchFamily="34" charset="0"/>
                        </a:rPr>
                        <a:t>6,811,779</a:t>
                      </a:r>
                      <a:endParaRPr lang="en-US" sz="1600" u="none" strike="noStrike" kern="1200" dirty="0">
                        <a:solidFill>
                          <a:schemeClr val="tx1"/>
                        </a:solidFill>
                        <a:effectLst/>
                        <a:latin typeface="+mn-lt"/>
                        <a:ea typeface="+mn-ea"/>
                        <a:cs typeface="Arial" panose="020B0604020202020204" pitchFamily="34" charset="0"/>
                      </a:endParaRPr>
                    </a:p>
                  </a:txBody>
                  <a:tcPr marL="9525" marR="9525" marT="9525" marB="0" anchor="ctr"/>
                </a:tc>
                <a:tc>
                  <a:txBody>
                    <a:bodyPr/>
                    <a:lstStyle/>
                    <a:p>
                      <a:pPr algn="r" fontAlgn="b"/>
                      <a:r>
                        <a:rPr lang="en-US" sz="1600" b="0" i="0" u="none" strike="noStrike" dirty="0" smtClean="0">
                          <a:solidFill>
                            <a:schemeClr val="tx1"/>
                          </a:solidFill>
                          <a:effectLst/>
                          <a:latin typeface="+mn-lt"/>
                          <a:cs typeface="Arial" panose="020B0604020202020204" pitchFamily="34" charset="0"/>
                        </a:rPr>
                        <a:t>263,966</a:t>
                      </a:r>
                      <a:endParaRPr lang="en-US" sz="1600" b="0"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algn="r" fontAlgn="b"/>
                      <a:r>
                        <a:rPr lang="en-US" sz="1600" b="0" i="0" u="none" strike="noStrike" dirty="0" smtClean="0">
                          <a:solidFill>
                            <a:schemeClr val="tx1"/>
                          </a:solidFill>
                          <a:effectLst/>
                          <a:latin typeface="+mn-lt"/>
                          <a:cs typeface="Arial" panose="020B0604020202020204" pitchFamily="34" charset="0"/>
                        </a:rPr>
                        <a:t>4.0%</a:t>
                      </a:r>
                      <a:endParaRPr lang="en-US" sz="1600" b="0" i="0" u="none" strike="noStrike" dirty="0">
                        <a:solidFill>
                          <a:schemeClr val="tx1"/>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val="3829286179"/>
                  </a:ext>
                </a:extLst>
              </a:tr>
              <a:tr h="358600">
                <a:tc>
                  <a:txBody>
                    <a:bodyPr/>
                    <a:lstStyle/>
                    <a:p>
                      <a:pPr algn="l" rtl="0" fontAlgn="b"/>
                      <a:r>
                        <a:rPr lang="en-US" sz="1600" u="none" strike="noStrike" dirty="0" smtClean="0">
                          <a:solidFill>
                            <a:schemeClr val="tx1"/>
                          </a:solidFill>
                          <a:effectLst/>
                          <a:latin typeface="+mn-lt"/>
                        </a:rPr>
                        <a:t>Maryland</a:t>
                      </a:r>
                      <a:endParaRPr lang="en-US" sz="1600" b="0"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algn="r" fontAlgn="b"/>
                      <a:r>
                        <a:rPr lang="en-US" sz="1600" u="none" strike="noStrike" kern="1200" dirty="0" smtClean="0">
                          <a:solidFill>
                            <a:schemeClr val="tx1"/>
                          </a:solidFill>
                          <a:effectLst/>
                          <a:latin typeface="+mn-lt"/>
                        </a:rPr>
                        <a:t>5,296,486            </a:t>
                      </a:r>
                      <a:endParaRPr lang="en-US" sz="1600" u="none" strike="noStrike" kern="1200" dirty="0">
                        <a:solidFill>
                          <a:schemeClr val="tx1"/>
                        </a:solidFill>
                        <a:effectLst/>
                        <a:latin typeface="+mn-lt"/>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solidFill>
                            <a:schemeClr val="tx1"/>
                          </a:solidFill>
                          <a:effectLst/>
                          <a:latin typeface="+mn-lt"/>
                          <a:ea typeface="+mn-ea"/>
                          <a:cs typeface="Arial" panose="020B0604020202020204" pitchFamily="34" charset="0"/>
                        </a:rPr>
                        <a:t>5,773,552</a:t>
                      </a:r>
                      <a:endParaRPr lang="en-US" sz="1600" u="none" strike="noStrike" kern="1200" dirty="0">
                        <a:solidFill>
                          <a:schemeClr val="tx1"/>
                        </a:solidFill>
                        <a:effectLst/>
                        <a:latin typeface="+mn-lt"/>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solidFill>
                            <a:schemeClr val="tx1"/>
                          </a:solidFill>
                          <a:effectLst/>
                          <a:latin typeface="+mn-lt"/>
                          <a:ea typeface="+mn-ea"/>
                          <a:cs typeface="Arial" panose="020B0604020202020204" pitchFamily="34" charset="0"/>
                        </a:rPr>
                        <a:t>6,016,447</a:t>
                      </a:r>
                      <a:endParaRPr lang="en-US" sz="1600" u="none" strike="noStrike" kern="1200" dirty="0">
                        <a:solidFill>
                          <a:schemeClr val="tx1"/>
                        </a:solidFill>
                        <a:effectLst/>
                        <a:latin typeface="+mn-lt"/>
                        <a:ea typeface="+mn-ea"/>
                        <a:cs typeface="Arial" panose="020B0604020202020204" pitchFamily="34" charset="0"/>
                      </a:endParaRPr>
                    </a:p>
                  </a:txBody>
                  <a:tcPr marL="9525" marR="9525" marT="9525" marB="0" anchor="ctr"/>
                </a:tc>
                <a:tc>
                  <a:txBody>
                    <a:bodyPr/>
                    <a:lstStyle/>
                    <a:p>
                      <a:pPr algn="r" fontAlgn="b"/>
                      <a:r>
                        <a:rPr lang="en-US" sz="1600" b="0" i="0" u="none" strike="noStrike" dirty="0" smtClean="0">
                          <a:solidFill>
                            <a:schemeClr val="tx1"/>
                          </a:solidFill>
                          <a:effectLst/>
                          <a:latin typeface="+mn-lt"/>
                          <a:cs typeface="Arial" panose="020B0604020202020204" pitchFamily="34" charset="0"/>
                        </a:rPr>
                        <a:t>242,661</a:t>
                      </a:r>
                      <a:endParaRPr lang="en-US" sz="1600" b="0"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algn="r" fontAlgn="b"/>
                      <a:r>
                        <a:rPr lang="en-US" sz="1600" b="0" i="0" u="none" strike="noStrike" dirty="0" smtClean="0">
                          <a:solidFill>
                            <a:schemeClr val="tx1"/>
                          </a:solidFill>
                          <a:effectLst/>
                          <a:latin typeface="+mn-lt"/>
                          <a:cs typeface="Arial" panose="020B0604020202020204" pitchFamily="34" charset="0"/>
                        </a:rPr>
                        <a:t>4.2%</a:t>
                      </a:r>
                      <a:endParaRPr lang="en-US" sz="1600" b="0" i="0" u="none" strike="noStrike" dirty="0">
                        <a:solidFill>
                          <a:schemeClr val="tx1"/>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val="2932714259"/>
                  </a:ext>
                </a:extLst>
              </a:tr>
              <a:tr h="358600">
                <a:tc>
                  <a:txBody>
                    <a:bodyPr/>
                    <a:lstStyle/>
                    <a:p>
                      <a:pPr algn="l" rtl="0" fontAlgn="b"/>
                      <a:r>
                        <a:rPr lang="en-US" sz="1600" u="none" strike="noStrike" dirty="0" smtClean="0">
                          <a:solidFill>
                            <a:schemeClr val="tx1"/>
                          </a:solidFill>
                          <a:effectLst/>
                          <a:latin typeface="+mn-lt"/>
                        </a:rPr>
                        <a:t>New Jersey</a:t>
                      </a:r>
                      <a:endParaRPr lang="en-US" sz="1600" b="0"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algn="r" fontAlgn="b"/>
                      <a:r>
                        <a:rPr lang="en-US" sz="1600" u="none" strike="noStrike" kern="1200" dirty="0" smtClean="0">
                          <a:solidFill>
                            <a:schemeClr val="tx1"/>
                          </a:solidFill>
                          <a:effectLst/>
                          <a:latin typeface="+mn-lt"/>
                        </a:rPr>
                        <a:t>8,414,350            </a:t>
                      </a:r>
                      <a:endParaRPr lang="en-US" sz="1600" u="none" strike="noStrike" kern="1200" dirty="0">
                        <a:solidFill>
                          <a:schemeClr val="tx1"/>
                        </a:solidFill>
                        <a:effectLst/>
                        <a:latin typeface="+mn-lt"/>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solidFill>
                            <a:schemeClr val="tx1"/>
                          </a:solidFill>
                          <a:effectLst/>
                          <a:latin typeface="+mn-lt"/>
                          <a:ea typeface="+mn-ea"/>
                          <a:cs typeface="Arial" panose="020B0604020202020204" pitchFamily="34" charset="0"/>
                        </a:rPr>
                        <a:t>8,791,894</a:t>
                      </a:r>
                      <a:endParaRPr lang="en-US" sz="1600" u="none" strike="noStrike" kern="1200" dirty="0">
                        <a:solidFill>
                          <a:schemeClr val="tx1"/>
                        </a:solidFill>
                        <a:effectLst/>
                        <a:latin typeface="+mn-lt"/>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solidFill>
                            <a:schemeClr val="tx1"/>
                          </a:solidFill>
                          <a:effectLst/>
                          <a:latin typeface="+mn-lt"/>
                          <a:ea typeface="+mn-ea"/>
                          <a:cs typeface="Arial" panose="020B0604020202020204" pitchFamily="34" charset="0"/>
                        </a:rPr>
                        <a:t>8,944,469</a:t>
                      </a:r>
                      <a:endParaRPr lang="en-US" sz="1600" u="none" strike="noStrike" kern="1200" dirty="0">
                        <a:solidFill>
                          <a:schemeClr val="tx1"/>
                        </a:solidFill>
                        <a:effectLst/>
                        <a:latin typeface="+mn-lt"/>
                        <a:ea typeface="+mn-ea"/>
                        <a:cs typeface="Arial" panose="020B0604020202020204" pitchFamily="34" charset="0"/>
                      </a:endParaRPr>
                    </a:p>
                  </a:txBody>
                  <a:tcPr marL="9525" marR="9525" marT="9525" marB="0" anchor="ctr"/>
                </a:tc>
                <a:tc>
                  <a:txBody>
                    <a:bodyPr/>
                    <a:lstStyle/>
                    <a:p>
                      <a:pPr algn="r" fontAlgn="b"/>
                      <a:r>
                        <a:rPr lang="en-US" sz="1600" b="0" i="0" u="none" strike="noStrike" dirty="0" smtClean="0">
                          <a:solidFill>
                            <a:schemeClr val="tx1"/>
                          </a:solidFill>
                          <a:effectLst/>
                          <a:latin typeface="+mn-lt"/>
                          <a:cs typeface="Arial" panose="020B0604020202020204" pitchFamily="34" charset="0"/>
                        </a:rPr>
                        <a:t>152,516</a:t>
                      </a:r>
                      <a:endParaRPr lang="en-US" sz="1600" b="0"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algn="r" fontAlgn="b"/>
                      <a:r>
                        <a:rPr lang="en-US" sz="1600" b="0" i="0" u="none" strike="noStrike" dirty="0" smtClean="0">
                          <a:solidFill>
                            <a:schemeClr val="tx1"/>
                          </a:solidFill>
                          <a:effectLst/>
                          <a:latin typeface="+mn-lt"/>
                          <a:cs typeface="Arial" panose="020B0604020202020204" pitchFamily="34" charset="0"/>
                        </a:rPr>
                        <a:t>1.7%</a:t>
                      </a:r>
                      <a:endParaRPr lang="en-US" sz="1600" b="0" i="0" u="none" strike="noStrike" dirty="0">
                        <a:solidFill>
                          <a:schemeClr val="tx1"/>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val="2911555639"/>
                  </a:ext>
                </a:extLst>
              </a:tr>
              <a:tr h="358600">
                <a:tc>
                  <a:txBody>
                    <a:bodyPr/>
                    <a:lstStyle/>
                    <a:p>
                      <a:pPr algn="l" rtl="0" fontAlgn="ctr"/>
                      <a:r>
                        <a:rPr lang="en-US" sz="1600" u="none" strike="noStrike" dirty="0" smtClean="0">
                          <a:solidFill>
                            <a:schemeClr val="tx1"/>
                          </a:solidFill>
                          <a:effectLst/>
                          <a:latin typeface="+mn-lt"/>
                        </a:rPr>
                        <a:t>Pennsylvania</a:t>
                      </a:r>
                      <a:endParaRPr lang="en-US" sz="1600" b="0"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marL="0" indent="0" algn="r" defTabSz="914400" rtl="0" eaLnBrk="1" fontAlgn="b" latinLnBrk="0" hangingPunct="1">
                        <a:tabLst>
                          <a:tab pos="1312863" algn="dec"/>
                        </a:tabLst>
                      </a:pPr>
                      <a:r>
                        <a:rPr lang="en-US" sz="1600" u="none" strike="noStrike" kern="1200" dirty="0" smtClean="0">
                          <a:solidFill>
                            <a:schemeClr val="tx1"/>
                          </a:solidFill>
                          <a:effectLst/>
                          <a:latin typeface="+mn-lt"/>
                          <a:ea typeface="+mn-ea"/>
                          <a:cs typeface="Arial" panose="020B0604020202020204" pitchFamily="34" charset="0"/>
                        </a:rPr>
                        <a:t>12,281,054</a:t>
                      </a:r>
                    </a:p>
                  </a:txBody>
                  <a:tcPr marL="9525" marR="9525" marT="9525" marB="0" anchor="ctr"/>
                </a:tc>
                <a:tc>
                  <a:txBody>
                    <a:bodyPr/>
                    <a:lstStyle/>
                    <a:p>
                      <a:pPr algn="r" fontAlgn="b"/>
                      <a:r>
                        <a:rPr lang="en-US" sz="1600" u="none" strike="noStrike" kern="1200" dirty="0" smtClean="0">
                          <a:solidFill>
                            <a:schemeClr val="tx1"/>
                          </a:solidFill>
                          <a:effectLst/>
                          <a:latin typeface="+mn-lt"/>
                        </a:rPr>
                        <a:t>12,702,379</a:t>
                      </a:r>
                      <a:endParaRPr lang="en-US" sz="1600" u="none" strike="noStrike" kern="1200" dirty="0">
                        <a:solidFill>
                          <a:schemeClr val="tx1"/>
                        </a:solidFill>
                        <a:effectLst/>
                        <a:latin typeface="+mn-lt"/>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solidFill>
                            <a:schemeClr val="tx1"/>
                          </a:solidFill>
                          <a:effectLst/>
                          <a:latin typeface="+mn-lt"/>
                        </a:rPr>
                        <a:t>12,784,227</a:t>
                      </a:r>
                      <a:endParaRPr lang="en-US" sz="1600" u="none" strike="noStrike" kern="1200" dirty="0">
                        <a:solidFill>
                          <a:schemeClr val="tx1"/>
                        </a:solidFill>
                        <a:effectLst/>
                        <a:latin typeface="+mn-lt"/>
                        <a:ea typeface="+mn-ea"/>
                        <a:cs typeface="Arial" panose="020B0604020202020204" pitchFamily="34" charset="0"/>
                      </a:endParaRPr>
                    </a:p>
                  </a:txBody>
                  <a:tcPr marL="9525" marR="9525" marT="9525" marB="0" anchor="ctr"/>
                </a:tc>
                <a:tc>
                  <a:txBody>
                    <a:bodyPr/>
                    <a:lstStyle/>
                    <a:p>
                      <a:pPr algn="r" fontAlgn="b"/>
                      <a:r>
                        <a:rPr lang="en-US" sz="1600" b="0" i="0" u="none" strike="noStrike" dirty="0" smtClean="0">
                          <a:solidFill>
                            <a:schemeClr val="tx1"/>
                          </a:solidFill>
                          <a:effectLst/>
                          <a:latin typeface="+mn-lt"/>
                          <a:cs typeface="Arial" panose="020B0604020202020204" pitchFamily="34" charset="0"/>
                        </a:rPr>
                        <a:t>81,370</a:t>
                      </a:r>
                      <a:endParaRPr lang="en-US" sz="1600" b="0"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algn="r" fontAlgn="b"/>
                      <a:r>
                        <a:rPr lang="en-US" sz="1600" u="none" strike="noStrike" dirty="0" smtClean="0">
                          <a:solidFill>
                            <a:schemeClr val="tx1"/>
                          </a:solidFill>
                          <a:effectLst/>
                          <a:latin typeface="+mn-lt"/>
                        </a:rPr>
                        <a:t>0.6%</a:t>
                      </a:r>
                      <a:endParaRPr lang="en-US" sz="1600" b="0" i="0" u="none" strike="noStrike" dirty="0">
                        <a:solidFill>
                          <a:schemeClr val="tx1"/>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411407">
                <a:tc>
                  <a:txBody>
                    <a:bodyPr/>
                    <a:lstStyle/>
                    <a:p>
                      <a:pPr algn="l" rtl="0" fontAlgn="b"/>
                      <a:r>
                        <a:rPr lang="en-US" sz="1600" b="0" i="0" u="none" strike="noStrike" dirty="0" smtClean="0">
                          <a:solidFill>
                            <a:schemeClr val="tx1"/>
                          </a:solidFill>
                          <a:effectLst/>
                          <a:latin typeface="+mn-lt"/>
                          <a:cs typeface="Arial" panose="020B0604020202020204" pitchFamily="34" charset="0"/>
                        </a:rPr>
                        <a:t>Connecticut</a:t>
                      </a:r>
                      <a:endParaRPr lang="en-US" sz="1600" b="0"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algn="r" fontAlgn="b"/>
                      <a:r>
                        <a:rPr lang="en-US" sz="1600" u="none" strike="noStrike" kern="1200" dirty="0" smtClean="0">
                          <a:solidFill>
                            <a:schemeClr val="tx1"/>
                          </a:solidFill>
                          <a:effectLst/>
                          <a:latin typeface="+mn-lt"/>
                          <a:ea typeface="+mn-ea"/>
                          <a:cs typeface="Arial" panose="020B0604020202020204" pitchFamily="34" charset="0"/>
                        </a:rPr>
                        <a:t>3,405,565</a:t>
                      </a:r>
                      <a:endParaRPr lang="en-US" sz="1600" u="none" strike="noStrike" kern="1200" dirty="0">
                        <a:solidFill>
                          <a:schemeClr val="tx1"/>
                        </a:solidFill>
                        <a:effectLst/>
                        <a:latin typeface="+mn-lt"/>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solidFill>
                            <a:schemeClr val="tx1"/>
                          </a:solidFill>
                          <a:effectLst/>
                          <a:latin typeface="+mn-lt"/>
                          <a:ea typeface="+mn-ea"/>
                          <a:cs typeface="Arial" panose="020B0604020202020204" pitchFamily="34" charset="0"/>
                        </a:rPr>
                        <a:t>3,574,097</a:t>
                      </a:r>
                      <a:endParaRPr lang="en-US" sz="1600" u="none" strike="noStrike" kern="1200" dirty="0">
                        <a:solidFill>
                          <a:schemeClr val="tx1"/>
                        </a:solidFill>
                        <a:effectLst/>
                        <a:latin typeface="+mn-lt"/>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solidFill>
                            <a:schemeClr val="tx1"/>
                          </a:solidFill>
                          <a:effectLst/>
                          <a:latin typeface="+mn-lt"/>
                          <a:ea typeface="+mn-ea"/>
                          <a:cs typeface="Arial" panose="020B0604020202020204" pitchFamily="34" charset="0"/>
                        </a:rPr>
                        <a:t>3,576,452</a:t>
                      </a:r>
                      <a:endParaRPr lang="en-US" sz="1600" u="none" strike="noStrike" kern="1200" dirty="0">
                        <a:solidFill>
                          <a:schemeClr val="tx1"/>
                        </a:solidFill>
                        <a:effectLst/>
                        <a:latin typeface="+mn-lt"/>
                        <a:ea typeface="+mn-ea"/>
                        <a:cs typeface="Arial" panose="020B0604020202020204" pitchFamily="34" charset="0"/>
                      </a:endParaRPr>
                    </a:p>
                  </a:txBody>
                  <a:tcPr marL="9525" marR="9525" marT="9525" marB="0" anchor="ctr"/>
                </a:tc>
                <a:tc>
                  <a:txBody>
                    <a:bodyPr/>
                    <a:lstStyle/>
                    <a:p>
                      <a:pPr algn="r" fontAlgn="b"/>
                      <a:r>
                        <a:rPr lang="en-US" sz="1600" b="0" i="0" u="none" strike="noStrike" dirty="0" smtClean="0">
                          <a:solidFill>
                            <a:schemeClr val="tx1"/>
                          </a:solidFill>
                          <a:effectLst/>
                          <a:latin typeface="+mn-lt"/>
                          <a:cs typeface="Arial" panose="020B0604020202020204" pitchFamily="34" charset="0"/>
                        </a:rPr>
                        <a:t>2,338</a:t>
                      </a:r>
                      <a:endParaRPr lang="en-US" sz="1600" b="0"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algn="r" fontAlgn="b"/>
                      <a:r>
                        <a:rPr lang="en-US" sz="1600" b="0" i="0" u="none" strike="noStrike" dirty="0" smtClean="0">
                          <a:solidFill>
                            <a:schemeClr val="tx1"/>
                          </a:solidFill>
                          <a:effectLst/>
                          <a:latin typeface="+mn-lt"/>
                          <a:cs typeface="Arial" panose="020B0604020202020204" pitchFamily="34" charset="0"/>
                        </a:rPr>
                        <a:t>0.1%</a:t>
                      </a:r>
                      <a:endParaRPr lang="en-US" sz="1600" b="0" i="0" u="none" strike="noStrike" dirty="0">
                        <a:solidFill>
                          <a:schemeClr val="tx1"/>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val="2435097160"/>
                  </a:ext>
                </a:extLst>
              </a:tr>
              <a:tr h="411407">
                <a:tc>
                  <a:txBody>
                    <a:bodyPr/>
                    <a:lstStyle/>
                    <a:p>
                      <a:pPr algn="l" rtl="0" fontAlgn="b"/>
                      <a:r>
                        <a:rPr lang="en-US" sz="1600" b="0" i="0" u="none" strike="noStrike" dirty="0" smtClean="0">
                          <a:solidFill>
                            <a:schemeClr val="tx1"/>
                          </a:solidFill>
                          <a:effectLst/>
                          <a:latin typeface="+mn-lt"/>
                          <a:cs typeface="Arial" panose="020B0604020202020204" pitchFamily="34" charset="0"/>
                        </a:rPr>
                        <a:t>Illinois</a:t>
                      </a:r>
                      <a:endParaRPr lang="en-US" sz="1600" b="0"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algn="r" fontAlgn="b"/>
                      <a:r>
                        <a:rPr lang="en-US" sz="1600" u="none" strike="noStrike" kern="1200" dirty="0" smtClean="0">
                          <a:solidFill>
                            <a:schemeClr val="tx1"/>
                          </a:solidFill>
                          <a:effectLst/>
                          <a:latin typeface="+mn-lt"/>
                          <a:ea typeface="+mn-ea"/>
                          <a:cs typeface="Arial" panose="020B0604020202020204" pitchFamily="34" charset="0"/>
                        </a:rPr>
                        <a:t>12,419,293</a:t>
                      </a:r>
                      <a:endParaRPr lang="en-US" sz="1600" u="none" strike="noStrike" kern="1200" dirty="0">
                        <a:solidFill>
                          <a:schemeClr val="tx1"/>
                        </a:solidFill>
                        <a:effectLst/>
                        <a:latin typeface="+mn-lt"/>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solidFill>
                            <a:schemeClr val="tx1"/>
                          </a:solidFill>
                          <a:effectLst/>
                          <a:latin typeface="+mn-lt"/>
                          <a:ea typeface="+mn-ea"/>
                          <a:cs typeface="Arial" panose="020B0604020202020204" pitchFamily="34" charset="0"/>
                        </a:rPr>
                        <a:t>12,830,632</a:t>
                      </a:r>
                      <a:endParaRPr lang="en-US" sz="1600" u="none" strike="noStrike" kern="1200" dirty="0">
                        <a:solidFill>
                          <a:schemeClr val="tx1"/>
                        </a:solidFill>
                        <a:effectLst/>
                        <a:latin typeface="+mn-lt"/>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solidFill>
                            <a:schemeClr val="tx1"/>
                          </a:solidFill>
                          <a:effectLst/>
                          <a:latin typeface="+mn-lt"/>
                          <a:ea typeface="+mn-ea"/>
                          <a:cs typeface="Arial" panose="020B0604020202020204" pitchFamily="34" charset="0"/>
                        </a:rPr>
                        <a:t>12,801,539</a:t>
                      </a:r>
                      <a:endParaRPr lang="en-US" sz="1600" u="none" strike="noStrike" kern="1200" dirty="0">
                        <a:solidFill>
                          <a:schemeClr val="tx1"/>
                        </a:solidFill>
                        <a:effectLst/>
                        <a:latin typeface="+mn-lt"/>
                        <a:ea typeface="+mn-ea"/>
                        <a:cs typeface="Arial" panose="020B0604020202020204" pitchFamily="34" charset="0"/>
                      </a:endParaRPr>
                    </a:p>
                  </a:txBody>
                  <a:tcPr marL="9525" marR="9525" marT="9525" marB="0" anchor="ctr"/>
                </a:tc>
                <a:tc>
                  <a:txBody>
                    <a:bodyPr/>
                    <a:lstStyle/>
                    <a:p>
                      <a:pPr algn="r" fontAlgn="b"/>
                      <a:r>
                        <a:rPr lang="en-US" sz="1600" b="0" i="0" u="none" strike="noStrike" dirty="0" smtClean="0">
                          <a:solidFill>
                            <a:srgbClr val="C00000"/>
                          </a:solidFill>
                          <a:effectLst/>
                          <a:latin typeface="+mn-lt"/>
                          <a:cs typeface="Arial" panose="020B0604020202020204" pitchFamily="34" charset="0"/>
                        </a:rPr>
                        <a:t>-30,035</a:t>
                      </a:r>
                      <a:endParaRPr lang="en-US" sz="1600" b="0" i="0" u="none" strike="noStrike" dirty="0">
                        <a:solidFill>
                          <a:srgbClr val="C00000"/>
                        </a:solidFill>
                        <a:effectLst/>
                        <a:latin typeface="+mn-lt"/>
                        <a:cs typeface="Arial" panose="020B0604020202020204" pitchFamily="34" charset="0"/>
                      </a:endParaRPr>
                    </a:p>
                  </a:txBody>
                  <a:tcPr marL="9525" marR="9525" marT="9525" marB="0" anchor="ctr"/>
                </a:tc>
                <a:tc>
                  <a:txBody>
                    <a:bodyPr/>
                    <a:lstStyle/>
                    <a:p>
                      <a:pPr algn="r" fontAlgn="b"/>
                      <a:r>
                        <a:rPr lang="en-US" sz="1600" b="0" i="0" u="none" strike="noStrike" dirty="0" smtClean="0">
                          <a:solidFill>
                            <a:srgbClr val="C00000"/>
                          </a:solidFill>
                          <a:effectLst/>
                          <a:latin typeface="+mn-lt"/>
                          <a:cs typeface="Arial" panose="020B0604020202020204" pitchFamily="34" charset="0"/>
                        </a:rPr>
                        <a:t>-0.2%</a:t>
                      </a:r>
                      <a:endParaRPr lang="en-US" sz="1600" b="0" i="0" u="none" strike="noStrike" dirty="0">
                        <a:solidFill>
                          <a:srgbClr val="C00000"/>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val="4234717662"/>
                  </a:ext>
                </a:extLst>
              </a:tr>
            </a:tbl>
          </a:graphicData>
        </a:graphic>
      </p:graphicFrame>
      <p:sp>
        <p:nvSpPr>
          <p:cNvPr id="9" name="Rectangle 8"/>
          <p:cNvSpPr/>
          <p:nvPr/>
        </p:nvSpPr>
        <p:spPr>
          <a:xfrm>
            <a:off x="0" y="6490647"/>
            <a:ext cx="8001000" cy="461665"/>
          </a:xfrm>
          <a:prstGeom prst="rect">
            <a:avLst/>
          </a:prstGeom>
        </p:spPr>
        <p:txBody>
          <a:bodyPr wrap="square">
            <a:spAutoFit/>
          </a:bodyPr>
          <a:lstStyle/>
          <a:p>
            <a:r>
              <a:rPr lang="en-US" sz="1200" dirty="0">
                <a:solidFill>
                  <a:schemeClr val="tx1">
                    <a:lumMod val="50000"/>
                    <a:lumOff val="50000"/>
                  </a:schemeClr>
                </a:solidFill>
              </a:rPr>
              <a:t>Source: U.S. Census Bureau. 2000 and 2010 Census Count, </a:t>
            </a:r>
            <a:r>
              <a:rPr lang="en-US" sz="1200" dirty="0" smtClean="0">
                <a:solidFill>
                  <a:schemeClr val="tx1">
                    <a:lumMod val="50000"/>
                    <a:lumOff val="50000"/>
                  </a:schemeClr>
                </a:solidFill>
              </a:rPr>
              <a:t>2016 </a:t>
            </a:r>
            <a:r>
              <a:rPr lang="en-US" sz="1200" dirty="0">
                <a:solidFill>
                  <a:schemeClr val="tx1">
                    <a:lumMod val="50000"/>
                    <a:lumOff val="50000"/>
                  </a:schemeClr>
                </a:solidFill>
              </a:rPr>
              <a:t>Population Estimates.					</a:t>
            </a:r>
          </a:p>
        </p:txBody>
      </p:sp>
    </p:spTree>
    <p:extLst>
      <p:ext uri="{BB962C8B-B14F-4D97-AF65-F5344CB8AC3E}">
        <p14:creationId xmlns:p14="http://schemas.microsoft.com/office/powerpoint/2010/main" val="22480871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Educational Attainment, Persons Aged 25 Years and Older, Texas, 2011 and 2015</a:t>
            </a:r>
            <a:endParaRPr lang="en-US" dirty="0"/>
          </a:p>
        </p:txBody>
      </p:sp>
      <p:graphicFrame>
        <p:nvGraphicFramePr>
          <p:cNvPr id="5" name="Content Placeholder 4"/>
          <p:cNvGraphicFramePr>
            <a:graphicFrameLocks noGrp="1"/>
          </p:cNvGraphicFramePr>
          <p:nvPr>
            <p:ph idx="1"/>
            <p:extLst/>
          </p:nvPr>
        </p:nvGraphicFramePr>
        <p:xfrm>
          <a:off x="304800" y="2438400"/>
          <a:ext cx="7815661" cy="1972105"/>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74817">
                  <a:extLst>
                    <a:ext uri="{9D8B030D-6E8A-4147-A177-3AD203B41FA5}">
                      <a16:colId xmlns:a16="http://schemas.microsoft.com/office/drawing/2014/main" val="20002"/>
                    </a:ext>
                  </a:extLst>
                </a:gridCol>
                <a:gridCol w="521044">
                  <a:extLst>
                    <a:ext uri="{9D8B030D-6E8A-4147-A177-3AD203B41FA5}">
                      <a16:colId xmlns:a16="http://schemas.microsoft.com/office/drawing/2014/main" val="20003"/>
                    </a:ext>
                  </a:extLst>
                </a:gridCol>
              </a:tblGrid>
              <a:tr h="676702">
                <a:tc>
                  <a:txBody>
                    <a:bodyPr/>
                    <a:lstStyle/>
                    <a:p>
                      <a:pPr algn="l" fontAlgn="t"/>
                      <a:endParaRPr lang="en-US" sz="1600" b="0" i="0" u="none" strike="noStrike" dirty="0">
                        <a:solidFill>
                          <a:schemeClr val="tx2"/>
                        </a:solidFill>
                        <a:effectLst/>
                        <a:latin typeface="SansSerif" panose="00000400000000000000" pitchFamily="2" charset="2"/>
                      </a:endParaRPr>
                    </a:p>
                  </a:txBody>
                  <a:tcPr marL="9525" marR="9525" marT="9525" marB="0"/>
                </a:tc>
                <a:tc>
                  <a:txBody>
                    <a:bodyPr/>
                    <a:lstStyle/>
                    <a:p>
                      <a:pPr algn="ctr" fontAlgn="t"/>
                      <a:r>
                        <a:rPr lang="en-US" sz="2000" u="none" strike="noStrike" dirty="0">
                          <a:effectLst/>
                        </a:rPr>
                        <a:t> </a:t>
                      </a:r>
                      <a:r>
                        <a:rPr lang="en-US" sz="2000" u="none" strike="noStrike" dirty="0" smtClean="0">
                          <a:effectLst/>
                        </a:rPr>
                        <a:t>2011</a:t>
                      </a:r>
                      <a:endParaRPr lang="en-US" sz="20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ctr" fontAlgn="t"/>
                      <a:r>
                        <a:rPr lang="en-US" sz="2000" u="none" strike="noStrike" dirty="0" smtClean="0">
                          <a:effectLst/>
                        </a:rPr>
                        <a:t>2015</a:t>
                      </a:r>
                      <a:endParaRPr lang="en-US" sz="20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l" fontAlgn="t"/>
                      <a:r>
                        <a:rPr lang="en-US" sz="1600" u="none" strike="noStrike" dirty="0">
                          <a:effectLst/>
                        </a:rPr>
                        <a:t> </a:t>
                      </a:r>
                      <a:endParaRPr lang="en-US" sz="1600" b="0" i="0" u="none" strike="noStrike" dirty="0">
                        <a:solidFill>
                          <a:schemeClr val="tx2"/>
                        </a:solidFill>
                        <a:effectLst/>
                        <a:latin typeface="SansSerif" panose="00000400000000000000" pitchFamily="2" charset="2"/>
                      </a:endParaRPr>
                    </a:p>
                  </a:txBody>
                  <a:tcPr marL="9525" marR="9525" marT="9525" marB="0"/>
                </a:tc>
                <a:extLst>
                  <a:ext uri="{0D108BD9-81ED-4DB2-BD59-A6C34878D82A}">
                    <a16:rowId xmlns:a16="http://schemas.microsoft.com/office/drawing/2014/main" val="10000"/>
                  </a:ext>
                </a:extLst>
              </a:tr>
              <a:tr h="618701">
                <a:tc>
                  <a:txBody>
                    <a:bodyPr/>
                    <a:lstStyle/>
                    <a:p>
                      <a:pPr lvl="1" algn="l" fontAlgn="t"/>
                      <a:r>
                        <a:rPr lang="en-US" sz="2000" u="none" strike="noStrike" dirty="0" smtClean="0">
                          <a:solidFill>
                            <a:schemeClr val="tx2"/>
                          </a:solidFill>
                          <a:effectLst/>
                        </a:rPr>
                        <a:t>Percent </a:t>
                      </a:r>
                      <a:r>
                        <a:rPr lang="en-US" sz="2000" u="none" strike="noStrike" dirty="0">
                          <a:solidFill>
                            <a:schemeClr val="tx2"/>
                          </a:solidFill>
                          <a:effectLst/>
                        </a:rPr>
                        <a:t>high school graduate or higher</a:t>
                      </a:r>
                      <a:endParaRPr lang="en-US" sz="20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r" fontAlgn="t"/>
                      <a:r>
                        <a:rPr lang="en-US" sz="2000" u="none" strike="noStrike" dirty="0">
                          <a:solidFill>
                            <a:schemeClr val="tx2"/>
                          </a:solidFill>
                          <a:effectLst/>
                        </a:rPr>
                        <a:t>81.1%</a:t>
                      </a:r>
                      <a:endParaRPr lang="en-US" sz="20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r" fontAlgn="t"/>
                      <a:r>
                        <a:rPr lang="en-US" sz="2000" u="none" strike="noStrike" dirty="0">
                          <a:solidFill>
                            <a:schemeClr val="tx2"/>
                          </a:solidFill>
                          <a:effectLst/>
                        </a:rPr>
                        <a:t>82.4%</a:t>
                      </a:r>
                      <a:endParaRPr lang="en-US" sz="20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ctr" fontAlgn="t"/>
                      <a:r>
                        <a:rPr lang="en-US" sz="2000" u="none" strike="noStrike" dirty="0">
                          <a:solidFill>
                            <a:schemeClr val="tx2"/>
                          </a:solidFill>
                          <a:effectLst/>
                        </a:rPr>
                        <a:t>*</a:t>
                      </a:r>
                      <a:endParaRPr lang="en-US" sz="2000" b="0" i="0" u="none" strike="noStrike" dirty="0">
                        <a:solidFill>
                          <a:schemeClr val="tx2"/>
                        </a:solidFill>
                        <a:effectLst/>
                        <a:latin typeface="SansSerif" panose="00000400000000000000" pitchFamily="2" charset="2"/>
                      </a:endParaRPr>
                    </a:p>
                  </a:txBody>
                  <a:tcPr marL="9525" marR="9525" marT="9525" marB="0" anchor="ctr"/>
                </a:tc>
                <a:extLst>
                  <a:ext uri="{0D108BD9-81ED-4DB2-BD59-A6C34878D82A}">
                    <a16:rowId xmlns:a16="http://schemas.microsoft.com/office/drawing/2014/main" val="10001"/>
                  </a:ext>
                </a:extLst>
              </a:tr>
              <a:tr h="676702">
                <a:tc>
                  <a:txBody>
                    <a:bodyPr/>
                    <a:lstStyle/>
                    <a:p>
                      <a:pPr lvl="1" algn="l" fontAlgn="t"/>
                      <a:r>
                        <a:rPr lang="en-US" sz="2000" u="none" strike="noStrike" dirty="0" smtClean="0">
                          <a:solidFill>
                            <a:schemeClr val="tx2"/>
                          </a:solidFill>
                          <a:effectLst/>
                        </a:rPr>
                        <a:t>Percent </a:t>
                      </a:r>
                      <a:r>
                        <a:rPr lang="en-US" sz="2000" u="none" strike="noStrike" dirty="0">
                          <a:solidFill>
                            <a:schemeClr val="tx2"/>
                          </a:solidFill>
                          <a:effectLst/>
                        </a:rPr>
                        <a:t>bachelor's degree or higher</a:t>
                      </a:r>
                      <a:endParaRPr lang="en-US" sz="20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r" fontAlgn="t"/>
                      <a:r>
                        <a:rPr lang="en-US" sz="2000" u="none" strike="noStrike" dirty="0">
                          <a:solidFill>
                            <a:schemeClr val="tx2"/>
                          </a:solidFill>
                          <a:effectLst/>
                        </a:rPr>
                        <a:t>26.4%</a:t>
                      </a:r>
                      <a:endParaRPr lang="en-US" sz="20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r" fontAlgn="t"/>
                      <a:r>
                        <a:rPr lang="en-US" sz="2000" u="none" strike="noStrike" dirty="0">
                          <a:solidFill>
                            <a:schemeClr val="tx2"/>
                          </a:solidFill>
                          <a:effectLst/>
                        </a:rPr>
                        <a:t>28.4%</a:t>
                      </a:r>
                      <a:endParaRPr lang="en-US" sz="20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ctr" fontAlgn="t"/>
                      <a:r>
                        <a:rPr lang="en-US" sz="2000" u="none" strike="noStrike" dirty="0">
                          <a:solidFill>
                            <a:schemeClr val="tx2"/>
                          </a:solidFill>
                          <a:effectLst/>
                        </a:rPr>
                        <a:t>*</a:t>
                      </a:r>
                      <a:endParaRPr lang="en-US" sz="2000" b="0" i="0" u="none" strike="noStrike" dirty="0">
                        <a:solidFill>
                          <a:schemeClr val="tx2"/>
                        </a:solidFill>
                        <a:effectLst/>
                        <a:latin typeface="SansSerif" panose="00000400000000000000" pitchFamily="2" charset="2"/>
                      </a:endParaRPr>
                    </a:p>
                  </a:txBody>
                  <a:tcPr marL="9525" marR="9525" marT="9525" marB="0" anchor="ct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40</a:t>
            </a:fld>
            <a:endParaRPr lang="en-US" dirty="0"/>
          </a:p>
        </p:txBody>
      </p:sp>
      <p:sp>
        <p:nvSpPr>
          <p:cNvPr id="6" name="Rectangle 5"/>
          <p:cNvSpPr/>
          <p:nvPr/>
        </p:nvSpPr>
        <p:spPr>
          <a:xfrm>
            <a:off x="76200" y="6305978"/>
            <a:ext cx="6823076" cy="415498"/>
          </a:xfrm>
          <a:prstGeom prst="rect">
            <a:avLst/>
          </a:prstGeom>
        </p:spPr>
        <p:txBody>
          <a:bodyPr wrap="square">
            <a:spAutoFit/>
          </a:bodyPr>
          <a:lstStyle/>
          <a:p>
            <a:r>
              <a:rPr lang="en-US" sz="1050" i="1" dirty="0">
                <a:solidFill>
                  <a:schemeClr val="bg1">
                    <a:lumMod val="50000"/>
                  </a:schemeClr>
                </a:solidFill>
                <a:latin typeface="Arial" panose="020B0604020202020204" pitchFamily="34" charset="0"/>
                <a:ea typeface="Calibri" panose="020F0502020204030204" pitchFamily="34" charset="0"/>
              </a:rPr>
              <a:t>U.S. Census Bureau </a:t>
            </a:r>
            <a:r>
              <a:rPr lang="en-US" sz="1050" i="1" dirty="0" smtClean="0">
                <a:solidFill>
                  <a:schemeClr val="bg1">
                    <a:lumMod val="50000"/>
                  </a:schemeClr>
                </a:solidFill>
                <a:latin typeface="Arial" panose="020B0604020202020204" pitchFamily="34" charset="0"/>
                <a:ea typeface="Calibri" panose="020F0502020204030204" pitchFamily="34" charset="0"/>
              </a:rPr>
              <a:t>American Community Survey,  1-Year Samples, 2011 and 2015</a:t>
            </a:r>
          </a:p>
          <a:p>
            <a:r>
              <a:rPr lang="en-US" sz="1050" i="1" dirty="0" smtClean="0">
                <a:solidFill>
                  <a:schemeClr val="bg1">
                    <a:lumMod val="50000"/>
                  </a:schemeClr>
                </a:solidFill>
                <a:latin typeface="Arial" panose="020B0604020202020204" pitchFamily="34" charset="0"/>
              </a:rPr>
              <a:t>* Years significantly different p&lt;.05</a:t>
            </a:r>
            <a:endParaRPr lang="en-US" sz="1050" dirty="0">
              <a:solidFill>
                <a:schemeClr val="bg1">
                  <a:lumMod val="50000"/>
                </a:schemeClr>
              </a:solidFill>
            </a:endParaRPr>
          </a:p>
        </p:txBody>
      </p:sp>
    </p:spTree>
    <p:extLst>
      <p:ext uri="{BB962C8B-B14F-4D97-AF65-F5344CB8AC3E}">
        <p14:creationId xmlns:p14="http://schemas.microsoft.com/office/powerpoint/2010/main" val="37850344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Percent Distribution of Educational Attainment of Persons Aged 25 Years and Older, Texas, 2008, 2011, and 2015</a:t>
            </a:r>
            <a:endParaRPr lang="en-US" sz="2400" dirty="0"/>
          </a:p>
        </p:txBody>
      </p:sp>
      <p:graphicFrame>
        <p:nvGraphicFramePr>
          <p:cNvPr id="7" name="Content Placeholder 6"/>
          <p:cNvGraphicFramePr>
            <a:graphicFrameLocks noGrp="1"/>
          </p:cNvGraphicFramePr>
          <p:nvPr>
            <p:ph idx="1"/>
            <p:extLst/>
          </p:nvPr>
        </p:nvGraphicFramePr>
        <p:xfrm>
          <a:off x="76200" y="1511300"/>
          <a:ext cx="8836025" cy="508881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41</a:t>
            </a:fld>
            <a:endParaRPr lang="en-US" dirty="0"/>
          </a:p>
        </p:txBody>
      </p:sp>
      <p:sp>
        <p:nvSpPr>
          <p:cNvPr id="8" name="Rectangle 7"/>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1-Year Samples, 2008-2015</a:t>
            </a:r>
            <a:endParaRPr lang="en-US" sz="1000" dirty="0">
              <a:solidFill>
                <a:schemeClr val="bg1">
                  <a:lumMod val="50000"/>
                </a:schemeClr>
              </a:solidFill>
            </a:endParaRPr>
          </a:p>
        </p:txBody>
      </p:sp>
      <p:sp>
        <p:nvSpPr>
          <p:cNvPr id="6" name="Right Brace 5"/>
          <p:cNvSpPr/>
          <p:nvPr/>
        </p:nvSpPr>
        <p:spPr>
          <a:xfrm>
            <a:off x="5486400" y="4267200"/>
            <a:ext cx="76200" cy="1600200"/>
          </a:xfrm>
          <a:prstGeom prst="rightBrace">
            <a:avLst/>
          </a:prstGeom>
          <a:ln w="22225"/>
        </p:spPr>
        <p:style>
          <a:lnRef idx="1">
            <a:schemeClr val="accent1"/>
          </a:lnRef>
          <a:fillRef idx="0">
            <a:schemeClr val="accent1"/>
          </a:fillRef>
          <a:effectRef idx="0">
            <a:schemeClr val="accent1"/>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338308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315200" cy="990600"/>
          </a:xfrm>
        </p:spPr>
        <p:txBody>
          <a:bodyPr>
            <a:noAutofit/>
          </a:bodyPr>
          <a:lstStyle/>
          <a:p>
            <a:r>
              <a:rPr lang="en-US" sz="2400" dirty="0" smtClean="0"/>
              <a:t>Trends in Educational Attainment of Persons in the Labor Force (25-64 Years of Age) in Texas by Race/Ethnicity – High School Graduates and Above</a:t>
            </a:r>
            <a:endParaRPr lang="en-US" sz="2400" dirty="0"/>
          </a:p>
        </p:txBody>
      </p:sp>
      <p:sp>
        <p:nvSpPr>
          <p:cNvPr id="3" name="TextBox 2"/>
          <p:cNvSpPr txBox="1"/>
          <p:nvPr/>
        </p:nvSpPr>
        <p:spPr>
          <a:xfrm>
            <a:off x="2971800" y="2362200"/>
            <a:ext cx="3657600" cy="369332"/>
          </a:xfrm>
          <a:prstGeom prst="rect">
            <a:avLst/>
          </a:prstGeom>
          <a:noFill/>
        </p:spPr>
        <p:txBody>
          <a:bodyPr wrap="square" rtlCol="0">
            <a:spAutoFit/>
          </a:bodyPr>
          <a:lstStyle/>
          <a:p>
            <a:endParaRPr lang="en-US" dirty="0"/>
          </a:p>
        </p:txBody>
      </p:sp>
      <p:graphicFrame>
        <p:nvGraphicFramePr>
          <p:cNvPr id="5" name="Chart 4"/>
          <p:cNvGraphicFramePr>
            <a:graphicFrameLocks/>
          </p:cNvGraphicFramePr>
          <p:nvPr>
            <p:extLst/>
          </p:nvPr>
        </p:nvGraphicFramePr>
        <p:xfrm>
          <a:off x="728662" y="1362074"/>
          <a:ext cx="8034338" cy="465772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Public Use Micro Sample, 2001-2011</a:t>
            </a:r>
            <a:endParaRPr lang="en-US" sz="1000" dirty="0">
              <a:solidFill>
                <a:schemeClr val="bg1">
                  <a:lumMod val="50000"/>
                </a:schemeClr>
              </a:solidFill>
            </a:endParaRPr>
          </a:p>
        </p:txBody>
      </p:sp>
    </p:spTree>
    <p:extLst>
      <p:ext uri="{BB962C8B-B14F-4D97-AF65-F5344CB8AC3E}">
        <p14:creationId xmlns:p14="http://schemas.microsoft.com/office/powerpoint/2010/main" val="15566593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4800"/>
            <a:ext cx="7772400" cy="685800"/>
          </a:xfrm>
        </p:spPr>
        <p:txBody>
          <a:bodyPr>
            <a:noAutofit/>
          </a:bodyPr>
          <a:lstStyle/>
          <a:p>
            <a:pPr algn="ctr"/>
            <a:r>
              <a:rPr lang="en-US" sz="2400" dirty="0"/>
              <a:t>Percent of the Civilian Labor Force (ages 25-64) by Educational Attainment for 2011, 2030 Using Constant Rates</a:t>
            </a:r>
            <a:r>
              <a:rPr lang="en-US" sz="2400" dirty="0" smtClean="0"/>
              <a:t>, </a:t>
            </a:r>
            <a:r>
              <a:rPr lang="en-US" sz="2400" dirty="0"/>
              <a:t>Texas</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43</a:t>
            </a:fld>
            <a:endParaRPr lang="en-US" dirty="0"/>
          </a:p>
        </p:txBody>
      </p:sp>
      <p:sp>
        <p:nvSpPr>
          <p:cNvPr id="9" name="Rectangle 8"/>
          <p:cNvSpPr/>
          <p:nvPr/>
        </p:nvSpPr>
        <p:spPr>
          <a:xfrm>
            <a:off x="0" y="6396335"/>
            <a:ext cx="8001000" cy="276999"/>
          </a:xfrm>
          <a:prstGeom prst="rect">
            <a:avLst/>
          </a:prstGeom>
        </p:spPr>
        <p:txBody>
          <a:bodyPr wrap="square">
            <a:spAutoFit/>
          </a:bodyPr>
          <a:lstStyle/>
          <a:p>
            <a:r>
              <a:rPr lang="en-US" sz="1200" dirty="0" smtClean="0">
                <a:solidFill>
                  <a:schemeClr val="tx1">
                    <a:lumMod val="50000"/>
                    <a:lumOff val="50000"/>
                  </a:schemeClr>
                </a:solidFill>
              </a:rPr>
              <a:t>					</a:t>
            </a:r>
            <a:endParaRPr lang="en-US" sz="1200" dirty="0">
              <a:solidFill>
                <a:schemeClr val="tx1">
                  <a:lumMod val="50000"/>
                  <a:lumOff val="50000"/>
                </a:schemeClr>
              </a:solidFill>
            </a:endParaRPr>
          </a:p>
        </p:txBody>
      </p:sp>
      <p:graphicFrame>
        <p:nvGraphicFramePr>
          <p:cNvPr id="10" name="Chart 9"/>
          <p:cNvGraphicFramePr/>
          <p:nvPr>
            <p:extLst/>
          </p:nvPr>
        </p:nvGraphicFramePr>
        <p:xfrm>
          <a:off x="280204" y="1290033"/>
          <a:ext cx="8305800" cy="4576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5"/>
            <a:ext cx="3886200" cy="369332"/>
          </a:xfrm>
          <a:prstGeom prst="rect">
            <a:avLst/>
          </a:prstGeom>
          <a:noFill/>
        </p:spPr>
        <p:txBody>
          <a:bodyPr wrap="square" rtlCol="0">
            <a:spAutoFit/>
          </a:bodyPr>
          <a:lstStyle/>
          <a:p>
            <a:r>
              <a:rPr lang="en-US" sz="1800" dirty="0" smtClean="0"/>
              <a:t>These should be going DOWN</a:t>
            </a:r>
            <a:endParaRPr lang="en-US" sz="1800" dirty="0"/>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sz="1800" dirty="0" smtClean="0"/>
              <a:t>These should be going UP</a:t>
            </a:r>
            <a:endParaRPr lang="en-US" sz="1800" dirty="0"/>
          </a:p>
        </p:txBody>
      </p:sp>
      <p:sp>
        <p:nvSpPr>
          <p:cNvPr id="8" name="Rectangle 7"/>
          <p:cNvSpPr/>
          <p:nvPr/>
        </p:nvSpPr>
        <p:spPr>
          <a:xfrm>
            <a:off x="152400" y="6356352"/>
            <a:ext cx="4572000" cy="338554"/>
          </a:xfrm>
          <a:prstGeom prst="rect">
            <a:avLst/>
          </a:prstGeom>
        </p:spPr>
        <p:txBody>
          <a:bodyPr wrap="square">
            <a:spAutoFit/>
          </a:bodyPr>
          <a:lstStyle/>
          <a:p>
            <a:r>
              <a:rPr lang="en-US" sz="800" dirty="0" smtClean="0">
                <a:solidFill>
                  <a:schemeClr val="accent1">
                    <a:lumMod val="50000"/>
                  </a:schemeClr>
                </a:solidFill>
                <a:effectLst/>
                <a:cs typeface="Calibri" panose="020F0502020204030204" pitchFamily="34" charset="0"/>
              </a:rPr>
              <a:t>Sources: U.S. Census Bureau, American Community Survey, 1-Year PUMS.</a:t>
            </a:r>
            <a:endParaRPr lang="en-US" sz="800" dirty="0" smtClean="0">
              <a:solidFill>
                <a:schemeClr val="accent1">
                  <a:lumMod val="50000"/>
                </a:schemeClr>
              </a:solidFill>
              <a:effectLst/>
            </a:endParaRPr>
          </a:p>
          <a:p>
            <a:r>
              <a:rPr lang="en-US" sz="800" dirty="0" smtClean="0">
                <a:solidFill>
                  <a:schemeClr val="accent1">
                    <a:lumMod val="50000"/>
                  </a:schemeClr>
                </a:solidFill>
                <a:effectLst/>
                <a:cs typeface="Calibri" panose="020F0502020204030204" pitchFamily="34" charset="0"/>
              </a:rPr>
              <a:t>                Texas State Data Center, 2012 Vintage Population Projections, 0.5 Migration Scenario  </a:t>
            </a:r>
            <a:endParaRPr lang="en-US" sz="800" dirty="0">
              <a:solidFill>
                <a:schemeClr val="accent1">
                  <a:lumMod val="50000"/>
                </a:schemeClr>
              </a:solidFill>
              <a:effectLst/>
            </a:endParaRPr>
          </a:p>
        </p:txBody>
      </p:sp>
    </p:spTree>
    <p:extLst>
      <p:ext uri="{BB962C8B-B14F-4D97-AF65-F5344CB8AC3E}">
        <p14:creationId xmlns:p14="http://schemas.microsoft.com/office/powerpoint/2010/main" val="11147816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4800"/>
            <a:ext cx="7772400" cy="685800"/>
          </a:xfrm>
        </p:spPr>
        <p:txBody>
          <a:bodyPr>
            <a:noAutofit/>
          </a:bodyPr>
          <a:lstStyle/>
          <a:p>
            <a:pPr algn="ctr"/>
            <a:r>
              <a:rPr lang="en-US" sz="2400" dirty="0"/>
              <a:t>Percent of the Civilian Labor Force (ages 25-64) by Educational Attainment for 2011, </a:t>
            </a:r>
            <a:r>
              <a:rPr lang="en-US" sz="2400" dirty="0" smtClean="0"/>
              <a:t>and 2030 </a:t>
            </a:r>
            <a:r>
              <a:rPr lang="en-US" sz="2400" dirty="0"/>
              <a:t>Using Trended Rates, Texas</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44</a:t>
            </a:fld>
            <a:endParaRPr lang="en-US" dirty="0"/>
          </a:p>
        </p:txBody>
      </p:sp>
      <p:sp>
        <p:nvSpPr>
          <p:cNvPr id="9" name="Rectangle 8"/>
          <p:cNvSpPr/>
          <p:nvPr/>
        </p:nvSpPr>
        <p:spPr>
          <a:xfrm>
            <a:off x="0" y="6396335"/>
            <a:ext cx="8001000" cy="276999"/>
          </a:xfrm>
          <a:prstGeom prst="rect">
            <a:avLst/>
          </a:prstGeom>
        </p:spPr>
        <p:txBody>
          <a:bodyPr wrap="square">
            <a:spAutoFit/>
          </a:bodyPr>
          <a:lstStyle/>
          <a:p>
            <a:r>
              <a:rPr lang="en-US" sz="1200" dirty="0" smtClean="0">
                <a:solidFill>
                  <a:schemeClr val="tx1">
                    <a:lumMod val="50000"/>
                    <a:lumOff val="50000"/>
                  </a:schemeClr>
                </a:solidFill>
              </a:rPr>
              <a:t>					</a:t>
            </a:r>
            <a:endParaRPr lang="en-US" sz="1200" dirty="0">
              <a:solidFill>
                <a:schemeClr val="tx1">
                  <a:lumMod val="50000"/>
                  <a:lumOff val="50000"/>
                </a:schemeClr>
              </a:solidFill>
            </a:endParaRPr>
          </a:p>
        </p:txBody>
      </p:sp>
      <p:graphicFrame>
        <p:nvGraphicFramePr>
          <p:cNvPr id="10" name="Chart 9"/>
          <p:cNvGraphicFramePr/>
          <p:nvPr>
            <p:extLst>
              <p:ext uri="{D42A27DB-BD31-4B8C-83A1-F6EECF244321}">
                <p14:modId xmlns:p14="http://schemas.microsoft.com/office/powerpoint/2010/main" val="3970581936"/>
              </p:ext>
            </p:extLst>
          </p:nvPr>
        </p:nvGraphicFramePr>
        <p:xfrm>
          <a:off x="280204" y="1290033"/>
          <a:ext cx="8305800" cy="4576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5"/>
            <a:ext cx="3886200" cy="369332"/>
          </a:xfrm>
          <a:prstGeom prst="rect">
            <a:avLst/>
          </a:prstGeom>
          <a:noFill/>
        </p:spPr>
        <p:txBody>
          <a:bodyPr wrap="square" rtlCol="0">
            <a:spAutoFit/>
          </a:bodyPr>
          <a:lstStyle/>
          <a:p>
            <a:r>
              <a:rPr lang="en-US" sz="1800" dirty="0" smtClean="0"/>
              <a:t>These should be going DOWN</a:t>
            </a:r>
            <a:endParaRPr lang="en-US" sz="1800" dirty="0"/>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sz="1800" dirty="0" smtClean="0"/>
              <a:t>These should be going UP</a:t>
            </a:r>
            <a:endParaRPr lang="en-US" sz="1800" dirty="0"/>
          </a:p>
        </p:txBody>
      </p:sp>
      <p:sp>
        <p:nvSpPr>
          <p:cNvPr id="8" name="Rectangle 7"/>
          <p:cNvSpPr/>
          <p:nvPr/>
        </p:nvSpPr>
        <p:spPr>
          <a:xfrm>
            <a:off x="152400" y="6356352"/>
            <a:ext cx="4572000" cy="338554"/>
          </a:xfrm>
          <a:prstGeom prst="rect">
            <a:avLst/>
          </a:prstGeom>
        </p:spPr>
        <p:txBody>
          <a:bodyPr wrap="square">
            <a:spAutoFit/>
          </a:bodyPr>
          <a:lstStyle/>
          <a:p>
            <a:r>
              <a:rPr lang="en-US" sz="800" dirty="0" smtClean="0">
                <a:solidFill>
                  <a:schemeClr val="accent1">
                    <a:lumMod val="50000"/>
                  </a:schemeClr>
                </a:solidFill>
                <a:effectLst/>
                <a:cs typeface="Calibri" panose="020F0502020204030204" pitchFamily="34" charset="0"/>
              </a:rPr>
              <a:t>Sources: U.S. Census Bureau, American Community Survey, 1-Year PUMS.</a:t>
            </a:r>
            <a:endParaRPr lang="en-US" sz="800" dirty="0" smtClean="0">
              <a:solidFill>
                <a:schemeClr val="accent1">
                  <a:lumMod val="50000"/>
                </a:schemeClr>
              </a:solidFill>
              <a:effectLst/>
            </a:endParaRPr>
          </a:p>
          <a:p>
            <a:r>
              <a:rPr lang="en-US" sz="800" dirty="0" smtClean="0">
                <a:solidFill>
                  <a:schemeClr val="accent1">
                    <a:lumMod val="50000"/>
                  </a:schemeClr>
                </a:solidFill>
                <a:effectLst/>
                <a:cs typeface="Calibri" panose="020F0502020204030204" pitchFamily="34" charset="0"/>
              </a:rPr>
              <a:t>                Texas State Data Center, 2012 Vintage Population Projections, 0.5 Migration Scenario  </a:t>
            </a:r>
            <a:endParaRPr lang="en-US" sz="800" dirty="0">
              <a:solidFill>
                <a:schemeClr val="accent1">
                  <a:lumMod val="50000"/>
                </a:schemeClr>
              </a:solidFill>
              <a:effectLst/>
            </a:endParaRPr>
          </a:p>
        </p:txBody>
      </p:sp>
    </p:spTree>
    <p:extLst>
      <p:ext uri="{BB962C8B-B14F-4D97-AF65-F5344CB8AC3E}">
        <p14:creationId xmlns:p14="http://schemas.microsoft.com/office/powerpoint/2010/main" val="25063633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800100" y="0"/>
            <a:ext cx="7543800" cy="1219200"/>
          </a:xfrm>
          <a:prstGeom prst="rect">
            <a:avLst/>
          </a:prstGeom>
        </p:spPr>
        <p:txBody>
          <a:bodyPr anchor="ctr"/>
          <a:lstStyle/>
          <a:p>
            <a:pPr lvl="0" algn="ctr" eaLnBrk="1" hangingPunct="1">
              <a:defRPr/>
            </a:pPr>
            <a:r>
              <a:rPr lang="en-US" sz="2400" kern="0" noProof="0" dirty="0" smtClean="0">
                <a:solidFill>
                  <a:schemeClr val="bg1"/>
                </a:solidFill>
                <a:ea typeface="+mj-ea"/>
                <a:cs typeface="+mj-cs"/>
              </a:rPr>
              <a:t>Earnings and Education</a:t>
            </a:r>
            <a:endParaRPr kumimoji="0" lang="en-US" sz="2400" i="0" u="none" strike="noStrike" kern="0" cap="none" spc="0" normalizeH="0" baseline="0" noProof="0" dirty="0" smtClean="0">
              <a:ln>
                <a:noFill/>
              </a:ln>
              <a:solidFill>
                <a:schemeClr val="bg1"/>
              </a:solidFill>
              <a:effectLst/>
              <a:uLnTx/>
              <a:uFillTx/>
              <a:ea typeface="+mj-ea"/>
              <a:cs typeface="+mj-cs"/>
            </a:endParaRPr>
          </a:p>
        </p:txBody>
      </p:sp>
      <p:sp>
        <p:nvSpPr>
          <p:cNvPr id="9" name="Rectangle 8"/>
          <p:cNvSpPr/>
          <p:nvPr/>
        </p:nvSpPr>
        <p:spPr>
          <a:xfrm>
            <a:off x="0" y="6429257"/>
            <a:ext cx="8001000" cy="261610"/>
          </a:xfrm>
          <a:prstGeom prst="rect">
            <a:avLst/>
          </a:prstGeom>
        </p:spPr>
        <p:txBody>
          <a:bodyPr wrap="square">
            <a:spAutoFit/>
          </a:bodyPr>
          <a:lstStyle/>
          <a:p>
            <a:r>
              <a:rPr lang="en-US" sz="1050" dirty="0">
                <a:solidFill>
                  <a:schemeClr val="tx1">
                    <a:lumMod val="50000"/>
                    <a:lumOff val="50000"/>
                  </a:schemeClr>
                </a:solidFill>
                <a:latin typeface="+mn-lt"/>
              </a:rPr>
              <a:t>Source: US Census Bureau, American Community Survey, 5-Year, 2015, B20004. </a:t>
            </a:r>
            <a:r>
              <a:rPr lang="en-US" sz="1050" dirty="0" smtClean="0">
                <a:solidFill>
                  <a:schemeClr val="tx1">
                    <a:lumMod val="50000"/>
                    <a:lumOff val="50000"/>
                  </a:schemeClr>
                </a:solidFill>
                <a:latin typeface="+mn-lt"/>
              </a:rPr>
              <a:t>	</a:t>
            </a:r>
            <a:endParaRPr lang="en-US" sz="1050" dirty="0">
              <a:solidFill>
                <a:schemeClr val="tx1">
                  <a:lumMod val="50000"/>
                  <a:lumOff val="50000"/>
                </a:schemeClr>
              </a:solidFill>
              <a:latin typeface="+mn-lt"/>
            </a:endParaRPr>
          </a:p>
        </p:txBody>
      </p:sp>
      <p:graphicFrame>
        <p:nvGraphicFramePr>
          <p:cNvPr id="6" name="Chart 5"/>
          <p:cNvGraphicFramePr>
            <a:graphicFrameLocks/>
          </p:cNvGraphicFramePr>
          <p:nvPr>
            <p:extLst/>
          </p:nvPr>
        </p:nvGraphicFramePr>
        <p:xfrm>
          <a:off x="609600" y="1444592"/>
          <a:ext cx="7924800" cy="47950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83916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5-03-26_dowling 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42999"/>
            <a:ext cx="7239000" cy="5429249"/>
          </a:xfrm>
          <a:prstGeom prst="rect">
            <a:avLst/>
          </a:prstGeom>
        </p:spPr>
      </p:pic>
    </p:spTree>
    <p:extLst>
      <p:ext uri="{BB962C8B-B14F-4D97-AF65-F5344CB8AC3E}">
        <p14:creationId xmlns:p14="http://schemas.microsoft.com/office/powerpoint/2010/main" val="35350229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 Your State Hard-to-Count?.tiff"/>
          <p:cNvPicPr>
            <a:picLocks noChangeAspect="1"/>
          </p:cNvPicPr>
          <p:nvPr/>
        </p:nvPicPr>
        <p:blipFill rotWithShape="1">
          <a:blip r:embed="rId2">
            <a:extLst>
              <a:ext uri="{28A0092B-C50C-407E-A947-70E740481C1C}">
                <a14:useLocalDpi xmlns:a14="http://schemas.microsoft.com/office/drawing/2010/main" val="0"/>
              </a:ext>
            </a:extLst>
          </a:blip>
          <a:srcRect t="4466"/>
          <a:stretch/>
        </p:blipFill>
        <p:spPr>
          <a:xfrm>
            <a:off x="1295400" y="1371600"/>
            <a:ext cx="7025452" cy="4890089"/>
          </a:xfrm>
          <a:prstGeom prst="rect">
            <a:avLst/>
          </a:prstGeom>
        </p:spPr>
      </p:pic>
      <p:sp>
        <p:nvSpPr>
          <p:cNvPr id="2" name="Title 1"/>
          <p:cNvSpPr>
            <a:spLocks noGrp="1"/>
          </p:cNvSpPr>
          <p:nvPr>
            <p:ph type="title"/>
          </p:nvPr>
        </p:nvSpPr>
        <p:spPr/>
        <p:txBody>
          <a:bodyPr/>
          <a:lstStyle/>
          <a:p>
            <a:r>
              <a:rPr lang="en-US" dirty="0" smtClean="0"/>
              <a:t>Hard to count states</a:t>
            </a:r>
            <a:endParaRPr lang="en-US" dirty="0"/>
          </a:p>
        </p:txBody>
      </p:sp>
    </p:spTree>
    <p:extLst>
      <p:ext uri="{BB962C8B-B14F-4D97-AF65-F5344CB8AC3E}">
        <p14:creationId xmlns:p14="http://schemas.microsoft.com/office/powerpoint/2010/main" val="13989784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Hard to count census tracts, 2010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48</a:t>
            </a:fld>
            <a:endParaRPr lang="en-US" dirty="0"/>
          </a:p>
        </p:txBody>
      </p:sp>
      <p:pic>
        <p:nvPicPr>
          <p:cNvPr id="9" name="Picture 8"/>
          <p:cNvPicPr>
            <a:picLocks noChangeAspect="1"/>
          </p:cNvPicPr>
          <p:nvPr/>
        </p:nvPicPr>
        <p:blipFill>
          <a:blip r:embed="rId2"/>
          <a:stretch>
            <a:fillRect/>
          </a:stretch>
        </p:blipFill>
        <p:spPr>
          <a:xfrm>
            <a:off x="2247900" y="1829004"/>
            <a:ext cx="6416737" cy="3448050"/>
          </a:xfrm>
          <a:prstGeom prst="rect">
            <a:avLst/>
          </a:prstGeom>
        </p:spPr>
      </p:pic>
      <p:pic>
        <p:nvPicPr>
          <p:cNvPr id="10" name="Picture 9"/>
          <p:cNvPicPr>
            <a:picLocks noChangeAspect="1"/>
          </p:cNvPicPr>
          <p:nvPr/>
        </p:nvPicPr>
        <p:blipFill>
          <a:blip r:embed="rId3"/>
          <a:stretch>
            <a:fillRect/>
          </a:stretch>
        </p:blipFill>
        <p:spPr>
          <a:xfrm>
            <a:off x="0" y="1828800"/>
            <a:ext cx="2614767" cy="2028825"/>
          </a:xfrm>
          <a:prstGeom prst="rect">
            <a:avLst/>
          </a:prstGeom>
        </p:spPr>
      </p:pic>
      <p:pic>
        <p:nvPicPr>
          <p:cNvPr id="11" name="Picture 10"/>
          <p:cNvPicPr>
            <a:picLocks noChangeAspect="1"/>
          </p:cNvPicPr>
          <p:nvPr/>
        </p:nvPicPr>
        <p:blipFill>
          <a:blip r:embed="rId4"/>
          <a:stretch>
            <a:fillRect/>
          </a:stretch>
        </p:blipFill>
        <p:spPr>
          <a:xfrm>
            <a:off x="-22650" y="3824287"/>
            <a:ext cx="2270550" cy="1452767"/>
          </a:xfrm>
          <a:prstGeom prst="rect">
            <a:avLst/>
          </a:prstGeom>
        </p:spPr>
      </p:pic>
      <p:sp>
        <p:nvSpPr>
          <p:cNvPr id="12" name="Rectangle 11"/>
          <p:cNvSpPr/>
          <p:nvPr/>
        </p:nvSpPr>
        <p:spPr>
          <a:xfrm>
            <a:off x="481258" y="6100218"/>
            <a:ext cx="6477000" cy="461665"/>
          </a:xfrm>
          <a:prstGeom prst="rect">
            <a:avLst/>
          </a:prstGeom>
        </p:spPr>
        <p:txBody>
          <a:bodyPr wrap="square">
            <a:spAutoFit/>
          </a:bodyPr>
          <a:lstStyle/>
          <a:p>
            <a:r>
              <a:rPr lang="en-US" dirty="0">
                <a:solidFill>
                  <a:schemeClr val="bg1">
                    <a:lumMod val="50000"/>
                  </a:schemeClr>
                </a:solidFill>
              </a:rPr>
              <a:t>http://www.censushardtocountmaps2020.us/</a:t>
            </a:r>
          </a:p>
        </p:txBody>
      </p:sp>
      <p:pic>
        <p:nvPicPr>
          <p:cNvPr id="13" name="Picture 12"/>
          <p:cNvPicPr>
            <a:picLocks noChangeAspect="1"/>
          </p:cNvPicPr>
          <p:nvPr/>
        </p:nvPicPr>
        <p:blipFill>
          <a:blip r:embed="rId5"/>
          <a:stretch>
            <a:fillRect/>
          </a:stretch>
        </p:blipFill>
        <p:spPr>
          <a:xfrm>
            <a:off x="7351558" y="4267200"/>
            <a:ext cx="1573202" cy="2209800"/>
          </a:xfrm>
          <a:prstGeom prst="rect">
            <a:avLst/>
          </a:prstGeom>
        </p:spPr>
      </p:pic>
    </p:spTree>
    <p:extLst>
      <p:ext uri="{BB962C8B-B14F-4D97-AF65-F5344CB8AC3E}">
        <p14:creationId xmlns:p14="http://schemas.microsoft.com/office/powerpoint/2010/main" val="2389993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49</a:t>
            </a:fld>
            <a:endParaRPr lang="en-US" dirty="0"/>
          </a:p>
        </p:txBody>
      </p:sp>
      <p:grpSp>
        <p:nvGrpSpPr>
          <p:cNvPr id="2" name="Group 1"/>
          <p:cNvGrpSpPr/>
          <p:nvPr/>
        </p:nvGrpSpPr>
        <p:grpSpPr>
          <a:xfrm>
            <a:off x="914400" y="2037963"/>
            <a:ext cx="8229600" cy="4525963"/>
            <a:chOff x="2590800" y="1676405"/>
            <a:chExt cx="8229600" cy="4525963"/>
          </a:xfrm>
        </p:grpSpPr>
        <p:sp>
          <p:nvSpPr>
            <p:cNvPr id="11" name="Content Placeholder 2"/>
            <p:cNvSpPr txBox="1">
              <a:spLocks/>
            </p:cNvSpPr>
            <p:nvPr/>
          </p:nvSpPr>
          <p:spPr>
            <a:xfrm>
              <a:off x="2590800" y="1676405"/>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panose="020B0604020202020204" pitchFamily="34" charset="0"/>
                <a:buNone/>
              </a:pPr>
              <a:endParaRPr lang="en-US" dirty="0"/>
            </a:p>
            <a:p>
              <a:pPr lvl="1">
                <a:buFont typeface="Arial" panose="020B0604020202020204" pitchFamily="34" charset="0"/>
                <a:buNone/>
              </a:pPr>
              <a:endParaRPr lang="en-US" dirty="0"/>
            </a:p>
            <a:p>
              <a:pPr lvl="1">
                <a:buFont typeface="Arial" panose="020B0604020202020204" pitchFamily="34" charset="0"/>
                <a:buNone/>
              </a:pPr>
              <a:endParaRPr lang="en-US" dirty="0"/>
            </a:p>
            <a:p>
              <a:pPr lvl="1">
                <a:buFont typeface="Arial" panose="020B0604020202020204" pitchFamily="34" charset="0"/>
                <a:buNone/>
              </a:pPr>
              <a:r>
                <a:rPr lang="en-US" dirty="0">
                  <a:solidFill>
                    <a:schemeClr val="accent5">
                      <a:lumMod val="50000"/>
                    </a:schemeClr>
                  </a:solidFill>
                </a:rPr>
                <a:t>Office: (512) 936-3542</a:t>
              </a:r>
            </a:p>
            <a:p>
              <a:pPr lvl="1">
                <a:buFont typeface="Arial" panose="020B0604020202020204" pitchFamily="34" charset="0"/>
                <a:buNone/>
              </a:pPr>
              <a:r>
                <a:rPr lang="en-US" dirty="0">
                  <a:solidFill>
                    <a:schemeClr val="accent5">
                      <a:lumMod val="50000"/>
                    </a:schemeClr>
                  </a:solidFill>
                </a:rPr>
                <a:t>	</a:t>
              </a:r>
              <a:r>
                <a:rPr lang="en-US" dirty="0" smtClean="0">
                  <a:solidFill>
                    <a:schemeClr val="accent5">
                      <a:lumMod val="50000"/>
                    </a:schemeClr>
                  </a:solidFill>
                </a:rPr>
                <a:t> 	   </a:t>
              </a:r>
              <a:r>
                <a:rPr lang="en-US" dirty="0" smtClean="0">
                  <a:hlinkClick r:id="rId3"/>
                </a:rPr>
                <a:t>Lila.Valencia@utsa.edu</a:t>
              </a:r>
              <a:endParaRPr lang="en-US" dirty="0" smtClean="0"/>
            </a:p>
            <a:p>
              <a:pPr lvl="1">
                <a:buFont typeface="Arial" panose="020B0604020202020204" pitchFamily="34" charset="0"/>
                <a:buNone/>
              </a:pPr>
              <a:r>
                <a:rPr lang="en-US" dirty="0"/>
                <a:t>	</a:t>
              </a:r>
              <a:r>
                <a:rPr lang="en-US" dirty="0" smtClean="0"/>
                <a:t>	   </a:t>
              </a:r>
              <a:r>
                <a:rPr lang="en-US" dirty="0" smtClean="0">
                  <a:solidFill>
                    <a:schemeClr val="accent5">
                      <a:lumMod val="50000"/>
                    </a:schemeClr>
                  </a:solidFill>
                  <a:hlinkClick r:id="rId4"/>
                </a:rPr>
                <a:t>www.texasdemographics.gov</a:t>
              </a:r>
              <a:r>
                <a:rPr lang="en-US" dirty="0" smtClean="0">
                  <a:solidFill>
                    <a:schemeClr val="accent5">
                      <a:lumMod val="50000"/>
                    </a:schemeClr>
                  </a:solidFill>
                </a:rPr>
                <a:t> </a:t>
              </a:r>
              <a:r>
                <a:rPr lang="en-US" dirty="0" smtClean="0"/>
                <a:t> </a:t>
              </a:r>
              <a:endParaRPr lang="en-US" dirty="0"/>
            </a:p>
          </p:txBody>
        </p:sp>
        <p:sp>
          <p:nvSpPr>
            <p:cNvPr id="12" name="Rectangle 11"/>
            <p:cNvSpPr/>
            <p:nvPr/>
          </p:nvSpPr>
          <p:spPr>
            <a:xfrm>
              <a:off x="2819400" y="1905006"/>
              <a:ext cx="4391972" cy="769441"/>
            </a:xfrm>
            <a:prstGeom prst="rect">
              <a:avLst/>
            </a:prstGeom>
          </p:spPr>
          <p:txBody>
            <a:bodyPr wrap="none">
              <a:spAutoFit/>
            </a:bodyPr>
            <a:lstStyle/>
            <a:p>
              <a:pPr eaLnBrk="1" hangingPunct="1">
                <a:buNone/>
              </a:pPr>
              <a:r>
                <a:rPr lang="en-US" sz="4400" dirty="0">
                  <a:solidFill>
                    <a:schemeClr val="accent5">
                      <a:lumMod val="50000"/>
                    </a:schemeClr>
                  </a:solidFill>
                  <a:latin typeface="+mj-lt"/>
                </a:rPr>
                <a:t>Lila Valencia, Ph.D.</a:t>
              </a:r>
            </a:p>
          </p:txBody>
        </p:sp>
        <p:grpSp>
          <p:nvGrpSpPr>
            <p:cNvPr id="13" name="Group 12"/>
            <p:cNvGrpSpPr/>
            <p:nvPr/>
          </p:nvGrpSpPr>
          <p:grpSpPr>
            <a:xfrm>
              <a:off x="3132559" y="4176790"/>
              <a:ext cx="5822327" cy="490958"/>
              <a:chOff x="1573382" y="4803635"/>
              <a:chExt cx="5822326" cy="490958"/>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382" y="4803635"/>
                <a:ext cx="490957" cy="490958"/>
              </a:xfrm>
              <a:prstGeom prst="rect">
                <a:avLst/>
              </a:prstGeom>
            </p:spPr>
          </p:pic>
          <p:sp>
            <p:nvSpPr>
              <p:cNvPr id="15" name="TextBox 14"/>
              <p:cNvSpPr txBox="1"/>
              <p:nvPr/>
            </p:nvSpPr>
            <p:spPr>
              <a:xfrm>
                <a:off x="2064341" y="4803635"/>
                <a:ext cx="5331367" cy="461665"/>
              </a:xfrm>
              <a:prstGeom prst="rect">
                <a:avLst/>
              </a:prstGeom>
              <a:noFill/>
            </p:spPr>
            <p:txBody>
              <a:bodyPr wrap="square" rtlCol="0">
                <a:spAutoFit/>
              </a:bodyPr>
              <a:lstStyle/>
              <a:p>
                <a:r>
                  <a:rPr lang="en-US" sz="2400" dirty="0" smtClean="0">
                    <a:solidFill>
                      <a:schemeClr val="accent5">
                        <a:lumMod val="50000"/>
                      </a:schemeClr>
                    </a:solidFill>
                  </a:rPr>
                  <a:t>@</a:t>
                </a:r>
                <a:r>
                  <a:rPr lang="en-US" sz="2400" dirty="0">
                    <a:solidFill>
                      <a:schemeClr val="accent5">
                        <a:lumMod val="50000"/>
                      </a:schemeClr>
                    </a:solidFill>
                  </a:rPr>
                  <a:t>TexasDemography</a:t>
                </a:r>
              </a:p>
            </p:txBody>
          </p:sp>
        </p:grpSp>
        <p:pic>
          <p:nvPicPr>
            <p:cNvPr id="16" name="Picture 15"/>
            <p:cNvPicPr>
              <a:picLocks noChangeAspect="1"/>
            </p:cNvPicPr>
            <p:nvPr/>
          </p:nvPicPr>
          <p:blipFill>
            <a:blip r:embed="rId6"/>
            <a:stretch>
              <a:fillRect/>
            </a:stretch>
          </p:blipFill>
          <p:spPr>
            <a:xfrm>
              <a:off x="3165988" y="3693908"/>
              <a:ext cx="367960" cy="367960"/>
            </a:xfrm>
            <a:prstGeom prst="rect">
              <a:avLst/>
            </a:prstGeom>
          </p:spPr>
        </p:pic>
        <p:pic>
          <p:nvPicPr>
            <p:cNvPr id="17" name="Picture 16"/>
            <p:cNvPicPr>
              <a:picLocks noChangeAspect="1"/>
            </p:cNvPicPr>
            <p:nvPr/>
          </p:nvPicPr>
          <p:blipFill>
            <a:blip r:embed="rId7"/>
            <a:stretch>
              <a:fillRect/>
            </a:stretch>
          </p:blipFill>
          <p:spPr>
            <a:xfrm>
              <a:off x="3119581" y="3230379"/>
              <a:ext cx="463527" cy="463527"/>
            </a:xfrm>
            <a:prstGeom prst="rect">
              <a:avLst/>
            </a:prstGeom>
          </p:spPr>
        </p:pic>
      </p:grpSp>
    </p:spTree>
    <p:extLst>
      <p:ext uri="{BB962C8B-B14F-4D97-AF65-F5344CB8AC3E}">
        <p14:creationId xmlns:p14="http://schemas.microsoft.com/office/powerpoint/2010/main" val="1126177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Total Population in Texas, 1950-2016 (in millions)</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5</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70347139"/>
              </p:ext>
            </p:extLst>
          </p:nvPr>
        </p:nvGraphicFramePr>
        <p:xfrm>
          <a:off x="377825" y="1511302"/>
          <a:ext cx="84582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 y="6333093"/>
            <a:ext cx="8731045" cy="577081"/>
          </a:xfrm>
          <a:prstGeom prst="rect">
            <a:avLst/>
          </a:prstGeom>
        </p:spPr>
        <p:txBody>
          <a:bodyPr wrap="square">
            <a:spAutoFit/>
          </a:bodyPr>
          <a:lstStyle/>
          <a:p>
            <a:r>
              <a:rPr lang="en-US" sz="1050" dirty="0">
                <a:solidFill>
                  <a:schemeClr val="tx1">
                    <a:lumMod val="50000"/>
                    <a:lumOff val="50000"/>
                  </a:schemeClr>
                </a:solidFill>
              </a:rPr>
              <a:t>Source: U.S. Census Bureau. 2000 and 2010 Census </a:t>
            </a:r>
            <a:r>
              <a:rPr lang="en-US" sz="1050" dirty="0" smtClean="0">
                <a:solidFill>
                  <a:schemeClr val="tx1">
                    <a:lumMod val="50000"/>
                    <a:lumOff val="50000"/>
                  </a:schemeClr>
                </a:solidFill>
              </a:rPr>
              <a:t>Counts and Population </a:t>
            </a:r>
            <a:r>
              <a:rPr lang="en-US" sz="1050" dirty="0">
                <a:solidFill>
                  <a:schemeClr val="tx1">
                    <a:lumMod val="50000"/>
                    <a:lumOff val="50000"/>
                  </a:schemeClr>
                </a:solidFill>
              </a:rPr>
              <a:t>Estimates</a:t>
            </a:r>
            <a:r>
              <a:rPr lang="en-US" sz="1050" dirty="0" smtClean="0">
                <a:solidFill>
                  <a:schemeClr val="tx1">
                    <a:lumMod val="50000"/>
                    <a:lumOff val="50000"/>
                  </a:schemeClr>
                </a:solidFill>
              </a:rPr>
              <a:t>. </a:t>
            </a:r>
          </a:p>
          <a:p>
            <a:r>
              <a:rPr lang="en-US" sz="1050" dirty="0" smtClean="0">
                <a:solidFill>
                  <a:schemeClr val="tx1">
                    <a:lumMod val="50000"/>
                    <a:lumOff val="50000"/>
                  </a:schemeClr>
                </a:solidFill>
              </a:rPr>
              <a:t>All values for decennial dates</a:t>
            </a:r>
            <a:r>
              <a:rPr lang="en-US" sz="1050" dirty="0">
                <a:solidFill>
                  <a:schemeClr val="tx1">
                    <a:lumMod val="50000"/>
                    <a:lumOff val="50000"/>
                  </a:schemeClr>
                </a:solidFill>
              </a:rPr>
              <a:t> </a:t>
            </a:r>
            <a:r>
              <a:rPr lang="en-US" sz="1050" dirty="0" smtClean="0">
                <a:solidFill>
                  <a:schemeClr val="tx1">
                    <a:lumMod val="50000"/>
                    <a:lumOff val="50000"/>
                  </a:schemeClr>
                </a:solidFill>
              </a:rPr>
              <a:t>are for April 1</a:t>
            </a:r>
            <a:r>
              <a:rPr lang="en-US" sz="1050" baseline="30000" dirty="0" smtClean="0">
                <a:solidFill>
                  <a:schemeClr val="tx1">
                    <a:lumMod val="50000"/>
                    <a:lumOff val="50000"/>
                  </a:schemeClr>
                </a:solidFill>
              </a:rPr>
              <a:t>st</a:t>
            </a:r>
            <a:r>
              <a:rPr lang="en-US" sz="1050" dirty="0" smtClean="0">
                <a:solidFill>
                  <a:schemeClr val="tx1">
                    <a:lumMod val="50000"/>
                    <a:lumOff val="50000"/>
                  </a:schemeClr>
                </a:solidFill>
              </a:rPr>
              <a:t> of the indicated census year. Values for 2011-2016 are for July 1 as estimated by the U.S. Census Bureau.</a:t>
            </a:r>
            <a:r>
              <a:rPr lang="en-US" sz="1050" dirty="0">
                <a:solidFill>
                  <a:schemeClr val="tx1">
                    <a:lumMod val="50000"/>
                    <a:lumOff val="50000"/>
                  </a:schemeClr>
                </a:solidFill>
              </a:rPr>
              <a:t>			</a:t>
            </a:r>
          </a:p>
        </p:txBody>
      </p:sp>
    </p:spTree>
    <p:extLst>
      <p:ext uri="{BB962C8B-B14F-4D97-AF65-F5344CB8AC3E}">
        <p14:creationId xmlns:p14="http://schemas.microsoft.com/office/powerpoint/2010/main" val="3977094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5199" t="17729" b="17779"/>
          <a:stretch/>
        </p:blipFill>
        <p:spPr>
          <a:xfrm>
            <a:off x="1405288" y="1115166"/>
            <a:ext cx="6333424" cy="5641102"/>
          </a:xfrm>
          <a:prstGeom prst="rect">
            <a:avLst/>
          </a:prstGeom>
        </p:spPr>
      </p:pic>
      <p:sp>
        <p:nvSpPr>
          <p:cNvPr id="2" name="Title 1"/>
          <p:cNvSpPr>
            <a:spLocks noGrp="1"/>
          </p:cNvSpPr>
          <p:nvPr>
            <p:ph type="title"/>
          </p:nvPr>
        </p:nvSpPr>
        <p:spPr>
          <a:xfrm>
            <a:off x="1567097" y="152400"/>
            <a:ext cx="6858000" cy="990600"/>
          </a:xfrm>
        </p:spPr>
        <p:txBody>
          <a:bodyPr>
            <a:noAutofit/>
          </a:bodyPr>
          <a:lstStyle/>
          <a:p>
            <a:r>
              <a:rPr lang="en-US" sz="2400" dirty="0"/>
              <a:t>Total Estimated Population by County, Texas, </a:t>
            </a:r>
            <a:r>
              <a:rPr lang="en-US" sz="2400" dirty="0" smtClean="0"/>
              <a:t>2016</a:t>
            </a:r>
            <a:endParaRPr lang="en-US" sz="2400" dirty="0"/>
          </a:p>
        </p:txBody>
      </p:sp>
      <p:sp>
        <p:nvSpPr>
          <p:cNvPr id="15" name="TextBox 14"/>
          <p:cNvSpPr txBox="1"/>
          <p:nvPr/>
        </p:nvSpPr>
        <p:spPr>
          <a:xfrm>
            <a:off x="1" y="6510048"/>
            <a:ext cx="3486852" cy="246221"/>
          </a:xfrm>
          <a:prstGeom prst="rect">
            <a:avLst/>
          </a:prstGeom>
          <a:noFill/>
        </p:spPr>
        <p:txBody>
          <a:bodyPr wrap="non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2016 </a:t>
            </a:r>
            <a:r>
              <a:rPr lang="en-US" sz="1000" dirty="0">
                <a:solidFill>
                  <a:schemeClr val="tx1">
                    <a:lumMod val="50000"/>
                    <a:lumOff val="50000"/>
                  </a:schemeClr>
                </a:solidFill>
              </a:rPr>
              <a:t>Vintage Population Estimates</a:t>
            </a:r>
          </a:p>
        </p:txBody>
      </p:sp>
      <p:sp>
        <p:nvSpPr>
          <p:cNvPr id="5" name="Isosceles Triangle 4"/>
          <p:cNvSpPr/>
          <p:nvPr/>
        </p:nvSpPr>
        <p:spPr>
          <a:xfrm rot="21366823">
            <a:off x="4929403" y="3059417"/>
            <a:ext cx="1782924" cy="1752600"/>
          </a:xfrm>
          <a:prstGeom prst="triangle">
            <a:avLst/>
          </a:prstGeom>
          <a:noFill/>
          <a:ln w="38100">
            <a:solidFill>
              <a:schemeClr val="accent2">
                <a:lumMod val="60000"/>
                <a:lumOff val="40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4687504" y="2598821"/>
            <a:ext cx="1135780" cy="333034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a:stretch>
            <a:fillRect/>
          </a:stretch>
        </p:blipFill>
        <p:spPr>
          <a:xfrm>
            <a:off x="486248" y="4722951"/>
            <a:ext cx="2256952" cy="1629428"/>
          </a:xfrm>
          <a:prstGeom prst="rect">
            <a:avLst/>
          </a:prstGeom>
        </p:spPr>
      </p:pic>
      <p:pic>
        <p:nvPicPr>
          <p:cNvPr id="9" name="Picture 4" descr="Interstate 35 mark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1712" y="2261321"/>
            <a:ext cx="258306" cy="25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41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5973" t="16842" r="3908" b="17582"/>
          <a:stretch/>
        </p:blipFill>
        <p:spPr>
          <a:xfrm>
            <a:off x="1558361" y="1038572"/>
            <a:ext cx="6027278" cy="5742321"/>
          </a:xfrm>
          <a:prstGeom prst="rect">
            <a:avLst/>
          </a:prstGeom>
        </p:spPr>
      </p:pic>
      <p:sp>
        <p:nvSpPr>
          <p:cNvPr id="2" name="Title 1"/>
          <p:cNvSpPr>
            <a:spLocks noGrp="1"/>
          </p:cNvSpPr>
          <p:nvPr>
            <p:ph type="title"/>
          </p:nvPr>
        </p:nvSpPr>
        <p:spPr>
          <a:xfrm>
            <a:off x="1524000" y="11853"/>
            <a:ext cx="7539616" cy="990600"/>
          </a:xfrm>
        </p:spPr>
        <p:txBody>
          <a:bodyPr>
            <a:noAutofit/>
          </a:bodyPr>
          <a:lstStyle/>
          <a:p>
            <a:r>
              <a:rPr lang="en-US" sz="2400" dirty="0"/>
              <a:t>Estimated Population Change, Texas Counties, 2010 to </a:t>
            </a:r>
            <a:r>
              <a:rPr lang="en-US" sz="2400" dirty="0" smtClean="0"/>
              <a:t>2016</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7</a:t>
            </a:fld>
            <a:endParaRPr lang="en-US" dirty="0"/>
          </a:p>
        </p:txBody>
      </p:sp>
      <p:sp>
        <p:nvSpPr>
          <p:cNvPr id="15" name="TextBox 14"/>
          <p:cNvSpPr txBox="1"/>
          <p:nvPr/>
        </p:nvSpPr>
        <p:spPr>
          <a:xfrm>
            <a:off x="6" y="6501769"/>
            <a:ext cx="3206327" cy="230832"/>
          </a:xfrm>
          <a:prstGeom prst="rect">
            <a:avLst/>
          </a:prstGeom>
          <a:noFill/>
        </p:spPr>
        <p:txBody>
          <a:bodyPr wrap="none" rtlCol="0">
            <a:spAutoFit/>
          </a:bodyPr>
          <a:lstStyle/>
          <a:p>
            <a:r>
              <a:rPr lang="en-US" sz="900" dirty="0">
                <a:solidFill>
                  <a:schemeClr val="tx1">
                    <a:lumMod val="50000"/>
                    <a:lumOff val="50000"/>
                  </a:schemeClr>
                </a:solidFill>
              </a:rPr>
              <a:t>Source: U.S. Census </a:t>
            </a:r>
            <a:r>
              <a:rPr lang="en-US" sz="900" dirty="0" smtClean="0">
                <a:solidFill>
                  <a:schemeClr val="tx1">
                    <a:lumMod val="50000"/>
                    <a:lumOff val="50000"/>
                  </a:schemeClr>
                </a:solidFill>
              </a:rPr>
              <a:t>Bureau, 2016 Vintage </a:t>
            </a:r>
            <a:r>
              <a:rPr lang="en-US" sz="900" dirty="0">
                <a:solidFill>
                  <a:schemeClr val="tx1">
                    <a:lumMod val="50000"/>
                    <a:lumOff val="50000"/>
                  </a:schemeClr>
                </a:solidFill>
              </a:rPr>
              <a:t>Population </a:t>
            </a:r>
            <a:r>
              <a:rPr lang="en-US" sz="900" dirty="0" smtClean="0">
                <a:solidFill>
                  <a:schemeClr val="tx1">
                    <a:lumMod val="50000"/>
                    <a:lumOff val="50000"/>
                  </a:schemeClr>
                </a:solidFill>
              </a:rPr>
              <a:t>Estimates </a:t>
            </a:r>
            <a:endParaRPr lang="en-US" sz="900" dirty="0">
              <a:solidFill>
                <a:schemeClr val="tx1">
                  <a:lumMod val="50000"/>
                  <a:lumOff val="50000"/>
                </a:schemeClr>
              </a:solidFill>
            </a:endParaRPr>
          </a:p>
        </p:txBody>
      </p:sp>
      <p:sp>
        <p:nvSpPr>
          <p:cNvPr id="3" name="TextBox 2"/>
          <p:cNvSpPr txBox="1"/>
          <p:nvPr/>
        </p:nvSpPr>
        <p:spPr>
          <a:xfrm>
            <a:off x="6595038" y="1351555"/>
            <a:ext cx="2468577" cy="584775"/>
          </a:xfrm>
          <a:prstGeom prst="rect">
            <a:avLst/>
          </a:prstGeom>
          <a:noFill/>
        </p:spPr>
        <p:txBody>
          <a:bodyPr wrap="square" rtlCol="0">
            <a:spAutoFit/>
          </a:bodyPr>
          <a:lstStyle/>
          <a:p>
            <a:r>
              <a:rPr lang="en-US" sz="1600" dirty="0" smtClean="0">
                <a:solidFill>
                  <a:schemeClr val="tx1">
                    <a:lumMod val="75000"/>
                    <a:lumOff val="25000"/>
                  </a:schemeClr>
                </a:solidFill>
              </a:rPr>
              <a:t>96 </a:t>
            </a:r>
            <a:r>
              <a:rPr lang="en-US" sz="1600" dirty="0">
                <a:solidFill>
                  <a:schemeClr val="tx1">
                    <a:lumMod val="75000"/>
                    <a:lumOff val="25000"/>
                  </a:schemeClr>
                </a:solidFill>
              </a:rPr>
              <a:t>counties lost population over the </a:t>
            </a:r>
            <a:r>
              <a:rPr lang="en-US" sz="1600" dirty="0" smtClean="0">
                <a:solidFill>
                  <a:schemeClr val="tx1">
                    <a:lumMod val="75000"/>
                    <a:lumOff val="25000"/>
                  </a:schemeClr>
                </a:solidFill>
              </a:rPr>
              <a:t>6 </a:t>
            </a:r>
            <a:r>
              <a:rPr lang="en-US" sz="1600" dirty="0">
                <a:solidFill>
                  <a:schemeClr val="tx1">
                    <a:lumMod val="75000"/>
                    <a:lumOff val="25000"/>
                  </a:schemeClr>
                </a:solidFill>
              </a:rPr>
              <a:t>year period.</a:t>
            </a:r>
          </a:p>
        </p:txBody>
      </p:sp>
      <p:pic>
        <p:nvPicPr>
          <p:cNvPr id="6" name="Picture 5"/>
          <p:cNvPicPr>
            <a:picLocks noChangeAspect="1"/>
          </p:cNvPicPr>
          <p:nvPr/>
        </p:nvPicPr>
        <p:blipFill>
          <a:blip r:embed="rId4"/>
          <a:stretch>
            <a:fillRect/>
          </a:stretch>
        </p:blipFill>
        <p:spPr>
          <a:xfrm>
            <a:off x="348589" y="4914833"/>
            <a:ext cx="2009600" cy="1561661"/>
          </a:xfrm>
          <a:prstGeom prst="rect">
            <a:avLst/>
          </a:prstGeom>
        </p:spPr>
      </p:pic>
    </p:spTree>
    <p:extLst>
      <p:ext uri="{BB962C8B-B14F-4D97-AF65-F5344CB8AC3E}">
        <p14:creationId xmlns:p14="http://schemas.microsoft.com/office/powerpoint/2010/main" val="1630483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4" y="228600"/>
            <a:ext cx="7539616" cy="990600"/>
          </a:xfrm>
        </p:spPr>
        <p:txBody>
          <a:bodyPr>
            <a:noAutofit/>
          </a:bodyPr>
          <a:lstStyle/>
          <a:p>
            <a:r>
              <a:rPr lang="en-US" sz="2400" dirty="0"/>
              <a:t>Estimated Percent Change of the Total Population by County, Texas, 2010 to </a:t>
            </a:r>
            <a:r>
              <a:rPr lang="en-US" sz="2400" dirty="0" smtClean="0"/>
              <a:t>2016</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8</a:t>
            </a:fld>
            <a:endParaRPr lang="en-US" dirty="0"/>
          </a:p>
        </p:txBody>
      </p:sp>
      <p:sp>
        <p:nvSpPr>
          <p:cNvPr id="15" name="TextBox 14"/>
          <p:cNvSpPr txBox="1"/>
          <p:nvPr/>
        </p:nvSpPr>
        <p:spPr>
          <a:xfrm>
            <a:off x="5" y="6538923"/>
            <a:ext cx="3611886"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2016 Vintage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pic>
        <p:nvPicPr>
          <p:cNvPr id="5" name="Picture 4"/>
          <p:cNvPicPr>
            <a:picLocks noChangeAspect="1"/>
          </p:cNvPicPr>
          <p:nvPr/>
        </p:nvPicPr>
        <p:blipFill rotWithShape="1">
          <a:blip r:embed="rId3"/>
          <a:srcRect l="5069" t="17137" r="3391" b="17878"/>
          <a:stretch/>
        </p:blipFill>
        <p:spPr>
          <a:xfrm>
            <a:off x="1555857" y="1114601"/>
            <a:ext cx="6032287" cy="5606879"/>
          </a:xfrm>
          <a:prstGeom prst="rect">
            <a:avLst/>
          </a:prstGeom>
        </p:spPr>
      </p:pic>
      <p:pic>
        <p:nvPicPr>
          <p:cNvPr id="7" name="Picture 6"/>
          <p:cNvPicPr>
            <a:picLocks noChangeAspect="1"/>
          </p:cNvPicPr>
          <p:nvPr/>
        </p:nvPicPr>
        <p:blipFill>
          <a:blip r:embed="rId4"/>
          <a:stretch>
            <a:fillRect/>
          </a:stretch>
        </p:blipFill>
        <p:spPr>
          <a:xfrm>
            <a:off x="239863" y="4880007"/>
            <a:ext cx="1781525" cy="1595251"/>
          </a:xfrm>
          <a:prstGeom prst="rect">
            <a:avLst/>
          </a:prstGeom>
        </p:spPr>
      </p:pic>
    </p:spTree>
    <p:extLst>
      <p:ext uri="{BB962C8B-B14F-4D97-AF65-F5344CB8AC3E}">
        <p14:creationId xmlns:p14="http://schemas.microsoft.com/office/powerpoint/2010/main" val="461969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386133531"/>
              </p:ext>
            </p:extLst>
          </p:nvPr>
        </p:nvGraphicFramePr>
        <p:xfrm>
          <a:off x="659958" y="1441790"/>
          <a:ext cx="8865042" cy="457801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600200" y="228600"/>
            <a:ext cx="6858000" cy="990600"/>
          </a:xfrm>
          <a:prstGeom prst="rect">
            <a:avLst/>
          </a:prstGeom>
        </p:spPr>
        <p:txBody>
          <a:bodyPr>
            <a:noAutofit/>
          </a:bodyPr>
          <a:lstStyle>
            <a:lvl1pPr algn="ctr" defTabSz="914400" rtl="0" eaLnBrk="1" latinLnBrk="0" hangingPunct="1">
              <a:spcBef>
                <a:spcPct val="0"/>
              </a:spcBef>
              <a:buNone/>
              <a:defRPr sz="4400" kern="1200">
                <a:solidFill>
                  <a:srgbClr val="1B1E7A"/>
                </a:solidFill>
                <a:latin typeface="+mj-lt"/>
                <a:ea typeface="+mj-ea"/>
                <a:cs typeface="+mj-cs"/>
              </a:defRPr>
            </a:lvl1pPr>
          </a:lstStyle>
          <a:p>
            <a:pPr fontAlgn="auto">
              <a:spcAft>
                <a:spcPts val="0"/>
              </a:spcAft>
            </a:pPr>
            <a:r>
              <a:rPr lang="en-US" sz="2800" dirty="0" smtClean="0">
                <a:solidFill>
                  <a:schemeClr val="bg1"/>
                </a:solidFill>
                <a:latin typeface="+mn-lt"/>
              </a:rPr>
              <a:t>Components of Population Change </a:t>
            </a:r>
          </a:p>
          <a:p>
            <a:pPr fontAlgn="auto">
              <a:spcAft>
                <a:spcPts val="0"/>
              </a:spcAft>
            </a:pPr>
            <a:r>
              <a:rPr lang="en-US" sz="2800" dirty="0" smtClean="0">
                <a:solidFill>
                  <a:schemeClr val="bg1"/>
                </a:solidFill>
                <a:latin typeface="+mn-lt"/>
              </a:rPr>
              <a:t>by Percent in Texas, 1950-2010</a:t>
            </a:r>
            <a:endParaRPr lang="en-US" sz="2800" dirty="0">
              <a:solidFill>
                <a:schemeClr val="bg1"/>
              </a:solidFill>
              <a:latin typeface="+mn-lt"/>
            </a:endParaRPr>
          </a:p>
        </p:txBody>
      </p:sp>
      <p:sp>
        <p:nvSpPr>
          <p:cNvPr id="6" name="Rectangle 5"/>
          <p:cNvSpPr/>
          <p:nvPr/>
        </p:nvSpPr>
        <p:spPr>
          <a:xfrm>
            <a:off x="76200" y="6431192"/>
            <a:ext cx="4572000" cy="215444"/>
          </a:xfrm>
          <a:prstGeom prst="rect">
            <a:avLst/>
          </a:prstGeom>
        </p:spPr>
        <p:txBody>
          <a:bodyPr>
            <a:spAutoFit/>
          </a:bodyPr>
          <a:lstStyle/>
          <a:p>
            <a:pPr marL="914400" indent="-914400"/>
            <a:r>
              <a:rPr lang="en-US" sz="800" dirty="0">
                <a:solidFill>
                  <a:schemeClr val="bg1">
                    <a:lumMod val="50000"/>
                  </a:schemeClr>
                </a:solidFill>
                <a:latin typeface="Arial" pitchFamily="34" charset="0"/>
                <a:cs typeface="Arial" pitchFamily="34" charset="0"/>
              </a:rPr>
              <a:t>Source: U.S. Census Bureau, </a:t>
            </a:r>
            <a:r>
              <a:rPr lang="en-US" sz="800" dirty="0" smtClean="0">
                <a:solidFill>
                  <a:schemeClr val="bg1">
                    <a:lumMod val="50000"/>
                  </a:schemeClr>
                </a:solidFill>
                <a:latin typeface="Arial" pitchFamily="34" charset="0"/>
                <a:cs typeface="Arial" pitchFamily="34" charset="0"/>
              </a:rPr>
              <a:t>Population </a:t>
            </a:r>
            <a:r>
              <a:rPr lang="en-US" sz="800" dirty="0">
                <a:solidFill>
                  <a:schemeClr val="bg1">
                    <a:lumMod val="50000"/>
                  </a:schemeClr>
                </a:solidFill>
                <a:latin typeface="Arial" pitchFamily="34" charset="0"/>
                <a:cs typeface="Arial" pitchFamily="34" charset="0"/>
              </a:rPr>
              <a:t>Estimates</a:t>
            </a:r>
          </a:p>
        </p:txBody>
      </p:sp>
    </p:spTree>
    <p:extLst>
      <p:ext uri="{BB962C8B-B14F-4D97-AF65-F5344CB8AC3E}">
        <p14:creationId xmlns:p14="http://schemas.microsoft.com/office/powerpoint/2010/main" val="150828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3091</TotalTime>
  <Words>3696</Words>
  <Application>Microsoft Office PowerPoint</Application>
  <PresentationFormat>On-screen Show (4:3)</PresentationFormat>
  <Paragraphs>822</Paragraphs>
  <Slides>49</Slides>
  <Notes>28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49</vt:i4>
      </vt:variant>
    </vt:vector>
  </HeadingPairs>
  <TitlesOfParts>
    <vt:vector size="59" baseType="lpstr">
      <vt:lpstr>ＭＳ Ｐゴシック</vt:lpstr>
      <vt:lpstr>Arial</vt:lpstr>
      <vt:lpstr>Calibri</vt:lpstr>
      <vt:lpstr>Calibri Light</vt:lpstr>
      <vt:lpstr>SansSerif</vt:lpstr>
      <vt:lpstr>Times New Roman</vt:lpstr>
      <vt:lpstr>Office Theme</vt:lpstr>
      <vt:lpstr>2_Office Theme</vt:lpstr>
      <vt:lpstr>1_Office Theme</vt:lpstr>
      <vt:lpstr>Custom Design</vt:lpstr>
      <vt:lpstr> Texas Demographic Trends, Characteristics, and Projections</vt:lpstr>
      <vt:lpstr>Demographic Overview</vt:lpstr>
      <vt:lpstr>PowerPoint Presentation</vt:lpstr>
      <vt:lpstr>Population Growth in Select States, 2000-2016</vt:lpstr>
      <vt:lpstr>Total Population in Texas, 1950-2016 (in millions)</vt:lpstr>
      <vt:lpstr>Total Estimated Population by County, Texas, 2016</vt:lpstr>
      <vt:lpstr>Estimated Population Change, Texas Counties, 2010 to 2016</vt:lpstr>
      <vt:lpstr>Estimated Percent Change of the Total Population by County, Texas, 2010 to 2016</vt:lpstr>
      <vt:lpstr>PowerPoint Presentation</vt:lpstr>
      <vt:lpstr>PowerPoint Presentation</vt:lpstr>
      <vt:lpstr>PowerPoint Presentation</vt:lpstr>
      <vt:lpstr>Estimated Percent of Total Net-Migrant Flows to and From Texas and Other States, 2015</vt:lpstr>
      <vt:lpstr>PowerPoint Presentation</vt:lpstr>
      <vt:lpstr>PowerPoint Presentation</vt:lpstr>
      <vt:lpstr>Racial and Ethnic Composition of Texas and Top 10 Most Populous Counties, 2015</vt:lpstr>
      <vt:lpstr>Population Pyramids for Hispanics and Non-Hispanic Whites in Texas, 2010</vt:lpstr>
      <vt:lpstr>PowerPoint Presentation</vt:lpstr>
      <vt:lpstr>Unauthorized and Mexican Immigration, 2015</vt:lpstr>
      <vt:lpstr>PowerPoint Presentation</vt:lpstr>
      <vt:lpstr>PowerPoint Presentation</vt:lpstr>
      <vt:lpstr>PowerPoint Presentation</vt:lpstr>
      <vt:lpstr>States with the Oldest Median Ages, 2000, 2010, 2014</vt:lpstr>
      <vt:lpstr>Texas Population by Age Group, 2000 to 2014</vt:lpstr>
      <vt:lpstr>Population Projections by Age Group,  2010 to 2050</vt:lpstr>
      <vt:lpstr>Percent of Population 65 Years Plus, Texas Counties, 2011-2015</vt:lpstr>
      <vt:lpstr>PowerPoint Presentation</vt:lpstr>
      <vt:lpstr>Number of Jobs Added Since January 2009 through December 2016 by State and Percent of U.S. Total</vt:lpstr>
      <vt:lpstr>Job Growth, U.S. and Texas, 1990 to Aug 2017</vt:lpstr>
      <vt:lpstr>PowerPoint Presentation</vt:lpstr>
      <vt:lpstr>PowerPoint Presentation</vt:lpstr>
      <vt:lpstr>Housing Affordability in Select Texas Metros,  2007-2016</vt:lpstr>
      <vt:lpstr>Economic Indicators, Texas and U.S., 2016</vt:lpstr>
      <vt:lpstr>Percent of the population aged 25 and older with a bachelor’s degree or  higher, 2011-2015</vt:lpstr>
      <vt:lpstr>Educational Attainment by Race/Ethnicity, Texas and Big Four Metro Areas, 2016</vt:lpstr>
      <vt:lpstr>Median Household Income, Texas counties, 2011-2015</vt:lpstr>
      <vt:lpstr>Median Household Income by Race/Ethnicity, Texas and Big Four Metro Areas, 2016</vt:lpstr>
      <vt:lpstr>Percent of the population with income below poverty, Texas counties, 2011-2015</vt:lpstr>
      <vt:lpstr>Unemployment and Poverty Rates by Race/Ethnicity, Texas and Big Four Metro Areas, 2016</vt:lpstr>
      <vt:lpstr>PowerPoint Presentation</vt:lpstr>
      <vt:lpstr>Educational Attainment, Persons Aged 25 Years and Older, Texas, 2011 and 2015</vt:lpstr>
      <vt:lpstr>Percent Distribution of Educational Attainment of Persons Aged 25 Years and Older, Texas, 2008, 2011, and 2015</vt:lpstr>
      <vt:lpstr>Trends in Educational Attainment of Persons in the Labor Force (25-64 Years of Age) in Texas by Race/Ethnicity – High School Graduates and Above</vt:lpstr>
      <vt:lpstr>Percent of the Civilian Labor Force (ages 25-64) by Educational Attainment for 2011, 2030 Using Constant Rates, Texas</vt:lpstr>
      <vt:lpstr>Percent of the Civilian Labor Force (ages 25-64) by Educational Attainment for 2011, and 2030 Using Trended Rates, Texas</vt:lpstr>
      <vt:lpstr>PowerPoint Presentation</vt:lpstr>
      <vt:lpstr>PowerPoint Presentation</vt:lpstr>
      <vt:lpstr>Hard to count states</vt:lpstr>
      <vt:lpstr>Hard to count census tracts, 2010</vt:lpstr>
      <vt:lpstr>PowerPoint Presentation</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Alelhie Lila Valencia</cp:lastModifiedBy>
  <cp:revision>185</cp:revision>
  <dcterms:created xsi:type="dcterms:W3CDTF">2016-06-30T18:52:57Z</dcterms:created>
  <dcterms:modified xsi:type="dcterms:W3CDTF">2017-11-13T21:55:08Z</dcterms:modified>
</cp:coreProperties>
</file>