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charts/chart4.xml" ContentType="application/vnd.openxmlformats-officedocument.drawingml.chart+xml"/>
  <Override PartName="/ppt/notesSlides/notesSlide8.xml" ContentType="application/vnd.openxmlformats-officedocument.presentationml.notesSlide+xml"/>
  <Override PartName="/ppt/charts/chart5.xml" ContentType="application/vnd.openxmlformats-officedocument.drawingml.chart+xml"/>
  <Override PartName="/ppt/notesSlides/notesSlide9.xml" ContentType="application/vnd.openxmlformats-officedocument.presentationml.notesSlide+xml"/>
  <Override PartName="/ppt/charts/chart6.xml" ContentType="application/vnd.openxmlformats-officedocument.drawingml.chart+xml"/>
  <Override PartName="/ppt/notesSlides/notesSlide10.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charts/style4.xml" ContentType="application/vnd.ms-office.chartstyle+xml"/>
  <Override PartName="/ppt/charts/colors4.xml" ContentType="application/vnd.ms-office.chartcolorstyle+xml"/>
  <Override PartName="/ppt/charts/chart9.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1.xml" ContentType="application/vnd.openxmlformats-officedocument.presentationml.notesSlide+xml"/>
  <Override PartName="/ppt/charts/chart10.xml" ContentType="application/vnd.openxmlformats-officedocument.drawingml.chart+xml"/>
  <Override PartName="/ppt/charts/style6.xml" ContentType="application/vnd.ms-office.chartstyle+xml"/>
  <Override PartName="/ppt/charts/colors6.xml" ContentType="application/vnd.ms-office.chartcolorstyle+xml"/>
  <Override PartName="/ppt/charts/chart11.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2.xml" ContentType="application/vnd.openxmlformats-officedocument.presentationml.notesSlide+xml"/>
  <Override PartName="/ppt/charts/chart12.xml" ContentType="application/vnd.openxmlformats-officedocument.drawingml.chart+xml"/>
  <Override PartName="/ppt/notesSlides/notesSlide13.xml" ContentType="application/vnd.openxmlformats-officedocument.presentationml.notesSlide+xml"/>
  <Override PartName="/ppt/charts/chart13.xml" ContentType="application/vnd.openxmlformats-officedocument.drawingml.chart+xml"/>
  <Override PartName="/ppt/charts/chart14.xml" ContentType="application/vnd.openxmlformats-officedocument.drawingml.chart+xml"/>
  <Override PartName="/ppt/charts/style8.xml" ContentType="application/vnd.ms-office.chartstyle+xml"/>
  <Override PartName="/ppt/charts/colors8.xml" ContentType="application/vnd.ms-office.chartcolorstyle+xml"/>
  <Override PartName="/ppt/charts/chart15.xml" ContentType="application/vnd.openxmlformats-officedocument.drawingml.chart+xml"/>
  <Override PartName="/ppt/charts/style9.xml" ContentType="application/vnd.ms-office.chartstyle+xml"/>
  <Override PartName="/ppt/charts/colors9.xml" ContentType="application/vnd.ms-office.chartcolorstyle+xml"/>
  <Override PartName="/ppt/charts/chart16.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7.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8.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4.xml" ContentType="application/vnd.openxmlformats-officedocument.presentationml.notesSlide+xml"/>
  <Override PartName="/ppt/charts/chart19.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20.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1.xml" ContentType="application/vnd.openxmlformats-officedocument.drawingml.chartshapes+xml"/>
  <Override PartName="/ppt/charts/chart21.xml" ContentType="application/vnd.openxmlformats-officedocument.drawingml.chart+xml"/>
  <Override PartName="/ppt/charts/style15.xml" ContentType="application/vnd.ms-office.chartstyle+xml"/>
  <Override PartName="/ppt/charts/colors15.xml" ContentType="application/vnd.ms-office.chartcolorstyle+xml"/>
  <Override PartName="/ppt/drawings/drawing2.xml" ContentType="application/vnd.openxmlformats-officedocument.drawingml.chartshapes+xml"/>
  <Override PartName="/ppt/notesSlides/notesSlide15.xml" ContentType="application/vnd.openxmlformats-officedocument.presentationml.notesSlide+xml"/>
  <Override PartName="/ppt/charts/chart22.xml" ContentType="application/vnd.openxmlformats-officedocument.drawingml.chart+xml"/>
  <Override PartName="/ppt/notesSlides/notesSlide16.xml" ContentType="application/vnd.openxmlformats-officedocument.presentationml.notesSlide+xml"/>
  <Override PartName="/ppt/charts/chart23.xml" ContentType="application/vnd.openxmlformats-officedocument.drawingml.chart+xml"/>
  <Override PartName="/ppt/charts/style16.xml" ContentType="application/vnd.ms-office.chartstyle+xml"/>
  <Override PartName="/ppt/charts/colors16.xml" ContentType="application/vnd.ms-office.chartcolorstyle+xml"/>
  <Override PartName="/ppt/drawings/drawing3.xml" ContentType="application/vnd.openxmlformats-officedocument.drawingml.chartshapes+xml"/>
  <Override PartName="/ppt/notesSlides/notesSlide17.xml" ContentType="application/vnd.openxmlformats-officedocument.presentationml.notesSlide+xml"/>
  <Override PartName="/ppt/charts/chart24.xml" ContentType="application/vnd.openxmlformats-officedocument.drawingml.chart+xml"/>
  <Override PartName="/ppt/charts/style17.xml" ContentType="application/vnd.ms-office.chartstyle+xml"/>
  <Override PartName="/ppt/charts/colors17.xml" ContentType="application/vnd.ms-office.chartcolorstyle+xml"/>
  <Override PartName="/ppt/drawings/drawing4.xml" ContentType="application/vnd.openxmlformats-officedocument.drawingml.chartshapes+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78" r:id="rId4"/>
  </p:sldMasterIdLst>
  <p:notesMasterIdLst>
    <p:notesMasterId r:id="rId55"/>
  </p:notesMasterIdLst>
  <p:handoutMasterIdLst>
    <p:handoutMasterId r:id="rId56"/>
  </p:handoutMasterIdLst>
  <p:sldIdLst>
    <p:sldId id="353" r:id="rId5"/>
    <p:sldId id="489" r:id="rId6"/>
    <p:sldId id="490" r:id="rId7"/>
    <p:sldId id="491" r:id="rId8"/>
    <p:sldId id="492" r:id="rId9"/>
    <p:sldId id="493" r:id="rId10"/>
    <p:sldId id="534" r:id="rId11"/>
    <p:sldId id="535" r:id="rId12"/>
    <p:sldId id="541" r:id="rId13"/>
    <p:sldId id="542" r:id="rId14"/>
    <p:sldId id="553" r:id="rId15"/>
    <p:sldId id="504" r:id="rId16"/>
    <p:sldId id="525" r:id="rId17"/>
    <p:sldId id="526" r:id="rId18"/>
    <p:sldId id="527" r:id="rId19"/>
    <p:sldId id="528" r:id="rId20"/>
    <p:sldId id="529" r:id="rId21"/>
    <p:sldId id="530" r:id="rId22"/>
    <p:sldId id="531" r:id="rId23"/>
    <p:sldId id="532" r:id="rId24"/>
    <p:sldId id="533" r:id="rId25"/>
    <p:sldId id="409" r:id="rId26"/>
    <p:sldId id="494" r:id="rId27"/>
    <p:sldId id="543" r:id="rId28"/>
    <p:sldId id="554" r:id="rId29"/>
    <p:sldId id="545" r:id="rId30"/>
    <p:sldId id="544" r:id="rId31"/>
    <p:sldId id="546" r:id="rId32"/>
    <p:sldId id="547" r:id="rId33"/>
    <p:sldId id="548" r:id="rId34"/>
    <p:sldId id="549" r:id="rId35"/>
    <p:sldId id="550" r:id="rId36"/>
    <p:sldId id="551" r:id="rId37"/>
    <p:sldId id="520" r:id="rId38"/>
    <p:sldId id="518" r:id="rId39"/>
    <p:sldId id="519" r:id="rId40"/>
    <p:sldId id="536" r:id="rId41"/>
    <p:sldId id="537" r:id="rId42"/>
    <p:sldId id="538" r:id="rId43"/>
    <p:sldId id="516" r:id="rId44"/>
    <p:sldId id="555" r:id="rId45"/>
    <p:sldId id="556" r:id="rId46"/>
    <p:sldId id="557" r:id="rId47"/>
    <p:sldId id="558" r:id="rId48"/>
    <p:sldId id="559" r:id="rId49"/>
    <p:sldId id="560" r:id="rId50"/>
    <p:sldId id="561" r:id="rId51"/>
    <p:sldId id="539" r:id="rId52"/>
    <p:sldId id="540" r:id="rId53"/>
    <p:sldId id="352" r:id="rId54"/>
  </p:sldIdLst>
  <p:sldSz cx="9144000" cy="6858000" type="letter"/>
  <p:notesSz cx="9601200" cy="73152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5pPr>
    <a:lvl6pPr marL="2286000" algn="l" defTabSz="914400" rtl="0" eaLnBrk="1" latinLnBrk="0" hangingPunct="1">
      <a:defRPr sz="2400" kern="1200">
        <a:solidFill>
          <a:schemeClr val="tx1"/>
        </a:solidFill>
        <a:latin typeface="Arial" charset="0"/>
        <a:ea typeface="ＭＳ Ｐゴシック" pitchFamily="-16" charset="-128"/>
        <a:cs typeface="+mn-cs"/>
      </a:defRPr>
    </a:lvl6pPr>
    <a:lvl7pPr marL="2743200" algn="l" defTabSz="914400" rtl="0" eaLnBrk="1" latinLnBrk="0" hangingPunct="1">
      <a:defRPr sz="2400" kern="1200">
        <a:solidFill>
          <a:schemeClr val="tx1"/>
        </a:solidFill>
        <a:latin typeface="Arial" charset="0"/>
        <a:ea typeface="ＭＳ Ｐゴシック" pitchFamily="-16" charset="-128"/>
        <a:cs typeface="+mn-cs"/>
      </a:defRPr>
    </a:lvl7pPr>
    <a:lvl8pPr marL="3200400" algn="l" defTabSz="914400" rtl="0" eaLnBrk="1" latinLnBrk="0" hangingPunct="1">
      <a:defRPr sz="2400" kern="1200">
        <a:solidFill>
          <a:schemeClr val="tx1"/>
        </a:solidFill>
        <a:latin typeface="Arial" charset="0"/>
        <a:ea typeface="ＭＳ Ｐゴシック" pitchFamily="-16" charset="-128"/>
        <a:cs typeface="+mn-cs"/>
      </a:defRPr>
    </a:lvl8pPr>
    <a:lvl9pPr marL="3657600" algn="l" defTabSz="914400" rtl="0" eaLnBrk="1" latinLnBrk="0" hangingPunct="1">
      <a:defRPr sz="2400" kern="1200">
        <a:solidFill>
          <a:schemeClr val="tx1"/>
        </a:solidFill>
        <a:latin typeface="Arial" charset="0"/>
        <a:ea typeface="ＭＳ Ｐゴシック" pitchFamily="-16" charset="-128"/>
        <a:cs typeface="+mn-cs"/>
      </a:defRPr>
    </a:lvl9pPr>
  </p:defaultTextStyle>
  <p:extLst>
    <p:ext uri="{521415D9-36F7-43E2-AB2F-B90AF26B5E84}">
      <p14:sectionLst xmlns:p14="http://schemas.microsoft.com/office/powerpoint/2010/main">
        <p14:section name="Default Section" id="{FD87F2B7-93B1-4DB9-9445-2BB58187874E}">
          <p14:sldIdLst>
            <p14:sldId id="353"/>
            <p14:sldId id="489"/>
            <p14:sldId id="490"/>
            <p14:sldId id="491"/>
            <p14:sldId id="492"/>
            <p14:sldId id="493"/>
            <p14:sldId id="534"/>
            <p14:sldId id="535"/>
            <p14:sldId id="541"/>
            <p14:sldId id="542"/>
            <p14:sldId id="553"/>
            <p14:sldId id="504"/>
            <p14:sldId id="525"/>
            <p14:sldId id="526"/>
            <p14:sldId id="527"/>
            <p14:sldId id="528"/>
            <p14:sldId id="529"/>
            <p14:sldId id="530"/>
            <p14:sldId id="531"/>
            <p14:sldId id="532"/>
            <p14:sldId id="533"/>
            <p14:sldId id="409"/>
            <p14:sldId id="494"/>
            <p14:sldId id="543"/>
            <p14:sldId id="554"/>
            <p14:sldId id="545"/>
            <p14:sldId id="544"/>
            <p14:sldId id="546"/>
            <p14:sldId id="547"/>
            <p14:sldId id="548"/>
            <p14:sldId id="549"/>
            <p14:sldId id="550"/>
            <p14:sldId id="551"/>
            <p14:sldId id="520"/>
            <p14:sldId id="518"/>
            <p14:sldId id="519"/>
            <p14:sldId id="536"/>
            <p14:sldId id="537"/>
            <p14:sldId id="538"/>
            <p14:sldId id="516"/>
            <p14:sldId id="555"/>
            <p14:sldId id="556"/>
            <p14:sldId id="557"/>
            <p14:sldId id="558"/>
            <p14:sldId id="559"/>
            <p14:sldId id="560"/>
            <p14:sldId id="561"/>
            <p14:sldId id="539"/>
            <p14:sldId id="540"/>
            <p14:sldId id="35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304" userDrawn="1">
          <p15:clr>
            <a:srgbClr val="A4A3A4"/>
          </p15:clr>
        </p15:guide>
        <p15:guide id="2" pos="302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loyd Potter" initials="LP" lastIdx="2" clrIdx="0">
    <p:extLst>
      <p:ext uri="{19B8F6BF-5375-455C-9EA6-DF929625EA0E}">
        <p15:presenceInfo xmlns:p15="http://schemas.microsoft.com/office/powerpoint/2012/main" userId="S-1-5-21-1922958001-1748050809-1695950106-2354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1E7A"/>
    <a:srgbClr val="D78F8D"/>
    <a:srgbClr val="4383D1"/>
    <a:srgbClr val="AF423F"/>
    <a:srgbClr val="191C6F"/>
    <a:srgbClr val="FFFFCC"/>
    <a:srgbClr val="FFFF99"/>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616" autoAdjust="0"/>
    <p:restoredTop sz="87260" autoAdjust="0"/>
  </p:normalViewPr>
  <p:slideViewPr>
    <p:cSldViewPr>
      <p:cViewPr varScale="1">
        <p:scale>
          <a:sx n="67" d="100"/>
          <a:sy n="67" d="100"/>
        </p:scale>
        <p:origin x="84"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5378"/>
    </p:cViewPr>
  </p:sorterViewPr>
  <p:notesViewPr>
    <p:cSldViewPr>
      <p:cViewPr varScale="1">
        <p:scale>
          <a:sx n="79" d="100"/>
          <a:sy n="79" d="100"/>
        </p:scale>
        <p:origin x="-1446" y="-96"/>
      </p:cViewPr>
      <p:guideLst>
        <p:guide orient="horz" pos="2304"/>
        <p:guide pos="302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6.xml"/><Relationship Id="rId1" Type="http://schemas.microsoft.com/office/2011/relationships/chartStyle" Target="style6.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7.xml"/><Relationship Id="rId1" Type="http://schemas.microsoft.com/office/2011/relationships/chartStyle" Target="style7.xml"/></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8.xml"/><Relationship Id="rId1" Type="http://schemas.microsoft.com/office/2011/relationships/chartStyle" Target="style8.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9.xml"/><Relationship Id="rId1" Type="http://schemas.microsoft.com/office/2011/relationships/chartStyle" Target="style9.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0.xml"/><Relationship Id="rId1" Type="http://schemas.microsoft.com/office/2011/relationships/chartStyle" Target="style10.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1.xml"/><Relationship Id="rId1" Type="http://schemas.microsoft.com/office/2011/relationships/chartStyle" Target="style11.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2.xml"/><Relationship Id="rId1" Type="http://schemas.microsoft.com/office/2011/relationships/chartStyle" Target="style12.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bnv590\Downloads\ACS_15_5YR_B20004\ACS_15_5YR_B20004_with_ann.csv" TargetMode="External"/><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1.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chartUserShapes" Target="../drawings/drawing2.xml"/></Relationships>
</file>

<file path=ppt/charts/_rels/chart22.xml.rels><?xml version="1.0" encoding="UTF-8" standalone="yes"?>
<Relationships xmlns="http://schemas.openxmlformats.org/package/2006/relationships"><Relationship Id="rId1" Type="http://schemas.openxmlformats.org/officeDocument/2006/relationships/oleObject" Target="file:///\\idser-nas01\IDSER\Projects\SDC_Projections\2010\Education\NewEdProj.xlsx" TargetMode="External"/></Relationships>
</file>

<file path=ppt/charts/_rels/chart23.xml.rels><?xml version="1.0" encoding="UTF-8" standalone="yes"?>
<Relationships xmlns="http://schemas.openxmlformats.org/package/2006/relationships"><Relationship Id="rId3" Type="http://schemas.openxmlformats.org/officeDocument/2006/relationships/oleObject" Target="file:///\\idser-nas01\IDSER\Collaboration\Product_Development\Briefs_Reports\Education\Education%20Attainment\Proj_Age25_64\manuscript\Figure%2011.xlsx" TargetMode="Externa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chartUserShapes" Target="../drawings/drawing3.xml"/></Relationships>
</file>

<file path=ppt/charts/_rels/chart24.xml.rels><?xml version="1.0" encoding="UTF-8" standalone="yes"?>
<Relationships xmlns="http://schemas.openxmlformats.org/package/2006/relationships"><Relationship Id="rId3" Type="http://schemas.openxmlformats.org/officeDocument/2006/relationships/oleObject" Target="file:///\\idser-nas01\IDSER\Collaboration\Product_Development\Briefs_Reports\Education\Education%20Attainment\Proj_Age25_64\manuscript\Figure%2011.xlsx" TargetMode="Externa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chartUserShapes" Target="../drawings/drawing4.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4.xml"/><Relationship Id="rId1" Type="http://schemas.microsoft.com/office/2011/relationships/chartStyle" Target="style4.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5"/>
          <c:order val="5"/>
          <c:tx>
            <c:strRef>
              <c:f>Sheet1!$A$7</c:f>
              <c:strCache>
                <c:ptCount val="1"/>
                <c:pt idx="0">
                  <c:v>Percent of Total Net Migrants</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Sheet1!$B$1:$AY$1</c:f>
              <c:strCache>
                <c:ptCount val="17"/>
                <c:pt idx="0">
                  <c:v>Washington</c:v>
                </c:pt>
                <c:pt idx="1">
                  <c:v>Arkansas</c:v>
                </c:pt>
                <c:pt idx="2">
                  <c:v>Oklahoma</c:v>
                </c:pt>
                <c:pt idx="3">
                  <c:v>North Dakota</c:v>
                </c:pt>
                <c:pt idx="4">
                  <c:v>Colorado</c:v>
                </c:pt>
                <c:pt idx="5">
                  <c:v>Wisconsin</c:v>
                </c:pt>
                <c:pt idx="6">
                  <c:v>Rhode Island</c:v>
                </c:pt>
                <c:pt idx="7">
                  <c:v>Georgia</c:v>
                </c:pt>
                <c:pt idx="8">
                  <c:v>Maryland</c:v>
                </c:pt>
                <c:pt idx="9">
                  <c:v>Michigan</c:v>
                </c:pt>
                <c:pt idx="10">
                  <c:v>Pennsylvania</c:v>
                </c:pt>
                <c:pt idx="11">
                  <c:v>New Jersey</c:v>
                </c:pt>
                <c:pt idx="12">
                  <c:v>Missouri</c:v>
                </c:pt>
                <c:pt idx="13">
                  <c:v>Illinois</c:v>
                </c:pt>
                <c:pt idx="14">
                  <c:v>Louisiana</c:v>
                </c:pt>
                <c:pt idx="15">
                  <c:v>New York</c:v>
                </c:pt>
                <c:pt idx="16">
                  <c:v>California</c:v>
                </c:pt>
              </c:strCache>
            </c:strRef>
          </c:cat>
          <c:val>
            <c:numRef>
              <c:f>Sheet1!$B$7:$AY$7</c:f>
              <c:numCache>
                <c:formatCode>0.0%</c:formatCode>
                <c:ptCount val="17"/>
                <c:pt idx="0">
                  <c:v>-3.4116762157694845E-2</c:v>
                </c:pt>
                <c:pt idx="1">
                  <c:v>-2.9427332410924049E-2</c:v>
                </c:pt>
                <c:pt idx="2">
                  <c:v>-2.8665880452042457E-2</c:v>
                </c:pt>
                <c:pt idx="3">
                  <c:v>-2.7783710499679634E-2</c:v>
                </c:pt>
                <c:pt idx="4">
                  <c:v>-2.4895764655628708E-2</c:v>
                </c:pt>
                <c:pt idx="5">
                  <c:v>-2.5257918636072394E-3</c:v>
                </c:pt>
                <c:pt idx="6">
                  <c:v>-9.6574394784982687E-4</c:v>
                </c:pt>
                <c:pt idx="7">
                  <c:v>4.4999953570002506E-2</c:v>
                </c:pt>
                <c:pt idx="8">
                  <c:v>4.8547205378450912E-2</c:v>
                </c:pt>
                <c:pt idx="9">
                  <c:v>5.0636555265626014E-2</c:v>
                </c:pt>
                <c:pt idx="10">
                  <c:v>5.1017281245066812E-2</c:v>
                </c:pt>
                <c:pt idx="11">
                  <c:v>5.9086814809312001E-2</c:v>
                </c:pt>
                <c:pt idx="12">
                  <c:v>7.0935750169469486E-2</c:v>
                </c:pt>
                <c:pt idx="13">
                  <c:v>9.4791482881259922E-2</c:v>
                </c:pt>
                <c:pt idx="14">
                  <c:v>0.10382676039335494</c:v>
                </c:pt>
                <c:pt idx="15">
                  <c:v>0.13190762287698837</c:v>
                </c:pt>
                <c:pt idx="16">
                  <c:v>0.22131322604908579</c:v>
                </c:pt>
              </c:numCache>
            </c:numRef>
          </c:val>
        </c:ser>
        <c:dLbls>
          <c:showLegendKey val="0"/>
          <c:showVal val="0"/>
          <c:showCatName val="0"/>
          <c:showSerName val="0"/>
          <c:showPercent val="0"/>
          <c:showBubbleSize val="0"/>
        </c:dLbls>
        <c:gapWidth val="182"/>
        <c:axId val="239848824"/>
        <c:axId val="239843336"/>
        <c:extLst>
          <c:ext xmlns:c15="http://schemas.microsoft.com/office/drawing/2012/chart" uri="{02D57815-91ED-43cb-92C2-25804820EDAC}">
            <c15:filteredBarSeries>
              <c15:ser>
                <c:idx val="0"/>
                <c:order val="0"/>
                <c:tx>
                  <c:strRef>
                    <c:extLst>
                      <c:ext uri="{02D57815-91ED-43cb-92C2-25804820EDAC}">
                        <c15:formulaRef>
                          <c15:sqref>Sheet1!$A$2</c15:sqref>
                        </c15:formulaRef>
                      </c:ext>
                    </c:extLst>
                    <c:strCache>
                      <c:ptCount val="1"/>
                      <c:pt idx="0">
                        <c:v>In-Migrants</c:v>
                      </c:pt>
                    </c:strCache>
                  </c:strRef>
                </c:tx>
                <c:spPr>
                  <a:solidFill>
                    <a:schemeClr val="accent1"/>
                  </a:solidFill>
                  <a:ln>
                    <a:noFill/>
                  </a:ln>
                  <a:effectLst/>
                </c:spPr>
                <c:invertIfNegative val="0"/>
                <c:dLbls>
                  <c:dLbl>
                    <c:idx val="0"/>
                    <c:layout>
                      <c:manualLayout>
                        <c:x val="1.1032308904649301E-2"/>
                        <c:y val="1.2077294685990161E-2"/>
                      </c:manualLayout>
                    </c:layout>
                    <c:showLegendKey val="0"/>
                    <c:showVal val="1"/>
                    <c:showCatName val="0"/>
                    <c:showSerName val="0"/>
                    <c:showPercent val="0"/>
                    <c:showBubbleSize val="0"/>
                    <c:extLst>
                      <c:ext uri="{CE6537A1-D6FC-4f65-9D91-7224C49458BB}"/>
                    </c:extLst>
                  </c:dLbl>
                  <c:dLbl>
                    <c:idx val="1"/>
                    <c:layout>
                      <c:manualLayout>
                        <c:x val="2.3640661938534278E-2"/>
                        <c:y val="9.6618357487922701E-3"/>
                      </c:manualLayout>
                    </c:layout>
                    <c:showLegendKey val="0"/>
                    <c:showVal val="1"/>
                    <c:showCatName val="0"/>
                    <c:showSerName val="0"/>
                    <c:showPercent val="0"/>
                    <c:showBubbleSize val="0"/>
                    <c:extLst>
                      <c:ext uri="{CE6537A1-D6FC-4f65-9D91-7224C49458BB}"/>
                    </c:extLst>
                  </c:dLbl>
                  <c:dLbl>
                    <c:idx val="2"/>
                    <c:layout>
                      <c:manualLayout>
                        <c:x val="0"/>
                        <c:y val="2.4154589371980676E-2"/>
                      </c:manualLayout>
                    </c:layout>
                    <c:showLegendKey val="0"/>
                    <c:showVal val="1"/>
                    <c:showCatName val="0"/>
                    <c:showSerName val="0"/>
                    <c:showPercent val="0"/>
                    <c:showBubbleSize val="0"/>
                    <c:extLst>
                      <c:ext uri="{CE6537A1-D6FC-4f65-9D91-7224C49458BB}"/>
                    </c:extLst>
                  </c:dLbl>
                  <c:dLbl>
                    <c:idx val="3"/>
                    <c:layout>
                      <c:manualLayout>
                        <c:x val="3.1520882584712374E-3"/>
                        <c:y val="7.246376811594203E-3"/>
                      </c:manualLayout>
                    </c:layout>
                    <c:showLegendKey val="0"/>
                    <c:showVal val="1"/>
                    <c:showCatName val="0"/>
                    <c:showSerName val="0"/>
                    <c:showPercent val="0"/>
                    <c:showBubbleSize val="0"/>
                    <c:extLst>
                      <c:ext uri="{CE6537A1-D6FC-4f65-9D91-7224C49458BB}"/>
                    </c:extLst>
                  </c:dLbl>
                  <c:dLbl>
                    <c:idx val="4"/>
                    <c:layout>
                      <c:manualLayout>
                        <c:x val="4.7281323877067984E-3"/>
                        <c:y val="1.9323671497584453E-2"/>
                      </c:manualLayout>
                    </c:layout>
                    <c:showLegendKey val="0"/>
                    <c:showVal val="1"/>
                    <c:showCatName val="0"/>
                    <c:showSerName val="0"/>
                    <c:showPercent val="0"/>
                    <c:showBubbleSize val="0"/>
                    <c:extLst>
                      <c:ex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Sheet1!$B$1:$AY$1</c15:sqref>
                        </c15:formulaRef>
                      </c:ext>
                    </c:extLst>
                    <c:strCache>
                      <c:ptCount val="17"/>
                      <c:pt idx="0">
                        <c:v>Washington</c:v>
                      </c:pt>
                      <c:pt idx="1">
                        <c:v>Arkansas</c:v>
                      </c:pt>
                      <c:pt idx="2">
                        <c:v>Oklahoma</c:v>
                      </c:pt>
                      <c:pt idx="3">
                        <c:v>North Dakota</c:v>
                      </c:pt>
                      <c:pt idx="4">
                        <c:v>Colorado</c:v>
                      </c:pt>
                      <c:pt idx="5">
                        <c:v>Wisconsin</c:v>
                      </c:pt>
                      <c:pt idx="6">
                        <c:v>Rhode Island</c:v>
                      </c:pt>
                      <c:pt idx="7">
                        <c:v>Georgia</c:v>
                      </c:pt>
                      <c:pt idx="8">
                        <c:v>Maryland</c:v>
                      </c:pt>
                      <c:pt idx="9">
                        <c:v>Michigan</c:v>
                      </c:pt>
                      <c:pt idx="10">
                        <c:v>Pennsylvania</c:v>
                      </c:pt>
                      <c:pt idx="11">
                        <c:v>New Jersey</c:v>
                      </c:pt>
                      <c:pt idx="12">
                        <c:v>Missouri</c:v>
                      </c:pt>
                      <c:pt idx="13">
                        <c:v>Illinois</c:v>
                      </c:pt>
                      <c:pt idx="14">
                        <c:v>Louisiana</c:v>
                      </c:pt>
                      <c:pt idx="15">
                        <c:v>New York</c:v>
                      </c:pt>
                      <c:pt idx="16">
                        <c:v>California</c:v>
                      </c:pt>
                    </c:strCache>
                  </c:strRef>
                </c:cat>
                <c:val>
                  <c:numRef>
                    <c:extLst>
                      <c:ext uri="{02D57815-91ED-43cb-92C2-25804820EDAC}">
                        <c15:formulaRef>
                          <c15:sqref>Sheet1!$B$2:$AY$2</c15:sqref>
                        </c15:formulaRef>
                      </c:ext>
                    </c:extLst>
                    <c:numCache>
                      <c:formatCode>_(* #,##0_);_(* \(#,##0\);_(* "-"??_);_(@_)</c:formatCode>
                      <c:ptCount val="17"/>
                      <c:pt idx="0">
                        <c:v>9155</c:v>
                      </c:pt>
                      <c:pt idx="1">
                        <c:v>14539</c:v>
                      </c:pt>
                      <c:pt idx="2">
                        <c:v>25555</c:v>
                      </c:pt>
                      <c:pt idx="3">
                        <c:v>976</c:v>
                      </c:pt>
                      <c:pt idx="4">
                        <c:v>22587</c:v>
                      </c:pt>
                      <c:pt idx="5">
                        <c:v>4393</c:v>
                      </c:pt>
                      <c:pt idx="6">
                        <c:v>1060</c:v>
                      </c:pt>
                      <c:pt idx="7">
                        <c:v>20924</c:v>
                      </c:pt>
                      <c:pt idx="8">
                        <c:v>10839</c:v>
                      </c:pt>
                      <c:pt idx="9">
                        <c:v>13919</c:v>
                      </c:pt>
                      <c:pt idx="10">
                        <c:v>12984</c:v>
                      </c:pt>
                      <c:pt idx="11">
                        <c:v>11141</c:v>
                      </c:pt>
                      <c:pt idx="12">
                        <c:v>17273</c:v>
                      </c:pt>
                      <c:pt idx="13">
                        <c:v>21927</c:v>
                      </c:pt>
                      <c:pt idx="14">
                        <c:v>31044</c:v>
                      </c:pt>
                      <c:pt idx="15">
                        <c:v>26287</c:v>
                      </c:pt>
                      <c:pt idx="16">
                        <c:v>65546</c:v>
                      </c:pt>
                    </c:numCache>
                  </c:numRef>
                </c:val>
              </c15:ser>
            </c15:filteredBarSeries>
            <c15:filteredBarSeries>
              <c15:ser>
                <c:idx val="1"/>
                <c:order val="1"/>
                <c:tx>
                  <c:strRef>
                    <c:extLst xmlns:c15="http://schemas.microsoft.com/office/drawing/2012/chart">
                      <c:ext xmlns:c15="http://schemas.microsoft.com/office/drawing/2012/chart" uri="{02D57815-91ED-43cb-92C2-25804820EDAC}">
                        <c15:formulaRef>
                          <c15:sqref>Sheet1!$A$3</c15:sqref>
                        </c15:formulaRef>
                      </c:ext>
                    </c:extLst>
                    <c:strCache>
                      <c:ptCount val="1"/>
                      <c:pt idx="0">
                        <c:v>Percent of total Inmigrants</c:v>
                      </c:pt>
                    </c:strCache>
                  </c:strRef>
                </c:tx>
                <c:spPr>
                  <a:solidFill>
                    <a:schemeClr val="accent2"/>
                  </a:solidFill>
                  <a:ln>
                    <a:noFill/>
                  </a:ln>
                  <a:effectLst/>
                </c:spPr>
                <c:invertIfNegative val="0"/>
                <c:cat>
                  <c:strRef>
                    <c:extLst xmlns:c15="http://schemas.microsoft.com/office/drawing/2012/chart">
                      <c:ext xmlns:c15="http://schemas.microsoft.com/office/drawing/2012/chart" uri="{02D57815-91ED-43cb-92C2-25804820EDAC}">
                        <c15:formulaRef>
                          <c15:sqref>Sheet1!$B$1:$AY$1</c15:sqref>
                        </c15:formulaRef>
                      </c:ext>
                    </c:extLst>
                    <c:strCache>
                      <c:ptCount val="17"/>
                      <c:pt idx="0">
                        <c:v>Washington</c:v>
                      </c:pt>
                      <c:pt idx="1">
                        <c:v>Arkansas</c:v>
                      </c:pt>
                      <c:pt idx="2">
                        <c:v>Oklahoma</c:v>
                      </c:pt>
                      <c:pt idx="3">
                        <c:v>North Dakota</c:v>
                      </c:pt>
                      <c:pt idx="4">
                        <c:v>Colorado</c:v>
                      </c:pt>
                      <c:pt idx="5">
                        <c:v>Wisconsin</c:v>
                      </c:pt>
                      <c:pt idx="6">
                        <c:v>Rhode Island</c:v>
                      </c:pt>
                      <c:pt idx="7">
                        <c:v>Georgia</c:v>
                      </c:pt>
                      <c:pt idx="8">
                        <c:v>Maryland</c:v>
                      </c:pt>
                      <c:pt idx="9">
                        <c:v>Michigan</c:v>
                      </c:pt>
                      <c:pt idx="10">
                        <c:v>Pennsylvania</c:v>
                      </c:pt>
                      <c:pt idx="11">
                        <c:v>New Jersey</c:v>
                      </c:pt>
                      <c:pt idx="12">
                        <c:v>Missouri</c:v>
                      </c:pt>
                      <c:pt idx="13">
                        <c:v>Illinois</c:v>
                      </c:pt>
                      <c:pt idx="14">
                        <c:v>Louisiana</c:v>
                      </c:pt>
                      <c:pt idx="15">
                        <c:v>New York</c:v>
                      </c:pt>
                      <c:pt idx="16">
                        <c:v>California</c:v>
                      </c:pt>
                    </c:strCache>
                  </c:strRef>
                </c:cat>
                <c:val>
                  <c:numRef>
                    <c:extLst xmlns:c15="http://schemas.microsoft.com/office/drawing/2012/chart">
                      <c:ext xmlns:c15="http://schemas.microsoft.com/office/drawing/2012/chart" uri="{02D57815-91ED-43cb-92C2-25804820EDAC}">
                        <c15:formulaRef>
                          <c15:sqref>Sheet1!$B$3:$AY$3</c15:sqref>
                        </c15:formulaRef>
                      </c:ext>
                    </c:extLst>
                    <c:numCache>
                      <c:formatCode>0.0%</c:formatCode>
                      <c:ptCount val="17"/>
                      <c:pt idx="0">
                        <c:v>1.6554195778906104E-2</c:v>
                      </c:pt>
                      <c:pt idx="1">
                        <c:v>2.6289617960624342E-2</c:v>
                      </c:pt>
                      <c:pt idx="2">
                        <c:v>4.6208899304199393E-2</c:v>
                      </c:pt>
                      <c:pt idx="3">
                        <c:v>1.7648165024808692E-3</c:v>
                      </c:pt>
                      <c:pt idx="4">
                        <c:v>4.0842121251573146E-2</c:v>
                      </c:pt>
                      <c:pt idx="5">
                        <c:v>7.9434824747935014E-3</c:v>
                      </c:pt>
                      <c:pt idx="6">
                        <c:v>1.9167064473665178E-3</c:v>
                      </c:pt>
                      <c:pt idx="7">
                        <c:v>3.7835061985563224E-2</c:v>
                      </c:pt>
                      <c:pt idx="8">
                        <c:v>1.959922753113744E-2</c:v>
                      </c:pt>
                      <c:pt idx="9">
                        <c:v>2.5168525510277887E-2</c:v>
                      </c:pt>
                      <c:pt idx="10">
                        <c:v>2.3477845766610252E-2</c:v>
                      </c:pt>
                      <c:pt idx="11">
                        <c:v>2.0145308047273935E-2</c:v>
                      </c:pt>
                      <c:pt idx="12">
                        <c:v>3.1233274023926283E-2</c:v>
                      </c:pt>
                      <c:pt idx="13">
                        <c:v>3.964870025604305E-2</c:v>
                      </c:pt>
                      <c:pt idx="14">
                        <c:v>5.613418391702469E-2</c:v>
                      </c:pt>
                      <c:pt idx="15">
                        <c:v>4.7532511681060048E-2</c:v>
                      </c:pt>
                      <c:pt idx="16">
                        <c:v>0.11852117056517525</c:v>
                      </c:pt>
                    </c:numCache>
                  </c:numRef>
                </c:val>
              </c15:ser>
            </c15:filteredBarSeries>
            <c15:filteredBarSeries>
              <c15:ser>
                <c:idx val="2"/>
                <c:order val="2"/>
                <c:tx>
                  <c:strRef>
                    <c:extLst xmlns:c15="http://schemas.microsoft.com/office/drawing/2012/chart">
                      <c:ext xmlns:c15="http://schemas.microsoft.com/office/drawing/2012/chart" uri="{02D57815-91ED-43cb-92C2-25804820EDAC}">
                        <c15:formulaRef>
                          <c15:sqref>Sheet1!$A$4</c15:sqref>
                        </c15:formulaRef>
                      </c:ext>
                    </c:extLst>
                    <c:strCache>
                      <c:ptCount val="1"/>
                      <c:pt idx="0">
                        <c:v>Out-Migrants</c:v>
                      </c:pt>
                    </c:strCache>
                  </c:strRef>
                </c:tx>
                <c:spPr>
                  <a:solidFill>
                    <a:schemeClr val="accent3"/>
                  </a:solidFill>
                  <a:ln>
                    <a:noFill/>
                  </a:ln>
                  <a:effectLst/>
                </c:spPr>
                <c:invertIfNegative val="0"/>
                <c:dLbls>
                  <c:dLbl>
                    <c:idx val="5"/>
                    <c:layout>
                      <c:manualLayout>
                        <c:x val="1.4184397163120567E-2"/>
                        <c:y val="-2.4154589371980676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Lst>
                  </c:dLbl>
                  <c:dLbl>
                    <c:idx val="6"/>
                    <c:layout>
                      <c:manualLayout>
                        <c:x val="4.7281323877068557E-3"/>
                        <c:y val="-1.207729468599033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Lst>
                  </c:dLbl>
                  <c:dLbl>
                    <c:idx val="7"/>
                    <c:layout>
                      <c:manualLayout>
                        <c:x val="-2.8893808585577288E-17"/>
                        <c:y val="-1.207729468599033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Lst>
                  </c:dLbl>
                  <c:dLbl>
                    <c:idx val="8"/>
                    <c:layout>
                      <c:manualLayout>
                        <c:x val="-6.3041765169424748E-3"/>
                        <c:y val="-1.4492753623188406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Lst>
                  </c:dLbl>
                  <c:dLbl>
                    <c:idx val="9"/>
                    <c:layout>
                      <c:manualLayout>
                        <c:x val="6.3041765169424748E-3"/>
                        <c:y val="-1.6908212560386472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Lst>
                  </c:dLbl>
                  <c:dLbl>
                    <c:idx val="10"/>
                    <c:layout>
                      <c:manualLayout>
                        <c:x val="-3.152088258471266E-3"/>
                        <c:y val="-4.830917874396135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Lst>
                  </c:dLbl>
                  <c:dLbl>
                    <c:idx val="14"/>
                    <c:layout>
                      <c:manualLayout>
                        <c:x val="7.8802206461779777E-3"/>
                        <c:y val="-2.65700483091787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Sheet1!$B$1:$AY$1</c15:sqref>
                        </c15:formulaRef>
                      </c:ext>
                    </c:extLst>
                    <c:strCache>
                      <c:ptCount val="17"/>
                      <c:pt idx="0">
                        <c:v>Washington</c:v>
                      </c:pt>
                      <c:pt idx="1">
                        <c:v>Arkansas</c:v>
                      </c:pt>
                      <c:pt idx="2">
                        <c:v>Oklahoma</c:v>
                      </c:pt>
                      <c:pt idx="3">
                        <c:v>North Dakota</c:v>
                      </c:pt>
                      <c:pt idx="4">
                        <c:v>Colorado</c:v>
                      </c:pt>
                      <c:pt idx="5">
                        <c:v>Wisconsin</c:v>
                      </c:pt>
                      <c:pt idx="6">
                        <c:v>Rhode Island</c:v>
                      </c:pt>
                      <c:pt idx="7">
                        <c:v>Georgia</c:v>
                      </c:pt>
                      <c:pt idx="8">
                        <c:v>Maryland</c:v>
                      </c:pt>
                      <c:pt idx="9">
                        <c:v>Michigan</c:v>
                      </c:pt>
                      <c:pt idx="10">
                        <c:v>Pennsylvania</c:v>
                      </c:pt>
                      <c:pt idx="11">
                        <c:v>New Jersey</c:v>
                      </c:pt>
                      <c:pt idx="12">
                        <c:v>Missouri</c:v>
                      </c:pt>
                      <c:pt idx="13">
                        <c:v>Illinois</c:v>
                      </c:pt>
                      <c:pt idx="14">
                        <c:v>Louisiana</c:v>
                      </c:pt>
                      <c:pt idx="15">
                        <c:v>New York</c:v>
                      </c:pt>
                      <c:pt idx="16">
                        <c:v>California</c:v>
                      </c:pt>
                    </c:strCache>
                  </c:strRef>
                </c:cat>
                <c:val>
                  <c:numRef>
                    <c:extLst xmlns:c15="http://schemas.microsoft.com/office/drawing/2012/chart">
                      <c:ext xmlns:c15="http://schemas.microsoft.com/office/drawing/2012/chart" uri="{02D57815-91ED-43cb-92C2-25804820EDAC}">
                        <c15:formulaRef>
                          <c15:sqref>Sheet1!$B$4:$AY$4</c15:sqref>
                        </c15:formulaRef>
                      </c:ext>
                    </c:extLst>
                    <c:numCache>
                      <c:formatCode>_(* #,##0_);_(* \(#,##0\);_(* "-"??_);_(@_)</c:formatCode>
                      <c:ptCount val="17"/>
                      <c:pt idx="0">
                        <c:v>12829</c:v>
                      </c:pt>
                      <c:pt idx="1">
                        <c:v>17708</c:v>
                      </c:pt>
                      <c:pt idx="2">
                        <c:v>28642</c:v>
                      </c:pt>
                      <c:pt idx="3">
                        <c:v>3968</c:v>
                      </c:pt>
                      <c:pt idx="4">
                        <c:v>25268</c:v>
                      </c:pt>
                      <c:pt idx="5">
                        <c:v>4665</c:v>
                      </c:pt>
                      <c:pt idx="6">
                        <c:v>1164</c:v>
                      </c:pt>
                      <c:pt idx="7">
                        <c:v>16078</c:v>
                      </c:pt>
                      <c:pt idx="8">
                        <c:v>5611</c:v>
                      </c:pt>
                      <c:pt idx="9">
                        <c:v>8466</c:v>
                      </c:pt>
                      <c:pt idx="10">
                        <c:v>7490</c:v>
                      </c:pt>
                      <c:pt idx="11">
                        <c:v>4778</c:v>
                      </c:pt>
                      <c:pt idx="12">
                        <c:v>9634</c:v>
                      </c:pt>
                      <c:pt idx="13">
                        <c:v>11719</c:v>
                      </c:pt>
                      <c:pt idx="14">
                        <c:v>19863</c:v>
                      </c:pt>
                      <c:pt idx="15">
                        <c:v>12082</c:v>
                      </c:pt>
                      <c:pt idx="16">
                        <c:v>41713</c:v>
                      </c:pt>
                    </c:numCache>
                  </c:numRef>
                </c:val>
              </c15:ser>
            </c15:filteredBarSeries>
            <c15:filteredBarSeries>
              <c15:ser>
                <c:idx val="3"/>
                <c:order val="3"/>
                <c:tx>
                  <c:strRef>
                    <c:extLst xmlns:c15="http://schemas.microsoft.com/office/drawing/2012/chart">
                      <c:ext xmlns:c15="http://schemas.microsoft.com/office/drawing/2012/chart" uri="{02D57815-91ED-43cb-92C2-25804820EDAC}">
                        <c15:formulaRef>
                          <c15:sqref>Sheet1!$A$5</c15:sqref>
                        </c15:formulaRef>
                      </c:ext>
                    </c:extLst>
                    <c:strCache>
                      <c:ptCount val="1"/>
                      <c:pt idx="0">
                        <c:v>Percent of Total Out Migrants</c:v>
                      </c:pt>
                    </c:strCache>
                  </c:strRef>
                </c:tx>
                <c:spPr>
                  <a:solidFill>
                    <a:schemeClr val="accent4"/>
                  </a:solidFill>
                  <a:ln>
                    <a:noFill/>
                  </a:ln>
                  <a:effectLst/>
                </c:spPr>
                <c:invertIfNegative val="0"/>
                <c:cat>
                  <c:strRef>
                    <c:extLst xmlns:c15="http://schemas.microsoft.com/office/drawing/2012/chart">
                      <c:ext xmlns:c15="http://schemas.microsoft.com/office/drawing/2012/chart" uri="{02D57815-91ED-43cb-92C2-25804820EDAC}">
                        <c15:formulaRef>
                          <c15:sqref>Sheet1!$B$1:$AY$1</c15:sqref>
                        </c15:formulaRef>
                      </c:ext>
                    </c:extLst>
                    <c:strCache>
                      <c:ptCount val="17"/>
                      <c:pt idx="0">
                        <c:v>Washington</c:v>
                      </c:pt>
                      <c:pt idx="1">
                        <c:v>Arkansas</c:v>
                      </c:pt>
                      <c:pt idx="2">
                        <c:v>Oklahoma</c:v>
                      </c:pt>
                      <c:pt idx="3">
                        <c:v>North Dakota</c:v>
                      </c:pt>
                      <c:pt idx="4">
                        <c:v>Colorado</c:v>
                      </c:pt>
                      <c:pt idx="5">
                        <c:v>Wisconsin</c:v>
                      </c:pt>
                      <c:pt idx="6">
                        <c:v>Rhode Island</c:v>
                      </c:pt>
                      <c:pt idx="7">
                        <c:v>Georgia</c:v>
                      </c:pt>
                      <c:pt idx="8">
                        <c:v>Maryland</c:v>
                      </c:pt>
                      <c:pt idx="9">
                        <c:v>Michigan</c:v>
                      </c:pt>
                      <c:pt idx="10">
                        <c:v>Pennsylvania</c:v>
                      </c:pt>
                      <c:pt idx="11">
                        <c:v>New Jersey</c:v>
                      </c:pt>
                      <c:pt idx="12">
                        <c:v>Missouri</c:v>
                      </c:pt>
                      <c:pt idx="13">
                        <c:v>Illinois</c:v>
                      </c:pt>
                      <c:pt idx="14">
                        <c:v>Louisiana</c:v>
                      </c:pt>
                      <c:pt idx="15">
                        <c:v>New York</c:v>
                      </c:pt>
                      <c:pt idx="16">
                        <c:v>California</c:v>
                      </c:pt>
                    </c:strCache>
                  </c:strRef>
                </c:cat>
                <c:val>
                  <c:numRef>
                    <c:extLst xmlns:c15="http://schemas.microsoft.com/office/drawing/2012/chart">
                      <c:ext xmlns:c15="http://schemas.microsoft.com/office/drawing/2012/chart" uri="{02D57815-91ED-43cb-92C2-25804820EDAC}">
                        <c15:formulaRef>
                          <c15:sqref>Sheet1!$B$5:$AY$5</c15:sqref>
                        </c15:formulaRef>
                      </c:ext>
                    </c:extLst>
                    <c:numCache>
                      <c:formatCode>0.0%</c:formatCode>
                      <c:ptCount val="17"/>
                      <c:pt idx="0">
                        <c:v>2.8807009428687552E-2</c:v>
                      </c:pt>
                      <c:pt idx="1">
                        <c:v>3.9762609943347037E-2</c:v>
                      </c:pt>
                      <c:pt idx="2">
                        <c:v>6.4314472215797711E-2</c:v>
                      </c:pt>
                      <c:pt idx="3">
                        <c:v>8.9099862353287235E-3</c:v>
                      </c:pt>
                      <c:pt idx="4">
                        <c:v>5.6738289363479383E-2</c:v>
                      </c:pt>
                      <c:pt idx="5">
                        <c:v>1.0475072023137222E-2</c:v>
                      </c:pt>
                      <c:pt idx="6">
                        <c:v>2.6137157202425995E-3</c:v>
                      </c:pt>
                      <c:pt idx="7">
                        <c:v>3.6102509750911095E-2</c:v>
                      </c:pt>
                      <c:pt idx="8">
                        <c:v>1.2599277410894524E-2</c:v>
                      </c:pt>
                      <c:pt idx="9">
                        <c:v>1.901006639825932E-2</c:v>
                      </c:pt>
                      <c:pt idx="10">
                        <c:v>1.681849720327927E-2</c:v>
                      </c:pt>
                      <c:pt idx="11">
                        <c:v>1.0728809030342904E-2</c:v>
                      </c:pt>
                      <c:pt idx="12">
                        <c:v>2.1632763959464951E-2</c:v>
                      </c:pt>
                      <c:pt idx="13">
                        <c:v>2.6314548561445897E-2</c:v>
                      </c:pt>
                      <c:pt idx="14">
                        <c:v>4.4601576762181058E-2</c:v>
                      </c:pt>
                      <c:pt idx="15">
                        <c:v>2.7129650628841141E-2</c:v>
                      </c:pt>
                      <c:pt idx="16">
                        <c:v>9.3664883022748752E-2</c:v>
                      </c:pt>
                    </c:numCache>
                  </c:numRef>
                </c:val>
              </c15:ser>
            </c15:filteredBarSeries>
            <c15:filteredBarSeries>
              <c15:ser>
                <c:idx val="4"/>
                <c:order val="4"/>
                <c:tx>
                  <c:strRef>
                    <c:extLst xmlns:c15="http://schemas.microsoft.com/office/drawing/2012/chart">
                      <c:ext xmlns:c15="http://schemas.microsoft.com/office/drawing/2012/chart" uri="{02D57815-91ED-43cb-92C2-25804820EDAC}">
                        <c15:formulaRef>
                          <c15:sqref>Sheet1!$A$6</c15:sqref>
                        </c15:formulaRef>
                      </c:ext>
                    </c:extLst>
                    <c:strCache>
                      <c:ptCount val="1"/>
                      <c:pt idx="0">
                        <c:v>Net Migrants</c:v>
                      </c:pt>
                    </c:strCache>
                  </c:strRef>
                </c:tx>
                <c:spPr>
                  <a:solidFill>
                    <a:schemeClr val="accent5"/>
                  </a:solidFill>
                  <a:ln>
                    <a:noFill/>
                  </a:ln>
                  <a:effectLst/>
                </c:spPr>
                <c:invertIfNegative val="0"/>
                <c:cat>
                  <c:strRef>
                    <c:extLst xmlns:c15="http://schemas.microsoft.com/office/drawing/2012/chart">
                      <c:ext xmlns:c15="http://schemas.microsoft.com/office/drawing/2012/chart" uri="{02D57815-91ED-43cb-92C2-25804820EDAC}">
                        <c15:formulaRef>
                          <c15:sqref>Sheet1!$B$1:$AY$1</c15:sqref>
                        </c15:formulaRef>
                      </c:ext>
                    </c:extLst>
                    <c:strCache>
                      <c:ptCount val="17"/>
                      <c:pt idx="0">
                        <c:v>Washington</c:v>
                      </c:pt>
                      <c:pt idx="1">
                        <c:v>Arkansas</c:v>
                      </c:pt>
                      <c:pt idx="2">
                        <c:v>Oklahoma</c:v>
                      </c:pt>
                      <c:pt idx="3">
                        <c:v>North Dakota</c:v>
                      </c:pt>
                      <c:pt idx="4">
                        <c:v>Colorado</c:v>
                      </c:pt>
                      <c:pt idx="5">
                        <c:v>Wisconsin</c:v>
                      </c:pt>
                      <c:pt idx="6">
                        <c:v>Rhode Island</c:v>
                      </c:pt>
                      <c:pt idx="7">
                        <c:v>Georgia</c:v>
                      </c:pt>
                      <c:pt idx="8">
                        <c:v>Maryland</c:v>
                      </c:pt>
                      <c:pt idx="9">
                        <c:v>Michigan</c:v>
                      </c:pt>
                      <c:pt idx="10">
                        <c:v>Pennsylvania</c:v>
                      </c:pt>
                      <c:pt idx="11">
                        <c:v>New Jersey</c:v>
                      </c:pt>
                      <c:pt idx="12">
                        <c:v>Missouri</c:v>
                      </c:pt>
                      <c:pt idx="13">
                        <c:v>Illinois</c:v>
                      </c:pt>
                      <c:pt idx="14">
                        <c:v>Louisiana</c:v>
                      </c:pt>
                      <c:pt idx="15">
                        <c:v>New York</c:v>
                      </c:pt>
                      <c:pt idx="16">
                        <c:v>California</c:v>
                      </c:pt>
                    </c:strCache>
                  </c:strRef>
                </c:cat>
                <c:val>
                  <c:numRef>
                    <c:extLst xmlns:c15="http://schemas.microsoft.com/office/drawing/2012/chart">
                      <c:ext xmlns:c15="http://schemas.microsoft.com/office/drawing/2012/chart" uri="{02D57815-91ED-43cb-92C2-25804820EDAC}">
                        <c15:formulaRef>
                          <c15:sqref>Sheet1!$B$6:$AY$6</c15:sqref>
                        </c15:formulaRef>
                      </c:ext>
                    </c:extLst>
                    <c:numCache>
                      <c:formatCode>_(* #,##0_);_(* \(#,##0\);_(* "-"??_);_(@_)</c:formatCode>
                      <c:ptCount val="17"/>
                      <c:pt idx="0">
                        <c:v>-3674</c:v>
                      </c:pt>
                      <c:pt idx="1">
                        <c:v>-3169</c:v>
                      </c:pt>
                      <c:pt idx="2">
                        <c:v>-3087</c:v>
                      </c:pt>
                      <c:pt idx="3">
                        <c:v>-2992</c:v>
                      </c:pt>
                      <c:pt idx="4">
                        <c:v>-2681</c:v>
                      </c:pt>
                      <c:pt idx="5">
                        <c:v>-272</c:v>
                      </c:pt>
                      <c:pt idx="6">
                        <c:v>-104</c:v>
                      </c:pt>
                      <c:pt idx="7">
                        <c:v>4846</c:v>
                      </c:pt>
                      <c:pt idx="8">
                        <c:v>5228</c:v>
                      </c:pt>
                      <c:pt idx="9">
                        <c:v>5453</c:v>
                      </c:pt>
                      <c:pt idx="10">
                        <c:v>5494</c:v>
                      </c:pt>
                      <c:pt idx="11">
                        <c:v>6363</c:v>
                      </c:pt>
                      <c:pt idx="12">
                        <c:v>7639</c:v>
                      </c:pt>
                      <c:pt idx="13">
                        <c:v>10208</c:v>
                      </c:pt>
                      <c:pt idx="14">
                        <c:v>11181</c:v>
                      </c:pt>
                      <c:pt idx="15">
                        <c:v>14205</c:v>
                      </c:pt>
                      <c:pt idx="16">
                        <c:v>23833</c:v>
                      </c:pt>
                    </c:numCache>
                  </c:numRef>
                </c:val>
              </c15:ser>
            </c15:filteredBarSeries>
          </c:ext>
        </c:extLst>
      </c:barChart>
      <c:catAx>
        <c:axId val="23984882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39843336"/>
        <c:crosses val="autoZero"/>
        <c:auto val="1"/>
        <c:lblAlgn val="ctr"/>
        <c:lblOffset val="100"/>
        <c:noMultiLvlLbl val="0"/>
      </c:catAx>
      <c:valAx>
        <c:axId val="23984333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398488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2010</c:v>
                </c:pt>
              </c:strCache>
            </c:strRef>
          </c:tx>
          <c:spPr>
            <a:solidFill>
              <a:schemeClr val="accent1"/>
            </a:solidFill>
            <a:ln>
              <a:noFill/>
            </a:ln>
            <a:effectLst/>
          </c:spPr>
          <c:invertIfNegative val="0"/>
          <c:cat>
            <c:strRef>
              <c:f>Sheet1!$A$2:$A$19</c:f>
              <c:strCache>
                <c:ptCount val="18"/>
                <c:pt idx="0">
                  <c:v>0-4</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80-84</c:v>
                </c:pt>
                <c:pt idx="17">
                  <c:v>85p</c:v>
                </c:pt>
              </c:strCache>
            </c:strRef>
          </c:cat>
          <c:val>
            <c:numRef>
              <c:f>Sheet1!$B$2:$B$19</c:f>
              <c:numCache>
                <c:formatCode>0.00%</c:formatCode>
                <c:ptCount val="18"/>
                <c:pt idx="0">
                  <c:v>7.6449980213362925E-2</c:v>
                </c:pt>
                <c:pt idx="1">
                  <c:v>7.648646368231099E-2</c:v>
                </c:pt>
                <c:pt idx="2">
                  <c:v>7.4814245269528068E-2</c:v>
                </c:pt>
                <c:pt idx="3">
                  <c:v>7.4613328706548132E-2</c:v>
                </c:pt>
                <c:pt idx="4">
                  <c:v>7.2422656828410051E-2</c:v>
                </c:pt>
                <c:pt idx="5">
                  <c:v>7.3628869238256067E-2</c:v>
                </c:pt>
                <c:pt idx="6">
                  <c:v>7.0194946900905594E-2</c:v>
                </c:pt>
                <c:pt idx="7">
                  <c:v>6.9811731831846469E-2</c:v>
                </c:pt>
                <c:pt idx="8">
                  <c:v>6.7491169297160425E-2</c:v>
                </c:pt>
                <c:pt idx="9">
                  <c:v>6.9634939517063454E-2</c:v>
                </c:pt>
                <c:pt idx="10">
                  <c:v>6.6658981766584233E-2</c:v>
                </c:pt>
                <c:pt idx="11">
                  <c:v>5.6861605644994852E-2</c:v>
                </c:pt>
                <c:pt idx="12">
                  <c:v>4.7075756873529127E-2</c:v>
                </c:pt>
                <c:pt idx="13">
                  <c:v>3.4070529160828721E-2</c:v>
                </c:pt>
                <c:pt idx="14">
                  <c:v>2.4738049881339597E-2</c:v>
                </c:pt>
                <c:pt idx="15">
                  <c:v>1.8966729532318372E-2</c:v>
                </c:pt>
                <c:pt idx="16">
                  <c:v>1.3840544661351409E-2</c:v>
                </c:pt>
                <c:pt idx="17">
                  <c:v>1.2239470993661542E-2</c:v>
                </c:pt>
              </c:numCache>
            </c:numRef>
          </c:val>
        </c:ser>
        <c:ser>
          <c:idx val="1"/>
          <c:order val="1"/>
          <c:tx>
            <c:strRef>
              <c:f>Sheet1!$C$1</c:f>
              <c:strCache>
                <c:ptCount val="1"/>
                <c:pt idx="0">
                  <c:v>2011</c:v>
                </c:pt>
              </c:strCache>
            </c:strRef>
          </c:tx>
          <c:spPr>
            <a:solidFill>
              <a:schemeClr val="accent2"/>
            </a:solidFill>
            <a:ln>
              <a:noFill/>
            </a:ln>
            <a:effectLst/>
          </c:spPr>
          <c:invertIfNegative val="0"/>
          <c:cat>
            <c:strRef>
              <c:f>Sheet1!$A$2:$A$19</c:f>
              <c:strCache>
                <c:ptCount val="18"/>
                <c:pt idx="0">
                  <c:v>0-4</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80-84</c:v>
                </c:pt>
                <c:pt idx="17">
                  <c:v>85p</c:v>
                </c:pt>
              </c:strCache>
            </c:strRef>
          </c:cat>
          <c:val>
            <c:numRef>
              <c:f>Sheet1!$C$2:$C$19</c:f>
              <c:numCache>
                <c:formatCode>0.00%</c:formatCode>
                <c:ptCount val="18"/>
                <c:pt idx="0">
                  <c:v>7.5582570318183981E-2</c:v>
                </c:pt>
                <c:pt idx="1">
                  <c:v>7.5913455106681876E-2</c:v>
                </c:pt>
                <c:pt idx="2">
                  <c:v>7.4790100079976177E-2</c:v>
                </c:pt>
                <c:pt idx="3">
                  <c:v>7.3332195031433081E-2</c:v>
                </c:pt>
                <c:pt idx="4">
                  <c:v>7.3132946708404062E-2</c:v>
                </c:pt>
                <c:pt idx="5">
                  <c:v>7.3303575017909933E-2</c:v>
                </c:pt>
                <c:pt idx="6">
                  <c:v>7.0929634577405809E-2</c:v>
                </c:pt>
                <c:pt idx="7">
                  <c:v>6.8200400454036622E-2</c:v>
                </c:pt>
                <c:pt idx="8">
                  <c:v>6.8126666876962685E-2</c:v>
                </c:pt>
                <c:pt idx="9">
                  <c:v>6.7807791576428161E-2</c:v>
                </c:pt>
                <c:pt idx="10">
                  <c:v>6.6779927575769046E-2</c:v>
                </c:pt>
                <c:pt idx="11">
                  <c:v>5.7849352593068754E-2</c:v>
                </c:pt>
                <c:pt idx="12">
                  <c:v>4.8765266720394829E-2</c:v>
                </c:pt>
                <c:pt idx="13">
                  <c:v>3.4746723992995658E-2</c:v>
                </c:pt>
                <c:pt idx="14">
                  <c:v>2.5252716863960849E-2</c:v>
                </c:pt>
                <c:pt idx="15">
                  <c:v>1.9056094017758211E-2</c:v>
                </c:pt>
                <c:pt idx="16">
                  <c:v>1.3871036581407231E-2</c:v>
                </c:pt>
                <c:pt idx="17">
                  <c:v>1.255954590722304E-2</c:v>
                </c:pt>
              </c:numCache>
            </c:numRef>
          </c:val>
        </c:ser>
        <c:ser>
          <c:idx val="2"/>
          <c:order val="2"/>
          <c:tx>
            <c:strRef>
              <c:f>Sheet1!$D$1</c:f>
              <c:strCache>
                <c:ptCount val="1"/>
                <c:pt idx="0">
                  <c:v>2012</c:v>
                </c:pt>
              </c:strCache>
            </c:strRef>
          </c:tx>
          <c:spPr>
            <a:solidFill>
              <a:schemeClr val="accent3"/>
            </a:solidFill>
            <a:ln>
              <a:noFill/>
            </a:ln>
            <a:effectLst/>
          </c:spPr>
          <c:invertIfNegative val="0"/>
          <c:cat>
            <c:strRef>
              <c:f>Sheet1!$A$2:$A$19</c:f>
              <c:strCache>
                <c:ptCount val="18"/>
                <c:pt idx="0">
                  <c:v>0-4</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80-84</c:v>
                </c:pt>
                <c:pt idx="17">
                  <c:v>85p</c:v>
                </c:pt>
              </c:strCache>
            </c:strRef>
          </c:cat>
          <c:val>
            <c:numRef>
              <c:f>Sheet1!$D$2:$D$19</c:f>
              <c:numCache>
                <c:formatCode>0.00%</c:formatCode>
                <c:ptCount val="18"/>
                <c:pt idx="0">
                  <c:v>7.4412767428841786E-2</c:v>
                </c:pt>
                <c:pt idx="1">
                  <c:v>7.5630219869049359E-2</c:v>
                </c:pt>
                <c:pt idx="2">
                  <c:v>7.4408816778221407E-2</c:v>
                </c:pt>
                <c:pt idx="3">
                  <c:v>7.2132436548427784E-2</c:v>
                </c:pt>
                <c:pt idx="4">
                  <c:v>7.4021844796580805E-2</c:v>
                </c:pt>
                <c:pt idx="5">
                  <c:v>7.2889657369277092E-2</c:v>
                </c:pt>
                <c:pt idx="6">
                  <c:v>7.1635805245198275E-2</c:v>
                </c:pt>
                <c:pt idx="7">
                  <c:v>6.7334582327052112E-2</c:v>
                </c:pt>
                <c:pt idx="8">
                  <c:v>6.849300514294164E-2</c:v>
                </c:pt>
                <c:pt idx="9">
                  <c:v>6.5987870735478821E-2</c:v>
                </c:pt>
                <c:pt idx="10">
                  <c:v>6.6426699800990766E-2</c:v>
                </c:pt>
                <c:pt idx="11">
                  <c:v>5.899387668331757E-2</c:v>
                </c:pt>
                <c:pt idx="12">
                  <c:v>4.8515523851477782E-2</c:v>
                </c:pt>
                <c:pt idx="13">
                  <c:v>3.7177808620127872E-2</c:v>
                </c:pt>
                <c:pt idx="14">
                  <c:v>2.5942810304907762E-2</c:v>
                </c:pt>
                <c:pt idx="15">
                  <c:v>1.915352132421206E-2</c:v>
                </c:pt>
                <c:pt idx="16">
                  <c:v>1.3914268196629635E-2</c:v>
                </c:pt>
                <c:pt idx="17">
                  <c:v>1.2928484977267458E-2</c:v>
                </c:pt>
              </c:numCache>
            </c:numRef>
          </c:val>
        </c:ser>
        <c:ser>
          <c:idx val="3"/>
          <c:order val="3"/>
          <c:tx>
            <c:strRef>
              <c:f>Sheet1!$E$1</c:f>
              <c:strCache>
                <c:ptCount val="1"/>
                <c:pt idx="0">
                  <c:v>2013</c:v>
                </c:pt>
              </c:strCache>
            </c:strRef>
          </c:tx>
          <c:spPr>
            <a:solidFill>
              <a:schemeClr val="accent4"/>
            </a:solidFill>
            <a:ln>
              <a:noFill/>
            </a:ln>
            <a:effectLst/>
          </c:spPr>
          <c:invertIfNegative val="0"/>
          <c:cat>
            <c:strRef>
              <c:f>Sheet1!$A$2:$A$19</c:f>
              <c:strCache>
                <c:ptCount val="18"/>
                <c:pt idx="0">
                  <c:v>0-4</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80-84</c:v>
                </c:pt>
                <c:pt idx="17">
                  <c:v>85p</c:v>
                </c:pt>
              </c:strCache>
            </c:strRef>
          </c:cat>
          <c:val>
            <c:numRef>
              <c:f>Sheet1!$E$2:$E$19</c:f>
              <c:numCache>
                <c:formatCode>0.00%</c:formatCode>
                <c:ptCount val="18"/>
                <c:pt idx="0">
                  <c:v>7.3415950463718002E-2</c:v>
                </c:pt>
                <c:pt idx="1">
                  <c:v>7.5383349969450605E-2</c:v>
                </c:pt>
                <c:pt idx="2">
                  <c:v>7.4193595299454837E-2</c:v>
                </c:pt>
                <c:pt idx="3">
                  <c:v>7.1389435294317627E-2</c:v>
                </c:pt>
                <c:pt idx="4">
                  <c:v>7.436897806393368E-2</c:v>
                </c:pt>
                <c:pt idx="5">
                  <c:v>7.258387388910241E-2</c:v>
                </c:pt>
                <c:pt idx="6">
                  <c:v>7.2365693650543322E-2</c:v>
                </c:pt>
                <c:pt idx="7">
                  <c:v>6.6953040820971144E-2</c:v>
                </c:pt>
                <c:pt idx="8">
                  <c:v>6.8230807948695918E-2</c:v>
                </c:pt>
                <c:pt idx="9">
                  <c:v>6.4374426903859611E-2</c:v>
                </c:pt>
                <c:pt idx="10">
                  <c:v>6.5978217861051749E-2</c:v>
                </c:pt>
                <c:pt idx="11">
                  <c:v>5.9679056717985235E-2</c:v>
                </c:pt>
                <c:pt idx="12">
                  <c:v>4.8975193141072071E-2</c:v>
                </c:pt>
                <c:pt idx="13">
                  <c:v>3.8576389052836751E-2</c:v>
                </c:pt>
                <c:pt idx="14">
                  <c:v>2.7066512676343631E-2</c:v>
                </c:pt>
                <c:pt idx="15">
                  <c:v>1.9416492514691564E-2</c:v>
                </c:pt>
                <c:pt idx="16">
                  <c:v>1.3876995979946002E-2</c:v>
                </c:pt>
                <c:pt idx="17">
                  <c:v>1.3171989752025845E-2</c:v>
                </c:pt>
              </c:numCache>
            </c:numRef>
          </c:val>
        </c:ser>
        <c:ser>
          <c:idx val="4"/>
          <c:order val="4"/>
          <c:tx>
            <c:strRef>
              <c:f>Sheet1!$F$1</c:f>
              <c:strCache>
                <c:ptCount val="1"/>
                <c:pt idx="0">
                  <c:v>2014</c:v>
                </c:pt>
              </c:strCache>
            </c:strRef>
          </c:tx>
          <c:spPr>
            <a:solidFill>
              <a:schemeClr val="accent5"/>
            </a:solidFill>
            <a:ln>
              <a:noFill/>
            </a:ln>
            <a:effectLst/>
          </c:spPr>
          <c:invertIfNegative val="0"/>
          <c:cat>
            <c:strRef>
              <c:f>Sheet1!$A$2:$A$19</c:f>
              <c:strCache>
                <c:ptCount val="18"/>
                <c:pt idx="0">
                  <c:v>0-4</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80-84</c:v>
                </c:pt>
                <c:pt idx="17">
                  <c:v>85p</c:v>
                </c:pt>
              </c:strCache>
            </c:strRef>
          </c:cat>
          <c:val>
            <c:numRef>
              <c:f>Sheet1!$F$2:$F$19</c:f>
              <c:numCache>
                <c:formatCode>0.00%</c:formatCode>
                <c:ptCount val="18"/>
                <c:pt idx="0">
                  <c:v>7.303752779159102E-2</c:v>
                </c:pt>
                <c:pt idx="1">
                  <c:v>7.4586475117175879E-2</c:v>
                </c:pt>
                <c:pt idx="2">
                  <c:v>7.3927088804791707E-2</c:v>
                </c:pt>
                <c:pt idx="3">
                  <c:v>7.0833165242462248E-2</c:v>
                </c:pt>
                <c:pt idx="4">
                  <c:v>7.4241584195749291E-2</c:v>
                </c:pt>
                <c:pt idx="5">
                  <c:v>7.2981078949291456E-2</c:v>
                </c:pt>
                <c:pt idx="6">
                  <c:v>7.264758171266826E-2</c:v>
                </c:pt>
                <c:pt idx="7">
                  <c:v>6.7049311385360369E-2</c:v>
                </c:pt>
                <c:pt idx="8">
                  <c:v>6.7560950925098548E-2</c:v>
                </c:pt>
                <c:pt idx="9">
                  <c:v>6.3227268272028195E-2</c:v>
                </c:pt>
                <c:pt idx="10">
                  <c:v>6.5307525016653517E-2</c:v>
                </c:pt>
                <c:pt idx="11">
                  <c:v>5.9975688771441979E-2</c:v>
                </c:pt>
                <c:pt idx="12">
                  <c:v>4.9683962564731066E-2</c:v>
                </c:pt>
                <c:pt idx="13">
                  <c:v>3.9865983545366593E-2</c:v>
                </c:pt>
                <c:pt idx="14">
                  <c:v>2.8078010444409007E-2</c:v>
                </c:pt>
                <c:pt idx="15">
                  <c:v>1.9664089677429195E-2</c:v>
                </c:pt>
                <c:pt idx="16">
                  <c:v>1.3866262857652684E-2</c:v>
                </c:pt>
                <c:pt idx="17">
                  <c:v>1.3466444726098972E-2</c:v>
                </c:pt>
              </c:numCache>
            </c:numRef>
          </c:val>
        </c:ser>
        <c:ser>
          <c:idx val="5"/>
          <c:order val="5"/>
          <c:tx>
            <c:strRef>
              <c:f>Sheet1!$G$1</c:f>
              <c:strCache>
                <c:ptCount val="1"/>
                <c:pt idx="0">
                  <c:v>2015</c:v>
                </c:pt>
              </c:strCache>
            </c:strRef>
          </c:tx>
          <c:spPr>
            <a:solidFill>
              <a:schemeClr val="accent6"/>
            </a:solidFill>
            <a:ln>
              <a:noFill/>
            </a:ln>
            <a:effectLst/>
          </c:spPr>
          <c:invertIfNegative val="0"/>
          <c:cat>
            <c:strRef>
              <c:f>Sheet1!$A$2:$A$19</c:f>
              <c:strCache>
                <c:ptCount val="18"/>
                <c:pt idx="0">
                  <c:v>0-4</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80-84</c:v>
                </c:pt>
                <c:pt idx="17">
                  <c:v>85p</c:v>
                </c:pt>
              </c:strCache>
            </c:strRef>
          </c:cat>
          <c:val>
            <c:numRef>
              <c:f>Sheet1!$G$2:$G$19</c:f>
              <c:numCache>
                <c:formatCode>0.00%</c:formatCode>
                <c:ptCount val="18"/>
                <c:pt idx="0">
                  <c:v>7.2848023993316136E-2</c:v>
                </c:pt>
                <c:pt idx="1">
                  <c:v>7.3854271286618103E-2</c:v>
                </c:pt>
                <c:pt idx="2">
                  <c:v>7.32974283766549E-2</c:v>
                </c:pt>
                <c:pt idx="3">
                  <c:v>7.0750037942533622E-2</c:v>
                </c:pt>
                <c:pt idx="4">
                  <c:v>7.3363014365591908E-2</c:v>
                </c:pt>
                <c:pt idx="5">
                  <c:v>7.3612962970456886E-2</c:v>
                </c:pt>
                <c:pt idx="6">
                  <c:v>7.2488485903879379E-2</c:v>
                </c:pt>
                <c:pt idx="7">
                  <c:v>6.7775117273690691E-2</c:v>
                </c:pt>
                <c:pt idx="8">
                  <c:v>6.6437914111811686E-2</c:v>
                </c:pt>
                <c:pt idx="9">
                  <c:v>6.3186103178390352E-2</c:v>
                </c:pt>
                <c:pt idx="10">
                  <c:v>6.4014294901948945E-2</c:v>
                </c:pt>
                <c:pt idx="11">
                  <c:v>6.0283148458497755E-2</c:v>
                </c:pt>
                <c:pt idx="12">
                  <c:v>5.055301675680092E-2</c:v>
                </c:pt>
                <c:pt idx="13">
                  <c:v>4.111767566463416E-2</c:v>
                </c:pt>
                <c:pt idx="14">
                  <c:v>2.8866657705557117E-2</c:v>
                </c:pt>
                <c:pt idx="15">
                  <c:v>1.9881049108958378E-2</c:v>
                </c:pt>
                <c:pt idx="16">
                  <c:v>1.3923770560742706E-2</c:v>
                </c:pt>
                <c:pt idx="17">
                  <c:v>1.3747027439916362E-2</c:v>
                </c:pt>
              </c:numCache>
            </c:numRef>
          </c:val>
        </c:ser>
        <c:ser>
          <c:idx val="6"/>
          <c:order val="6"/>
          <c:tx>
            <c:strRef>
              <c:f>Sheet1!$H$1</c:f>
              <c:strCache>
                <c:ptCount val="1"/>
                <c:pt idx="0">
                  <c:v>2016</c:v>
                </c:pt>
              </c:strCache>
            </c:strRef>
          </c:tx>
          <c:spPr>
            <a:solidFill>
              <a:schemeClr val="accent1">
                <a:lumMod val="60000"/>
              </a:schemeClr>
            </a:solidFill>
            <a:ln>
              <a:noFill/>
            </a:ln>
            <a:effectLst/>
          </c:spPr>
          <c:invertIfNegative val="0"/>
          <c:cat>
            <c:strRef>
              <c:f>Sheet1!$A$2:$A$19</c:f>
              <c:strCache>
                <c:ptCount val="18"/>
                <c:pt idx="0">
                  <c:v>0-4</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80-84</c:v>
                </c:pt>
                <c:pt idx="17">
                  <c:v>85p</c:v>
                </c:pt>
              </c:strCache>
            </c:strRef>
          </c:cat>
          <c:val>
            <c:numRef>
              <c:f>Sheet1!$H$2:$H$19</c:f>
              <c:numCache>
                <c:formatCode>0.00%</c:formatCode>
                <c:ptCount val="18"/>
                <c:pt idx="0">
                  <c:v>7.2468875477360403E-2</c:v>
                </c:pt>
                <c:pt idx="1">
                  <c:v>7.3156105052092066E-2</c:v>
                </c:pt>
                <c:pt idx="2">
                  <c:v>7.2823867524763303E-2</c:v>
                </c:pt>
                <c:pt idx="3">
                  <c:v>7.072521167805039E-2</c:v>
                </c:pt>
                <c:pt idx="4">
                  <c:v>7.1966337953577625E-2</c:v>
                </c:pt>
                <c:pt idx="5">
                  <c:v>7.4287478453192224E-2</c:v>
                </c:pt>
                <c:pt idx="6">
                  <c:v>7.235097547981531E-2</c:v>
                </c:pt>
                <c:pt idx="7">
                  <c:v>6.8658893090938117E-2</c:v>
                </c:pt>
                <c:pt idx="8">
                  <c:v>6.5079075905202802E-2</c:v>
                </c:pt>
                <c:pt idx="9">
                  <c:v>6.3894405244938418E-2</c:v>
                </c:pt>
                <c:pt idx="10">
                  <c:v>6.2404414865003963E-2</c:v>
                </c:pt>
                <c:pt idx="11">
                  <c:v>6.0401658194376436E-2</c:v>
                </c:pt>
                <c:pt idx="12">
                  <c:v>5.1433541942753645E-2</c:v>
                </c:pt>
                <c:pt idx="13">
                  <c:v>4.2637915002607794E-2</c:v>
                </c:pt>
                <c:pt idx="14">
                  <c:v>2.9446143496463861E-2</c:v>
                </c:pt>
                <c:pt idx="15">
                  <c:v>2.034480204213563E-2</c:v>
                </c:pt>
                <c:pt idx="16">
                  <c:v>1.4002356420772853E-2</c:v>
                </c:pt>
                <c:pt idx="17">
                  <c:v>1.3917942175955177E-2</c:v>
                </c:pt>
              </c:numCache>
            </c:numRef>
          </c:val>
        </c:ser>
        <c:dLbls>
          <c:showLegendKey val="0"/>
          <c:showVal val="0"/>
          <c:showCatName val="0"/>
          <c:showSerName val="0"/>
          <c:showPercent val="0"/>
          <c:showBubbleSize val="0"/>
        </c:dLbls>
        <c:gapWidth val="219"/>
        <c:overlap val="-27"/>
        <c:axId val="253095552"/>
        <c:axId val="253100256"/>
      </c:barChart>
      <c:catAx>
        <c:axId val="253095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53100256"/>
        <c:crosses val="autoZero"/>
        <c:auto val="1"/>
        <c:lblAlgn val="ctr"/>
        <c:lblOffset val="100"/>
        <c:noMultiLvlLbl val="0"/>
      </c:catAx>
      <c:valAx>
        <c:axId val="25310025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5309555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2010</c:v>
                </c:pt>
              </c:strCache>
            </c:strRef>
          </c:tx>
          <c:spPr>
            <a:solidFill>
              <a:schemeClr val="accent1"/>
            </a:solidFill>
            <a:ln>
              <a:noFill/>
            </a:ln>
            <a:effectLst/>
          </c:spPr>
          <c:invertIfNegative val="0"/>
          <c:cat>
            <c:strRef>
              <c:f>Sheet1!$A$2:$A$19</c:f>
              <c:strCache>
                <c:ptCount val="4"/>
                <c:pt idx="0">
                  <c:v>0-4</c:v>
                </c:pt>
                <c:pt idx="1">
                  <c:v>5-9</c:v>
                </c:pt>
                <c:pt idx="2">
                  <c:v>10-14</c:v>
                </c:pt>
                <c:pt idx="3">
                  <c:v>15-19</c:v>
                </c:pt>
              </c:strCache>
            </c:strRef>
          </c:cat>
          <c:val>
            <c:numRef>
              <c:f>Sheet1!$B$2:$B$19</c:f>
              <c:numCache>
                <c:formatCode>0.00%</c:formatCode>
                <c:ptCount val="4"/>
                <c:pt idx="0">
                  <c:v>7.6449980213362925E-2</c:v>
                </c:pt>
                <c:pt idx="1">
                  <c:v>7.648646368231099E-2</c:v>
                </c:pt>
                <c:pt idx="2">
                  <c:v>7.4814245269528068E-2</c:v>
                </c:pt>
                <c:pt idx="3">
                  <c:v>7.4613328706548132E-2</c:v>
                </c:pt>
              </c:numCache>
            </c:numRef>
          </c:val>
        </c:ser>
        <c:ser>
          <c:idx val="1"/>
          <c:order val="1"/>
          <c:tx>
            <c:strRef>
              <c:f>Sheet1!$C$1</c:f>
              <c:strCache>
                <c:ptCount val="1"/>
                <c:pt idx="0">
                  <c:v>2011</c:v>
                </c:pt>
              </c:strCache>
            </c:strRef>
          </c:tx>
          <c:spPr>
            <a:solidFill>
              <a:schemeClr val="accent2"/>
            </a:solidFill>
            <a:ln>
              <a:noFill/>
            </a:ln>
            <a:effectLst/>
          </c:spPr>
          <c:invertIfNegative val="0"/>
          <c:cat>
            <c:strRef>
              <c:f>Sheet1!$A$2:$A$19</c:f>
              <c:strCache>
                <c:ptCount val="4"/>
                <c:pt idx="0">
                  <c:v>0-4</c:v>
                </c:pt>
                <c:pt idx="1">
                  <c:v>5-9</c:v>
                </c:pt>
                <c:pt idx="2">
                  <c:v>10-14</c:v>
                </c:pt>
                <c:pt idx="3">
                  <c:v>15-19</c:v>
                </c:pt>
              </c:strCache>
            </c:strRef>
          </c:cat>
          <c:val>
            <c:numRef>
              <c:f>Sheet1!$C$2:$C$19</c:f>
              <c:numCache>
                <c:formatCode>0.00%</c:formatCode>
                <c:ptCount val="4"/>
                <c:pt idx="0">
                  <c:v>7.5582570318183981E-2</c:v>
                </c:pt>
                <c:pt idx="1">
                  <c:v>7.5913455106681876E-2</c:v>
                </c:pt>
                <c:pt idx="2">
                  <c:v>7.4790100079976177E-2</c:v>
                </c:pt>
                <c:pt idx="3">
                  <c:v>7.3332195031433081E-2</c:v>
                </c:pt>
              </c:numCache>
            </c:numRef>
          </c:val>
        </c:ser>
        <c:ser>
          <c:idx val="2"/>
          <c:order val="2"/>
          <c:tx>
            <c:strRef>
              <c:f>Sheet1!$D$1</c:f>
              <c:strCache>
                <c:ptCount val="1"/>
                <c:pt idx="0">
                  <c:v>2012</c:v>
                </c:pt>
              </c:strCache>
            </c:strRef>
          </c:tx>
          <c:spPr>
            <a:solidFill>
              <a:schemeClr val="accent3"/>
            </a:solidFill>
            <a:ln>
              <a:noFill/>
            </a:ln>
            <a:effectLst/>
          </c:spPr>
          <c:invertIfNegative val="0"/>
          <c:cat>
            <c:strRef>
              <c:f>Sheet1!$A$2:$A$19</c:f>
              <c:strCache>
                <c:ptCount val="4"/>
                <c:pt idx="0">
                  <c:v>0-4</c:v>
                </c:pt>
                <c:pt idx="1">
                  <c:v>5-9</c:v>
                </c:pt>
                <c:pt idx="2">
                  <c:v>10-14</c:v>
                </c:pt>
                <c:pt idx="3">
                  <c:v>15-19</c:v>
                </c:pt>
              </c:strCache>
            </c:strRef>
          </c:cat>
          <c:val>
            <c:numRef>
              <c:f>Sheet1!$D$2:$D$19</c:f>
              <c:numCache>
                <c:formatCode>0.00%</c:formatCode>
                <c:ptCount val="4"/>
                <c:pt idx="0">
                  <c:v>7.4412767428841786E-2</c:v>
                </c:pt>
                <c:pt idx="1">
                  <c:v>7.5630219869049359E-2</c:v>
                </c:pt>
                <c:pt idx="2">
                  <c:v>7.4408816778221407E-2</c:v>
                </c:pt>
                <c:pt idx="3">
                  <c:v>7.2132436548427784E-2</c:v>
                </c:pt>
              </c:numCache>
            </c:numRef>
          </c:val>
        </c:ser>
        <c:ser>
          <c:idx val="3"/>
          <c:order val="3"/>
          <c:tx>
            <c:strRef>
              <c:f>Sheet1!$E$1</c:f>
              <c:strCache>
                <c:ptCount val="1"/>
                <c:pt idx="0">
                  <c:v>2013</c:v>
                </c:pt>
              </c:strCache>
            </c:strRef>
          </c:tx>
          <c:spPr>
            <a:solidFill>
              <a:schemeClr val="accent4"/>
            </a:solidFill>
            <a:ln>
              <a:noFill/>
            </a:ln>
            <a:effectLst/>
          </c:spPr>
          <c:invertIfNegative val="0"/>
          <c:cat>
            <c:strRef>
              <c:f>Sheet1!$A$2:$A$19</c:f>
              <c:strCache>
                <c:ptCount val="4"/>
                <c:pt idx="0">
                  <c:v>0-4</c:v>
                </c:pt>
                <c:pt idx="1">
                  <c:v>5-9</c:v>
                </c:pt>
                <c:pt idx="2">
                  <c:v>10-14</c:v>
                </c:pt>
                <c:pt idx="3">
                  <c:v>15-19</c:v>
                </c:pt>
              </c:strCache>
            </c:strRef>
          </c:cat>
          <c:val>
            <c:numRef>
              <c:f>Sheet1!$E$2:$E$19</c:f>
              <c:numCache>
                <c:formatCode>0.00%</c:formatCode>
                <c:ptCount val="4"/>
                <c:pt idx="0">
                  <c:v>7.3415950463718002E-2</c:v>
                </c:pt>
                <c:pt idx="1">
                  <c:v>7.5383349969450605E-2</c:v>
                </c:pt>
                <c:pt idx="2">
                  <c:v>7.4193595299454837E-2</c:v>
                </c:pt>
                <c:pt idx="3">
                  <c:v>7.1389435294317627E-2</c:v>
                </c:pt>
              </c:numCache>
            </c:numRef>
          </c:val>
        </c:ser>
        <c:ser>
          <c:idx val="4"/>
          <c:order val="4"/>
          <c:tx>
            <c:strRef>
              <c:f>Sheet1!$F$1</c:f>
              <c:strCache>
                <c:ptCount val="1"/>
                <c:pt idx="0">
                  <c:v>2014</c:v>
                </c:pt>
              </c:strCache>
            </c:strRef>
          </c:tx>
          <c:spPr>
            <a:solidFill>
              <a:schemeClr val="accent5"/>
            </a:solidFill>
            <a:ln>
              <a:noFill/>
            </a:ln>
            <a:effectLst/>
          </c:spPr>
          <c:invertIfNegative val="0"/>
          <c:cat>
            <c:strRef>
              <c:f>Sheet1!$A$2:$A$19</c:f>
              <c:strCache>
                <c:ptCount val="4"/>
                <c:pt idx="0">
                  <c:v>0-4</c:v>
                </c:pt>
                <c:pt idx="1">
                  <c:v>5-9</c:v>
                </c:pt>
                <c:pt idx="2">
                  <c:v>10-14</c:v>
                </c:pt>
                <c:pt idx="3">
                  <c:v>15-19</c:v>
                </c:pt>
              </c:strCache>
            </c:strRef>
          </c:cat>
          <c:val>
            <c:numRef>
              <c:f>Sheet1!$F$2:$F$19</c:f>
              <c:numCache>
                <c:formatCode>0.00%</c:formatCode>
                <c:ptCount val="4"/>
                <c:pt idx="0">
                  <c:v>7.303752779159102E-2</c:v>
                </c:pt>
                <c:pt idx="1">
                  <c:v>7.4586475117175879E-2</c:v>
                </c:pt>
                <c:pt idx="2">
                  <c:v>7.3927088804791707E-2</c:v>
                </c:pt>
                <c:pt idx="3">
                  <c:v>7.0833165242462248E-2</c:v>
                </c:pt>
              </c:numCache>
            </c:numRef>
          </c:val>
        </c:ser>
        <c:ser>
          <c:idx val="5"/>
          <c:order val="5"/>
          <c:tx>
            <c:strRef>
              <c:f>Sheet1!$G$1</c:f>
              <c:strCache>
                <c:ptCount val="1"/>
                <c:pt idx="0">
                  <c:v>2015</c:v>
                </c:pt>
              </c:strCache>
            </c:strRef>
          </c:tx>
          <c:spPr>
            <a:solidFill>
              <a:schemeClr val="accent6"/>
            </a:solidFill>
            <a:ln>
              <a:noFill/>
            </a:ln>
            <a:effectLst/>
          </c:spPr>
          <c:invertIfNegative val="0"/>
          <c:cat>
            <c:strRef>
              <c:f>Sheet1!$A$2:$A$19</c:f>
              <c:strCache>
                <c:ptCount val="4"/>
                <c:pt idx="0">
                  <c:v>0-4</c:v>
                </c:pt>
                <c:pt idx="1">
                  <c:v>5-9</c:v>
                </c:pt>
                <c:pt idx="2">
                  <c:v>10-14</c:v>
                </c:pt>
                <c:pt idx="3">
                  <c:v>15-19</c:v>
                </c:pt>
              </c:strCache>
            </c:strRef>
          </c:cat>
          <c:val>
            <c:numRef>
              <c:f>Sheet1!$G$2:$G$19</c:f>
              <c:numCache>
                <c:formatCode>0.00%</c:formatCode>
                <c:ptCount val="4"/>
                <c:pt idx="0">
                  <c:v>7.2848023993316136E-2</c:v>
                </c:pt>
                <c:pt idx="1">
                  <c:v>7.3854271286618103E-2</c:v>
                </c:pt>
                <c:pt idx="2">
                  <c:v>7.32974283766549E-2</c:v>
                </c:pt>
                <c:pt idx="3">
                  <c:v>7.0750037942533622E-2</c:v>
                </c:pt>
              </c:numCache>
            </c:numRef>
          </c:val>
        </c:ser>
        <c:ser>
          <c:idx val="6"/>
          <c:order val="6"/>
          <c:tx>
            <c:strRef>
              <c:f>Sheet1!$H$1</c:f>
              <c:strCache>
                <c:ptCount val="1"/>
                <c:pt idx="0">
                  <c:v>2016</c:v>
                </c:pt>
              </c:strCache>
            </c:strRef>
          </c:tx>
          <c:spPr>
            <a:solidFill>
              <a:schemeClr val="accent1">
                <a:lumMod val="60000"/>
              </a:schemeClr>
            </a:solidFill>
            <a:ln>
              <a:noFill/>
            </a:ln>
            <a:effectLst/>
          </c:spPr>
          <c:invertIfNegative val="0"/>
          <c:cat>
            <c:strRef>
              <c:f>Sheet1!$A$2:$A$19</c:f>
              <c:strCache>
                <c:ptCount val="4"/>
                <c:pt idx="0">
                  <c:v>0-4</c:v>
                </c:pt>
                <c:pt idx="1">
                  <c:v>5-9</c:v>
                </c:pt>
                <c:pt idx="2">
                  <c:v>10-14</c:v>
                </c:pt>
                <c:pt idx="3">
                  <c:v>15-19</c:v>
                </c:pt>
              </c:strCache>
            </c:strRef>
          </c:cat>
          <c:val>
            <c:numRef>
              <c:f>Sheet1!$H$2:$H$19</c:f>
              <c:numCache>
                <c:formatCode>0.00%</c:formatCode>
                <c:ptCount val="4"/>
                <c:pt idx="0">
                  <c:v>7.2468875477360403E-2</c:v>
                </c:pt>
                <c:pt idx="1">
                  <c:v>7.3156105052092066E-2</c:v>
                </c:pt>
                <c:pt idx="2">
                  <c:v>7.2823867524763303E-2</c:v>
                </c:pt>
                <c:pt idx="3">
                  <c:v>7.072521167805039E-2</c:v>
                </c:pt>
              </c:numCache>
            </c:numRef>
          </c:val>
        </c:ser>
        <c:dLbls>
          <c:showLegendKey val="0"/>
          <c:showVal val="0"/>
          <c:showCatName val="0"/>
          <c:showSerName val="0"/>
          <c:showPercent val="0"/>
          <c:showBubbleSize val="0"/>
        </c:dLbls>
        <c:gapWidth val="219"/>
        <c:overlap val="-27"/>
        <c:axId val="253101432"/>
        <c:axId val="253095160"/>
      </c:barChart>
      <c:catAx>
        <c:axId val="253101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53095160"/>
        <c:crosses val="autoZero"/>
        <c:auto val="1"/>
        <c:lblAlgn val="ctr"/>
        <c:lblOffset val="100"/>
        <c:noMultiLvlLbl val="0"/>
      </c:catAx>
      <c:valAx>
        <c:axId val="253095160"/>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5310143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82458442694663"/>
          <c:y val="6.1375146359402534E-2"/>
          <c:w val="0.77674249052201805"/>
          <c:h val="0.78936150388584614"/>
        </c:manualLayout>
      </c:layout>
      <c:lineChart>
        <c:grouping val="standard"/>
        <c:varyColors val="0"/>
        <c:ser>
          <c:idx val="1"/>
          <c:order val="0"/>
          <c:tx>
            <c:strRef>
              <c:f>Sheet!$B$1</c:f>
              <c:strCache>
                <c:ptCount val="1"/>
                <c:pt idx="0">
                  <c:v>Zero Net Migration</c:v>
                </c:pt>
              </c:strCache>
            </c:strRef>
          </c:tx>
          <c:spPr>
            <a:ln w="50800" cmpd="sng">
              <a:solidFill>
                <a:schemeClr val="accent1"/>
              </a:solidFill>
              <a:prstDash val="sysDash"/>
            </a:ln>
          </c:spPr>
          <c:marker>
            <c:symbol val="none"/>
          </c:marker>
          <c:cat>
            <c:numRef>
              <c:f>Sheet!$A$2:$A$42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Sheet!$B$2:$B$42</c:f>
              <c:numCache>
                <c:formatCode>General</c:formatCode>
                <c:ptCount val="41"/>
                <c:pt idx="0">
                  <c:v>25.145561000000001</c:v>
                </c:pt>
                <c:pt idx="1">
                  <c:v>25.36814</c:v>
                </c:pt>
                <c:pt idx="2">
                  <c:v>25.587758000000001</c:v>
                </c:pt>
                <c:pt idx="3">
                  <c:v>25.804803</c:v>
                </c:pt>
                <c:pt idx="4">
                  <c:v>26.018996000000001</c:v>
                </c:pt>
                <c:pt idx="5">
                  <c:v>26.230098000000002</c:v>
                </c:pt>
                <c:pt idx="6">
                  <c:v>26.438030999999999</c:v>
                </c:pt>
                <c:pt idx="7">
                  <c:v>26.642845999999999</c:v>
                </c:pt>
                <c:pt idx="8">
                  <c:v>26.844587000000001</c:v>
                </c:pt>
                <c:pt idx="9">
                  <c:v>27.043215</c:v>
                </c:pt>
                <c:pt idx="10">
                  <c:v>27.238610000000001</c:v>
                </c:pt>
                <c:pt idx="11">
                  <c:v>27.430845999999999</c:v>
                </c:pt>
                <c:pt idx="12">
                  <c:v>27.619758000000001</c:v>
                </c:pt>
                <c:pt idx="13">
                  <c:v>27.805264000000001</c:v>
                </c:pt>
                <c:pt idx="14">
                  <c:v>27.987306</c:v>
                </c:pt>
                <c:pt idx="15">
                  <c:v>28.165689</c:v>
                </c:pt>
                <c:pt idx="16">
                  <c:v>28.340191999999998</c:v>
                </c:pt>
                <c:pt idx="17">
                  <c:v>28.510652</c:v>
                </c:pt>
                <c:pt idx="18">
                  <c:v>28.676462999999998</c:v>
                </c:pt>
                <c:pt idx="19">
                  <c:v>28.837655000000002</c:v>
                </c:pt>
                <c:pt idx="20">
                  <c:v>28.994209999999999</c:v>
                </c:pt>
                <c:pt idx="21">
                  <c:v>29.146457000000002</c:v>
                </c:pt>
                <c:pt idx="22">
                  <c:v>29.293369999999999</c:v>
                </c:pt>
                <c:pt idx="23">
                  <c:v>29.435223000000001</c:v>
                </c:pt>
                <c:pt idx="24">
                  <c:v>29.572471</c:v>
                </c:pt>
                <c:pt idx="25">
                  <c:v>29.705207000000001</c:v>
                </c:pt>
                <c:pt idx="26">
                  <c:v>29.833584999999999</c:v>
                </c:pt>
                <c:pt idx="27">
                  <c:v>29.957694</c:v>
                </c:pt>
                <c:pt idx="28">
                  <c:v>30.0776</c:v>
                </c:pt>
                <c:pt idx="29">
                  <c:v>30.193458</c:v>
                </c:pt>
                <c:pt idx="30">
                  <c:v>30.305304</c:v>
                </c:pt>
                <c:pt idx="31">
                  <c:v>30.413550000000001</c:v>
                </c:pt>
                <c:pt idx="32">
                  <c:v>30.517688</c:v>
                </c:pt>
                <c:pt idx="33">
                  <c:v>30.617889999999999</c:v>
                </c:pt>
                <c:pt idx="34">
                  <c:v>30.714751</c:v>
                </c:pt>
                <c:pt idx="35">
                  <c:v>30.808219000000001</c:v>
                </c:pt>
                <c:pt idx="36">
                  <c:v>30.89922</c:v>
                </c:pt>
                <c:pt idx="37">
                  <c:v>30.988289999999999</c:v>
                </c:pt>
                <c:pt idx="38">
                  <c:v>31.075662000000001</c:v>
                </c:pt>
                <c:pt idx="39">
                  <c:v>31.161595999999999</c:v>
                </c:pt>
                <c:pt idx="40">
                  <c:v>31.246355000000001</c:v>
                </c:pt>
              </c:numCache>
            </c:numRef>
          </c:val>
          <c:smooth val="0"/>
        </c:ser>
        <c:ser>
          <c:idx val="2"/>
          <c:order val="1"/>
          <c:tx>
            <c:strRef>
              <c:f>Sheet!$C$1</c:f>
              <c:strCache>
                <c:ptCount val="1"/>
                <c:pt idx="0">
                  <c:v>Half 2000 -2010</c:v>
                </c:pt>
              </c:strCache>
            </c:strRef>
          </c:tx>
          <c:spPr>
            <a:ln w="50800" cmpd="sng">
              <a:solidFill>
                <a:srgbClr val="996600"/>
              </a:solidFill>
            </a:ln>
          </c:spPr>
          <c:marker>
            <c:symbol val="none"/>
          </c:marker>
          <c:cat>
            <c:numRef>
              <c:f>Sheet!$A$2:$A$42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Sheet!$C$2:$C$42</c:f>
              <c:numCache>
                <c:formatCode>General</c:formatCode>
                <c:ptCount val="41"/>
                <c:pt idx="0">
                  <c:v>25.145561000000001</c:v>
                </c:pt>
                <c:pt idx="1">
                  <c:v>25.499699</c:v>
                </c:pt>
                <c:pt idx="2">
                  <c:v>25.857199999999999</c:v>
                </c:pt>
                <c:pt idx="3">
                  <c:v>26.217849999999999</c:v>
                </c:pt>
                <c:pt idx="4">
                  <c:v>26.581256</c:v>
                </c:pt>
                <c:pt idx="5">
                  <c:v>26.947116000000001</c:v>
                </c:pt>
                <c:pt idx="6">
                  <c:v>27.315362</c:v>
                </c:pt>
                <c:pt idx="7">
                  <c:v>27.686233999999999</c:v>
                </c:pt>
                <c:pt idx="8">
                  <c:v>28.059417</c:v>
                </c:pt>
                <c:pt idx="9">
                  <c:v>28.435222</c:v>
                </c:pt>
                <c:pt idx="10">
                  <c:v>28.813282000000001</c:v>
                </c:pt>
                <c:pt idx="11">
                  <c:v>29.193542999999998</c:v>
                </c:pt>
                <c:pt idx="12">
                  <c:v>29.576077999999999</c:v>
                </c:pt>
                <c:pt idx="13">
                  <c:v>29.960483</c:v>
                </c:pt>
                <c:pt idx="14">
                  <c:v>30.346675000000001</c:v>
                </c:pt>
                <c:pt idx="15">
                  <c:v>30.734321000000001</c:v>
                </c:pt>
                <c:pt idx="16">
                  <c:v>31.12311</c:v>
                </c:pt>
                <c:pt idx="17">
                  <c:v>31.512597</c:v>
                </c:pt>
                <c:pt idx="18">
                  <c:v>31.902068</c:v>
                </c:pt>
                <c:pt idx="19">
                  <c:v>32.291314</c:v>
                </c:pt>
                <c:pt idx="20">
                  <c:v>32.680216999999999</c:v>
                </c:pt>
                <c:pt idx="21">
                  <c:v>33.069124000000002</c:v>
                </c:pt>
                <c:pt idx="22">
                  <c:v>33.456995999999997</c:v>
                </c:pt>
                <c:pt idx="23">
                  <c:v>33.844034000000001</c:v>
                </c:pt>
                <c:pt idx="24">
                  <c:v>34.230595999999998</c:v>
                </c:pt>
                <c:pt idx="25">
                  <c:v>34.616889999999998</c:v>
                </c:pt>
                <c:pt idx="26">
                  <c:v>35.003182000000002</c:v>
                </c:pt>
                <c:pt idx="27">
                  <c:v>35.389580000000002</c:v>
                </c:pt>
                <c:pt idx="28">
                  <c:v>35.776102000000002</c:v>
                </c:pt>
                <c:pt idx="29">
                  <c:v>36.163116000000002</c:v>
                </c:pt>
                <c:pt idx="30">
                  <c:v>36.550595000000001</c:v>
                </c:pt>
                <c:pt idx="31">
                  <c:v>36.938879</c:v>
                </c:pt>
                <c:pt idx="32">
                  <c:v>37.327562</c:v>
                </c:pt>
                <c:pt idx="33">
                  <c:v>37.716926000000001</c:v>
                </c:pt>
                <c:pt idx="34">
                  <c:v>38.107567000000003</c:v>
                </c:pt>
                <c:pt idx="35">
                  <c:v>38.499538000000001</c:v>
                </c:pt>
                <c:pt idx="36">
                  <c:v>38.893625</c:v>
                </c:pt>
                <c:pt idx="37">
                  <c:v>39.290774999999996</c:v>
                </c:pt>
                <c:pt idx="38">
                  <c:v>39.691096999999999</c:v>
                </c:pt>
                <c:pt idx="39">
                  <c:v>40.095109000000001</c:v>
                </c:pt>
                <c:pt idx="40">
                  <c:v>40.502749000000001</c:v>
                </c:pt>
              </c:numCache>
            </c:numRef>
          </c:val>
          <c:smooth val="0"/>
        </c:ser>
        <c:ser>
          <c:idx val="3"/>
          <c:order val="2"/>
          <c:tx>
            <c:strRef>
              <c:f>Sheet!$D$1</c:f>
              <c:strCache>
                <c:ptCount val="1"/>
                <c:pt idx="0">
                  <c:v>2000 -2010</c:v>
                </c:pt>
              </c:strCache>
            </c:strRef>
          </c:tx>
          <c:spPr>
            <a:ln w="57150" cmpd="dbl">
              <a:solidFill>
                <a:srgbClr val="002060"/>
              </a:solidFill>
            </a:ln>
          </c:spPr>
          <c:marker>
            <c:symbol val="none"/>
          </c:marker>
          <c:cat>
            <c:numRef>
              <c:f>Sheet!$A$2:$A$42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Sheet!$D$2:$D$42</c:f>
              <c:numCache>
                <c:formatCode>General</c:formatCode>
                <c:ptCount val="41"/>
                <c:pt idx="0">
                  <c:v>25.145561000000001</c:v>
                </c:pt>
                <c:pt idx="1">
                  <c:v>25.631695000000001</c:v>
                </c:pt>
                <c:pt idx="2">
                  <c:v>26.130047000000001</c:v>
                </c:pt>
                <c:pt idx="3">
                  <c:v>26.640165</c:v>
                </c:pt>
                <c:pt idx="4">
                  <c:v>27.161942</c:v>
                </c:pt>
                <c:pt idx="5">
                  <c:v>27.695284000000001</c:v>
                </c:pt>
                <c:pt idx="6">
                  <c:v>28.240245000000002</c:v>
                </c:pt>
                <c:pt idx="7">
                  <c:v>28.79729</c:v>
                </c:pt>
                <c:pt idx="8">
                  <c:v>29.366479000000002</c:v>
                </c:pt>
                <c:pt idx="9">
                  <c:v>29.948091000000002</c:v>
                </c:pt>
                <c:pt idx="10">
                  <c:v>30.541978</c:v>
                </c:pt>
                <c:pt idx="11">
                  <c:v>31.148299000000002</c:v>
                </c:pt>
                <c:pt idx="12">
                  <c:v>31.767295000000001</c:v>
                </c:pt>
                <c:pt idx="13">
                  <c:v>32.398820000000001</c:v>
                </c:pt>
                <c:pt idx="14">
                  <c:v>33.042844000000002</c:v>
                </c:pt>
                <c:pt idx="15">
                  <c:v>33.699306999999997</c:v>
                </c:pt>
                <c:pt idx="16">
                  <c:v>34.367812000000001</c:v>
                </c:pt>
                <c:pt idx="17">
                  <c:v>35.048138999999999</c:v>
                </c:pt>
                <c:pt idx="18">
                  <c:v>35.739576</c:v>
                </c:pt>
                <c:pt idx="19">
                  <c:v>36.441844000000003</c:v>
                </c:pt>
                <c:pt idx="20">
                  <c:v>37.155084000000002</c:v>
                </c:pt>
                <c:pt idx="21">
                  <c:v>37.879807999999997</c:v>
                </c:pt>
                <c:pt idx="22">
                  <c:v>38.615544999999997</c:v>
                </c:pt>
                <c:pt idx="23">
                  <c:v>39.362271</c:v>
                </c:pt>
                <c:pt idx="24">
                  <c:v>40.120967999999998</c:v>
                </c:pt>
                <c:pt idx="25">
                  <c:v>40.892254999999999</c:v>
                </c:pt>
                <c:pt idx="26">
                  <c:v>41.676431999999998</c:v>
                </c:pt>
                <c:pt idx="27">
                  <c:v>42.474367999999998</c:v>
                </c:pt>
                <c:pt idx="28">
                  <c:v>43.286563999999998</c:v>
                </c:pt>
                <c:pt idx="29">
                  <c:v>44.113563999999997</c:v>
                </c:pt>
                <c:pt idx="30">
                  <c:v>44.955896000000003</c:v>
                </c:pt>
                <c:pt idx="31">
                  <c:v>45.814205999999999</c:v>
                </c:pt>
                <c:pt idx="32">
                  <c:v>46.688597999999999</c:v>
                </c:pt>
                <c:pt idx="33">
                  <c:v>47.579642999999997</c:v>
                </c:pt>
                <c:pt idx="34">
                  <c:v>48.488715999999997</c:v>
                </c:pt>
                <c:pt idx="35">
                  <c:v>49.416164999999999</c:v>
                </c:pt>
                <c:pt idx="36">
                  <c:v>50.363232000000004</c:v>
                </c:pt>
                <c:pt idx="37">
                  <c:v>51.331195999999998</c:v>
                </c:pt>
                <c:pt idx="38">
                  <c:v>52.321083999999999</c:v>
                </c:pt>
                <c:pt idx="39">
                  <c:v>53.333517000000001</c:v>
                </c:pt>
                <c:pt idx="40">
                  <c:v>54.369297000000003</c:v>
                </c:pt>
              </c:numCache>
            </c:numRef>
          </c:val>
          <c:smooth val="0"/>
        </c:ser>
        <c:ser>
          <c:idx val="0"/>
          <c:order val="3"/>
          <c:tx>
            <c:strRef>
              <c:f>Sheet!$E$1</c:f>
              <c:strCache>
                <c:ptCount val="1"/>
                <c:pt idx="0">
                  <c:v>2010 -2015</c:v>
                </c:pt>
              </c:strCache>
            </c:strRef>
          </c:tx>
          <c:spPr>
            <a:ln w="44450">
              <a:solidFill>
                <a:schemeClr val="accent2"/>
              </a:solidFill>
            </a:ln>
          </c:spPr>
          <c:marker>
            <c:symbol val="none"/>
          </c:marker>
          <c:val>
            <c:numRef>
              <c:f>Sheet!$E$2:$E$42</c:f>
              <c:numCache>
                <c:formatCode>General</c:formatCode>
                <c:ptCount val="41"/>
                <c:pt idx="0">
                  <c:v>25.145561000000001</c:v>
                </c:pt>
                <c:pt idx="1">
                  <c:v>25.560866999999998</c:v>
                </c:pt>
                <c:pt idx="2">
                  <c:v>25.982796</c:v>
                </c:pt>
                <c:pt idx="3">
                  <c:v>26.411553999999999</c:v>
                </c:pt>
                <c:pt idx="4">
                  <c:v>26.847197999999999</c:v>
                </c:pt>
                <c:pt idx="5">
                  <c:v>27.289849</c:v>
                </c:pt>
                <c:pt idx="6">
                  <c:v>27.739236999999999</c:v>
                </c:pt>
                <c:pt idx="7">
                  <c:v>28.195917999999999</c:v>
                </c:pt>
                <c:pt idx="8">
                  <c:v>28.659986</c:v>
                </c:pt>
                <c:pt idx="9">
                  <c:v>29.131564000000001</c:v>
                </c:pt>
                <c:pt idx="10">
                  <c:v>29.610797999999999</c:v>
                </c:pt>
                <c:pt idx="11">
                  <c:v>30.097591999999999</c:v>
                </c:pt>
                <c:pt idx="12">
                  <c:v>30.592002000000001</c:v>
                </c:pt>
                <c:pt idx="13">
                  <c:v>31.094014000000001</c:v>
                </c:pt>
                <c:pt idx="14">
                  <c:v>31.603586</c:v>
                </c:pt>
                <c:pt idx="15">
                  <c:v>32.120618999999998</c:v>
                </c:pt>
                <c:pt idx="16">
                  <c:v>32.644846000000001</c:v>
                </c:pt>
                <c:pt idx="17">
                  <c:v>33.176082999999998</c:v>
                </c:pt>
                <c:pt idx="18">
                  <c:v>33.714047000000001</c:v>
                </c:pt>
                <c:pt idx="19">
                  <c:v>34.258343000000004</c:v>
                </c:pt>
                <c:pt idx="20">
                  <c:v>34.808596000000001</c:v>
                </c:pt>
                <c:pt idx="21">
                  <c:v>35.364516000000002</c:v>
                </c:pt>
                <c:pt idx="22">
                  <c:v>35.926034000000001</c:v>
                </c:pt>
                <c:pt idx="23">
                  <c:v>36.493169000000002</c:v>
                </c:pt>
                <c:pt idx="24">
                  <c:v>37.065918000000003</c:v>
                </c:pt>
                <c:pt idx="25">
                  <c:v>37.644506999999997</c:v>
                </c:pt>
                <c:pt idx="26">
                  <c:v>38.229151000000002</c:v>
                </c:pt>
                <c:pt idx="27">
                  <c:v>38.820807000000002</c:v>
                </c:pt>
                <c:pt idx="28">
                  <c:v>39.419739</c:v>
                </c:pt>
                <c:pt idx="29">
                  <c:v>40.026367999999998</c:v>
                </c:pt>
                <c:pt idx="30">
                  <c:v>40.641319000000003</c:v>
                </c:pt>
                <c:pt idx="31">
                  <c:v>41.265099999999997</c:v>
                </c:pt>
                <c:pt idx="32">
                  <c:v>41.898122000000001</c:v>
                </c:pt>
                <c:pt idx="33">
                  <c:v>42.541187999999998</c:v>
                </c:pt>
                <c:pt idx="34">
                  <c:v>43.195070000000001</c:v>
                </c:pt>
                <c:pt idx="35">
                  <c:v>43.860542000000002</c:v>
                </c:pt>
                <c:pt idx="36">
                  <c:v>44.538311999999998</c:v>
                </c:pt>
                <c:pt idx="37">
                  <c:v>45.229095999999998</c:v>
                </c:pt>
                <c:pt idx="38">
                  <c:v>45.933566999999996</c:v>
                </c:pt>
                <c:pt idx="39">
                  <c:v>46.652445999999998</c:v>
                </c:pt>
                <c:pt idx="40">
                  <c:v>47.386428000000002</c:v>
                </c:pt>
              </c:numCache>
            </c:numRef>
          </c:val>
          <c:smooth val="0"/>
        </c:ser>
        <c:dLbls>
          <c:showLegendKey val="0"/>
          <c:showVal val="0"/>
          <c:showCatName val="0"/>
          <c:showSerName val="0"/>
          <c:showPercent val="0"/>
          <c:showBubbleSize val="0"/>
        </c:dLbls>
        <c:smooth val="0"/>
        <c:axId val="253102216"/>
        <c:axId val="253096336"/>
      </c:lineChart>
      <c:catAx>
        <c:axId val="253102216"/>
        <c:scaling>
          <c:orientation val="minMax"/>
        </c:scaling>
        <c:delete val="0"/>
        <c:axPos val="b"/>
        <c:numFmt formatCode="General" sourceLinked="1"/>
        <c:majorTickMark val="out"/>
        <c:minorTickMark val="none"/>
        <c:tickLblPos val="nextTo"/>
        <c:txPr>
          <a:bodyPr rot="2700000"/>
          <a:lstStyle/>
          <a:p>
            <a:pPr>
              <a:defRPr sz="1400"/>
            </a:pPr>
            <a:endParaRPr lang="en-US"/>
          </a:p>
        </c:txPr>
        <c:crossAx val="253096336"/>
        <c:crosses val="autoZero"/>
        <c:auto val="1"/>
        <c:lblAlgn val="ctr"/>
        <c:lblOffset val="0"/>
        <c:tickLblSkip val="5"/>
        <c:noMultiLvlLbl val="0"/>
      </c:catAx>
      <c:valAx>
        <c:axId val="253096336"/>
        <c:scaling>
          <c:orientation val="minMax"/>
          <c:min val="20"/>
        </c:scaling>
        <c:delete val="0"/>
        <c:axPos val="l"/>
        <c:majorGridlines/>
        <c:title>
          <c:tx>
            <c:rich>
              <a:bodyPr/>
              <a:lstStyle/>
              <a:p>
                <a:pPr>
                  <a:defRPr/>
                </a:pPr>
                <a:r>
                  <a:rPr lang="en-US" dirty="0" smtClean="0"/>
                  <a:t>Millions</a:t>
                </a:r>
                <a:endParaRPr lang="en-US" dirty="0"/>
              </a:p>
            </c:rich>
          </c:tx>
          <c:layout/>
          <c:overlay val="0"/>
        </c:title>
        <c:numFmt formatCode="0" sourceLinked="0"/>
        <c:majorTickMark val="out"/>
        <c:minorTickMark val="none"/>
        <c:tickLblPos val="nextTo"/>
        <c:crossAx val="253102216"/>
        <c:crosses val="autoZero"/>
        <c:crossBetween val="midCat"/>
      </c:valAx>
    </c:plotArea>
    <c:legend>
      <c:legendPos val="l"/>
      <c:layout>
        <c:manualLayout>
          <c:xMode val="edge"/>
          <c:yMode val="edge"/>
          <c:x val="0.13875692621755614"/>
          <c:y val="0.1117884020045586"/>
          <c:w val="0.24976876154369596"/>
          <c:h val="0.27068733761651703"/>
        </c:manualLayout>
      </c:layout>
      <c:overlay val="1"/>
      <c:spPr>
        <a:solidFill>
          <a:schemeClr val="bg1"/>
        </a:solidFill>
        <a:ln>
          <a:solidFill>
            <a:schemeClr val="bg1">
              <a:lumMod val="65000"/>
            </a:schemeClr>
          </a:solidFill>
        </a:ln>
        <a:effectLst>
          <a:outerShdw blurRad="50800" dist="38100" dir="2700000" algn="tl" rotWithShape="0">
            <a:prstClr val="black">
              <a:alpha val="40000"/>
            </a:prstClr>
          </a:outerShdw>
        </a:effectLst>
      </c:spPr>
      <c:txPr>
        <a:bodyPr/>
        <a:lstStyle/>
        <a:p>
          <a:pPr>
            <a:defRPr sz="1600"/>
          </a:pPr>
          <a:endParaRPr lang="en-US"/>
        </a:p>
      </c:txPr>
    </c:legend>
    <c:plotVisOnly val="1"/>
    <c:dispBlanksAs val="gap"/>
    <c:showDLblsOverMax val="0"/>
  </c:chart>
  <c:txPr>
    <a:bodyPr/>
    <a:lstStyle/>
    <a:p>
      <a:pPr>
        <a:defRPr sz="20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82458442694663"/>
          <c:y val="6.1375146359402534E-2"/>
          <c:w val="0.77674249052201805"/>
          <c:h val="0.78936150388584614"/>
        </c:manualLayout>
      </c:layout>
      <c:lineChart>
        <c:grouping val="standard"/>
        <c:varyColors val="0"/>
        <c:ser>
          <c:idx val="1"/>
          <c:order val="0"/>
          <c:tx>
            <c:strRef>
              <c:f>Sheet!$B$1</c:f>
              <c:strCache>
                <c:ptCount val="1"/>
                <c:pt idx="0">
                  <c:v>Zero Net Migration</c:v>
                </c:pt>
              </c:strCache>
            </c:strRef>
          </c:tx>
          <c:spPr>
            <a:ln w="50800" cmpd="sng">
              <a:solidFill>
                <a:schemeClr val="accent1"/>
              </a:solidFill>
              <a:prstDash val="sysDash"/>
            </a:ln>
          </c:spPr>
          <c:marker>
            <c:symbol val="none"/>
          </c:marker>
          <c:cat>
            <c:numRef>
              <c:f>Sheet!$A$2:$A$42</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Sheet!$B$2:$B$42</c:f>
              <c:numCache>
                <c:formatCode>General</c:formatCode>
                <c:ptCount val="11"/>
                <c:pt idx="0">
                  <c:v>25.145561000000001</c:v>
                </c:pt>
                <c:pt idx="1">
                  <c:v>25.36814</c:v>
                </c:pt>
                <c:pt idx="2">
                  <c:v>25.587758000000001</c:v>
                </c:pt>
                <c:pt idx="3">
                  <c:v>25.804803</c:v>
                </c:pt>
                <c:pt idx="4">
                  <c:v>26.018996000000001</c:v>
                </c:pt>
                <c:pt idx="5">
                  <c:v>26.230098000000002</c:v>
                </c:pt>
                <c:pt idx="6">
                  <c:v>26.438030999999999</c:v>
                </c:pt>
                <c:pt idx="7">
                  <c:v>26.642845999999999</c:v>
                </c:pt>
                <c:pt idx="8">
                  <c:v>26.844587000000001</c:v>
                </c:pt>
                <c:pt idx="9">
                  <c:v>27.043215</c:v>
                </c:pt>
                <c:pt idx="10">
                  <c:v>27.238610000000001</c:v>
                </c:pt>
              </c:numCache>
            </c:numRef>
          </c:val>
          <c:smooth val="0"/>
        </c:ser>
        <c:ser>
          <c:idx val="2"/>
          <c:order val="1"/>
          <c:tx>
            <c:strRef>
              <c:f>Sheet!$C$1</c:f>
              <c:strCache>
                <c:ptCount val="1"/>
                <c:pt idx="0">
                  <c:v>Half 2000 -2010</c:v>
                </c:pt>
              </c:strCache>
            </c:strRef>
          </c:tx>
          <c:spPr>
            <a:ln w="50800" cmpd="sng">
              <a:solidFill>
                <a:srgbClr val="996600"/>
              </a:solidFill>
            </a:ln>
          </c:spPr>
          <c:marker>
            <c:symbol val="none"/>
          </c:marker>
          <c:cat>
            <c:numRef>
              <c:f>Sheet!$A$2:$A$42</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Sheet!$C$2:$C$42</c:f>
              <c:numCache>
                <c:formatCode>General</c:formatCode>
                <c:ptCount val="11"/>
                <c:pt idx="0">
                  <c:v>25.145561000000001</c:v>
                </c:pt>
                <c:pt idx="1">
                  <c:v>25.499699</c:v>
                </c:pt>
                <c:pt idx="2">
                  <c:v>25.857199999999999</c:v>
                </c:pt>
                <c:pt idx="3">
                  <c:v>26.217849999999999</c:v>
                </c:pt>
                <c:pt idx="4">
                  <c:v>26.581256</c:v>
                </c:pt>
                <c:pt idx="5">
                  <c:v>26.947116000000001</c:v>
                </c:pt>
                <c:pt idx="6">
                  <c:v>27.315362</c:v>
                </c:pt>
                <c:pt idx="7">
                  <c:v>27.686233999999999</c:v>
                </c:pt>
                <c:pt idx="8">
                  <c:v>28.059417</c:v>
                </c:pt>
                <c:pt idx="9">
                  <c:v>28.435222</c:v>
                </c:pt>
                <c:pt idx="10">
                  <c:v>28.813282000000001</c:v>
                </c:pt>
              </c:numCache>
            </c:numRef>
          </c:val>
          <c:smooth val="0"/>
        </c:ser>
        <c:ser>
          <c:idx val="3"/>
          <c:order val="2"/>
          <c:tx>
            <c:strRef>
              <c:f>Sheet!$D$1</c:f>
              <c:strCache>
                <c:ptCount val="1"/>
                <c:pt idx="0">
                  <c:v>2000 -2010</c:v>
                </c:pt>
              </c:strCache>
            </c:strRef>
          </c:tx>
          <c:spPr>
            <a:ln w="57150" cmpd="dbl">
              <a:solidFill>
                <a:srgbClr val="002060"/>
              </a:solidFill>
            </a:ln>
          </c:spPr>
          <c:marker>
            <c:symbol val="none"/>
          </c:marker>
          <c:cat>
            <c:numRef>
              <c:f>Sheet!$A$2:$A$42</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Sheet!$D$2:$D$42</c:f>
              <c:numCache>
                <c:formatCode>General</c:formatCode>
                <c:ptCount val="11"/>
                <c:pt idx="0">
                  <c:v>25.145561000000001</c:v>
                </c:pt>
                <c:pt idx="1">
                  <c:v>25.631695000000001</c:v>
                </c:pt>
                <c:pt idx="2">
                  <c:v>26.130047000000001</c:v>
                </c:pt>
                <c:pt idx="3">
                  <c:v>26.640165</c:v>
                </c:pt>
                <c:pt idx="4">
                  <c:v>27.161942</c:v>
                </c:pt>
                <c:pt idx="5">
                  <c:v>27.695284000000001</c:v>
                </c:pt>
                <c:pt idx="6">
                  <c:v>28.240245000000002</c:v>
                </c:pt>
                <c:pt idx="7">
                  <c:v>28.79729</c:v>
                </c:pt>
                <c:pt idx="8">
                  <c:v>29.366479000000002</c:v>
                </c:pt>
                <c:pt idx="9">
                  <c:v>29.948091000000002</c:v>
                </c:pt>
                <c:pt idx="10">
                  <c:v>30.541978</c:v>
                </c:pt>
              </c:numCache>
            </c:numRef>
          </c:val>
          <c:smooth val="0"/>
        </c:ser>
        <c:ser>
          <c:idx val="0"/>
          <c:order val="3"/>
          <c:tx>
            <c:strRef>
              <c:f>Sheet!$E$1</c:f>
              <c:strCache>
                <c:ptCount val="1"/>
                <c:pt idx="0">
                  <c:v>2010 -2015</c:v>
                </c:pt>
              </c:strCache>
            </c:strRef>
          </c:tx>
          <c:spPr>
            <a:ln w="44450">
              <a:solidFill>
                <a:schemeClr val="accent2"/>
              </a:solidFill>
            </a:ln>
          </c:spPr>
          <c:marker>
            <c:symbol val="none"/>
          </c:marker>
          <c:cat>
            <c:strLit>
              <c:ptCount val="11"/>
              <c:pt idx="0">
                <c:v>2010</c:v>
              </c:pt>
              <c:pt idx="1">
                <c:v>2011</c:v>
              </c:pt>
              <c:pt idx="2">
                <c:v>2012</c:v>
              </c:pt>
              <c:pt idx="3">
                <c:v>2013</c:v>
              </c:pt>
              <c:pt idx="4">
                <c:v>2014</c:v>
              </c:pt>
              <c:pt idx="5">
                <c:v>2015</c:v>
              </c:pt>
              <c:pt idx="6">
                <c:v>2016</c:v>
              </c:pt>
              <c:pt idx="7">
                <c:v>2017</c:v>
              </c:pt>
              <c:pt idx="8">
                <c:v>2018</c:v>
              </c:pt>
              <c:pt idx="9">
                <c:v>2019</c:v>
              </c:pt>
              <c:pt idx="10">
                <c:v>2020</c:v>
              </c:pt>
              <c:extLst>
                <c:ext xmlns:c15="http://schemas.microsoft.com/office/drawing/2012/chart" uri="{02D57815-91ED-43cb-92C2-25804820EDAC}">
                  <c15:autoCat val="1"/>
                </c:ext>
              </c:extLst>
            </c:strLit>
          </c:cat>
          <c:val>
            <c:numRef>
              <c:f>Sheet!$E$2:$E$42</c:f>
              <c:numCache>
                <c:formatCode>General</c:formatCode>
                <c:ptCount val="11"/>
                <c:pt idx="0">
                  <c:v>25.145561000000001</c:v>
                </c:pt>
                <c:pt idx="1">
                  <c:v>25.560866999999998</c:v>
                </c:pt>
                <c:pt idx="2">
                  <c:v>25.982796</c:v>
                </c:pt>
                <c:pt idx="3">
                  <c:v>26.411553999999999</c:v>
                </c:pt>
                <c:pt idx="4">
                  <c:v>26.847197999999999</c:v>
                </c:pt>
                <c:pt idx="5">
                  <c:v>27.289849</c:v>
                </c:pt>
                <c:pt idx="6">
                  <c:v>27.739236999999999</c:v>
                </c:pt>
                <c:pt idx="7">
                  <c:v>28.195917999999999</c:v>
                </c:pt>
                <c:pt idx="8">
                  <c:v>28.659986</c:v>
                </c:pt>
                <c:pt idx="9">
                  <c:v>29.131564000000001</c:v>
                </c:pt>
                <c:pt idx="10">
                  <c:v>29.610797999999999</c:v>
                </c:pt>
              </c:numCache>
            </c:numRef>
          </c:val>
          <c:smooth val="0"/>
        </c:ser>
        <c:ser>
          <c:idx val="4"/>
          <c:order val="4"/>
          <c:tx>
            <c:strRef>
              <c:f>Sheet!$F$1</c:f>
              <c:strCache>
                <c:ptCount val="1"/>
                <c:pt idx="0">
                  <c:v>Estimates</c:v>
                </c:pt>
              </c:strCache>
            </c:strRef>
          </c:tx>
          <c:spPr>
            <a:ln w="44450"/>
          </c:spPr>
          <c:marker>
            <c:symbol val="square"/>
            <c:size val="5"/>
          </c:marker>
          <c:cat>
            <c:strLit>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extLst>
                <c:ext xmlns:c15="http://schemas.microsoft.com/office/drawing/2012/chart" uri="{02D57815-91ED-43cb-92C2-25804820EDAC}">
                  <c15:autoCat val="1"/>
                </c:ext>
              </c:extLst>
            </c:strLit>
          </c:cat>
          <c:val>
            <c:numRef>
              <c:f>Sheet!$F$2:$F$8</c:f>
              <c:numCache>
                <c:formatCode>General</c:formatCode>
                <c:ptCount val="7"/>
                <c:pt idx="0">
                  <c:v>25.145561000000001</c:v>
                </c:pt>
                <c:pt idx="1">
                  <c:v>25.657477</c:v>
                </c:pt>
                <c:pt idx="2">
                  <c:v>26.094422000000002</c:v>
                </c:pt>
                <c:pt idx="3">
                  <c:v>26.505637</c:v>
                </c:pt>
                <c:pt idx="4">
                  <c:v>26.956958</c:v>
                </c:pt>
                <c:pt idx="5">
                  <c:v>27.469114000000001</c:v>
                </c:pt>
                <c:pt idx="6">
                  <c:v>27.862596</c:v>
                </c:pt>
              </c:numCache>
            </c:numRef>
          </c:val>
          <c:smooth val="0"/>
        </c:ser>
        <c:dLbls>
          <c:showLegendKey val="0"/>
          <c:showVal val="0"/>
          <c:showCatName val="0"/>
          <c:showSerName val="0"/>
          <c:showPercent val="0"/>
          <c:showBubbleSize val="0"/>
        </c:dLbls>
        <c:smooth val="0"/>
        <c:axId val="253097120"/>
        <c:axId val="253097512"/>
      </c:lineChart>
      <c:catAx>
        <c:axId val="253097120"/>
        <c:scaling>
          <c:orientation val="minMax"/>
        </c:scaling>
        <c:delete val="0"/>
        <c:axPos val="b"/>
        <c:numFmt formatCode="General" sourceLinked="1"/>
        <c:majorTickMark val="out"/>
        <c:minorTickMark val="none"/>
        <c:tickLblPos val="nextTo"/>
        <c:txPr>
          <a:bodyPr rot="2700000"/>
          <a:lstStyle/>
          <a:p>
            <a:pPr>
              <a:defRPr/>
            </a:pPr>
            <a:endParaRPr lang="en-US"/>
          </a:p>
        </c:txPr>
        <c:crossAx val="253097512"/>
        <c:crosses val="autoZero"/>
        <c:auto val="1"/>
        <c:lblAlgn val="ctr"/>
        <c:lblOffset val="0"/>
        <c:noMultiLvlLbl val="0"/>
      </c:catAx>
      <c:valAx>
        <c:axId val="253097512"/>
        <c:scaling>
          <c:orientation val="minMax"/>
          <c:min val="24"/>
        </c:scaling>
        <c:delete val="0"/>
        <c:axPos val="l"/>
        <c:majorGridlines/>
        <c:title>
          <c:tx>
            <c:rich>
              <a:bodyPr/>
              <a:lstStyle/>
              <a:p>
                <a:pPr>
                  <a:defRPr/>
                </a:pPr>
                <a:r>
                  <a:rPr lang="en-US" dirty="0" smtClean="0"/>
                  <a:t>Millions</a:t>
                </a:r>
                <a:endParaRPr lang="en-US" dirty="0"/>
              </a:p>
            </c:rich>
          </c:tx>
          <c:layout/>
          <c:overlay val="0"/>
        </c:title>
        <c:numFmt formatCode="0" sourceLinked="0"/>
        <c:majorTickMark val="out"/>
        <c:minorTickMark val="none"/>
        <c:tickLblPos val="nextTo"/>
        <c:crossAx val="253097120"/>
        <c:crosses val="autoZero"/>
        <c:crossBetween val="midCat"/>
      </c:valAx>
    </c:plotArea>
    <c:legend>
      <c:legendPos val="l"/>
      <c:layout>
        <c:manualLayout>
          <c:xMode val="edge"/>
          <c:yMode val="edge"/>
          <c:x val="0.13875692621755614"/>
          <c:y val="0.1117884020045586"/>
          <c:w val="0.24976876154369596"/>
          <c:h val="0.33835917202064625"/>
        </c:manualLayout>
      </c:layout>
      <c:overlay val="1"/>
      <c:spPr>
        <a:solidFill>
          <a:schemeClr val="bg1"/>
        </a:solidFill>
        <a:ln>
          <a:solidFill>
            <a:schemeClr val="bg1">
              <a:lumMod val="65000"/>
            </a:schemeClr>
          </a:solidFill>
        </a:ln>
        <a:effectLst>
          <a:outerShdw blurRad="50800" dist="38100" dir="2700000" algn="tl" rotWithShape="0">
            <a:prstClr val="black">
              <a:alpha val="40000"/>
            </a:prstClr>
          </a:outerShdw>
        </a:effectLst>
      </c:spPr>
      <c:txPr>
        <a:bodyPr/>
        <a:lstStyle/>
        <a:p>
          <a:pPr>
            <a:defRPr sz="1600"/>
          </a:pPr>
          <a:endParaRPr lang="en-US"/>
        </a:p>
      </c:txPr>
    </c:legend>
    <c:plotVisOnly val="1"/>
    <c:dispBlanksAs val="gap"/>
    <c:showDLblsOverMax val="0"/>
  </c:chart>
  <c:txPr>
    <a:bodyPr/>
    <a:lstStyle/>
    <a:p>
      <a:pPr>
        <a:defRPr sz="2000"/>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Total Pop .5</c:v>
                </c:pt>
              </c:strCache>
            </c:strRef>
          </c:tx>
          <c:spPr>
            <a:ln w="28575" cap="rnd">
              <a:solidFill>
                <a:schemeClr val="accent1"/>
              </a:solidFill>
              <a:round/>
            </a:ln>
            <a:effectLst/>
          </c:spPr>
          <c:marker>
            <c:symbol val="none"/>
          </c:marker>
          <c:cat>
            <c:numRef>
              <c:f>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Sheet1!$B$2:$B$10</c:f>
              <c:numCache>
                <c:formatCode>#,##0</c:formatCode>
                <c:ptCount val="9"/>
                <c:pt idx="0">
                  <c:v>7245842</c:v>
                </c:pt>
                <c:pt idx="1">
                  <c:v>7500536</c:v>
                </c:pt>
                <c:pt idx="2">
                  <c:v>7749159</c:v>
                </c:pt>
                <c:pt idx="3">
                  <c:v>7999227</c:v>
                </c:pt>
                <c:pt idx="4">
                  <c:v>8315060</c:v>
                </c:pt>
                <c:pt idx="5">
                  <c:v>8672306</c:v>
                </c:pt>
                <c:pt idx="6">
                  <c:v>9028225</c:v>
                </c:pt>
                <c:pt idx="7">
                  <c:v>9375606</c:v>
                </c:pt>
                <c:pt idx="8">
                  <c:v>9725594</c:v>
                </c:pt>
              </c:numCache>
            </c:numRef>
          </c:val>
          <c:smooth val="0"/>
        </c:ser>
        <c:ser>
          <c:idx val="5"/>
          <c:order val="5"/>
          <c:tx>
            <c:strRef>
              <c:f>Sheet1!$G$1</c:f>
              <c:strCache>
                <c:ptCount val="1"/>
                <c:pt idx="0">
                  <c:v>Total Pop</c:v>
                </c:pt>
              </c:strCache>
            </c:strRef>
          </c:tx>
          <c:spPr>
            <a:ln w="28575" cap="rnd">
              <a:solidFill>
                <a:schemeClr val="accent6"/>
              </a:solidFill>
              <a:round/>
            </a:ln>
            <a:effectLst/>
          </c:spPr>
          <c:marker>
            <c:symbol val="none"/>
          </c:marker>
          <c:cat>
            <c:numRef>
              <c:f>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Sheet1!$G$2:$G$10</c:f>
              <c:numCache>
                <c:formatCode>#,##0</c:formatCode>
                <c:ptCount val="9"/>
                <c:pt idx="0">
                  <c:v>7245842</c:v>
                </c:pt>
                <c:pt idx="1">
                  <c:v>7716216</c:v>
                </c:pt>
                <c:pt idx="2">
                  <c:v>8210811</c:v>
                </c:pt>
                <c:pt idx="3">
                  <c:v>8743585</c:v>
                </c:pt>
                <c:pt idx="4">
                  <c:v>9430620</c:v>
                </c:pt>
                <c:pt idx="5">
                  <c:v>10256543</c:v>
                </c:pt>
                <c:pt idx="6">
                  <c:v>11129624</c:v>
                </c:pt>
                <c:pt idx="7">
                  <c:v>12045010</c:v>
                </c:pt>
                <c:pt idx="8">
                  <c:v>13034417</c:v>
                </c:pt>
              </c:numCache>
            </c:numRef>
          </c:val>
          <c:smooth val="0"/>
        </c:ser>
        <c:dLbls>
          <c:showLegendKey val="0"/>
          <c:showVal val="0"/>
          <c:showCatName val="0"/>
          <c:showSerName val="0"/>
          <c:showPercent val="0"/>
          <c:showBubbleSize val="0"/>
        </c:dLbls>
        <c:smooth val="0"/>
        <c:axId val="253099080"/>
        <c:axId val="253099472"/>
        <c:extLst>
          <c:ext xmlns:c15="http://schemas.microsoft.com/office/drawing/2012/chart" uri="{02D57815-91ED-43cb-92C2-25804820EDAC}">
            <c15:filteredLineSeries>
              <c15:ser>
                <c:idx val="1"/>
                <c:order val="1"/>
                <c:tx>
                  <c:strRef>
                    <c:extLst>
                      <c:ext uri="{02D57815-91ED-43cb-92C2-25804820EDAC}">
                        <c15:formulaRef>
                          <c15:sqref>Sheet1!$C$1</c15:sqref>
                        </c15:formulaRef>
                      </c:ext>
                    </c:extLst>
                    <c:strCache>
                      <c:ptCount val="1"/>
                      <c:pt idx="0">
                        <c:v>NH  White Total .5</c:v>
                      </c:pt>
                    </c:strCache>
                  </c:strRef>
                </c:tx>
                <c:spPr>
                  <a:ln w="28575" cap="rnd">
                    <a:solidFill>
                      <a:schemeClr val="accent2"/>
                    </a:solidFill>
                    <a:round/>
                  </a:ln>
                  <a:effectLst/>
                </c:spPr>
                <c:marker>
                  <c:symbol val="none"/>
                </c:marker>
                <c:cat>
                  <c:numRef>
                    <c:extLst>
                      <c:ext uri="{02D57815-91ED-43cb-92C2-25804820EDAC}">
                        <c15:formulaRef>
                          <c15:sqref>Sheet1!$A$2:$A$10</c15:sqref>
                        </c15:formulaRef>
                      </c:ext>
                    </c:extLst>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extLst>
                      <c:ext uri="{02D57815-91ED-43cb-92C2-25804820EDAC}">
                        <c15:formulaRef>
                          <c15:sqref>Sheet1!$C$2:$C$10</c15:sqref>
                        </c15:formulaRef>
                      </c:ext>
                    </c:extLst>
                    <c:numCache>
                      <c:formatCode>#,##0</c:formatCode>
                      <c:ptCount val="9"/>
                      <c:pt idx="0">
                        <c:v>2463178</c:v>
                      </c:pt>
                      <c:pt idx="1">
                        <c:v>2449351</c:v>
                      </c:pt>
                      <c:pt idx="2">
                        <c:v>2434093</c:v>
                      </c:pt>
                      <c:pt idx="3">
                        <c:v>2413547</c:v>
                      </c:pt>
                      <c:pt idx="4">
                        <c:v>2379171</c:v>
                      </c:pt>
                      <c:pt idx="5">
                        <c:v>2295699</c:v>
                      </c:pt>
                      <c:pt idx="6">
                        <c:v>2228341</c:v>
                      </c:pt>
                      <c:pt idx="7">
                        <c:v>2183650</c:v>
                      </c:pt>
                      <c:pt idx="8">
                        <c:v>2151809</c:v>
                      </c:pt>
                    </c:numCache>
                  </c:numRef>
                </c:val>
                <c:smooth val="0"/>
              </c15:ser>
            </c15:filteredLineSeries>
            <c15:filteredLine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NH Black Total .5</c:v>
                      </c:pt>
                    </c:strCache>
                  </c:strRef>
                </c:tx>
                <c:spPr>
                  <a:ln w="28575" cap="rnd">
                    <a:solidFill>
                      <a:schemeClr val="accent3"/>
                    </a:solidFill>
                    <a:round/>
                  </a:ln>
                  <a:effectLst/>
                </c:spPr>
                <c:marker>
                  <c:symbol val="none"/>
                </c:marker>
                <c:cat>
                  <c:numRef>
                    <c:extLst xmlns:c15="http://schemas.microsoft.com/office/drawing/2012/chart">
                      <c:ext xmlns:c15="http://schemas.microsoft.com/office/drawing/2012/chart" uri="{02D57815-91ED-43cb-92C2-25804820EDAC}">
                        <c15:formulaRef>
                          <c15:sqref>Sheet1!$A$2:$A$10</c15:sqref>
                        </c15:formulaRef>
                      </c:ext>
                    </c:extLst>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extLst xmlns:c15="http://schemas.microsoft.com/office/drawing/2012/chart">
                      <c:ext xmlns:c15="http://schemas.microsoft.com/office/drawing/2012/chart" uri="{02D57815-91ED-43cb-92C2-25804820EDAC}">
                        <c15:formulaRef>
                          <c15:sqref>Sheet1!$D$2:$D$10</c15:sqref>
                        </c15:formulaRef>
                      </c:ext>
                    </c:extLst>
                    <c:numCache>
                      <c:formatCode>#,##0</c:formatCode>
                      <c:ptCount val="9"/>
                      <c:pt idx="0">
                        <c:v>860281</c:v>
                      </c:pt>
                      <c:pt idx="1">
                        <c:v>855636</c:v>
                      </c:pt>
                      <c:pt idx="2">
                        <c:v>857521</c:v>
                      </c:pt>
                      <c:pt idx="3">
                        <c:v>861072</c:v>
                      </c:pt>
                      <c:pt idx="4">
                        <c:v>866487</c:v>
                      </c:pt>
                      <c:pt idx="5">
                        <c:v>867460</c:v>
                      </c:pt>
                      <c:pt idx="6">
                        <c:v>863814</c:v>
                      </c:pt>
                      <c:pt idx="7">
                        <c:v>858280</c:v>
                      </c:pt>
                      <c:pt idx="8">
                        <c:v>853408</c:v>
                      </c:pt>
                    </c:numCache>
                  </c:numRef>
                </c:val>
                <c:smooth val="0"/>
              </c15:ser>
            </c15:filteredLineSeries>
            <c15:filteredLineSeries>
              <c15:ser>
                <c:idx val="3"/>
                <c:order val="3"/>
                <c:tx>
                  <c:strRef>
                    <c:extLst xmlns:c15="http://schemas.microsoft.com/office/drawing/2012/chart">
                      <c:ext xmlns:c15="http://schemas.microsoft.com/office/drawing/2012/chart" uri="{02D57815-91ED-43cb-92C2-25804820EDAC}">
                        <c15:formulaRef>
                          <c15:sqref>Sheet1!$E$1</c15:sqref>
                        </c15:formulaRef>
                      </c:ext>
                    </c:extLst>
                    <c:strCache>
                      <c:ptCount val="1"/>
                      <c:pt idx="0">
                        <c:v>Hispanic Total .5</c:v>
                      </c:pt>
                    </c:strCache>
                  </c:strRef>
                </c:tx>
                <c:spPr>
                  <a:ln w="28575" cap="rnd">
                    <a:solidFill>
                      <a:schemeClr val="accent4"/>
                    </a:solidFill>
                    <a:round/>
                  </a:ln>
                  <a:effectLst/>
                </c:spPr>
                <c:marker>
                  <c:symbol val="none"/>
                </c:marker>
                <c:cat>
                  <c:numRef>
                    <c:extLst xmlns:c15="http://schemas.microsoft.com/office/drawing/2012/chart">
                      <c:ext xmlns:c15="http://schemas.microsoft.com/office/drawing/2012/chart" uri="{02D57815-91ED-43cb-92C2-25804820EDAC}">
                        <c15:formulaRef>
                          <c15:sqref>Sheet1!$A$2:$A$10</c15:sqref>
                        </c15:formulaRef>
                      </c:ext>
                    </c:extLst>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extLst xmlns:c15="http://schemas.microsoft.com/office/drawing/2012/chart">
                      <c:ext xmlns:c15="http://schemas.microsoft.com/office/drawing/2012/chart" uri="{02D57815-91ED-43cb-92C2-25804820EDAC}">
                        <c15:formulaRef>
                          <c15:sqref>Sheet1!$E$2:$E$10</c15:sqref>
                        </c15:formulaRef>
                      </c:ext>
                    </c:extLst>
                    <c:numCache>
                      <c:formatCode>#,##0</c:formatCode>
                      <c:ptCount val="9"/>
                      <c:pt idx="0">
                        <c:v>3487625</c:v>
                      </c:pt>
                      <c:pt idx="1">
                        <c:v>3716280</c:v>
                      </c:pt>
                      <c:pt idx="2">
                        <c:v>3945045</c:v>
                      </c:pt>
                      <c:pt idx="3">
                        <c:v>4195012</c:v>
                      </c:pt>
                      <c:pt idx="4">
                        <c:v>4524208</c:v>
                      </c:pt>
                      <c:pt idx="5">
                        <c:v>4912806</c:v>
                      </c:pt>
                      <c:pt idx="6">
                        <c:v>5274052</c:v>
                      </c:pt>
                      <c:pt idx="7">
                        <c:v>5603869</c:v>
                      </c:pt>
                      <c:pt idx="8">
                        <c:v>5935455</c:v>
                      </c:pt>
                    </c:numCache>
                  </c:numRef>
                </c:val>
                <c:smooth val="0"/>
              </c15:ser>
            </c15:filteredLineSeries>
            <c15:filteredLineSeries>
              <c15:ser>
                <c:idx val="4"/>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NH Other Total .5</c:v>
                      </c:pt>
                    </c:strCache>
                  </c:strRef>
                </c:tx>
                <c:spPr>
                  <a:ln w="28575" cap="rnd">
                    <a:solidFill>
                      <a:schemeClr val="accent5"/>
                    </a:solidFill>
                    <a:round/>
                  </a:ln>
                  <a:effectLst/>
                </c:spPr>
                <c:marker>
                  <c:symbol val="none"/>
                </c:marker>
                <c:cat>
                  <c:numRef>
                    <c:extLst xmlns:c15="http://schemas.microsoft.com/office/drawing/2012/chart">
                      <c:ext xmlns:c15="http://schemas.microsoft.com/office/drawing/2012/chart" uri="{02D57815-91ED-43cb-92C2-25804820EDAC}">
                        <c15:formulaRef>
                          <c15:sqref>Sheet1!$A$2:$A$10</c15:sqref>
                        </c15:formulaRef>
                      </c:ext>
                    </c:extLst>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extLst xmlns:c15="http://schemas.microsoft.com/office/drawing/2012/chart">
                      <c:ext xmlns:c15="http://schemas.microsoft.com/office/drawing/2012/chart" uri="{02D57815-91ED-43cb-92C2-25804820EDAC}">
                        <c15:formulaRef>
                          <c15:sqref>Sheet1!$F$2:$F$10</c15:sqref>
                        </c15:formulaRef>
                      </c:ext>
                    </c:extLst>
                    <c:numCache>
                      <c:formatCode>#,##0</c:formatCode>
                      <c:ptCount val="9"/>
                      <c:pt idx="0">
                        <c:v>434758</c:v>
                      </c:pt>
                      <c:pt idx="1">
                        <c:v>479269</c:v>
                      </c:pt>
                      <c:pt idx="2">
                        <c:v>512500</c:v>
                      </c:pt>
                      <c:pt idx="3">
                        <c:v>529596</c:v>
                      </c:pt>
                      <c:pt idx="4">
                        <c:v>545194</c:v>
                      </c:pt>
                      <c:pt idx="5">
                        <c:v>596341</c:v>
                      </c:pt>
                      <c:pt idx="6">
                        <c:v>662018</c:v>
                      </c:pt>
                      <c:pt idx="7">
                        <c:v>729807</c:v>
                      </c:pt>
                      <c:pt idx="8">
                        <c:v>784922</c:v>
                      </c:pt>
                    </c:numCache>
                  </c:numRef>
                </c:val>
                <c:smooth val="0"/>
              </c15:ser>
            </c15:filteredLineSeries>
            <c15:filteredLineSeries>
              <c15:ser>
                <c:idx val="6"/>
                <c:order val="6"/>
                <c:tx>
                  <c:strRef>
                    <c:extLst xmlns:c15="http://schemas.microsoft.com/office/drawing/2012/chart">
                      <c:ext xmlns:c15="http://schemas.microsoft.com/office/drawing/2012/chart" uri="{02D57815-91ED-43cb-92C2-25804820EDAC}">
                        <c15:formulaRef>
                          <c15:sqref>Sheet1!$H$1</c15:sqref>
                        </c15:formulaRef>
                      </c:ext>
                    </c:extLst>
                    <c:strCache>
                      <c:ptCount val="1"/>
                      <c:pt idx="0">
                        <c:v>NH  White Total</c:v>
                      </c:pt>
                    </c:strCache>
                  </c:strRef>
                </c:tx>
                <c:spPr>
                  <a:ln w="28575" cap="rnd">
                    <a:solidFill>
                      <a:schemeClr val="accent1">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Sheet1!$A$2:$A$10</c15:sqref>
                        </c15:formulaRef>
                      </c:ext>
                    </c:extLst>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extLst xmlns:c15="http://schemas.microsoft.com/office/drawing/2012/chart">
                      <c:ext xmlns:c15="http://schemas.microsoft.com/office/drawing/2012/chart" uri="{02D57815-91ED-43cb-92C2-25804820EDAC}">
                        <c15:formulaRef>
                          <c15:sqref>Sheet1!$H$2:$H$10</c15:sqref>
                        </c15:formulaRef>
                      </c:ext>
                    </c:extLst>
                    <c:numCache>
                      <c:formatCode>#,##0</c:formatCode>
                      <c:ptCount val="9"/>
                      <c:pt idx="0">
                        <c:v>2463178</c:v>
                      </c:pt>
                      <c:pt idx="1">
                        <c:v>2467812</c:v>
                      </c:pt>
                      <c:pt idx="2">
                        <c:v>2469546</c:v>
                      </c:pt>
                      <c:pt idx="3">
                        <c:v>2461588</c:v>
                      </c:pt>
                      <c:pt idx="4">
                        <c:v>2438935</c:v>
                      </c:pt>
                      <c:pt idx="5">
                        <c:v>2366195</c:v>
                      </c:pt>
                      <c:pt idx="6">
                        <c:v>2310523</c:v>
                      </c:pt>
                      <c:pt idx="7">
                        <c:v>2278393</c:v>
                      </c:pt>
                      <c:pt idx="8">
                        <c:v>2258900</c:v>
                      </c:pt>
                    </c:numCache>
                  </c:numRef>
                </c:val>
                <c:smooth val="0"/>
              </c15:ser>
            </c15:filteredLineSeries>
            <c15:filteredLineSeries>
              <c15:ser>
                <c:idx val="7"/>
                <c:order val="7"/>
                <c:tx>
                  <c:strRef>
                    <c:extLst xmlns:c15="http://schemas.microsoft.com/office/drawing/2012/chart">
                      <c:ext xmlns:c15="http://schemas.microsoft.com/office/drawing/2012/chart" uri="{02D57815-91ED-43cb-92C2-25804820EDAC}">
                        <c15:formulaRef>
                          <c15:sqref>Sheet1!$I$1</c15:sqref>
                        </c15:formulaRef>
                      </c:ext>
                    </c:extLst>
                    <c:strCache>
                      <c:ptCount val="1"/>
                      <c:pt idx="0">
                        <c:v>NH Black Total</c:v>
                      </c:pt>
                    </c:strCache>
                  </c:strRef>
                </c:tx>
                <c:spPr>
                  <a:ln w="28575" cap="rnd">
                    <a:solidFill>
                      <a:schemeClr val="accent2">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Sheet1!$A$2:$A$10</c15:sqref>
                        </c15:formulaRef>
                      </c:ext>
                    </c:extLst>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extLst xmlns:c15="http://schemas.microsoft.com/office/drawing/2012/chart">
                      <c:ext xmlns:c15="http://schemas.microsoft.com/office/drawing/2012/chart" uri="{02D57815-91ED-43cb-92C2-25804820EDAC}">
                        <c15:formulaRef>
                          <c15:sqref>Sheet1!$I$2:$I$10</c15:sqref>
                        </c15:formulaRef>
                      </c:ext>
                    </c:extLst>
                    <c:numCache>
                      <c:formatCode>#,##0</c:formatCode>
                      <c:ptCount val="9"/>
                      <c:pt idx="0">
                        <c:v>860281</c:v>
                      </c:pt>
                      <c:pt idx="1">
                        <c:v>879934</c:v>
                      </c:pt>
                      <c:pt idx="2">
                        <c:v>901617</c:v>
                      </c:pt>
                      <c:pt idx="3">
                        <c:v>924721</c:v>
                      </c:pt>
                      <c:pt idx="4">
                        <c:v>955451</c:v>
                      </c:pt>
                      <c:pt idx="5">
                        <c:v>984840</c:v>
                      </c:pt>
                      <c:pt idx="6">
                        <c:v>1007739</c:v>
                      </c:pt>
                      <c:pt idx="7">
                        <c:v>1026601</c:v>
                      </c:pt>
                      <c:pt idx="8">
                        <c:v>1045760</c:v>
                      </c:pt>
                    </c:numCache>
                  </c:numRef>
                </c:val>
                <c:smooth val="0"/>
              </c15:ser>
            </c15:filteredLineSeries>
            <c15:filteredLineSeries>
              <c15:ser>
                <c:idx val="8"/>
                <c:order val="8"/>
                <c:tx>
                  <c:strRef>
                    <c:extLst xmlns:c15="http://schemas.microsoft.com/office/drawing/2012/chart">
                      <c:ext xmlns:c15="http://schemas.microsoft.com/office/drawing/2012/chart" uri="{02D57815-91ED-43cb-92C2-25804820EDAC}">
                        <c15:formulaRef>
                          <c15:sqref>Sheet1!$J$1</c15:sqref>
                        </c15:formulaRef>
                      </c:ext>
                    </c:extLst>
                    <c:strCache>
                      <c:ptCount val="1"/>
                      <c:pt idx="0">
                        <c:v>Hispanic Total</c:v>
                      </c:pt>
                    </c:strCache>
                  </c:strRef>
                </c:tx>
                <c:spPr>
                  <a:ln w="28575" cap="rnd">
                    <a:solidFill>
                      <a:schemeClr val="accent3">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Sheet1!$A$2:$A$10</c15:sqref>
                        </c15:formulaRef>
                      </c:ext>
                    </c:extLst>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extLst xmlns:c15="http://schemas.microsoft.com/office/drawing/2012/chart">
                      <c:ext xmlns:c15="http://schemas.microsoft.com/office/drawing/2012/chart" uri="{02D57815-91ED-43cb-92C2-25804820EDAC}">
                        <c15:formulaRef>
                          <c15:sqref>Sheet1!$J$2:$J$10</c15:sqref>
                        </c15:formulaRef>
                      </c:ext>
                    </c:extLst>
                    <c:numCache>
                      <c:formatCode>#,##0</c:formatCode>
                      <c:ptCount val="9"/>
                      <c:pt idx="0">
                        <c:v>3487625</c:v>
                      </c:pt>
                      <c:pt idx="1">
                        <c:v>3843101</c:v>
                      </c:pt>
                      <c:pt idx="2">
                        <c:v>4219839</c:v>
                      </c:pt>
                      <c:pt idx="3">
                        <c:v>4649181</c:v>
                      </c:pt>
                      <c:pt idx="4">
                        <c:v>5233508</c:v>
                      </c:pt>
                      <c:pt idx="5">
                        <c:v>5935799</c:v>
                      </c:pt>
                      <c:pt idx="6">
                        <c:v>6625020</c:v>
                      </c:pt>
                      <c:pt idx="7">
                        <c:v>7297863</c:v>
                      </c:pt>
                      <c:pt idx="8">
                        <c:v>8015797</c:v>
                      </c:pt>
                    </c:numCache>
                  </c:numRef>
                </c:val>
                <c:smooth val="0"/>
              </c15:ser>
            </c15:filteredLineSeries>
            <c15:filteredLineSeries>
              <c15:ser>
                <c:idx val="9"/>
                <c:order val="9"/>
                <c:tx>
                  <c:strRef>
                    <c:extLst xmlns:c15="http://schemas.microsoft.com/office/drawing/2012/chart">
                      <c:ext xmlns:c15="http://schemas.microsoft.com/office/drawing/2012/chart" uri="{02D57815-91ED-43cb-92C2-25804820EDAC}">
                        <c15:formulaRef>
                          <c15:sqref>Sheet1!$K$1</c15:sqref>
                        </c15:formulaRef>
                      </c:ext>
                    </c:extLst>
                    <c:strCache>
                      <c:ptCount val="1"/>
                      <c:pt idx="0">
                        <c:v>NH Other Total</c:v>
                      </c:pt>
                    </c:strCache>
                  </c:strRef>
                </c:tx>
                <c:spPr>
                  <a:ln w="28575" cap="rnd">
                    <a:solidFill>
                      <a:schemeClr val="accent4">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Sheet1!$A$2:$A$10</c15:sqref>
                        </c15:formulaRef>
                      </c:ext>
                    </c:extLst>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extLst xmlns:c15="http://schemas.microsoft.com/office/drawing/2012/chart">
                      <c:ext xmlns:c15="http://schemas.microsoft.com/office/drawing/2012/chart" uri="{02D57815-91ED-43cb-92C2-25804820EDAC}">
                        <c15:formulaRef>
                          <c15:sqref>Sheet1!$K$2:$K$10</c15:sqref>
                        </c15:formulaRef>
                      </c:ext>
                    </c:extLst>
                    <c:numCache>
                      <c:formatCode>#,##0</c:formatCode>
                      <c:ptCount val="9"/>
                      <c:pt idx="0">
                        <c:v>434758</c:v>
                      </c:pt>
                      <c:pt idx="1">
                        <c:v>525369</c:v>
                      </c:pt>
                      <c:pt idx="2">
                        <c:v>619809</c:v>
                      </c:pt>
                      <c:pt idx="3">
                        <c:v>708095</c:v>
                      </c:pt>
                      <c:pt idx="4">
                        <c:v>802726</c:v>
                      </c:pt>
                      <c:pt idx="5">
                        <c:v>969709</c:v>
                      </c:pt>
                      <c:pt idx="6">
                        <c:v>1186342</c:v>
                      </c:pt>
                      <c:pt idx="7">
                        <c:v>1442153</c:v>
                      </c:pt>
                      <c:pt idx="8">
                        <c:v>1713960</c:v>
                      </c:pt>
                    </c:numCache>
                  </c:numRef>
                </c:val>
                <c:smooth val="0"/>
              </c15:ser>
            </c15:filteredLineSeries>
          </c:ext>
        </c:extLst>
      </c:lineChart>
      <c:catAx>
        <c:axId val="253099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53099472"/>
        <c:crosses val="autoZero"/>
        <c:auto val="1"/>
        <c:lblAlgn val="ctr"/>
        <c:lblOffset val="100"/>
        <c:noMultiLvlLbl val="0"/>
      </c:catAx>
      <c:valAx>
        <c:axId val="2530994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5309908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1"/>
          <c:tx>
            <c:strRef>
              <c:f>Sheet1!$C$1</c:f>
              <c:strCache>
                <c:ptCount val="1"/>
                <c:pt idx="0">
                  <c:v>NH  White Total .5</c:v>
                </c:pt>
              </c:strCache>
            </c:strRef>
          </c:tx>
          <c:spPr>
            <a:ln w="28575" cap="rnd">
              <a:solidFill>
                <a:schemeClr val="accent2"/>
              </a:solidFill>
              <a:round/>
            </a:ln>
            <a:effectLst/>
          </c:spPr>
          <c:marker>
            <c:symbol val="none"/>
          </c:marker>
          <c:cat>
            <c:numRef>
              <c:f>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Sheet1!$C$2:$C$10</c:f>
              <c:numCache>
                <c:formatCode>#,##0</c:formatCode>
                <c:ptCount val="9"/>
                <c:pt idx="0">
                  <c:v>2463178</c:v>
                </c:pt>
                <c:pt idx="1">
                  <c:v>2449351</c:v>
                </c:pt>
                <c:pt idx="2">
                  <c:v>2434093</c:v>
                </c:pt>
                <c:pt idx="3">
                  <c:v>2413547</c:v>
                </c:pt>
                <c:pt idx="4">
                  <c:v>2379171</c:v>
                </c:pt>
                <c:pt idx="5">
                  <c:v>2295699</c:v>
                </c:pt>
                <c:pt idx="6">
                  <c:v>2228341</c:v>
                </c:pt>
                <c:pt idx="7">
                  <c:v>2183650</c:v>
                </c:pt>
                <c:pt idx="8">
                  <c:v>2151809</c:v>
                </c:pt>
              </c:numCache>
            </c:numRef>
          </c:val>
          <c:smooth val="0"/>
        </c:ser>
        <c:ser>
          <c:idx val="2"/>
          <c:order val="2"/>
          <c:tx>
            <c:strRef>
              <c:f>Sheet1!$D$1</c:f>
              <c:strCache>
                <c:ptCount val="1"/>
                <c:pt idx="0">
                  <c:v>NH Black Total .5</c:v>
                </c:pt>
              </c:strCache>
            </c:strRef>
          </c:tx>
          <c:spPr>
            <a:ln w="28575" cap="rnd">
              <a:solidFill>
                <a:schemeClr val="accent3"/>
              </a:solidFill>
              <a:round/>
            </a:ln>
            <a:effectLst/>
          </c:spPr>
          <c:marker>
            <c:symbol val="none"/>
          </c:marker>
          <c:cat>
            <c:numRef>
              <c:f>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Sheet1!$D$2:$D$10</c:f>
              <c:numCache>
                <c:formatCode>#,##0</c:formatCode>
                <c:ptCount val="9"/>
                <c:pt idx="0">
                  <c:v>860281</c:v>
                </c:pt>
                <c:pt idx="1">
                  <c:v>855636</c:v>
                </c:pt>
                <c:pt idx="2">
                  <c:v>857521</c:v>
                </c:pt>
                <c:pt idx="3">
                  <c:v>861072</c:v>
                </c:pt>
                <c:pt idx="4">
                  <c:v>866487</c:v>
                </c:pt>
                <c:pt idx="5">
                  <c:v>867460</c:v>
                </c:pt>
                <c:pt idx="6">
                  <c:v>863814</c:v>
                </c:pt>
                <c:pt idx="7">
                  <c:v>858280</c:v>
                </c:pt>
                <c:pt idx="8">
                  <c:v>853408</c:v>
                </c:pt>
              </c:numCache>
            </c:numRef>
          </c:val>
          <c:smooth val="0"/>
        </c:ser>
        <c:ser>
          <c:idx val="3"/>
          <c:order val="3"/>
          <c:tx>
            <c:strRef>
              <c:f>Sheet1!$E$1</c:f>
              <c:strCache>
                <c:ptCount val="1"/>
                <c:pt idx="0">
                  <c:v>Hispanic Total .5</c:v>
                </c:pt>
              </c:strCache>
            </c:strRef>
          </c:tx>
          <c:spPr>
            <a:ln w="28575" cap="rnd">
              <a:solidFill>
                <a:schemeClr val="accent4"/>
              </a:solidFill>
              <a:round/>
            </a:ln>
            <a:effectLst/>
          </c:spPr>
          <c:marker>
            <c:symbol val="none"/>
          </c:marker>
          <c:cat>
            <c:numRef>
              <c:f>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Sheet1!$E$2:$E$10</c:f>
              <c:numCache>
                <c:formatCode>#,##0</c:formatCode>
                <c:ptCount val="9"/>
                <c:pt idx="0">
                  <c:v>3487625</c:v>
                </c:pt>
                <c:pt idx="1">
                  <c:v>3716280</c:v>
                </c:pt>
                <c:pt idx="2">
                  <c:v>3945045</c:v>
                </c:pt>
                <c:pt idx="3">
                  <c:v>4195012</c:v>
                </c:pt>
                <c:pt idx="4">
                  <c:v>4524208</c:v>
                </c:pt>
                <c:pt idx="5">
                  <c:v>4912806</c:v>
                </c:pt>
                <c:pt idx="6">
                  <c:v>5274052</c:v>
                </c:pt>
                <c:pt idx="7">
                  <c:v>5603869</c:v>
                </c:pt>
                <c:pt idx="8">
                  <c:v>5935455</c:v>
                </c:pt>
              </c:numCache>
            </c:numRef>
          </c:val>
          <c:smooth val="0"/>
        </c:ser>
        <c:ser>
          <c:idx val="4"/>
          <c:order val="4"/>
          <c:tx>
            <c:strRef>
              <c:f>Sheet1!$F$1</c:f>
              <c:strCache>
                <c:ptCount val="1"/>
                <c:pt idx="0">
                  <c:v>NH Other Total .5</c:v>
                </c:pt>
              </c:strCache>
            </c:strRef>
          </c:tx>
          <c:spPr>
            <a:ln w="28575" cap="rnd">
              <a:solidFill>
                <a:schemeClr val="accent5"/>
              </a:solidFill>
              <a:round/>
            </a:ln>
            <a:effectLst/>
          </c:spPr>
          <c:marker>
            <c:symbol val="none"/>
          </c:marker>
          <c:cat>
            <c:numRef>
              <c:f>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Sheet1!$F$2:$F$10</c:f>
              <c:numCache>
                <c:formatCode>#,##0</c:formatCode>
                <c:ptCount val="9"/>
                <c:pt idx="0">
                  <c:v>434758</c:v>
                </c:pt>
                <c:pt idx="1">
                  <c:v>479269</c:v>
                </c:pt>
                <c:pt idx="2">
                  <c:v>512500</c:v>
                </c:pt>
                <c:pt idx="3">
                  <c:v>529596</c:v>
                </c:pt>
                <c:pt idx="4">
                  <c:v>545194</c:v>
                </c:pt>
                <c:pt idx="5">
                  <c:v>596341</c:v>
                </c:pt>
                <c:pt idx="6">
                  <c:v>662018</c:v>
                </c:pt>
                <c:pt idx="7">
                  <c:v>729807</c:v>
                </c:pt>
                <c:pt idx="8">
                  <c:v>784922</c:v>
                </c:pt>
              </c:numCache>
            </c:numRef>
          </c:val>
          <c:smooth val="0"/>
        </c:ser>
        <c:ser>
          <c:idx val="6"/>
          <c:order val="6"/>
          <c:tx>
            <c:strRef>
              <c:f>Sheet1!$H$1</c:f>
              <c:strCache>
                <c:ptCount val="1"/>
                <c:pt idx="0">
                  <c:v>NH  White Total</c:v>
                </c:pt>
              </c:strCache>
            </c:strRef>
          </c:tx>
          <c:spPr>
            <a:ln w="28575" cap="rnd">
              <a:solidFill>
                <a:schemeClr val="accent1">
                  <a:lumMod val="60000"/>
                </a:schemeClr>
              </a:solidFill>
              <a:round/>
            </a:ln>
            <a:effectLst/>
          </c:spPr>
          <c:marker>
            <c:symbol val="none"/>
          </c:marker>
          <c:cat>
            <c:numRef>
              <c:f>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Sheet1!$H$2:$H$10</c:f>
              <c:numCache>
                <c:formatCode>#,##0</c:formatCode>
                <c:ptCount val="9"/>
                <c:pt idx="0">
                  <c:v>2463178</c:v>
                </c:pt>
                <c:pt idx="1">
                  <c:v>2467812</c:v>
                </c:pt>
                <c:pt idx="2">
                  <c:v>2469546</c:v>
                </c:pt>
                <c:pt idx="3">
                  <c:v>2461588</c:v>
                </c:pt>
                <c:pt idx="4">
                  <c:v>2438935</c:v>
                </c:pt>
                <c:pt idx="5">
                  <c:v>2366195</c:v>
                </c:pt>
                <c:pt idx="6">
                  <c:v>2310523</c:v>
                </c:pt>
                <c:pt idx="7">
                  <c:v>2278393</c:v>
                </c:pt>
                <c:pt idx="8">
                  <c:v>2258900</c:v>
                </c:pt>
              </c:numCache>
            </c:numRef>
          </c:val>
          <c:smooth val="0"/>
        </c:ser>
        <c:ser>
          <c:idx val="7"/>
          <c:order val="7"/>
          <c:tx>
            <c:strRef>
              <c:f>Sheet1!$I$1</c:f>
              <c:strCache>
                <c:ptCount val="1"/>
                <c:pt idx="0">
                  <c:v>NH Black Total</c:v>
                </c:pt>
              </c:strCache>
            </c:strRef>
          </c:tx>
          <c:spPr>
            <a:ln w="28575" cap="rnd">
              <a:solidFill>
                <a:schemeClr val="accent2">
                  <a:lumMod val="60000"/>
                </a:schemeClr>
              </a:solidFill>
              <a:round/>
            </a:ln>
            <a:effectLst/>
          </c:spPr>
          <c:marker>
            <c:symbol val="none"/>
          </c:marker>
          <c:cat>
            <c:numRef>
              <c:f>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Sheet1!$I$2:$I$10</c:f>
              <c:numCache>
                <c:formatCode>#,##0</c:formatCode>
                <c:ptCount val="9"/>
                <c:pt idx="0">
                  <c:v>860281</c:v>
                </c:pt>
                <c:pt idx="1">
                  <c:v>879934</c:v>
                </c:pt>
                <c:pt idx="2">
                  <c:v>901617</c:v>
                </c:pt>
                <c:pt idx="3">
                  <c:v>924721</c:v>
                </c:pt>
                <c:pt idx="4">
                  <c:v>955451</c:v>
                </c:pt>
                <c:pt idx="5">
                  <c:v>984840</c:v>
                </c:pt>
                <c:pt idx="6">
                  <c:v>1007739</c:v>
                </c:pt>
                <c:pt idx="7">
                  <c:v>1026601</c:v>
                </c:pt>
                <c:pt idx="8">
                  <c:v>1045760</c:v>
                </c:pt>
              </c:numCache>
            </c:numRef>
          </c:val>
          <c:smooth val="0"/>
        </c:ser>
        <c:ser>
          <c:idx val="8"/>
          <c:order val="8"/>
          <c:tx>
            <c:strRef>
              <c:f>Sheet1!$J$1</c:f>
              <c:strCache>
                <c:ptCount val="1"/>
                <c:pt idx="0">
                  <c:v>Hispanic Total</c:v>
                </c:pt>
              </c:strCache>
            </c:strRef>
          </c:tx>
          <c:spPr>
            <a:ln w="28575" cap="rnd">
              <a:solidFill>
                <a:schemeClr val="accent3">
                  <a:lumMod val="60000"/>
                </a:schemeClr>
              </a:solidFill>
              <a:round/>
            </a:ln>
            <a:effectLst/>
          </c:spPr>
          <c:marker>
            <c:symbol val="none"/>
          </c:marker>
          <c:cat>
            <c:numRef>
              <c:f>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Sheet1!$J$2:$J$10</c:f>
              <c:numCache>
                <c:formatCode>#,##0</c:formatCode>
                <c:ptCount val="9"/>
                <c:pt idx="0">
                  <c:v>3487625</c:v>
                </c:pt>
                <c:pt idx="1">
                  <c:v>3843101</c:v>
                </c:pt>
                <c:pt idx="2">
                  <c:v>4219839</c:v>
                </c:pt>
                <c:pt idx="3">
                  <c:v>4649181</c:v>
                </c:pt>
                <c:pt idx="4">
                  <c:v>5233508</c:v>
                </c:pt>
                <c:pt idx="5">
                  <c:v>5935799</c:v>
                </c:pt>
                <c:pt idx="6">
                  <c:v>6625020</c:v>
                </c:pt>
                <c:pt idx="7">
                  <c:v>7297863</c:v>
                </c:pt>
                <c:pt idx="8">
                  <c:v>8015797</c:v>
                </c:pt>
              </c:numCache>
            </c:numRef>
          </c:val>
          <c:smooth val="0"/>
        </c:ser>
        <c:ser>
          <c:idx val="9"/>
          <c:order val="9"/>
          <c:tx>
            <c:strRef>
              <c:f>Sheet1!$K$1</c:f>
              <c:strCache>
                <c:ptCount val="1"/>
                <c:pt idx="0">
                  <c:v>NH Other Total</c:v>
                </c:pt>
              </c:strCache>
            </c:strRef>
          </c:tx>
          <c:spPr>
            <a:ln w="28575" cap="rnd">
              <a:solidFill>
                <a:schemeClr val="accent4">
                  <a:lumMod val="60000"/>
                </a:schemeClr>
              </a:solidFill>
              <a:round/>
            </a:ln>
            <a:effectLst/>
          </c:spPr>
          <c:marker>
            <c:symbol val="none"/>
          </c:marker>
          <c:cat>
            <c:numRef>
              <c:f>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Sheet1!$K$2:$K$10</c:f>
              <c:numCache>
                <c:formatCode>#,##0</c:formatCode>
                <c:ptCount val="9"/>
                <c:pt idx="0">
                  <c:v>434758</c:v>
                </c:pt>
                <c:pt idx="1">
                  <c:v>525369</c:v>
                </c:pt>
                <c:pt idx="2">
                  <c:v>619809</c:v>
                </c:pt>
                <c:pt idx="3">
                  <c:v>708095</c:v>
                </c:pt>
                <c:pt idx="4">
                  <c:v>802726</c:v>
                </c:pt>
                <c:pt idx="5">
                  <c:v>969709</c:v>
                </c:pt>
                <c:pt idx="6">
                  <c:v>1186342</c:v>
                </c:pt>
                <c:pt idx="7">
                  <c:v>1442153</c:v>
                </c:pt>
                <c:pt idx="8">
                  <c:v>1713960</c:v>
                </c:pt>
              </c:numCache>
            </c:numRef>
          </c:val>
          <c:smooth val="0"/>
        </c:ser>
        <c:dLbls>
          <c:showLegendKey val="0"/>
          <c:showVal val="0"/>
          <c:showCatName val="0"/>
          <c:showSerName val="0"/>
          <c:showPercent val="0"/>
          <c:showBubbleSize val="0"/>
        </c:dLbls>
        <c:smooth val="0"/>
        <c:axId val="241287352"/>
        <c:axId val="241288920"/>
        <c:extLst>
          <c:ext xmlns:c15="http://schemas.microsoft.com/office/drawing/2012/chart" uri="{02D57815-91ED-43cb-92C2-25804820EDAC}">
            <c15:filteredLineSeries>
              <c15:ser>
                <c:idx val="0"/>
                <c:order val="0"/>
                <c:tx>
                  <c:strRef>
                    <c:extLst>
                      <c:ext uri="{02D57815-91ED-43cb-92C2-25804820EDAC}">
                        <c15:formulaRef>
                          <c15:sqref>Sheet1!$B$1</c15:sqref>
                        </c15:formulaRef>
                      </c:ext>
                    </c:extLst>
                    <c:strCache>
                      <c:ptCount val="1"/>
                      <c:pt idx="0">
                        <c:v>Total Pop .5</c:v>
                      </c:pt>
                    </c:strCache>
                  </c:strRef>
                </c:tx>
                <c:spPr>
                  <a:ln w="28575" cap="rnd">
                    <a:solidFill>
                      <a:schemeClr val="accent1"/>
                    </a:solidFill>
                    <a:round/>
                  </a:ln>
                  <a:effectLst/>
                </c:spPr>
                <c:marker>
                  <c:symbol val="none"/>
                </c:marker>
                <c:cat>
                  <c:numRef>
                    <c:extLst>
                      <c:ext uri="{02D57815-91ED-43cb-92C2-25804820EDAC}">
                        <c15:formulaRef>
                          <c15:sqref>Sheet1!$A$2:$A$10</c15:sqref>
                        </c15:formulaRef>
                      </c:ext>
                    </c:extLst>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extLst>
                      <c:ext uri="{02D57815-91ED-43cb-92C2-25804820EDAC}">
                        <c15:formulaRef>
                          <c15:sqref>Sheet1!$B$2:$B$10</c15:sqref>
                        </c15:formulaRef>
                      </c:ext>
                    </c:extLst>
                    <c:numCache>
                      <c:formatCode>#,##0</c:formatCode>
                      <c:ptCount val="9"/>
                      <c:pt idx="0">
                        <c:v>7245842</c:v>
                      </c:pt>
                      <c:pt idx="1">
                        <c:v>7500536</c:v>
                      </c:pt>
                      <c:pt idx="2">
                        <c:v>7749159</c:v>
                      </c:pt>
                      <c:pt idx="3">
                        <c:v>7999227</c:v>
                      </c:pt>
                      <c:pt idx="4">
                        <c:v>8315060</c:v>
                      </c:pt>
                      <c:pt idx="5">
                        <c:v>8672306</c:v>
                      </c:pt>
                      <c:pt idx="6">
                        <c:v>9028225</c:v>
                      </c:pt>
                      <c:pt idx="7">
                        <c:v>9375606</c:v>
                      </c:pt>
                      <c:pt idx="8">
                        <c:v>9725594</c:v>
                      </c:pt>
                    </c:numCache>
                  </c:numRef>
                </c:val>
                <c:smooth val="0"/>
              </c15:ser>
            </c15:filteredLineSeries>
            <c15:filteredLineSeries>
              <c15:ser>
                <c:idx val="5"/>
                <c:order val="5"/>
                <c:tx>
                  <c:strRef>
                    <c:extLst xmlns:c15="http://schemas.microsoft.com/office/drawing/2012/chart">
                      <c:ext xmlns:c15="http://schemas.microsoft.com/office/drawing/2012/chart" uri="{02D57815-91ED-43cb-92C2-25804820EDAC}">
                        <c15:formulaRef>
                          <c15:sqref>Sheet1!$G$1</c15:sqref>
                        </c15:formulaRef>
                      </c:ext>
                    </c:extLst>
                    <c:strCache>
                      <c:ptCount val="1"/>
                      <c:pt idx="0">
                        <c:v>Total Pop</c:v>
                      </c:pt>
                    </c:strCache>
                  </c:strRef>
                </c:tx>
                <c:spPr>
                  <a:ln w="28575" cap="rnd">
                    <a:solidFill>
                      <a:schemeClr val="accent6"/>
                    </a:solidFill>
                    <a:round/>
                  </a:ln>
                  <a:effectLst/>
                </c:spPr>
                <c:marker>
                  <c:symbol val="none"/>
                </c:marker>
                <c:cat>
                  <c:numRef>
                    <c:extLst xmlns:c15="http://schemas.microsoft.com/office/drawing/2012/chart">
                      <c:ext xmlns:c15="http://schemas.microsoft.com/office/drawing/2012/chart" uri="{02D57815-91ED-43cb-92C2-25804820EDAC}">
                        <c15:formulaRef>
                          <c15:sqref>Sheet1!$A$2:$A$10</c15:sqref>
                        </c15:formulaRef>
                      </c:ext>
                    </c:extLst>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extLst xmlns:c15="http://schemas.microsoft.com/office/drawing/2012/chart">
                      <c:ext xmlns:c15="http://schemas.microsoft.com/office/drawing/2012/chart" uri="{02D57815-91ED-43cb-92C2-25804820EDAC}">
                        <c15:formulaRef>
                          <c15:sqref>Sheet1!$G$2:$G$10</c15:sqref>
                        </c15:formulaRef>
                      </c:ext>
                    </c:extLst>
                    <c:numCache>
                      <c:formatCode>#,##0</c:formatCode>
                      <c:ptCount val="9"/>
                      <c:pt idx="0">
                        <c:v>7245842</c:v>
                      </c:pt>
                      <c:pt idx="1">
                        <c:v>7716216</c:v>
                      </c:pt>
                      <c:pt idx="2">
                        <c:v>8210811</c:v>
                      </c:pt>
                      <c:pt idx="3">
                        <c:v>8743585</c:v>
                      </c:pt>
                      <c:pt idx="4">
                        <c:v>9430620</c:v>
                      </c:pt>
                      <c:pt idx="5">
                        <c:v>10256543</c:v>
                      </c:pt>
                      <c:pt idx="6">
                        <c:v>11129624</c:v>
                      </c:pt>
                      <c:pt idx="7">
                        <c:v>12045010</c:v>
                      </c:pt>
                      <c:pt idx="8">
                        <c:v>13034417</c:v>
                      </c:pt>
                    </c:numCache>
                  </c:numRef>
                </c:val>
                <c:smooth val="0"/>
              </c15:ser>
            </c15:filteredLineSeries>
          </c:ext>
        </c:extLst>
      </c:lineChart>
      <c:catAx>
        <c:axId val="241287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1288920"/>
        <c:crosses val="autoZero"/>
        <c:auto val="1"/>
        <c:lblAlgn val="ctr"/>
        <c:lblOffset val="100"/>
        <c:noMultiLvlLbl val="0"/>
      </c:catAx>
      <c:valAx>
        <c:axId val="2412889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128735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6"/>
          <c:order val="6"/>
          <c:tx>
            <c:strRef>
              <c:f>Sheet1!$H$1</c:f>
              <c:strCache>
                <c:ptCount val="1"/>
                <c:pt idx="0">
                  <c:v>NH  White Total</c:v>
                </c:pt>
              </c:strCache>
            </c:strRef>
          </c:tx>
          <c:spPr>
            <a:solidFill>
              <a:schemeClr val="accent2">
                <a:lumMod val="80000"/>
                <a:lumOff val="20000"/>
              </a:schemeClr>
            </a:solidFill>
            <a:ln>
              <a:noFill/>
            </a:ln>
            <a:effectLst/>
          </c:spPr>
          <c:invertIfNegative val="0"/>
          <c:cat>
            <c:numRef>
              <c:f>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Sheet1!$H$2:$H$10</c:f>
              <c:numCache>
                <c:formatCode>#,##0</c:formatCode>
                <c:ptCount val="9"/>
                <c:pt idx="0">
                  <c:v>2463178</c:v>
                </c:pt>
                <c:pt idx="1">
                  <c:v>2467812</c:v>
                </c:pt>
                <c:pt idx="2">
                  <c:v>2469546</c:v>
                </c:pt>
                <c:pt idx="3">
                  <c:v>2461588</c:v>
                </c:pt>
                <c:pt idx="4">
                  <c:v>2438935</c:v>
                </c:pt>
                <c:pt idx="5">
                  <c:v>2366195</c:v>
                </c:pt>
                <c:pt idx="6">
                  <c:v>2310523</c:v>
                </c:pt>
                <c:pt idx="7">
                  <c:v>2278393</c:v>
                </c:pt>
                <c:pt idx="8">
                  <c:v>2258900</c:v>
                </c:pt>
              </c:numCache>
            </c:numRef>
          </c:val>
        </c:ser>
        <c:ser>
          <c:idx val="7"/>
          <c:order val="7"/>
          <c:tx>
            <c:strRef>
              <c:f>Sheet1!$I$1</c:f>
              <c:strCache>
                <c:ptCount val="1"/>
                <c:pt idx="0">
                  <c:v>NH Black Total</c:v>
                </c:pt>
              </c:strCache>
            </c:strRef>
          </c:tx>
          <c:spPr>
            <a:solidFill>
              <a:schemeClr val="accent4">
                <a:lumMod val="80000"/>
                <a:lumOff val="20000"/>
              </a:schemeClr>
            </a:solidFill>
            <a:ln>
              <a:noFill/>
            </a:ln>
            <a:effectLst/>
          </c:spPr>
          <c:invertIfNegative val="0"/>
          <c:cat>
            <c:numRef>
              <c:f>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Sheet1!$I$2:$I$10</c:f>
              <c:numCache>
                <c:formatCode>#,##0</c:formatCode>
                <c:ptCount val="9"/>
                <c:pt idx="0">
                  <c:v>860281</c:v>
                </c:pt>
                <c:pt idx="1">
                  <c:v>879934</c:v>
                </c:pt>
                <c:pt idx="2">
                  <c:v>901617</c:v>
                </c:pt>
                <c:pt idx="3">
                  <c:v>924721</c:v>
                </c:pt>
                <c:pt idx="4">
                  <c:v>955451</c:v>
                </c:pt>
                <c:pt idx="5">
                  <c:v>984840</c:v>
                </c:pt>
                <c:pt idx="6">
                  <c:v>1007739</c:v>
                </c:pt>
                <c:pt idx="7">
                  <c:v>1026601</c:v>
                </c:pt>
                <c:pt idx="8">
                  <c:v>1045760</c:v>
                </c:pt>
              </c:numCache>
            </c:numRef>
          </c:val>
        </c:ser>
        <c:ser>
          <c:idx val="8"/>
          <c:order val="8"/>
          <c:tx>
            <c:strRef>
              <c:f>Sheet1!$J$1</c:f>
              <c:strCache>
                <c:ptCount val="1"/>
                <c:pt idx="0">
                  <c:v>Hispanic Total</c:v>
                </c:pt>
              </c:strCache>
            </c:strRef>
          </c:tx>
          <c:spPr>
            <a:solidFill>
              <a:schemeClr val="accent6">
                <a:lumMod val="80000"/>
                <a:lumOff val="20000"/>
              </a:schemeClr>
            </a:solidFill>
            <a:ln>
              <a:noFill/>
            </a:ln>
            <a:effectLst/>
          </c:spPr>
          <c:invertIfNegative val="0"/>
          <c:cat>
            <c:numRef>
              <c:f>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Sheet1!$J$2:$J$10</c:f>
              <c:numCache>
                <c:formatCode>#,##0</c:formatCode>
                <c:ptCount val="9"/>
                <c:pt idx="0">
                  <c:v>3487625</c:v>
                </c:pt>
                <c:pt idx="1">
                  <c:v>3843101</c:v>
                </c:pt>
                <c:pt idx="2">
                  <c:v>4219839</c:v>
                </c:pt>
                <c:pt idx="3">
                  <c:v>4649181</c:v>
                </c:pt>
                <c:pt idx="4">
                  <c:v>5233508</c:v>
                </c:pt>
                <c:pt idx="5">
                  <c:v>5935799</c:v>
                </c:pt>
                <c:pt idx="6">
                  <c:v>6625020</c:v>
                </c:pt>
                <c:pt idx="7">
                  <c:v>7297863</c:v>
                </c:pt>
                <c:pt idx="8">
                  <c:v>8015797</c:v>
                </c:pt>
              </c:numCache>
            </c:numRef>
          </c:val>
        </c:ser>
        <c:ser>
          <c:idx val="9"/>
          <c:order val="9"/>
          <c:tx>
            <c:strRef>
              <c:f>Sheet1!$K$1</c:f>
              <c:strCache>
                <c:ptCount val="1"/>
                <c:pt idx="0">
                  <c:v>NH Other Total</c:v>
                </c:pt>
              </c:strCache>
            </c:strRef>
          </c:tx>
          <c:spPr>
            <a:solidFill>
              <a:schemeClr val="accent2">
                <a:lumMod val="80000"/>
              </a:schemeClr>
            </a:solidFill>
            <a:ln>
              <a:noFill/>
            </a:ln>
            <a:effectLst/>
          </c:spPr>
          <c:invertIfNegative val="0"/>
          <c:cat>
            <c:numRef>
              <c:f>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Sheet1!$K$2:$K$10</c:f>
              <c:numCache>
                <c:formatCode>#,##0</c:formatCode>
                <c:ptCount val="9"/>
                <c:pt idx="0">
                  <c:v>434758</c:v>
                </c:pt>
                <c:pt idx="1">
                  <c:v>525369</c:v>
                </c:pt>
                <c:pt idx="2">
                  <c:v>619809</c:v>
                </c:pt>
                <c:pt idx="3">
                  <c:v>708095</c:v>
                </c:pt>
                <c:pt idx="4">
                  <c:v>802726</c:v>
                </c:pt>
                <c:pt idx="5">
                  <c:v>969709</c:v>
                </c:pt>
                <c:pt idx="6">
                  <c:v>1186342</c:v>
                </c:pt>
                <c:pt idx="7">
                  <c:v>1442153</c:v>
                </c:pt>
                <c:pt idx="8">
                  <c:v>1713960</c:v>
                </c:pt>
              </c:numCache>
            </c:numRef>
          </c:val>
        </c:ser>
        <c:dLbls>
          <c:showLegendKey val="0"/>
          <c:showVal val="0"/>
          <c:showCatName val="0"/>
          <c:showSerName val="0"/>
          <c:showPercent val="0"/>
          <c:showBubbleSize val="0"/>
        </c:dLbls>
        <c:gapWidth val="150"/>
        <c:overlap val="100"/>
        <c:axId val="241290096"/>
        <c:axId val="241286960"/>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Total Pop .5</c:v>
                      </c:pt>
                    </c:strCache>
                  </c:strRef>
                </c:tx>
                <c:spPr>
                  <a:solidFill>
                    <a:schemeClr val="accent2"/>
                  </a:solidFill>
                  <a:ln>
                    <a:noFill/>
                  </a:ln>
                  <a:effectLst/>
                </c:spPr>
                <c:invertIfNegative val="0"/>
                <c:cat>
                  <c:numRef>
                    <c:extLst>
                      <c:ext uri="{02D57815-91ED-43cb-92C2-25804820EDAC}">
                        <c15:formulaRef>
                          <c15:sqref>Sheet1!$A$2:$A$10</c15:sqref>
                        </c15:formulaRef>
                      </c:ext>
                    </c:extLst>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extLst>
                      <c:ext uri="{02D57815-91ED-43cb-92C2-25804820EDAC}">
                        <c15:formulaRef>
                          <c15:sqref>Sheet1!$B$2:$B$10</c15:sqref>
                        </c15:formulaRef>
                      </c:ext>
                    </c:extLst>
                    <c:numCache>
                      <c:formatCode>#,##0</c:formatCode>
                      <c:ptCount val="9"/>
                      <c:pt idx="0">
                        <c:v>7245842</c:v>
                      </c:pt>
                      <c:pt idx="1">
                        <c:v>7500536</c:v>
                      </c:pt>
                      <c:pt idx="2">
                        <c:v>7749159</c:v>
                      </c:pt>
                      <c:pt idx="3">
                        <c:v>7999227</c:v>
                      </c:pt>
                      <c:pt idx="4">
                        <c:v>8315060</c:v>
                      </c:pt>
                      <c:pt idx="5">
                        <c:v>8672306</c:v>
                      </c:pt>
                      <c:pt idx="6">
                        <c:v>9028225</c:v>
                      </c:pt>
                      <c:pt idx="7">
                        <c:v>9375606</c:v>
                      </c:pt>
                      <c:pt idx="8">
                        <c:v>9725594</c:v>
                      </c:pt>
                    </c:numCache>
                  </c:numRef>
                </c:val>
              </c15:ser>
            </c15:filteredBarSeries>
            <c15:filteredBarSeries>
              <c15:ser>
                <c:idx val="1"/>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NH  White Total .5</c:v>
                      </c:pt>
                    </c:strCache>
                  </c:strRef>
                </c:tx>
                <c:spPr>
                  <a:solidFill>
                    <a:schemeClr val="accent4"/>
                  </a:solidFill>
                  <a:ln>
                    <a:noFill/>
                  </a:ln>
                  <a:effectLst/>
                </c:spPr>
                <c:invertIfNegative val="0"/>
                <c:cat>
                  <c:numRef>
                    <c:extLst xmlns:c15="http://schemas.microsoft.com/office/drawing/2012/chart">
                      <c:ext xmlns:c15="http://schemas.microsoft.com/office/drawing/2012/chart" uri="{02D57815-91ED-43cb-92C2-25804820EDAC}">
                        <c15:formulaRef>
                          <c15:sqref>Sheet1!$A$2:$A$10</c15:sqref>
                        </c15:formulaRef>
                      </c:ext>
                    </c:extLst>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extLst xmlns:c15="http://schemas.microsoft.com/office/drawing/2012/chart">
                      <c:ext xmlns:c15="http://schemas.microsoft.com/office/drawing/2012/chart" uri="{02D57815-91ED-43cb-92C2-25804820EDAC}">
                        <c15:formulaRef>
                          <c15:sqref>Sheet1!$C$2:$C$10</c15:sqref>
                        </c15:formulaRef>
                      </c:ext>
                    </c:extLst>
                    <c:numCache>
                      <c:formatCode>#,##0</c:formatCode>
                      <c:ptCount val="9"/>
                      <c:pt idx="0">
                        <c:v>2463178</c:v>
                      </c:pt>
                      <c:pt idx="1">
                        <c:v>2449351</c:v>
                      </c:pt>
                      <c:pt idx="2">
                        <c:v>2434093</c:v>
                      </c:pt>
                      <c:pt idx="3">
                        <c:v>2413547</c:v>
                      </c:pt>
                      <c:pt idx="4">
                        <c:v>2379171</c:v>
                      </c:pt>
                      <c:pt idx="5">
                        <c:v>2295699</c:v>
                      </c:pt>
                      <c:pt idx="6">
                        <c:v>2228341</c:v>
                      </c:pt>
                      <c:pt idx="7">
                        <c:v>2183650</c:v>
                      </c:pt>
                      <c:pt idx="8">
                        <c:v>2151809</c:v>
                      </c:pt>
                    </c:numCache>
                  </c:numRef>
                </c:val>
              </c15:ser>
            </c15:filteredBarSeries>
            <c15:filteredBar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NH Black Total .5</c:v>
                      </c:pt>
                    </c:strCache>
                  </c:strRef>
                </c:tx>
                <c:spPr>
                  <a:solidFill>
                    <a:schemeClr val="accent6"/>
                  </a:solidFill>
                  <a:ln>
                    <a:noFill/>
                  </a:ln>
                  <a:effectLst/>
                </c:spPr>
                <c:invertIfNegative val="0"/>
                <c:cat>
                  <c:numRef>
                    <c:extLst xmlns:c15="http://schemas.microsoft.com/office/drawing/2012/chart">
                      <c:ext xmlns:c15="http://schemas.microsoft.com/office/drawing/2012/chart" uri="{02D57815-91ED-43cb-92C2-25804820EDAC}">
                        <c15:formulaRef>
                          <c15:sqref>Sheet1!$A$2:$A$10</c15:sqref>
                        </c15:formulaRef>
                      </c:ext>
                    </c:extLst>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extLst xmlns:c15="http://schemas.microsoft.com/office/drawing/2012/chart">
                      <c:ext xmlns:c15="http://schemas.microsoft.com/office/drawing/2012/chart" uri="{02D57815-91ED-43cb-92C2-25804820EDAC}">
                        <c15:formulaRef>
                          <c15:sqref>Sheet1!$D$2:$D$10</c15:sqref>
                        </c15:formulaRef>
                      </c:ext>
                    </c:extLst>
                    <c:numCache>
                      <c:formatCode>#,##0</c:formatCode>
                      <c:ptCount val="9"/>
                      <c:pt idx="0">
                        <c:v>860281</c:v>
                      </c:pt>
                      <c:pt idx="1">
                        <c:v>855636</c:v>
                      </c:pt>
                      <c:pt idx="2">
                        <c:v>857521</c:v>
                      </c:pt>
                      <c:pt idx="3">
                        <c:v>861072</c:v>
                      </c:pt>
                      <c:pt idx="4">
                        <c:v>866487</c:v>
                      </c:pt>
                      <c:pt idx="5">
                        <c:v>867460</c:v>
                      </c:pt>
                      <c:pt idx="6">
                        <c:v>863814</c:v>
                      </c:pt>
                      <c:pt idx="7">
                        <c:v>858280</c:v>
                      </c:pt>
                      <c:pt idx="8">
                        <c:v>853408</c:v>
                      </c:pt>
                    </c:numCache>
                  </c:numRef>
                </c:val>
              </c15:ser>
            </c15:filteredBarSeries>
            <c15:filteredBarSeries>
              <c15:ser>
                <c:idx val="3"/>
                <c:order val="3"/>
                <c:tx>
                  <c:strRef>
                    <c:extLst xmlns:c15="http://schemas.microsoft.com/office/drawing/2012/chart">
                      <c:ext xmlns:c15="http://schemas.microsoft.com/office/drawing/2012/chart" uri="{02D57815-91ED-43cb-92C2-25804820EDAC}">
                        <c15:formulaRef>
                          <c15:sqref>Sheet1!$E$1</c15:sqref>
                        </c15:formulaRef>
                      </c:ext>
                    </c:extLst>
                    <c:strCache>
                      <c:ptCount val="1"/>
                      <c:pt idx="0">
                        <c:v>Hispanic Total .5</c:v>
                      </c:pt>
                    </c:strCache>
                  </c:strRef>
                </c:tx>
                <c:spPr>
                  <a:solidFill>
                    <a:schemeClr val="accent2">
                      <a:lumMod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Sheet1!$A$2:$A$10</c15:sqref>
                        </c15:formulaRef>
                      </c:ext>
                    </c:extLst>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extLst xmlns:c15="http://schemas.microsoft.com/office/drawing/2012/chart">
                      <c:ext xmlns:c15="http://schemas.microsoft.com/office/drawing/2012/chart" uri="{02D57815-91ED-43cb-92C2-25804820EDAC}">
                        <c15:formulaRef>
                          <c15:sqref>Sheet1!$E$2:$E$10</c15:sqref>
                        </c15:formulaRef>
                      </c:ext>
                    </c:extLst>
                    <c:numCache>
                      <c:formatCode>#,##0</c:formatCode>
                      <c:ptCount val="9"/>
                      <c:pt idx="0">
                        <c:v>3487625</c:v>
                      </c:pt>
                      <c:pt idx="1">
                        <c:v>3716280</c:v>
                      </c:pt>
                      <c:pt idx="2">
                        <c:v>3945045</c:v>
                      </c:pt>
                      <c:pt idx="3">
                        <c:v>4195012</c:v>
                      </c:pt>
                      <c:pt idx="4">
                        <c:v>4524208</c:v>
                      </c:pt>
                      <c:pt idx="5">
                        <c:v>4912806</c:v>
                      </c:pt>
                      <c:pt idx="6">
                        <c:v>5274052</c:v>
                      </c:pt>
                      <c:pt idx="7">
                        <c:v>5603869</c:v>
                      </c:pt>
                      <c:pt idx="8">
                        <c:v>5935455</c:v>
                      </c:pt>
                    </c:numCache>
                  </c:numRef>
                </c:val>
              </c15:ser>
            </c15:filteredBarSeries>
            <c15:filteredBarSeries>
              <c15:ser>
                <c:idx val="4"/>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NH Other Total .5</c:v>
                      </c:pt>
                    </c:strCache>
                  </c:strRef>
                </c:tx>
                <c:spPr>
                  <a:solidFill>
                    <a:schemeClr val="accent4">
                      <a:lumMod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Sheet1!$A$2:$A$10</c15:sqref>
                        </c15:formulaRef>
                      </c:ext>
                    </c:extLst>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extLst xmlns:c15="http://schemas.microsoft.com/office/drawing/2012/chart">
                      <c:ext xmlns:c15="http://schemas.microsoft.com/office/drawing/2012/chart" uri="{02D57815-91ED-43cb-92C2-25804820EDAC}">
                        <c15:formulaRef>
                          <c15:sqref>Sheet1!$F$2:$F$10</c15:sqref>
                        </c15:formulaRef>
                      </c:ext>
                    </c:extLst>
                    <c:numCache>
                      <c:formatCode>#,##0</c:formatCode>
                      <c:ptCount val="9"/>
                      <c:pt idx="0">
                        <c:v>434758</c:v>
                      </c:pt>
                      <c:pt idx="1">
                        <c:v>479269</c:v>
                      </c:pt>
                      <c:pt idx="2">
                        <c:v>512500</c:v>
                      </c:pt>
                      <c:pt idx="3">
                        <c:v>529596</c:v>
                      </c:pt>
                      <c:pt idx="4">
                        <c:v>545194</c:v>
                      </c:pt>
                      <c:pt idx="5">
                        <c:v>596341</c:v>
                      </c:pt>
                      <c:pt idx="6">
                        <c:v>662018</c:v>
                      </c:pt>
                      <c:pt idx="7">
                        <c:v>729807</c:v>
                      </c:pt>
                      <c:pt idx="8">
                        <c:v>784922</c:v>
                      </c:pt>
                    </c:numCache>
                  </c:numRef>
                </c:val>
              </c15:ser>
            </c15:filteredBarSeries>
            <c15:filteredBarSeries>
              <c15:ser>
                <c:idx val="5"/>
                <c:order val="5"/>
                <c:tx>
                  <c:strRef>
                    <c:extLst xmlns:c15="http://schemas.microsoft.com/office/drawing/2012/chart">
                      <c:ext xmlns:c15="http://schemas.microsoft.com/office/drawing/2012/chart" uri="{02D57815-91ED-43cb-92C2-25804820EDAC}">
                        <c15:formulaRef>
                          <c15:sqref>Sheet1!$G$1</c15:sqref>
                        </c15:formulaRef>
                      </c:ext>
                    </c:extLst>
                    <c:strCache>
                      <c:ptCount val="1"/>
                      <c:pt idx="0">
                        <c:v>Total Pop</c:v>
                      </c:pt>
                    </c:strCache>
                  </c:strRef>
                </c:tx>
                <c:spPr>
                  <a:solidFill>
                    <a:schemeClr val="accent6">
                      <a:lumMod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Sheet1!$A$2:$A$10</c15:sqref>
                        </c15:formulaRef>
                      </c:ext>
                    </c:extLst>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extLst xmlns:c15="http://schemas.microsoft.com/office/drawing/2012/chart">
                      <c:ext xmlns:c15="http://schemas.microsoft.com/office/drawing/2012/chart" uri="{02D57815-91ED-43cb-92C2-25804820EDAC}">
                        <c15:formulaRef>
                          <c15:sqref>Sheet1!$G$2:$G$10</c15:sqref>
                        </c15:formulaRef>
                      </c:ext>
                    </c:extLst>
                    <c:numCache>
                      <c:formatCode>#,##0</c:formatCode>
                      <c:ptCount val="9"/>
                      <c:pt idx="0">
                        <c:v>7245842</c:v>
                      </c:pt>
                      <c:pt idx="1">
                        <c:v>7716216</c:v>
                      </c:pt>
                      <c:pt idx="2">
                        <c:v>8210811</c:v>
                      </c:pt>
                      <c:pt idx="3">
                        <c:v>8743585</c:v>
                      </c:pt>
                      <c:pt idx="4">
                        <c:v>9430620</c:v>
                      </c:pt>
                      <c:pt idx="5">
                        <c:v>10256543</c:v>
                      </c:pt>
                      <c:pt idx="6">
                        <c:v>11129624</c:v>
                      </c:pt>
                      <c:pt idx="7">
                        <c:v>12045010</c:v>
                      </c:pt>
                      <c:pt idx="8">
                        <c:v>13034417</c:v>
                      </c:pt>
                    </c:numCache>
                  </c:numRef>
                </c:val>
              </c15:ser>
            </c15:filteredBarSeries>
          </c:ext>
        </c:extLst>
      </c:barChart>
      <c:catAx>
        <c:axId val="241290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1286960"/>
        <c:crosses val="autoZero"/>
        <c:auto val="1"/>
        <c:lblAlgn val="ctr"/>
        <c:lblOffset val="100"/>
        <c:noMultiLvlLbl val="0"/>
      </c:catAx>
      <c:valAx>
        <c:axId val="2412869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129009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6"/>
          <c:order val="6"/>
          <c:tx>
            <c:strRef>
              <c:f>Sheet1!$H$1</c:f>
              <c:strCache>
                <c:ptCount val="1"/>
                <c:pt idx="0">
                  <c:v>NH  White Total</c:v>
                </c:pt>
              </c:strCache>
            </c:strRef>
          </c:tx>
          <c:spPr>
            <a:solidFill>
              <a:schemeClr val="accent1">
                <a:lumMod val="80000"/>
                <a:lumOff val="20000"/>
              </a:schemeClr>
            </a:solidFill>
            <a:ln>
              <a:noFill/>
            </a:ln>
            <a:effectLst/>
          </c:spPr>
          <c:invertIfNegative val="0"/>
          <c:cat>
            <c:numRef>
              <c:f>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Sheet1!$H$2:$H$10</c:f>
              <c:numCache>
                <c:formatCode>#,##0</c:formatCode>
                <c:ptCount val="9"/>
                <c:pt idx="0">
                  <c:v>2463178</c:v>
                </c:pt>
                <c:pt idx="1">
                  <c:v>2467812</c:v>
                </c:pt>
                <c:pt idx="2">
                  <c:v>2469546</c:v>
                </c:pt>
                <c:pt idx="3">
                  <c:v>2461588</c:v>
                </c:pt>
                <c:pt idx="4">
                  <c:v>2438935</c:v>
                </c:pt>
                <c:pt idx="5">
                  <c:v>2366195</c:v>
                </c:pt>
                <c:pt idx="6">
                  <c:v>2310523</c:v>
                </c:pt>
                <c:pt idx="7">
                  <c:v>2278393</c:v>
                </c:pt>
                <c:pt idx="8">
                  <c:v>2258900</c:v>
                </c:pt>
              </c:numCache>
            </c:numRef>
          </c:val>
        </c:ser>
        <c:ser>
          <c:idx val="7"/>
          <c:order val="7"/>
          <c:tx>
            <c:strRef>
              <c:f>Sheet1!$I$1</c:f>
              <c:strCache>
                <c:ptCount val="1"/>
                <c:pt idx="0">
                  <c:v>NH Black Total</c:v>
                </c:pt>
              </c:strCache>
            </c:strRef>
          </c:tx>
          <c:spPr>
            <a:solidFill>
              <a:schemeClr val="accent3">
                <a:lumMod val="80000"/>
                <a:lumOff val="20000"/>
              </a:schemeClr>
            </a:solidFill>
            <a:ln>
              <a:noFill/>
            </a:ln>
            <a:effectLst/>
          </c:spPr>
          <c:invertIfNegative val="0"/>
          <c:cat>
            <c:numRef>
              <c:f>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Sheet1!$I$2:$I$10</c:f>
              <c:numCache>
                <c:formatCode>#,##0</c:formatCode>
                <c:ptCount val="9"/>
                <c:pt idx="0">
                  <c:v>860281</c:v>
                </c:pt>
                <c:pt idx="1">
                  <c:v>879934</c:v>
                </c:pt>
                <c:pt idx="2">
                  <c:v>901617</c:v>
                </c:pt>
                <c:pt idx="3">
                  <c:v>924721</c:v>
                </c:pt>
                <c:pt idx="4">
                  <c:v>955451</c:v>
                </c:pt>
                <c:pt idx="5">
                  <c:v>984840</c:v>
                </c:pt>
                <c:pt idx="6">
                  <c:v>1007739</c:v>
                </c:pt>
                <c:pt idx="7">
                  <c:v>1026601</c:v>
                </c:pt>
                <c:pt idx="8">
                  <c:v>1045760</c:v>
                </c:pt>
              </c:numCache>
            </c:numRef>
          </c:val>
        </c:ser>
        <c:ser>
          <c:idx val="8"/>
          <c:order val="8"/>
          <c:tx>
            <c:strRef>
              <c:f>Sheet1!$J$1</c:f>
              <c:strCache>
                <c:ptCount val="1"/>
                <c:pt idx="0">
                  <c:v>Hispanic Total</c:v>
                </c:pt>
              </c:strCache>
            </c:strRef>
          </c:tx>
          <c:spPr>
            <a:solidFill>
              <a:schemeClr val="accent5">
                <a:lumMod val="80000"/>
                <a:lumOff val="20000"/>
              </a:schemeClr>
            </a:solidFill>
            <a:ln>
              <a:noFill/>
            </a:ln>
            <a:effectLst/>
          </c:spPr>
          <c:invertIfNegative val="0"/>
          <c:cat>
            <c:numRef>
              <c:f>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Sheet1!$J$2:$J$10</c:f>
              <c:numCache>
                <c:formatCode>#,##0</c:formatCode>
                <c:ptCount val="9"/>
                <c:pt idx="0">
                  <c:v>3487625</c:v>
                </c:pt>
                <c:pt idx="1">
                  <c:v>3843101</c:v>
                </c:pt>
                <c:pt idx="2">
                  <c:v>4219839</c:v>
                </c:pt>
                <c:pt idx="3">
                  <c:v>4649181</c:v>
                </c:pt>
                <c:pt idx="4">
                  <c:v>5233508</c:v>
                </c:pt>
                <c:pt idx="5">
                  <c:v>5935799</c:v>
                </c:pt>
                <c:pt idx="6">
                  <c:v>6625020</c:v>
                </c:pt>
                <c:pt idx="7">
                  <c:v>7297863</c:v>
                </c:pt>
                <c:pt idx="8">
                  <c:v>8015797</c:v>
                </c:pt>
              </c:numCache>
            </c:numRef>
          </c:val>
        </c:ser>
        <c:ser>
          <c:idx val="9"/>
          <c:order val="9"/>
          <c:tx>
            <c:strRef>
              <c:f>Sheet1!$K$1</c:f>
              <c:strCache>
                <c:ptCount val="1"/>
                <c:pt idx="0">
                  <c:v>NH Other Total</c:v>
                </c:pt>
              </c:strCache>
            </c:strRef>
          </c:tx>
          <c:spPr>
            <a:solidFill>
              <a:schemeClr val="accent1">
                <a:lumMod val="80000"/>
              </a:schemeClr>
            </a:solidFill>
            <a:ln>
              <a:noFill/>
            </a:ln>
            <a:effectLst/>
          </c:spPr>
          <c:invertIfNegative val="0"/>
          <c:cat>
            <c:numRef>
              <c:f>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Sheet1!$K$2:$K$10</c:f>
              <c:numCache>
                <c:formatCode>#,##0</c:formatCode>
                <c:ptCount val="9"/>
                <c:pt idx="0">
                  <c:v>434758</c:v>
                </c:pt>
                <c:pt idx="1">
                  <c:v>525369</c:v>
                </c:pt>
                <c:pt idx="2">
                  <c:v>619809</c:v>
                </c:pt>
                <c:pt idx="3">
                  <c:v>708095</c:v>
                </c:pt>
                <c:pt idx="4">
                  <c:v>802726</c:v>
                </c:pt>
                <c:pt idx="5">
                  <c:v>969709</c:v>
                </c:pt>
                <c:pt idx="6">
                  <c:v>1186342</c:v>
                </c:pt>
                <c:pt idx="7">
                  <c:v>1442153</c:v>
                </c:pt>
                <c:pt idx="8">
                  <c:v>1713960</c:v>
                </c:pt>
              </c:numCache>
            </c:numRef>
          </c:val>
        </c:ser>
        <c:dLbls>
          <c:showLegendKey val="0"/>
          <c:showVal val="0"/>
          <c:showCatName val="0"/>
          <c:showSerName val="0"/>
          <c:showPercent val="0"/>
          <c:showBubbleSize val="0"/>
        </c:dLbls>
        <c:gapWidth val="150"/>
        <c:overlap val="100"/>
        <c:axId val="241283040"/>
        <c:axId val="241291272"/>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Total Pop .5</c:v>
                      </c:pt>
                    </c:strCache>
                  </c:strRef>
                </c:tx>
                <c:spPr>
                  <a:solidFill>
                    <a:schemeClr val="accent1"/>
                  </a:solidFill>
                  <a:ln>
                    <a:noFill/>
                  </a:ln>
                  <a:effectLst/>
                </c:spPr>
                <c:invertIfNegative val="0"/>
                <c:cat>
                  <c:numRef>
                    <c:extLst>
                      <c:ext uri="{02D57815-91ED-43cb-92C2-25804820EDAC}">
                        <c15:formulaRef>
                          <c15:sqref>Sheet1!$A$2:$A$10</c15:sqref>
                        </c15:formulaRef>
                      </c:ext>
                    </c:extLst>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extLst>
                      <c:ext uri="{02D57815-91ED-43cb-92C2-25804820EDAC}">
                        <c15:formulaRef>
                          <c15:sqref>Sheet1!$B$2:$B$10</c15:sqref>
                        </c15:formulaRef>
                      </c:ext>
                    </c:extLst>
                    <c:numCache>
                      <c:formatCode>#,##0</c:formatCode>
                      <c:ptCount val="9"/>
                      <c:pt idx="0">
                        <c:v>7245842</c:v>
                      </c:pt>
                      <c:pt idx="1">
                        <c:v>7500536</c:v>
                      </c:pt>
                      <c:pt idx="2">
                        <c:v>7749159</c:v>
                      </c:pt>
                      <c:pt idx="3">
                        <c:v>7999227</c:v>
                      </c:pt>
                      <c:pt idx="4">
                        <c:v>8315060</c:v>
                      </c:pt>
                      <c:pt idx="5">
                        <c:v>8672306</c:v>
                      </c:pt>
                      <c:pt idx="6">
                        <c:v>9028225</c:v>
                      </c:pt>
                      <c:pt idx="7">
                        <c:v>9375606</c:v>
                      </c:pt>
                      <c:pt idx="8">
                        <c:v>9725594</c:v>
                      </c:pt>
                    </c:numCache>
                  </c:numRef>
                </c:val>
              </c15:ser>
            </c15:filteredBarSeries>
            <c15:filteredBarSeries>
              <c15:ser>
                <c:idx val="1"/>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NH  White Total .5</c:v>
                      </c:pt>
                    </c:strCache>
                  </c:strRef>
                </c:tx>
                <c:spPr>
                  <a:solidFill>
                    <a:schemeClr val="accent3"/>
                  </a:solidFill>
                  <a:ln>
                    <a:noFill/>
                  </a:ln>
                  <a:effectLst/>
                </c:spPr>
                <c:invertIfNegative val="0"/>
                <c:cat>
                  <c:numRef>
                    <c:extLst xmlns:c15="http://schemas.microsoft.com/office/drawing/2012/chart">
                      <c:ext xmlns:c15="http://schemas.microsoft.com/office/drawing/2012/chart" uri="{02D57815-91ED-43cb-92C2-25804820EDAC}">
                        <c15:formulaRef>
                          <c15:sqref>Sheet1!$A$2:$A$10</c15:sqref>
                        </c15:formulaRef>
                      </c:ext>
                    </c:extLst>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extLst xmlns:c15="http://schemas.microsoft.com/office/drawing/2012/chart">
                      <c:ext xmlns:c15="http://schemas.microsoft.com/office/drawing/2012/chart" uri="{02D57815-91ED-43cb-92C2-25804820EDAC}">
                        <c15:formulaRef>
                          <c15:sqref>Sheet1!$C$2:$C$10</c15:sqref>
                        </c15:formulaRef>
                      </c:ext>
                    </c:extLst>
                    <c:numCache>
                      <c:formatCode>#,##0</c:formatCode>
                      <c:ptCount val="9"/>
                      <c:pt idx="0">
                        <c:v>2463178</c:v>
                      </c:pt>
                      <c:pt idx="1">
                        <c:v>2449351</c:v>
                      </c:pt>
                      <c:pt idx="2">
                        <c:v>2434093</c:v>
                      </c:pt>
                      <c:pt idx="3">
                        <c:v>2413547</c:v>
                      </c:pt>
                      <c:pt idx="4">
                        <c:v>2379171</c:v>
                      </c:pt>
                      <c:pt idx="5">
                        <c:v>2295699</c:v>
                      </c:pt>
                      <c:pt idx="6">
                        <c:v>2228341</c:v>
                      </c:pt>
                      <c:pt idx="7">
                        <c:v>2183650</c:v>
                      </c:pt>
                      <c:pt idx="8">
                        <c:v>2151809</c:v>
                      </c:pt>
                    </c:numCache>
                  </c:numRef>
                </c:val>
              </c15:ser>
            </c15:filteredBarSeries>
            <c15:filteredBar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NH Black Total .5</c:v>
                      </c:pt>
                    </c:strCache>
                  </c:strRef>
                </c:tx>
                <c:spPr>
                  <a:solidFill>
                    <a:schemeClr val="accent5"/>
                  </a:solidFill>
                  <a:ln>
                    <a:noFill/>
                  </a:ln>
                  <a:effectLst/>
                </c:spPr>
                <c:invertIfNegative val="0"/>
                <c:cat>
                  <c:numRef>
                    <c:extLst xmlns:c15="http://schemas.microsoft.com/office/drawing/2012/chart">
                      <c:ext xmlns:c15="http://schemas.microsoft.com/office/drawing/2012/chart" uri="{02D57815-91ED-43cb-92C2-25804820EDAC}">
                        <c15:formulaRef>
                          <c15:sqref>Sheet1!$A$2:$A$10</c15:sqref>
                        </c15:formulaRef>
                      </c:ext>
                    </c:extLst>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extLst xmlns:c15="http://schemas.microsoft.com/office/drawing/2012/chart">
                      <c:ext xmlns:c15="http://schemas.microsoft.com/office/drawing/2012/chart" uri="{02D57815-91ED-43cb-92C2-25804820EDAC}">
                        <c15:formulaRef>
                          <c15:sqref>Sheet1!$D$2:$D$10</c15:sqref>
                        </c15:formulaRef>
                      </c:ext>
                    </c:extLst>
                    <c:numCache>
                      <c:formatCode>#,##0</c:formatCode>
                      <c:ptCount val="9"/>
                      <c:pt idx="0">
                        <c:v>860281</c:v>
                      </c:pt>
                      <c:pt idx="1">
                        <c:v>855636</c:v>
                      </c:pt>
                      <c:pt idx="2">
                        <c:v>857521</c:v>
                      </c:pt>
                      <c:pt idx="3">
                        <c:v>861072</c:v>
                      </c:pt>
                      <c:pt idx="4">
                        <c:v>866487</c:v>
                      </c:pt>
                      <c:pt idx="5">
                        <c:v>867460</c:v>
                      </c:pt>
                      <c:pt idx="6">
                        <c:v>863814</c:v>
                      </c:pt>
                      <c:pt idx="7">
                        <c:v>858280</c:v>
                      </c:pt>
                      <c:pt idx="8">
                        <c:v>853408</c:v>
                      </c:pt>
                    </c:numCache>
                  </c:numRef>
                </c:val>
              </c15:ser>
            </c15:filteredBarSeries>
            <c15:filteredBarSeries>
              <c15:ser>
                <c:idx val="3"/>
                <c:order val="3"/>
                <c:tx>
                  <c:strRef>
                    <c:extLst xmlns:c15="http://schemas.microsoft.com/office/drawing/2012/chart">
                      <c:ext xmlns:c15="http://schemas.microsoft.com/office/drawing/2012/chart" uri="{02D57815-91ED-43cb-92C2-25804820EDAC}">
                        <c15:formulaRef>
                          <c15:sqref>Sheet1!$E$1</c15:sqref>
                        </c15:formulaRef>
                      </c:ext>
                    </c:extLst>
                    <c:strCache>
                      <c:ptCount val="1"/>
                      <c:pt idx="0">
                        <c:v>Hispanic Total .5</c:v>
                      </c:pt>
                    </c:strCache>
                  </c:strRef>
                </c:tx>
                <c:spPr>
                  <a:solidFill>
                    <a:schemeClr val="accent1">
                      <a:lumMod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Sheet1!$A$2:$A$10</c15:sqref>
                        </c15:formulaRef>
                      </c:ext>
                    </c:extLst>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extLst xmlns:c15="http://schemas.microsoft.com/office/drawing/2012/chart">
                      <c:ext xmlns:c15="http://schemas.microsoft.com/office/drawing/2012/chart" uri="{02D57815-91ED-43cb-92C2-25804820EDAC}">
                        <c15:formulaRef>
                          <c15:sqref>Sheet1!$E$2:$E$10</c15:sqref>
                        </c15:formulaRef>
                      </c:ext>
                    </c:extLst>
                    <c:numCache>
                      <c:formatCode>#,##0</c:formatCode>
                      <c:ptCount val="9"/>
                      <c:pt idx="0">
                        <c:v>3487625</c:v>
                      </c:pt>
                      <c:pt idx="1">
                        <c:v>3716280</c:v>
                      </c:pt>
                      <c:pt idx="2">
                        <c:v>3945045</c:v>
                      </c:pt>
                      <c:pt idx="3">
                        <c:v>4195012</c:v>
                      </c:pt>
                      <c:pt idx="4">
                        <c:v>4524208</c:v>
                      </c:pt>
                      <c:pt idx="5">
                        <c:v>4912806</c:v>
                      </c:pt>
                      <c:pt idx="6">
                        <c:v>5274052</c:v>
                      </c:pt>
                      <c:pt idx="7">
                        <c:v>5603869</c:v>
                      </c:pt>
                      <c:pt idx="8">
                        <c:v>5935455</c:v>
                      </c:pt>
                    </c:numCache>
                  </c:numRef>
                </c:val>
              </c15:ser>
            </c15:filteredBarSeries>
            <c15:filteredBarSeries>
              <c15:ser>
                <c:idx val="4"/>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NH Other Total .5</c:v>
                      </c:pt>
                    </c:strCache>
                  </c:strRef>
                </c:tx>
                <c:spPr>
                  <a:solidFill>
                    <a:schemeClr val="accent3">
                      <a:lumMod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Sheet1!$A$2:$A$10</c15:sqref>
                        </c15:formulaRef>
                      </c:ext>
                    </c:extLst>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extLst xmlns:c15="http://schemas.microsoft.com/office/drawing/2012/chart">
                      <c:ext xmlns:c15="http://schemas.microsoft.com/office/drawing/2012/chart" uri="{02D57815-91ED-43cb-92C2-25804820EDAC}">
                        <c15:formulaRef>
                          <c15:sqref>Sheet1!$F$2:$F$10</c15:sqref>
                        </c15:formulaRef>
                      </c:ext>
                    </c:extLst>
                    <c:numCache>
                      <c:formatCode>#,##0</c:formatCode>
                      <c:ptCount val="9"/>
                      <c:pt idx="0">
                        <c:v>434758</c:v>
                      </c:pt>
                      <c:pt idx="1">
                        <c:v>479269</c:v>
                      </c:pt>
                      <c:pt idx="2">
                        <c:v>512500</c:v>
                      </c:pt>
                      <c:pt idx="3">
                        <c:v>529596</c:v>
                      </c:pt>
                      <c:pt idx="4">
                        <c:v>545194</c:v>
                      </c:pt>
                      <c:pt idx="5">
                        <c:v>596341</c:v>
                      </c:pt>
                      <c:pt idx="6">
                        <c:v>662018</c:v>
                      </c:pt>
                      <c:pt idx="7">
                        <c:v>729807</c:v>
                      </c:pt>
                      <c:pt idx="8">
                        <c:v>784922</c:v>
                      </c:pt>
                    </c:numCache>
                  </c:numRef>
                </c:val>
              </c15:ser>
            </c15:filteredBarSeries>
            <c15:filteredBarSeries>
              <c15:ser>
                <c:idx val="5"/>
                <c:order val="5"/>
                <c:tx>
                  <c:strRef>
                    <c:extLst xmlns:c15="http://schemas.microsoft.com/office/drawing/2012/chart">
                      <c:ext xmlns:c15="http://schemas.microsoft.com/office/drawing/2012/chart" uri="{02D57815-91ED-43cb-92C2-25804820EDAC}">
                        <c15:formulaRef>
                          <c15:sqref>Sheet1!$G$1</c15:sqref>
                        </c15:formulaRef>
                      </c:ext>
                    </c:extLst>
                    <c:strCache>
                      <c:ptCount val="1"/>
                      <c:pt idx="0">
                        <c:v>Total Pop</c:v>
                      </c:pt>
                    </c:strCache>
                  </c:strRef>
                </c:tx>
                <c:spPr>
                  <a:solidFill>
                    <a:schemeClr val="accent5">
                      <a:lumMod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Sheet1!$A$2:$A$10</c15:sqref>
                        </c15:formulaRef>
                      </c:ext>
                    </c:extLst>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extLst xmlns:c15="http://schemas.microsoft.com/office/drawing/2012/chart">
                      <c:ext xmlns:c15="http://schemas.microsoft.com/office/drawing/2012/chart" uri="{02D57815-91ED-43cb-92C2-25804820EDAC}">
                        <c15:formulaRef>
                          <c15:sqref>Sheet1!$G$2:$G$10</c15:sqref>
                        </c15:formulaRef>
                      </c:ext>
                    </c:extLst>
                    <c:numCache>
                      <c:formatCode>#,##0</c:formatCode>
                      <c:ptCount val="9"/>
                      <c:pt idx="0">
                        <c:v>7245842</c:v>
                      </c:pt>
                      <c:pt idx="1">
                        <c:v>7716216</c:v>
                      </c:pt>
                      <c:pt idx="2">
                        <c:v>8210811</c:v>
                      </c:pt>
                      <c:pt idx="3">
                        <c:v>8743585</c:v>
                      </c:pt>
                      <c:pt idx="4">
                        <c:v>9430620</c:v>
                      </c:pt>
                      <c:pt idx="5">
                        <c:v>10256543</c:v>
                      </c:pt>
                      <c:pt idx="6">
                        <c:v>11129624</c:v>
                      </c:pt>
                      <c:pt idx="7">
                        <c:v>12045010</c:v>
                      </c:pt>
                      <c:pt idx="8">
                        <c:v>13034417</c:v>
                      </c:pt>
                    </c:numCache>
                  </c:numRef>
                </c:val>
              </c15:ser>
            </c15:filteredBarSeries>
          </c:ext>
        </c:extLst>
      </c:barChart>
      <c:catAx>
        <c:axId val="241283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1291272"/>
        <c:crosses val="autoZero"/>
        <c:auto val="1"/>
        <c:lblAlgn val="ctr"/>
        <c:lblOffset val="100"/>
        <c:noMultiLvlLbl val="0"/>
      </c:catAx>
      <c:valAx>
        <c:axId val="2412912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128304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2008</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Sheet1!$A$2:$A$16</c:f>
              <c:strCache>
                <c:ptCount val="6"/>
                <c:pt idx="0">
                  <c:v>Management</c:v>
                </c:pt>
                <c:pt idx="1">
                  <c:v>Business and financial operations</c:v>
                </c:pt>
                <c:pt idx="2">
                  <c:v>Healthcare practitioner and technical:</c:v>
                </c:pt>
                <c:pt idx="3">
                  <c:v>Construction and extraction</c:v>
                </c:pt>
                <c:pt idx="4">
                  <c:v>Installation, maintenance, and repair</c:v>
                </c:pt>
                <c:pt idx="5">
                  <c:v>Production, transportation, and material moving:</c:v>
                </c:pt>
              </c:strCache>
            </c:strRef>
          </c:cat>
          <c:val>
            <c:numRef>
              <c:f>Sheet1!$B$2:$B$16</c:f>
              <c:numCache>
                <c:formatCode>0.0%</c:formatCode>
                <c:ptCount val="6"/>
                <c:pt idx="0">
                  <c:v>9.3321690308926897E-2</c:v>
                </c:pt>
                <c:pt idx="1">
                  <c:v>4.390324542035709E-2</c:v>
                </c:pt>
                <c:pt idx="2">
                  <c:v>4.3736800186334919E-2</c:v>
                </c:pt>
                <c:pt idx="3">
                  <c:v>7.7301423769740293E-2</c:v>
                </c:pt>
                <c:pt idx="4">
                  <c:v>3.9224459423740081E-2</c:v>
                </c:pt>
                <c:pt idx="5">
                  <c:v>0.12316519863947596</c:v>
                </c:pt>
              </c:numCache>
            </c:numRef>
          </c:val>
        </c:ser>
        <c:ser>
          <c:idx val="2"/>
          <c:order val="2"/>
          <c:tx>
            <c:strRef>
              <c:f>Sheet1!$D$1</c:f>
              <c:strCache>
                <c:ptCount val="1"/>
                <c:pt idx="0">
                  <c:v>2014</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Sheet1!$A$2:$A$16</c:f>
              <c:strCache>
                <c:ptCount val="6"/>
                <c:pt idx="0">
                  <c:v>Management</c:v>
                </c:pt>
                <c:pt idx="1">
                  <c:v>Business and financial operations</c:v>
                </c:pt>
                <c:pt idx="2">
                  <c:v>Healthcare practitioner and technical:</c:v>
                </c:pt>
                <c:pt idx="3">
                  <c:v>Construction and extraction</c:v>
                </c:pt>
                <c:pt idx="4">
                  <c:v>Installation, maintenance, and repair</c:v>
                </c:pt>
                <c:pt idx="5">
                  <c:v>Production, transportation, and material moving:</c:v>
                </c:pt>
              </c:strCache>
            </c:strRef>
          </c:cat>
          <c:val>
            <c:numRef>
              <c:f>Sheet1!$D$2:$D$16</c:f>
              <c:numCache>
                <c:formatCode>0.0%</c:formatCode>
                <c:ptCount val="6"/>
                <c:pt idx="0">
                  <c:v>9.8635979419760489E-2</c:v>
                </c:pt>
                <c:pt idx="1">
                  <c:v>4.7119150794802458E-2</c:v>
                </c:pt>
                <c:pt idx="2">
                  <c:v>5.2977913796941709E-2</c:v>
                </c:pt>
                <c:pt idx="3">
                  <c:v>6.8122471713934124E-2</c:v>
                </c:pt>
                <c:pt idx="4">
                  <c:v>3.5300829734267652E-2</c:v>
                </c:pt>
                <c:pt idx="5">
                  <c:v>0.12041431844131363</c:v>
                </c:pt>
              </c:numCache>
            </c:numRef>
          </c:val>
        </c:ser>
        <c:ser>
          <c:idx val="3"/>
          <c:order val="3"/>
          <c:tx>
            <c:strRef>
              <c:f>Sheet1!$E$1</c:f>
              <c:strCache>
                <c:ptCount val="1"/>
                <c:pt idx="0">
                  <c:v>Difference 2014-2008</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Sheet1!$A$2:$A$16</c:f>
              <c:strCache>
                <c:ptCount val="6"/>
                <c:pt idx="0">
                  <c:v>Management</c:v>
                </c:pt>
                <c:pt idx="1">
                  <c:v>Business and financial operations</c:v>
                </c:pt>
                <c:pt idx="2">
                  <c:v>Healthcare practitioner and technical:</c:v>
                </c:pt>
                <c:pt idx="3">
                  <c:v>Construction and extraction</c:v>
                </c:pt>
                <c:pt idx="4">
                  <c:v>Installation, maintenance, and repair</c:v>
                </c:pt>
                <c:pt idx="5">
                  <c:v>Production, transportation, and material moving:</c:v>
                </c:pt>
              </c:strCache>
            </c:strRef>
          </c:cat>
          <c:val>
            <c:numRef>
              <c:f>Sheet1!$E$2:$E$16</c:f>
              <c:numCache>
                <c:formatCode>0.0%</c:formatCode>
                <c:ptCount val="6"/>
                <c:pt idx="0">
                  <c:v>5.3142891108335921E-3</c:v>
                </c:pt>
                <c:pt idx="1">
                  <c:v>3.2159053744453686E-3</c:v>
                </c:pt>
                <c:pt idx="2">
                  <c:v>9.2411136106067895E-3</c:v>
                </c:pt>
                <c:pt idx="3">
                  <c:v>-9.1789520558061694E-3</c:v>
                </c:pt>
                <c:pt idx="4">
                  <c:v>-3.9236296894724285E-3</c:v>
                </c:pt>
                <c:pt idx="5">
                  <c:v>-2.750880198162331E-3</c:v>
                </c:pt>
              </c:numCache>
            </c:numRef>
          </c:val>
        </c:ser>
        <c:dLbls>
          <c:showLegendKey val="0"/>
          <c:showVal val="0"/>
          <c:showCatName val="0"/>
          <c:showSerName val="0"/>
          <c:showPercent val="0"/>
          <c:showBubbleSize val="0"/>
        </c:dLbls>
        <c:gapWidth val="219"/>
        <c:overlap val="-27"/>
        <c:axId val="241283432"/>
        <c:axId val="241292056"/>
        <c:extLst>
          <c:ext xmlns:c15="http://schemas.microsoft.com/office/drawing/2012/chart" uri="{02D57815-91ED-43cb-92C2-25804820EDAC}">
            <c15:filteredBarSeries>
              <c15:ser>
                <c:idx val="1"/>
                <c:order val="1"/>
                <c:tx>
                  <c:strRef>
                    <c:extLst>
                      <c:ext uri="{02D57815-91ED-43cb-92C2-25804820EDAC}">
                        <c15:formulaRef>
                          <c15:sqref>Sheet1!$C$1</c15:sqref>
                        </c15:formulaRef>
                      </c:ext>
                    </c:extLst>
                    <c:strCache>
                      <c:ptCount val="1"/>
                      <c:pt idx="0">
                        <c:v>2010</c:v>
                      </c:pt>
                    </c:strCache>
                  </c:strRef>
                </c:tx>
                <c:spPr>
                  <a:solidFill>
                    <a:schemeClr val="accent2"/>
                  </a:solidFill>
                  <a:ln>
                    <a:noFill/>
                  </a:ln>
                  <a:effectLst/>
                </c:spPr>
                <c:invertIfNegative val="0"/>
                <c:cat>
                  <c:strRef>
                    <c:extLst>
                      <c:ext uri="{02D57815-91ED-43cb-92C2-25804820EDAC}">
                        <c15:formulaRef>
                          <c15:sqref>Sheet1!$A$2:$A$16</c15:sqref>
                        </c15:formulaRef>
                      </c:ext>
                    </c:extLst>
                    <c:strCache>
                      <c:ptCount val="6"/>
                      <c:pt idx="0">
                        <c:v>Management</c:v>
                      </c:pt>
                      <c:pt idx="1">
                        <c:v>Business and financial operations</c:v>
                      </c:pt>
                      <c:pt idx="2">
                        <c:v>Healthcare practitioner and technical:</c:v>
                      </c:pt>
                      <c:pt idx="3">
                        <c:v>Construction and extraction</c:v>
                      </c:pt>
                      <c:pt idx="4">
                        <c:v>Installation, maintenance, and repair</c:v>
                      </c:pt>
                      <c:pt idx="5">
                        <c:v>Production, transportation, and material moving:</c:v>
                      </c:pt>
                    </c:strCache>
                  </c:strRef>
                </c:cat>
                <c:val>
                  <c:numRef>
                    <c:extLst>
                      <c:ext uri="{02D57815-91ED-43cb-92C2-25804820EDAC}">
                        <c15:formulaRef>
                          <c15:sqref>Sheet1!$C$2:$C$16</c15:sqref>
                        </c15:formulaRef>
                      </c:ext>
                    </c:extLst>
                    <c:numCache>
                      <c:formatCode>0.0%</c:formatCode>
                      <c:ptCount val="6"/>
                      <c:pt idx="0">
                        <c:v>9.5237064436000801E-2</c:v>
                      </c:pt>
                      <c:pt idx="1">
                        <c:v>4.5747322245476806E-2</c:v>
                      </c:pt>
                      <c:pt idx="2">
                        <c:v>4.6679112419069413E-2</c:v>
                      </c:pt>
                      <c:pt idx="3">
                        <c:v>6.8463023508738716E-2</c:v>
                      </c:pt>
                      <c:pt idx="4">
                        <c:v>3.740068955844076E-2</c:v>
                      </c:pt>
                      <c:pt idx="5">
                        <c:v>0.11656514976998897</c:v>
                      </c:pt>
                    </c:numCache>
                  </c:numRef>
                </c:val>
              </c15:ser>
            </c15:filteredBarSeries>
          </c:ext>
        </c:extLst>
      </c:barChart>
      <c:catAx>
        <c:axId val="24128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16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1292056"/>
        <c:crosses val="autoZero"/>
        <c:auto val="1"/>
        <c:lblAlgn val="ctr"/>
        <c:lblOffset val="100"/>
        <c:noMultiLvlLbl val="0"/>
      </c:catAx>
      <c:valAx>
        <c:axId val="24129205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128343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en-US" dirty="0"/>
              <a:t>Median Earnings in the Past 12 Months by Sex by Educational Attainment for the Population 25 Years and Over</a:t>
            </a:r>
          </a:p>
        </c:rich>
      </c:tx>
      <c:layout>
        <c:manualLayout>
          <c:xMode val="edge"/>
          <c:yMode val="edge"/>
          <c:x val="0.14141670801799719"/>
          <c:y val="8.4033613445378148E-3"/>
        </c:manualLayout>
      </c:layout>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Sheet2!$C$3</c:f>
              <c:strCache>
                <c:ptCount val="1"/>
                <c:pt idx="0">
                  <c:v>Texas</c:v>
                </c:pt>
              </c:strCache>
            </c:strRef>
          </c:tx>
          <c:spPr>
            <a:solidFill>
              <a:schemeClr val="accent5"/>
            </a:solidFill>
            <a:ln>
              <a:noFill/>
            </a:ln>
            <a:effectLst/>
          </c:spPr>
          <c:invertIfNegative val="0"/>
          <c:cat>
            <c:strRef>
              <c:f>Sheet2!$B$4:$B$9</c:f>
              <c:strCache>
                <c:ptCount val="6"/>
                <c:pt idx="0">
                  <c:v>Total</c:v>
                </c:pt>
                <c:pt idx="1">
                  <c:v>Less than HS</c:v>
                </c:pt>
                <c:pt idx="2">
                  <c:v>HS Graduate (or Equivalent)</c:v>
                </c:pt>
                <c:pt idx="3">
                  <c:v>Some College or Associate's Degree</c:v>
                </c:pt>
                <c:pt idx="4">
                  <c:v>Bachelor's Degree</c:v>
                </c:pt>
                <c:pt idx="5">
                  <c:v>Graduate or Professional Degree</c:v>
                </c:pt>
              </c:strCache>
            </c:strRef>
          </c:cat>
          <c:val>
            <c:numRef>
              <c:f>Sheet2!$C$4:$C$9</c:f>
              <c:numCache>
                <c:formatCode>_(* #,##0_);_(* \(#,##0\);_(* "-"??_);_(@_)</c:formatCode>
                <c:ptCount val="6"/>
                <c:pt idx="0">
                  <c:v>35434</c:v>
                </c:pt>
                <c:pt idx="1">
                  <c:v>20044</c:v>
                </c:pt>
                <c:pt idx="2">
                  <c:v>27232</c:v>
                </c:pt>
                <c:pt idx="3">
                  <c:v>34787</c:v>
                </c:pt>
                <c:pt idx="4">
                  <c:v>51701</c:v>
                </c:pt>
                <c:pt idx="5">
                  <c:v>67079</c:v>
                </c:pt>
              </c:numCache>
            </c:numRef>
          </c:val>
          <c:extLst xmlns:c16r2="http://schemas.microsoft.com/office/drawing/2015/06/chart">
            <c:ext xmlns:c16="http://schemas.microsoft.com/office/drawing/2014/chart" uri="{C3380CC4-5D6E-409C-BE32-E72D297353CC}">
              <c16:uniqueId val="{00000000-D8E5-4E98-AE3A-E0E80F3A6B14}"/>
            </c:ext>
          </c:extLst>
        </c:ser>
        <c:ser>
          <c:idx val="1"/>
          <c:order val="1"/>
          <c:tx>
            <c:strRef>
              <c:f>Sheet2!$D$3</c:f>
              <c:strCache>
                <c:ptCount val="1"/>
                <c:pt idx="0">
                  <c:v>Male</c:v>
                </c:pt>
              </c:strCache>
            </c:strRef>
          </c:tx>
          <c:spPr>
            <a:solidFill>
              <a:schemeClr val="accent1"/>
            </a:solidFill>
            <a:ln>
              <a:noFill/>
            </a:ln>
            <a:effectLst/>
          </c:spPr>
          <c:invertIfNegative val="0"/>
          <c:cat>
            <c:strRef>
              <c:f>Sheet2!$B$4:$B$9</c:f>
              <c:strCache>
                <c:ptCount val="6"/>
                <c:pt idx="0">
                  <c:v>Total</c:v>
                </c:pt>
                <c:pt idx="1">
                  <c:v>Less than HS</c:v>
                </c:pt>
                <c:pt idx="2">
                  <c:v>HS Graduate (or Equivalent)</c:v>
                </c:pt>
                <c:pt idx="3">
                  <c:v>Some College or Associate's Degree</c:v>
                </c:pt>
                <c:pt idx="4">
                  <c:v>Bachelor's Degree</c:v>
                </c:pt>
                <c:pt idx="5">
                  <c:v>Graduate or Professional Degree</c:v>
                </c:pt>
              </c:strCache>
            </c:strRef>
          </c:cat>
          <c:val>
            <c:numRef>
              <c:f>Sheet2!$D$4:$D$9</c:f>
              <c:numCache>
                <c:formatCode>_(* #,##0_);_(* \(#,##0\);_(* "-"??_);_(@_)</c:formatCode>
                <c:ptCount val="6"/>
                <c:pt idx="0">
                  <c:v>41456</c:v>
                </c:pt>
                <c:pt idx="1">
                  <c:v>24074</c:v>
                </c:pt>
                <c:pt idx="2">
                  <c:v>32338</c:v>
                </c:pt>
                <c:pt idx="3">
                  <c:v>42208</c:v>
                </c:pt>
                <c:pt idx="4">
                  <c:v>64398</c:v>
                </c:pt>
                <c:pt idx="5">
                  <c:v>85913</c:v>
                </c:pt>
              </c:numCache>
            </c:numRef>
          </c:val>
          <c:extLst xmlns:c16r2="http://schemas.microsoft.com/office/drawing/2015/06/chart">
            <c:ext xmlns:c16="http://schemas.microsoft.com/office/drawing/2014/chart" uri="{C3380CC4-5D6E-409C-BE32-E72D297353CC}">
              <c16:uniqueId val="{00000001-D8E5-4E98-AE3A-E0E80F3A6B14}"/>
            </c:ext>
          </c:extLst>
        </c:ser>
        <c:ser>
          <c:idx val="2"/>
          <c:order val="2"/>
          <c:tx>
            <c:strRef>
              <c:f>Sheet2!$E$3</c:f>
              <c:strCache>
                <c:ptCount val="1"/>
                <c:pt idx="0">
                  <c:v>Female</c:v>
                </c:pt>
              </c:strCache>
            </c:strRef>
          </c:tx>
          <c:spPr>
            <a:solidFill>
              <a:schemeClr val="accent2"/>
            </a:solidFill>
            <a:ln>
              <a:noFill/>
            </a:ln>
            <a:effectLst/>
          </c:spPr>
          <c:invertIfNegative val="0"/>
          <c:cat>
            <c:strRef>
              <c:f>Sheet2!$B$4:$B$9</c:f>
              <c:strCache>
                <c:ptCount val="6"/>
                <c:pt idx="0">
                  <c:v>Total</c:v>
                </c:pt>
                <c:pt idx="1">
                  <c:v>Less than HS</c:v>
                </c:pt>
                <c:pt idx="2">
                  <c:v>HS Graduate (or Equivalent)</c:v>
                </c:pt>
                <c:pt idx="3">
                  <c:v>Some College or Associate's Degree</c:v>
                </c:pt>
                <c:pt idx="4">
                  <c:v>Bachelor's Degree</c:v>
                </c:pt>
                <c:pt idx="5">
                  <c:v>Graduate or Professional Degree</c:v>
                </c:pt>
              </c:strCache>
            </c:strRef>
          </c:cat>
          <c:val>
            <c:numRef>
              <c:f>Sheet2!$E$4:$E$9</c:f>
              <c:numCache>
                <c:formatCode>_(* #,##0_);_(* \(#,##0\);_(* "-"??_);_(@_)</c:formatCode>
                <c:ptCount val="6"/>
                <c:pt idx="0">
                  <c:v>29140</c:v>
                </c:pt>
                <c:pt idx="1">
                  <c:v>14210</c:v>
                </c:pt>
                <c:pt idx="2">
                  <c:v>21706</c:v>
                </c:pt>
                <c:pt idx="3">
                  <c:v>28254</c:v>
                </c:pt>
                <c:pt idx="4">
                  <c:v>45089</c:v>
                </c:pt>
                <c:pt idx="5">
                  <c:v>55345</c:v>
                </c:pt>
              </c:numCache>
            </c:numRef>
          </c:val>
          <c:extLst xmlns:c16r2="http://schemas.microsoft.com/office/drawing/2015/06/chart">
            <c:ext xmlns:c16="http://schemas.microsoft.com/office/drawing/2014/chart" uri="{C3380CC4-5D6E-409C-BE32-E72D297353CC}">
              <c16:uniqueId val="{00000002-D8E5-4E98-AE3A-E0E80F3A6B14}"/>
            </c:ext>
          </c:extLst>
        </c:ser>
        <c:dLbls>
          <c:showLegendKey val="0"/>
          <c:showVal val="0"/>
          <c:showCatName val="0"/>
          <c:showSerName val="0"/>
          <c:showPercent val="0"/>
          <c:showBubbleSize val="0"/>
        </c:dLbls>
        <c:gapWidth val="219"/>
        <c:overlap val="-27"/>
        <c:axId val="240845408"/>
        <c:axId val="240848936"/>
      </c:barChart>
      <c:catAx>
        <c:axId val="240845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40848936"/>
        <c:crosses val="autoZero"/>
        <c:auto val="1"/>
        <c:lblAlgn val="ctr"/>
        <c:lblOffset val="100"/>
        <c:noMultiLvlLbl val="0"/>
      </c:catAx>
      <c:valAx>
        <c:axId val="2408489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dirty="0"/>
                  <a:t>Earnings ($)</a:t>
                </a:r>
              </a:p>
            </c:rich>
          </c:tx>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40845408"/>
        <c:crosses val="autoZero"/>
        <c:crossBetween val="between"/>
      </c:valAx>
      <c:spPr>
        <a:noFill/>
        <a:ln>
          <a:noFill/>
        </a:ln>
        <a:effectLst/>
      </c:spPr>
    </c:plotArea>
    <c:legend>
      <c:legendPos val="b"/>
      <c:layout>
        <c:manualLayout>
          <c:xMode val="edge"/>
          <c:yMode val="edge"/>
          <c:x val="0.42801837270341209"/>
          <c:y val="0.92089734017926783"/>
          <c:w val="0.24130110065370491"/>
          <c:h val="6.5407434535799308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a:t>2000</a:t>
            </a:r>
          </a:p>
        </c:rich>
      </c:tx>
      <c:layout>
        <c:manualLayout>
          <c:xMode val="edge"/>
          <c:yMode val="edge"/>
          <c:x val="0.44565812494852752"/>
          <c:y val="7.8510615194236494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Lbls>
            <c:dLbl>
              <c:idx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dLbl>
            <c:dLbl>
              <c:idx val="1"/>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dLbl>
            <c:dLbl>
              <c:idx val="2"/>
              <c:layout>
                <c:manualLayout>
                  <c:x val="0.13252667554391612"/>
                  <c:y val="0.12464776391231754"/>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15025170888394127"/>
                      <c:h val="0.11486444353417644"/>
                    </c:manualLayout>
                  </c15:layout>
                </c:ext>
              </c:extLst>
            </c:dLbl>
            <c:dLbl>
              <c:idx val="3"/>
              <c:layout>
                <c:manualLayout>
                  <c:x val="4.1984671340747237E-2"/>
                  <c:y val="5.5887409165825387E-2"/>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14755390029464868"/>
                      <c:h val="0.15241299862707217"/>
                    </c:manualLayout>
                  </c15:layout>
                </c:ext>
              </c:extLst>
            </c:dLbl>
            <c:dLbl>
              <c:idx val="4"/>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Sheet1!$B$6:$F$6</c:f>
              <c:strCache>
                <c:ptCount val="5"/>
                <c:pt idx="0">
                  <c:v>NH White</c:v>
                </c:pt>
                <c:pt idx="1">
                  <c:v>NH Black</c:v>
                </c:pt>
                <c:pt idx="2">
                  <c:v>NH Asian</c:v>
                </c:pt>
                <c:pt idx="3">
                  <c:v>NH Other</c:v>
                </c:pt>
                <c:pt idx="4">
                  <c:v>Hispanic</c:v>
                </c:pt>
              </c:strCache>
            </c:strRef>
          </c:cat>
          <c:val>
            <c:numRef>
              <c:f>Sheet1!$B$9:$F$9</c:f>
              <c:numCache>
                <c:formatCode>0%</c:formatCode>
                <c:ptCount val="5"/>
                <c:pt idx="0">
                  <c:v>0.52689128804584595</c:v>
                </c:pt>
                <c:pt idx="1">
                  <c:v>0.11406756539773483</c:v>
                </c:pt>
                <c:pt idx="2">
                  <c:v>2.7218130444215987E-2</c:v>
                </c:pt>
                <c:pt idx="3">
                  <c:v>1.1952312375197999E-2</c:v>
                </c:pt>
                <c:pt idx="4">
                  <c:v>0.31987070373700521</c:v>
                </c:pt>
              </c:numCache>
            </c:numRef>
          </c:val>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Sheet1!$A$2</c:f>
              <c:strCache>
                <c:ptCount val="1"/>
                <c:pt idx="0">
                  <c:v>Less than High School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Sheet1!$B$1:$I$1</c:f>
              <c:strCache>
                <c:ptCount val="3"/>
                <c:pt idx="0">
                  <c:v>2008</c:v>
                </c:pt>
                <c:pt idx="1">
                  <c:v>2011</c:v>
                </c:pt>
                <c:pt idx="2">
                  <c:v>2015</c:v>
                </c:pt>
              </c:strCache>
            </c:strRef>
          </c:cat>
          <c:val>
            <c:numRef>
              <c:f>Sheet1!$B$2:$I$2</c:f>
              <c:numCache>
                <c:formatCode>0.0%</c:formatCode>
                <c:ptCount val="3"/>
                <c:pt idx="0">
                  <c:v>0.2038102073898802</c:v>
                </c:pt>
                <c:pt idx="1">
                  <c:v>0.1892592384992999</c:v>
                </c:pt>
                <c:pt idx="2">
                  <c:v>0.17576640711558342</c:v>
                </c:pt>
              </c:numCache>
            </c:numRef>
          </c:val>
          <c:extLst xmlns:c16r2="http://schemas.microsoft.com/office/drawing/2015/06/chart">
            <c:ext xmlns:c16="http://schemas.microsoft.com/office/drawing/2014/chart" uri="{C3380CC4-5D6E-409C-BE32-E72D297353CC}">
              <c16:uniqueId val="{00000000-7839-476D-BC6A-4471411D7E30}"/>
            </c:ext>
          </c:extLst>
        </c:ser>
        <c:ser>
          <c:idx val="1"/>
          <c:order val="1"/>
          <c:tx>
            <c:strRef>
              <c:f>Sheet1!$A$3</c:f>
              <c:strCache>
                <c:ptCount val="1"/>
                <c:pt idx="0">
                  <c:v>High School or Equivelent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Sheet1!$B$1:$I$1</c:f>
              <c:strCache>
                <c:ptCount val="3"/>
                <c:pt idx="0">
                  <c:v>2008</c:v>
                </c:pt>
                <c:pt idx="1">
                  <c:v>2011</c:v>
                </c:pt>
                <c:pt idx="2">
                  <c:v>2015</c:v>
                </c:pt>
              </c:strCache>
            </c:strRef>
          </c:cat>
          <c:val>
            <c:numRef>
              <c:f>Sheet1!$B$3:$I$3</c:f>
              <c:numCache>
                <c:formatCode>0.0%</c:formatCode>
                <c:ptCount val="3"/>
                <c:pt idx="0">
                  <c:v>0.25441601190517904</c:v>
                </c:pt>
                <c:pt idx="1">
                  <c:v>0.25503417205665835</c:v>
                </c:pt>
                <c:pt idx="2">
                  <c:v>0.25328731224955087</c:v>
                </c:pt>
              </c:numCache>
            </c:numRef>
          </c:val>
          <c:extLst xmlns:c16r2="http://schemas.microsoft.com/office/drawing/2015/06/chart">
            <c:ext xmlns:c16="http://schemas.microsoft.com/office/drawing/2014/chart" uri="{C3380CC4-5D6E-409C-BE32-E72D297353CC}">
              <c16:uniqueId val="{00000001-7839-476D-BC6A-4471411D7E30}"/>
            </c:ext>
          </c:extLst>
        </c:ser>
        <c:ser>
          <c:idx val="2"/>
          <c:order val="2"/>
          <c:tx>
            <c:strRef>
              <c:f>Sheet1!$A$4</c:f>
              <c:strCache>
                <c:ptCount val="1"/>
                <c:pt idx="0">
                  <c:v>Some College or Associate Degree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Sheet1!$B$1:$I$1</c:f>
              <c:strCache>
                <c:ptCount val="3"/>
                <c:pt idx="0">
                  <c:v>2008</c:v>
                </c:pt>
                <c:pt idx="1">
                  <c:v>2011</c:v>
                </c:pt>
                <c:pt idx="2">
                  <c:v>2015</c:v>
                </c:pt>
              </c:strCache>
            </c:strRef>
          </c:cat>
          <c:val>
            <c:numRef>
              <c:f>Sheet1!$B$4:$I$4</c:f>
              <c:numCache>
                <c:formatCode>0.0%</c:formatCode>
                <c:ptCount val="3"/>
                <c:pt idx="0">
                  <c:v>0.28840921752195031</c:v>
                </c:pt>
                <c:pt idx="1">
                  <c:v>0.29145527192912007</c:v>
                </c:pt>
                <c:pt idx="2">
                  <c:v>0.28734223891553878</c:v>
                </c:pt>
              </c:numCache>
            </c:numRef>
          </c:val>
          <c:extLst xmlns:c16r2="http://schemas.microsoft.com/office/drawing/2015/06/chart">
            <c:ext xmlns:c16="http://schemas.microsoft.com/office/drawing/2014/chart" uri="{C3380CC4-5D6E-409C-BE32-E72D297353CC}">
              <c16:uniqueId val="{00000002-7839-476D-BC6A-4471411D7E30}"/>
            </c:ext>
          </c:extLst>
        </c:ser>
        <c:ser>
          <c:idx val="3"/>
          <c:order val="3"/>
          <c:tx>
            <c:strRef>
              <c:f>Sheet1!$A$5</c:f>
              <c:strCache>
                <c:ptCount val="1"/>
                <c:pt idx="0">
                  <c:v>Bachelor Degree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Sheet1!$B$1:$I$1</c:f>
              <c:strCache>
                <c:ptCount val="3"/>
                <c:pt idx="0">
                  <c:v>2008</c:v>
                </c:pt>
                <c:pt idx="1">
                  <c:v>2011</c:v>
                </c:pt>
                <c:pt idx="2">
                  <c:v>2015</c:v>
                </c:pt>
              </c:strCache>
            </c:strRef>
          </c:cat>
          <c:val>
            <c:numRef>
              <c:f>Sheet1!$B$5:$I$5</c:f>
              <c:numCache>
                <c:formatCode>0.0%</c:formatCode>
                <c:ptCount val="3"/>
                <c:pt idx="0">
                  <c:v>0.17077482970735702</c:v>
                </c:pt>
                <c:pt idx="1">
                  <c:v>0.17714518702450377</c:v>
                </c:pt>
                <c:pt idx="2">
                  <c:v>0.18693366816115575</c:v>
                </c:pt>
              </c:numCache>
            </c:numRef>
          </c:val>
          <c:extLst xmlns:c16r2="http://schemas.microsoft.com/office/drawing/2015/06/chart">
            <c:ext xmlns:c16="http://schemas.microsoft.com/office/drawing/2014/chart" uri="{C3380CC4-5D6E-409C-BE32-E72D297353CC}">
              <c16:uniqueId val="{00000003-7839-476D-BC6A-4471411D7E30}"/>
            </c:ext>
          </c:extLst>
        </c:ser>
        <c:ser>
          <c:idx val="4"/>
          <c:order val="4"/>
          <c:tx>
            <c:strRef>
              <c:f>Sheet1!$A$6</c:f>
              <c:strCache>
                <c:ptCount val="1"/>
                <c:pt idx="0">
                  <c:v>Graduate or Professional Degree</c:v>
                </c:pt>
              </c:strCache>
            </c:strRef>
          </c:tx>
          <c:spPr>
            <a:solidFill>
              <a:schemeClr val="accent5"/>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dLbl>
            <c:dLbl>
              <c:idx val="1"/>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dLbl>
            <c:dLbl>
              <c:idx val="2"/>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Sheet1!$B$1:$I$1</c:f>
              <c:strCache>
                <c:ptCount val="3"/>
                <c:pt idx="0">
                  <c:v>2008</c:v>
                </c:pt>
                <c:pt idx="1">
                  <c:v>2011</c:v>
                </c:pt>
                <c:pt idx="2">
                  <c:v>2015</c:v>
                </c:pt>
              </c:strCache>
            </c:strRef>
          </c:cat>
          <c:val>
            <c:numRef>
              <c:f>Sheet1!$B$6:$I$6</c:f>
              <c:numCache>
                <c:formatCode>0.0%</c:formatCode>
                <c:ptCount val="3"/>
                <c:pt idx="0">
                  <c:v>8.2589733475633406E-2</c:v>
                </c:pt>
                <c:pt idx="1">
                  <c:v>8.710613049041796E-2</c:v>
                </c:pt>
                <c:pt idx="2">
                  <c:v>9.6670373558171152E-2</c:v>
                </c:pt>
              </c:numCache>
            </c:numRef>
          </c:val>
          <c:extLst xmlns:c16r2="http://schemas.microsoft.com/office/drawing/2015/06/chart">
            <c:ext xmlns:c16="http://schemas.microsoft.com/office/drawing/2014/chart" uri="{C3380CC4-5D6E-409C-BE32-E72D297353CC}">
              <c16:uniqueId val="{00000007-7839-476D-BC6A-4471411D7E30}"/>
            </c:ext>
          </c:extLst>
        </c:ser>
        <c:dLbls>
          <c:showLegendKey val="0"/>
          <c:showVal val="0"/>
          <c:showCatName val="0"/>
          <c:showSerName val="0"/>
          <c:showPercent val="0"/>
          <c:showBubbleSize val="0"/>
        </c:dLbls>
        <c:gapWidth val="150"/>
        <c:overlap val="100"/>
        <c:axId val="241283824"/>
        <c:axId val="241288136"/>
      </c:barChart>
      <c:catAx>
        <c:axId val="241283824"/>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smtClean="0"/>
                  <a:t>Year</a:t>
                </a:r>
                <a:endParaRPr lang="en-US" dirty="0"/>
              </a:p>
            </c:rich>
          </c:tx>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1288136"/>
        <c:crosses val="autoZero"/>
        <c:auto val="1"/>
        <c:lblAlgn val="ctr"/>
        <c:lblOffset val="100"/>
        <c:noMultiLvlLbl val="0"/>
      </c:catAx>
      <c:valAx>
        <c:axId val="2412881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smtClean="0"/>
                  <a:t>Percent</a:t>
                </a:r>
                <a:endParaRPr lang="en-US" dirty="0"/>
              </a:p>
            </c:rich>
          </c:tx>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1283824"/>
        <c:crosses val="autoZero"/>
        <c:crossBetween val="between"/>
      </c:valAx>
      <c:spPr>
        <a:noFill/>
        <a:ln>
          <a:noFill/>
        </a:ln>
        <a:effectLst/>
      </c:spPr>
    </c:plotArea>
    <c:legend>
      <c:legendPos val="r"/>
      <c:layout>
        <c:manualLayout>
          <c:xMode val="edge"/>
          <c:yMode val="edge"/>
          <c:x val="0.70483424390492333"/>
          <c:y val="2.7705888017041306E-3"/>
          <c:w val="0.28014769084514812"/>
          <c:h val="0.63777386068648667"/>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Less than High School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Black</c:v>
                </c:pt>
                <c:pt idx="1">
                  <c:v>Asian</c:v>
                </c:pt>
                <c:pt idx="2">
                  <c:v>Non-Hispanic White</c:v>
                </c:pt>
                <c:pt idx="3">
                  <c:v>Hispanic</c:v>
                </c:pt>
                <c:pt idx="4">
                  <c:v>All Other</c:v>
                </c:pt>
              </c:strCache>
            </c:strRef>
          </c:cat>
          <c:val>
            <c:numRef>
              <c:f>Sheet1!$B$2:$B$6</c:f>
              <c:numCache>
                <c:formatCode>0.0%</c:formatCode>
                <c:ptCount val="5"/>
                <c:pt idx="0">
                  <c:v>0.11762075897351887</c:v>
                </c:pt>
                <c:pt idx="1">
                  <c:v>0.12192441894848897</c:v>
                </c:pt>
                <c:pt idx="2">
                  <c:v>6.6577967933012752E-2</c:v>
                </c:pt>
                <c:pt idx="3">
                  <c:v>0.36498992143583231</c:v>
                </c:pt>
                <c:pt idx="4">
                  <c:v>0.33557916455714309</c:v>
                </c:pt>
              </c:numCache>
            </c:numRef>
          </c:val>
          <c:extLst xmlns:c16r2="http://schemas.microsoft.com/office/drawing/2015/06/chart">
            <c:ext xmlns:c16="http://schemas.microsoft.com/office/drawing/2014/chart" uri="{C3380CC4-5D6E-409C-BE32-E72D297353CC}">
              <c16:uniqueId val="{00000000-2E19-4329-819D-79B8331B39F7}"/>
            </c:ext>
          </c:extLst>
        </c:ser>
        <c:ser>
          <c:idx val="1"/>
          <c:order val="1"/>
          <c:tx>
            <c:strRef>
              <c:f>Sheet1!$C$1</c:f>
              <c:strCache>
                <c:ptCount val="1"/>
                <c:pt idx="0">
                  <c:v>High School or Equivelant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Black</c:v>
                </c:pt>
                <c:pt idx="1">
                  <c:v>Asian</c:v>
                </c:pt>
                <c:pt idx="2">
                  <c:v>Non-Hispanic White</c:v>
                </c:pt>
                <c:pt idx="3">
                  <c:v>Hispanic</c:v>
                </c:pt>
                <c:pt idx="4">
                  <c:v>All Other</c:v>
                </c:pt>
              </c:strCache>
            </c:strRef>
          </c:cat>
          <c:val>
            <c:numRef>
              <c:f>Sheet1!$C$2:$C$6</c:f>
              <c:numCache>
                <c:formatCode>0.0%</c:formatCode>
                <c:ptCount val="5"/>
                <c:pt idx="0">
                  <c:v>0.29609260231681317</c:v>
                </c:pt>
                <c:pt idx="1">
                  <c:v>0.14195162339582471</c:v>
                </c:pt>
                <c:pt idx="2">
                  <c:v>0.23919658154750151</c:v>
                </c:pt>
                <c:pt idx="3">
                  <c:v>0.27582753224987494</c:v>
                </c:pt>
                <c:pt idx="4">
                  <c:v>0.27502040641146797</c:v>
                </c:pt>
              </c:numCache>
            </c:numRef>
          </c:val>
          <c:extLst xmlns:c16r2="http://schemas.microsoft.com/office/drawing/2015/06/chart">
            <c:ext xmlns:c16="http://schemas.microsoft.com/office/drawing/2014/chart" uri="{C3380CC4-5D6E-409C-BE32-E72D297353CC}">
              <c16:uniqueId val="{00000001-2E19-4329-819D-79B8331B39F7}"/>
            </c:ext>
          </c:extLst>
        </c:ser>
        <c:ser>
          <c:idx val="2"/>
          <c:order val="2"/>
          <c:tx>
            <c:strRef>
              <c:f>Sheet1!$D$1</c:f>
              <c:strCache>
                <c:ptCount val="1"/>
                <c:pt idx="0">
                  <c:v>Some College or Associate Degree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Black</c:v>
                </c:pt>
                <c:pt idx="1">
                  <c:v>Asian</c:v>
                </c:pt>
                <c:pt idx="2">
                  <c:v>Non-Hispanic White</c:v>
                </c:pt>
                <c:pt idx="3">
                  <c:v>Hispanic</c:v>
                </c:pt>
                <c:pt idx="4">
                  <c:v>All Other</c:v>
                </c:pt>
              </c:strCache>
            </c:strRef>
          </c:cat>
          <c:val>
            <c:numRef>
              <c:f>Sheet1!$D$2:$D$6</c:f>
              <c:numCache>
                <c:formatCode>0.0%</c:formatCode>
                <c:ptCount val="5"/>
                <c:pt idx="0">
                  <c:v>0.36251899676597887</c:v>
                </c:pt>
                <c:pt idx="1">
                  <c:v>0.15893429534567391</c:v>
                </c:pt>
                <c:pt idx="2">
                  <c:v>0.32220918129818232</c:v>
                </c:pt>
                <c:pt idx="3">
                  <c:v>0.22705915081592667</c:v>
                </c:pt>
                <c:pt idx="4">
                  <c:v>0.23970837310629695</c:v>
                </c:pt>
              </c:numCache>
            </c:numRef>
          </c:val>
          <c:extLst xmlns:c16r2="http://schemas.microsoft.com/office/drawing/2015/06/chart">
            <c:ext xmlns:c16="http://schemas.microsoft.com/office/drawing/2014/chart" uri="{C3380CC4-5D6E-409C-BE32-E72D297353CC}">
              <c16:uniqueId val="{00000002-2E19-4329-819D-79B8331B39F7}"/>
            </c:ext>
          </c:extLst>
        </c:ser>
        <c:ser>
          <c:idx val="3"/>
          <c:order val="3"/>
          <c:tx>
            <c:strRef>
              <c:f>Sheet1!$E$1</c:f>
              <c:strCache>
                <c:ptCount val="1"/>
                <c:pt idx="0">
                  <c:v>Bachelor, Graduate, Professional Degree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Black</c:v>
                </c:pt>
                <c:pt idx="1">
                  <c:v>Asian</c:v>
                </c:pt>
                <c:pt idx="2">
                  <c:v>Non-Hispanic White</c:v>
                </c:pt>
                <c:pt idx="3">
                  <c:v>Hispanic</c:v>
                </c:pt>
                <c:pt idx="4">
                  <c:v>All Other</c:v>
                </c:pt>
              </c:strCache>
            </c:strRef>
          </c:cat>
          <c:val>
            <c:numRef>
              <c:f>Sheet1!$E$2:$E$6</c:f>
              <c:numCache>
                <c:formatCode>0.0%</c:formatCode>
                <c:ptCount val="5"/>
                <c:pt idx="0">
                  <c:v>0.22376764194368912</c:v>
                </c:pt>
                <c:pt idx="1">
                  <c:v>0.57718966231001245</c:v>
                </c:pt>
                <c:pt idx="2">
                  <c:v>0.37201626922130349</c:v>
                </c:pt>
                <c:pt idx="3">
                  <c:v>0.13212339549836605</c:v>
                </c:pt>
                <c:pt idx="4">
                  <c:v>0.14969205592509199</c:v>
                </c:pt>
              </c:numCache>
            </c:numRef>
          </c:val>
          <c:extLst xmlns:c16r2="http://schemas.microsoft.com/office/drawing/2015/06/chart">
            <c:ext xmlns:c16="http://schemas.microsoft.com/office/drawing/2014/chart" uri="{C3380CC4-5D6E-409C-BE32-E72D297353CC}">
              <c16:uniqueId val="{00000003-2E19-4329-819D-79B8331B39F7}"/>
            </c:ext>
          </c:extLst>
        </c:ser>
        <c:dLbls>
          <c:showLegendKey val="0"/>
          <c:showVal val="0"/>
          <c:showCatName val="0"/>
          <c:showSerName val="0"/>
          <c:showPercent val="0"/>
          <c:showBubbleSize val="0"/>
        </c:dLbls>
        <c:gapWidth val="219"/>
        <c:overlap val="100"/>
        <c:axId val="241289312"/>
        <c:axId val="241285392"/>
      </c:barChart>
      <c:catAx>
        <c:axId val="241289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41285392"/>
        <c:crosses val="autoZero"/>
        <c:auto val="1"/>
        <c:lblAlgn val="ctr"/>
        <c:lblOffset val="100"/>
        <c:noMultiLvlLbl val="0"/>
      </c:catAx>
      <c:valAx>
        <c:axId val="2412853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1289312"/>
        <c:crosses val="autoZero"/>
        <c:crossBetween val="between"/>
      </c:valAx>
      <c:spPr>
        <a:noFill/>
        <a:ln>
          <a:noFill/>
        </a:ln>
        <a:effectLst/>
      </c:spPr>
    </c:plotArea>
    <c:legend>
      <c:legendPos val="tr"/>
      <c:layout>
        <c:manualLayout>
          <c:xMode val="edge"/>
          <c:yMode val="edge"/>
          <c:x val="0.68757830330955982"/>
          <c:y val="4.7941743420705424E-2"/>
          <c:w val="0.24180806386672035"/>
          <c:h val="0.80394423436795737"/>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TrdByRace!$C$2:$C$3</c:f>
              <c:strCache>
                <c:ptCount val="1"/>
                <c:pt idx="0">
                  <c:v>White</c:v>
                </c:pt>
              </c:strCache>
            </c:strRef>
          </c:tx>
          <c:spPr>
            <a:ln w="44450"/>
          </c:spPr>
          <c:marker>
            <c:symbol val="none"/>
          </c:marker>
          <c:cat>
            <c:numRef>
              <c:f>TrdByRace!$B$4:$B$14</c:f>
              <c:numCache>
                <c:formatCode>General</c:formatCode>
                <c:ptCount val="11"/>
                <c:pt idx="0">
                  <c:v>2001</c:v>
                </c:pt>
                <c:pt idx="1">
                  <c:v>2002</c:v>
                </c:pt>
                <c:pt idx="2">
                  <c:v>2003</c:v>
                </c:pt>
                <c:pt idx="3">
                  <c:v>2004</c:v>
                </c:pt>
                <c:pt idx="4">
                  <c:v>2005</c:v>
                </c:pt>
                <c:pt idx="5">
                  <c:v>2006</c:v>
                </c:pt>
                <c:pt idx="6">
                  <c:v>2007</c:v>
                </c:pt>
                <c:pt idx="7">
                  <c:v>2008</c:v>
                </c:pt>
                <c:pt idx="8">
                  <c:v>2009</c:v>
                </c:pt>
                <c:pt idx="9">
                  <c:v>2010</c:v>
                </c:pt>
                <c:pt idx="10">
                  <c:v>2011</c:v>
                </c:pt>
              </c:numCache>
            </c:numRef>
          </c:cat>
          <c:val>
            <c:numRef>
              <c:f>TrdByRace!$C$4:$C$14</c:f>
              <c:numCache>
                <c:formatCode>0.0%</c:formatCode>
                <c:ptCount val="11"/>
                <c:pt idx="0">
                  <c:v>0.90227999999999997</c:v>
                </c:pt>
                <c:pt idx="1">
                  <c:v>0.90876999999999997</c:v>
                </c:pt>
                <c:pt idx="2">
                  <c:v>0.91225000000000001</c:v>
                </c:pt>
                <c:pt idx="3">
                  <c:v>0.91883000000000004</c:v>
                </c:pt>
                <c:pt idx="4">
                  <c:v>0.92029000000000005</c:v>
                </c:pt>
                <c:pt idx="5">
                  <c:v>0.91627000000000003</c:v>
                </c:pt>
                <c:pt idx="6">
                  <c:v>0.92374999999999996</c:v>
                </c:pt>
                <c:pt idx="7">
                  <c:v>0.92659000000000002</c:v>
                </c:pt>
                <c:pt idx="8">
                  <c:v>0.9284</c:v>
                </c:pt>
                <c:pt idx="9">
                  <c:v>0.92957000000000001</c:v>
                </c:pt>
                <c:pt idx="10">
                  <c:v>0.93433999999999995</c:v>
                </c:pt>
              </c:numCache>
            </c:numRef>
          </c:val>
          <c:smooth val="0"/>
          <c:extLst xmlns:c16r2="http://schemas.microsoft.com/office/drawing/2015/06/chart">
            <c:ext xmlns:c16="http://schemas.microsoft.com/office/drawing/2014/chart" uri="{C3380CC4-5D6E-409C-BE32-E72D297353CC}">
              <c16:uniqueId val="{00000000-AF5A-417B-ACE2-14C53D905BE4}"/>
            </c:ext>
          </c:extLst>
        </c:ser>
        <c:ser>
          <c:idx val="1"/>
          <c:order val="1"/>
          <c:tx>
            <c:strRef>
              <c:f>TrdByRace!$D$2:$D$3</c:f>
              <c:strCache>
                <c:ptCount val="1"/>
                <c:pt idx="0">
                  <c:v>Black</c:v>
                </c:pt>
              </c:strCache>
            </c:strRef>
          </c:tx>
          <c:spPr>
            <a:ln w="44450"/>
          </c:spPr>
          <c:marker>
            <c:symbol val="none"/>
          </c:marker>
          <c:cat>
            <c:numRef>
              <c:f>TrdByRace!$B$4:$B$14</c:f>
              <c:numCache>
                <c:formatCode>General</c:formatCode>
                <c:ptCount val="11"/>
                <c:pt idx="0">
                  <c:v>2001</c:v>
                </c:pt>
                <c:pt idx="1">
                  <c:v>2002</c:v>
                </c:pt>
                <c:pt idx="2">
                  <c:v>2003</c:v>
                </c:pt>
                <c:pt idx="3">
                  <c:v>2004</c:v>
                </c:pt>
                <c:pt idx="4">
                  <c:v>2005</c:v>
                </c:pt>
                <c:pt idx="5">
                  <c:v>2006</c:v>
                </c:pt>
                <c:pt idx="6">
                  <c:v>2007</c:v>
                </c:pt>
                <c:pt idx="7">
                  <c:v>2008</c:v>
                </c:pt>
                <c:pt idx="8">
                  <c:v>2009</c:v>
                </c:pt>
                <c:pt idx="9">
                  <c:v>2010</c:v>
                </c:pt>
                <c:pt idx="10">
                  <c:v>2011</c:v>
                </c:pt>
              </c:numCache>
            </c:numRef>
          </c:cat>
          <c:val>
            <c:numRef>
              <c:f>TrdByRace!$D$4:$D$14</c:f>
              <c:numCache>
                <c:formatCode>0.0%</c:formatCode>
                <c:ptCount val="11"/>
                <c:pt idx="0">
                  <c:v>0.82999000000000001</c:v>
                </c:pt>
                <c:pt idx="1">
                  <c:v>0.83711999999999998</c:v>
                </c:pt>
                <c:pt idx="2">
                  <c:v>0.85128000000000004</c:v>
                </c:pt>
                <c:pt idx="3">
                  <c:v>0.86446000000000001</c:v>
                </c:pt>
                <c:pt idx="4">
                  <c:v>0.86446000000000001</c:v>
                </c:pt>
                <c:pt idx="5">
                  <c:v>0.85029999999999994</c:v>
                </c:pt>
                <c:pt idx="6">
                  <c:v>0.85975999999999997</c:v>
                </c:pt>
                <c:pt idx="7">
                  <c:v>0.86302999999999996</c:v>
                </c:pt>
                <c:pt idx="8">
                  <c:v>0.86773999999999996</c:v>
                </c:pt>
                <c:pt idx="9">
                  <c:v>0.87955000000000005</c:v>
                </c:pt>
                <c:pt idx="10">
                  <c:v>0.87819999999999998</c:v>
                </c:pt>
              </c:numCache>
            </c:numRef>
          </c:val>
          <c:smooth val="0"/>
          <c:extLst xmlns:c16r2="http://schemas.microsoft.com/office/drawing/2015/06/chart">
            <c:ext xmlns:c16="http://schemas.microsoft.com/office/drawing/2014/chart" uri="{C3380CC4-5D6E-409C-BE32-E72D297353CC}">
              <c16:uniqueId val="{00000001-AF5A-417B-ACE2-14C53D905BE4}"/>
            </c:ext>
          </c:extLst>
        </c:ser>
        <c:ser>
          <c:idx val="2"/>
          <c:order val="2"/>
          <c:tx>
            <c:strRef>
              <c:f>TrdByRace!$E$2:$E$3</c:f>
              <c:strCache>
                <c:ptCount val="1"/>
                <c:pt idx="0">
                  <c:v>Hispanic</c:v>
                </c:pt>
              </c:strCache>
            </c:strRef>
          </c:tx>
          <c:spPr>
            <a:ln w="44450"/>
          </c:spPr>
          <c:marker>
            <c:spPr>
              <a:solidFill>
                <a:schemeClr val="accent1"/>
              </a:solidFill>
            </c:spPr>
          </c:marker>
          <c:cat>
            <c:numRef>
              <c:f>TrdByRace!$B$4:$B$14</c:f>
              <c:numCache>
                <c:formatCode>General</c:formatCode>
                <c:ptCount val="11"/>
                <c:pt idx="0">
                  <c:v>2001</c:v>
                </c:pt>
                <c:pt idx="1">
                  <c:v>2002</c:v>
                </c:pt>
                <c:pt idx="2">
                  <c:v>2003</c:v>
                </c:pt>
                <c:pt idx="3">
                  <c:v>2004</c:v>
                </c:pt>
                <c:pt idx="4">
                  <c:v>2005</c:v>
                </c:pt>
                <c:pt idx="5">
                  <c:v>2006</c:v>
                </c:pt>
                <c:pt idx="6">
                  <c:v>2007</c:v>
                </c:pt>
                <c:pt idx="7">
                  <c:v>2008</c:v>
                </c:pt>
                <c:pt idx="8">
                  <c:v>2009</c:v>
                </c:pt>
                <c:pt idx="9">
                  <c:v>2010</c:v>
                </c:pt>
                <c:pt idx="10">
                  <c:v>2011</c:v>
                </c:pt>
              </c:numCache>
            </c:numRef>
          </c:cat>
          <c:val>
            <c:numRef>
              <c:f>TrdByRace!$E$4:$E$14</c:f>
              <c:numCache>
                <c:formatCode>0.0%</c:formatCode>
                <c:ptCount val="11"/>
                <c:pt idx="0">
                  <c:v>0.55378000000000005</c:v>
                </c:pt>
                <c:pt idx="1">
                  <c:v>0.56647000000000003</c:v>
                </c:pt>
                <c:pt idx="2">
                  <c:v>0.57204999999999995</c:v>
                </c:pt>
                <c:pt idx="3">
                  <c:v>0.59536</c:v>
                </c:pt>
                <c:pt idx="4">
                  <c:v>0.59406999999999999</c:v>
                </c:pt>
                <c:pt idx="5">
                  <c:v>0.60751999999999995</c:v>
                </c:pt>
                <c:pt idx="6">
                  <c:v>0.61260000000000003</c:v>
                </c:pt>
                <c:pt idx="7">
                  <c:v>0.62102999999999997</c:v>
                </c:pt>
                <c:pt idx="8">
                  <c:v>0.62353999999999998</c:v>
                </c:pt>
                <c:pt idx="9">
                  <c:v>0.64314000000000004</c:v>
                </c:pt>
                <c:pt idx="10">
                  <c:v>0.65186999999999995</c:v>
                </c:pt>
              </c:numCache>
            </c:numRef>
          </c:val>
          <c:smooth val="0"/>
          <c:extLst xmlns:c16r2="http://schemas.microsoft.com/office/drawing/2015/06/chart">
            <c:ext xmlns:c16="http://schemas.microsoft.com/office/drawing/2014/chart" uri="{C3380CC4-5D6E-409C-BE32-E72D297353CC}">
              <c16:uniqueId val="{00000002-AF5A-417B-ACE2-14C53D905BE4}"/>
            </c:ext>
          </c:extLst>
        </c:ser>
        <c:ser>
          <c:idx val="3"/>
          <c:order val="3"/>
          <c:tx>
            <c:strRef>
              <c:f>TrdByRace!$F$2:$F$3</c:f>
              <c:strCache>
                <c:ptCount val="1"/>
                <c:pt idx="0">
                  <c:v>Other</c:v>
                </c:pt>
              </c:strCache>
            </c:strRef>
          </c:tx>
          <c:spPr>
            <a:ln w="44450"/>
          </c:spPr>
          <c:marker>
            <c:symbol val="none"/>
          </c:marker>
          <c:cat>
            <c:numRef>
              <c:f>TrdByRace!$B$4:$B$14</c:f>
              <c:numCache>
                <c:formatCode>General</c:formatCode>
                <c:ptCount val="11"/>
                <c:pt idx="0">
                  <c:v>2001</c:v>
                </c:pt>
                <c:pt idx="1">
                  <c:v>2002</c:v>
                </c:pt>
                <c:pt idx="2">
                  <c:v>2003</c:v>
                </c:pt>
                <c:pt idx="3">
                  <c:v>2004</c:v>
                </c:pt>
                <c:pt idx="4">
                  <c:v>2005</c:v>
                </c:pt>
                <c:pt idx="5">
                  <c:v>2006</c:v>
                </c:pt>
                <c:pt idx="6">
                  <c:v>2007</c:v>
                </c:pt>
                <c:pt idx="7">
                  <c:v>2008</c:v>
                </c:pt>
                <c:pt idx="8">
                  <c:v>2009</c:v>
                </c:pt>
                <c:pt idx="9">
                  <c:v>2010</c:v>
                </c:pt>
                <c:pt idx="10">
                  <c:v>2011</c:v>
                </c:pt>
              </c:numCache>
            </c:numRef>
          </c:cat>
          <c:val>
            <c:numRef>
              <c:f>TrdByRace!$F$4:$F$14</c:f>
              <c:numCache>
                <c:formatCode>0.0%</c:formatCode>
                <c:ptCount val="11"/>
                <c:pt idx="0">
                  <c:v>0.87197000000000002</c:v>
                </c:pt>
                <c:pt idx="1">
                  <c:v>0.86463999999999996</c:v>
                </c:pt>
                <c:pt idx="2">
                  <c:v>0.87626999999999999</c:v>
                </c:pt>
                <c:pt idx="3">
                  <c:v>0.87317</c:v>
                </c:pt>
                <c:pt idx="4">
                  <c:v>0.87885000000000002</c:v>
                </c:pt>
                <c:pt idx="5">
                  <c:v>0.88246999999999998</c:v>
                </c:pt>
                <c:pt idx="6">
                  <c:v>0.88599000000000006</c:v>
                </c:pt>
                <c:pt idx="7">
                  <c:v>0.89734999999999998</c:v>
                </c:pt>
                <c:pt idx="8">
                  <c:v>0.89063000000000003</c:v>
                </c:pt>
                <c:pt idx="9">
                  <c:v>0.88693</c:v>
                </c:pt>
                <c:pt idx="10">
                  <c:v>0.88839999999999997</c:v>
                </c:pt>
              </c:numCache>
            </c:numRef>
          </c:val>
          <c:smooth val="0"/>
          <c:extLst xmlns:c16r2="http://schemas.microsoft.com/office/drawing/2015/06/chart">
            <c:ext xmlns:c16="http://schemas.microsoft.com/office/drawing/2014/chart" uri="{C3380CC4-5D6E-409C-BE32-E72D297353CC}">
              <c16:uniqueId val="{00000003-AF5A-417B-ACE2-14C53D905BE4}"/>
            </c:ext>
          </c:extLst>
        </c:ser>
        <c:dLbls>
          <c:showLegendKey val="0"/>
          <c:showVal val="0"/>
          <c:showCatName val="0"/>
          <c:showSerName val="0"/>
          <c:showPercent val="0"/>
          <c:showBubbleSize val="0"/>
        </c:dLbls>
        <c:smooth val="0"/>
        <c:axId val="240845016"/>
        <c:axId val="240845800"/>
      </c:lineChart>
      <c:catAx>
        <c:axId val="240845016"/>
        <c:scaling>
          <c:orientation val="minMax"/>
        </c:scaling>
        <c:delete val="0"/>
        <c:axPos val="b"/>
        <c:numFmt formatCode="General" sourceLinked="1"/>
        <c:majorTickMark val="out"/>
        <c:minorTickMark val="none"/>
        <c:tickLblPos val="nextTo"/>
        <c:crossAx val="240845800"/>
        <c:crosses val="autoZero"/>
        <c:auto val="1"/>
        <c:lblAlgn val="ctr"/>
        <c:lblOffset val="100"/>
        <c:noMultiLvlLbl val="0"/>
      </c:catAx>
      <c:valAx>
        <c:axId val="240845800"/>
        <c:scaling>
          <c:orientation val="minMax"/>
          <c:min val="0.5"/>
        </c:scaling>
        <c:delete val="0"/>
        <c:axPos val="l"/>
        <c:majorGridlines/>
        <c:numFmt formatCode="0%" sourceLinked="0"/>
        <c:majorTickMark val="out"/>
        <c:minorTickMark val="none"/>
        <c:tickLblPos val="nextTo"/>
        <c:crossAx val="240845016"/>
        <c:crosses val="autoZero"/>
        <c:crossBetween val="between"/>
      </c:valAx>
    </c:plotArea>
    <c:legend>
      <c:legendPos val="r"/>
      <c:layout>
        <c:manualLayout>
          <c:xMode val="edge"/>
          <c:yMode val="edge"/>
          <c:x val="0.86290802996462346"/>
          <c:y val="0.33049539625130381"/>
          <c:w val="0.12732992063018256"/>
          <c:h val="0.27629620119345794"/>
        </c:manualLayout>
      </c:layout>
      <c:overlay val="0"/>
    </c:legend>
    <c:plotVisOnly val="1"/>
    <c:dispBlanksAs val="gap"/>
    <c:showDLblsOverMax val="0"/>
  </c:chart>
  <c:txPr>
    <a:bodyPr/>
    <a:lstStyle/>
    <a:p>
      <a:pPr>
        <a:defRPr sz="1600"/>
      </a:pPr>
      <a:endParaRPr lang="en-US"/>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Sheet1!$A$27</c:f>
              <c:strCache>
                <c:ptCount val="1"/>
                <c:pt idx="0">
                  <c:v>2011 ACS</c:v>
                </c:pt>
              </c:strCache>
            </c:strRef>
          </c:tx>
          <c:spPr>
            <a:solidFill>
              <a:schemeClr val="accent1"/>
            </a:solidFill>
            <a:ln>
              <a:noFill/>
            </a:ln>
            <a:effectLst/>
          </c:spPr>
          <c:invertIfNegative val="0"/>
          <c:dLbls>
            <c:dLbl>
              <c:idx val="0"/>
              <c:layout>
                <c:manualLayout>
                  <c:x val="-4.273504273504293E-3"/>
                  <c:y val="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5218-40B4-8441-9BB239A4C7F3}"/>
                </c:ext>
                <c:ext xmlns:c15="http://schemas.microsoft.com/office/drawing/2012/chart" uri="{CE6537A1-D6FC-4f65-9D91-7224C49458BB}">
                  <c15:layout/>
                </c:ext>
              </c:extLst>
            </c:dLbl>
            <c:dLbl>
              <c:idx val="1"/>
              <c:layout>
                <c:manualLayout>
                  <c:x val="-1.7094017094017134E-2"/>
                  <c:y val="-3.5303526954648162E-1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5218-40B4-8441-9BB239A4C7F3}"/>
                </c:ext>
                <c:ext xmlns:c15="http://schemas.microsoft.com/office/drawing/2012/chart" uri="{CE6537A1-D6FC-4f65-9D91-7224C49458BB}">
                  <c15:layout/>
                </c:ext>
              </c:extLst>
            </c:dLbl>
            <c:dLbl>
              <c:idx val="3"/>
              <c:layout>
                <c:manualLayout>
                  <c:x val="-6.410256410256332E-3"/>
                  <c:y val="-3.8513383400732462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5218-40B4-8441-9BB239A4C7F3}"/>
                </c:ext>
                <c:ext xmlns:c15="http://schemas.microsoft.com/office/drawing/2012/chart" uri="{CE6537A1-D6FC-4f65-9D91-7224C49458BB}">
                  <c15:layout/>
                </c:ext>
              </c:extLst>
            </c:dLbl>
            <c:dLbl>
              <c:idx val="4"/>
              <c:layout>
                <c:manualLayout>
                  <c:x val="-6.410256410256567E-3"/>
                  <c:y val="-7.0607053909296325E-1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5218-40B4-8441-9BB239A4C7F3}"/>
                </c:ex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Sheet1!$B$26:$F$26</c:f>
              <c:strCache>
                <c:ptCount val="5"/>
                <c:pt idx="0">
                  <c:v>Less than High School</c:v>
                </c:pt>
                <c:pt idx="1">
                  <c:v>High School or Equivalent</c:v>
                </c:pt>
                <c:pt idx="2">
                  <c:v>Some College / Associate Degree</c:v>
                </c:pt>
                <c:pt idx="3">
                  <c:v>Bachelor's Degree</c:v>
                </c:pt>
                <c:pt idx="4">
                  <c:v>Graduate or Professional Degree</c:v>
                </c:pt>
              </c:strCache>
            </c:strRef>
          </c:cat>
          <c:val>
            <c:numRef>
              <c:f>Sheet1!$B$27:$F$27</c:f>
              <c:numCache>
                <c:formatCode>0.0%</c:formatCode>
                <c:ptCount val="5"/>
                <c:pt idx="0">
                  <c:v>0.14971999999999999</c:v>
                </c:pt>
                <c:pt idx="1">
                  <c:v>0.23832</c:v>
                </c:pt>
                <c:pt idx="2">
                  <c:v>0.31306099999999998</c:v>
                </c:pt>
                <c:pt idx="3">
                  <c:v>0.20111000000000001</c:v>
                </c:pt>
                <c:pt idx="4">
                  <c:v>9.7785999999999998E-2</c:v>
                </c:pt>
              </c:numCache>
            </c:numRef>
          </c:val>
          <c:extLst xmlns:c16r2="http://schemas.microsoft.com/office/drawing/2015/06/chart">
            <c:ext xmlns:c16="http://schemas.microsoft.com/office/drawing/2014/chart" uri="{C3380CC4-5D6E-409C-BE32-E72D297353CC}">
              <c16:uniqueId val="{00000004-5218-40B4-8441-9BB239A4C7F3}"/>
            </c:ext>
          </c:extLst>
        </c:ser>
        <c:ser>
          <c:idx val="1"/>
          <c:order val="1"/>
          <c:tx>
            <c:strRef>
              <c:f>Sheet1!$A$28</c:f>
              <c:strCache>
                <c:ptCount val="1"/>
                <c:pt idx="0">
                  <c:v>2030 Constant 2011 %</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Sheet1!$B$26:$F$26</c:f>
              <c:strCache>
                <c:ptCount val="5"/>
                <c:pt idx="0">
                  <c:v>Less than High School</c:v>
                </c:pt>
                <c:pt idx="1">
                  <c:v>High School or Equivalent</c:v>
                </c:pt>
                <c:pt idx="2">
                  <c:v>Some College / Associate Degree</c:v>
                </c:pt>
                <c:pt idx="3">
                  <c:v>Bachelor's Degree</c:v>
                </c:pt>
                <c:pt idx="4">
                  <c:v>Graduate or Professional Degree</c:v>
                </c:pt>
              </c:strCache>
            </c:strRef>
          </c:cat>
          <c:val>
            <c:numRef>
              <c:f>Sheet1!$B$28:$F$28</c:f>
              <c:numCache>
                <c:formatCode>0.0%</c:formatCode>
                <c:ptCount val="5"/>
                <c:pt idx="0">
                  <c:v>0.18139</c:v>
                </c:pt>
                <c:pt idx="1">
                  <c:v>0.24013000000000001</c:v>
                </c:pt>
                <c:pt idx="2">
                  <c:v>0.29900399999999999</c:v>
                </c:pt>
                <c:pt idx="3">
                  <c:v>0.18656</c:v>
                </c:pt>
                <c:pt idx="4">
                  <c:v>9.2917E-2</c:v>
                </c:pt>
              </c:numCache>
            </c:numRef>
          </c:val>
          <c:extLst xmlns:c16r2="http://schemas.microsoft.com/office/drawing/2015/06/chart">
            <c:ext xmlns:c16="http://schemas.microsoft.com/office/drawing/2014/chart" uri="{C3380CC4-5D6E-409C-BE32-E72D297353CC}">
              <c16:uniqueId val="{00000005-5218-40B4-8441-9BB239A4C7F3}"/>
            </c:ext>
          </c:extLst>
        </c:ser>
        <c:dLbls>
          <c:showLegendKey val="0"/>
          <c:showVal val="0"/>
          <c:showCatName val="0"/>
          <c:showSerName val="0"/>
          <c:showPercent val="0"/>
          <c:showBubbleSize val="0"/>
        </c:dLbls>
        <c:gapWidth val="219"/>
        <c:overlap val="-27"/>
        <c:axId val="240843448"/>
        <c:axId val="240847760"/>
      </c:barChart>
      <c:catAx>
        <c:axId val="240843448"/>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Educational Attainment</a:t>
                </a:r>
              </a:p>
            </c:rich>
          </c:tx>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40847760"/>
        <c:crosses val="autoZero"/>
        <c:auto val="1"/>
        <c:lblAlgn val="ctr"/>
        <c:lblOffset val="100"/>
        <c:noMultiLvlLbl val="0"/>
      </c:catAx>
      <c:valAx>
        <c:axId val="2408477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Percent of the Civilian Labor Force</a:t>
                </a:r>
              </a:p>
            </c:rich>
          </c:tx>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40843448"/>
        <c:crosses val="autoZero"/>
        <c:crossBetween val="between"/>
      </c:valAx>
      <c:spPr>
        <a:noFill/>
        <a:ln>
          <a:noFill/>
        </a:ln>
        <a:effectLst/>
      </c:spPr>
    </c:plotArea>
    <c:legend>
      <c:legendPos val="r"/>
      <c:layout>
        <c:manualLayout>
          <c:xMode val="edge"/>
          <c:yMode val="edge"/>
          <c:x val="0.69051554335524579"/>
          <c:y val="3.2835605631832995E-3"/>
          <c:w val="0.28344060776806568"/>
          <c:h val="0.29832675208090681"/>
        </c:manualLayout>
      </c:layout>
      <c:overlay val="1"/>
      <c:spPr>
        <a:solidFill>
          <a:schemeClr val="bg1"/>
        </a:solid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200">
          <a:solidFill>
            <a:schemeClr val="tx1"/>
          </a:solidFill>
        </a:defRPr>
      </a:pPr>
      <a:endParaRPr lang="en-US"/>
    </a:p>
  </c:txPr>
  <c:externalData r:id="rId3">
    <c:autoUpdate val="0"/>
  </c:externalData>
  <c:userShapes r:id="rId4"/>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Sheet1!$A$27</c:f>
              <c:strCache>
                <c:ptCount val="1"/>
                <c:pt idx="0">
                  <c:v>2011 ACS</c:v>
                </c:pt>
              </c:strCache>
            </c:strRef>
          </c:tx>
          <c:spPr>
            <a:solidFill>
              <a:schemeClr val="accent1"/>
            </a:solidFill>
            <a:ln>
              <a:noFill/>
            </a:ln>
            <a:effectLst/>
          </c:spPr>
          <c:invertIfNegative val="0"/>
          <c:dLbls>
            <c:dLbl>
              <c:idx val="0"/>
              <c:layout>
                <c:manualLayout>
                  <c:x val="-4.273504273504293E-3"/>
                  <c:y val="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5074-401B-8DB7-F714F06B122F}"/>
                </c:ext>
                <c:ext xmlns:c15="http://schemas.microsoft.com/office/drawing/2012/chart" uri="{CE6537A1-D6FC-4f65-9D91-7224C49458BB}"/>
              </c:extLst>
            </c:dLbl>
            <c:dLbl>
              <c:idx val="1"/>
              <c:layout>
                <c:manualLayout>
                  <c:x val="-1.7094017094017134E-2"/>
                  <c:y val="-3.5303526954648162E-1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5074-401B-8DB7-F714F06B122F}"/>
                </c:ext>
                <c:ext xmlns:c15="http://schemas.microsoft.com/office/drawing/2012/chart" uri="{CE6537A1-D6FC-4f65-9D91-7224C49458BB}"/>
              </c:extLst>
            </c:dLbl>
            <c:dLbl>
              <c:idx val="3"/>
              <c:layout>
                <c:manualLayout>
                  <c:x val="-6.410256410256332E-3"/>
                  <c:y val="-3.8513383400732462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5074-401B-8DB7-F714F06B122F}"/>
                </c:ext>
                <c:ext xmlns:c15="http://schemas.microsoft.com/office/drawing/2012/chart" uri="{CE6537A1-D6FC-4f65-9D91-7224C49458BB}"/>
              </c:extLst>
            </c:dLbl>
            <c:dLbl>
              <c:idx val="4"/>
              <c:layout>
                <c:manualLayout>
                  <c:x val="-6.410256410256567E-3"/>
                  <c:y val="-7.0607053909296325E-1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5074-401B-8DB7-F714F06B122F}"/>
                </c:ex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Sheet1!$B$26:$F$26</c:f>
              <c:strCache>
                <c:ptCount val="5"/>
                <c:pt idx="0">
                  <c:v>Less than High School</c:v>
                </c:pt>
                <c:pt idx="1">
                  <c:v>High School or Equivalent</c:v>
                </c:pt>
                <c:pt idx="2">
                  <c:v>Some College / Associate Degree</c:v>
                </c:pt>
                <c:pt idx="3">
                  <c:v>Bachelor's Degree</c:v>
                </c:pt>
                <c:pt idx="4">
                  <c:v>Graduate or Professional Degree</c:v>
                </c:pt>
              </c:strCache>
            </c:strRef>
          </c:cat>
          <c:val>
            <c:numRef>
              <c:f>Sheet1!$B$27:$F$27</c:f>
              <c:numCache>
                <c:formatCode>0.0%</c:formatCode>
                <c:ptCount val="5"/>
                <c:pt idx="0">
                  <c:v>0.14971999999999999</c:v>
                </c:pt>
                <c:pt idx="1">
                  <c:v>0.23832</c:v>
                </c:pt>
                <c:pt idx="2">
                  <c:v>0.31306099999999998</c:v>
                </c:pt>
                <c:pt idx="3">
                  <c:v>0.20111000000000001</c:v>
                </c:pt>
                <c:pt idx="4">
                  <c:v>9.7785999999999998E-2</c:v>
                </c:pt>
              </c:numCache>
            </c:numRef>
          </c:val>
          <c:extLst xmlns:c16r2="http://schemas.microsoft.com/office/drawing/2015/06/chart">
            <c:ext xmlns:c16="http://schemas.microsoft.com/office/drawing/2014/chart" uri="{C3380CC4-5D6E-409C-BE32-E72D297353CC}">
              <c16:uniqueId val="{00000004-5074-401B-8DB7-F714F06B122F}"/>
            </c:ext>
          </c:extLst>
        </c:ser>
        <c:ser>
          <c:idx val="2"/>
          <c:order val="1"/>
          <c:tx>
            <c:strRef>
              <c:f>Sheet1!$A$29</c:f>
              <c:strCache>
                <c:ptCount val="1"/>
                <c:pt idx="0">
                  <c:v>2030 Trended (2001-2011 Trend)</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Sheet1!$B$26:$F$26</c:f>
              <c:strCache>
                <c:ptCount val="5"/>
                <c:pt idx="0">
                  <c:v>Less than High School</c:v>
                </c:pt>
                <c:pt idx="1">
                  <c:v>High School or Equivalent</c:v>
                </c:pt>
                <c:pt idx="2">
                  <c:v>Some College / Associate Degree</c:v>
                </c:pt>
                <c:pt idx="3">
                  <c:v>Bachelor's Degree</c:v>
                </c:pt>
                <c:pt idx="4">
                  <c:v>Graduate or Professional Degree</c:v>
                </c:pt>
              </c:strCache>
            </c:strRef>
          </c:cat>
          <c:val>
            <c:numRef>
              <c:f>Sheet1!$B$29:$F$29</c:f>
              <c:numCache>
                <c:formatCode>0.0%</c:formatCode>
                <c:ptCount val="5"/>
                <c:pt idx="0">
                  <c:v>0.11380999999999999</c:v>
                </c:pt>
                <c:pt idx="1">
                  <c:v>0.20374</c:v>
                </c:pt>
                <c:pt idx="2">
                  <c:v>0.34288399999999997</c:v>
                </c:pt>
                <c:pt idx="3">
                  <c:v>0.22126999999999999</c:v>
                </c:pt>
                <c:pt idx="4">
                  <c:v>0.11829200000000001</c:v>
                </c:pt>
              </c:numCache>
            </c:numRef>
          </c:val>
          <c:extLst xmlns:c16r2="http://schemas.microsoft.com/office/drawing/2015/06/chart">
            <c:ext xmlns:c16="http://schemas.microsoft.com/office/drawing/2014/chart" uri="{C3380CC4-5D6E-409C-BE32-E72D297353CC}">
              <c16:uniqueId val="{00000005-5074-401B-8DB7-F714F06B122F}"/>
            </c:ext>
          </c:extLst>
        </c:ser>
        <c:dLbls>
          <c:showLegendKey val="0"/>
          <c:showVal val="0"/>
          <c:showCatName val="0"/>
          <c:showSerName val="0"/>
          <c:showPercent val="0"/>
          <c:showBubbleSize val="0"/>
        </c:dLbls>
        <c:gapWidth val="219"/>
        <c:overlap val="-27"/>
        <c:axId val="240843840"/>
        <c:axId val="240846976"/>
      </c:barChart>
      <c:catAx>
        <c:axId val="240843840"/>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Educational Attainment</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40846976"/>
        <c:crosses val="autoZero"/>
        <c:auto val="1"/>
        <c:lblAlgn val="ctr"/>
        <c:lblOffset val="100"/>
        <c:noMultiLvlLbl val="0"/>
      </c:catAx>
      <c:valAx>
        <c:axId val="2408469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Percent of the Civilian Labor Force</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40843840"/>
        <c:crosses val="autoZero"/>
        <c:crossBetween val="between"/>
      </c:valAx>
      <c:spPr>
        <a:noFill/>
        <a:ln>
          <a:noFill/>
        </a:ln>
        <a:effectLst/>
      </c:spPr>
    </c:plotArea>
    <c:legend>
      <c:legendPos val="r"/>
      <c:layout>
        <c:manualLayout>
          <c:xMode val="edge"/>
          <c:yMode val="edge"/>
          <c:x val="0.62476630788123966"/>
          <c:y val="3.2835605631832995E-3"/>
          <c:w val="0.37518372703412073"/>
          <c:h val="0.29832675208090681"/>
        </c:manualLayout>
      </c:layout>
      <c:overlay val="1"/>
      <c:spPr>
        <a:solidFill>
          <a:schemeClr val="bg1"/>
        </a:solid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200">
          <a:solidFill>
            <a:schemeClr val="tx1"/>
          </a:solidFill>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a:t>2015</a:t>
            </a:r>
          </a:p>
        </c:rich>
      </c:tx>
      <c:layout>
        <c:manualLayout>
          <c:xMode val="edge"/>
          <c:yMode val="edge"/>
          <c:x val="0.44198039466889671"/>
          <c:y val="0.1025019350266868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2408746674436228"/>
          <c:y val="0.21994044227310341"/>
          <c:w val="0.52434810295923795"/>
          <c:h val="0.720504556017461"/>
        </c:manualLayout>
      </c:layout>
      <c:pie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Lbls>
            <c:dLbl>
              <c:idx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dLbl>
            <c:dLbl>
              <c:idx val="1"/>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dLbl>
            <c:dLbl>
              <c:idx val="2"/>
              <c:layout>
                <c:manualLayout>
                  <c:x val="9.3999620374642281E-2"/>
                  <c:y val="3.9021491239043929E-2"/>
                </c:manualLayout>
              </c:layout>
              <c:dLblPos val="bestFit"/>
              <c:showLegendKey val="0"/>
              <c:showVal val="1"/>
              <c:showCatName val="1"/>
              <c:showSerName val="0"/>
              <c:showPercent val="0"/>
              <c:showBubbleSize val="0"/>
              <c:extLst>
                <c:ext xmlns:c15="http://schemas.microsoft.com/office/drawing/2012/chart" uri="{CE6537A1-D6FC-4f65-9D91-7224C49458BB}">
                  <c15:layout/>
                </c:ext>
              </c:extLst>
            </c:dLbl>
            <c:dLbl>
              <c:idx val="3"/>
              <c:layout>
                <c:manualLayout>
                  <c:x val="4.8393489150024303E-2"/>
                  <c:y val="1.7897752571090202E-2"/>
                </c:manualLayout>
              </c:layout>
              <c:dLblPos val="bestFit"/>
              <c:showLegendKey val="0"/>
              <c:showVal val="1"/>
              <c:showCatName val="1"/>
              <c:showSerName val="0"/>
              <c:showPercent val="0"/>
              <c:showBubbleSize val="0"/>
              <c:extLst>
                <c:ext xmlns:c15="http://schemas.microsoft.com/office/drawing/2012/chart" uri="{CE6537A1-D6FC-4f65-9D91-7224C49458BB}">
                  <c15:layout/>
                </c:ext>
              </c:extLst>
            </c:dLbl>
            <c:dLbl>
              <c:idx val="4"/>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Sheet1!$B$6:$F$6</c:f>
              <c:strCache>
                <c:ptCount val="5"/>
                <c:pt idx="0">
                  <c:v>NH White</c:v>
                </c:pt>
                <c:pt idx="1">
                  <c:v>NH Black</c:v>
                </c:pt>
                <c:pt idx="2">
                  <c:v>NH Asian</c:v>
                </c:pt>
                <c:pt idx="3">
                  <c:v>NH Other</c:v>
                </c:pt>
                <c:pt idx="4">
                  <c:v>Hispanic</c:v>
                </c:pt>
              </c:strCache>
            </c:strRef>
          </c:cat>
          <c:val>
            <c:numRef>
              <c:f>Sheet1!$B$7:$F$7</c:f>
              <c:numCache>
                <c:formatCode>0%</c:formatCode>
                <c:ptCount val="5"/>
                <c:pt idx="0">
                  <c:v>0.43037249035407549</c:v>
                </c:pt>
                <c:pt idx="1">
                  <c:v>0.11768675902688379</c:v>
                </c:pt>
                <c:pt idx="2">
                  <c:v>4.5569798865736991E-2</c:v>
                </c:pt>
                <c:pt idx="3">
                  <c:v>1.7931011535355673E-2</c:v>
                </c:pt>
                <c:pt idx="4">
                  <c:v>0.38843994021794803</c:v>
                </c:pt>
              </c:numCache>
            </c:numRef>
          </c:val>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323199183435405"/>
          <c:y val="3.6443293946503759E-2"/>
          <c:w val="0.86169169825993985"/>
          <c:h val="0.65243242156420633"/>
        </c:manualLayout>
      </c:layout>
      <c:barChart>
        <c:barDir val="col"/>
        <c:grouping val="clustered"/>
        <c:varyColors val="0"/>
        <c:ser>
          <c:idx val="0"/>
          <c:order val="0"/>
          <c:tx>
            <c:strRef>
              <c:f>Sheet1!$B$1</c:f>
              <c:strCache>
                <c:ptCount val="1"/>
                <c:pt idx="0">
                  <c:v>White (non-Hispanic) </c:v>
                </c:pt>
              </c:strCache>
            </c:strRef>
          </c:tx>
          <c:spPr>
            <a:solidFill>
              <a:srgbClr val="C00000"/>
            </a:solidFill>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Sheet1!$B$2:$B$87</c:f>
              <c:numCache>
                <c:formatCode>#,##0</c:formatCode>
                <c:ptCount val="86"/>
                <c:pt idx="0">
                  <c:v>122428</c:v>
                </c:pt>
                <c:pt idx="1">
                  <c:v>121262</c:v>
                </c:pt>
                <c:pt idx="2">
                  <c:v>119706</c:v>
                </c:pt>
                <c:pt idx="3">
                  <c:v>119778</c:v>
                </c:pt>
                <c:pt idx="4">
                  <c:v>120619</c:v>
                </c:pt>
                <c:pt idx="5">
                  <c:v>119532</c:v>
                </c:pt>
                <c:pt idx="6">
                  <c:v>122081</c:v>
                </c:pt>
                <c:pt idx="7">
                  <c:v>123852</c:v>
                </c:pt>
                <c:pt idx="8">
                  <c:v>124528</c:v>
                </c:pt>
                <c:pt idx="9">
                  <c:v>125689</c:v>
                </c:pt>
                <c:pt idx="10">
                  <c:v>127327</c:v>
                </c:pt>
                <c:pt idx="11">
                  <c:v>128263</c:v>
                </c:pt>
                <c:pt idx="12">
                  <c:v>128594</c:v>
                </c:pt>
                <c:pt idx="13">
                  <c:v>131088</c:v>
                </c:pt>
                <c:pt idx="14">
                  <c:v>132577</c:v>
                </c:pt>
                <c:pt idx="15">
                  <c:v>131971</c:v>
                </c:pt>
                <c:pt idx="16">
                  <c:v>131063</c:v>
                </c:pt>
                <c:pt idx="17">
                  <c:v>132256</c:v>
                </c:pt>
                <c:pt idx="18">
                  <c:v>134548</c:v>
                </c:pt>
                <c:pt idx="19">
                  <c:v>137096</c:v>
                </c:pt>
                <c:pt idx="20">
                  <c:v>134960</c:v>
                </c:pt>
                <c:pt idx="21">
                  <c:v>136408</c:v>
                </c:pt>
                <c:pt idx="22">
                  <c:v>137448</c:v>
                </c:pt>
                <c:pt idx="23">
                  <c:v>137398</c:v>
                </c:pt>
                <c:pt idx="24">
                  <c:v>138042</c:v>
                </c:pt>
                <c:pt idx="25">
                  <c:v>137146</c:v>
                </c:pt>
                <c:pt idx="26">
                  <c:v>137867</c:v>
                </c:pt>
                <c:pt idx="27">
                  <c:v>141512</c:v>
                </c:pt>
                <c:pt idx="28">
                  <c:v>145418</c:v>
                </c:pt>
                <c:pt idx="29">
                  <c:v>148869</c:v>
                </c:pt>
                <c:pt idx="30">
                  <c:v>147295</c:v>
                </c:pt>
                <c:pt idx="31">
                  <c:v>150128</c:v>
                </c:pt>
                <c:pt idx="32">
                  <c:v>151145</c:v>
                </c:pt>
                <c:pt idx="33">
                  <c:v>151662</c:v>
                </c:pt>
                <c:pt idx="34">
                  <c:v>150770</c:v>
                </c:pt>
                <c:pt idx="35">
                  <c:v>142895</c:v>
                </c:pt>
                <c:pt idx="36">
                  <c:v>139686</c:v>
                </c:pt>
                <c:pt idx="37">
                  <c:v>136709</c:v>
                </c:pt>
                <c:pt idx="38">
                  <c:v>134721</c:v>
                </c:pt>
                <c:pt idx="39">
                  <c:v>137143</c:v>
                </c:pt>
                <c:pt idx="40">
                  <c:v>135053</c:v>
                </c:pt>
                <c:pt idx="41">
                  <c:v>137961</c:v>
                </c:pt>
                <c:pt idx="42">
                  <c:v>147743</c:v>
                </c:pt>
                <c:pt idx="43">
                  <c:v>159529</c:v>
                </c:pt>
                <c:pt idx="44">
                  <c:v>161160</c:v>
                </c:pt>
                <c:pt idx="45">
                  <c:v>153398</c:v>
                </c:pt>
                <c:pt idx="46">
                  <c:v>147505</c:v>
                </c:pt>
                <c:pt idx="47">
                  <c:v>146908</c:v>
                </c:pt>
                <c:pt idx="48">
                  <c:v>149378</c:v>
                </c:pt>
                <c:pt idx="49">
                  <c:v>161688</c:v>
                </c:pt>
                <c:pt idx="50">
                  <c:v>170500</c:v>
                </c:pt>
                <c:pt idx="51">
                  <c:v>175912</c:v>
                </c:pt>
                <c:pt idx="52">
                  <c:v>178898</c:v>
                </c:pt>
                <c:pt idx="53">
                  <c:v>182461</c:v>
                </c:pt>
                <c:pt idx="54">
                  <c:v>186102</c:v>
                </c:pt>
                <c:pt idx="55">
                  <c:v>182270</c:v>
                </c:pt>
                <c:pt idx="56">
                  <c:v>183392</c:v>
                </c:pt>
                <c:pt idx="57">
                  <c:v>180605</c:v>
                </c:pt>
                <c:pt idx="58">
                  <c:v>176253</c:v>
                </c:pt>
                <c:pt idx="59">
                  <c:v>175246</c:v>
                </c:pt>
                <c:pt idx="60">
                  <c:v>169158</c:v>
                </c:pt>
                <c:pt idx="61">
                  <c:v>164457</c:v>
                </c:pt>
                <c:pt idx="62">
                  <c:v>158436</c:v>
                </c:pt>
                <c:pt idx="63">
                  <c:v>149884</c:v>
                </c:pt>
                <c:pt idx="64">
                  <c:v>148013</c:v>
                </c:pt>
                <c:pt idx="65">
                  <c:v>145083</c:v>
                </c:pt>
                <c:pt idx="66">
                  <c:v>148364</c:v>
                </c:pt>
                <c:pt idx="67">
                  <c:v>148599</c:v>
                </c:pt>
                <c:pt idx="68">
                  <c:v>119031</c:v>
                </c:pt>
                <c:pt idx="69">
                  <c:v>112097</c:v>
                </c:pt>
                <c:pt idx="70">
                  <c:v>112814</c:v>
                </c:pt>
                <c:pt idx="71">
                  <c:v>108911</c:v>
                </c:pt>
                <c:pt idx="72">
                  <c:v>98388</c:v>
                </c:pt>
                <c:pt idx="73">
                  <c:v>90010</c:v>
                </c:pt>
                <c:pt idx="74">
                  <c:v>82911</c:v>
                </c:pt>
                <c:pt idx="75">
                  <c:v>77959</c:v>
                </c:pt>
                <c:pt idx="76">
                  <c:v>73802</c:v>
                </c:pt>
                <c:pt idx="77">
                  <c:v>68036</c:v>
                </c:pt>
                <c:pt idx="78">
                  <c:v>64861</c:v>
                </c:pt>
                <c:pt idx="79">
                  <c:v>62401</c:v>
                </c:pt>
                <c:pt idx="80">
                  <c:v>56580</c:v>
                </c:pt>
                <c:pt idx="81">
                  <c:v>52997</c:v>
                </c:pt>
                <c:pt idx="82">
                  <c:v>49872</c:v>
                </c:pt>
                <c:pt idx="83">
                  <c:v>47036</c:v>
                </c:pt>
                <c:pt idx="84">
                  <c:v>43784</c:v>
                </c:pt>
                <c:pt idx="85">
                  <c:v>241516</c:v>
                </c:pt>
              </c:numCache>
            </c:numRef>
          </c:val>
        </c:ser>
        <c:ser>
          <c:idx val="1"/>
          <c:order val="1"/>
          <c:tx>
            <c:strRef>
              <c:f>Sheet1!$C$1</c:f>
              <c:strCache>
                <c:ptCount val="1"/>
                <c:pt idx="0">
                  <c:v>Hispanic</c:v>
                </c:pt>
              </c:strCache>
            </c:strRef>
          </c:tx>
          <c:spPr>
            <a:solidFill>
              <a:srgbClr val="0000FF"/>
            </a:solidFill>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Sheet1!$C$2:$C$87</c:f>
              <c:numCache>
                <c:formatCode>#,##0</c:formatCode>
                <c:ptCount val="86"/>
                <c:pt idx="0">
                  <c:v>201273</c:v>
                </c:pt>
                <c:pt idx="1">
                  <c:v>198602</c:v>
                </c:pt>
                <c:pt idx="2">
                  <c:v>196390</c:v>
                </c:pt>
                <c:pt idx="3">
                  <c:v>197984</c:v>
                </c:pt>
                <c:pt idx="4">
                  <c:v>197309</c:v>
                </c:pt>
                <c:pt idx="5">
                  <c:v>193080</c:v>
                </c:pt>
                <c:pt idx="6">
                  <c:v>196451</c:v>
                </c:pt>
                <c:pt idx="7">
                  <c:v>197711</c:v>
                </c:pt>
                <c:pt idx="8">
                  <c:v>196329</c:v>
                </c:pt>
                <c:pt idx="9">
                  <c:v>196930</c:v>
                </c:pt>
                <c:pt idx="10">
                  <c:v>198012</c:v>
                </c:pt>
                <c:pt idx="11">
                  <c:v>199509</c:v>
                </c:pt>
                <c:pt idx="12">
                  <c:v>201597</c:v>
                </c:pt>
                <c:pt idx="13">
                  <c:v>204574</c:v>
                </c:pt>
                <c:pt idx="14">
                  <c:v>202667</c:v>
                </c:pt>
                <c:pt idx="15">
                  <c:v>196441</c:v>
                </c:pt>
                <c:pt idx="16">
                  <c:v>191694</c:v>
                </c:pt>
                <c:pt idx="17">
                  <c:v>188563</c:v>
                </c:pt>
                <c:pt idx="18">
                  <c:v>187938</c:v>
                </c:pt>
                <c:pt idx="19">
                  <c:v>187701</c:v>
                </c:pt>
                <c:pt idx="20">
                  <c:v>185592</c:v>
                </c:pt>
                <c:pt idx="21">
                  <c:v>186151</c:v>
                </c:pt>
                <c:pt idx="22">
                  <c:v>185539</c:v>
                </c:pt>
                <c:pt idx="23">
                  <c:v>182100</c:v>
                </c:pt>
                <c:pt idx="24">
                  <c:v>177609</c:v>
                </c:pt>
                <c:pt idx="25">
                  <c:v>172521</c:v>
                </c:pt>
                <c:pt idx="26">
                  <c:v>171083</c:v>
                </c:pt>
                <c:pt idx="27">
                  <c:v>170565</c:v>
                </c:pt>
                <c:pt idx="28">
                  <c:v>169642</c:v>
                </c:pt>
                <c:pt idx="29">
                  <c:v>168232</c:v>
                </c:pt>
                <c:pt idx="30">
                  <c:v>165890</c:v>
                </c:pt>
                <c:pt idx="31">
                  <c:v>168024</c:v>
                </c:pt>
                <c:pt idx="32">
                  <c:v>167928</c:v>
                </c:pt>
                <c:pt idx="33">
                  <c:v>167703</c:v>
                </c:pt>
                <c:pt idx="34">
                  <c:v>165670</c:v>
                </c:pt>
                <c:pt idx="35">
                  <c:v>155767</c:v>
                </c:pt>
                <c:pt idx="36">
                  <c:v>153987</c:v>
                </c:pt>
                <c:pt idx="37">
                  <c:v>152544</c:v>
                </c:pt>
                <c:pt idx="38">
                  <c:v>153291</c:v>
                </c:pt>
                <c:pt idx="39">
                  <c:v>153681</c:v>
                </c:pt>
                <c:pt idx="40">
                  <c:v>148767</c:v>
                </c:pt>
                <c:pt idx="41">
                  <c:v>147817</c:v>
                </c:pt>
                <c:pt idx="42">
                  <c:v>146464</c:v>
                </c:pt>
                <c:pt idx="43">
                  <c:v>143574</c:v>
                </c:pt>
                <c:pt idx="44">
                  <c:v>141216</c:v>
                </c:pt>
                <c:pt idx="45">
                  <c:v>132503</c:v>
                </c:pt>
                <c:pt idx="46">
                  <c:v>127557</c:v>
                </c:pt>
                <c:pt idx="47">
                  <c:v>123472</c:v>
                </c:pt>
                <c:pt idx="48">
                  <c:v>121957</c:v>
                </c:pt>
                <c:pt idx="49">
                  <c:v>122175</c:v>
                </c:pt>
                <c:pt idx="50">
                  <c:v>117613</c:v>
                </c:pt>
                <c:pt idx="51">
                  <c:v>114234</c:v>
                </c:pt>
                <c:pt idx="52">
                  <c:v>109810</c:v>
                </c:pt>
                <c:pt idx="53">
                  <c:v>107039</c:v>
                </c:pt>
                <c:pt idx="54">
                  <c:v>105173</c:v>
                </c:pt>
                <c:pt idx="55">
                  <c:v>97895</c:v>
                </c:pt>
                <c:pt idx="56">
                  <c:v>94140</c:v>
                </c:pt>
                <c:pt idx="57">
                  <c:v>90153</c:v>
                </c:pt>
                <c:pt idx="58">
                  <c:v>86238</c:v>
                </c:pt>
                <c:pt idx="59">
                  <c:v>82105</c:v>
                </c:pt>
                <c:pt idx="60">
                  <c:v>75981</c:v>
                </c:pt>
                <c:pt idx="61">
                  <c:v>71418</c:v>
                </c:pt>
                <c:pt idx="62">
                  <c:v>66322</c:v>
                </c:pt>
                <c:pt idx="63">
                  <c:v>64076</c:v>
                </c:pt>
                <c:pt idx="64">
                  <c:v>61713</c:v>
                </c:pt>
                <c:pt idx="65">
                  <c:v>57678</c:v>
                </c:pt>
                <c:pt idx="66">
                  <c:v>54797</c:v>
                </c:pt>
                <c:pt idx="67">
                  <c:v>51541</c:v>
                </c:pt>
                <c:pt idx="68">
                  <c:v>45986</c:v>
                </c:pt>
                <c:pt idx="69">
                  <c:v>42738</c:v>
                </c:pt>
                <c:pt idx="70">
                  <c:v>39241</c:v>
                </c:pt>
                <c:pt idx="71">
                  <c:v>35933</c:v>
                </c:pt>
                <c:pt idx="72">
                  <c:v>32497</c:v>
                </c:pt>
                <c:pt idx="73">
                  <c:v>30318</c:v>
                </c:pt>
                <c:pt idx="74">
                  <c:v>28514</c:v>
                </c:pt>
                <c:pt idx="75">
                  <c:v>26097</c:v>
                </c:pt>
                <c:pt idx="76">
                  <c:v>24698</c:v>
                </c:pt>
                <c:pt idx="77">
                  <c:v>22979</c:v>
                </c:pt>
                <c:pt idx="78">
                  <c:v>21662</c:v>
                </c:pt>
                <c:pt idx="79">
                  <c:v>20483</c:v>
                </c:pt>
                <c:pt idx="80">
                  <c:v>18207</c:v>
                </c:pt>
                <c:pt idx="81">
                  <c:v>16196</c:v>
                </c:pt>
                <c:pt idx="82">
                  <c:v>15267</c:v>
                </c:pt>
                <c:pt idx="83">
                  <c:v>14215</c:v>
                </c:pt>
                <c:pt idx="84">
                  <c:v>13265</c:v>
                </c:pt>
                <c:pt idx="85">
                  <c:v>64416</c:v>
                </c:pt>
              </c:numCache>
            </c:numRef>
          </c:val>
        </c:ser>
        <c:dLbls>
          <c:showLegendKey val="0"/>
          <c:showVal val="0"/>
          <c:showCatName val="0"/>
          <c:showSerName val="0"/>
          <c:showPercent val="0"/>
          <c:showBubbleSize val="0"/>
        </c:dLbls>
        <c:gapWidth val="0"/>
        <c:axId val="247846112"/>
        <c:axId val="247844152"/>
      </c:barChart>
      <c:catAx>
        <c:axId val="247846112"/>
        <c:scaling>
          <c:orientation val="minMax"/>
        </c:scaling>
        <c:delete val="0"/>
        <c:axPos val="b"/>
        <c:title>
          <c:tx>
            <c:rich>
              <a:bodyPr/>
              <a:lstStyle/>
              <a:p>
                <a:pPr>
                  <a:defRPr/>
                </a:pPr>
                <a:r>
                  <a:rPr lang="en-US"/>
                  <a:t>Age</a:t>
                </a:r>
              </a:p>
            </c:rich>
          </c:tx>
          <c:layout/>
          <c:overlay val="0"/>
        </c:title>
        <c:numFmt formatCode="General" sourceLinked="0"/>
        <c:majorTickMark val="out"/>
        <c:minorTickMark val="none"/>
        <c:tickLblPos val="nextTo"/>
        <c:txPr>
          <a:bodyPr rot="-3900000"/>
          <a:lstStyle/>
          <a:p>
            <a:pPr>
              <a:defRPr sz="1200"/>
            </a:pPr>
            <a:endParaRPr lang="en-US"/>
          </a:p>
        </c:txPr>
        <c:crossAx val="247844152"/>
        <c:crosses val="autoZero"/>
        <c:auto val="1"/>
        <c:lblAlgn val="ctr"/>
        <c:lblOffset val="100"/>
        <c:tickLblSkip val="5"/>
        <c:noMultiLvlLbl val="0"/>
      </c:catAx>
      <c:valAx>
        <c:axId val="247844152"/>
        <c:scaling>
          <c:orientation val="minMax"/>
          <c:max val="250000"/>
        </c:scaling>
        <c:delete val="0"/>
        <c:axPos val="l"/>
        <c:majorGridlines/>
        <c:title>
          <c:tx>
            <c:rich>
              <a:bodyPr rot="-5400000" vert="horz"/>
              <a:lstStyle/>
              <a:p>
                <a:pPr>
                  <a:defRPr/>
                </a:pPr>
                <a:r>
                  <a:rPr lang="en-US"/>
                  <a:t>Population</a:t>
                </a:r>
              </a:p>
            </c:rich>
          </c:tx>
          <c:layout>
            <c:manualLayout>
              <c:xMode val="edge"/>
              <c:yMode val="edge"/>
              <c:x val="8.771929824561403E-3"/>
              <c:y val="0.24871231384564382"/>
            </c:manualLayout>
          </c:layout>
          <c:overlay val="0"/>
        </c:title>
        <c:numFmt formatCode="#,##0" sourceLinked="1"/>
        <c:majorTickMark val="out"/>
        <c:minorTickMark val="none"/>
        <c:tickLblPos val="nextTo"/>
        <c:txPr>
          <a:bodyPr/>
          <a:lstStyle/>
          <a:p>
            <a:pPr>
              <a:defRPr sz="1400"/>
            </a:pPr>
            <a:endParaRPr lang="en-US"/>
          </a:p>
        </c:txPr>
        <c:crossAx val="247846112"/>
        <c:crosses val="autoZero"/>
        <c:crossBetween val="midCat"/>
      </c:valAx>
    </c:plotArea>
    <c:legend>
      <c:legendPos val="r"/>
      <c:layout>
        <c:manualLayout>
          <c:xMode val="edge"/>
          <c:yMode val="edge"/>
          <c:x val="0.68634414342275007"/>
          <c:y val="8.2665768709552542E-2"/>
          <c:w val="0.26128219671693581"/>
          <c:h val="0.14147279549153821"/>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0"/>
          <c:order val="0"/>
          <c:tx>
            <c:strRef>
              <c:f>Sheet1!$B$1</c:f>
              <c:strCache>
                <c:ptCount val="1"/>
                <c:pt idx="0">
                  <c:v>Male White, Non-Hispanic</c:v>
                </c:pt>
              </c:strCache>
            </c:strRef>
          </c:tx>
          <c:spPr>
            <a:solidFill>
              <a:schemeClr val="accent1">
                <a:lumMod val="5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Sheet1!$B$2:$B$87</c:f>
              <c:numCache>
                <c:formatCode>#,##0;[Red]#,##0</c:formatCode>
                <c:ptCount val="86"/>
                <c:pt idx="0">
                  <c:v>-62731</c:v>
                </c:pt>
                <c:pt idx="1">
                  <c:v>-62134</c:v>
                </c:pt>
                <c:pt idx="2">
                  <c:v>-61324</c:v>
                </c:pt>
                <c:pt idx="3">
                  <c:v>-61326</c:v>
                </c:pt>
                <c:pt idx="4">
                  <c:v>-62063</c:v>
                </c:pt>
                <c:pt idx="5">
                  <c:v>-61239</c:v>
                </c:pt>
                <c:pt idx="6">
                  <c:v>-62580</c:v>
                </c:pt>
                <c:pt idx="7">
                  <c:v>-63561</c:v>
                </c:pt>
                <c:pt idx="8">
                  <c:v>-64116</c:v>
                </c:pt>
                <c:pt idx="9">
                  <c:v>-64504</c:v>
                </c:pt>
                <c:pt idx="10">
                  <c:v>-65273</c:v>
                </c:pt>
                <c:pt idx="11">
                  <c:v>-65766</c:v>
                </c:pt>
                <c:pt idx="12">
                  <c:v>-66013</c:v>
                </c:pt>
                <c:pt idx="13">
                  <c:v>-67387</c:v>
                </c:pt>
                <c:pt idx="14">
                  <c:v>-68221</c:v>
                </c:pt>
                <c:pt idx="15">
                  <c:v>-67822</c:v>
                </c:pt>
                <c:pt idx="16">
                  <c:v>-67577</c:v>
                </c:pt>
                <c:pt idx="17">
                  <c:v>-68039</c:v>
                </c:pt>
                <c:pt idx="18">
                  <c:v>-68887</c:v>
                </c:pt>
                <c:pt idx="19">
                  <c:v>-70474</c:v>
                </c:pt>
                <c:pt idx="20">
                  <c:v>-69305</c:v>
                </c:pt>
                <c:pt idx="21">
                  <c:v>-70367</c:v>
                </c:pt>
                <c:pt idx="22">
                  <c:v>-71055</c:v>
                </c:pt>
                <c:pt idx="23">
                  <c:v>-70686</c:v>
                </c:pt>
                <c:pt idx="24">
                  <c:v>-70569</c:v>
                </c:pt>
                <c:pt idx="25">
                  <c:v>-69615</c:v>
                </c:pt>
                <c:pt idx="26">
                  <c:v>-69920</c:v>
                </c:pt>
                <c:pt idx="27">
                  <c:v>-71401</c:v>
                </c:pt>
                <c:pt idx="28">
                  <c:v>-73150</c:v>
                </c:pt>
                <c:pt idx="29">
                  <c:v>-75132</c:v>
                </c:pt>
                <c:pt idx="30">
                  <c:v>-74228</c:v>
                </c:pt>
                <c:pt idx="31">
                  <c:v>-75713</c:v>
                </c:pt>
                <c:pt idx="32">
                  <c:v>-76008</c:v>
                </c:pt>
                <c:pt idx="33">
                  <c:v>-76550</c:v>
                </c:pt>
                <c:pt idx="34">
                  <c:v>-76280</c:v>
                </c:pt>
                <c:pt idx="35">
                  <c:v>-72299</c:v>
                </c:pt>
                <c:pt idx="36">
                  <c:v>-70190</c:v>
                </c:pt>
                <c:pt idx="37">
                  <c:v>-68749</c:v>
                </c:pt>
                <c:pt idx="38">
                  <c:v>-67958</c:v>
                </c:pt>
                <c:pt idx="39">
                  <c:v>-69075</c:v>
                </c:pt>
                <c:pt idx="40">
                  <c:v>-67785</c:v>
                </c:pt>
                <c:pt idx="41">
                  <c:v>-69516</c:v>
                </c:pt>
                <c:pt idx="42">
                  <c:v>-74419</c:v>
                </c:pt>
                <c:pt idx="43">
                  <c:v>-80231</c:v>
                </c:pt>
                <c:pt idx="44">
                  <c:v>-81102</c:v>
                </c:pt>
                <c:pt idx="45">
                  <c:v>-77113</c:v>
                </c:pt>
                <c:pt idx="46">
                  <c:v>-74468</c:v>
                </c:pt>
                <c:pt idx="47">
                  <c:v>-74086</c:v>
                </c:pt>
                <c:pt idx="48">
                  <c:v>-74778</c:v>
                </c:pt>
                <c:pt idx="49">
                  <c:v>-80670</c:v>
                </c:pt>
                <c:pt idx="50">
                  <c:v>-84818</c:v>
                </c:pt>
                <c:pt idx="51">
                  <c:v>-87248</c:v>
                </c:pt>
                <c:pt idx="52">
                  <c:v>-88613</c:v>
                </c:pt>
                <c:pt idx="53">
                  <c:v>-90400</c:v>
                </c:pt>
                <c:pt idx="54">
                  <c:v>-92437</c:v>
                </c:pt>
                <c:pt idx="55">
                  <c:v>-90514</c:v>
                </c:pt>
                <c:pt idx="56">
                  <c:v>-90883</c:v>
                </c:pt>
                <c:pt idx="57">
                  <c:v>-89127</c:v>
                </c:pt>
                <c:pt idx="58">
                  <c:v>-86633</c:v>
                </c:pt>
                <c:pt idx="59">
                  <c:v>-86141</c:v>
                </c:pt>
                <c:pt idx="60">
                  <c:v>-82509</c:v>
                </c:pt>
                <c:pt idx="61">
                  <c:v>-80244</c:v>
                </c:pt>
                <c:pt idx="62">
                  <c:v>-77182</c:v>
                </c:pt>
                <c:pt idx="63">
                  <c:v>-72760</c:v>
                </c:pt>
                <c:pt idx="64">
                  <c:v>-71868</c:v>
                </c:pt>
                <c:pt idx="65">
                  <c:v>-70260</c:v>
                </c:pt>
                <c:pt idx="66">
                  <c:v>-71922</c:v>
                </c:pt>
                <c:pt idx="67">
                  <c:v>-72108</c:v>
                </c:pt>
                <c:pt idx="68">
                  <c:v>-57700</c:v>
                </c:pt>
                <c:pt idx="69">
                  <c:v>-53726</c:v>
                </c:pt>
                <c:pt idx="70">
                  <c:v>-53860</c:v>
                </c:pt>
                <c:pt idx="71">
                  <c:v>-51894</c:v>
                </c:pt>
                <c:pt idx="72">
                  <c:v>-46754</c:v>
                </c:pt>
                <c:pt idx="73">
                  <c:v>-42212</c:v>
                </c:pt>
                <c:pt idx="74">
                  <c:v>-38551</c:v>
                </c:pt>
                <c:pt idx="75">
                  <c:v>-36081</c:v>
                </c:pt>
                <c:pt idx="76">
                  <c:v>-33823</c:v>
                </c:pt>
                <c:pt idx="77">
                  <c:v>-30911</c:v>
                </c:pt>
                <c:pt idx="78">
                  <c:v>-29113</c:v>
                </c:pt>
                <c:pt idx="79">
                  <c:v>-27641</c:v>
                </c:pt>
                <c:pt idx="80">
                  <c:v>-24736</c:v>
                </c:pt>
                <c:pt idx="81">
                  <c:v>-22774</c:v>
                </c:pt>
                <c:pt idx="82">
                  <c:v>-21195</c:v>
                </c:pt>
                <c:pt idx="83">
                  <c:v>-19654</c:v>
                </c:pt>
                <c:pt idx="84">
                  <c:v>-17793</c:v>
                </c:pt>
                <c:pt idx="85">
                  <c:v>-84378</c:v>
                </c:pt>
              </c:numCache>
            </c:numRef>
          </c:val>
        </c:ser>
        <c:ser>
          <c:idx val="5"/>
          <c:order val="1"/>
          <c:tx>
            <c:strRef>
              <c:f>Sheet1!$F$1</c:f>
              <c:strCache>
                <c:ptCount val="1"/>
                <c:pt idx="0">
                  <c:v>Female White, Non-Hispanic</c:v>
                </c:pt>
              </c:strCache>
            </c:strRef>
          </c:tx>
          <c:spPr>
            <a:solidFill>
              <a:srgbClr val="B90725"/>
            </a:solidFill>
            <a:ln>
              <a:solidFill>
                <a:srgbClr val="FC8168"/>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Sheet1!$F$2:$F$87</c:f>
              <c:numCache>
                <c:formatCode>#,##0</c:formatCode>
                <c:ptCount val="86"/>
                <c:pt idx="0">
                  <c:v>59697</c:v>
                </c:pt>
                <c:pt idx="1">
                  <c:v>59128</c:v>
                </c:pt>
                <c:pt idx="2">
                  <c:v>58382</c:v>
                </c:pt>
                <c:pt idx="3">
                  <c:v>58452</c:v>
                </c:pt>
                <c:pt idx="4">
                  <c:v>58556</c:v>
                </c:pt>
                <c:pt idx="5">
                  <c:v>58293</c:v>
                </c:pt>
                <c:pt idx="6">
                  <c:v>59501</c:v>
                </c:pt>
                <c:pt idx="7">
                  <c:v>60291</c:v>
                </c:pt>
                <c:pt idx="8">
                  <c:v>60412</c:v>
                </c:pt>
                <c:pt idx="9">
                  <c:v>61185</c:v>
                </c:pt>
                <c:pt idx="10">
                  <c:v>62054</c:v>
                </c:pt>
                <c:pt idx="11">
                  <c:v>62497</c:v>
                </c:pt>
                <c:pt idx="12">
                  <c:v>62581</c:v>
                </c:pt>
                <c:pt idx="13">
                  <c:v>63701</c:v>
                </c:pt>
                <c:pt idx="14">
                  <c:v>64356</c:v>
                </c:pt>
                <c:pt idx="15">
                  <c:v>64149</c:v>
                </c:pt>
                <c:pt idx="16">
                  <c:v>63486</c:v>
                </c:pt>
                <c:pt idx="17">
                  <c:v>64217</c:v>
                </c:pt>
                <c:pt idx="18">
                  <c:v>65661</c:v>
                </c:pt>
                <c:pt idx="19">
                  <c:v>66622</c:v>
                </c:pt>
                <c:pt idx="20">
                  <c:v>65655</c:v>
                </c:pt>
                <c:pt idx="21">
                  <c:v>66041</c:v>
                </c:pt>
                <c:pt idx="22">
                  <c:v>66393</c:v>
                </c:pt>
                <c:pt idx="23">
                  <c:v>66712</c:v>
                </c:pt>
                <c:pt idx="24">
                  <c:v>67473</c:v>
                </c:pt>
                <c:pt idx="25">
                  <c:v>67531</c:v>
                </c:pt>
                <c:pt idx="26">
                  <c:v>67947</c:v>
                </c:pt>
                <c:pt idx="27">
                  <c:v>70111</c:v>
                </c:pt>
                <c:pt idx="28">
                  <c:v>72268</c:v>
                </c:pt>
                <c:pt idx="29">
                  <c:v>73737</c:v>
                </c:pt>
                <c:pt idx="30">
                  <c:v>73067</c:v>
                </c:pt>
                <c:pt idx="31">
                  <c:v>74415</c:v>
                </c:pt>
                <c:pt idx="32">
                  <c:v>75137</c:v>
                </c:pt>
                <c:pt idx="33">
                  <c:v>75112</c:v>
                </c:pt>
                <c:pt idx="34">
                  <c:v>74490</c:v>
                </c:pt>
                <c:pt idx="35">
                  <c:v>70596</c:v>
                </c:pt>
                <c:pt idx="36">
                  <c:v>69496</c:v>
                </c:pt>
                <c:pt idx="37">
                  <c:v>67960</c:v>
                </c:pt>
                <c:pt idx="38">
                  <c:v>66763</c:v>
                </c:pt>
                <c:pt idx="39">
                  <c:v>68068</c:v>
                </c:pt>
                <c:pt idx="40">
                  <c:v>67268</c:v>
                </c:pt>
                <c:pt idx="41">
                  <c:v>68445</c:v>
                </c:pt>
                <c:pt idx="42">
                  <c:v>73324</c:v>
                </c:pt>
                <c:pt idx="43">
                  <c:v>79298</c:v>
                </c:pt>
                <c:pt idx="44">
                  <c:v>80058</c:v>
                </c:pt>
                <c:pt idx="45">
                  <c:v>76285</c:v>
                </c:pt>
                <c:pt idx="46">
                  <c:v>73037</c:v>
                </c:pt>
                <c:pt idx="47">
                  <c:v>72822</c:v>
                </c:pt>
                <c:pt idx="48">
                  <c:v>74600</c:v>
                </c:pt>
                <c:pt idx="49">
                  <c:v>81018</c:v>
                </c:pt>
                <c:pt idx="50">
                  <c:v>85682</c:v>
                </c:pt>
                <c:pt idx="51">
                  <c:v>88664</c:v>
                </c:pt>
                <c:pt idx="52">
                  <c:v>90285</c:v>
                </c:pt>
                <c:pt idx="53">
                  <c:v>92061</c:v>
                </c:pt>
                <c:pt idx="54">
                  <c:v>93665</c:v>
                </c:pt>
                <c:pt idx="55">
                  <c:v>91756</c:v>
                </c:pt>
                <c:pt idx="56">
                  <c:v>92509</c:v>
                </c:pt>
                <c:pt idx="57">
                  <c:v>91478</c:v>
                </c:pt>
                <c:pt idx="58">
                  <c:v>89620</c:v>
                </c:pt>
                <c:pt idx="59">
                  <c:v>89105</c:v>
                </c:pt>
                <c:pt idx="60">
                  <c:v>86649</c:v>
                </c:pt>
                <c:pt idx="61">
                  <c:v>84213</c:v>
                </c:pt>
                <c:pt idx="62">
                  <c:v>81254</c:v>
                </c:pt>
                <c:pt idx="63">
                  <c:v>77124</c:v>
                </c:pt>
                <c:pt idx="64">
                  <c:v>76145</c:v>
                </c:pt>
                <c:pt idx="65">
                  <c:v>74823</c:v>
                </c:pt>
                <c:pt idx="66">
                  <c:v>76442</c:v>
                </c:pt>
                <c:pt idx="67">
                  <c:v>76491</c:v>
                </c:pt>
                <c:pt idx="68">
                  <c:v>61331</c:v>
                </c:pt>
                <c:pt idx="69">
                  <c:v>58371</c:v>
                </c:pt>
                <c:pt idx="70">
                  <c:v>58954</c:v>
                </c:pt>
                <c:pt idx="71">
                  <c:v>57017</c:v>
                </c:pt>
                <c:pt idx="72">
                  <c:v>51634</c:v>
                </c:pt>
                <c:pt idx="73">
                  <c:v>47798</c:v>
                </c:pt>
                <c:pt idx="74">
                  <c:v>44360</c:v>
                </c:pt>
                <c:pt idx="75">
                  <c:v>41878</c:v>
                </c:pt>
                <c:pt idx="76">
                  <c:v>39979</c:v>
                </c:pt>
                <c:pt idx="77">
                  <c:v>37125</c:v>
                </c:pt>
                <c:pt idx="78">
                  <c:v>35748</c:v>
                </c:pt>
                <c:pt idx="79">
                  <c:v>34760</c:v>
                </c:pt>
                <c:pt idx="80">
                  <c:v>31844</c:v>
                </c:pt>
                <c:pt idx="81">
                  <c:v>30223</c:v>
                </c:pt>
                <c:pt idx="82">
                  <c:v>28677</c:v>
                </c:pt>
                <c:pt idx="83">
                  <c:v>27382</c:v>
                </c:pt>
                <c:pt idx="84">
                  <c:v>25991</c:v>
                </c:pt>
                <c:pt idx="85">
                  <c:v>157138</c:v>
                </c:pt>
              </c:numCache>
            </c:numRef>
          </c:val>
        </c:ser>
        <c:dLbls>
          <c:showLegendKey val="0"/>
          <c:showVal val="0"/>
          <c:showCatName val="0"/>
          <c:showSerName val="0"/>
          <c:showPercent val="0"/>
          <c:showBubbleSize val="0"/>
        </c:dLbls>
        <c:gapWidth val="0"/>
        <c:overlap val="100"/>
        <c:axId val="247848464"/>
        <c:axId val="247842584"/>
      </c:barChart>
      <c:catAx>
        <c:axId val="247848464"/>
        <c:scaling>
          <c:orientation val="minMax"/>
        </c:scaling>
        <c:delete val="0"/>
        <c:axPos val="l"/>
        <c:numFmt formatCode="General" sourceLinked="0"/>
        <c:majorTickMark val="out"/>
        <c:minorTickMark val="none"/>
        <c:tickLblPos val="low"/>
        <c:txPr>
          <a:bodyPr/>
          <a:lstStyle/>
          <a:p>
            <a:pPr>
              <a:defRPr sz="1050" baseline="0"/>
            </a:pPr>
            <a:endParaRPr lang="en-US"/>
          </a:p>
        </c:txPr>
        <c:crossAx val="247842584"/>
        <c:crosses val="autoZero"/>
        <c:auto val="1"/>
        <c:lblAlgn val="ctr"/>
        <c:lblOffset val="100"/>
        <c:tickLblSkip val="5"/>
        <c:noMultiLvlLbl val="0"/>
      </c:catAx>
      <c:valAx>
        <c:axId val="247842584"/>
        <c:scaling>
          <c:orientation val="minMax"/>
          <c:max val="250000"/>
          <c:min val="-250000"/>
        </c:scaling>
        <c:delete val="0"/>
        <c:axPos val="b"/>
        <c:majorGridlines/>
        <c:numFmt formatCode="#,##0;[Red]#,##0" sourceLinked="1"/>
        <c:majorTickMark val="out"/>
        <c:minorTickMark val="none"/>
        <c:tickLblPos val="nextTo"/>
        <c:txPr>
          <a:bodyPr/>
          <a:lstStyle/>
          <a:p>
            <a:pPr>
              <a:defRPr sz="1400"/>
            </a:pPr>
            <a:endParaRPr lang="en-US"/>
          </a:p>
        </c:txPr>
        <c:crossAx val="247848464"/>
        <c:crosses val="autoZero"/>
        <c:crossBetween val="between"/>
      </c:valAx>
    </c:plotArea>
    <c:legend>
      <c:legendPos val="t"/>
      <c:layout/>
      <c:overlay val="0"/>
      <c:txPr>
        <a:bodyPr/>
        <a:lstStyle/>
        <a:p>
          <a:pPr>
            <a:defRPr sz="9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2"/>
          <c:order val="0"/>
          <c:tx>
            <c:strRef>
              <c:f>Sheet1!$D$1</c:f>
              <c:strCache>
                <c:ptCount val="1"/>
                <c:pt idx="0">
                  <c:v>Male Black, Non Hispanic</c:v>
                </c:pt>
              </c:strCache>
            </c:strRef>
          </c:tx>
          <c:spPr>
            <a:solidFill>
              <a:schemeClr val="accent1">
                <a:lumMod val="60000"/>
                <a:lumOff val="4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Sheet1!$D$2:$D$87</c:f>
              <c:numCache>
                <c:formatCode>#,##0;[Red]#,##0</c:formatCode>
                <c:ptCount val="86"/>
                <c:pt idx="0">
                  <c:v>-22957</c:v>
                </c:pt>
                <c:pt idx="1">
                  <c:v>-22357</c:v>
                </c:pt>
                <c:pt idx="2">
                  <c:v>-21749</c:v>
                </c:pt>
                <c:pt idx="3">
                  <c:v>-21667</c:v>
                </c:pt>
                <c:pt idx="4">
                  <c:v>-21655</c:v>
                </c:pt>
                <c:pt idx="5">
                  <c:v>-21727</c:v>
                </c:pt>
                <c:pt idx="6">
                  <c:v>-22391</c:v>
                </c:pt>
                <c:pt idx="7">
                  <c:v>-22879</c:v>
                </c:pt>
                <c:pt idx="8">
                  <c:v>-22583</c:v>
                </c:pt>
                <c:pt idx="9">
                  <c:v>-22416</c:v>
                </c:pt>
                <c:pt idx="10">
                  <c:v>-22926</c:v>
                </c:pt>
                <c:pt idx="11">
                  <c:v>-23465</c:v>
                </c:pt>
                <c:pt idx="12">
                  <c:v>-24339</c:v>
                </c:pt>
                <c:pt idx="13">
                  <c:v>-25191</c:v>
                </c:pt>
                <c:pt idx="14">
                  <c:v>-25479</c:v>
                </c:pt>
                <c:pt idx="15">
                  <c:v>-25155</c:v>
                </c:pt>
                <c:pt idx="16">
                  <c:v>-25080</c:v>
                </c:pt>
                <c:pt idx="17">
                  <c:v>-25022</c:v>
                </c:pt>
                <c:pt idx="18">
                  <c:v>-25470</c:v>
                </c:pt>
                <c:pt idx="19">
                  <c:v>-26082</c:v>
                </c:pt>
                <c:pt idx="20">
                  <c:v>-26295</c:v>
                </c:pt>
                <c:pt idx="21">
                  <c:v>-26686</c:v>
                </c:pt>
                <c:pt idx="22">
                  <c:v>-26213</c:v>
                </c:pt>
                <c:pt idx="23">
                  <c:v>-25330</c:v>
                </c:pt>
                <c:pt idx="24">
                  <c:v>-24277</c:v>
                </c:pt>
                <c:pt idx="25">
                  <c:v>-23078</c:v>
                </c:pt>
                <c:pt idx="26">
                  <c:v>-21982</c:v>
                </c:pt>
                <c:pt idx="27">
                  <c:v>-21498</c:v>
                </c:pt>
                <c:pt idx="28">
                  <c:v>-21542</c:v>
                </c:pt>
                <c:pt idx="29">
                  <c:v>-21438</c:v>
                </c:pt>
                <c:pt idx="30">
                  <c:v>-21008</c:v>
                </c:pt>
                <c:pt idx="31">
                  <c:v>-21443</c:v>
                </c:pt>
                <c:pt idx="32">
                  <c:v>-21587</c:v>
                </c:pt>
                <c:pt idx="33">
                  <c:v>-22069</c:v>
                </c:pt>
                <c:pt idx="34">
                  <c:v>-22562</c:v>
                </c:pt>
                <c:pt idx="35">
                  <c:v>-21613</c:v>
                </c:pt>
                <c:pt idx="36">
                  <c:v>-20679</c:v>
                </c:pt>
                <c:pt idx="37">
                  <c:v>-20223</c:v>
                </c:pt>
                <c:pt idx="38">
                  <c:v>-19793</c:v>
                </c:pt>
                <c:pt idx="39">
                  <c:v>-19981</c:v>
                </c:pt>
                <c:pt idx="40">
                  <c:v>-19993</c:v>
                </c:pt>
                <c:pt idx="41">
                  <c:v>-20510</c:v>
                </c:pt>
                <c:pt idx="42">
                  <c:v>-21210</c:v>
                </c:pt>
                <c:pt idx="43">
                  <c:v>-21931</c:v>
                </c:pt>
                <c:pt idx="44">
                  <c:v>-21355</c:v>
                </c:pt>
                <c:pt idx="45">
                  <c:v>-20176</c:v>
                </c:pt>
                <c:pt idx="46">
                  <c:v>-20093</c:v>
                </c:pt>
                <c:pt idx="47">
                  <c:v>-20014</c:v>
                </c:pt>
                <c:pt idx="48">
                  <c:v>-20532</c:v>
                </c:pt>
                <c:pt idx="49">
                  <c:v>-21323</c:v>
                </c:pt>
                <c:pt idx="50">
                  <c:v>-20951</c:v>
                </c:pt>
                <c:pt idx="51">
                  <c:v>-20749</c:v>
                </c:pt>
                <c:pt idx="52">
                  <c:v>-20616</c:v>
                </c:pt>
                <c:pt idx="53">
                  <c:v>-20681</c:v>
                </c:pt>
                <c:pt idx="54">
                  <c:v>-20954</c:v>
                </c:pt>
                <c:pt idx="55">
                  <c:v>-20013</c:v>
                </c:pt>
                <c:pt idx="56">
                  <c:v>-19269</c:v>
                </c:pt>
                <c:pt idx="57">
                  <c:v>-18664</c:v>
                </c:pt>
                <c:pt idx="58">
                  <c:v>-18036</c:v>
                </c:pt>
                <c:pt idx="59">
                  <c:v>-17153</c:v>
                </c:pt>
                <c:pt idx="60">
                  <c:v>-15418</c:v>
                </c:pt>
                <c:pt idx="61">
                  <c:v>-14518</c:v>
                </c:pt>
                <c:pt idx="62">
                  <c:v>-13573</c:v>
                </c:pt>
                <c:pt idx="63">
                  <c:v>-13023</c:v>
                </c:pt>
                <c:pt idx="64">
                  <c:v>-12319</c:v>
                </c:pt>
                <c:pt idx="65">
                  <c:v>-11494</c:v>
                </c:pt>
                <c:pt idx="66">
                  <c:v>-10744</c:v>
                </c:pt>
                <c:pt idx="67">
                  <c:v>-9549</c:v>
                </c:pt>
                <c:pt idx="68">
                  <c:v>-7943</c:v>
                </c:pt>
                <c:pt idx="69">
                  <c:v>-7254</c:v>
                </c:pt>
                <c:pt idx="70">
                  <c:v>-6654</c:v>
                </c:pt>
                <c:pt idx="71">
                  <c:v>-6366</c:v>
                </c:pt>
                <c:pt idx="72">
                  <c:v>-5633</c:v>
                </c:pt>
                <c:pt idx="73">
                  <c:v>-5093</c:v>
                </c:pt>
                <c:pt idx="74">
                  <c:v>-4617</c:v>
                </c:pt>
                <c:pt idx="75">
                  <c:v>-4216</c:v>
                </c:pt>
                <c:pt idx="76">
                  <c:v>-3773</c:v>
                </c:pt>
                <c:pt idx="77">
                  <c:v>-3404</c:v>
                </c:pt>
                <c:pt idx="78">
                  <c:v>-3105</c:v>
                </c:pt>
                <c:pt idx="79">
                  <c:v>-2984</c:v>
                </c:pt>
                <c:pt idx="80">
                  <c:v>-2660</c:v>
                </c:pt>
                <c:pt idx="81">
                  <c:v>-2351</c:v>
                </c:pt>
                <c:pt idx="82">
                  <c:v>-2033</c:v>
                </c:pt>
                <c:pt idx="83">
                  <c:v>-1826</c:v>
                </c:pt>
                <c:pt idx="84">
                  <c:v>-1660</c:v>
                </c:pt>
                <c:pt idx="85">
                  <c:v>-7261</c:v>
                </c:pt>
              </c:numCache>
            </c:numRef>
          </c:val>
        </c:ser>
        <c:ser>
          <c:idx val="4"/>
          <c:order val="1"/>
          <c:tx>
            <c:strRef>
              <c:f>Sheet1!$E$1</c:f>
              <c:strCache>
                <c:ptCount val="1"/>
                <c:pt idx="0">
                  <c:v>Male Other, Non Hispanic</c:v>
                </c:pt>
              </c:strCache>
            </c:strRef>
          </c:tx>
          <c:spPr>
            <a:solidFill>
              <a:schemeClr val="accent1">
                <a:lumMod val="40000"/>
                <a:lumOff val="6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Sheet1!$E$2:$E$87</c:f>
              <c:numCache>
                <c:formatCode>#,##0;[Red]#,##0</c:formatCode>
                <c:ptCount val="86"/>
                <c:pt idx="0">
                  <c:v>-16573</c:v>
                </c:pt>
                <c:pt idx="1">
                  <c:v>-16142</c:v>
                </c:pt>
                <c:pt idx="2">
                  <c:v>-15521</c:v>
                </c:pt>
                <c:pt idx="3">
                  <c:v>-15621</c:v>
                </c:pt>
                <c:pt idx="4">
                  <c:v>-14620</c:v>
                </c:pt>
                <c:pt idx="5">
                  <c:v>-14652</c:v>
                </c:pt>
                <c:pt idx="6">
                  <c:v>-15260</c:v>
                </c:pt>
                <c:pt idx="7">
                  <c:v>-15148</c:v>
                </c:pt>
                <c:pt idx="8">
                  <c:v>-14954</c:v>
                </c:pt>
                <c:pt idx="9">
                  <c:v>-14799</c:v>
                </c:pt>
                <c:pt idx="10">
                  <c:v>-14501</c:v>
                </c:pt>
                <c:pt idx="11">
                  <c:v>-14010</c:v>
                </c:pt>
                <c:pt idx="12">
                  <c:v>-13627</c:v>
                </c:pt>
                <c:pt idx="13">
                  <c:v>-13716</c:v>
                </c:pt>
                <c:pt idx="14">
                  <c:v>-13250</c:v>
                </c:pt>
                <c:pt idx="15">
                  <c:v>-12702</c:v>
                </c:pt>
                <c:pt idx="16">
                  <c:v>-12617</c:v>
                </c:pt>
                <c:pt idx="17">
                  <c:v>-12551</c:v>
                </c:pt>
                <c:pt idx="18">
                  <c:v>-12573</c:v>
                </c:pt>
                <c:pt idx="19">
                  <c:v>-12498</c:v>
                </c:pt>
                <c:pt idx="20">
                  <c:v>-12331</c:v>
                </c:pt>
                <c:pt idx="21">
                  <c:v>-12242</c:v>
                </c:pt>
                <c:pt idx="22">
                  <c:v>-12170</c:v>
                </c:pt>
                <c:pt idx="23">
                  <c:v>-12143</c:v>
                </c:pt>
                <c:pt idx="24">
                  <c:v>-12297</c:v>
                </c:pt>
                <c:pt idx="25">
                  <c:v>-12571</c:v>
                </c:pt>
                <c:pt idx="26">
                  <c:v>-12465</c:v>
                </c:pt>
                <c:pt idx="27">
                  <c:v>-12516</c:v>
                </c:pt>
                <c:pt idx="28">
                  <c:v>-12941</c:v>
                </c:pt>
                <c:pt idx="29">
                  <c:v>-13296</c:v>
                </c:pt>
                <c:pt idx="30">
                  <c:v>-13527</c:v>
                </c:pt>
                <c:pt idx="31">
                  <c:v>-13527</c:v>
                </c:pt>
                <c:pt idx="32">
                  <c:v>-13276</c:v>
                </c:pt>
                <c:pt idx="33">
                  <c:v>-12972</c:v>
                </c:pt>
                <c:pt idx="34">
                  <c:v>-13063</c:v>
                </c:pt>
                <c:pt idx="35">
                  <c:v>-12679</c:v>
                </c:pt>
                <c:pt idx="36">
                  <c:v>-12471</c:v>
                </c:pt>
                <c:pt idx="37">
                  <c:v>-12522</c:v>
                </c:pt>
                <c:pt idx="38">
                  <c:v>-12858</c:v>
                </c:pt>
                <c:pt idx="39">
                  <c:v>-12998</c:v>
                </c:pt>
                <c:pt idx="40">
                  <c:v>-12779</c:v>
                </c:pt>
                <c:pt idx="41">
                  <c:v>-12855</c:v>
                </c:pt>
                <c:pt idx="42">
                  <c:v>-12718</c:v>
                </c:pt>
                <c:pt idx="43">
                  <c:v>-12779</c:v>
                </c:pt>
                <c:pt idx="44">
                  <c:v>-12406</c:v>
                </c:pt>
                <c:pt idx="45">
                  <c:v>-11767</c:v>
                </c:pt>
                <c:pt idx="46">
                  <c:v>-10881</c:v>
                </c:pt>
                <c:pt idx="47">
                  <c:v>-10251</c:v>
                </c:pt>
                <c:pt idx="48">
                  <c:v>-10237</c:v>
                </c:pt>
                <c:pt idx="49">
                  <c:v>-10268</c:v>
                </c:pt>
                <c:pt idx="50">
                  <c:v>-10336</c:v>
                </c:pt>
                <c:pt idx="51">
                  <c:v>-10143</c:v>
                </c:pt>
                <c:pt idx="52">
                  <c:v>-9339</c:v>
                </c:pt>
                <c:pt idx="53">
                  <c:v>-9080</c:v>
                </c:pt>
                <c:pt idx="54">
                  <c:v>-8949</c:v>
                </c:pt>
                <c:pt idx="55">
                  <c:v>-8393</c:v>
                </c:pt>
                <c:pt idx="56">
                  <c:v>-8306</c:v>
                </c:pt>
                <c:pt idx="57">
                  <c:v>-8056</c:v>
                </c:pt>
                <c:pt idx="58">
                  <c:v>-7875</c:v>
                </c:pt>
                <c:pt idx="59">
                  <c:v>-7524</c:v>
                </c:pt>
                <c:pt idx="60">
                  <c:v>-6978</c:v>
                </c:pt>
                <c:pt idx="61">
                  <c:v>-6699</c:v>
                </c:pt>
                <c:pt idx="62">
                  <c:v>-6152</c:v>
                </c:pt>
                <c:pt idx="63">
                  <c:v>-5964</c:v>
                </c:pt>
                <c:pt idx="64">
                  <c:v>-5979</c:v>
                </c:pt>
                <c:pt idx="65">
                  <c:v>-5674</c:v>
                </c:pt>
                <c:pt idx="66">
                  <c:v>-5307</c:v>
                </c:pt>
                <c:pt idx="67">
                  <c:v>-4886</c:v>
                </c:pt>
                <c:pt idx="68">
                  <c:v>-4290</c:v>
                </c:pt>
                <c:pt idx="69">
                  <c:v>-4021</c:v>
                </c:pt>
                <c:pt idx="70">
                  <c:v>-3700</c:v>
                </c:pt>
                <c:pt idx="71">
                  <c:v>-3547</c:v>
                </c:pt>
                <c:pt idx="72">
                  <c:v>-3251</c:v>
                </c:pt>
                <c:pt idx="73">
                  <c:v>-2901</c:v>
                </c:pt>
                <c:pt idx="74">
                  <c:v>-2674</c:v>
                </c:pt>
                <c:pt idx="75">
                  <c:v>-2383</c:v>
                </c:pt>
                <c:pt idx="76">
                  <c:v>-2235</c:v>
                </c:pt>
                <c:pt idx="77">
                  <c:v>-1963</c:v>
                </c:pt>
                <c:pt idx="78">
                  <c:v>-1719</c:v>
                </c:pt>
                <c:pt idx="79">
                  <c:v>-1559</c:v>
                </c:pt>
                <c:pt idx="80">
                  <c:v>-1359</c:v>
                </c:pt>
                <c:pt idx="81">
                  <c:v>-1183</c:v>
                </c:pt>
                <c:pt idx="82">
                  <c:v>-998</c:v>
                </c:pt>
                <c:pt idx="83">
                  <c:v>-922</c:v>
                </c:pt>
                <c:pt idx="84">
                  <c:v>-842</c:v>
                </c:pt>
                <c:pt idx="85">
                  <c:v>-3662</c:v>
                </c:pt>
              </c:numCache>
            </c:numRef>
          </c:val>
        </c:ser>
        <c:ser>
          <c:idx val="3"/>
          <c:order val="2"/>
          <c:tx>
            <c:strRef>
              <c:f>Sheet1!$C$1</c:f>
              <c:strCache>
                <c:ptCount val="1"/>
                <c:pt idx="0">
                  <c:v>Male Hispanic</c:v>
                </c:pt>
              </c:strCache>
            </c:strRef>
          </c:tx>
          <c:spPr>
            <a:solidFill>
              <a:schemeClr val="accent1">
                <a:lumMod val="75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Sheet1!$C$2:$C$87</c:f>
              <c:numCache>
                <c:formatCode>#,##0;[Red]#,##0</c:formatCode>
                <c:ptCount val="86"/>
                <c:pt idx="0">
                  <c:v>-102815</c:v>
                </c:pt>
                <c:pt idx="1">
                  <c:v>-101469</c:v>
                </c:pt>
                <c:pt idx="2">
                  <c:v>-100207</c:v>
                </c:pt>
                <c:pt idx="3">
                  <c:v>-100924</c:v>
                </c:pt>
                <c:pt idx="4">
                  <c:v>-100084</c:v>
                </c:pt>
                <c:pt idx="5">
                  <c:v>-98314</c:v>
                </c:pt>
                <c:pt idx="6">
                  <c:v>-100226</c:v>
                </c:pt>
                <c:pt idx="7">
                  <c:v>-100789</c:v>
                </c:pt>
                <c:pt idx="8">
                  <c:v>-100158</c:v>
                </c:pt>
                <c:pt idx="9">
                  <c:v>-100721</c:v>
                </c:pt>
                <c:pt idx="10">
                  <c:v>-101261</c:v>
                </c:pt>
                <c:pt idx="11">
                  <c:v>-101927</c:v>
                </c:pt>
                <c:pt idx="12">
                  <c:v>-103396</c:v>
                </c:pt>
                <c:pt idx="13">
                  <c:v>-104763</c:v>
                </c:pt>
                <c:pt idx="14">
                  <c:v>-103980</c:v>
                </c:pt>
                <c:pt idx="15">
                  <c:v>-100936</c:v>
                </c:pt>
                <c:pt idx="16">
                  <c:v>-98704</c:v>
                </c:pt>
                <c:pt idx="17">
                  <c:v>-97290</c:v>
                </c:pt>
                <c:pt idx="18">
                  <c:v>-97204</c:v>
                </c:pt>
                <c:pt idx="19">
                  <c:v>-97499</c:v>
                </c:pt>
                <c:pt idx="20">
                  <c:v>-96933</c:v>
                </c:pt>
                <c:pt idx="21">
                  <c:v>-97546</c:v>
                </c:pt>
                <c:pt idx="22">
                  <c:v>-97668</c:v>
                </c:pt>
                <c:pt idx="23">
                  <c:v>-96170</c:v>
                </c:pt>
                <c:pt idx="24">
                  <c:v>-94363</c:v>
                </c:pt>
                <c:pt idx="25">
                  <c:v>-92178</c:v>
                </c:pt>
                <c:pt idx="26">
                  <c:v>-91791</c:v>
                </c:pt>
                <c:pt idx="27">
                  <c:v>-90964</c:v>
                </c:pt>
                <c:pt idx="28">
                  <c:v>-89512</c:v>
                </c:pt>
                <c:pt idx="29">
                  <c:v>-87617</c:v>
                </c:pt>
                <c:pt idx="30">
                  <c:v>-85743</c:v>
                </c:pt>
                <c:pt idx="31">
                  <c:v>-86433</c:v>
                </c:pt>
                <c:pt idx="32">
                  <c:v>-85813</c:v>
                </c:pt>
                <c:pt idx="33">
                  <c:v>-84959</c:v>
                </c:pt>
                <c:pt idx="34">
                  <c:v>-84457</c:v>
                </c:pt>
                <c:pt idx="35">
                  <c:v>-79056</c:v>
                </c:pt>
                <c:pt idx="36">
                  <c:v>-77868</c:v>
                </c:pt>
                <c:pt idx="37">
                  <c:v>-77157</c:v>
                </c:pt>
                <c:pt idx="38">
                  <c:v>-76865</c:v>
                </c:pt>
                <c:pt idx="39">
                  <c:v>-76847</c:v>
                </c:pt>
                <c:pt idx="40">
                  <c:v>-73771</c:v>
                </c:pt>
                <c:pt idx="41">
                  <c:v>-72822</c:v>
                </c:pt>
                <c:pt idx="42">
                  <c:v>-71851</c:v>
                </c:pt>
                <c:pt idx="43">
                  <c:v>-70563</c:v>
                </c:pt>
                <c:pt idx="44">
                  <c:v>-69949</c:v>
                </c:pt>
                <c:pt idx="45">
                  <c:v>-65892</c:v>
                </c:pt>
                <c:pt idx="46">
                  <c:v>-63302</c:v>
                </c:pt>
                <c:pt idx="47">
                  <c:v>-61545</c:v>
                </c:pt>
                <c:pt idx="48">
                  <c:v>-61294</c:v>
                </c:pt>
                <c:pt idx="49">
                  <c:v>-61263</c:v>
                </c:pt>
                <c:pt idx="50">
                  <c:v>-58894</c:v>
                </c:pt>
                <c:pt idx="51">
                  <c:v>-57050</c:v>
                </c:pt>
                <c:pt idx="52">
                  <c:v>-54855</c:v>
                </c:pt>
                <c:pt idx="53">
                  <c:v>-53175</c:v>
                </c:pt>
                <c:pt idx="54">
                  <c:v>-52539</c:v>
                </c:pt>
                <c:pt idx="55">
                  <c:v>-48533</c:v>
                </c:pt>
                <c:pt idx="56">
                  <c:v>-46286</c:v>
                </c:pt>
                <c:pt idx="57">
                  <c:v>-44026</c:v>
                </c:pt>
                <c:pt idx="58">
                  <c:v>-41972</c:v>
                </c:pt>
                <c:pt idx="59">
                  <c:v>-39722</c:v>
                </c:pt>
                <c:pt idx="60">
                  <c:v>-36550</c:v>
                </c:pt>
                <c:pt idx="61">
                  <c:v>-34238</c:v>
                </c:pt>
                <c:pt idx="62">
                  <c:v>-31698</c:v>
                </c:pt>
                <c:pt idx="63">
                  <c:v>-30494</c:v>
                </c:pt>
                <c:pt idx="64">
                  <c:v>-29127</c:v>
                </c:pt>
                <c:pt idx="65">
                  <c:v>-27160</c:v>
                </c:pt>
                <c:pt idx="66">
                  <c:v>-25657</c:v>
                </c:pt>
                <c:pt idx="67">
                  <c:v>-23972</c:v>
                </c:pt>
                <c:pt idx="68">
                  <c:v>-21198</c:v>
                </c:pt>
                <c:pt idx="69">
                  <c:v>-19698</c:v>
                </c:pt>
                <c:pt idx="70">
                  <c:v>-17885</c:v>
                </c:pt>
                <c:pt idx="71">
                  <c:v>-16107</c:v>
                </c:pt>
                <c:pt idx="72">
                  <c:v>-14478</c:v>
                </c:pt>
                <c:pt idx="73">
                  <c:v>-13421</c:v>
                </c:pt>
                <c:pt idx="74">
                  <c:v>-12680</c:v>
                </c:pt>
                <c:pt idx="75">
                  <c:v>-11361</c:v>
                </c:pt>
                <c:pt idx="76">
                  <c:v>-10593</c:v>
                </c:pt>
                <c:pt idx="77">
                  <c:v>-9769</c:v>
                </c:pt>
                <c:pt idx="78">
                  <c:v>-8992</c:v>
                </c:pt>
                <c:pt idx="79">
                  <c:v>-8511</c:v>
                </c:pt>
                <c:pt idx="80">
                  <c:v>-7521</c:v>
                </c:pt>
                <c:pt idx="81">
                  <c:v>-6540</c:v>
                </c:pt>
                <c:pt idx="82">
                  <c:v>-6128</c:v>
                </c:pt>
                <c:pt idx="83">
                  <c:v>-5625</c:v>
                </c:pt>
                <c:pt idx="84">
                  <c:v>-5125</c:v>
                </c:pt>
                <c:pt idx="85">
                  <c:v>-23124</c:v>
                </c:pt>
              </c:numCache>
            </c:numRef>
          </c:val>
        </c:ser>
        <c:ser>
          <c:idx val="6"/>
          <c:order val="3"/>
          <c:tx>
            <c:strRef>
              <c:f>Sheet1!$H$1</c:f>
              <c:strCache>
                <c:ptCount val="1"/>
                <c:pt idx="0">
                  <c:v>Female Black, Non Hispanic</c:v>
                </c:pt>
              </c:strCache>
            </c:strRef>
          </c:tx>
          <c:spPr>
            <a:solidFill>
              <a:srgbClr val="F84260"/>
            </a:solidFill>
            <a:ln>
              <a:solidFill>
                <a:srgbClr val="FC8168"/>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Sheet1!$H$2:$H$87</c:f>
              <c:numCache>
                <c:formatCode>#,##0</c:formatCode>
                <c:ptCount val="86"/>
                <c:pt idx="0">
                  <c:v>22202</c:v>
                </c:pt>
                <c:pt idx="1">
                  <c:v>21521</c:v>
                </c:pt>
                <c:pt idx="2">
                  <c:v>20934</c:v>
                </c:pt>
                <c:pt idx="3">
                  <c:v>20919</c:v>
                </c:pt>
                <c:pt idx="4">
                  <c:v>21326</c:v>
                </c:pt>
                <c:pt idx="5">
                  <c:v>21272</c:v>
                </c:pt>
                <c:pt idx="6">
                  <c:v>21728</c:v>
                </c:pt>
                <c:pt idx="7">
                  <c:v>21858</c:v>
                </c:pt>
                <c:pt idx="8">
                  <c:v>22025</c:v>
                </c:pt>
                <c:pt idx="9">
                  <c:v>21913</c:v>
                </c:pt>
                <c:pt idx="10">
                  <c:v>22200</c:v>
                </c:pt>
                <c:pt idx="11">
                  <c:v>22549</c:v>
                </c:pt>
                <c:pt idx="12">
                  <c:v>23089</c:v>
                </c:pt>
                <c:pt idx="13">
                  <c:v>23768</c:v>
                </c:pt>
                <c:pt idx="14">
                  <c:v>24233</c:v>
                </c:pt>
                <c:pt idx="15">
                  <c:v>23797</c:v>
                </c:pt>
                <c:pt idx="16">
                  <c:v>23721</c:v>
                </c:pt>
                <c:pt idx="17">
                  <c:v>23850</c:v>
                </c:pt>
                <c:pt idx="18">
                  <c:v>23979</c:v>
                </c:pt>
                <c:pt idx="19">
                  <c:v>24670</c:v>
                </c:pt>
                <c:pt idx="20">
                  <c:v>24762</c:v>
                </c:pt>
                <c:pt idx="21">
                  <c:v>25352</c:v>
                </c:pt>
                <c:pt idx="22">
                  <c:v>25162</c:v>
                </c:pt>
                <c:pt idx="23">
                  <c:v>25059</c:v>
                </c:pt>
                <c:pt idx="24">
                  <c:v>24415</c:v>
                </c:pt>
                <c:pt idx="25">
                  <c:v>23120</c:v>
                </c:pt>
                <c:pt idx="26">
                  <c:v>22341</c:v>
                </c:pt>
                <c:pt idx="27">
                  <c:v>22020</c:v>
                </c:pt>
                <c:pt idx="28">
                  <c:v>22200</c:v>
                </c:pt>
                <c:pt idx="29">
                  <c:v>22023</c:v>
                </c:pt>
                <c:pt idx="30">
                  <c:v>21963</c:v>
                </c:pt>
                <c:pt idx="31">
                  <c:v>22728</c:v>
                </c:pt>
                <c:pt idx="32">
                  <c:v>23314</c:v>
                </c:pt>
                <c:pt idx="33">
                  <c:v>24407</c:v>
                </c:pt>
                <c:pt idx="34">
                  <c:v>25346</c:v>
                </c:pt>
                <c:pt idx="35">
                  <c:v>24279</c:v>
                </c:pt>
                <c:pt idx="36">
                  <c:v>23275</c:v>
                </c:pt>
                <c:pt idx="37">
                  <c:v>22757</c:v>
                </c:pt>
                <c:pt idx="38">
                  <c:v>22556</c:v>
                </c:pt>
                <c:pt idx="39">
                  <c:v>22368</c:v>
                </c:pt>
                <c:pt idx="40">
                  <c:v>22407</c:v>
                </c:pt>
                <c:pt idx="41">
                  <c:v>22992</c:v>
                </c:pt>
                <c:pt idx="42">
                  <c:v>23405</c:v>
                </c:pt>
                <c:pt idx="43">
                  <c:v>24156</c:v>
                </c:pt>
                <c:pt idx="44">
                  <c:v>23497</c:v>
                </c:pt>
                <c:pt idx="45">
                  <c:v>21808</c:v>
                </c:pt>
                <c:pt idx="46">
                  <c:v>21610</c:v>
                </c:pt>
                <c:pt idx="47">
                  <c:v>21645</c:v>
                </c:pt>
                <c:pt idx="48">
                  <c:v>22260</c:v>
                </c:pt>
                <c:pt idx="49">
                  <c:v>23391</c:v>
                </c:pt>
                <c:pt idx="50">
                  <c:v>23087</c:v>
                </c:pt>
                <c:pt idx="51">
                  <c:v>22810</c:v>
                </c:pt>
                <c:pt idx="52">
                  <c:v>22583</c:v>
                </c:pt>
                <c:pt idx="53">
                  <c:v>22769</c:v>
                </c:pt>
                <c:pt idx="54">
                  <c:v>22561</c:v>
                </c:pt>
                <c:pt idx="55">
                  <c:v>21916</c:v>
                </c:pt>
                <c:pt idx="56">
                  <c:v>21398</c:v>
                </c:pt>
                <c:pt idx="57">
                  <c:v>20836</c:v>
                </c:pt>
                <c:pt idx="58">
                  <c:v>20077</c:v>
                </c:pt>
                <c:pt idx="59">
                  <c:v>19400</c:v>
                </c:pt>
                <c:pt idx="60">
                  <c:v>17910</c:v>
                </c:pt>
                <c:pt idx="61">
                  <c:v>16946</c:v>
                </c:pt>
                <c:pt idx="62">
                  <c:v>16265</c:v>
                </c:pt>
                <c:pt idx="63">
                  <c:v>15679</c:v>
                </c:pt>
                <c:pt idx="64">
                  <c:v>14895</c:v>
                </c:pt>
                <c:pt idx="65">
                  <c:v>13941</c:v>
                </c:pt>
                <c:pt idx="66">
                  <c:v>12891</c:v>
                </c:pt>
                <c:pt idx="67">
                  <c:v>11657</c:v>
                </c:pt>
                <c:pt idx="68">
                  <c:v>10027</c:v>
                </c:pt>
                <c:pt idx="69">
                  <c:v>9545</c:v>
                </c:pt>
                <c:pt idx="70">
                  <c:v>8902</c:v>
                </c:pt>
                <c:pt idx="71">
                  <c:v>8303</c:v>
                </c:pt>
                <c:pt idx="72">
                  <c:v>7565</c:v>
                </c:pt>
                <c:pt idx="73">
                  <c:v>7129</c:v>
                </c:pt>
                <c:pt idx="74">
                  <c:v>6602</c:v>
                </c:pt>
                <c:pt idx="75">
                  <c:v>5823</c:v>
                </c:pt>
                <c:pt idx="76">
                  <c:v>5531</c:v>
                </c:pt>
                <c:pt idx="77">
                  <c:v>5281</c:v>
                </c:pt>
                <c:pt idx="78">
                  <c:v>4968</c:v>
                </c:pt>
                <c:pt idx="79">
                  <c:v>4783</c:v>
                </c:pt>
                <c:pt idx="80">
                  <c:v>4344</c:v>
                </c:pt>
                <c:pt idx="81">
                  <c:v>4117</c:v>
                </c:pt>
                <c:pt idx="82">
                  <c:v>3632</c:v>
                </c:pt>
                <c:pt idx="83">
                  <c:v>3321</c:v>
                </c:pt>
                <c:pt idx="84">
                  <c:v>3195</c:v>
                </c:pt>
                <c:pt idx="85">
                  <c:v>17951</c:v>
                </c:pt>
              </c:numCache>
            </c:numRef>
          </c:val>
        </c:ser>
        <c:ser>
          <c:idx val="8"/>
          <c:order val="4"/>
          <c:tx>
            <c:strRef>
              <c:f>Sheet1!$I$1</c:f>
              <c:strCache>
                <c:ptCount val="1"/>
                <c:pt idx="0">
                  <c:v>Female Other, Non Hispanic</c:v>
                </c:pt>
              </c:strCache>
            </c:strRef>
          </c:tx>
          <c:spPr>
            <a:solidFill>
              <a:srgbClr val="FCBAC5"/>
            </a:solidFill>
            <a:ln>
              <a:solidFill>
                <a:srgbClr val="FC8168"/>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Sheet1!$I$2:$I$87</c:f>
              <c:numCache>
                <c:formatCode>#,##0</c:formatCode>
                <c:ptCount val="86"/>
                <c:pt idx="0">
                  <c:v>15611</c:v>
                </c:pt>
                <c:pt idx="1">
                  <c:v>15079</c:v>
                </c:pt>
                <c:pt idx="2">
                  <c:v>14507</c:v>
                </c:pt>
                <c:pt idx="3">
                  <c:v>14591</c:v>
                </c:pt>
                <c:pt idx="4">
                  <c:v>13959</c:v>
                </c:pt>
                <c:pt idx="5">
                  <c:v>13996</c:v>
                </c:pt>
                <c:pt idx="6">
                  <c:v>14585</c:v>
                </c:pt>
                <c:pt idx="7">
                  <c:v>14596</c:v>
                </c:pt>
                <c:pt idx="8">
                  <c:v>14501</c:v>
                </c:pt>
                <c:pt idx="9">
                  <c:v>14451</c:v>
                </c:pt>
                <c:pt idx="10">
                  <c:v>14271</c:v>
                </c:pt>
                <c:pt idx="11">
                  <c:v>13813</c:v>
                </c:pt>
                <c:pt idx="12">
                  <c:v>13196</c:v>
                </c:pt>
                <c:pt idx="13">
                  <c:v>13152</c:v>
                </c:pt>
                <c:pt idx="14">
                  <c:v>12744</c:v>
                </c:pt>
                <c:pt idx="15">
                  <c:v>12214</c:v>
                </c:pt>
                <c:pt idx="16">
                  <c:v>12211</c:v>
                </c:pt>
                <c:pt idx="17">
                  <c:v>12218</c:v>
                </c:pt>
                <c:pt idx="18">
                  <c:v>12044</c:v>
                </c:pt>
                <c:pt idx="19">
                  <c:v>11817</c:v>
                </c:pt>
                <c:pt idx="20">
                  <c:v>11618</c:v>
                </c:pt>
                <c:pt idx="21">
                  <c:v>11524</c:v>
                </c:pt>
                <c:pt idx="22">
                  <c:v>11430</c:v>
                </c:pt>
                <c:pt idx="23">
                  <c:v>11422</c:v>
                </c:pt>
                <c:pt idx="24">
                  <c:v>11616</c:v>
                </c:pt>
                <c:pt idx="25">
                  <c:v>11782</c:v>
                </c:pt>
                <c:pt idx="26">
                  <c:v>12045</c:v>
                </c:pt>
                <c:pt idx="27">
                  <c:v>12428</c:v>
                </c:pt>
                <c:pt idx="28">
                  <c:v>12858</c:v>
                </c:pt>
                <c:pt idx="29">
                  <c:v>13288</c:v>
                </c:pt>
                <c:pt idx="30">
                  <c:v>13946</c:v>
                </c:pt>
                <c:pt idx="31">
                  <c:v>14458</c:v>
                </c:pt>
                <c:pt idx="32">
                  <c:v>14679</c:v>
                </c:pt>
                <c:pt idx="33">
                  <c:v>14606</c:v>
                </c:pt>
                <c:pt idx="34">
                  <c:v>14638</c:v>
                </c:pt>
                <c:pt idx="35">
                  <c:v>14348</c:v>
                </c:pt>
                <c:pt idx="36">
                  <c:v>14131</c:v>
                </c:pt>
                <c:pt idx="37">
                  <c:v>14118</c:v>
                </c:pt>
                <c:pt idx="38">
                  <c:v>14525</c:v>
                </c:pt>
                <c:pt idx="39">
                  <c:v>14759</c:v>
                </c:pt>
                <c:pt idx="40">
                  <c:v>14641</c:v>
                </c:pt>
                <c:pt idx="41">
                  <c:v>14550</c:v>
                </c:pt>
                <c:pt idx="42">
                  <c:v>14410</c:v>
                </c:pt>
                <c:pt idx="43">
                  <c:v>14142</c:v>
                </c:pt>
                <c:pt idx="44">
                  <c:v>13683</c:v>
                </c:pt>
                <c:pt idx="45">
                  <c:v>12630</c:v>
                </c:pt>
                <c:pt idx="46">
                  <c:v>11715</c:v>
                </c:pt>
                <c:pt idx="47">
                  <c:v>10990</c:v>
                </c:pt>
                <c:pt idx="48">
                  <c:v>10796</c:v>
                </c:pt>
                <c:pt idx="49">
                  <c:v>10925</c:v>
                </c:pt>
                <c:pt idx="50">
                  <c:v>10926</c:v>
                </c:pt>
                <c:pt idx="51">
                  <c:v>10747</c:v>
                </c:pt>
                <c:pt idx="52">
                  <c:v>10058</c:v>
                </c:pt>
                <c:pt idx="53">
                  <c:v>10021</c:v>
                </c:pt>
                <c:pt idx="54">
                  <c:v>9833</c:v>
                </c:pt>
                <c:pt idx="55">
                  <c:v>9433</c:v>
                </c:pt>
                <c:pt idx="56">
                  <c:v>9217</c:v>
                </c:pt>
                <c:pt idx="57">
                  <c:v>9153</c:v>
                </c:pt>
                <c:pt idx="58">
                  <c:v>8846</c:v>
                </c:pt>
                <c:pt idx="59">
                  <c:v>8535</c:v>
                </c:pt>
                <c:pt idx="60">
                  <c:v>7962</c:v>
                </c:pt>
                <c:pt idx="61">
                  <c:v>7878</c:v>
                </c:pt>
                <c:pt idx="62">
                  <c:v>7370</c:v>
                </c:pt>
                <c:pt idx="63">
                  <c:v>7243</c:v>
                </c:pt>
                <c:pt idx="64">
                  <c:v>7133</c:v>
                </c:pt>
                <c:pt idx="65">
                  <c:v>6643</c:v>
                </c:pt>
                <c:pt idx="66">
                  <c:v>6238</c:v>
                </c:pt>
                <c:pt idx="67">
                  <c:v>5761</c:v>
                </c:pt>
                <c:pt idx="68">
                  <c:v>4867</c:v>
                </c:pt>
                <c:pt idx="69">
                  <c:v>4571</c:v>
                </c:pt>
                <c:pt idx="70">
                  <c:v>4190</c:v>
                </c:pt>
                <c:pt idx="71">
                  <c:v>3929</c:v>
                </c:pt>
                <c:pt idx="72">
                  <c:v>3564</c:v>
                </c:pt>
                <c:pt idx="73">
                  <c:v>3268</c:v>
                </c:pt>
                <c:pt idx="74">
                  <c:v>3034</c:v>
                </c:pt>
                <c:pt idx="75">
                  <c:v>2728</c:v>
                </c:pt>
                <c:pt idx="76">
                  <c:v>2477</c:v>
                </c:pt>
                <c:pt idx="77">
                  <c:v>2290</c:v>
                </c:pt>
                <c:pt idx="78">
                  <c:v>2149</c:v>
                </c:pt>
                <c:pt idx="79">
                  <c:v>1864</c:v>
                </c:pt>
                <c:pt idx="80">
                  <c:v>1691</c:v>
                </c:pt>
                <c:pt idx="81">
                  <c:v>1582</c:v>
                </c:pt>
                <c:pt idx="82">
                  <c:v>1411</c:v>
                </c:pt>
                <c:pt idx="83">
                  <c:v>1364</c:v>
                </c:pt>
                <c:pt idx="84">
                  <c:v>1250</c:v>
                </c:pt>
                <c:pt idx="85">
                  <c:v>6237</c:v>
                </c:pt>
              </c:numCache>
            </c:numRef>
          </c:val>
        </c:ser>
        <c:ser>
          <c:idx val="7"/>
          <c:order val="5"/>
          <c:tx>
            <c:strRef>
              <c:f>Sheet1!$G$1</c:f>
              <c:strCache>
                <c:ptCount val="1"/>
                <c:pt idx="0">
                  <c:v>Female, Hispanic</c:v>
                </c:pt>
              </c:strCache>
            </c:strRef>
          </c:tx>
          <c:spPr>
            <a:solidFill>
              <a:srgbClr val="E1092D"/>
            </a:solidFill>
            <a:ln>
              <a:solidFill>
                <a:srgbClr val="FC8168"/>
              </a:solidFill>
            </a:ln>
          </c:spPr>
          <c:invertIfNegative val="0"/>
          <c:dPt>
            <c:idx val="24"/>
            <c:invertIfNegative val="0"/>
            <c:bubble3D val="0"/>
          </c:dPt>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Sheet1!$G$2:$G$87</c:f>
              <c:numCache>
                <c:formatCode>#,##0</c:formatCode>
                <c:ptCount val="86"/>
                <c:pt idx="0">
                  <c:v>98458</c:v>
                </c:pt>
                <c:pt idx="1">
                  <c:v>97133</c:v>
                </c:pt>
                <c:pt idx="2">
                  <c:v>96183</c:v>
                </c:pt>
                <c:pt idx="3">
                  <c:v>97060</c:v>
                </c:pt>
                <c:pt idx="4">
                  <c:v>97225</c:v>
                </c:pt>
                <c:pt idx="5">
                  <c:v>94766</c:v>
                </c:pt>
                <c:pt idx="6">
                  <c:v>96225</c:v>
                </c:pt>
                <c:pt idx="7">
                  <c:v>96922</c:v>
                </c:pt>
                <c:pt idx="8">
                  <c:v>96171</c:v>
                </c:pt>
                <c:pt idx="9">
                  <c:v>96209</c:v>
                </c:pt>
                <c:pt idx="10">
                  <c:v>96751</c:v>
                </c:pt>
                <c:pt idx="11">
                  <c:v>97582</c:v>
                </c:pt>
                <c:pt idx="12">
                  <c:v>98201</c:v>
                </c:pt>
                <c:pt idx="13">
                  <c:v>99811</c:v>
                </c:pt>
                <c:pt idx="14">
                  <c:v>98687</c:v>
                </c:pt>
                <c:pt idx="15">
                  <c:v>95505</c:v>
                </c:pt>
                <c:pt idx="16">
                  <c:v>92990</c:v>
                </c:pt>
                <c:pt idx="17">
                  <c:v>91273</c:v>
                </c:pt>
                <c:pt idx="18">
                  <c:v>90734</c:v>
                </c:pt>
                <c:pt idx="19">
                  <c:v>90202</c:v>
                </c:pt>
                <c:pt idx="20">
                  <c:v>88659</c:v>
                </c:pt>
                <c:pt idx="21">
                  <c:v>88605</c:v>
                </c:pt>
                <c:pt idx="22">
                  <c:v>87871</c:v>
                </c:pt>
                <c:pt idx="23">
                  <c:v>85930</c:v>
                </c:pt>
                <c:pt idx="24">
                  <c:v>83246</c:v>
                </c:pt>
                <c:pt idx="25">
                  <c:v>80343</c:v>
                </c:pt>
                <c:pt idx="26">
                  <c:v>79292</c:v>
                </c:pt>
                <c:pt idx="27">
                  <c:v>79601</c:v>
                </c:pt>
                <c:pt idx="28">
                  <c:v>80130</c:v>
                </c:pt>
                <c:pt idx="29">
                  <c:v>80615</c:v>
                </c:pt>
                <c:pt idx="30">
                  <c:v>80147</c:v>
                </c:pt>
                <c:pt idx="31">
                  <c:v>81591</c:v>
                </c:pt>
                <c:pt idx="32">
                  <c:v>82115</c:v>
                </c:pt>
                <c:pt idx="33">
                  <c:v>82744</c:v>
                </c:pt>
                <c:pt idx="34">
                  <c:v>81213</c:v>
                </c:pt>
                <c:pt idx="35">
                  <c:v>76711</c:v>
                </c:pt>
                <c:pt idx="36">
                  <c:v>76119</c:v>
                </c:pt>
                <c:pt idx="37">
                  <c:v>75387</c:v>
                </c:pt>
                <c:pt idx="38">
                  <c:v>76426</c:v>
                </c:pt>
                <c:pt idx="39">
                  <c:v>76834</c:v>
                </c:pt>
                <c:pt idx="40">
                  <c:v>74996</c:v>
                </c:pt>
                <c:pt idx="41">
                  <c:v>74995</c:v>
                </c:pt>
                <c:pt idx="42">
                  <c:v>74613</c:v>
                </c:pt>
                <c:pt idx="43">
                  <c:v>73011</c:v>
                </c:pt>
                <c:pt idx="44">
                  <c:v>71267</c:v>
                </c:pt>
                <c:pt idx="45">
                  <c:v>66611</c:v>
                </c:pt>
                <c:pt idx="46">
                  <c:v>64255</c:v>
                </c:pt>
                <c:pt idx="47">
                  <c:v>61927</c:v>
                </c:pt>
                <c:pt idx="48">
                  <c:v>60663</c:v>
                </c:pt>
                <c:pt idx="49">
                  <c:v>60912</c:v>
                </c:pt>
                <c:pt idx="50">
                  <c:v>58719</c:v>
                </c:pt>
                <c:pt idx="51">
                  <c:v>57184</c:v>
                </c:pt>
                <c:pt idx="52">
                  <c:v>54955</c:v>
                </c:pt>
                <c:pt idx="53">
                  <c:v>53864</c:v>
                </c:pt>
                <c:pt idx="54">
                  <c:v>52634</c:v>
                </c:pt>
                <c:pt idx="55">
                  <c:v>49362</c:v>
                </c:pt>
                <c:pt idx="56">
                  <c:v>47854</c:v>
                </c:pt>
                <c:pt idx="57">
                  <c:v>46127</c:v>
                </c:pt>
                <c:pt idx="58">
                  <c:v>44266</c:v>
                </c:pt>
                <c:pt idx="59">
                  <c:v>42383</c:v>
                </c:pt>
                <c:pt idx="60">
                  <c:v>39431</c:v>
                </c:pt>
                <c:pt idx="61">
                  <c:v>37180</c:v>
                </c:pt>
                <c:pt idx="62">
                  <c:v>34624</c:v>
                </c:pt>
                <c:pt idx="63">
                  <c:v>33582</c:v>
                </c:pt>
                <c:pt idx="64">
                  <c:v>32586</c:v>
                </c:pt>
                <c:pt idx="65">
                  <c:v>30518</c:v>
                </c:pt>
                <c:pt idx="66">
                  <c:v>29140</c:v>
                </c:pt>
                <c:pt idx="67">
                  <c:v>27569</c:v>
                </c:pt>
                <c:pt idx="68">
                  <c:v>24788</c:v>
                </c:pt>
                <c:pt idx="69">
                  <c:v>23040</c:v>
                </c:pt>
                <c:pt idx="70">
                  <c:v>21356</c:v>
                </c:pt>
                <c:pt idx="71">
                  <c:v>19826</c:v>
                </c:pt>
                <c:pt idx="72">
                  <c:v>18019</c:v>
                </c:pt>
                <c:pt idx="73">
                  <c:v>16897</c:v>
                </c:pt>
                <c:pt idx="74">
                  <c:v>15834</c:v>
                </c:pt>
                <c:pt idx="75">
                  <c:v>14736</c:v>
                </c:pt>
                <c:pt idx="76">
                  <c:v>14105</c:v>
                </c:pt>
                <c:pt idx="77">
                  <c:v>13210</c:v>
                </c:pt>
                <c:pt idx="78">
                  <c:v>12670</c:v>
                </c:pt>
                <c:pt idx="79">
                  <c:v>11972</c:v>
                </c:pt>
                <c:pt idx="80">
                  <c:v>10686</c:v>
                </c:pt>
                <c:pt idx="81">
                  <c:v>9656</c:v>
                </c:pt>
                <c:pt idx="82">
                  <c:v>9139</c:v>
                </c:pt>
                <c:pt idx="83">
                  <c:v>8590</c:v>
                </c:pt>
                <c:pt idx="84">
                  <c:v>8140</c:v>
                </c:pt>
                <c:pt idx="85">
                  <c:v>41292</c:v>
                </c:pt>
              </c:numCache>
            </c:numRef>
          </c:val>
        </c:ser>
        <c:dLbls>
          <c:showLegendKey val="0"/>
          <c:showVal val="0"/>
          <c:showCatName val="0"/>
          <c:showSerName val="0"/>
          <c:showPercent val="0"/>
          <c:showBubbleSize val="0"/>
        </c:dLbls>
        <c:gapWidth val="0"/>
        <c:overlap val="100"/>
        <c:axId val="226597376"/>
        <c:axId val="226598552"/>
      </c:barChart>
      <c:catAx>
        <c:axId val="226597376"/>
        <c:scaling>
          <c:orientation val="minMax"/>
        </c:scaling>
        <c:delete val="0"/>
        <c:axPos val="l"/>
        <c:numFmt formatCode="General" sourceLinked="0"/>
        <c:majorTickMark val="out"/>
        <c:minorTickMark val="none"/>
        <c:tickLblPos val="low"/>
        <c:txPr>
          <a:bodyPr/>
          <a:lstStyle/>
          <a:p>
            <a:pPr>
              <a:defRPr sz="1050" baseline="0"/>
            </a:pPr>
            <a:endParaRPr lang="en-US"/>
          </a:p>
        </c:txPr>
        <c:crossAx val="226598552"/>
        <c:crosses val="autoZero"/>
        <c:auto val="1"/>
        <c:lblAlgn val="ctr"/>
        <c:lblOffset val="100"/>
        <c:tickLblSkip val="5"/>
        <c:noMultiLvlLbl val="0"/>
      </c:catAx>
      <c:valAx>
        <c:axId val="226598552"/>
        <c:scaling>
          <c:orientation val="minMax"/>
          <c:max val="250000"/>
          <c:min val="-250000"/>
        </c:scaling>
        <c:delete val="0"/>
        <c:axPos val="b"/>
        <c:majorGridlines/>
        <c:numFmt formatCode="#,##0;[Red]#,##0" sourceLinked="1"/>
        <c:majorTickMark val="out"/>
        <c:minorTickMark val="none"/>
        <c:tickLblPos val="nextTo"/>
        <c:txPr>
          <a:bodyPr/>
          <a:lstStyle/>
          <a:p>
            <a:pPr>
              <a:defRPr sz="1400"/>
            </a:pPr>
            <a:endParaRPr lang="en-US"/>
          </a:p>
        </c:txPr>
        <c:crossAx val="226597376"/>
        <c:crosses val="autoZero"/>
        <c:crossBetween val="between"/>
      </c:valAx>
    </c:plotArea>
    <c:legend>
      <c:legendPos val="t"/>
      <c:layout/>
      <c:overlay val="0"/>
      <c:txPr>
        <a:bodyPr/>
        <a:lstStyle/>
        <a:p>
          <a:pPr>
            <a:defRPr sz="9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0"/>
          <c:order val="0"/>
          <c:tx>
            <c:strRef>
              <c:f>Sheet1!$B$1</c:f>
              <c:strCache>
                <c:ptCount val="1"/>
                <c:pt idx="0">
                  <c:v>Male White, Non-Hispanic</c:v>
                </c:pt>
              </c:strCache>
            </c:strRef>
          </c:tx>
          <c:spPr>
            <a:solidFill>
              <a:schemeClr val="accent1">
                <a:lumMod val="5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Sheet1!$B$2:$B$87</c:f>
              <c:numCache>
                <c:formatCode>#,##0;[Red]#,##0</c:formatCode>
                <c:ptCount val="86"/>
                <c:pt idx="0">
                  <c:v>-62731</c:v>
                </c:pt>
                <c:pt idx="1">
                  <c:v>-62134</c:v>
                </c:pt>
                <c:pt idx="2">
                  <c:v>-61324</c:v>
                </c:pt>
                <c:pt idx="3">
                  <c:v>-61326</c:v>
                </c:pt>
                <c:pt idx="4">
                  <c:v>-62063</c:v>
                </c:pt>
                <c:pt idx="5">
                  <c:v>-61239</c:v>
                </c:pt>
                <c:pt idx="6">
                  <c:v>-62580</c:v>
                </c:pt>
                <c:pt idx="7">
                  <c:v>-63561</c:v>
                </c:pt>
                <c:pt idx="8">
                  <c:v>-64116</c:v>
                </c:pt>
                <c:pt idx="9">
                  <c:v>-64504</c:v>
                </c:pt>
                <c:pt idx="10">
                  <c:v>-65273</c:v>
                </c:pt>
                <c:pt idx="11">
                  <c:v>-65766</c:v>
                </c:pt>
                <c:pt idx="12">
                  <c:v>-66013</c:v>
                </c:pt>
                <c:pt idx="13">
                  <c:v>-67387</c:v>
                </c:pt>
                <c:pt idx="14">
                  <c:v>-68221</c:v>
                </c:pt>
                <c:pt idx="15">
                  <c:v>-67822</c:v>
                </c:pt>
                <c:pt idx="16">
                  <c:v>-67577</c:v>
                </c:pt>
                <c:pt idx="17">
                  <c:v>-68039</c:v>
                </c:pt>
                <c:pt idx="18">
                  <c:v>-68887</c:v>
                </c:pt>
                <c:pt idx="19">
                  <c:v>-70474</c:v>
                </c:pt>
                <c:pt idx="20">
                  <c:v>-69305</c:v>
                </c:pt>
                <c:pt idx="21">
                  <c:v>-70367</c:v>
                </c:pt>
                <c:pt idx="22">
                  <c:v>-71055</c:v>
                </c:pt>
                <c:pt idx="23">
                  <c:v>-70686</c:v>
                </c:pt>
                <c:pt idx="24">
                  <c:v>-70569</c:v>
                </c:pt>
                <c:pt idx="25">
                  <c:v>-69615</c:v>
                </c:pt>
                <c:pt idx="26">
                  <c:v>-69920</c:v>
                </c:pt>
                <c:pt idx="27">
                  <c:v>-71401</c:v>
                </c:pt>
                <c:pt idx="28">
                  <c:v>-73150</c:v>
                </c:pt>
                <c:pt idx="29">
                  <c:v>-75132</c:v>
                </c:pt>
                <c:pt idx="30">
                  <c:v>-74228</c:v>
                </c:pt>
                <c:pt idx="31">
                  <c:v>-75713</c:v>
                </c:pt>
                <c:pt idx="32">
                  <c:v>-76008</c:v>
                </c:pt>
                <c:pt idx="33">
                  <c:v>-76550</c:v>
                </c:pt>
                <c:pt idx="34">
                  <c:v>-76280</c:v>
                </c:pt>
                <c:pt idx="35">
                  <c:v>-72299</c:v>
                </c:pt>
                <c:pt idx="36">
                  <c:v>-70190</c:v>
                </c:pt>
                <c:pt idx="37">
                  <c:v>-68749</c:v>
                </c:pt>
                <c:pt idx="38">
                  <c:v>-67958</c:v>
                </c:pt>
                <c:pt idx="39">
                  <c:v>-69075</c:v>
                </c:pt>
                <c:pt idx="40">
                  <c:v>-67785</c:v>
                </c:pt>
                <c:pt idx="41">
                  <c:v>-69516</c:v>
                </c:pt>
                <c:pt idx="42">
                  <c:v>-74419</c:v>
                </c:pt>
                <c:pt idx="43">
                  <c:v>-80231</c:v>
                </c:pt>
                <c:pt idx="44">
                  <c:v>-81102</c:v>
                </c:pt>
                <c:pt idx="45">
                  <c:v>-77113</c:v>
                </c:pt>
                <c:pt idx="46">
                  <c:v>-74468</c:v>
                </c:pt>
                <c:pt idx="47">
                  <c:v>-74086</c:v>
                </c:pt>
                <c:pt idx="48">
                  <c:v>-74778</c:v>
                </c:pt>
                <c:pt idx="49">
                  <c:v>-80670</c:v>
                </c:pt>
                <c:pt idx="50">
                  <c:v>-84818</c:v>
                </c:pt>
                <c:pt idx="51">
                  <c:v>-87248</c:v>
                </c:pt>
                <c:pt idx="52">
                  <c:v>-88613</c:v>
                </c:pt>
                <c:pt idx="53">
                  <c:v>-90400</c:v>
                </c:pt>
                <c:pt idx="54">
                  <c:v>-92437</c:v>
                </c:pt>
                <c:pt idx="55">
                  <c:v>-90514</c:v>
                </c:pt>
                <c:pt idx="56">
                  <c:v>-90883</c:v>
                </c:pt>
                <c:pt idx="57">
                  <c:v>-89127</c:v>
                </c:pt>
                <c:pt idx="58">
                  <c:v>-86633</c:v>
                </c:pt>
                <c:pt idx="59">
                  <c:v>-86141</c:v>
                </c:pt>
                <c:pt idx="60">
                  <c:v>-82509</c:v>
                </c:pt>
                <c:pt idx="61">
                  <c:v>-80244</c:v>
                </c:pt>
                <c:pt idx="62">
                  <c:v>-77182</c:v>
                </c:pt>
                <c:pt idx="63">
                  <c:v>-72760</c:v>
                </c:pt>
                <c:pt idx="64">
                  <c:v>-71868</c:v>
                </c:pt>
                <c:pt idx="65">
                  <c:v>-70260</c:v>
                </c:pt>
                <c:pt idx="66">
                  <c:v>-71922</c:v>
                </c:pt>
                <c:pt idx="67">
                  <c:v>-72108</c:v>
                </c:pt>
                <c:pt idx="68">
                  <c:v>-57700</c:v>
                </c:pt>
                <c:pt idx="69">
                  <c:v>-53726</c:v>
                </c:pt>
                <c:pt idx="70">
                  <c:v>-53860</c:v>
                </c:pt>
                <c:pt idx="71">
                  <c:v>-51894</c:v>
                </c:pt>
                <c:pt idx="72">
                  <c:v>-46754</c:v>
                </c:pt>
                <c:pt idx="73">
                  <c:v>-42212</c:v>
                </c:pt>
                <c:pt idx="74">
                  <c:v>-38551</c:v>
                </c:pt>
                <c:pt idx="75">
                  <c:v>-36081</c:v>
                </c:pt>
                <c:pt idx="76">
                  <c:v>-33823</c:v>
                </c:pt>
                <c:pt idx="77">
                  <c:v>-30911</c:v>
                </c:pt>
                <c:pt idx="78">
                  <c:v>-29113</c:v>
                </c:pt>
                <c:pt idx="79">
                  <c:v>-27641</c:v>
                </c:pt>
                <c:pt idx="80">
                  <c:v>-24736</c:v>
                </c:pt>
                <c:pt idx="81">
                  <c:v>-22774</c:v>
                </c:pt>
                <c:pt idx="82">
                  <c:v>-21195</c:v>
                </c:pt>
                <c:pt idx="83">
                  <c:v>-19654</c:v>
                </c:pt>
                <c:pt idx="84">
                  <c:v>-17793</c:v>
                </c:pt>
                <c:pt idx="85">
                  <c:v>-84378</c:v>
                </c:pt>
              </c:numCache>
            </c:numRef>
          </c:val>
        </c:ser>
        <c:ser>
          <c:idx val="2"/>
          <c:order val="1"/>
          <c:tx>
            <c:strRef>
              <c:f>Sheet1!$D$1</c:f>
              <c:strCache>
                <c:ptCount val="1"/>
                <c:pt idx="0">
                  <c:v>Male Black, Non Hispanic</c:v>
                </c:pt>
              </c:strCache>
            </c:strRef>
          </c:tx>
          <c:spPr>
            <a:solidFill>
              <a:schemeClr val="accent1">
                <a:lumMod val="60000"/>
                <a:lumOff val="4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Sheet1!$D$2:$D$87</c:f>
              <c:numCache>
                <c:formatCode>#,##0;[Red]#,##0</c:formatCode>
                <c:ptCount val="86"/>
                <c:pt idx="0">
                  <c:v>-22957</c:v>
                </c:pt>
                <c:pt idx="1">
                  <c:v>-22357</c:v>
                </c:pt>
                <c:pt idx="2">
                  <c:v>-21749</c:v>
                </c:pt>
                <c:pt idx="3">
                  <c:v>-21667</c:v>
                </c:pt>
                <c:pt idx="4">
                  <c:v>-21655</c:v>
                </c:pt>
                <c:pt idx="5">
                  <c:v>-21727</c:v>
                </c:pt>
                <c:pt idx="6">
                  <c:v>-22391</c:v>
                </c:pt>
                <c:pt idx="7">
                  <c:v>-22879</c:v>
                </c:pt>
                <c:pt idx="8">
                  <c:v>-22583</c:v>
                </c:pt>
                <c:pt idx="9">
                  <c:v>-22416</c:v>
                </c:pt>
                <c:pt idx="10">
                  <c:v>-22926</c:v>
                </c:pt>
                <c:pt idx="11">
                  <c:v>-23465</c:v>
                </c:pt>
                <c:pt idx="12">
                  <c:v>-24339</c:v>
                </c:pt>
                <c:pt idx="13">
                  <c:v>-25191</c:v>
                </c:pt>
                <c:pt idx="14">
                  <c:v>-25479</c:v>
                </c:pt>
                <c:pt idx="15">
                  <c:v>-25155</c:v>
                </c:pt>
                <c:pt idx="16">
                  <c:v>-25080</c:v>
                </c:pt>
                <c:pt idx="17">
                  <c:v>-25022</c:v>
                </c:pt>
                <c:pt idx="18">
                  <c:v>-25470</c:v>
                </c:pt>
                <c:pt idx="19">
                  <c:v>-26082</c:v>
                </c:pt>
                <c:pt idx="20">
                  <c:v>-26295</c:v>
                </c:pt>
                <c:pt idx="21">
                  <c:v>-26686</c:v>
                </c:pt>
                <c:pt idx="22">
                  <c:v>-26213</c:v>
                </c:pt>
                <c:pt idx="23">
                  <c:v>-25330</c:v>
                </c:pt>
                <c:pt idx="24">
                  <c:v>-24277</c:v>
                </c:pt>
                <c:pt idx="25">
                  <c:v>-23078</c:v>
                </c:pt>
                <c:pt idx="26">
                  <c:v>-21982</c:v>
                </c:pt>
                <c:pt idx="27">
                  <c:v>-21498</c:v>
                </c:pt>
                <c:pt idx="28">
                  <c:v>-21542</c:v>
                </c:pt>
                <c:pt idx="29">
                  <c:v>-21438</c:v>
                </c:pt>
                <c:pt idx="30">
                  <c:v>-21008</c:v>
                </c:pt>
                <c:pt idx="31">
                  <c:v>-21443</c:v>
                </c:pt>
                <c:pt idx="32">
                  <c:v>-21587</c:v>
                </c:pt>
                <c:pt idx="33">
                  <c:v>-22069</c:v>
                </c:pt>
                <c:pt idx="34">
                  <c:v>-22562</c:v>
                </c:pt>
                <c:pt idx="35">
                  <c:v>-21613</c:v>
                </c:pt>
                <c:pt idx="36">
                  <c:v>-20679</c:v>
                </c:pt>
                <c:pt idx="37">
                  <c:v>-20223</c:v>
                </c:pt>
                <c:pt idx="38">
                  <c:v>-19793</c:v>
                </c:pt>
                <c:pt idx="39">
                  <c:v>-19981</c:v>
                </c:pt>
                <c:pt idx="40">
                  <c:v>-19993</c:v>
                </c:pt>
                <c:pt idx="41">
                  <c:v>-20510</c:v>
                </c:pt>
                <c:pt idx="42">
                  <c:v>-21210</c:v>
                </c:pt>
                <c:pt idx="43">
                  <c:v>-21931</c:v>
                </c:pt>
                <c:pt idx="44">
                  <c:v>-21355</c:v>
                </c:pt>
                <c:pt idx="45">
                  <c:v>-20176</c:v>
                </c:pt>
                <c:pt idx="46">
                  <c:v>-20093</c:v>
                </c:pt>
                <c:pt idx="47">
                  <c:v>-20014</c:v>
                </c:pt>
                <c:pt idx="48">
                  <c:v>-20532</c:v>
                </c:pt>
                <c:pt idx="49">
                  <c:v>-21323</c:v>
                </c:pt>
                <c:pt idx="50">
                  <c:v>-20951</c:v>
                </c:pt>
                <c:pt idx="51">
                  <c:v>-20749</c:v>
                </c:pt>
                <c:pt idx="52">
                  <c:v>-20616</c:v>
                </c:pt>
                <c:pt idx="53">
                  <c:v>-20681</c:v>
                </c:pt>
                <c:pt idx="54">
                  <c:v>-20954</c:v>
                </c:pt>
                <c:pt idx="55">
                  <c:v>-20013</c:v>
                </c:pt>
                <c:pt idx="56">
                  <c:v>-19269</c:v>
                </c:pt>
                <c:pt idx="57">
                  <c:v>-18664</c:v>
                </c:pt>
                <c:pt idx="58">
                  <c:v>-18036</c:v>
                </c:pt>
                <c:pt idx="59">
                  <c:v>-17153</c:v>
                </c:pt>
                <c:pt idx="60">
                  <c:v>-15418</c:v>
                </c:pt>
                <c:pt idx="61">
                  <c:v>-14518</c:v>
                </c:pt>
                <c:pt idx="62">
                  <c:v>-13573</c:v>
                </c:pt>
                <c:pt idx="63">
                  <c:v>-13023</c:v>
                </c:pt>
                <c:pt idx="64">
                  <c:v>-12319</c:v>
                </c:pt>
                <c:pt idx="65">
                  <c:v>-11494</c:v>
                </c:pt>
                <c:pt idx="66">
                  <c:v>-10744</c:v>
                </c:pt>
                <c:pt idx="67">
                  <c:v>-9549</c:v>
                </c:pt>
                <c:pt idx="68">
                  <c:v>-7943</c:v>
                </c:pt>
                <c:pt idx="69">
                  <c:v>-7254</c:v>
                </c:pt>
                <c:pt idx="70">
                  <c:v>-6654</c:v>
                </c:pt>
                <c:pt idx="71">
                  <c:v>-6366</c:v>
                </c:pt>
                <c:pt idx="72">
                  <c:v>-5633</c:v>
                </c:pt>
                <c:pt idx="73">
                  <c:v>-5093</c:v>
                </c:pt>
                <c:pt idx="74">
                  <c:v>-4617</c:v>
                </c:pt>
                <c:pt idx="75">
                  <c:v>-4216</c:v>
                </c:pt>
                <c:pt idx="76">
                  <c:v>-3773</c:v>
                </c:pt>
                <c:pt idx="77">
                  <c:v>-3404</c:v>
                </c:pt>
                <c:pt idx="78">
                  <c:v>-3105</c:v>
                </c:pt>
                <c:pt idx="79">
                  <c:v>-2984</c:v>
                </c:pt>
                <c:pt idx="80">
                  <c:v>-2660</c:v>
                </c:pt>
                <c:pt idx="81">
                  <c:v>-2351</c:v>
                </c:pt>
                <c:pt idx="82">
                  <c:v>-2033</c:v>
                </c:pt>
                <c:pt idx="83">
                  <c:v>-1826</c:v>
                </c:pt>
                <c:pt idx="84">
                  <c:v>-1660</c:v>
                </c:pt>
                <c:pt idx="85">
                  <c:v>-7261</c:v>
                </c:pt>
              </c:numCache>
            </c:numRef>
          </c:val>
        </c:ser>
        <c:ser>
          <c:idx val="4"/>
          <c:order val="2"/>
          <c:tx>
            <c:strRef>
              <c:f>Sheet1!$E$1</c:f>
              <c:strCache>
                <c:ptCount val="1"/>
                <c:pt idx="0">
                  <c:v>Male Other, Non Hispanic</c:v>
                </c:pt>
              </c:strCache>
            </c:strRef>
          </c:tx>
          <c:spPr>
            <a:solidFill>
              <a:schemeClr val="accent1">
                <a:lumMod val="40000"/>
                <a:lumOff val="6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Sheet1!$E$2:$E$87</c:f>
              <c:numCache>
                <c:formatCode>#,##0;[Red]#,##0</c:formatCode>
                <c:ptCount val="86"/>
                <c:pt idx="0">
                  <c:v>-16573</c:v>
                </c:pt>
                <c:pt idx="1">
                  <c:v>-16142</c:v>
                </c:pt>
                <c:pt idx="2">
                  <c:v>-15521</c:v>
                </c:pt>
                <c:pt idx="3">
                  <c:v>-15621</c:v>
                </c:pt>
                <c:pt idx="4">
                  <c:v>-14620</c:v>
                </c:pt>
                <c:pt idx="5">
                  <c:v>-14652</c:v>
                </c:pt>
                <c:pt idx="6">
                  <c:v>-15260</c:v>
                </c:pt>
                <c:pt idx="7">
                  <c:v>-15148</c:v>
                </c:pt>
                <c:pt idx="8">
                  <c:v>-14954</c:v>
                </c:pt>
                <c:pt idx="9">
                  <c:v>-14799</c:v>
                </c:pt>
                <c:pt idx="10">
                  <c:v>-14501</c:v>
                </c:pt>
                <c:pt idx="11">
                  <c:v>-14010</c:v>
                </c:pt>
                <c:pt idx="12">
                  <c:v>-13627</c:v>
                </c:pt>
                <c:pt idx="13">
                  <c:v>-13716</c:v>
                </c:pt>
                <c:pt idx="14">
                  <c:v>-13250</c:v>
                </c:pt>
                <c:pt idx="15">
                  <c:v>-12702</c:v>
                </c:pt>
                <c:pt idx="16">
                  <c:v>-12617</c:v>
                </c:pt>
                <c:pt idx="17">
                  <c:v>-12551</c:v>
                </c:pt>
                <c:pt idx="18">
                  <c:v>-12573</c:v>
                </c:pt>
                <c:pt idx="19">
                  <c:v>-12498</c:v>
                </c:pt>
                <c:pt idx="20">
                  <c:v>-12331</c:v>
                </c:pt>
                <c:pt idx="21">
                  <c:v>-12242</c:v>
                </c:pt>
                <c:pt idx="22">
                  <c:v>-12170</c:v>
                </c:pt>
                <c:pt idx="23">
                  <c:v>-12143</c:v>
                </c:pt>
                <c:pt idx="24">
                  <c:v>-12297</c:v>
                </c:pt>
                <c:pt idx="25">
                  <c:v>-12571</c:v>
                </c:pt>
                <c:pt idx="26">
                  <c:v>-12465</c:v>
                </c:pt>
                <c:pt idx="27">
                  <c:v>-12516</c:v>
                </c:pt>
                <c:pt idx="28">
                  <c:v>-12941</c:v>
                </c:pt>
                <c:pt idx="29">
                  <c:v>-13296</c:v>
                </c:pt>
                <c:pt idx="30">
                  <c:v>-13527</c:v>
                </c:pt>
                <c:pt idx="31">
                  <c:v>-13527</c:v>
                </c:pt>
                <c:pt idx="32">
                  <c:v>-13276</c:v>
                </c:pt>
                <c:pt idx="33">
                  <c:v>-12972</c:v>
                </c:pt>
                <c:pt idx="34">
                  <c:v>-13063</c:v>
                </c:pt>
                <c:pt idx="35">
                  <c:v>-12679</c:v>
                </c:pt>
                <c:pt idx="36">
                  <c:v>-12471</c:v>
                </c:pt>
                <c:pt idx="37">
                  <c:v>-12522</c:v>
                </c:pt>
                <c:pt idx="38">
                  <c:v>-12858</c:v>
                </c:pt>
                <c:pt idx="39">
                  <c:v>-12998</c:v>
                </c:pt>
                <c:pt idx="40">
                  <c:v>-12779</c:v>
                </c:pt>
                <c:pt idx="41">
                  <c:v>-12855</c:v>
                </c:pt>
                <c:pt idx="42">
                  <c:v>-12718</c:v>
                </c:pt>
                <c:pt idx="43">
                  <c:v>-12779</c:v>
                </c:pt>
                <c:pt idx="44">
                  <c:v>-12406</c:v>
                </c:pt>
                <c:pt idx="45">
                  <c:v>-11767</c:v>
                </c:pt>
                <c:pt idx="46">
                  <c:v>-10881</c:v>
                </c:pt>
                <c:pt idx="47">
                  <c:v>-10251</c:v>
                </c:pt>
                <c:pt idx="48">
                  <c:v>-10237</c:v>
                </c:pt>
                <c:pt idx="49">
                  <c:v>-10268</c:v>
                </c:pt>
                <c:pt idx="50">
                  <c:v>-10336</c:v>
                </c:pt>
                <c:pt idx="51">
                  <c:v>-10143</c:v>
                </c:pt>
                <c:pt idx="52">
                  <c:v>-9339</c:v>
                </c:pt>
                <c:pt idx="53">
                  <c:v>-9080</c:v>
                </c:pt>
                <c:pt idx="54">
                  <c:v>-8949</c:v>
                </c:pt>
                <c:pt idx="55">
                  <c:v>-8393</c:v>
                </c:pt>
                <c:pt idx="56">
                  <c:v>-8306</c:v>
                </c:pt>
                <c:pt idx="57">
                  <c:v>-8056</c:v>
                </c:pt>
                <c:pt idx="58">
                  <c:v>-7875</c:v>
                </c:pt>
                <c:pt idx="59">
                  <c:v>-7524</c:v>
                </c:pt>
                <c:pt idx="60">
                  <c:v>-6978</c:v>
                </c:pt>
                <c:pt idx="61">
                  <c:v>-6699</c:v>
                </c:pt>
                <c:pt idx="62">
                  <c:v>-6152</c:v>
                </c:pt>
                <c:pt idx="63">
                  <c:v>-5964</c:v>
                </c:pt>
                <c:pt idx="64">
                  <c:v>-5979</c:v>
                </c:pt>
                <c:pt idx="65">
                  <c:v>-5674</c:v>
                </c:pt>
                <c:pt idx="66">
                  <c:v>-5307</c:v>
                </c:pt>
                <c:pt idx="67">
                  <c:v>-4886</c:v>
                </c:pt>
                <c:pt idx="68">
                  <c:v>-4290</c:v>
                </c:pt>
                <c:pt idx="69">
                  <c:v>-4021</c:v>
                </c:pt>
                <c:pt idx="70">
                  <c:v>-3700</c:v>
                </c:pt>
                <c:pt idx="71">
                  <c:v>-3547</c:v>
                </c:pt>
                <c:pt idx="72">
                  <c:v>-3251</c:v>
                </c:pt>
                <c:pt idx="73">
                  <c:v>-2901</c:v>
                </c:pt>
                <c:pt idx="74">
                  <c:v>-2674</c:v>
                </c:pt>
                <c:pt idx="75">
                  <c:v>-2383</c:v>
                </c:pt>
                <c:pt idx="76">
                  <c:v>-2235</c:v>
                </c:pt>
                <c:pt idx="77">
                  <c:v>-1963</c:v>
                </c:pt>
                <c:pt idx="78">
                  <c:v>-1719</c:v>
                </c:pt>
                <c:pt idx="79">
                  <c:v>-1559</c:v>
                </c:pt>
                <c:pt idx="80">
                  <c:v>-1359</c:v>
                </c:pt>
                <c:pt idx="81">
                  <c:v>-1183</c:v>
                </c:pt>
                <c:pt idx="82">
                  <c:v>-998</c:v>
                </c:pt>
                <c:pt idx="83">
                  <c:v>-922</c:v>
                </c:pt>
                <c:pt idx="84">
                  <c:v>-842</c:v>
                </c:pt>
                <c:pt idx="85">
                  <c:v>-3662</c:v>
                </c:pt>
              </c:numCache>
            </c:numRef>
          </c:val>
        </c:ser>
        <c:ser>
          <c:idx val="3"/>
          <c:order val="3"/>
          <c:tx>
            <c:strRef>
              <c:f>Sheet1!$C$1</c:f>
              <c:strCache>
                <c:ptCount val="1"/>
                <c:pt idx="0">
                  <c:v>Male Hispanic</c:v>
                </c:pt>
              </c:strCache>
            </c:strRef>
          </c:tx>
          <c:spPr>
            <a:solidFill>
              <a:schemeClr val="accent1">
                <a:lumMod val="75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Sheet1!$C$2:$C$87</c:f>
              <c:numCache>
                <c:formatCode>#,##0;[Red]#,##0</c:formatCode>
                <c:ptCount val="86"/>
                <c:pt idx="0">
                  <c:v>-102815</c:v>
                </c:pt>
                <c:pt idx="1">
                  <c:v>-101469</c:v>
                </c:pt>
                <c:pt idx="2">
                  <c:v>-100207</c:v>
                </c:pt>
                <c:pt idx="3">
                  <c:v>-100924</c:v>
                </c:pt>
                <c:pt idx="4">
                  <c:v>-100084</c:v>
                </c:pt>
                <c:pt idx="5">
                  <c:v>-98314</c:v>
                </c:pt>
                <c:pt idx="6">
                  <c:v>-100226</c:v>
                </c:pt>
                <c:pt idx="7">
                  <c:v>-100789</c:v>
                </c:pt>
                <c:pt idx="8">
                  <c:v>-100158</c:v>
                </c:pt>
                <c:pt idx="9">
                  <c:v>-100721</c:v>
                </c:pt>
                <c:pt idx="10">
                  <c:v>-101261</c:v>
                </c:pt>
                <c:pt idx="11">
                  <c:v>-101927</c:v>
                </c:pt>
                <c:pt idx="12">
                  <c:v>-103396</c:v>
                </c:pt>
                <c:pt idx="13">
                  <c:v>-104763</c:v>
                </c:pt>
                <c:pt idx="14">
                  <c:v>-103980</c:v>
                </c:pt>
                <c:pt idx="15">
                  <c:v>-100936</c:v>
                </c:pt>
                <c:pt idx="16">
                  <c:v>-98704</c:v>
                </c:pt>
                <c:pt idx="17">
                  <c:v>-97290</c:v>
                </c:pt>
                <c:pt idx="18">
                  <c:v>-97204</c:v>
                </c:pt>
                <c:pt idx="19">
                  <c:v>-97499</c:v>
                </c:pt>
                <c:pt idx="20">
                  <c:v>-96933</c:v>
                </c:pt>
                <c:pt idx="21">
                  <c:v>-97546</c:v>
                </c:pt>
                <c:pt idx="22">
                  <c:v>-97668</c:v>
                </c:pt>
                <c:pt idx="23">
                  <c:v>-96170</c:v>
                </c:pt>
                <c:pt idx="24">
                  <c:v>-94363</c:v>
                </c:pt>
                <c:pt idx="25">
                  <c:v>-92178</c:v>
                </c:pt>
                <c:pt idx="26">
                  <c:v>-91791</c:v>
                </c:pt>
                <c:pt idx="27">
                  <c:v>-90964</c:v>
                </c:pt>
                <c:pt idx="28">
                  <c:v>-89512</c:v>
                </c:pt>
                <c:pt idx="29">
                  <c:v>-87617</c:v>
                </c:pt>
                <c:pt idx="30">
                  <c:v>-85743</c:v>
                </c:pt>
                <c:pt idx="31">
                  <c:v>-86433</c:v>
                </c:pt>
                <c:pt idx="32">
                  <c:v>-85813</c:v>
                </c:pt>
                <c:pt idx="33">
                  <c:v>-84959</c:v>
                </c:pt>
                <c:pt idx="34">
                  <c:v>-84457</c:v>
                </c:pt>
                <c:pt idx="35">
                  <c:v>-79056</c:v>
                </c:pt>
                <c:pt idx="36">
                  <c:v>-77868</c:v>
                </c:pt>
                <c:pt idx="37">
                  <c:v>-77157</c:v>
                </c:pt>
                <c:pt idx="38">
                  <c:v>-76865</c:v>
                </c:pt>
                <c:pt idx="39">
                  <c:v>-76847</c:v>
                </c:pt>
                <c:pt idx="40">
                  <c:v>-73771</c:v>
                </c:pt>
                <c:pt idx="41">
                  <c:v>-72822</c:v>
                </c:pt>
                <c:pt idx="42">
                  <c:v>-71851</c:v>
                </c:pt>
                <c:pt idx="43">
                  <c:v>-70563</c:v>
                </c:pt>
                <c:pt idx="44">
                  <c:v>-69949</c:v>
                </c:pt>
                <c:pt idx="45">
                  <c:v>-65892</c:v>
                </c:pt>
                <c:pt idx="46">
                  <c:v>-63302</c:v>
                </c:pt>
                <c:pt idx="47">
                  <c:v>-61545</c:v>
                </c:pt>
                <c:pt idx="48">
                  <c:v>-61294</c:v>
                </c:pt>
                <c:pt idx="49">
                  <c:v>-61263</c:v>
                </c:pt>
                <c:pt idx="50">
                  <c:v>-58894</c:v>
                </c:pt>
                <c:pt idx="51">
                  <c:v>-57050</c:v>
                </c:pt>
                <c:pt idx="52">
                  <c:v>-54855</c:v>
                </c:pt>
                <c:pt idx="53">
                  <c:v>-53175</c:v>
                </c:pt>
                <c:pt idx="54">
                  <c:v>-52539</c:v>
                </c:pt>
                <c:pt idx="55">
                  <c:v>-48533</c:v>
                </c:pt>
                <c:pt idx="56">
                  <c:v>-46286</c:v>
                </c:pt>
                <c:pt idx="57">
                  <c:v>-44026</c:v>
                </c:pt>
                <c:pt idx="58">
                  <c:v>-41972</c:v>
                </c:pt>
                <c:pt idx="59">
                  <c:v>-39722</c:v>
                </c:pt>
                <c:pt idx="60">
                  <c:v>-36550</c:v>
                </c:pt>
                <c:pt idx="61">
                  <c:v>-34238</c:v>
                </c:pt>
                <c:pt idx="62">
                  <c:v>-31698</c:v>
                </c:pt>
                <c:pt idx="63">
                  <c:v>-30494</c:v>
                </c:pt>
                <c:pt idx="64">
                  <c:v>-29127</c:v>
                </c:pt>
                <c:pt idx="65">
                  <c:v>-27160</c:v>
                </c:pt>
                <c:pt idx="66">
                  <c:v>-25657</c:v>
                </c:pt>
                <c:pt idx="67">
                  <c:v>-23972</c:v>
                </c:pt>
                <c:pt idx="68">
                  <c:v>-21198</c:v>
                </c:pt>
                <c:pt idx="69">
                  <c:v>-19698</c:v>
                </c:pt>
                <c:pt idx="70">
                  <c:v>-17885</c:v>
                </c:pt>
                <c:pt idx="71">
                  <c:v>-16107</c:v>
                </c:pt>
                <c:pt idx="72">
                  <c:v>-14478</c:v>
                </c:pt>
                <c:pt idx="73">
                  <c:v>-13421</c:v>
                </c:pt>
                <c:pt idx="74">
                  <c:v>-12680</c:v>
                </c:pt>
                <c:pt idx="75">
                  <c:v>-11361</c:v>
                </c:pt>
                <c:pt idx="76">
                  <c:v>-10593</c:v>
                </c:pt>
                <c:pt idx="77">
                  <c:v>-9769</c:v>
                </c:pt>
                <c:pt idx="78">
                  <c:v>-8992</c:v>
                </c:pt>
                <c:pt idx="79">
                  <c:v>-8511</c:v>
                </c:pt>
                <c:pt idx="80">
                  <c:v>-7521</c:v>
                </c:pt>
                <c:pt idx="81">
                  <c:v>-6540</c:v>
                </c:pt>
                <c:pt idx="82">
                  <c:v>-6128</c:v>
                </c:pt>
                <c:pt idx="83">
                  <c:v>-5625</c:v>
                </c:pt>
                <c:pt idx="84">
                  <c:v>-5125</c:v>
                </c:pt>
                <c:pt idx="85">
                  <c:v>-23124</c:v>
                </c:pt>
              </c:numCache>
            </c:numRef>
          </c:val>
        </c:ser>
        <c:ser>
          <c:idx val="5"/>
          <c:order val="4"/>
          <c:tx>
            <c:strRef>
              <c:f>Sheet1!$F$1</c:f>
              <c:strCache>
                <c:ptCount val="1"/>
                <c:pt idx="0">
                  <c:v>Female White, Non-Hispanic</c:v>
                </c:pt>
              </c:strCache>
            </c:strRef>
          </c:tx>
          <c:spPr>
            <a:solidFill>
              <a:srgbClr val="B90725"/>
            </a:solidFill>
            <a:ln>
              <a:solidFill>
                <a:srgbClr val="FC8168"/>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Sheet1!$F$2:$F$87</c:f>
              <c:numCache>
                <c:formatCode>#,##0</c:formatCode>
                <c:ptCount val="86"/>
                <c:pt idx="0">
                  <c:v>59697</c:v>
                </c:pt>
                <c:pt idx="1">
                  <c:v>59128</c:v>
                </c:pt>
                <c:pt idx="2">
                  <c:v>58382</c:v>
                </c:pt>
                <c:pt idx="3">
                  <c:v>58452</c:v>
                </c:pt>
                <c:pt idx="4">
                  <c:v>58556</c:v>
                </c:pt>
                <c:pt idx="5">
                  <c:v>58293</c:v>
                </c:pt>
                <c:pt idx="6">
                  <c:v>59501</c:v>
                </c:pt>
                <c:pt idx="7">
                  <c:v>60291</c:v>
                </c:pt>
                <c:pt idx="8">
                  <c:v>60412</c:v>
                </c:pt>
                <c:pt idx="9">
                  <c:v>61185</c:v>
                </c:pt>
                <c:pt idx="10">
                  <c:v>62054</c:v>
                </c:pt>
                <c:pt idx="11">
                  <c:v>62497</c:v>
                </c:pt>
                <c:pt idx="12">
                  <c:v>62581</c:v>
                </c:pt>
                <c:pt idx="13">
                  <c:v>63701</c:v>
                </c:pt>
                <c:pt idx="14">
                  <c:v>64356</c:v>
                </c:pt>
                <c:pt idx="15">
                  <c:v>64149</c:v>
                </c:pt>
                <c:pt idx="16">
                  <c:v>63486</c:v>
                </c:pt>
                <c:pt idx="17">
                  <c:v>64217</c:v>
                </c:pt>
                <c:pt idx="18">
                  <c:v>65661</c:v>
                </c:pt>
                <c:pt idx="19">
                  <c:v>66622</c:v>
                </c:pt>
                <c:pt idx="20">
                  <c:v>65655</c:v>
                </c:pt>
                <c:pt idx="21">
                  <c:v>66041</c:v>
                </c:pt>
                <c:pt idx="22">
                  <c:v>66393</c:v>
                </c:pt>
                <c:pt idx="23">
                  <c:v>66712</c:v>
                </c:pt>
                <c:pt idx="24">
                  <c:v>67473</c:v>
                </c:pt>
                <c:pt idx="25">
                  <c:v>67531</c:v>
                </c:pt>
                <c:pt idx="26">
                  <c:v>67947</c:v>
                </c:pt>
                <c:pt idx="27">
                  <c:v>70111</c:v>
                </c:pt>
                <c:pt idx="28">
                  <c:v>72268</c:v>
                </c:pt>
                <c:pt idx="29">
                  <c:v>73737</c:v>
                </c:pt>
                <c:pt idx="30">
                  <c:v>73067</c:v>
                </c:pt>
                <c:pt idx="31">
                  <c:v>74415</c:v>
                </c:pt>
                <c:pt idx="32">
                  <c:v>75137</c:v>
                </c:pt>
                <c:pt idx="33">
                  <c:v>75112</c:v>
                </c:pt>
                <c:pt idx="34">
                  <c:v>74490</c:v>
                </c:pt>
                <c:pt idx="35">
                  <c:v>70596</c:v>
                </c:pt>
                <c:pt idx="36">
                  <c:v>69496</c:v>
                </c:pt>
                <c:pt idx="37">
                  <c:v>67960</c:v>
                </c:pt>
                <c:pt idx="38">
                  <c:v>66763</c:v>
                </c:pt>
                <c:pt idx="39">
                  <c:v>68068</c:v>
                </c:pt>
                <c:pt idx="40">
                  <c:v>67268</c:v>
                </c:pt>
                <c:pt idx="41">
                  <c:v>68445</c:v>
                </c:pt>
                <c:pt idx="42">
                  <c:v>73324</c:v>
                </c:pt>
                <c:pt idx="43">
                  <c:v>79298</c:v>
                </c:pt>
                <c:pt idx="44">
                  <c:v>80058</c:v>
                </c:pt>
                <c:pt idx="45">
                  <c:v>76285</c:v>
                </c:pt>
                <c:pt idx="46">
                  <c:v>73037</c:v>
                </c:pt>
                <c:pt idx="47">
                  <c:v>72822</c:v>
                </c:pt>
                <c:pt idx="48">
                  <c:v>74600</c:v>
                </c:pt>
                <c:pt idx="49">
                  <c:v>81018</c:v>
                </c:pt>
                <c:pt idx="50">
                  <c:v>85682</c:v>
                </c:pt>
                <c:pt idx="51">
                  <c:v>88664</c:v>
                </c:pt>
                <c:pt idx="52">
                  <c:v>90285</c:v>
                </c:pt>
                <c:pt idx="53">
                  <c:v>92061</c:v>
                </c:pt>
                <c:pt idx="54">
                  <c:v>93665</c:v>
                </c:pt>
                <c:pt idx="55">
                  <c:v>91756</c:v>
                </c:pt>
                <c:pt idx="56">
                  <c:v>92509</c:v>
                </c:pt>
                <c:pt idx="57">
                  <c:v>91478</c:v>
                </c:pt>
                <c:pt idx="58">
                  <c:v>89620</c:v>
                </c:pt>
                <c:pt idx="59">
                  <c:v>89105</c:v>
                </c:pt>
                <c:pt idx="60">
                  <c:v>86649</c:v>
                </c:pt>
                <c:pt idx="61">
                  <c:v>84213</c:v>
                </c:pt>
                <c:pt idx="62">
                  <c:v>81254</c:v>
                </c:pt>
                <c:pt idx="63">
                  <c:v>77124</c:v>
                </c:pt>
                <c:pt idx="64">
                  <c:v>76145</c:v>
                </c:pt>
                <c:pt idx="65">
                  <c:v>74823</c:v>
                </c:pt>
                <c:pt idx="66">
                  <c:v>76442</c:v>
                </c:pt>
                <c:pt idx="67">
                  <c:v>76491</c:v>
                </c:pt>
                <c:pt idx="68">
                  <c:v>61331</c:v>
                </c:pt>
                <c:pt idx="69">
                  <c:v>58371</c:v>
                </c:pt>
                <c:pt idx="70">
                  <c:v>58954</c:v>
                </c:pt>
                <c:pt idx="71">
                  <c:v>57017</c:v>
                </c:pt>
                <c:pt idx="72">
                  <c:v>51634</c:v>
                </c:pt>
                <c:pt idx="73">
                  <c:v>47798</c:v>
                </c:pt>
                <c:pt idx="74">
                  <c:v>44360</c:v>
                </c:pt>
                <c:pt idx="75">
                  <c:v>41878</c:v>
                </c:pt>
                <c:pt idx="76">
                  <c:v>39979</c:v>
                </c:pt>
                <c:pt idx="77">
                  <c:v>37125</c:v>
                </c:pt>
                <c:pt idx="78">
                  <c:v>35748</c:v>
                </c:pt>
                <c:pt idx="79">
                  <c:v>34760</c:v>
                </c:pt>
                <c:pt idx="80">
                  <c:v>31844</c:v>
                </c:pt>
                <c:pt idx="81">
                  <c:v>30223</c:v>
                </c:pt>
                <c:pt idx="82">
                  <c:v>28677</c:v>
                </c:pt>
                <c:pt idx="83">
                  <c:v>27382</c:v>
                </c:pt>
                <c:pt idx="84">
                  <c:v>25991</c:v>
                </c:pt>
                <c:pt idx="85">
                  <c:v>157138</c:v>
                </c:pt>
              </c:numCache>
            </c:numRef>
          </c:val>
        </c:ser>
        <c:ser>
          <c:idx val="6"/>
          <c:order val="5"/>
          <c:tx>
            <c:strRef>
              <c:f>Sheet1!$H$1</c:f>
              <c:strCache>
                <c:ptCount val="1"/>
                <c:pt idx="0">
                  <c:v>Female Black, Non Hispanic</c:v>
                </c:pt>
              </c:strCache>
            </c:strRef>
          </c:tx>
          <c:spPr>
            <a:solidFill>
              <a:srgbClr val="F84260"/>
            </a:solidFill>
            <a:ln>
              <a:solidFill>
                <a:srgbClr val="FC8168"/>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Sheet1!$H$2:$H$87</c:f>
              <c:numCache>
                <c:formatCode>#,##0</c:formatCode>
                <c:ptCount val="86"/>
                <c:pt idx="0">
                  <c:v>22202</c:v>
                </c:pt>
                <c:pt idx="1">
                  <c:v>21521</c:v>
                </c:pt>
                <c:pt idx="2">
                  <c:v>20934</c:v>
                </c:pt>
                <c:pt idx="3">
                  <c:v>20919</c:v>
                </c:pt>
                <c:pt idx="4">
                  <c:v>21326</c:v>
                </c:pt>
                <c:pt idx="5">
                  <c:v>21272</c:v>
                </c:pt>
                <c:pt idx="6">
                  <c:v>21728</c:v>
                </c:pt>
                <c:pt idx="7">
                  <c:v>21858</c:v>
                </c:pt>
                <c:pt idx="8">
                  <c:v>22025</c:v>
                </c:pt>
                <c:pt idx="9">
                  <c:v>21913</c:v>
                </c:pt>
                <c:pt idx="10">
                  <c:v>22200</c:v>
                </c:pt>
                <c:pt idx="11">
                  <c:v>22549</c:v>
                </c:pt>
                <c:pt idx="12">
                  <c:v>23089</c:v>
                </c:pt>
                <c:pt idx="13">
                  <c:v>23768</c:v>
                </c:pt>
                <c:pt idx="14">
                  <c:v>24233</c:v>
                </c:pt>
                <c:pt idx="15">
                  <c:v>23797</c:v>
                </c:pt>
                <c:pt idx="16">
                  <c:v>23721</c:v>
                </c:pt>
                <c:pt idx="17">
                  <c:v>23850</c:v>
                </c:pt>
                <c:pt idx="18">
                  <c:v>23979</c:v>
                </c:pt>
                <c:pt idx="19">
                  <c:v>24670</c:v>
                </c:pt>
                <c:pt idx="20">
                  <c:v>24762</c:v>
                </c:pt>
                <c:pt idx="21">
                  <c:v>25352</c:v>
                </c:pt>
                <c:pt idx="22">
                  <c:v>25162</c:v>
                </c:pt>
                <c:pt idx="23">
                  <c:v>25059</c:v>
                </c:pt>
                <c:pt idx="24">
                  <c:v>24415</c:v>
                </c:pt>
                <c:pt idx="25">
                  <c:v>23120</c:v>
                </c:pt>
                <c:pt idx="26">
                  <c:v>22341</c:v>
                </c:pt>
                <c:pt idx="27">
                  <c:v>22020</c:v>
                </c:pt>
                <c:pt idx="28">
                  <c:v>22200</c:v>
                </c:pt>
                <c:pt idx="29">
                  <c:v>22023</c:v>
                </c:pt>
                <c:pt idx="30">
                  <c:v>21963</c:v>
                </c:pt>
                <c:pt idx="31">
                  <c:v>22728</c:v>
                </c:pt>
                <c:pt idx="32">
                  <c:v>23314</c:v>
                </c:pt>
                <c:pt idx="33">
                  <c:v>24407</c:v>
                </c:pt>
                <c:pt idx="34">
                  <c:v>25346</c:v>
                </c:pt>
                <c:pt idx="35">
                  <c:v>24279</c:v>
                </c:pt>
                <c:pt idx="36">
                  <c:v>23275</c:v>
                </c:pt>
                <c:pt idx="37">
                  <c:v>22757</c:v>
                </c:pt>
                <c:pt idx="38">
                  <c:v>22556</c:v>
                </c:pt>
                <c:pt idx="39">
                  <c:v>22368</c:v>
                </c:pt>
                <c:pt idx="40">
                  <c:v>22407</c:v>
                </c:pt>
                <c:pt idx="41">
                  <c:v>22992</c:v>
                </c:pt>
                <c:pt idx="42">
                  <c:v>23405</c:v>
                </c:pt>
                <c:pt idx="43">
                  <c:v>24156</c:v>
                </c:pt>
                <c:pt idx="44">
                  <c:v>23497</c:v>
                </c:pt>
                <c:pt idx="45">
                  <c:v>21808</c:v>
                </c:pt>
                <c:pt idx="46">
                  <c:v>21610</c:v>
                </c:pt>
                <c:pt idx="47">
                  <c:v>21645</c:v>
                </c:pt>
                <c:pt idx="48">
                  <c:v>22260</c:v>
                </c:pt>
                <c:pt idx="49">
                  <c:v>23391</c:v>
                </c:pt>
                <c:pt idx="50">
                  <c:v>23087</c:v>
                </c:pt>
                <c:pt idx="51">
                  <c:v>22810</c:v>
                </c:pt>
                <c:pt idx="52">
                  <c:v>22583</c:v>
                </c:pt>
                <c:pt idx="53">
                  <c:v>22769</c:v>
                </c:pt>
                <c:pt idx="54">
                  <c:v>22561</c:v>
                </c:pt>
                <c:pt idx="55">
                  <c:v>21916</c:v>
                </c:pt>
                <c:pt idx="56">
                  <c:v>21398</c:v>
                </c:pt>
                <c:pt idx="57">
                  <c:v>20836</c:v>
                </c:pt>
                <c:pt idx="58">
                  <c:v>20077</c:v>
                </c:pt>
                <c:pt idx="59">
                  <c:v>19400</c:v>
                </c:pt>
                <c:pt idx="60">
                  <c:v>17910</c:v>
                </c:pt>
                <c:pt idx="61">
                  <c:v>16946</c:v>
                </c:pt>
                <c:pt idx="62">
                  <c:v>16265</c:v>
                </c:pt>
                <c:pt idx="63">
                  <c:v>15679</c:v>
                </c:pt>
                <c:pt idx="64">
                  <c:v>14895</c:v>
                </c:pt>
                <c:pt idx="65">
                  <c:v>13941</c:v>
                </c:pt>
                <c:pt idx="66">
                  <c:v>12891</c:v>
                </c:pt>
                <c:pt idx="67">
                  <c:v>11657</c:v>
                </c:pt>
                <c:pt idx="68">
                  <c:v>10027</c:v>
                </c:pt>
                <c:pt idx="69">
                  <c:v>9545</c:v>
                </c:pt>
                <c:pt idx="70">
                  <c:v>8902</c:v>
                </c:pt>
                <c:pt idx="71">
                  <c:v>8303</c:v>
                </c:pt>
                <c:pt idx="72">
                  <c:v>7565</c:v>
                </c:pt>
                <c:pt idx="73">
                  <c:v>7129</c:v>
                </c:pt>
                <c:pt idx="74">
                  <c:v>6602</c:v>
                </c:pt>
                <c:pt idx="75">
                  <c:v>5823</c:v>
                </c:pt>
                <c:pt idx="76">
                  <c:v>5531</c:v>
                </c:pt>
                <c:pt idx="77">
                  <c:v>5281</c:v>
                </c:pt>
                <c:pt idx="78">
                  <c:v>4968</c:v>
                </c:pt>
                <c:pt idx="79">
                  <c:v>4783</c:v>
                </c:pt>
                <c:pt idx="80">
                  <c:v>4344</c:v>
                </c:pt>
                <c:pt idx="81">
                  <c:v>4117</c:v>
                </c:pt>
                <c:pt idx="82">
                  <c:v>3632</c:v>
                </c:pt>
                <c:pt idx="83">
                  <c:v>3321</c:v>
                </c:pt>
                <c:pt idx="84">
                  <c:v>3195</c:v>
                </c:pt>
                <c:pt idx="85">
                  <c:v>17951</c:v>
                </c:pt>
              </c:numCache>
            </c:numRef>
          </c:val>
        </c:ser>
        <c:ser>
          <c:idx val="8"/>
          <c:order val="6"/>
          <c:tx>
            <c:strRef>
              <c:f>Sheet1!$I$1</c:f>
              <c:strCache>
                <c:ptCount val="1"/>
                <c:pt idx="0">
                  <c:v>Female Other, Non Hispanic</c:v>
                </c:pt>
              </c:strCache>
            </c:strRef>
          </c:tx>
          <c:spPr>
            <a:solidFill>
              <a:srgbClr val="FCBAC5"/>
            </a:solidFill>
            <a:ln>
              <a:solidFill>
                <a:srgbClr val="FC8168"/>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Sheet1!$I$2:$I$87</c:f>
              <c:numCache>
                <c:formatCode>#,##0</c:formatCode>
                <c:ptCount val="86"/>
                <c:pt idx="0">
                  <c:v>15611</c:v>
                </c:pt>
                <c:pt idx="1">
                  <c:v>15079</c:v>
                </c:pt>
                <c:pt idx="2">
                  <c:v>14507</c:v>
                </c:pt>
                <c:pt idx="3">
                  <c:v>14591</c:v>
                </c:pt>
                <c:pt idx="4">
                  <c:v>13959</c:v>
                </c:pt>
                <c:pt idx="5">
                  <c:v>13996</c:v>
                </c:pt>
                <c:pt idx="6">
                  <c:v>14585</c:v>
                </c:pt>
                <c:pt idx="7">
                  <c:v>14596</c:v>
                </c:pt>
                <c:pt idx="8">
                  <c:v>14501</c:v>
                </c:pt>
                <c:pt idx="9">
                  <c:v>14451</c:v>
                </c:pt>
                <c:pt idx="10">
                  <c:v>14271</c:v>
                </c:pt>
                <c:pt idx="11">
                  <c:v>13813</c:v>
                </c:pt>
                <c:pt idx="12">
                  <c:v>13196</c:v>
                </c:pt>
                <c:pt idx="13">
                  <c:v>13152</c:v>
                </c:pt>
                <c:pt idx="14">
                  <c:v>12744</c:v>
                </c:pt>
                <c:pt idx="15">
                  <c:v>12214</c:v>
                </c:pt>
                <c:pt idx="16">
                  <c:v>12211</c:v>
                </c:pt>
                <c:pt idx="17">
                  <c:v>12218</c:v>
                </c:pt>
                <c:pt idx="18">
                  <c:v>12044</c:v>
                </c:pt>
                <c:pt idx="19">
                  <c:v>11817</c:v>
                </c:pt>
                <c:pt idx="20">
                  <c:v>11618</c:v>
                </c:pt>
                <c:pt idx="21">
                  <c:v>11524</c:v>
                </c:pt>
                <c:pt idx="22">
                  <c:v>11430</c:v>
                </c:pt>
                <c:pt idx="23">
                  <c:v>11422</c:v>
                </c:pt>
                <c:pt idx="24">
                  <c:v>11616</c:v>
                </c:pt>
                <c:pt idx="25">
                  <c:v>11782</c:v>
                </c:pt>
                <c:pt idx="26">
                  <c:v>12045</c:v>
                </c:pt>
                <c:pt idx="27">
                  <c:v>12428</c:v>
                </c:pt>
                <c:pt idx="28">
                  <c:v>12858</c:v>
                </c:pt>
                <c:pt idx="29">
                  <c:v>13288</c:v>
                </c:pt>
                <c:pt idx="30">
                  <c:v>13946</c:v>
                </c:pt>
                <c:pt idx="31">
                  <c:v>14458</c:v>
                </c:pt>
                <c:pt idx="32">
                  <c:v>14679</c:v>
                </c:pt>
                <c:pt idx="33">
                  <c:v>14606</c:v>
                </c:pt>
                <c:pt idx="34">
                  <c:v>14638</c:v>
                </c:pt>
                <c:pt idx="35">
                  <c:v>14348</c:v>
                </c:pt>
                <c:pt idx="36">
                  <c:v>14131</c:v>
                </c:pt>
                <c:pt idx="37">
                  <c:v>14118</c:v>
                </c:pt>
                <c:pt idx="38">
                  <c:v>14525</c:v>
                </c:pt>
                <c:pt idx="39">
                  <c:v>14759</c:v>
                </c:pt>
                <c:pt idx="40">
                  <c:v>14641</c:v>
                </c:pt>
                <c:pt idx="41">
                  <c:v>14550</c:v>
                </c:pt>
                <c:pt idx="42">
                  <c:v>14410</c:v>
                </c:pt>
                <c:pt idx="43">
                  <c:v>14142</c:v>
                </c:pt>
                <c:pt idx="44">
                  <c:v>13683</c:v>
                </c:pt>
                <c:pt idx="45">
                  <c:v>12630</c:v>
                </c:pt>
                <c:pt idx="46">
                  <c:v>11715</c:v>
                </c:pt>
                <c:pt idx="47">
                  <c:v>10990</c:v>
                </c:pt>
                <c:pt idx="48">
                  <c:v>10796</c:v>
                </c:pt>
                <c:pt idx="49">
                  <c:v>10925</c:v>
                </c:pt>
                <c:pt idx="50">
                  <c:v>10926</c:v>
                </c:pt>
                <c:pt idx="51">
                  <c:v>10747</c:v>
                </c:pt>
                <c:pt idx="52">
                  <c:v>10058</c:v>
                </c:pt>
                <c:pt idx="53">
                  <c:v>10021</c:v>
                </c:pt>
                <c:pt idx="54">
                  <c:v>9833</c:v>
                </c:pt>
                <c:pt idx="55">
                  <c:v>9433</c:v>
                </c:pt>
                <c:pt idx="56">
                  <c:v>9217</c:v>
                </c:pt>
                <c:pt idx="57">
                  <c:v>9153</c:v>
                </c:pt>
                <c:pt idx="58">
                  <c:v>8846</c:v>
                </c:pt>
                <c:pt idx="59">
                  <c:v>8535</c:v>
                </c:pt>
                <c:pt idx="60">
                  <c:v>7962</c:v>
                </c:pt>
                <c:pt idx="61">
                  <c:v>7878</c:v>
                </c:pt>
                <c:pt idx="62">
                  <c:v>7370</c:v>
                </c:pt>
                <c:pt idx="63">
                  <c:v>7243</c:v>
                </c:pt>
                <c:pt idx="64">
                  <c:v>7133</c:v>
                </c:pt>
                <c:pt idx="65">
                  <c:v>6643</c:v>
                </c:pt>
                <c:pt idx="66">
                  <c:v>6238</c:v>
                </c:pt>
                <c:pt idx="67">
                  <c:v>5761</c:v>
                </c:pt>
                <c:pt idx="68">
                  <c:v>4867</c:v>
                </c:pt>
                <c:pt idx="69">
                  <c:v>4571</c:v>
                </c:pt>
                <c:pt idx="70">
                  <c:v>4190</c:v>
                </c:pt>
                <c:pt idx="71">
                  <c:v>3929</c:v>
                </c:pt>
                <c:pt idx="72">
                  <c:v>3564</c:v>
                </c:pt>
                <c:pt idx="73">
                  <c:v>3268</c:v>
                </c:pt>
                <c:pt idx="74">
                  <c:v>3034</c:v>
                </c:pt>
                <c:pt idx="75">
                  <c:v>2728</c:v>
                </c:pt>
                <c:pt idx="76">
                  <c:v>2477</c:v>
                </c:pt>
                <c:pt idx="77">
                  <c:v>2290</c:v>
                </c:pt>
                <c:pt idx="78">
                  <c:v>2149</c:v>
                </c:pt>
                <c:pt idx="79">
                  <c:v>1864</c:v>
                </c:pt>
                <c:pt idx="80">
                  <c:v>1691</c:v>
                </c:pt>
                <c:pt idx="81">
                  <c:v>1582</c:v>
                </c:pt>
                <c:pt idx="82">
                  <c:v>1411</c:v>
                </c:pt>
                <c:pt idx="83">
                  <c:v>1364</c:v>
                </c:pt>
                <c:pt idx="84">
                  <c:v>1250</c:v>
                </c:pt>
                <c:pt idx="85">
                  <c:v>6237</c:v>
                </c:pt>
              </c:numCache>
            </c:numRef>
          </c:val>
        </c:ser>
        <c:ser>
          <c:idx val="7"/>
          <c:order val="7"/>
          <c:tx>
            <c:strRef>
              <c:f>Sheet1!$G$1</c:f>
              <c:strCache>
                <c:ptCount val="1"/>
                <c:pt idx="0">
                  <c:v>Female, Hispanic</c:v>
                </c:pt>
              </c:strCache>
            </c:strRef>
          </c:tx>
          <c:spPr>
            <a:solidFill>
              <a:srgbClr val="E1092D"/>
            </a:solidFill>
            <a:ln>
              <a:solidFill>
                <a:srgbClr val="FC8168"/>
              </a:solidFill>
            </a:ln>
          </c:spPr>
          <c:invertIfNegative val="0"/>
          <c:dPt>
            <c:idx val="24"/>
            <c:invertIfNegative val="0"/>
            <c:bubble3D val="0"/>
          </c:dPt>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Sheet1!$G$2:$G$87</c:f>
              <c:numCache>
                <c:formatCode>#,##0</c:formatCode>
                <c:ptCount val="86"/>
                <c:pt idx="0">
                  <c:v>98458</c:v>
                </c:pt>
                <c:pt idx="1">
                  <c:v>97133</c:v>
                </c:pt>
                <c:pt idx="2">
                  <c:v>96183</c:v>
                </c:pt>
                <c:pt idx="3">
                  <c:v>97060</c:v>
                </c:pt>
                <c:pt idx="4">
                  <c:v>97225</c:v>
                </c:pt>
                <c:pt idx="5">
                  <c:v>94766</c:v>
                </c:pt>
                <c:pt idx="6">
                  <c:v>96225</c:v>
                </c:pt>
                <c:pt idx="7">
                  <c:v>96922</c:v>
                </c:pt>
                <c:pt idx="8">
                  <c:v>96171</c:v>
                </c:pt>
                <c:pt idx="9">
                  <c:v>96209</c:v>
                </c:pt>
                <c:pt idx="10">
                  <c:v>96751</c:v>
                </c:pt>
                <c:pt idx="11">
                  <c:v>97582</c:v>
                </c:pt>
                <c:pt idx="12">
                  <c:v>98201</c:v>
                </c:pt>
                <c:pt idx="13">
                  <c:v>99811</c:v>
                </c:pt>
                <c:pt idx="14">
                  <c:v>98687</c:v>
                </c:pt>
                <c:pt idx="15">
                  <c:v>95505</c:v>
                </c:pt>
                <c:pt idx="16">
                  <c:v>92990</c:v>
                </c:pt>
                <c:pt idx="17">
                  <c:v>91273</c:v>
                </c:pt>
                <c:pt idx="18">
                  <c:v>90734</c:v>
                </c:pt>
                <c:pt idx="19">
                  <c:v>90202</c:v>
                </c:pt>
                <c:pt idx="20">
                  <c:v>88659</c:v>
                </c:pt>
                <c:pt idx="21">
                  <c:v>88605</c:v>
                </c:pt>
                <c:pt idx="22">
                  <c:v>87871</c:v>
                </c:pt>
                <c:pt idx="23">
                  <c:v>85930</c:v>
                </c:pt>
                <c:pt idx="24">
                  <c:v>83246</c:v>
                </c:pt>
                <c:pt idx="25">
                  <c:v>80343</c:v>
                </c:pt>
                <c:pt idx="26">
                  <c:v>79292</c:v>
                </c:pt>
                <c:pt idx="27">
                  <c:v>79601</c:v>
                </c:pt>
                <c:pt idx="28">
                  <c:v>80130</c:v>
                </c:pt>
                <c:pt idx="29">
                  <c:v>80615</c:v>
                </c:pt>
                <c:pt idx="30">
                  <c:v>80147</c:v>
                </c:pt>
                <c:pt idx="31">
                  <c:v>81591</c:v>
                </c:pt>
                <c:pt idx="32">
                  <c:v>82115</c:v>
                </c:pt>
                <c:pt idx="33">
                  <c:v>82744</c:v>
                </c:pt>
                <c:pt idx="34">
                  <c:v>81213</c:v>
                </c:pt>
                <c:pt idx="35">
                  <c:v>76711</c:v>
                </c:pt>
                <c:pt idx="36">
                  <c:v>76119</c:v>
                </c:pt>
                <c:pt idx="37">
                  <c:v>75387</c:v>
                </c:pt>
                <c:pt idx="38">
                  <c:v>76426</c:v>
                </c:pt>
                <c:pt idx="39">
                  <c:v>76834</c:v>
                </c:pt>
                <c:pt idx="40">
                  <c:v>74996</c:v>
                </c:pt>
                <c:pt idx="41">
                  <c:v>74995</c:v>
                </c:pt>
                <c:pt idx="42">
                  <c:v>74613</c:v>
                </c:pt>
                <c:pt idx="43">
                  <c:v>73011</c:v>
                </c:pt>
                <c:pt idx="44">
                  <c:v>71267</c:v>
                </c:pt>
                <c:pt idx="45">
                  <c:v>66611</c:v>
                </c:pt>
                <c:pt idx="46">
                  <c:v>64255</c:v>
                </c:pt>
                <c:pt idx="47">
                  <c:v>61927</c:v>
                </c:pt>
                <c:pt idx="48">
                  <c:v>60663</c:v>
                </c:pt>
                <c:pt idx="49">
                  <c:v>60912</c:v>
                </c:pt>
                <c:pt idx="50">
                  <c:v>58719</c:v>
                </c:pt>
                <c:pt idx="51">
                  <c:v>57184</c:v>
                </c:pt>
                <c:pt idx="52">
                  <c:v>54955</c:v>
                </c:pt>
                <c:pt idx="53">
                  <c:v>53864</c:v>
                </c:pt>
                <c:pt idx="54">
                  <c:v>52634</c:v>
                </c:pt>
                <c:pt idx="55">
                  <c:v>49362</c:v>
                </c:pt>
                <c:pt idx="56">
                  <c:v>47854</c:v>
                </c:pt>
                <c:pt idx="57">
                  <c:v>46127</c:v>
                </c:pt>
                <c:pt idx="58">
                  <c:v>44266</c:v>
                </c:pt>
                <c:pt idx="59">
                  <c:v>42383</c:v>
                </c:pt>
                <c:pt idx="60">
                  <c:v>39431</c:v>
                </c:pt>
                <c:pt idx="61">
                  <c:v>37180</c:v>
                </c:pt>
                <c:pt idx="62">
                  <c:v>34624</c:v>
                </c:pt>
                <c:pt idx="63">
                  <c:v>33582</c:v>
                </c:pt>
                <c:pt idx="64">
                  <c:v>32586</c:v>
                </c:pt>
                <c:pt idx="65">
                  <c:v>30518</c:v>
                </c:pt>
                <c:pt idx="66">
                  <c:v>29140</c:v>
                </c:pt>
                <c:pt idx="67">
                  <c:v>27569</c:v>
                </c:pt>
                <c:pt idx="68">
                  <c:v>24788</c:v>
                </c:pt>
                <c:pt idx="69">
                  <c:v>23040</c:v>
                </c:pt>
                <c:pt idx="70">
                  <c:v>21356</c:v>
                </c:pt>
                <c:pt idx="71">
                  <c:v>19826</c:v>
                </c:pt>
                <c:pt idx="72">
                  <c:v>18019</c:v>
                </c:pt>
                <c:pt idx="73">
                  <c:v>16897</c:v>
                </c:pt>
                <c:pt idx="74">
                  <c:v>15834</c:v>
                </c:pt>
                <c:pt idx="75">
                  <c:v>14736</c:v>
                </c:pt>
                <c:pt idx="76">
                  <c:v>14105</c:v>
                </c:pt>
                <c:pt idx="77">
                  <c:v>13210</c:v>
                </c:pt>
                <c:pt idx="78">
                  <c:v>12670</c:v>
                </c:pt>
                <c:pt idx="79">
                  <c:v>11972</c:v>
                </c:pt>
                <c:pt idx="80">
                  <c:v>10686</c:v>
                </c:pt>
                <c:pt idx="81">
                  <c:v>9656</c:v>
                </c:pt>
                <c:pt idx="82">
                  <c:v>9139</c:v>
                </c:pt>
                <c:pt idx="83">
                  <c:v>8590</c:v>
                </c:pt>
                <c:pt idx="84">
                  <c:v>8140</c:v>
                </c:pt>
                <c:pt idx="85">
                  <c:v>41292</c:v>
                </c:pt>
              </c:numCache>
            </c:numRef>
          </c:val>
        </c:ser>
        <c:dLbls>
          <c:showLegendKey val="0"/>
          <c:showVal val="0"/>
          <c:showCatName val="0"/>
          <c:showSerName val="0"/>
          <c:showPercent val="0"/>
          <c:showBubbleSize val="0"/>
        </c:dLbls>
        <c:gapWidth val="0"/>
        <c:overlap val="100"/>
        <c:axId val="229993384"/>
        <c:axId val="235409984"/>
      </c:barChart>
      <c:catAx>
        <c:axId val="229993384"/>
        <c:scaling>
          <c:orientation val="minMax"/>
        </c:scaling>
        <c:delete val="0"/>
        <c:axPos val="l"/>
        <c:numFmt formatCode="General" sourceLinked="0"/>
        <c:majorTickMark val="out"/>
        <c:minorTickMark val="none"/>
        <c:tickLblPos val="low"/>
        <c:txPr>
          <a:bodyPr/>
          <a:lstStyle/>
          <a:p>
            <a:pPr>
              <a:defRPr sz="1050" baseline="0"/>
            </a:pPr>
            <a:endParaRPr lang="en-US"/>
          </a:p>
        </c:txPr>
        <c:crossAx val="235409984"/>
        <c:crosses val="autoZero"/>
        <c:auto val="1"/>
        <c:lblAlgn val="ctr"/>
        <c:lblOffset val="100"/>
        <c:tickLblSkip val="5"/>
        <c:noMultiLvlLbl val="0"/>
      </c:catAx>
      <c:valAx>
        <c:axId val="235409984"/>
        <c:scaling>
          <c:orientation val="minMax"/>
          <c:max val="250000"/>
          <c:min val="-250000"/>
        </c:scaling>
        <c:delete val="0"/>
        <c:axPos val="b"/>
        <c:majorGridlines/>
        <c:numFmt formatCode="#,##0;[Red]#,##0" sourceLinked="1"/>
        <c:majorTickMark val="out"/>
        <c:minorTickMark val="none"/>
        <c:tickLblPos val="nextTo"/>
        <c:txPr>
          <a:bodyPr/>
          <a:lstStyle/>
          <a:p>
            <a:pPr>
              <a:defRPr sz="1400"/>
            </a:pPr>
            <a:endParaRPr lang="en-US"/>
          </a:p>
        </c:txPr>
        <c:crossAx val="229993384"/>
        <c:crosses val="autoZero"/>
        <c:crossBetween val="between"/>
      </c:valAx>
    </c:plotArea>
    <c:legend>
      <c:legendPos val="t"/>
      <c:layout/>
      <c:overlay val="0"/>
      <c:txPr>
        <a:bodyPr/>
        <a:lstStyle/>
        <a:p>
          <a:pPr>
            <a:defRPr sz="9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2010</c:v>
                </c:pt>
              </c:strCache>
            </c:strRef>
          </c:tx>
          <c:spPr>
            <a:solidFill>
              <a:schemeClr val="accent1"/>
            </a:solidFill>
            <a:ln>
              <a:noFill/>
            </a:ln>
            <a:effectLst/>
          </c:spPr>
          <c:invertIfNegative val="0"/>
          <c:cat>
            <c:strRef>
              <c:f>Sheet1!$A$2:$A$19</c:f>
              <c:strCache>
                <c:ptCount val="18"/>
                <c:pt idx="0">
                  <c:v>0-4</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80-84</c:v>
                </c:pt>
                <c:pt idx="17">
                  <c:v>85p</c:v>
                </c:pt>
              </c:strCache>
            </c:strRef>
          </c:cat>
          <c:val>
            <c:numRef>
              <c:f>Sheet1!$B$2:$B$19</c:f>
              <c:numCache>
                <c:formatCode>_(* #,##0_);_(* \(#,##0\);_(* "-"??_);_(@_)</c:formatCode>
                <c:ptCount val="18"/>
                <c:pt idx="0">
                  <c:v>1929927</c:v>
                </c:pt>
                <c:pt idx="1">
                  <c:v>1930848</c:v>
                </c:pt>
                <c:pt idx="2">
                  <c:v>1888634</c:v>
                </c:pt>
                <c:pt idx="3">
                  <c:v>1883562</c:v>
                </c:pt>
                <c:pt idx="4">
                  <c:v>1828260</c:v>
                </c:pt>
                <c:pt idx="5">
                  <c:v>1858710</c:v>
                </c:pt>
                <c:pt idx="6">
                  <c:v>1772023</c:v>
                </c:pt>
                <c:pt idx="7">
                  <c:v>1762349</c:v>
                </c:pt>
                <c:pt idx="8">
                  <c:v>1703768</c:v>
                </c:pt>
                <c:pt idx="9">
                  <c:v>1757886</c:v>
                </c:pt>
                <c:pt idx="10">
                  <c:v>1682760</c:v>
                </c:pt>
                <c:pt idx="11">
                  <c:v>1435432</c:v>
                </c:pt>
                <c:pt idx="12">
                  <c:v>1188395</c:v>
                </c:pt>
                <c:pt idx="13">
                  <c:v>860087</c:v>
                </c:pt>
                <c:pt idx="14">
                  <c:v>624495</c:v>
                </c:pt>
                <c:pt idx="15">
                  <c:v>478802</c:v>
                </c:pt>
                <c:pt idx="16">
                  <c:v>349395</c:v>
                </c:pt>
                <c:pt idx="17">
                  <c:v>308977</c:v>
                </c:pt>
              </c:numCache>
            </c:numRef>
          </c:val>
        </c:ser>
        <c:ser>
          <c:idx val="1"/>
          <c:order val="1"/>
          <c:tx>
            <c:strRef>
              <c:f>Sheet1!$C$1</c:f>
              <c:strCache>
                <c:ptCount val="1"/>
                <c:pt idx="0">
                  <c:v>2011</c:v>
                </c:pt>
              </c:strCache>
            </c:strRef>
          </c:tx>
          <c:spPr>
            <a:solidFill>
              <a:schemeClr val="accent2"/>
            </a:solidFill>
            <a:ln>
              <a:noFill/>
            </a:ln>
            <a:effectLst/>
          </c:spPr>
          <c:invertIfNegative val="0"/>
          <c:cat>
            <c:strRef>
              <c:f>Sheet1!$A$2:$A$19</c:f>
              <c:strCache>
                <c:ptCount val="18"/>
                <c:pt idx="0">
                  <c:v>0-4</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80-84</c:v>
                </c:pt>
                <c:pt idx="17">
                  <c:v>85p</c:v>
                </c:pt>
              </c:strCache>
            </c:strRef>
          </c:cat>
          <c:val>
            <c:numRef>
              <c:f>Sheet1!$C$2:$C$19</c:f>
              <c:numCache>
                <c:formatCode>_(* #,##0_);_(* \(#,##0\);_(* "-"??_);_(@_)</c:formatCode>
                <c:ptCount val="18"/>
                <c:pt idx="0">
                  <c:v>1938420</c:v>
                </c:pt>
                <c:pt idx="1">
                  <c:v>1946906</c:v>
                </c:pt>
                <c:pt idx="2">
                  <c:v>1918096</c:v>
                </c:pt>
                <c:pt idx="3">
                  <c:v>1880706</c:v>
                </c:pt>
                <c:pt idx="4">
                  <c:v>1875596</c:v>
                </c:pt>
                <c:pt idx="5">
                  <c:v>1879972</c:v>
                </c:pt>
                <c:pt idx="6">
                  <c:v>1819089</c:v>
                </c:pt>
                <c:pt idx="7">
                  <c:v>1749094</c:v>
                </c:pt>
                <c:pt idx="8">
                  <c:v>1747203</c:v>
                </c:pt>
                <c:pt idx="9">
                  <c:v>1739025</c:v>
                </c:pt>
                <c:pt idx="10">
                  <c:v>1712664</c:v>
                </c:pt>
                <c:pt idx="11">
                  <c:v>1483627</c:v>
                </c:pt>
                <c:pt idx="12">
                  <c:v>1250653</c:v>
                </c:pt>
                <c:pt idx="13">
                  <c:v>891128</c:v>
                </c:pt>
                <c:pt idx="14">
                  <c:v>647641</c:v>
                </c:pt>
                <c:pt idx="15">
                  <c:v>488720</c:v>
                </c:pt>
                <c:pt idx="16">
                  <c:v>355742</c:v>
                </c:pt>
                <c:pt idx="17">
                  <c:v>322107</c:v>
                </c:pt>
              </c:numCache>
            </c:numRef>
          </c:val>
        </c:ser>
        <c:ser>
          <c:idx val="2"/>
          <c:order val="2"/>
          <c:tx>
            <c:strRef>
              <c:f>Sheet1!$D$1</c:f>
              <c:strCache>
                <c:ptCount val="1"/>
                <c:pt idx="0">
                  <c:v>2012</c:v>
                </c:pt>
              </c:strCache>
            </c:strRef>
          </c:tx>
          <c:spPr>
            <a:solidFill>
              <a:schemeClr val="accent3"/>
            </a:solidFill>
            <a:ln>
              <a:noFill/>
            </a:ln>
            <a:effectLst/>
          </c:spPr>
          <c:invertIfNegative val="0"/>
          <c:cat>
            <c:strRef>
              <c:f>Sheet1!$A$2:$A$19</c:f>
              <c:strCache>
                <c:ptCount val="18"/>
                <c:pt idx="0">
                  <c:v>0-4</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80-84</c:v>
                </c:pt>
                <c:pt idx="17">
                  <c:v>85p</c:v>
                </c:pt>
              </c:strCache>
            </c:strRef>
          </c:cat>
          <c:val>
            <c:numRef>
              <c:f>Sheet1!$D$2:$D$19</c:f>
              <c:numCache>
                <c:formatCode>_(* #,##0_);_(* \(#,##0\);_(* "-"??_);_(@_)</c:formatCode>
                <c:ptCount val="18"/>
                <c:pt idx="0">
                  <c:v>1940064</c:v>
                </c:pt>
                <c:pt idx="1">
                  <c:v>1971805</c:v>
                </c:pt>
                <c:pt idx="2">
                  <c:v>1939961</c:v>
                </c:pt>
                <c:pt idx="3">
                  <c:v>1880612</c:v>
                </c:pt>
                <c:pt idx="4">
                  <c:v>1929872</c:v>
                </c:pt>
                <c:pt idx="5">
                  <c:v>1900354</c:v>
                </c:pt>
                <c:pt idx="6">
                  <c:v>1867664</c:v>
                </c:pt>
                <c:pt idx="7">
                  <c:v>1755524</c:v>
                </c:pt>
                <c:pt idx="8">
                  <c:v>1785726</c:v>
                </c:pt>
                <c:pt idx="9">
                  <c:v>1720413</c:v>
                </c:pt>
                <c:pt idx="10">
                  <c:v>1731854</c:v>
                </c:pt>
                <c:pt idx="11">
                  <c:v>1538068</c:v>
                </c:pt>
                <c:pt idx="12">
                  <c:v>1264880</c:v>
                </c:pt>
                <c:pt idx="13">
                  <c:v>969287</c:v>
                </c:pt>
                <c:pt idx="14">
                  <c:v>676372</c:v>
                </c:pt>
                <c:pt idx="15">
                  <c:v>499364</c:v>
                </c:pt>
                <c:pt idx="16">
                  <c:v>362768</c:v>
                </c:pt>
                <c:pt idx="17">
                  <c:v>337067</c:v>
                </c:pt>
              </c:numCache>
            </c:numRef>
          </c:val>
        </c:ser>
        <c:ser>
          <c:idx val="3"/>
          <c:order val="3"/>
          <c:tx>
            <c:strRef>
              <c:f>Sheet1!$E$1</c:f>
              <c:strCache>
                <c:ptCount val="1"/>
                <c:pt idx="0">
                  <c:v>2013</c:v>
                </c:pt>
              </c:strCache>
            </c:strRef>
          </c:tx>
          <c:spPr>
            <a:solidFill>
              <a:schemeClr val="accent4"/>
            </a:solidFill>
            <a:ln>
              <a:noFill/>
            </a:ln>
            <a:effectLst/>
          </c:spPr>
          <c:invertIfNegative val="0"/>
          <c:cat>
            <c:strRef>
              <c:f>Sheet1!$A$2:$A$19</c:f>
              <c:strCache>
                <c:ptCount val="18"/>
                <c:pt idx="0">
                  <c:v>0-4</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80-84</c:v>
                </c:pt>
                <c:pt idx="17">
                  <c:v>85p</c:v>
                </c:pt>
              </c:strCache>
            </c:strRef>
          </c:cat>
          <c:val>
            <c:numRef>
              <c:f>Sheet1!$E$2:$E$19</c:f>
              <c:numCache>
                <c:formatCode>_(* #,##0_);_(* \(#,##0\);_(* "-"??_);_(@_)</c:formatCode>
                <c:ptCount val="18"/>
                <c:pt idx="0">
                  <c:v>1943579</c:v>
                </c:pt>
                <c:pt idx="1">
                  <c:v>1995663</c:v>
                </c:pt>
                <c:pt idx="2">
                  <c:v>1964166</c:v>
                </c:pt>
                <c:pt idx="3">
                  <c:v>1889930</c:v>
                </c:pt>
                <c:pt idx="4">
                  <c:v>1968809</c:v>
                </c:pt>
                <c:pt idx="5">
                  <c:v>1921551</c:v>
                </c:pt>
                <c:pt idx="6">
                  <c:v>1915775</c:v>
                </c:pt>
                <c:pt idx="7">
                  <c:v>1772483</c:v>
                </c:pt>
                <c:pt idx="8">
                  <c:v>1806310</c:v>
                </c:pt>
                <c:pt idx="9">
                  <c:v>1704218</c:v>
                </c:pt>
                <c:pt idx="10">
                  <c:v>1746676</c:v>
                </c:pt>
                <c:pt idx="11">
                  <c:v>1579915</c:v>
                </c:pt>
                <c:pt idx="12">
                  <c:v>1296546</c:v>
                </c:pt>
                <c:pt idx="13">
                  <c:v>1021253</c:v>
                </c:pt>
                <c:pt idx="14">
                  <c:v>716546</c:v>
                </c:pt>
                <c:pt idx="15">
                  <c:v>514023</c:v>
                </c:pt>
                <c:pt idx="16">
                  <c:v>367373</c:v>
                </c:pt>
                <c:pt idx="17">
                  <c:v>348709</c:v>
                </c:pt>
              </c:numCache>
            </c:numRef>
          </c:val>
        </c:ser>
        <c:ser>
          <c:idx val="4"/>
          <c:order val="4"/>
          <c:tx>
            <c:strRef>
              <c:f>Sheet1!$F$1</c:f>
              <c:strCache>
                <c:ptCount val="1"/>
                <c:pt idx="0">
                  <c:v>2014</c:v>
                </c:pt>
              </c:strCache>
            </c:strRef>
          </c:tx>
          <c:spPr>
            <a:solidFill>
              <a:schemeClr val="accent5"/>
            </a:solidFill>
            <a:ln>
              <a:noFill/>
            </a:ln>
            <a:effectLst/>
          </c:spPr>
          <c:invertIfNegative val="0"/>
          <c:cat>
            <c:strRef>
              <c:f>Sheet1!$A$2:$A$19</c:f>
              <c:strCache>
                <c:ptCount val="18"/>
                <c:pt idx="0">
                  <c:v>0-4</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80-84</c:v>
                </c:pt>
                <c:pt idx="17">
                  <c:v>85p</c:v>
                </c:pt>
              </c:strCache>
            </c:strRef>
          </c:cat>
          <c:val>
            <c:numRef>
              <c:f>Sheet1!$F$2:$F$19</c:f>
              <c:numCache>
                <c:formatCode>_(* #,##0_);_(* \(#,##0\);_(* "-"??_);_(@_)</c:formatCode>
                <c:ptCount val="18"/>
                <c:pt idx="0">
                  <c:v>1967978</c:v>
                </c:pt>
                <c:pt idx="1">
                  <c:v>2009714</c:v>
                </c:pt>
                <c:pt idx="2">
                  <c:v>1991947</c:v>
                </c:pt>
                <c:pt idx="3">
                  <c:v>1908582</c:v>
                </c:pt>
                <c:pt idx="4">
                  <c:v>2000421</c:v>
                </c:pt>
                <c:pt idx="5">
                  <c:v>1966457</c:v>
                </c:pt>
                <c:pt idx="6">
                  <c:v>1957471</c:v>
                </c:pt>
                <c:pt idx="7">
                  <c:v>1806627</c:v>
                </c:pt>
                <c:pt idx="8">
                  <c:v>1820413</c:v>
                </c:pt>
                <c:pt idx="9">
                  <c:v>1703643</c:v>
                </c:pt>
                <c:pt idx="10">
                  <c:v>1759695</c:v>
                </c:pt>
                <c:pt idx="11">
                  <c:v>1616030</c:v>
                </c:pt>
                <c:pt idx="12">
                  <c:v>1338722</c:v>
                </c:pt>
                <c:pt idx="13">
                  <c:v>1074179</c:v>
                </c:pt>
                <c:pt idx="14">
                  <c:v>756555</c:v>
                </c:pt>
                <c:pt idx="15">
                  <c:v>529844</c:v>
                </c:pt>
                <c:pt idx="16">
                  <c:v>373623</c:v>
                </c:pt>
                <c:pt idx="17">
                  <c:v>362850</c:v>
                </c:pt>
              </c:numCache>
            </c:numRef>
          </c:val>
        </c:ser>
        <c:ser>
          <c:idx val="5"/>
          <c:order val="5"/>
          <c:tx>
            <c:strRef>
              <c:f>Sheet1!$G$1</c:f>
              <c:strCache>
                <c:ptCount val="1"/>
                <c:pt idx="0">
                  <c:v>2015</c:v>
                </c:pt>
              </c:strCache>
            </c:strRef>
          </c:tx>
          <c:spPr>
            <a:solidFill>
              <a:schemeClr val="accent6"/>
            </a:solidFill>
            <a:ln>
              <a:noFill/>
            </a:ln>
            <a:effectLst/>
          </c:spPr>
          <c:invertIfNegative val="0"/>
          <c:cat>
            <c:strRef>
              <c:f>Sheet1!$A$2:$A$19</c:f>
              <c:strCache>
                <c:ptCount val="18"/>
                <c:pt idx="0">
                  <c:v>0-4</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80-84</c:v>
                </c:pt>
                <c:pt idx="17">
                  <c:v>85p</c:v>
                </c:pt>
              </c:strCache>
            </c:strRef>
          </c:cat>
          <c:val>
            <c:numRef>
              <c:f>Sheet1!$G$2:$G$19</c:f>
              <c:numCache>
                <c:formatCode>_(* #,##0_);_(* \(#,##0\);_(* "-"??_);_(@_)</c:formatCode>
                <c:ptCount val="18"/>
                <c:pt idx="0">
                  <c:v>1998195</c:v>
                </c:pt>
                <c:pt idx="1">
                  <c:v>2025796</c:v>
                </c:pt>
                <c:pt idx="2">
                  <c:v>2010522</c:v>
                </c:pt>
                <c:pt idx="3">
                  <c:v>1940648</c:v>
                </c:pt>
                <c:pt idx="4">
                  <c:v>2012321</c:v>
                </c:pt>
                <c:pt idx="5">
                  <c:v>2019177</c:v>
                </c:pt>
                <c:pt idx="6">
                  <c:v>1988333</c:v>
                </c:pt>
                <c:pt idx="7">
                  <c:v>1859047</c:v>
                </c:pt>
                <c:pt idx="8">
                  <c:v>1822368</c:v>
                </c:pt>
                <c:pt idx="9">
                  <c:v>1733172</c:v>
                </c:pt>
                <c:pt idx="10">
                  <c:v>1755889</c:v>
                </c:pt>
                <c:pt idx="11">
                  <c:v>1653545</c:v>
                </c:pt>
                <c:pt idx="12">
                  <c:v>1386651</c:v>
                </c:pt>
                <c:pt idx="13">
                  <c:v>1127843</c:v>
                </c:pt>
                <c:pt idx="14">
                  <c:v>791802</c:v>
                </c:pt>
                <c:pt idx="15">
                  <c:v>545330</c:v>
                </c:pt>
                <c:pt idx="16">
                  <c:v>381924</c:v>
                </c:pt>
                <c:pt idx="17">
                  <c:v>377076</c:v>
                </c:pt>
              </c:numCache>
            </c:numRef>
          </c:val>
        </c:ser>
        <c:ser>
          <c:idx val="6"/>
          <c:order val="6"/>
          <c:tx>
            <c:strRef>
              <c:f>Sheet1!$H$1</c:f>
              <c:strCache>
                <c:ptCount val="1"/>
                <c:pt idx="0">
                  <c:v>2016</c:v>
                </c:pt>
              </c:strCache>
            </c:strRef>
          </c:tx>
          <c:spPr>
            <a:solidFill>
              <a:schemeClr val="accent1">
                <a:lumMod val="60000"/>
              </a:schemeClr>
            </a:solidFill>
            <a:ln>
              <a:noFill/>
            </a:ln>
            <a:effectLst/>
          </c:spPr>
          <c:invertIfNegative val="0"/>
          <c:cat>
            <c:strRef>
              <c:f>Sheet1!$A$2:$A$19</c:f>
              <c:strCache>
                <c:ptCount val="18"/>
                <c:pt idx="0">
                  <c:v>0-4</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80-84</c:v>
                </c:pt>
                <c:pt idx="17">
                  <c:v>85p</c:v>
                </c:pt>
              </c:strCache>
            </c:strRef>
          </c:cat>
          <c:val>
            <c:numRef>
              <c:f>Sheet1!$H$2:$H$19</c:f>
              <c:numCache>
                <c:formatCode>_(* #,##0_);_(* \(#,##0\);_(* "-"??_);_(@_)</c:formatCode>
                <c:ptCount val="18"/>
                <c:pt idx="0">
                  <c:v>2019171</c:v>
                </c:pt>
                <c:pt idx="1">
                  <c:v>2038319</c:v>
                </c:pt>
                <c:pt idx="2">
                  <c:v>2029062</c:v>
                </c:pt>
                <c:pt idx="3">
                  <c:v>1970588</c:v>
                </c:pt>
                <c:pt idx="4">
                  <c:v>2005169</c:v>
                </c:pt>
                <c:pt idx="5">
                  <c:v>2069842</c:v>
                </c:pt>
                <c:pt idx="6">
                  <c:v>2015886</c:v>
                </c:pt>
                <c:pt idx="7">
                  <c:v>1913015</c:v>
                </c:pt>
                <c:pt idx="8">
                  <c:v>1813272</c:v>
                </c:pt>
                <c:pt idx="9">
                  <c:v>1780264</c:v>
                </c:pt>
                <c:pt idx="10">
                  <c:v>1738749</c:v>
                </c:pt>
                <c:pt idx="11">
                  <c:v>1682947</c:v>
                </c:pt>
                <c:pt idx="12">
                  <c:v>1433072</c:v>
                </c:pt>
                <c:pt idx="13">
                  <c:v>1188003</c:v>
                </c:pt>
                <c:pt idx="14">
                  <c:v>820446</c:v>
                </c:pt>
                <c:pt idx="15">
                  <c:v>566859</c:v>
                </c:pt>
                <c:pt idx="16">
                  <c:v>390142</c:v>
                </c:pt>
                <c:pt idx="17">
                  <c:v>387790</c:v>
                </c:pt>
              </c:numCache>
            </c:numRef>
          </c:val>
        </c:ser>
        <c:dLbls>
          <c:showLegendKey val="0"/>
          <c:showVal val="0"/>
          <c:showCatName val="0"/>
          <c:showSerName val="0"/>
          <c:showPercent val="0"/>
          <c:showBubbleSize val="0"/>
        </c:dLbls>
        <c:gapWidth val="219"/>
        <c:overlap val="-27"/>
        <c:axId val="253100648"/>
        <c:axId val="253102608"/>
      </c:barChart>
      <c:catAx>
        <c:axId val="253100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53102608"/>
        <c:crosses val="autoZero"/>
        <c:auto val="1"/>
        <c:lblAlgn val="ctr"/>
        <c:lblOffset val="100"/>
        <c:noMultiLvlLbl val="0"/>
      </c:catAx>
      <c:valAx>
        <c:axId val="253102608"/>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5310064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2010</c:v>
                </c:pt>
              </c:strCache>
            </c:strRef>
          </c:tx>
          <c:spPr>
            <a:solidFill>
              <a:schemeClr val="accent1"/>
            </a:solidFill>
            <a:ln>
              <a:noFill/>
            </a:ln>
            <a:effectLst/>
          </c:spPr>
          <c:invertIfNegative val="0"/>
          <c:cat>
            <c:strRef>
              <c:f>Sheet1!$A$2:$A$19</c:f>
              <c:strCache>
                <c:ptCount val="4"/>
                <c:pt idx="0">
                  <c:v>0-4</c:v>
                </c:pt>
                <c:pt idx="1">
                  <c:v>5-9</c:v>
                </c:pt>
                <c:pt idx="2">
                  <c:v>10-14</c:v>
                </c:pt>
                <c:pt idx="3">
                  <c:v>15-19</c:v>
                </c:pt>
              </c:strCache>
            </c:strRef>
          </c:cat>
          <c:val>
            <c:numRef>
              <c:f>Sheet1!$B$2:$B$19</c:f>
              <c:numCache>
                <c:formatCode>_(* #,##0_);_(* \(#,##0\);_(* "-"??_);_(@_)</c:formatCode>
                <c:ptCount val="4"/>
                <c:pt idx="0">
                  <c:v>1929927</c:v>
                </c:pt>
                <c:pt idx="1">
                  <c:v>1930848</c:v>
                </c:pt>
                <c:pt idx="2">
                  <c:v>1888634</c:v>
                </c:pt>
                <c:pt idx="3">
                  <c:v>1883562</c:v>
                </c:pt>
              </c:numCache>
            </c:numRef>
          </c:val>
        </c:ser>
        <c:ser>
          <c:idx val="1"/>
          <c:order val="1"/>
          <c:tx>
            <c:strRef>
              <c:f>Sheet1!$C$1</c:f>
              <c:strCache>
                <c:ptCount val="1"/>
                <c:pt idx="0">
                  <c:v>2011</c:v>
                </c:pt>
              </c:strCache>
            </c:strRef>
          </c:tx>
          <c:spPr>
            <a:solidFill>
              <a:schemeClr val="accent2"/>
            </a:solidFill>
            <a:ln>
              <a:noFill/>
            </a:ln>
            <a:effectLst/>
          </c:spPr>
          <c:invertIfNegative val="0"/>
          <c:cat>
            <c:strRef>
              <c:f>Sheet1!$A$2:$A$19</c:f>
              <c:strCache>
                <c:ptCount val="4"/>
                <c:pt idx="0">
                  <c:v>0-4</c:v>
                </c:pt>
                <c:pt idx="1">
                  <c:v>5-9</c:v>
                </c:pt>
                <c:pt idx="2">
                  <c:v>10-14</c:v>
                </c:pt>
                <c:pt idx="3">
                  <c:v>15-19</c:v>
                </c:pt>
              </c:strCache>
            </c:strRef>
          </c:cat>
          <c:val>
            <c:numRef>
              <c:f>Sheet1!$C$2:$C$19</c:f>
              <c:numCache>
                <c:formatCode>_(* #,##0_);_(* \(#,##0\);_(* "-"??_);_(@_)</c:formatCode>
                <c:ptCount val="4"/>
                <c:pt idx="0">
                  <c:v>1938420</c:v>
                </c:pt>
                <c:pt idx="1">
                  <c:v>1946906</c:v>
                </c:pt>
                <c:pt idx="2">
                  <c:v>1918096</c:v>
                </c:pt>
                <c:pt idx="3">
                  <c:v>1880706</c:v>
                </c:pt>
              </c:numCache>
            </c:numRef>
          </c:val>
        </c:ser>
        <c:ser>
          <c:idx val="2"/>
          <c:order val="2"/>
          <c:tx>
            <c:strRef>
              <c:f>Sheet1!$D$1</c:f>
              <c:strCache>
                <c:ptCount val="1"/>
                <c:pt idx="0">
                  <c:v>2012</c:v>
                </c:pt>
              </c:strCache>
            </c:strRef>
          </c:tx>
          <c:spPr>
            <a:solidFill>
              <a:schemeClr val="accent3"/>
            </a:solidFill>
            <a:ln>
              <a:noFill/>
            </a:ln>
            <a:effectLst/>
          </c:spPr>
          <c:invertIfNegative val="0"/>
          <c:cat>
            <c:strRef>
              <c:f>Sheet1!$A$2:$A$19</c:f>
              <c:strCache>
                <c:ptCount val="4"/>
                <c:pt idx="0">
                  <c:v>0-4</c:v>
                </c:pt>
                <c:pt idx="1">
                  <c:v>5-9</c:v>
                </c:pt>
                <c:pt idx="2">
                  <c:v>10-14</c:v>
                </c:pt>
                <c:pt idx="3">
                  <c:v>15-19</c:v>
                </c:pt>
              </c:strCache>
            </c:strRef>
          </c:cat>
          <c:val>
            <c:numRef>
              <c:f>Sheet1!$D$2:$D$19</c:f>
              <c:numCache>
                <c:formatCode>_(* #,##0_);_(* \(#,##0\);_(* "-"??_);_(@_)</c:formatCode>
                <c:ptCount val="4"/>
                <c:pt idx="0">
                  <c:v>1940064</c:v>
                </c:pt>
                <c:pt idx="1">
                  <c:v>1971805</c:v>
                </c:pt>
                <c:pt idx="2">
                  <c:v>1939961</c:v>
                </c:pt>
                <c:pt idx="3">
                  <c:v>1880612</c:v>
                </c:pt>
              </c:numCache>
            </c:numRef>
          </c:val>
        </c:ser>
        <c:ser>
          <c:idx val="3"/>
          <c:order val="3"/>
          <c:tx>
            <c:strRef>
              <c:f>Sheet1!$E$1</c:f>
              <c:strCache>
                <c:ptCount val="1"/>
                <c:pt idx="0">
                  <c:v>2013</c:v>
                </c:pt>
              </c:strCache>
            </c:strRef>
          </c:tx>
          <c:spPr>
            <a:solidFill>
              <a:schemeClr val="accent4"/>
            </a:solidFill>
            <a:ln>
              <a:noFill/>
            </a:ln>
            <a:effectLst/>
          </c:spPr>
          <c:invertIfNegative val="0"/>
          <c:cat>
            <c:strRef>
              <c:f>Sheet1!$A$2:$A$19</c:f>
              <c:strCache>
                <c:ptCount val="4"/>
                <c:pt idx="0">
                  <c:v>0-4</c:v>
                </c:pt>
                <c:pt idx="1">
                  <c:v>5-9</c:v>
                </c:pt>
                <c:pt idx="2">
                  <c:v>10-14</c:v>
                </c:pt>
                <c:pt idx="3">
                  <c:v>15-19</c:v>
                </c:pt>
              </c:strCache>
            </c:strRef>
          </c:cat>
          <c:val>
            <c:numRef>
              <c:f>Sheet1!$E$2:$E$19</c:f>
              <c:numCache>
                <c:formatCode>_(* #,##0_);_(* \(#,##0\);_(* "-"??_);_(@_)</c:formatCode>
                <c:ptCount val="4"/>
                <c:pt idx="0">
                  <c:v>1943579</c:v>
                </c:pt>
                <c:pt idx="1">
                  <c:v>1995663</c:v>
                </c:pt>
                <c:pt idx="2">
                  <c:v>1964166</c:v>
                </c:pt>
                <c:pt idx="3">
                  <c:v>1889930</c:v>
                </c:pt>
              </c:numCache>
            </c:numRef>
          </c:val>
        </c:ser>
        <c:ser>
          <c:idx val="4"/>
          <c:order val="4"/>
          <c:tx>
            <c:strRef>
              <c:f>Sheet1!$F$1</c:f>
              <c:strCache>
                <c:ptCount val="1"/>
                <c:pt idx="0">
                  <c:v>2014</c:v>
                </c:pt>
              </c:strCache>
            </c:strRef>
          </c:tx>
          <c:spPr>
            <a:solidFill>
              <a:schemeClr val="accent5"/>
            </a:solidFill>
            <a:ln>
              <a:noFill/>
            </a:ln>
            <a:effectLst/>
          </c:spPr>
          <c:invertIfNegative val="0"/>
          <c:cat>
            <c:strRef>
              <c:f>Sheet1!$A$2:$A$19</c:f>
              <c:strCache>
                <c:ptCount val="4"/>
                <c:pt idx="0">
                  <c:v>0-4</c:v>
                </c:pt>
                <c:pt idx="1">
                  <c:v>5-9</c:v>
                </c:pt>
                <c:pt idx="2">
                  <c:v>10-14</c:v>
                </c:pt>
                <c:pt idx="3">
                  <c:v>15-19</c:v>
                </c:pt>
              </c:strCache>
            </c:strRef>
          </c:cat>
          <c:val>
            <c:numRef>
              <c:f>Sheet1!$F$2:$F$19</c:f>
              <c:numCache>
                <c:formatCode>_(* #,##0_);_(* \(#,##0\);_(* "-"??_);_(@_)</c:formatCode>
                <c:ptCount val="4"/>
                <c:pt idx="0">
                  <c:v>1967978</c:v>
                </c:pt>
                <c:pt idx="1">
                  <c:v>2009714</c:v>
                </c:pt>
                <c:pt idx="2">
                  <c:v>1991947</c:v>
                </c:pt>
                <c:pt idx="3">
                  <c:v>1908582</c:v>
                </c:pt>
              </c:numCache>
            </c:numRef>
          </c:val>
        </c:ser>
        <c:ser>
          <c:idx val="5"/>
          <c:order val="5"/>
          <c:tx>
            <c:strRef>
              <c:f>Sheet1!$G$1</c:f>
              <c:strCache>
                <c:ptCount val="1"/>
                <c:pt idx="0">
                  <c:v>2015</c:v>
                </c:pt>
              </c:strCache>
            </c:strRef>
          </c:tx>
          <c:spPr>
            <a:solidFill>
              <a:schemeClr val="accent6"/>
            </a:solidFill>
            <a:ln>
              <a:noFill/>
            </a:ln>
            <a:effectLst/>
          </c:spPr>
          <c:invertIfNegative val="0"/>
          <c:cat>
            <c:strRef>
              <c:f>Sheet1!$A$2:$A$19</c:f>
              <c:strCache>
                <c:ptCount val="4"/>
                <c:pt idx="0">
                  <c:v>0-4</c:v>
                </c:pt>
                <c:pt idx="1">
                  <c:v>5-9</c:v>
                </c:pt>
                <c:pt idx="2">
                  <c:v>10-14</c:v>
                </c:pt>
                <c:pt idx="3">
                  <c:v>15-19</c:v>
                </c:pt>
              </c:strCache>
            </c:strRef>
          </c:cat>
          <c:val>
            <c:numRef>
              <c:f>Sheet1!$G$2:$G$19</c:f>
              <c:numCache>
                <c:formatCode>_(* #,##0_);_(* \(#,##0\);_(* "-"??_);_(@_)</c:formatCode>
                <c:ptCount val="4"/>
                <c:pt idx="0">
                  <c:v>1998195</c:v>
                </c:pt>
                <c:pt idx="1">
                  <c:v>2025796</c:v>
                </c:pt>
                <c:pt idx="2">
                  <c:v>2010522</c:v>
                </c:pt>
                <c:pt idx="3">
                  <c:v>1940648</c:v>
                </c:pt>
              </c:numCache>
            </c:numRef>
          </c:val>
        </c:ser>
        <c:ser>
          <c:idx val="6"/>
          <c:order val="6"/>
          <c:tx>
            <c:strRef>
              <c:f>Sheet1!$H$1</c:f>
              <c:strCache>
                <c:ptCount val="1"/>
                <c:pt idx="0">
                  <c:v>2016</c:v>
                </c:pt>
              </c:strCache>
            </c:strRef>
          </c:tx>
          <c:spPr>
            <a:solidFill>
              <a:schemeClr val="accent1">
                <a:lumMod val="60000"/>
              </a:schemeClr>
            </a:solidFill>
            <a:ln>
              <a:noFill/>
            </a:ln>
            <a:effectLst/>
          </c:spPr>
          <c:invertIfNegative val="0"/>
          <c:cat>
            <c:strRef>
              <c:f>Sheet1!$A$2:$A$19</c:f>
              <c:strCache>
                <c:ptCount val="4"/>
                <c:pt idx="0">
                  <c:v>0-4</c:v>
                </c:pt>
                <c:pt idx="1">
                  <c:v>5-9</c:v>
                </c:pt>
                <c:pt idx="2">
                  <c:v>10-14</c:v>
                </c:pt>
                <c:pt idx="3">
                  <c:v>15-19</c:v>
                </c:pt>
              </c:strCache>
            </c:strRef>
          </c:cat>
          <c:val>
            <c:numRef>
              <c:f>Sheet1!$H$2:$H$19</c:f>
              <c:numCache>
                <c:formatCode>_(* #,##0_);_(* \(#,##0\);_(* "-"??_);_(@_)</c:formatCode>
                <c:ptCount val="4"/>
                <c:pt idx="0">
                  <c:v>2019171</c:v>
                </c:pt>
                <c:pt idx="1">
                  <c:v>2038319</c:v>
                </c:pt>
                <c:pt idx="2">
                  <c:v>2029062</c:v>
                </c:pt>
                <c:pt idx="3">
                  <c:v>1970588</c:v>
                </c:pt>
              </c:numCache>
            </c:numRef>
          </c:val>
        </c:ser>
        <c:dLbls>
          <c:showLegendKey val="0"/>
          <c:showVal val="0"/>
          <c:showCatName val="0"/>
          <c:showSerName val="0"/>
          <c:showPercent val="0"/>
          <c:showBubbleSize val="0"/>
        </c:dLbls>
        <c:gapWidth val="219"/>
        <c:overlap val="-27"/>
        <c:axId val="253101824"/>
        <c:axId val="253098296"/>
      </c:barChart>
      <c:catAx>
        <c:axId val="253101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53098296"/>
        <c:crosses val="autoZero"/>
        <c:auto val="1"/>
        <c:lblAlgn val="ctr"/>
        <c:lblOffset val="100"/>
        <c:noMultiLvlLbl val="0"/>
      </c:catAx>
      <c:valAx>
        <c:axId val="253098296"/>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5310182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0.15523</cdr:x>
      <cdr:y>0.48166</cdr:y>
    </cdr:from>
    <cdr:to>
      <cdr:x>0.67266</cdr:x>
      <cdr:y>0.51161</cdr:y>
    </cdr:to>
    <cdr:cxnSp macro="">
      <cdr:nvCxnSpPr>
        <cdr:cNvPr id="3" name="Straight Connector 2"/>
        <cdr:cNvCxnSpPr/>
      </cdr:nvCxnSpPr>
      <cdr:spPr>
        <a:xfrm xmlns:a="http://schemas.openxmlformats.org/drawingml/2006/main">
          <a:off x="1371600" y="2451100"/>
          <a:ext cx="4572000" cy="152400"/>
        </a:xfrm>
        <a:prstGeom xmlns:a="http://schemas.openxmlformats.org/drawingml/2006/main" prst="line">
          <a:avLst/>
        </a:prstGeom>
        <a:ln xmlns:a="http://schemas.openxmlformats.org/drawingml/2006/main" w="50800">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0.62954</cdr:x>
      <cdr:y>0.64638</cdr:y>
    </cdr:from>
    <cdr:to>
      <cdr:x>0.75027</cdr:x>
      <cdr:y>0.73622</cdr:y>
    </cdr:to>
    <cdr:sp macro="" textlink="">
      <cdr:nvSpPr>
        <cdr:cNvPr id="4" name="TextBox 3"/>
        <cdr:cNvSpPr txBox="1"/>
      </cdr:nvSpPr>
      <cdr:spPr>
        <a:xfrm xmlns:a="http://schemas.openxmlformats.org/drawingml/2006/main">
          <a:off x="5562600" y="3289300"/>
          <a:ext cx="1066800" cy="4572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dirty="0" smtClean="0"/>
            <a:t>42.9%</a:t>
          </a:r>
          <a:endParaRPr lang="en-US" sz="1600" dirty="0"/>
        </a:p>
      </cdr:txBody>
    </cdr:sp>
  </cdr:relSizeAnchor>
  <cdr:relSizeAnchor xmlns:cdr="http://schemas.openxmlformats.org/drawingml/2006/chartDrawing">
    <cdr:from>
      <cdr:x>0.63816</cdr:x>
      <cdr:y>0.25705</cdr:y>
    </cdr:from>
    <cdr:to>
      <cdr:x>0.75889</cdr:x>
      <cdr:y>0.3469</cdr:y>
    </cdr:to>
    <cdr:sp macro="" textlink="">
      <cdr:nvSpPr>
        <cdr:cNvPr id="5" name="TextBox 1"/>
        <cdr:cNvSpPr txBox="1"/>
      </cdr:nvSpPr>
      <cdr:spPr>
        <a:xfrm xmlns:a="http://schemas.openxmlformats.org/drawingml/2006/main">
          <a:off x="5638800" y="1308100"/>
          <a:ext cx="1066800" cy="4572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smtClean="0"/>
            <a:t>57.1%</a:t>
          </a:r>
          <a:endParaRPr lang="en-US" sz="1600" dirty="0"/>
        </a:p>
      </cdr:txBody>
    </cdr:sp>
  </cdr:relSizeAnchor>
  <cdr:relSizeAnchor xmlns:cdr="http://schemas.openxmlformats.org/drawingml/2006/chartDrawing">
    <cdr:from>
      <cdr:x>0.25871</cdr:x>
      <cdr:y>0.64638</cdr:y>
    </cdr:from>
    <cdr:to>
      <cdr:x>0.37945</cdr:x>
      <cdr:y>0.73622</cdr:y>
    </cdr:to>
    <cdr:sp macro="" textlink="">
      <cdr:nvSpPr>
        <cdr:cNvPr id="6" name="TextBox 1"/>
        <cdr:cNvSpPr txBox="1"/>
      </cdr:nvSpPr>
      <cdr:spPr>
        <a:xfrm xmlns:a="http://schemas.openxmlformats.org/drawingml/2006/main">
          <a:off x="2286000" y="3289300"/>
          <a:ext cx="1066800" cy="4572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smtClean="0"/>
            <a:t>45.8%</a:t>
          </a:r>
          <a:endParaRPr lang="en-US" sz="1400" dirty="0"/>
        </a:p>
      </cdr:txBody>
    </cdr:sp>
  </cdr:relSizeAnchor>
  <cdr:relSizeAnchor xmlns:cdr="http://schemas.openxmlformats.org/drawingml/2006/chartDrawing">
    <cdr:from>
      <cdr:x>0.26734</cdr:x>
      <cdr:y>0.22711</cdr:y>
    </cdr:from>
    <cdr:to>
      <cdr:x>0.38807</cdr:x>
      <cdr:y>0.31695</cdr:y>
    </cdr:to>
    <cdr:sp macro="" textlink="">
      <cdr:nvSpPr>
        <cdr:cNvPr id="7" name="TextBox 1"/>
        <cdr:cNvSpPr txBox="1"/>
      </cdr:nvSpPr>
      <cdr:spPr>
        <a:xfrm xmlns:a="http://schemas.openxmlformats.org/drawingml/2006/main">
          <a:off x="2362200" y="1155700"/>
          <a:ext cx="1066800" cy="4572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smtClean="0"/>
            <a:t>54.2%</a:t>
          </a:r>
          <a:endParaRPr lang="en-US" sz="1400" dirty="0"/>
        </a:p>
      </cdr:txBody>
    </cdr:sp>
  </cdr:relSizeAnchor>
  <cdr:relSizeAnchor xmlns:cdr="http://schemas.openxmlformats.org/drawingml/2006/chartDrawing">
    <cdr:from>
      <cdr:x>0.61229</cdr:x>
      <cdr:y>0.06863</cdr:y>
    </cdr:from>
    <cdr:to>
      <cdr:x>0.62954</cdr:x>
      <cdr:y>0.4879</cdr:y>
    </cdr:to>
    <cdr:sp macro="" textlink="">
      <cdr:nvSpPr>
        <cdr:cNvPr id="8" name="Right Brace 7"/>
        <cdr:cNvSpPr/>
      </cdr:nvSpPr>
      <cdr:spPr>
        <a:xfrm xmlns:a="http://schemas.openxmlformats.org/drawingml/2006/main">
          <a:off x="5410200" y="349250"/>
          <a:ext cx="152400" cy="2133600"/>
        </a:xfrm>
        <a:prstGeom xmlns:a="http://schemas.openxmlformats.org/drawingml/2006/main" prst="rightBrace">
          <a:avLst/>
        </a:prstGeom>
        <a:ln xmlns:a="http://schemas.openxmlformats.org/drawingml/2006/main" w="22225"/>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wrap="square">
          <a:spAutoFit/>
        </a:bodyPr>
        <a:lstStyle xmlns:a="http://schemas.openxmlformats.org/drawingml/2006/main"/>
        <a:p xmlns:a="http://schemas.openxmlformats.org/drawingml/2006/main">
          <a:endParaRPr lang="en-US" dirty="0"/>
        </a:p>
      </cdr:txBody>
    </cdr:sp>
  </cdr:relSizeAnchor>
  <cdr:relSizeAnchor xmlns:cdr="http://schemas.openxmlformats.org/drawingml/2006/chartDrawing">
    <cdr:from>
      <cdr:x>0.23284</cdr:x>
      <cdr:y>0.50687</cdr:y>
    </cdr:from>
    <cdr:to>
      <cdr:x>0.25871</cdr:x>
      <cdr:y>0.85602</cdr:y>
    </cdr:to>
    <cdr:sp macro="" textlink="">
      <cdr:nvSpPr>
        <cdr:cNvPr id="9" name="Right Brace 8"/>
        <cdr:cNvSpPr/>
      </cdr:nvSpPr>
      <cdr:spPr>
        <a:xfrm xmlns:a="http://schemas.openxmlformats.org/drawingml/2006/main">
          <a:off x="2057400" y="2579370"/>
          <a:ext cx="228600" cy="1776730"/>
        </a:xfrm>
        <a:prstGeom xmlns:a="http://schemas.openxmlformats.org/drawingml/2006/main" prst="rightBrace">
          <a:avLst/>
        </a:prstGeom>
        <a:ln xmlns:a="http://schemas.openxmlformats.org/drawingml/2006/main" w="22225"/>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wrap="square">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dirty="0"/>
        </a:p>
      </cdr:txBody>
    </cdr:sp>
  </cdr:relSizeAnchor>
  <cdr:relSizeAnchor xmlns:cdr="http://schemas.openxmlformats.org/drawingml/2006/chartDrawing">
    <cdr:from>
      <cdr:x>0.24722</cdr:x>
      <cdr:y>0.0574</cdr:y>
    </cdr:from>
    <cdr:to>
      <cdr:x>0.26446</cdr:x>
      <cdr:y>0.47667</cdr:y>
    </cdr:to>
    <cdr:sp macro="" textlink="">
      <cdr:nvSpPr>
        <cdr:cNvPr id="10" name="Right Brace 9"/>
        <cdr:cNvSpPr/>
      </cdr:nvSpPr>
      <cdr:spPr>
        <a:xfrm xmlns:a="http://schemas.openxmlformats.org/drawingml/2006/main">
          <a:off x="2184400" y="292100"/>
          <a:ext cx="152400" cy="2133600"/>
        </a:xfrm>
        <a:prstGeom xmlns:a="http://schemas.openxmlformats.org/drawingml/2006/main" prst="rightBrace">
          <a:avLst/>
        </a:prstGeom>
        <a:ln xmlns:a="http://schemas.openxmlformats.org/drawingml/2006/main" w="22225"/>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wrap="square">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dirty="0"/>
        </a:p>
      </cdr:txBody>
    </cdr:sp>
  </cdr:relSizeAnchor>
</c:userShapes>
</file>

<file path=ppt/drawings/drawing2.xml><?xml version="1.0" encoding="utf-8"?>
<c:userShapes xmlns:c="http://schemas.openxmlformats.org/drawingml/2006/chart">
  <cdr:relSizeAnchor xmlns:cdr="http://schemas.openxmlformats.org/drawingml/2006/chartDrawing">
    <cdr:from>
      <cdr:x>0.52441</cdr:x>
      <cdr:y>0.07447</cdr:y>
    </cdr:from>
    <cdr:to>
      <cdr:x>0.5326</cdr:x>
      <cdr:y>0.32767</cdr:y>
    </cdr:to>
    <cdr:sp macro="" textlink="">
      <cdr:nvSpPr>
        <cdr:cNvPr id="2" name="Right Brace 1"/>
        <cdr:cNvSpPr/>
      </cdr:nvSpPr>
      <cdr:spPr>
        <a:xfrm xmlns:a="http://schemas.openxmlformats.org/drawingml/2006/main">
          <a:off x="4876800" y="381000"/>
          <a:ext cx="76200" cy="1295400"/>
        </a:xfrm>
        <a:prstGeom xmlns:a="http://schemas.openxmlformats.org/drawingml/2006/main" prst="rightBrace">
          <a:avLst/>
        </a:prstGeom>
        <a:ln xmlns:a="http://schemas.openxmlformats.org/drawingml/2006/main" w="2540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spAutoFit/>
        </a:bodyPr>
        <a:lstStyle xmlns:a="http://schemas.openxmlformats.org/drawingml/2006/main"/>
        <a:p xmlns:a="http://schemas.openxmlformats.org/drawingml/2006/main">
          <a:endParaRPr lang="en-US"/>
        </a:p>
      </cdr:txBody>
    </cdr:sp>
  </cdr:relSizeAnchor>
  <cdr:relSizeAnchor xmlns:cdr="http://schemas.openxmlformats.org/drawingml/2006/chartDrawing">
    <cdr:from>
      <cdr:x>0.5408</cdr:x>
      <cdr:y>0.17873</cdr:y>
    </cdr:from>
    <cdr:to>
      <cdr:x>0.60963</cdr:x>
      <cdr:y>0.23235</cdr:y>
    </cdr:to>
    <cdr:sp macro="" textlink="">
      <cdr:nvSpPr>
        <cdr:cNvPr id="3" name="TextBox 2"/>
        <cdr:cNvSpPr txBox="1"/>
      </cdr:nvSpPr>
      <cdr:spPr>
        <a:xfrm xmlns:a="http://schemas.openxmlformats.org/drawingml/2006/main">
          <a:off x="5029200" y="914400"/>
          <a:ext cx="640080" cy="27431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b="1" dirty="0" smtClean="0"/>
            <a:t>35.9%</a:t>
          </a:r>
          <a:endParaRPr lang="en-US" sz="1100" b="1" dirty="0"/>
        </a:p>
      </cdr:txBody>
    </cdr:sp>
  </cdr:relSizeAnchor>
  <cdr:relSizeAnchor xmlns:cdr="http://schemas.openxmlformats.org/drawingml/2006/chartDrawing">
    <cdr:from>
      <cdr:x>0.4015</cdr:x>
      <cdr:y>0.04468</cdr:y>
    </cdr:from>
    <cdr:to>
      <cdr:x>0.41789</cdr:x>
      <cdr:y>0.6181</cdr:y>
    </cdr:to>
    <cdr:sp macro="" textlink="">
      <cdr:nvSpPr>
        <cdr:cNvPr id="4" name="Right Brace 3"/>
        <cdr:cNvSpPr/>
      </cdr:nvSpPr>
      <cdr:spPr>
        <a:xfrm xmlns:a="http://schemas.openxmlformats.org/drawingml/2006/main">
          <a:off x="3733800" y="228600"/>
          <a:ext cx="152400" cy="2933700"/>
        </a:xfrm>
        <a:prstGeom xmlns:a="http://schemas.openxmlformats.org/drawingml/2006/main" prst="rightBrace">
          <a:avLst/>
        </a:prstGeom>
        <a:ln xmlns:a="http://schemas.openxmlformats.org/drawingml/2006/main" w="2540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wrap="square">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0.42608</cdr:x>
      <cdr:y>0.29788</cdr:y>
    </cdr:from>
    <cdr:to>
      <cdr:x>0.49491</cdr:x>
      <cdr:y>0.3515</cdr:y>
    </cdr:to>
    <cdr:sp macro="" textlink="">
      <cdr:nvSpPr>
        <cdr:cNvPr id="6" name="TextBox 1"/>
        <cdr:cNvSpPr txBox="1"/>
      </cdr:nvSpPr>
      <cdr:spPr>
        <a:xfrm xmlns:a="http://schemas.openxmlformats.org/drawingml/2006/main">
          <a:off x="3962400" y="1524000"/>
          <a:ext cx="640080" cy="27431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dirty="0" smtClean="0"/>
            <a:t>69.4%</a:t>
          </a:r>
          <a:endParaRPr lang="en-US" sz="1100" b="1" dirty="0"/>
        </a:p>
      </cdr:txBody>
    </cdr:sp>
  </cdr:relSizeAnchor>
</c:userShapes>
</file>

<file path=ppt/drawings/drawing3.xml><?xml version="1.0" encoding="utf-8"?>
<c:userShapes xmlns:c="http://schemas.openxmlformats.org/drawingml/2006/chart">
  <cdr:relSizeAnchor xmlns:cdr="http://schemas.openxmlformats.org/drawingml/2006/chartDrawing">
    <cdr:from>
      <cdr:x>0.21397</cdr:x>
      <cdr:y>0.49202</cdr:y>
    </cdr:from>
    <cdr:to>
      <cdr:x>0.22315</cdr:x>
      <cdr:y>0.55863</cdr:y>
    </cdr:to>
    <cdr:sp macro="" textlink="">
      <cdr:nvSpPr>
        <cdr:cNvPr id="2" name="Up Arrow 1"/>
        <cdr:cNvSpPr/>
      </cdr:nvSpPr>
      <cdr:spPr>
        <a:xfrm xmlns:a="http://schemas.openxmlformats.org/drawingml/2006/main">
          <a:off x="1777196" y="2251552"/>
          <a:ext cx="76248"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0.38828</cdr:x>
      <cdr:y>0.36647</cdr:y>
    </cdr:from>
    <cdr:to>
      <cdr:x>0.39745</cdr:x>
      <cdr:y>0.43308</cdr:y>
    </cdr:to>
    <cdr:sp macro="" textlink="">
      <cdr:nvSpPr>
        <cdr:cNvPr id="4" name="Up Arrow 3"/>
        <cdr:cNvSpPr/>
      </cdr:nvSpPr>
      <cdr:spPr>
        <a:xfrm xmlns:a="http://schemas.openxmlformats.org/drawingml/2006/main">
          <a:off x="3224996" y="1677037"/>
          <a:ext cx="76164"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0.57177</cdr:x>
      <cdr:y>0.29986</cdr:y>
    </cdr:from>
    <cdr:to>
      <cdr:x>0.58095</cdr:x>
      <cdr:y>0.36647</cdr:y>
    </cdr:to>
    <cdr:sp macro="" textlink="">
      <cdr:nvSpPr>
        <cdr:cNvPr id="9" name="Up Arrow 8"/>
        <cdr:cNvSpPr/>
      </cdr:nvSpPr>
      <cdr:spPr>
        <a:xfrm xmlns:a="http://schemas.openxmlformats.org/drawingml/2006/main" rot="10800000">
          <a:off x="4748996" y="1372221"/>
          <a:ext cx="76247"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0.74367</cdr:x>
      <cdr:y>0.48754</cdr:y>
    </cdr:from>
    <cdr:to>
      <cdr:x>0.75285</cdr:x>
      <cdr:y>0.55415</cdr:y>
    </cdr:to>
    <cdr:sp macro="" textlink="">
      <cdr:nvSpPr>
        <cdr:cNvPr id="10" name="Up Arrow 9"/>
        <cdr:cNvSpPr/>
      </cdr:nvSpPr>
      <cdr:spPr>
        <a:xfrm xmlns:a="http://schemas.openxmlformats.org/drawingml/2006/main" rot="10800000">
          <a:off x="6176779" y="2231056"/>
          <a:ext cx="76247"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0.91919</cdr:x>
      <cdr:y>0.65059</cdr:y>
    </cdr:from>
    <cdr:to>
      <cdr:x>0.92836</cdr:x>
      <cdr:y>0.7172</cdr:y>
    </cdr:to>
    <cdr:sp macro="" textlink="">
      <cdr:nvSpPr>
        <cdr:cNvPr id="11" name="Up Arrow 10"/>
        <cdr:cNvSpPr/>
      </cdr:nvSpPr>
      <cdr:spPr>
        <a:xfrm xmlns:a="http://schemas.openxmlformats.org/drawingml/2006/main" rot="10800000">
          <a:off x="7634646" y="2977167"/>
          <a:ext cx="76165"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0.20341</cdr:x>
      <cdr:y>0.91639</cdr:y>
    </cdr:from>
    <cdr:to>
      <cdr:x>0.22258</cdr:x>
      <cdr:y>0.98994</cdr:y>
    </cdr:to>
    <cdr:sp macro="" textlink="">
      <cdr:nvSpPr>
        <cdr:cNvPr id="13" name="Up Arrow 12"/>
        <cdr:cNvSpPr/>
      </cdr:nvSpPr>
      <cdr:spPr>
        <a:xfrm xmlns:a="http://schemas.openxmlformats.org/drawingml/2006/main" rot="20070933">
          <a:off x="1689457" y="4193500"/>
          <a:ext cx="159222" cy="336574"/>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0.29219</cdr:x>
      <cdr:y>0.91859</cdr:y>
    </cdr:from>
    <cdr:to>
      <cdr:x>0.31136</cdr:x>
      <cdr:y>0.99214</cdr:y>
    </cdr:to>
    <cdr:sp macro="" textlink="">
      <cdr:nvSpPr>
        <cdr:cNvPr id="14" name="Up Arrow 13"/>
        <cdr:cNvSpPr/>
      </cdr:nvSpPr>
      <cdr:spPr>
        <a:xfrm xmlns:a="http://schemas.openxmlformats.org/drawingml/2006/main" rot="2005256">
          <a:off x="2426857" y="4203596"/>
          <a:ext cx="159231" cy="336552"/>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0.64554</cdr:x>
      <cdr:y>0.91337</cdr:y>
    </cdr:from>
    <cdr:to>
      <cdr:x>0.66471</cdr:x>
      <cdr:y>0.98691</cdr:y>
    </cdr:to>
    <cdr:sp macro="" textlink="">
      <cdr:nvSpPr>
        <cdr:cNvPr id="15" name="Up Arrow 14"/>
        <cdr:cNvSpPr/>
      </cdr:nvSpPr>
      <cdr:spPr>
        <a:xfrm xmlns:a="http://schemas.openxmlformats.org/drawingml/2006/main" rot="19600090">
          <a:off x="5361758" y="4179719"/>
          <a:ext cx="159222" cy="336528"/>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0.70021</cdr:x>
      <cdr:y>0.90694</cdr:y>
    </cdr:from>
    <cdr:to>
      <cdr:x>0.71938</cdr:x>
      <cdr:y>0.98049</cdr:y>
    </cdr:to>
    <cdr:sp macro="" textlink="">
      <cdr:nvSpPr>
        <cdr:cNvPr id="16" name="Up Arrow 15"/>
        <cdr:cNvSpPr/>
      </cdr:nvSpPr>
      <cdr:spPr>
        <a:xfrm xmlns:a="http://schemas.openxmlformats.org/drawingml/2006/main">
          <a:off x="5815796" y="4150255"/>
          <a:ext cx="159222" cy="336575"/>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0.76208</cdr:x>
      <cdr:y>0.93428</cdr:y>
    </cdr:from>
    <cdr:to>
      <cdr:x>0.80261</cdr:x>
      <cdr:y>0.96908</cdr:y>
    </cdr:to>
    <cdr:sp macro="" textlink="">
      <cdr:nvSpPr>
        <cdr:cNvPr id="17" name="Up Arrow 16"/>
        <cdr:cNvSpPr/>
      </cdr:nvSpPr>
      <cdr:spPr>
        <a:xfrm xmlns:a="http://schemas.openxmlformats.org/drawingml/2006/main" rot="2895786">
          <a:off x="6418389" y="4186729"/>
          <a:ext cx="159222" cy="336574"/>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drawings/drawing4.xml><?xml version="1.0" encoding="utf-8"?>
<c:userShapes xmlns:c="http://schemas.openxmlformats.org/drawingml/2006/chart">
  <cdr:relSizeAnchor xmlns:cdr="http://schemas.openxmlformats.org/drawingml/2006/chartDrawing">
    <cdr:from>
      <cdr:x>0.21397</cdr:x>
      <cdr:y>0.61728</cdr:y>
    </cdr:from>
    <cdr:to>
      <cdr:x>0.22314</cdr:x>
      <cdr:y>0.68388</cdr:y>
    </cdr:to>
    <cdr:sp macro="" textlink="">
      <cdr:nvSpPr>
        <cdr:cNvPr id="3" name="Up Arrow 2"/>
        <cdr:cNvSpPr/>
      </cdr:nvSpPr>
      <cdr:spPr>
        <a:xfrm xmlns:a="http://schemas.openxmlformats.org/drawingml/2006/main" rot="10800000">
          <a:off x="1777196" y="2824767"/>
          <a:ext cx="76165" cy="304770"/>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0.39746</cdr:x>
      <cdr:y>0.48317</cdr:y>
    </cdr:from>
    <cdr:to>
      <cdr:x>0.40663</cdr:x>
      <cdr:y>0.54977</cdr:y>
    </cdr:to>
    <cdr:sp macro="" textlink="">
      <cdr:nvSpPr>
        <cdr:cNvPr id="5" name="Up Arrow 4"/>
        <cdr:cNvSpPr/>
      </cdr:nvSpPr>
      <cdr:spPr>
        <a:xfrm xmlns:a="http://schemas.openxmlformats.org/drawingml/2006/main" rot="10800000">
          <a:off x="3301196" y="2211067"/>
          <a:ext cx="76165" cy="304770"/>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0.56259</cdr:x>
      <cdr:y>0.20099</cdr:y>
    </cdr:from>
    <cdr:to>
      <cdr:x>0.57176</cdr:x>
      <cdr:y>0.2676</cdr:y>
    </cdr:to>
    <cdr:sp macro="" textlink="">
      <cdr:nvSpPr>
        <cdr:cNvPr id="6" name="Up Arrow 5"/>
        <cdr:cNvSpPr/>
      </cdr:nvSpPr>
      <cdr:spPr>
        <a:xfrm xmlns:a="http://schemas.openxmlformats.org/drawingml/2006/main">
          <a:off x="4672796" y="919767"/>
          <a:ext cx="76165"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0.74608</cdr:x>
      <cdr:y>0.4292</cdr:y>
    </cdr:from>
    <cdr:to>
      <cdr:x>0.75525</cdr:x>
      <cdr:y>0.4958</cdr:y>
    </cdr:to>
    <cdr:sp macro="" textlink="">
      <cdr:nvSpPr>
        <cdr:cNvPr id="7" name="Up Arrow 6"/>
        <cdr:cNvSpPr/>
      </cdr:nvSpPr>
      <cdr:spPr>
        <a:xfrm xmlns:a="http://schemas.openxmlformats.org/drawingml/2006/main">
          <a:off x="6196832" y="1964054"/>
          <a:ext cx="76164" cy="304770"/>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0.92039</cdr:x>
      <cdr:y>0.61728</cdr:y>
    </cdr:from>
    <cdr:to>
      <cdr:x>0.92957</cdr:x>
      <cdr:y>0.68388</cdr:y>
    </cdr:to>
    <cdr:sp macro="" textlink="">
      <cdr:nvSpPr>
        <cdr:cNvPr id="8" name="Up Arrow 7"/>
        <cdr:cNvSpPr/>
      </cdr:nvSpPr>
      <cdr:spPr>
        <a:xfrm xmlns:a="http://schemas.openxmlformats.org/drawingml/2006/main">
          <a:off x="7644549" y="2824767"/>
          <a:ext cx="76247" cy="304770"/>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0.20341</cdr:x>
      <cdr:y>0.91639</cdr:y>
    </cdr:from>
    <cdr:to>
      <cdr:x>0.22258</cdr:x>
      <cdr:y>0.98994</cdr:y>
    </cdr:to>
    <cdr:sp macro="" textlink="">
      <cdr:nvSpPr>
        <cdr:cNvPr id="13" name="Up Arrow 12"/>
        <cdr:cNvSpPr/>
      </cdr:nvSpPr>
      <cdr:spPr>
        <a:xfrm xmlns:a="http://schemas.openxmlformats.org/drawingml/2006/main" rot="20070933">
          <a:off x="1689457" y="4193500"/>
          <a:ext cx="159222" cy="336574"/>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0.29219</cdr:x>
      <cdr:y>0.91859</cdr:y>
    </cdr:from>
    <cdr:to>
      <cdr:x>0.31136</cdr:x>
      <cdr:y>0.99214</cdr:y>
    </cdr:to>
    <cdr:sp macro="" textlink="">
      <cdr:nvSpPr>
        <cdr:cNvPr id="14" name="Up Arrow 13"/>
        <cdr:cNvSpPr/>
      </cdr:nvSpPr>
      <cdr:spPr>
        <a:xfrm xmlns:a="http://schemas.openxmlformats.org/drawingml/2006/main" rot="2005256">
          <a:off x="2426857" y="4203596"/>
          <a:ext cx="159231" cy="336552"/>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0.64554</cdr:x>
      <cdr:y>0.91337</cdr:y>
    </cdr:from>
    <cdr:to>
      <cdr:x>0.66471</cdr:x>
      <cdr:y>0.98691</cdr:y>
    </cdr:to>
    <cdr:sp macro="" textlink="">
      <cdr:nvSpPr>
        <cdr:cNvPr id="15" name="Up Arrow 14"/>
        <cdr:cNvSpPr/>
      </cdr:nvSpPr>
      <cdr:spPr>
        <a:xfrm xmlns:a="http://schemas.openxmlformats.org/drawingml/2006/main" rot="19600090">
          <a:off x="5361758" y="4179719"/>
          <a:ext cx="159222" cy="336528"/>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0.70021</cdr:x>
      <cdr:y>0.90694</cdr:y>
    </cdr:from>
    <cdr:to>
      <cdr:x>0.71938</cdr:x>
      <cdr:y>0.98049</cdr:y>
    </cdr:to>
    <cdr:sp macro="" textlink="">
      <cdr:nvSpPr>
        <cdr:cNvPr id="16" name="Up Arrow 15"/>
        <cdr:cNvSpPr/>
      </cdr:nvSpPr>
      <cdr:spPr>
        <a:xfrm xmlns:a="http://schemas.openxmlformats.org/drawingml/2006/main">
          <a:off x="5815796" y="4150255"/>
          <a:ext cx="159222" cy="336575"/>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0.76208</cdr:x>
      <cdr:y>0.93428</cdr:y>
    </cdr:from>
    <cdr:to>
      <cdr:x>0.80261</cdr:x>
      <cdr:y>0.96908</cdr:y>
    </cdr:to>
    <cdr:sp macro="" textlink="">
      <cdr:nvSpPr>
        <cdr:cNvPr id="17" name="Up Arrow 16"/>
        <cdr:cNvSpPr/>
      </cdr:nvSpPr>
      <cdr:spPr>
        <a:xfrm xmlns:a="http://schemas.openxmlformats.org/drawingml/2006/main" rot="2895786">
          <a:off x="6418389" y="4186729"/>
          <a:ext cx="159222" cy="336574"/>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161176" cy="366092"/>
          </a:xfrm>
          <a:prstGeom prst="rect">
            <a:avLst/>
          </a:prstGeom>
        </p:spPr>
        <p:txBody>
          <a:bodyPr vert="horz" lIns="94823" tIns="47411" rIns="94823" bIns="47411" rtlCol="0"/>
          <a:lstStyle>
            <a:lvl1pPr algn="l">
              <a:defRPr sz="1200"/>
            </a:lvl1pPr>
          </a:lstStyle>
          <a:p>
            <a:endParaRPr lang="en-US" dirty="0"/>
          </a:p>
        </p:txBody>
      </p:sp>
      <p:sp>
        <p:nvSpPr>
          <p:cNvPr id="3" name="Date Placeholder 2"/>
          <p:cNvSpPr>
            <a:spLocks noGrp="1"/>
          </p:cNvSpPr>
          <p:nvPr>
            <p:ph type="dt" sz="quarter" idx="1"/>
          </p:nvPr>
        </p:nvSpPr>
        <p:spPr>
          <a:xfrm>
            <a:off x="5438391" y="0"/>
            <a:ext cx="4161176" cy="366092"/>
          </a:xfrm>
          <a:prstGeom prst="rect">
            <a:avLst/>
          </a:prstGeom>
        </p:spPr>
        <p:txBody>
          <a:bodyPr vert="horz" lIns="94823" tIns="47411" rIns="94823" bIns="47411" rtlCol="0"/>
          <a:lstStyle>
            <a:lvl1pPr algn="r">
              <a:defRPr sz="1200"/>
            </a:lvl1pPr>
          </a:lstStyle>
          <a:p>
            <a:fld id="{6F86D4F7-26D3-47E1-8796-8EA85FE6EA14}" type="datetimeFigureOut">
              <a:rPr lang="en-US" smtClean="0"/>
              <a:pPr/>
              <a:t>11/18/2017</a:t>
            </a:fld>
            <a:endParaRPr lang="en-US" dirty="0"/>
          </a:p>
        </p:txBody>
      </p:sp>
      <p:sp>
        <p:nvSpPr>
          <p:cNvPr id="4" name="Footer Placeholder 3"/>
          <p:cNvSpPr>
            <a:spLocks noGrp="1"/>
          </p:cNvSpPr>
          <p:nvPr>
            <p:ph type="ftr" sz="quarter" idx="2"/>
          </p:nvPr>
        </p:nvSpPr>
        <p:spPr>
          <a:xfrm>
            <a:off x="2" y="6947452"/>
            <a:ext cx="4161176" cy="366092"/>
          </a:xfrm>
          <a:prstGeom prst="rect">
            <a:avLst/>
          </a:prstGeom>
        </p:spPr>
        <p:txBody>
          <a:bodyPr vert="horz" lIns="94823" tIns="47411" rIns="94823" bIns="47411" rtlCol="0" anchor="b"/>
          <a:lstStyle>
            <a:lvl1pPr algn="l">
              <a:defRPr sz="1200"/>
            </a:lvl1pPr>
          </a:lstStyle>
          <a:p>
            <a:endParaRPr lang="en-US" dirty="0"/>
          </a:p>
        </p:txBody>
      </p:sp>
      <p:sp>
        <p:nvSpPr>
          <p:cNvPr id="5" name="Slide Number Placeholder 4"/>
          <p:cNvSpPr>
            <a:spLocks noGrp="1"/>
          </p:cNvSpPr>
          <p:nvPr>
            <p:ph type="sldNum" sz="quarter" idx="3"/>
          </p:nvPr>
        </p:nvSpPr>
        <p:spPr>
          <a:xfrm>
            <a:off x="5438391" y="6947452"/>
            <a:ext cx="4161176" cy="366092"/>
          </a:xfrm>
          <a:prstGeom prst="rect">
            <a:avLst/>
          </a:prstGeom>
        </p:spPr>
        <p:txBody>
          <a:bodyPr vert="horz" lIns="94823" tIns="47411" rIns="94823" bIns="47411" rtlCol="0" anchor="b"/>
          <a:lstStyle>
            <a:lvl1pPr algn="r">
              <a:defRPr sz="1200"/>
            </a:lvl1pPr>
          </a:lstStyle>
          <a:p>
            <a:fld id="{0B015AEA-5DB0-4693-9BD1-9C380D852E61}" type="slidenum">
              <a:rPr lang="en-US" smtClean="0"/>
              <a:pPr/>
              <a:t>‹#›</a:t>
            </a:fld>
            <a:endParaRPr lang="en-US" dirty="0"/>
          </a:p>
        </p:txBody>
      </p:sp>
    </p:spTree>
    <p:extLst>
      <p:ext uri="{BB962C8B-B14F-4D97-AF65-F5344CB8AC3E}">
        <p14:creationId xmlns:p14="http://schemas.microsoft.com/office/powerpoint/2010/main" val="2013572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4160520" cy="365760"/>
          </a:xfrm>
          <a:prstGeom prst="rect">
            <a:avLst/>
          </a:prstGeom>
          <a:noFill/>
          <a:ln w="9525">
            <a:noFill/>
            <a:miter lim="800000"/>
            <a:headEnd/>
            <a:tailEnd/>
          </a:ln>
        </p:spPr>
        <p:txBody>
          <a:bodyPr vert="horz" wrap="square" lIns="96624" tIns="48313" rIns="96624" bIns="48313" numCol="1" anchor="t" anchorCtr="0" compatLnSpc="1">
            <a:prstTxWarp prst="textNoShape">
              <a:avLst/>
            </a:prstTxWarp>
          </a:bodyPr>
          <a:lstStyle>
            <a:lvl1pPr>
              <a:defRPr sz="1200" smtClean="0"/>
            </a:lvl1pPr>
          </a:lstStyle>
          <a:p>
            <a:pPr>
              <a:defRPr/>
            </a:pPr>
            <a:endParaRPr lang="en-US" dirty="0"/>
          </a:p>
        </p:txBody>
      </p:sp>
      <p:sp>
        <p:nvSpPr>
          <p:cNvPr id="5123" name="Rectangle 3"/>
          <p:cNvSpPr>
            <a:spLocks noGrp="1" noChangeArrowheads="1"/>
          </p:cNvSpPr>
          <p:nvPr>
            <p:ph type="dt" idx="1"/>
          </p:nvPr>
        </p:nvSpPr>
        <p:spPr bwMode="auto">
          <a:xfrm>
            <a:off x="5440681" y="0"/>
            <a:ext cx="4160520" cy="365760"/>
          </a:xfrm>
          <a:prstGeom prst="rect">
            <a:avLst/>
          </a:prstGeom>
          <a:noFill/>
          <a:ln w="9525">
            <a:noFill/>
            <a:miter lim="800000"/>
            <a:headEnd/>
            <a:tailEnd/>
          </a:ln>
        </p:spPr>
        <p:txBody>
          <a:bodyPr vert="horz" wrap="square" lIns="96624" tIns="48313" rIns="96624" bIns="48313" numCol="1" anchor="t" anchorCtr="0" compatLnSpc="1">
            <a:prstTxWarp prst="textNoShape">
              <a:avLst/>
            </a:prstTxWarp>
          </a:bodyPr>
          <a:lstStyle>
            <a:lvl1pPr algn="r">
              <a:defRPr sz="1200" smtClean="0"/>
            </a:lvl1pPr>
          </a:lstStyle>
          <a:p>
            <a:pPr>
              <a:defRPr/>
            </a:pPr>
            <a:endParaRPr lang="en-US" dirty="0"/>
          </a:p>
        </p:txBody>
      </p:sp>
      <p:sp>
        <p:nvSpPr>
          <p:cNvPr id="4100" name="Rectangle 4"/>
          <p:cNvSpPr>
            <a:spLocks noGrp="1" noRot="1" noChangeAspect="1" noChangeArrowheads="1" noTextEdit="1"/>
          </p:cNvSpPr>
          <p:nvPr>
            <p:ph type="sldImg" idx="2"/>
          </p:nvPr>
        </p:nvSpPr>
        <p:spPr bwMode="auto">
          <a:xfrm>
            <a:off x="1379538" y="158750"/>
            <a:ext cx="7007225" cy="5256213"/>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786984" y="5804452"/>
            <a:ext cx="8263328" cy="1192696"/>
          </a:xfrm>
          <a:prstGeom prst="rect">
            <a:avLst/>
          </a:prstGeom>
          <a:noFill/>
          <a:ln w="9525">
            <a:noFill/>
            <a:miter lim="800000"/>
            <a:headEnd/>
            <a:tailEnd/>
          </a:ln>
        </p:spPr>
        <p:txBody>
          <a:bodyPr vert="horz" wrap="square" lIns="96624" tIns="48313" rIns="96624" bIns="48313"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5126" name="Rectangle 6"/>
          <p:cNvSpPr>
            <a:spLocks noGrp="1" noChangeArrowheads="1"/>
          </p:cNvSpPr>
          <p:nvPr>
            <p:ph type="ftr" sz="quarter" idx="4"/>
          </p:nvPr>
        </p:nvSpPr>
        <p:spPr bwMode="auto">
          <a:xfrm>
            <a:off x="0" y="6949440"/>
            <a:ext cx="4160520" cy="365760"/>
          </a:xfrm>
          <a:prstGeom prst="rect">
            <a:avLst/>
          </a:prstGeom>
          <a:noFill/>
          <a:ln w="9525">
            <a:noFill/>
            <a:miter lim="800000"/>
            <a:headEnd/>
            <a:tailEnd/>
          </a:ln>
        </p:spPr>
        <p:txBody>
          <a:bodyPr vert="horz" wrap="square" lIns="96624" tIns="48313" rIns="96624" bIns="48313" numCol="1" anchor="b" anchorCtr="0" compatLnSpc="1">
            <a:prstTxWarp prst="textNoShape">
              <a:avLst/>
            </a:prstTxWarp>
          </a:bodyPr>
          <a:lstStyle>
            <a:lvl1pPr>
              <a:defRPr sz="1200" smtClean="0"/>
            </a:lvl1pPr>
          </a:lstStyle>
          <a:p>
            <a:pPr>
              <a:defRPr/>
            </a:pPr>
            <a:endParaRPr lang="en-US" dirty="0"/>
          </a:p>
        </p:txBody>
      </p:sp>
      <p:sp>
        <p:nvSpPr>
          <p:cNvPr id="5127" name="Rectangle 7"/>
          <p:cNvSpPr>
            <a:spLocks noGrp="1" noChangeArrowheads="1"/>
          </p:cNvSpPr>
          <p:nvPr>
            <p:ph type="sldNum" sz="quarter" idx="5"/>
          </p:nvPr>
        </p:nvSpPr>
        <p:spPr bwMode="auto">
          <a:xfrm>
            <a:off x="5440681" y="6949440"/>
            <a:ext cx="4160520" cy="365760"/>
          </a:xfrm>
          <a:prstGeom prst="rect">
            <a:avLst/>
          </a:prstGeom>
          <a:noFill/>
          <a:ln w="9525">
            <a:noFill/>
            <a:miter lim="800000"/>
            <a:headEnd/>
            <a:tailEnd/>
          </a:ln>
        </p:spPr>
        <p:txBody>
          <a:bodyPr vert="horz" wrap="square" lIns="96624" tIns="48313" rIns="96624" bIns="48313" numCol="1" anchor="b" anchorCtr="0" compatLnSpc="1">
            <a:prstTxWarp prst="textNoShape">
              <a:avLst/>
            </a:prstTxWarp>
          </a:bodyPr>
          <a:lstStyle>
            <a:lvl1pPr algn="r">
              <a:defRPr sz="1200" smtClean="0"/>
            </a:lvl1pPr>
          </a:lstStyle>
          <a:p>
            <a:pPr>
              <a:defRPr/>
            </a:pPr>
            <a:fld id="{47192831-88FD-46AC-A3A6-55A2B3E79D84}" type="slidenum">
              <a:rPr lang="en-US"/>
              <a:pPr>
                <a:defRPr/>
              </a:pPr>
              <a:t>‹#›</a:t>
            </a:fld>
            <a:endParaRPr lang="en-US" dirty="0"/>
          </a:p>
        </p:txBody>
      </p:sp>
    </p:spTree>
    <p:extLst>
      <p:ext uri="{BB962C8B-B14F-4D97-AF65-F5344CB8AC3E}">
        <p14:creationId xmlns:p14="http://schemas.microsoft.com/office/powerpoint/2010/main" val="330085673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7358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population pyramid represents the age, sex, race and</a:t>
            </a:r>
            <a:r>
              <a:rPr lang="en-US" baseline="0" dirty="0" smtClean="0"/>
              <a:t> ethnic composition of the Texas population. Blue represents males, red females, rows are single years of age, and shades represent specified race/ethnic groups as indicated in the legend.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17</a:t>
            </a:fld>
            <a:endParaRPr lang="en-US" dirty="0"/>
          </a:p>
        </p:txBody>
      </p:sp>
    </p:spTree>
    <p:extLst>
      <p:ext uri="{BB962C8B-B14F-4D97-AF65-F5344CB8AC3E}">
        <p14:creationId xmlns:p14="http://schemas.microsoft.com/office/powerpoint/2010/main" val="3914025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20</a:t>
            </a:fld>
            <a:endParaRPr lang="en-US" dirty="0"/>
          </a:p>
        </p:txBody>
      </p:sp>
    </p:spTree>
    <p:extLst>
      <p:ext uri="{BB962C8B-B14F-4D97-AF65-F5344CB8AC3E}">
        <p14:creationId xmlns:p14="http://schemas.microsoft.com/office/powerpoint/2010/main" val="3028123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7838" y="173038"/>
            <a:ext cx="7435850" cy="5578475"/>
          </a:xfrm>
        </p:spPr>
      </p:sp>
      <p:sp>
        <p:nvSpPr>
          <p:cNvPr id="3" name="Notes Placeholder 2"/>
          <p:cNvSpPr>
            <a:spLocks noGrp="1"/>
          </p:cNvSpPr>
          <p:nvPr>
            <p:ph type="body" idx="1"/>
          </p:nvPr>
        </p:nvSpPr>
        <p:spPr/>
        <p:txBody>
          <a:bodyPr/>
          <a:lstStyle/>
          <a:p>
            <a:endParaRPr lang="en-US" sz="900" dirty="0"/>
          </a:p>
          <a:p>
            <a:endParaRPr lang="en-US" sz="900"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22</a:t>
            </a:fld>
            <a:endParaRPr lang="en-US" dirty="0"/>
          </a:p>
        </p:txBody>
      </p:sp>
    </p:spTree>
    <p:extLst>
      <p:ext uri="{BB962C8B-B14F-4D97-AF65-F5344CB8AC3E}">
        <p14:creationId xmlns:p14="http://schemas.microsoft.com/office/powerpoint/2010/main" val="24038204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7838" y="173038"/>
            <a:ext cx="7435850" cy="5578475"/>
          </a:xfrm>
        </p:spPr>
      </p:sp>
      <p:sp>
        <p:nvSpPr>
          <p:cNvPr id="3" name="Notes Placeholder 2"/>
          <p:cNvSpPr>
            <a:spLocks noGrp="1"/>
          </p:cNvSpPr>
          <p:nvPr>
            <p:ph type="body" idx="1"/>
          </p:nvPr>
        </p:nvSpPr>
        <p:spPr/>
        <p:txBody>
          <a:bodyPr/>
          <a:lstStyle/>
          <a:p>
            <a:endParaRPr lang="en-US" sz="900"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23</a:t>
            </a:fld>
            <a:endParaRPr lang="en-US" dirty="0"/>
          </a:p>
        </p:txBody>
      </p:sp>
    </p:spTree>
    <p:extLst>
      <p:ext uri="{BB962C8B-B14F-4D97-AF65-F5344CB8AC3E}">
        <p14:creationId xmlns:p14="http://schemas.microsoft.com/office/powerpoint/2010/main" val="102382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1428750" y="576263"/>
            <a:ext cx="6915150" cy="5187950"/>
          </a:xfrm>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3D9BDED3-744B-4161-B247-055080F26F46}" type="slidenum">
              <a:rPr lang="en-US" smtClean="0"/>
              <a:pPr>
                <a:defRPr/>
              </a:pPr>
              <a:t>41</a:t>
            </a:fld>
            <a:endParaRPr lang="en-US" dirty="0"/>
          </a:p>
        </p:txBody>
      </p:sp>
    </p:spTree>
    <p:extLst>
      <p:ext uri="{BB962C8B-B14F-4D97-AF65-F5344CB8AC3E}">
        <p14:creationId xmlns:p14="http://schemas.microsoft.com/office/powerpoint/2010/main" val="1037968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8863" y="406400"/>
            <a:ext cx="7961312" cy="5972175"/>
          </a:xfrm>
        </p:spPr>
      </p:sp>
      <p:sp>
        <p:nvSpPr>
          <p:cNvPr id="3" name="Notes Placeholder 2"/>
          <p:cNvSpPr>
            <a:spLocks noGrp="1"/>
          </p:cNvSpPr>
          <p:nvPr>
            <p:ph type="body" idx="1"/>
          </p:nvPr>
        </p:nvSpPr>
        <p:spPr/>
        <p:txBody>
          <a:bodyPr/>
          <a:lstStyle/>
          <a:p>
            <a:endParaRPr lang="en-US" sz="1000" dirty="0"/>
          </a:p>
          <a:p>
            <a:endParaRPr lang="en-US" sz="1000" dirty="0"/>
          </a:p>
          <a:p>
            <a:r>
              <a:rPr lang="en-US" sz="1000" dirty="0"/>
              <a:t>Educational attainment by race/ethnicity in Texas suggests that adults of Hispanic descent are much less likely to have completed high school compared to other race/ethnic groups. Over time, the percent of persons of Hispanic descent who have completed high school has been increasing more rapidly than for other groups but even at this pace of change it will take numerous decades for Hispanics to achieve parity with non-Hispanics in the percent with a high school degree or greater. </a:t>
            </a:r>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solidFill>
                  <a:prstClr val="black"/>
                </a:solidFill>
              </a:rPr>
              <a:pPr>
                <a:defRPr/>
              </a:pPr>
              <a:t>45</a:t>
            </a:fld>
            <a:endParaRPr lang="en-US" dirty="0">
              <a:solidFill>
                <a:prstClr val="black"/>
              </a:solidFill>
            </a:endParaRPr>
          </a:p>
        </p:txBody>
      </p:sp>
    </p:spTree>
    <p:extLst>
      <p:ext uri="{BB962C8B-B14F-4D97-AF65-F5344CB8AC3E}">
        <p14:creationId xmlns:p14="http://schemas.microsoft.com/office/powerpoint/2010/main" val="3567807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7475" y="601663"/>
            <a:ext cx="7270750" cy="5454650"/>
          </a:xfrm>
        </p:spPr>
      </p:sp>
      <p:sp>
        <p:nvSpPr>
          <p:cNvPr id="3" name="Notes Placeholder 2"/>
          <p:cNvSpPr>
            <a:spLocks noGrp="1"/>
          </p:cNvSpPr>
          <p:nvPr>
            <p:ph type="body" idx="1"/>
          </p:nvPr>
        </p:nvSpPr>
        <p:spPr/>
        <p:txBody>
          <a:bodyPr>
            <a:normAutofit/>
          </a:bodyPr>
          <a:lstStyle/>
          <a:p>
            <a:r>
              <a:rPr lang="en-US" baseline="0" dirty="0" smtClean="0"/>
              <a:t>The first assumption (represented by the red columns) is that educational attainment by race/ethnicity and sex would remain the same as it was in 2011. Thus the changes we see in educational attainment in this projection are due only to changes in the racial/ethnic composition of the population (driven by increasing Hispanic population and a leveling of growth among the non-Hispanic white population). Under this scenario, we would see increases of the percent of the labor force with lower levels of education and declines in the percent of the labor force with higher levels. </a:t>
            </a:r>
          </a:p>
          <a:p>
            <a:endParaRPr lang="en-US" baseline="0" dirty="0" smtClean="0"/>
          </a:p>
        </p:txBody>
      </p:sp>
      <p:sp>
        <p:nvSpPr>
          <p:cNvPr id="4" name="Slide Number Placeholder 3"/>
          <p:cNvSpPr>
            <a:spLocks noGrp="1"/>
          </p:cNvSpPr>
          <p:nvPr>
            <p:ph type="sldNum" sz="quarter" idx="10"/>
          </p:nvPr>
        </p:nvSpPr>
        <p:spPr/>
        <p:txBody>
          <a:bodyPr/>
          <a:lstStyle/>
          <a:p>
            <a:fld id="{76F32840-EA76-4A40-B83F-F31ACE11B3A9}" type="slidenum">
              <a:rPr lang="en-US" smtClean="0"/>
              <a:pPr/>
              <a:t>46</a:t>
            </a:fld>
            <a:endParaRPr lang="en-US" dirty="0"/>
          </a:p>
        </p:txBody>
      </p:sp>
    </p:spTree>
    <p:extLst>
      <p:ext uri="{BB962C8B-B14F-4D97-AF65-F5344CB8AC3E}">
        <p14:creationId xmlns:p14="http://schemas.microsoft.com/office/powerpoint/2010/main" val="10708362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7475" y="601663"/>
            <a:ext cx="7270750" cy="5454650"/>
          </a:xfrm>
        </p:spPr>
      </p:sp>
      <p:sp>
        <p:nvSpPr>
          <p:cNvPr id="3" name="Notes Placeholder 2"/>
          <p:cNvSpPr>
            <a:spLocks noGrp="1"/>
          </p:cNvSpPr>
          <p:nvPr>
            <p:ph type="body" idx="1"/>
          </p:nvPr>
        </p:nvSpPr>
        <p:spPr/>
        <p:txBody>
          <a:bodyPr>
            <a:normAutofit/>
          </a:bodyPr>
          <a:lstStyle/>
          <a:p>
            <a:r>
              <a:rPr lang="en-US" baseline="0" dirty="0" smtClean="0"/>
              <a:t>Under the second assumption (green columns) the trends observed in improving educational attainment are projected forward and applied to the projected population by race/ethnicity and sex. Thus the generally positive trends we have noted in improving educational attainment are assumed to continue into the future. The result of this projection suggests that we will see declines in the percent of the labor force with lower levels of education and increases in the percent of the labor force with higher levels of education.</a:t>
            </a:r>
          </a:p>
          <a:p>
            <a:endParaRPr lang="en-US" dirty="0"/>
          </a:p>
        </p:txBody>
      </p:sp>
      <p:sp>
        <p:nvSpPr>
          <p:cNvPr id="4" name="Slide Number Placeholder 3"/>
          <p:cNvSpPr>
            <a:spLocks noGrp="1"/>
          </p:cNvSpPr>
          <p:nvPr>
            <p:ph type="sldNum" sz="quarter" idx="10"/>
          </p:nvPr>
        </p:nvSpPr>
        <p:spPr/>
        <p:txBody>
          <a:bodyPr/>
          <a:lstStyle/>
          <a:p>
            <a:fld id="{76F32840-EA76-4A40-B83F-F31ACE11B3A9}" type="slidenum">
              <a:rPr lang="en-US" smtClean="0"/>
              <a:pPr/>
              <a:t>47</a:t>
            </a:fld>
            <a:endParaRPr lang="en-US" dirty="0"/>
          </a:p>
        </p:txBody>
      </p:sp>
    </p:spTree>
    <p:extLst>
      <p:ext uri="{BB962C8B-B14F-4D97-AF65-F5344CB8AC3E}">
        <p14:creationId xmlns:p14="http://schemas.microsoft.com/office/powerpoint/2010/main" val="3382317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1223963" y="238125"/>
            <a:ext cx="7194550" cy="5395913"/>
          </a:xfrm>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aseline="0" dirty="0" smtClean="0"/>
              <a:t>The Texas </a:t>
            </a:r>
            <a:r>
              <a:rPr lang="en-US" baseline="0" dirty="0" err="1" smtClean="0"/>
              <a:t>Demgraphic</a:t>
            </a:r>
            <a:r>
              <a:rPr lang="en-US" baseline="0" dirty="0" smtClean="0"/>
              <a:t> Data Center are committed to supporting your work through providing you with the best, most accurate, and objective information we can identify about our greatest asset, the people of Texas. </a:t>
            </a:r>
          </a:p>
          <a:p>
            <a:pPr eaLnBrk="1" hangingPunct="1">
              <a:spcBef>
                <a:spcPct val="0"/>
              </a:spcBef>
            </a:pPr>
            <a:endParaRPr lang="en-US" dirty="0" smtClean="0"/>
          </a:p>
        </p:txBody>
      </p:sp>
      <p:sp>
        <p:nvSpPr>
          <p:cNvPr id="573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B507754-BBD3-4A44-82F4-43614AC6E0B7}" type="slidenum">
              <a:rPr lang="en-US" smtClean="0"/>
              <a:pPr fontAlgn="base">
                <a:spcBef>
                  <a:spcPct val="0"/>
                </a:spcBef>
                <a:spcAft>
                  <a:spcPct val="0"/>
                </a:spcAft>
                <a:defRPr/>
              </a:pPr>
              <a:t>50</a:t>
            </a:fld>
            <a:endParaRPr lang="en-US" dirty="0" smtClean="0"/>
          </a:p>
        </p:txBody>
      </p:sp>
    </p:spTree>
    <p:extLst>
      <p:ext uri="{BB962C8B-B14F-4D97-AF65-F5344CB8AC3E}">
        <p14:creationId xmlns:p14="http://schemas.microsoft.com/office/powerpoint/2010/main" val="1271674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1400" y="180975"/>
            <a:ext cx="8667750" cy="6502400"/>
          </a:xfrm>
        </p:spPr>
      </p:sp>
      <p:sp>
        <p:nvSpPr>
          <p:cNvPr id="3" name="Notes Placeholder 2"/>
          <p:cNvSpPr>
            <a:spLocks noGrp="1"/>
          </p:cNvSpPr>
          <p:nvPr>
            <p:ph type="body" idx="1"/>
          </p:nvPr>
        </p:nvSpPr>
        <p:spPr/>
        <p:txBody>
          <a:bodyPr/>
          <a:lstStyle/>
          <a:p>
            <a:pPr defTabSz="1058188">
              <a:defRPr/>
            </a:pPr>
            <a:endParaRPr lang="en-US" sz="900" dirty="0"/>
          </a:p>
          <a:p>
            <a:pPr defTabSz="1058188">
              <a:defRPr/>
            </a:pPr>
            <a:r>
              <a:rPr lang="en-US" sz="800" dirty="0"/>
              <a:t>When we look at the geographic distribution of the population of Texas over time we see continually increasing population in the counties along the I-35 corridor, the Houston area, and the lower Rio Grand Valley. Urbanized areas out west have grown but most counties west have experienced limited growth and some population decline. Approximately 86% of the population is along I-35 and east.  This area with the 3 major metropolitan areas at the points is often described as the Texas population triangle.</a:t>
            </a:r>
          </a:p>
          <a:p>
            <a:pPr defTabSz="1058188">
              <a:defRPr/>
            </a:pPr>
            <a:r>
              <a:rPr lang="en-US" sz="800" dirty="0"/>
              <a:t>The counties of Harris, Dallas, Tarrant, Bexar, and Travis make up the points of the “population triangle” in Texas and are the most populated in the State. Collin, Denton, Fort Bend, Hidalgo, and El Paso counties also have significant population concentrations. Many counties west of Interstate 35 are more sparsely populated. </a:t>
            </a:r>
          </a:p>
        </p:txBody>
      </p:sp>
    </p:spTree>
    <p:extLst>
      <p:ext uri="{BB962C8B-B14F-4D97-AF65-F5344CB8AC3E}">
        <p14:creationId xmlns:p14="http://schemas.microsoft.com/office/powerpoint/2010/main" val="975217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68363" y="542925"/>
            <a:ext cx="8559800" cy="6421438"/>
          </a:xfrm>
        </p:spPr>
      </p:sp>
      <p:sp>
        <p:nvSpPr>
          <p:cNvPr id="3" name="Notes Placeholder 2"/>
          <p:cNvSpPr>
            <a:spLocks noGrp="1"/>
          </p:cNvSpPr>
          <p:nvPr>
            <p:ph type="body" idx="1"/>
          </p:nvPr>
        </p:nvSpPr>
        <p:spPr>
          <a:xfrm>
            <a:off x="606872" y="6775634"/>
            <a:ext cx="9569560" cy="2062804"/>
          </a:xfrm>
          <a:prstGeom prst="rect">
            <a:avLst/>
          </a:prstGeom>
        </p:spPr>
        <p:txBody>
          <a:bodyPr/>
          <a:lstStyle/>
          <a:p>
            <a:pPr defTabSz="1058188">
              <a:defRPr/>
            </a:pPr>
            <a:endParaRPr lang="en-US" dirty="0" smtClean="0"/>
          </a:p>
          <a:p>
            <a:pPr defTabSz="1058188">
              <a:defRPr/>
            </a:pPr>
            <a:r>
              <a:rPr lang="en-US" dirty="0" smtClean="0"/>
              <a:t>Population</a:t>
            </a:r>
            <a:r>
              <a:rPr lang="en-US" baseline="0" dirty="0" smtClean="0"/>
              <a:t> change over the decade has been greatest in the urban and suburban population triangle counties. Counties in the lower Rio Grande Valley also had significant growth as did El Paso. Overall, </a:t>
            </a:r>
            <a:r>
              <a:rPr lang="en-US" dirty="0" smtClean="0"/>
              <a:t>158</a:t>
            </a:r>
            <a:r>
              <a:rPr lang="en-US" baseline="0" dirty="0" smtClean="0"/>
              <a:t> </a:t>
            </a:r>
            <a:r>
              <a:rPr lang="en-US" dirty="0" smtClean="0"/>
              <a:t>counties</a:t>
            </a:r>
            <a:r>
              <a:rPr lang="en-US" baseline="0" dirty="0" smtClean="0"/>
              <a:t> gained population while 96 (38%) lost population over the decade.</a:t>
            </a:r>
          </a:p>
          <a:p>
            <a:pPr defTabSz="1058188">
              <a:defRPr/>
            </a:pPr>
            <a:endParaRPr lang="en-US" dirty="0" smtClean="0"/>
          </a:p>
        </p:txBody>
      </p:sp>
      <p:sp>
        <p:nvSpPr>
          <p:cNvPr id="4" name="Slide Number Placeholder 3"/>
          <p:cNvSpPr>
            <a:spLocks noGrp="1"/>
          </p:cNvSpPr>
          <p:nvPr>
            <p:ph type="sldNum" sz="quarter" idx="10"/>
          </p:nvPr>
        </p:nvSpPr>
        <p:spPr>
          <a:xfrm>
            <a:off x="5993569" y="7895871"/>
            <a:ext cx="4583315" cy="415573"/>
          </a:xfrm>
          <a:prstGeom prst="rect">
            <a:avLst/>
          </a:prstGeom>
        </p:spPr>
        <p:txBody>
          <a:bodyPr/>
          <a:lstStyle/>
          <a:p>
            <a:pPr>
              <a:defRPr/>
            </a:pPr>
            <a:fld id="{47192831-88FD-46AC-A3A6-55A2B3E79D84}" type="slidenum">
              <a:rPr lang="en-US" smtClean="0"/>
              <a:pPr>
                <a:defRPr/>
              </a:pPr>
              <a:t>3</a:t>
            </a:fld>
            <a:endParaRPr lang="en-US" dirty="0"/>
          </a:p>
        </p:txBody>
      </p:sp>
    </p:spTree>
    <p:extLst>
      <p:ext uri="{BB962C8B-B14F-4D97-AF65-F5344CB8AC3E}">
        <p14:creationId xmlns:p14="http://schemas.microsoft.com/office/powerpoint/2010/main" val="3355777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360363"/>
            <a:ext cx="8566150" cy="6424612"/>
          </a:xfrm>
        </p:spPr>
      </p:sp>
      <p:sp>
        <p:nvSpPr>
          <p:cNvPr id="3" name="Notes Placeholder 2"/>
          <p:cNvSpPr>
            <a:spLocks noGrp="1"/>
          </p:cNvSpPr>
          <p:nvPr>
            <p:ph type="body" idx="1"/>
          </p:nvPr>
        </p:nvSpPr>
        <p:spPr>
          <a:xfrm>
            <a:off x="606872" y="6594949"/>
            <a:ext cx="9569560" cy="2062804"/>
          </a:xfrm>
          <a:prstGeom prst="rect">
            <a:avLst/>
          </a:prstGeom>
        </p:spPr>
        <p:txBody>
          <a:bodyPr/>
          <a:lstStyle/>
          <a:p>
            <a:pPr defTabSz="1058188">
              <a:defRPr/>
            </a:pPr>
            <a:endParaRPr lang="en-US" dirty="0" smtClean="0"/>
          </a:p>
          <a:p>
            <a:pPr defTabSz="1058188">
              <a:defRPr/>
            </a:pPr>
            <a:r>
              <a:rPr lang="en-US" dirty="0" smtClean="0"/>
              <a:t>Percent change is an indicator of the speed of population change</a:t>
            </a:r>
            <a:r>
              <a:rPr lang="en-US" baseline="0" dirty="0" smtClean="0"/>
              <a:t> void of information about the volume of population change. Percent change in the population over the past few years has been greatest in the suburban population triangle counties, notably among counties between San Antonio and Austin. In the early part of the decade, counties in the Eagle Ford Shale area (south east of San Antonio) and the Cline Shale area (Midland and Odessa area), had been growing quickly. This is no longer the case. </a:t>
            </a:r>
          </a:p>
          <a:p>
            <a:pPr defTabSz="1058188">
              <a:defRPr/>
            </a:pPr>
            <a:endParaRPr lang="en-US" dirty="0" smtClean="0"/>
          </a:p>
        </p:txBody>
      </p:sp>
      <p:sp>
        <p:nvSpPr>
          <p:cNvPr id="4" name="Slide Number Placeholder 3"/>
          <p:cNvSpPr>
            <a:spLocks noGrp="1"/>
          </p:cNvSpPr>
          <p:nvPr>
            <p:ph type="sldNum" sz="quarter" idx="10"/>
          </p:nvPr>
        </p:nvSpPr>
        <p:spPr>
          <a:xfrm>
            <a:off x="5993569" y="7895871"/>
            <a:ext cx="4583315" cy="415573"/>
          </a:xfrm>
          <a:prstGeom prst="rect">
            <a:avLst/>
          </a:prstGeom>
        </p:spPr>
        <p:txBody>
          <a:bodyPr/>
          <a:lstStyle/>
          <a:p>
            <a:pPr>
              <a:defRPr/>
            </a:pPr>
            <a:fld id="{47192831-88FD-46AC-A3A6-55A2B3E79D84}" type="slidenum">
              <a:rPr lang="en-US" smtClean="0"/>
              <a:pPr>
                <a:defRPr/>
              </a:pPr>
              <a:t>4</a:t>
            </a:fld>
            <a:endParaRPr lang="en-US" dirty="0"/>
          </a:p>
        </p:txBody>
      </p:sp>
    </p:spTree>
    <p:extLst>
      <p:ext uri="{BB962C8B-B14F-4D97-AF65-F5344CB8AC3E}">
        <p14:creationId xmlns:p14="http://schemas.microsoft.com/office/powerpoint/2010/main" val="956432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5</a:t>
            </a:fld>
            <a:endParaRPr lang="en-US" dirty="0"/>
          </a:p>
        </p:txBody>
      </p:sp>
    </p:spTree>
    <p:extLst>
      <p:ext uri="{BB962C8B-B14F-4D97-AF65-F5344CB8AC3E}">
        <p14:creationId xmlns:p14="http://schemas.microsoft.com/office/powerpoint/2010/main" val="3237902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1435100" y="600075"/>
            <a:ext cx="7219950" cy="5416550"/>
          </a:xfrm>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As</a:t>
            </a:r>
            <a:r>
              <a:rPr lang="en-US" baseline="0" dirty="0" smtClean="0"/>
              <a:t> of the 2000 Census, about 53% of Texas’ population was non-Hispanic Anglo, about 32% where of Hispanic descent, about 11% where non-Hispanic African American, and about 4% were non-Hispanic Other. </a:t>
            </a:r>
            <a:endParaRPr lang="en-US" dirty="0" smtClean="0"/>
          </a:p>
          <a:p>
            <a:r>
              <a:rPr lang="en-US" dirty="0" smtClean="0"/>
              <a:t>In</a:t>
            </a:r>
            <a:r>
              <a:rPr lang="en-US" baseline="0" dirty="0" smtClean="0"/>
              <a:t> 2010, it is estimated that about 45% of the Texas population was non-Hispanic Anglo, 38% of Hispanic descent, 11% were non-Hispanic African American, and about 6% were non-Hispanic Other (largely of Asian descent). </a:t>
            </a:r>
            <a:endParaRPr lang="en-US" dirty="0" smtClean="0"/>
          </a:p>
        </p:txBody>
      </p:sp>
      <p:sp>
        <p:nvSpPr>
          <p:cNvPr id="4" name="Slide Number Placeholder 3"/>
          <p:cNvSpPr>
            <a:spLocks noGrp="1"/>
          </p:cNvSpPr>
          <p:nvPr>
            <p:ph type="sldNum" sz="quarter" idx="5"/>
          </p:nvPr>
        </p:nvSpPr>
        <p:spPr/>
        <p:txBody>
          <a:bodyPr/>
          <a:lstStyle/>
          <a:p>
            <a:pPr>
              <a:defRPr/>
            </a:pPr>
            <a:fld id="{3D9BDED3-744B-4161-B247-055080F26F46}" type="slidenum">
              <a:rPr lang="en-US" smtClean="0"/>
              <a:pPr>
                <a:defRPr/>
              </a:pPr>
              <a:t>13</a:t>
            </a:fld>
            <a:endParaRPr lang="en-US" dirty="0"/>
          </a:p>
        </p:txBody>
      </p:sp>
    </p:spTree>
    <p:extLst>
      <p:ext uri="{BB962C8B-B14F-4D97-AF65-F5344CB8AC3E}">
        <p14:creationId xmlns:p14="http://schemas.microsoft.com/office/powerpoint/2010/main" val="2500870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0585">
              <a:defRPr/>
            </a:pPr>
            <a:r>
              <a:rPr lang="en-US" dirty="0" smtClean="0"/>
              <a:t>The age distribution of the non-Hispanic white population in Texas is weighted heavily with the “baby boom” generation. Largely the result of lower fertility and less net</a:t>
            </a:r>
            <a:r>
              <a:rPr lang="en-US" baseline="0" dirty="0" smtClean="0"/>
              <a:t> </a:t>
            </a:r>
            <a:r>
              <a:rPr lang="en-US" dirty="0" smtClean="0"/>
              <a:t>in-migration, the non-Hispanic white population</a:t>
            </a:r>
            <a:r>
              <a:rPr lang="en-US" baseline="0" dirty="0" smtClean="0"/>
              <a:t> has relatively fewer young persons relative to those in the middle-age years. In 2010, at ages 37 and younger, the Hispanic population exceeds the non-Hispanic white population.</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14</a:t>
            </a:fld>
            <a:endParaRPr lang="en-US" dirty="0"/>
          </a:p>
        </p:txBody>
      </p:sp>
    </p:spTree>
    <p:extLst>
      <p:ext uri="{BB962C8B-B14F-4D97-AF65-F5344CB8AC3E}">
        <p14:creationId xmlns:p14="http://schemas.microsoft.com/office/powerpoint/2010/main" val="7476631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population pyramid represents the age, sex, race and</a:t>
            </a:r>
            <a:r>
              <a:rPr lang="en-US" baseline="0" dirty="0" smtClean="0"/>
              <a:t> ethnic composition of the Texas population. Blue represents males, red females, rows are single years of age, and shades represent specified race/ethnic groups as indicated in the legend.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15</a:t>
            </a:fld>
            <a:endParaRPr lang="en-US" dirty="0"/>
          </a:p>
        </p:txBody>
      </p:sp>
    </p:spTree>
    <p:extLst>
      <p:ext uri="{BB962C8B-B14F-4D97-AF65-F5344CB8AC3E}">
        <p14:creationId xmlns:p14="http://schemas.microsoft.com/office/powerpoint/2010/main" val="25085206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population pyramid represents the age, sex, race and</a:t>
            </a:r>
            <a:r>
              <a:rPr lang="en-US" baseline="0" dirty="0" smtClean="0"/>
              <a:t> ethnic composition of the Texas population. Blue represents males, red females, rows are single years of age, and shades represent specified race/ethnic groups as indicated in the legend.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16</a:t>
            </a:fld>
            <a:endParaRPr lang="en-US" dirty="0"/>
          </a:p>
        </p:txBody>
      </p:sp>
    </p:spTree>
    <p:extLst>
      <p:ext uri="{BB962C8B-B14F-4D97-AF65-F5344CB8AC3E}">
        <p14:creationId xmlns:p14="http://schemas.microsoft.com/office/powerpoint/2010/main" val="40196682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000500" y="120015"/>
            <a:ext cx="5046344" cy="908684"/>
          </a:xfrm>
        </p:spPr>
        <p:txBody>
          <a:bodyPr anchor="t" anchorCtr="0">
            <a:noAutofit/>
          </a:bodyPr>
          <a:lstStyle>
            <a:lvl1pPr algn="r">
              <a:defRPr sz="32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412231" y="1754505"/>
            <a:ext cx="2634614" cy="2874645"/>
          </a:xfrm>
        </p:spPr>
        <p:txBody>
          <a:bodyPr>
            <a:noAutofit/>
          </a:bodyPr>
          <a:lstStyle>
            <a:lvl1pPr marL="0" indent="0" algn="r">
              <a:lnSpc>
                <a:spcPct val="100000"/>
              </a:lnSpc>
              <a:buNone/>
              <a:defRPr sz="2400">
                <a:solidFill>
                  <a:srgbClr val="25327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grpSp>
        <p:nvGrpSpPr>
          <p:cNvPr id="5" name="Group 4"/>
          <p:cNvGrpSpPr/>
          <p:nvPr/>
        </p:nvGrpSpPr>
        <p:grpSpPr>
          <a:xfrm>
            <a:off x="6019800" y="6256840"/>
            <a:ext cx="2895599" cy="400110"/>
            <a:chOff x="6229737" y="6256840"/>
            <a:chExt cx="2895599" cy="40011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29737" y="6256840"/>
              <a:ext cx="399663" cy="399663"/>
            </a:xfrm>
            <a:prstGeom prst="rect">
              <a:avLst/>
            </a:prstGeom>
          </p:spPr>
        </p:pic>
        <p:sp>
          <p:nvSpPr>
            <p:cNvPr id="16" name="TextBox 15"/>
            <p:cNvSpPr txBox="1"/>
            <p:nvPr userDrawn="1"/>
          </p:nvSpPr>
          <p:spPr>
            <a:xfrm>
              <a:off x="6629399" y="6256840"/>
              <a:ext cx="2495937" cy="400110"/>
            </a:xfrm>
            <a:prstGeom prst="rect">
              <a:avLst/>
            </a:prstGeom>
            <a:noFill/>
          </p:spPr>
          <p:txBody>
            <a:bodyPr wrap="square" rtlCol="0">
              <a:normAutofit fontScale="92500"/>
            </a:bodyPr>
            <a:lstStyle/>
            <a:p>
              <a:r>
                <a:rPr lang="en-US" sz="2000" dirty="0" smtClean="0">
                  <a:solidFill>
                    <a:schemeClr val="tx2"/>
                  </a:solidFill>
                </a:rPr>
                <a:t>@TexasDemography</a:t>
              </a:r>
              <a:endParaRPr lang="en-US" sz="2000" dirty="0">
                <a:solidFill>
                  <a:schemeClr val="tx2"/>
                </a:solidFill>
              </a:endParaRPr>
            </a:p>
          </p:txBody>
        </p:sp>
      </p:gr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9315" y="5112828"/>
            <a:ext cx="3080384" cy="1011198"/>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9777" t="1" r="-8" b="-765"/>
          <a:stretch/>
        </p:blipFill>
        <p:spPr>
          <a:xfrm>
            <a:off x="0" y="0"/>
            <a:ext cx="6675120" cy="6766560"/>
          </a:xfrm>
          <a:prstGeom prst="rect">
            <a:avLst/>
          </a:prstGeom>
        </p:spPr>
      </p:pic>
    </p:spTree>
    <p:extLst>
      <p:ext uri="{BB962C8B-B14F-4D97-AF65-F5344CB8AC3E}">
        <p14:creationId xmlns:p14="http://schemas.microsoft.com/office/powerpoint/2010/main" val="173491616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0082" y="132683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60082" y="2150745"/>
            <a:ext cx="3868340" cy="410146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9390" y="132683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59390" y="2150744"/>
            <a:ext cx="3887391" cy="41014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D34E50B-2F52-4821-A80F-AEA68124EBC8}" type="datetime1">
              <a:rPr lang="en-US" smtClean="0"/>
              <a:t>11/18/2017</a:t>
            </a:fld>
            <a:endParaRPr lang="en-US" dirty="0"/>
          </a:p>
        </p:txBody>
      </p:sp>
      <p:sp>
        <p:nvSpPr>
          <p:cNvPr id="8" name="Footer Placeholder 7"/>
          <p:cNvSpPr>
            <a:spLocks noGrp="1"/>
          </p:cNvSpPr>
          <p:nvPr>
            <p:ph type="ftr" sz="quarter" idx="11"/>
          </p:nvPr>
        </p:nvSpPr>
        <p:spPr/>
        <p:txBody>
          <a:bodyPr/>
          <a:lstStyle/>
          <a:p>
            <a:r>
              <a:rPr lang="en-US" smtClean="0"/>
              <a:t>DRAFT 5-25-10</a:t>
            </a:r>
            <a:endParaRPr lang="en-US" dirty="0"/>
          </a:p>
        </p:txBody>
      </p:sp>
      <p:sp>
        <p:nvSpPr>
          <p:cNvPr id="9" name="Slide Number Placeholder 8"/>
          <p:cNvSpPr>
            <a:spLocks noGrp="1"/>
          </p:cNvSpPr>
          <p:nvPr>
            <p:ph type="sldNum" sz="quarter" idx="12"/>
          </p:nvPr>
        </p:nvSpPr>
        <p:spPr/>
        <p:txBody>
          <a:bodyPr/>
          <a:lstStyle/>
          <a:p>
            <a:fld id="{2BC1FA3B-F0C1-4F58-90BE-DCC7501F4B28}" type="slidenum">
              <a:rPr lang="en-US" smtClean="0"/>
              <a:pPr/>
              <a:t>‹#›</a:t>
            </a:fld>
            <a:endParaRPr lang="en-US" dirty="0"/>
          </a:p>
        </p:txBody>
      </p:sp>
      <p:sp>
        <p:nvSpPr>
          <p:cNvPr id="10"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354508949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1314450"/>
            <a:ext cx="4629150" cy="48748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314449"/>
            <a:ext cx="2949178" cy="487489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6E1CF5-A70B-4390-BA91-1EB097C99F0D}" type="datetime1">
              <a:rPr lang="en-US" smtClean="0"/>
              <a:t>11/18/2017</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267435235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70246" y="1297304"/>
            <a:ext cx="4629150" cy="501205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1297305"/>
            <a:ext cx="2949178" cy="501205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DF19AD-229C-4ABE-A25C-718C0D054BAE}" type="datetime1">
              <a:rPr lang="en-US" smtClean="0"/>
              <a:t>11/18/2017</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42838306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463680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4480" y="91440"/>
            <a:ext cx="7498080" cy="914400"/>
          </a:xfrm>
        </p:spPr>
        <p:txBody>
          <a:bodyPr>
            <a:normAutofit/>
          </a:bodyPr>
          <a:lstStyle>
            <a:lvl1pPr algn="ctr">
              <a:defRPr sz="3600">
                <a:solidFill>
                  <a:schemeClr val="bg1"/>
                </a:solidFill>
                <a:effectLst>
                  <a:outerShdw blurRad="50800" dist="38100" dir="5400000" algn="t" rotWithShape="0">
                    <a:prstClr val="black">
                      <a:alpha val="40000"/>
                    </a:prstClr>
                  </a:outerShdw>
                </a:effectLst>
                <a:latin typeface="+mn-l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2"/>
          </p:nvPr>
        </p:nvSpPr>
        <p:spPr>
          <a:xfrm>
            <a:off x="171450" y="6406376"/>
            <a:ext cx="1137285" cy="315100"/>
          </a:xfrm>
          <a:prstGeom prst="rect">
            <a:avLst/>
          </a:prstGeom>
        </p:spPr>
        <p:txBody>
          <a:bodyPr vert="horz" lIns="91440" tIns="45720" rIns="91440" bIns="45720" rtlCol="0" anchor="ctr"/>
          <a:lstStyle>
            <a:lvl1pPr algn="l">
              <a:defRPr sz="1200">
                <a:solidFill>
                  <a:srgbClr val="8FA5D1"/>
                </a:solidFill>
              </a:defRPr>
            </a:lvl1pPr>
          </a:lstStyle>
          <a:p>
            <a:fld id="{16EA17B0-1009-45A1-B7BB-2A2DC920306F}" type="datetime1">
              <a:rPr lang="en-US" smtClean="0"/>
              <a:t>11/18/2017</a:t>
            </a:fld>
            <a:endParaRPr lang="en-US" dirty="0"/>
          </a:p>
        </p:txBody>
      </p:sp>
      <p:sp>
        <p:nvSpPr>
          <p:cNvPr id="8" name="Footer Placeholder 4"/>
          <p:cNvSpPr>
            <a:spLocks noGrp="1"/>
          </p:cNvSpPr>
          <p:nvPr>
            <p:ph type="ftr" sz="quarter" idx="3"/>
          </p:nvPr>
        </p:nvSpPr>
        <p:spPr>
          <a:xfrm>
            <a:off x="1514475" y="6414383"/>
            <a:ext cx="6492240" cy="315100"/>
          </a:xfrm>
          <a:prstGeom prst="rect">
            <a:avLst/>
          </a:prstGeom>
        </p:spPr>
        <p:txBody>
          <a:bodyPr vert="horz" lIns="91440" tIns="45720" rIns="91440" bIns="45720" rtlCol="0" anchor="ctr"/>
          <a:lstStyle>
            <a:lvl1pPr algn="ctr">
              <a:defRPr sz="1200">
                <a:solidFill>
                  <a:srgbClr val="8FA5D1"/>
                </a:solidFill>
              </a:defRPr>
            </a:lvl1pPr>
          </a:lstStyle>
          <a:p>
            <a:r>
              <a:rPr lang="en-US" smtClean="0"/>
              <a:t>DRAFT 5-25-10</a:t>
            </a:r>
            <a:endParaRPr lang="en-US" dirty="0"/>
          </a:p>
        </p:txBody>
      </p:sp>
      <p:sp>
        <p:nvSpPr>
          <p:cNvPr id="9" name="Slide Number Placeholder 5"/>
          <p:cNvSpPr>
            <a:spLocks noGrp="1"/>
          </p:cNvSpPr>
          <p:nvPr>
            <p:ph type="sldNum" sz="quarter" idx="4"/>
          </p:nvPr>
        </p:nvSpPr>
        <p:spPr>
          <a:xfrm>
            <a:off x="8138159" y="6406376"/>
            <a:ext cx="817245"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304833260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26251"/>
            <a:ext cx="7886700" cy="2852737"/>
          </a:xfrm>
        </p:spPr>
        <p:txBody>
          <a:bodyPr anchor="b"/>
          <a:lstStyle>
            <a:lvl1pPr>
              <a:defRPr sz="6000">
                <a:solidFill>
                  <a:srgbClr val="25327B"/>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2"/>
          </p:nvPr>
        </p:nvSpPr>
        <p:spPr>
          <a:xfrm>
            <a:off x="171450" y="6406376"/>
            <a:ext cx="1137285" cy="315100"/>
          </a:xfrm>
          <a:prstGeom prst="rect">
            <a:avLst/>
          </a:prstGeom>
        </p:spPr>
        <p:txBody>
          <a:bodyPr vert="horz" lIns="91440" tIns="45720" rIns="91440" bIns="45720" rtlCol="0" anchor="ctr"/>
          <a:lstStyle>
            <a:lvl1pPr algn="l">
              <a:defRPr sz="1200">
                <a:solidFill>
                  <a:srgbClr val="8FA5D1"/>
                </a:solidFill>
              </a:defRPr>
            </a:lvl1pPr>
          </a:lstStyle>
          <a:p>
            <a:fld id="{37195DDB-3A78-4C6D-97A9-BF4491D2246E}" type="datetime1">
              <a:rPr lang="en-US" smtClean="0"/>
              <a:t>11/18/2017</a:t>
            </a:fld>
            <a:endParaRPr lang="en-US" dirty="0"/>
          </a:p>
        </p:txBody>
      </p:sp>
      <p:sp>
        <p:nvSpPr>
          <p:cNvPr id="8" name="Footer Placeholder 4"/>
          <p:cNvSpPr>
            <a:spLocks noGrp="1"/>
          </p:cNvSpPr>
          <p:nvPr>
            <p:ph type="ftr" sz="quarter" idx="3"/>
          </p:nvPr>
        </p:nvSpPr>
        <p:spPr>
          <a:xfrm>
            <a:off x="1514475" y="6414383"/>
            <a:ext cx="6492240" cy="315100"/>
          </a:xfrm>
          <a:prstGeom prst="rect">
            <a:avLst/>
          </a:prstGeom>
        </p:spPr>
        <p:txBody>
          <a:bodyPr vert="horz" lIns="91440" tIns="45720" rIns="91440" bIns="45720" rtlCol="0" anchor="ctr"/>
          <a:lstStyle>
            <a:lvl1pPr algn="ctr">
              <a:defRPr sz="1200">
                <a:solidFill>
                  <a:srgbClr val="8FA5D1"/>
                </a:solidFill>
              </a:defRPr>
            </a:lvl1pPr>
          </a:lstStyle>
          <a:p>
            <a:r>
              <a:rPr lang="en-US" smtClean="0"/>
              <a:t>DRAFT 5-25-10</a:t>
            </a:r>
            <a:endParaRPr lang="en-US" dirty="0"/>
          </a:p>
        </p:txBody>
      </p:sp>
      <p:sp>
        <p:nvSpPr>
          <p:cNvPr id="9" name="Slide Number Placeholder 5"/>
          <p:cNvSpPr>
            <a:spLocks noGrp="1"/>
          </p:cNvSpPr>
          <p:nvPr>
            <p:ph type="sldNum" sz="quarter" idx="4"/>
          </p:nvPr>
        </p:nvSpPr>
        <p:spPr>
          <a:xfrm>
            <a:off x="8138159" y="6406376"/>
            <a:ext cx="817245"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132802227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45795" y="1563016"/>
            <a:ext cx="3886200" cy="4677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6295" y="1563016"/>
            <a:ext cx="3886200" cy="4677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1C28A85-6220-4C1A-AFF4-87E88D120771}" type="datetime1">
              <a:rPr lang="en-US" smtClean="0"/>
              <a:t>11/18/2017</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179375839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0082" y="132683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60082" y="2150745"/>
            <a:ext cx="3868340" cy="410146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9390" y="132683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59390" y="2150744"/>
            <a:ext cx="3887391" cy="41014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124345A-3D20-49E5-8A05-7DD2A06E0781}" type="datetime1">
              <a:rPr lang="en-US" smtClean="0"/>
              <a:t>11/18/2017</a:t>
            </a:fld>
            <a:endParaRPr lang="en-US" dirty="0"/>
          </a:p>
        </p:txBody>
      </p:sp>
      <p:sp>
        <p:nvSpPr>
          <p:cNvPr id="8" name="Footer Placeholder 7"/>
          <p:cNvSpPr>
            <a:spLocks noGrp="1"/>
          </p:cNvSpPr>
          <p:nvPr>
            <p:ph type="ftr" sz="quarter" idx="11"/>
          </p:nvPr>
        </p:nvSpPr>
        <p:spPr/>
        <p:txBody>
          <a:bodyPr/>
          <a:lstStyle/>
          <a:p>
            <a:r>
              <a:rPr lang="en-US" smtClean="0"/>
              <a:t>DRAFT 5-25-10</a:t>
            </a:r>
            <a:endParaRPr lang="en-US" dirty="0"/>
          </a:p>
        </p:txBody>
      </p:sp>
      <p:sp>
        <p:nvSpPr>
          <p:cNvPr id="9" name="Slide Number Placeholder 8"/>
          <p:cNvSpPr>
            <a:spLocks noGrp="1"/>
          </p:cNvSpPr>
          <p:nvPr>
            <p:ph type="sldNum" sz="quarter" idx="12"/>
          </p:nvPr>
        </p:nvSpPr>
        <p:spPr/>
        <p:txBody>
          <a:bodyPr/>
          <a:lstStyle/>
          <a:p>
            <a:fld id="{2BC1FA3B-F0C1-4F58-90BE-DCC7501F4B28}" type="slidenum">
              <a:rPr lang="en-US" smtClean="0"/>
              <a:pPr/>
              <a:t>‹#›</a:t>
            </a:fld>
            <a:endParaRPr lang="en-US" dirty="0"/>
          </a:p>
        </p:txBody>
      </p:sp>
      <p:sp>
        <p:nvSpPr>
          <p:cNvPr id="10"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302578019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54480" y="91440"/>
            <a:ext cx="7498080" cy="9144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0CC9E70-FB3D-4BDB-BC8B-791C280B0EC6}" type="datetime1">
              <a:rPr lang="en-US" smtClean="0"/>
              <a:t>11/18/2017</a:t>
            </a:fld>
            <a:endParaRPr lang="en-US" dirty="0"/>
          </a:p>
        </p:txBody>
      </p:sp>
      <p:sp>
        <p:nvSpPr>
          <p:cNvPr id="4" name="Footer Placeholder 3"/>
          <p:cNvSpPr>
            <a:spLocks noGrp="1"/>
          </p:cNvSpPr>
          <p:nvPr>
            <p:ph type="ftr" sz="quarter" idx="11"/>
          </p:nvPr>
        </p:nvSpPr>
        <p:spPr/>
        <p:txBody>
          <a:bodyPr/>
          <a:lstStyle/>
          <a:p>
            <a:r>
              <a:rPr lang="en-US" smtClean="0"/>
              <a:t>DRAFT 5-25-10</a:t>
            </a:r>
            <a:endParaRPr lang="en-US" dirty="0"/>
          </a:p>
        </p:txBody>
      </p:sp>
      <p:sp>
        <p:nvSpPr>
          <p:cNvPr id="5" name="Slide Number Placeholder 4"/>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66614799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274B86-8FF8-444A-ADFB-7DCF305616B1}" type="datetime1">
              <a:rPr lang="en-US" smtClean="0"/>
              <a:t>11/18/2017</a:t>
            </a:fld>
            <a:endParaRPr lang="en-US" dirty="0"/>
          </a:p>
        </p:txBody>
      </p:sp>
      <p:sp>
        <p:nvSpPr>
          <p:cNvPr id="3" name="Footer Placeholder 2"/>
          <p:cNvSpPr>
            <a:spLocks noGrp="1"/>
          </p:cNvSpPr>
          <p:nvPr>
            <p:ph type="ftr" sz="quarter" idx="11"/>
          </p:nvPr>
        </p:nvSpPr>
        <p:spPr/>
        <p:txBody>
          <a:bodyPr/>
          <a:lstStyle/>
          <a:p>
            <a:r>
              <a:rPr lang="en-US" smtClean="0"/>
              <a:t>DRAFT 5-25-10</a:t>
            </a:r>
            <a:endParaRPr lang="en-US"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239759984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1314450"/>
            <a:ext cx="4629150" cy="48748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314449"/>
            <a:ext cx="2949178" cy="487489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48AC94-746D-4D1E-A90E-AED3C5E97251}" type="datetime1">
              <a:rPr lang="en-US" smtClean="0"/>
              <a:t>11/18/2017</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37425736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70246" y="1297304"/>
            <a:ext cx="4629150" cy="501205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1297305"/>
            <a:ext cx="2949178" cy="501205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9D2612-89F1-4C39-A4E6-E99566F934F7}" type="datetime1">
              <a:rPr lang="en-US" smtClean="0"/>
              <a:t>11/18/2017</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50409477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1131570"/>
          </a:xfrm>
          <a:prstGeom prst="rect">
            <a:avLst/>
          </a:prstGeom>
          <a:solidFill>
            <a:srgbClr val="253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77190" y="1511216"/>
            <a:ext cx="8458200" cy="466345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71450" y="6406376"/>
            <a:ext cx="1137285" cy="315100"/>
          </a:xfrm>
          <a:prstGeom prst="rect">
            <a:avLst/>
          </a:prstGeom>
        </p:spPr>
        <p:txBody>
          <a:bodyPr vert="horz" lIns="91440" tIns="45720" rIns="91440" bIns="45720" rtlCol="0" anchor="ctr"/>
          <a:lstStyle>
            <a:lvl1pPr algn="l">
              <a:defRPr sz="1200">
                <a:solidFill>
                  <a:srgbClr val="8FA5D1"/>
                </a:solidFill>
              </a:defRPr>
            </a:lvl1pPr>
          </a:lstStyle>
          <a:p>
            <a:fld id="{DABCF4BF-2998-4258-A5A8-4925EC584ECF}" type="datetime1">
              <a:rPr lang="en-US" smtClean="0"/>
              <a:t>11/18/2017</a:t>
            </a:fld>
            <a:endParaRPr lang="en-US" dirty="0"/>
          </a:p>
        </p:txBody>
      </p:sp>
      <p:sp>
        <p:nvSpPr>
          <p:cNvPr id="5" name="Footer Placeholder 4"/>
          <p:cNvSpPr>
            <a:spLocks noGrp="1"/>
          </p:cNvSpPr>
          <p:nvPr>
            <p:ph type="ftr" sz="quarter" idx="3"/>
          </p:nvPr>
        </p:nvSpPr>
        <p:spPr>
          <a:xfrm>
            <a:off x="1514475" y="6414383"/>
            <a:ext cx="6492240" cy="315100"/>
          </a:xfrm>
          <a:prstGeom prst="rect">
            <a:avLst/>
          </a:prstGeom>
        </p:spPr>
        <p:txBody>
          <a:bodyPr vert="horz" lIns="91440" tIns="45720" rIns="91440" bIns="45720" rtlCol="0" anchor="ctr"/>
          <a:lstStyle>
            <a:lvl1pPr algn="ctr">
              <a:defRPr sz="1200">
                <a:solidFill>
                  <a:srgbClr val="8FA5D1"/>
                </a:solidFill>
              </a:defRPr>
            </a:lvl1pPr>
          </a:lstStyle>
          <a:p>
            <a:r>
              <a:rPr lang="en-US" smtClean="0"/>
              <a:t>DRAFT 5-25-10</a:t>
            </a:r>
            <a:endParaRPr lang="en-US" dirty="0"/>
          </a:p>
        </p:txBody>
      </p:sp>
      <p:sp>
        <p:nvSpPr>
          <p:cNvPr id="6" name="Slide Number Placeholder 5"/>
          <p:cNvSpPr>
            <a:spLocks noGrp="1"/>
          </p:cNvSpPr>
          <p:nvPr>
            <p:ph type="sldNum" sz="quarter" idx="4"/>
          </p:nvPr>
        </p:nvSpPr>
        <p:spPr>
          <a:xfrm>
            <a:off x="8138159" y="6406376"/>
            <a:ext cx="817245"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
        <p:nvSpPr>
          <p:cNvPr id="7" name="Rectangle 6"/>
          <p:cNvSpPr/>
          <p:nvPr/>
        </p:nvSpPr>
        <p:spPr>
          <a:xfrm>
            <a:off x="0" y="6721476"/>
            <a:ext cx="9144000" cy="136524"/>
          </a:xfrm>
          <a:prstGeom prst="rect">
            <a:avLst/>
          </a:prstGeom>
          <a:solidFill>
            <a:srgbClr val="253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15" cstate="print">
            <a:extLst>
              <a:ext uri="{28A0092B-C50C-407E-A947-70E740481C1C}">
                <a14:useLocalDpi xmlns:a14="http://schemas.microsoft.com/office/drawing/2010/main" val="0"/>
              </a:ext>
            </a:extLst>
          </a:blip>
          <a:srcRect l="15228" r="-1522"/>
          <a:stretch/>
        </p:blipFill>
        <p:spPr>
          <a:xfrm>
            <a:off x="0" y="0"/>
            <a:ext cx="1554480" cy="1453899"/>
          </a:xfrm>
          <a:prstGeom prst="rect">
            <a:avLst/>
          </a:prstGeom>
        </p:spPr>
      </p:pic>
    </p:spTree>
    <p:extLst>
      <p:ext uri="{BB962C8B-B14F-4D97-AF65-F5344CB8AC3E}">
        <p14:creationId xmlns:p14="http://schemas.microsoft.com/office/powerpoint/2010/main" val="122495075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p:timing>
    <p:tnLst>
      <p:par>
        <p:cTn id="1" dur="indefinite" restart="never" nodeType="tmRoot"/>
      </p:par>
    </p:tnLst>
  </p:timing>
  <p:hf hdr="0" ftr="0" dt="0"/>
  <p:txStyles>
    <p:titleStyle>
      <a:lvl1pPr algn="ctr" defTabSz="914400" rtl="0" eaLnBrk="1" latinLnBrk="0" hangingPunct="1">
        <a:lnSpc>
          <a:spcPct val="90000"/>
        </a:lnSpc>
        <a:spcBef>
          <a:spcPct val="0"/>
        </a:spcBef>
        <a:buNone/>
        <a:defRPr sz="3600" kern="1200">
          <a:solidFill>
            <a:schemeClr val="bg1"/>
          </a:solidFill>
          <a:effectLst>
            <a:outerShdw blurRad="50800" dist="38100" dir="5400000" algn="t" rotWithShape="0">
              <a:prstClr val="black">
                <a:alpha val="40000"/>
              </a:prstClr>
            </a:outerShdw>
          </a:effectLst>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2.emf"/><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2.emf"/><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3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40.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hyperlink" Target="mailto:Lloyd.Potter@"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3.emf"/><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4.emf"/><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62399" y="175071"/>
            <a:ext cx="5317435" cy="1196529"/>
          </a:xfrm>
        </p:spPr>
        <p:txBody>
          <a:bodyPr>
            <a:normAutofit/>
          </a:bodyPr>
          <a:lstStyle/>
          <a:p>
            <a:pPr algn="ctr"/>
            <a:r>
              <a:rPr lang="en-US" sz="2800" dirty="0" smtClean="0"/>
              <a:t>Education and Texas Demographic Characteristics and Trends </a:t>
            </a:r>
            <a:endParaRPr lang="en-US" sz="2800" dirty="0"/>
          </a:p>
        </p:txBody>
      </p:sp>
      <p:sp>
        <p:nvSpPr>
          <p:cNvPr id="4" name="Subtitle 3"/>
          <p:cNvSpPr>
            <a:spLocks noGrp="1"/>
          </p:cNvSpPr>
          <p:nvPr>
            <p:ph type="subTitle" idx="1"/>
          </p:nvPr>
        </p:nvSpPr>
        <p:spPr>
          <a:xfrm>
            <a:off x="6019800" y="2590800"/>
            <a:ext cx="2895600" cy="1981200"/>
          </a:xfrm>
        </p:spPr>
        <p:txBody>
          <a:bodyPr>
            <a:normAutofit lnSpcReduction="10000"/>
          </a:bodyPr>
          <a:lstStyle/>
          <a:p>
            <a:pPr algn="ctr"/>
            <a:endParaRPr lang="en-US" sz="2000" dirty="0" smtClean="0"/>
          </a:p>
          <a:p>
            <a:pPr algn="ctr"/>
            <a:r>
              <a:rPr lang="en-US" sz="2000" dirty="0" smtClean="0"/>
              <a:t>Texas Association of School Boards</a:t>
            </a:r>
          </a:p>
          <a:p>
            <a:pPr algn="ctr"/>
            <a:r>
              <a:rPr lang="en-US" sz="2000" smtClean="0"/>
              <a:t>Odessa, </a:t>
            </a:r>
            <a:r>
              <a:rPr lang="en-US" sz="2000" dirty="0" smtClean="0"/>
              <a:t>Texas</a:t>
            </a:r>
          </a:p>
          <a:p>
            <a:pPr algn="ctr"/>
            <a:r>
              <a:rPr lang="en-US" sz="2000" dirty="0" smtClean="0"/>
              <a:t>November 16, 2017</a:t>
            </a:r>
            <a:endParaRPr lang="en-US" sz="2000" dirty="0"/>
          </a:p>
        </p:txBody>
      </p:sp>
    </p:spTree>
    <p:extLst>
      <p:ext uri="{BB962C8B-B14F-4D97-AF65-F5344CB8AC3E}">
        <p14:creationId xmlns:p14="http://schemas.microsoft.com/office/powerpoint/2010/main" val="12193350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40446"/>
          <a:stretch/>
        </p:blipFill>
        <p:spPr>
          <a:xfrm>
            <a:off x="381000" y="3429000"/>
            <a:ext cx="1461915" cy="1234200"/>
          </a:xfrm>
          <a:prstGeom prst="rect">
            <a:avLst/>
          </a:prstGeom>
        </p:spPr>
      </p:pic>
      <p:sp>
        <p:nvSpPr>
          <p:cNvPr id="4" name="Rectangle 3"/>
          <p:cNvSpPr/>
          <p:nvPr/>
        </p:nvSpPr>
        <p:spPr>
          <a:xfrm>
            <a:off x="1905000" y="228600"/>
            <a:ext cx="7467600" cy="407035"/>
          </a:xfrm>
          <a:prstGeom prst="rect">
            <a:avLst/>
          </a:prstGeom>
        </p:spPr>
        <p:txBody>
          <a:bodyPr wrap="square">
            <a:spAutoFit/>
          </a:bodyPr>
          <a:lstStyle/>
          <a:p>
            <a:pPr marL="571500" marR="0" indent="-571500">
              <a:lnSpc>
                <a:spcPct val="107000"/>
              </a:lnSpc>
              <a:spcBef>
                <a:spcPts val="0"/>
              </a:spcBef>
              <a:spcAft>
                <a:spcPts val="0"/>
              </a:spcAft>
            </a:pPr>
            <a:r>
              <a:rPr lang="en-US" sz="2000"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Estimated Percent Population Change, Texas Places, 2015-2016</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p:cNvSpPr txBox="1"/>
          <p:nvPr/>
        </p:nvSpPr>
        <p:spPr>
          <a:xfrm>
            <a:off x="76200" y="6367433"/>
            <a:ext cx="2895595" cy="400110"/>
          </a:xfrm>
          <a:prstGeom prst="rect">
            <a:avLst/>
          </a:prstGeom>
          <a:noFill/>
        </p:spPr>
        <p:txBody>
          <a:bodyPr wrap="square" rtlCol="0">
            <a:spAutoFit/>
          </a:bodyPr>
          <a:lstStyle/>
          <a:p>
            <a:r>
              <a:rPr lang="en-US" sz="1000" dirty="0">
                <a:solidFill>
                  <a:schemeClr val="tx1">
                    <a:lumMod val="50000"/>
                    <a:lumOff val="50000"/>
                  </a:schemeClr>
                </a:solidFill>
              </a:rPr>
              <a:t>Source: U.S. Census </a:t>
            </a:r>
            <a:r>
              <a:rPr lang="en-US" sz="1000" dirty="0" smtClean="0">
                <a:solidFill>
                  <a:schemeClr val="tx1">
                    <a:lumMod val="50000"/>
                    <a:lumOff val="50000"/>
                  </a:schemeClr>
                </a:solidFill>
              </a:rPr>
              <a:t>Bureau, 2016 Vintage </a:t>
            </a:r>
            <a:r>
              <a:rPr lang="en-US" sz="1000" dirty="0">
                <a:solidFill>
                  <a:schemeClr val="tx1">
                    <a:lumMod val="50000"/>
                    <a:lumOff val="50000"/>
                  </a:schemeClr>
                </a:solidFill>
              </a:rPr>
              <a:t>Population </a:t>
            </a:r>
            <a:r>
              <a:rPr lang="en-US" sz="1000" dirty="0" smtClean="0">
                <a:solidFill>
                  <a:schemeClr val="tx1">
                    <a:lumMod val="50000"/>
                    <a:lumOff val="50000"/>
                  </a:schemeClr>
                </a:solidFill>
              </a:rPr>
              <a:t>Estimates </a:t>
            </a:r>
            <a:endParaRPr lang="en-US" sz="1000" dirty="0">
              <a:solidFill>
                <a:schemeClr val="tx1">
                  <a:lumMod val="50000"/>
                  <a:lumOff val="50000"/>
                </a:schemeClr>
              </a:solidFill>
            </a:endParaRPr>
          </a:p>
        </p:txBody>
      </p:sp>
      <p:pic>
        <p:nvPicPr>
          <p:cNvPr id="7" name="Picture 6"/>
          <p:cNvPicPr>
            <a:picLocks noChangeAspect="1"/>
          </p:cNvPicPr>
          <p:nvPr/>
        </p:nvPicPr>
        <p:blipFill rotWithShape="1">
          <a:blip r:embed="rId3"/>
          <a:srcRect b="8137"/>
          <a:stretch/>
        </p:blipFill>
        <p:spPr>
          <a:xfrm>
            <a:off x="3030740" y="1149556"/>
            <a:ext cx="6088575" cy="5417932"/>
          </a:xfrm>
          <a:prstGeom prst="rect">
            <a:avLst/>
          </a:prstGeom>
        </p:spPr>
      </p:pic>
    </p:spTree>
    <p:extLst>
      <p:ext uri="{BB962C8B-B14F-4D97-AF65-F5344CB8AC3E}">
        <p14:creationId xmlns:p14="http://schemas.microsoft.com/office/powerpoint/2010/main" val="22945338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40446"/>
          <a:stretch/>
        </p:blipFill>
        <p:spPr>
          <a:xfrm>
            <a:off x="381000" y="3429000"/>
            <a:ext cx="1461915" cy="1234200"/>
          </a:xfrm>
          <a:prstGeom prst="rect">
            <a:avLst/>
          </a:prstGeom>
        </p:spPr>
      </p:pic>
      <p:sp>
        <p:nvSpPr>
          <p:cNvPr id="4" name="Rectangle 3"/>
          <p:cNvSpPr/>
          <p:nvPr/>
        </p:nvSpPr>
        <p:spPr>
          <a:xfrm>
            <a:off x="1905000" y="228600"/>
            <a:ext cx="7467600" cy="407035"/>
          </a:xfrm>
          <a:prstGeom prst="rect">
            <a:avLst/>
          </a:prstGeom>
        </p:spPr>
        <p:txBody>
          <a:bodyPr wrap="square">
            <a:spAutoFit/>
          </a:bodyPr>
          <a:lstStyle/>
          <a:p>
            <a:pPr marL="571500" marR="0" indent="-571500">
              <a:lnSpc>
                <a:spcPct val="107000"/>
              </a:lnSpc>
              <a:spcBef>
                <a:spcPts val="0"/>
              </a:spcBef>
              <a:spcAft>
                <a:spcPts val="0"/>
              </a:spcAft>
            </a:pPr>
            <a:r>
              <a:rPr lang="en-US" sz="2000"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Estimated Percent Population Change, Texas Places, 2015-2016</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p:cNvSpPr txBox="1"/>
          <p:nvPr/>
        </p:nvSpPr>
        <p:spPr>
          <a:xfrm>
            <a:off x="76200" y="6367433"/>
            <a:ext cx="2895595" cy="400110"/>
          </a:xfrm>
          <a:prstGeom prst="rect">
            <a:avLst/>
          </a:prstGeom>
          <a:noFill/>
        </p:spPr>
        <p:txBody>
          <a:bodyPr wrap="square" rtlCol="0">
            <a:spAutoFit/>
          </a:bodyPr>
          <a:lstStyle/>
          <a:p>
            <a:r>
              <a:rPr lang="en-US" sz="1000" dirty="0">
                <a:solidFill>
                  <a:schemeClr val="tx1">
                    <a:lumMod val="50000"/>
                    <a:lumOff val="50000"/>
                  </a:schemeClr>
                </a:solidFill>
              </a:rPr>
              <a:t>Source: U.S. Census </a:t>
            </a:r>
            <a:r>
              <a:rPr lang="en-US" sz="1000" dirty="0" smtClean="0">
                <a:solidFill>
                  <a:schemeClr val="tx1">
                    <a:lumMod val="50000"/>
                    <a:lumOff val="50000"/>
                  </a:schemeClr>
                </a:solidFill>
              </a:rPr>
              <a:t>Bureau, 2016 Vintage </a:t>
            </a:r>
            <a:r>
              <a:rPr lang="en-US" sz="1000" dirty="0">
                <a:solidFill>
                  <a:schemeClr val="tx1">
                    <a:lumMod val="50000"/>
                    <a:lumOff val="50000"/>
                  </a:schemeClr>
                </a:solidFill>
              </a:rPr>
              <a:t>Population </a:t>
            </a:r>
            <a:r>
              <a:rPr lang="en-US" sz="1000" dirty="0" smtClean="0">
                <a:solidFill>
                  <a:schemeClr val="tx1">
                    <a:lumMod val="50000"/>
                    <a:lumOff val="50000"/>
                  </a:schemeClr>
                </a:solidFill>
              </a:rPr>
              <a:t>Estimates </a:t>
            </a:r>
            <a:endParaRPr lang="en-US" sz="1000" dirty="0">
              <a:solidFill>
                <a:schemeClr val="tx1">
                  <a:lumMod val="50000"/>
                  <a:lumOff val="50000"/>
                </a:schemeClr>
              </a:solidFill>
            </a:endParaRPr>
          </a:p>
        </p:txBody>
      </p:sp>
      <p:pic>
        <p:nvPicPr>
          <p:cNvPr id="2" name="Picture 1"/>
          <p:cNvPicPr>
            <a:picLocks noChangeAspect="1"/>
          </p:cNvPicPr>
          <p:nvPr/>
        </p:nvPicPr>
        <p:blipFill>
          <a:blip r:embed="rId3"/>
          <a:stretch>
            <a:fillRect/>
          </a:stretch>
        </p:blipFill>
        <p:spPr>
          <a:xfrm>
            <a:off x="1828800" y="1447800"/>
            <a:ext cx="7202654" cy="4689960"/>
          </a:xfrm>
          <a:prstGeom prst="rect">
            <a:avLst/>
          </a:prstGeom>
        </p:spPr>
      </p:pic>
    </p:spTree>
    <p:extLst>
      <p:ext uri="{BB962C8B-B14F-4D97-AF65-F5344CB8AC3E}">
        <p14:creationId xmlns:p14="http://schemas.microsoft.com/office/powerpoint/2010/main" val="25314753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nvPr>
        </p:nvGraphicFramePr>
        <p:xfrm>
          <a:off x="609600" y="1371600"/>
          <a:ext cx="8058150" cy="5257800"/>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1"/>
          <p:cNvSpPr>
            <a:spLocks noGrp="1"/>
          </p:cNvSpPr>
          <p:nvPr>
            <p:ph type="title"/>
          </p:nvPr>
        </p:nvSpPr>
        <p:spPr>
          <a:xfrm>
            <a:off x="1371600" y="76459"/>
            <a:ext cx="7909560" cy="1127760"/>
          </a:xfrm>
        </p:spPr>
        <p:txBody>
          <a:bodyPr>
            <a:normAutofit fontScale="90000"/>
          </a:bodyPr>
          <a:lstStyle/>
          <a:p>
            <a:r>
              <a:rPr lang="en-US" dirty="0" smtClean="0"/>
              <a:t>Estimated Percent of Total Net-Migrant Flows to and From Texas and Other States, 2015</a:t>
            </a:r>
            <a:endParaRPr lang="en-US" dirty="0"/>
          </a:p>
        </p:txBody>
      </p:sp>
      <p:sp>
        <p:nvSpPr>
          <p:cNvPr id="6" name="Rectangle 5"/>
          <p:cNvSpPr/>
          <p:nvPr/>
        </p:nvSpPr>
        <p:spPr>
          <a:xfrm>
            <a:off x="0" y="6498595"/>
            <a:ext cx="5943600" cy="261610"/>
          </a:xfrm>
          <a:prstGeom prst="rect">
            <a:avLst/>
          </a:prstGeom>
        </p:spPr>
        <p:txBody>
          <a:bodyPr wrap="square">
            <a:spAutoFit/>
          </a:bodyPr>
          <a:lstStyle/>
          <a:p>
            <a:pPr marL="0" marR="0">
              <a:spcBef>
                <a:spcPts val="0"/>
              </a:spcBef>
              <a:spcAft>
                <a:spcPts val="0"/>
              </a:spcAft>
            </a:pPr>
            <a:r>
              <a:rPr lang="en-US" sz="1100" dirty="0" smtClean="0">
                <a:solidFill>
                  <a:schemeClr val="bg1">
                    <a:lumMod val="50000"/>
                  </a:schemeClr>
                </a:solidFill>
                <a:latin typeface="Arial" panose="020B0604020202020204" pitchFamily="34" charset="0"/>
                <a:ea typeface="Times New Roman" panose="02020603050405020304" pitchFamily="18" charset="0"/>
                <a:cs typeface="Times New Roman" panose="02020603050405020304" pitchFamily="18" charset="0"/>
              </a:rPr>
              <a:t>Source: U.S. Census Bureau, 2016. ACS Migration Flows, 2015</a:t>
            </a:r>
            <a:endParaRPr lang="en-US" sz="160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078662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1600200" y="137656"/>
            <a:ext cx="7391400" cy="990600"/>
          </a:xfrm>
          <a:prstGeom prst="rect">
            <a:avLst/>
          </a:prstGeom>
        </p:spPr>
        <p:txBody>
          <a:bodyPr/>
          <a:lstStyle/>
          <a:p>
            <a:pPr lvl="0" algn="ctr" eaLnBrk="1" hangingPunct="1">
              <a:defRPr/>
            </a:pPr>
            <a:r>
              <a:rPr lang="en-US" sz="2800" kern="0" dirty="0" smtClean="0">
                <a:solidFill>
                  <a:schemeClr val="bg1"/>
                </a:solidFill>
                <a:latin typeface="+mj-lt"/>
                <a:ea typeface="+mj-ea"/>
                <a:cs typeface="+mj-cs"/>
              </a:rPr>
              <a:t>Texas Racial and Ethnic Composition, </a:t>
            </a:r>
          </a:p>
          <a:p>
            <a:pPr lvl="0" algn="ctr" eaLnBrk="1" hangingPunct="1">
              <a:defRPr/>
            </a:pPr>
            <a:r>
              <a:rPr lang="en-US" sz="2800" kern="0" dirty="0" smtClean="0">
                <a:solidFill>
                  <a:schemeClr val="bg1"/>
                </a:solidFill>
                <a:latin typeface="+mj-lt"/>
                <a:ea typeface="+mj-ea"/>
                <a:cs typeface="+mj-cs"/>
              </a:rPr>
              <a:t>2000 and 2015</a:t>
            </a:r>
            <a:endParaRPr kumimoji="0" lang="en-US" sz="2800" i="0" u="none" strike="noStrike" kern="0" cap="none" spc="0" normalizeH="0" baseline="0" noProof="0" dirty="0" smtClean="0">
              <a:ln>
                <a:noFill/>
              </a:ln>
              <a:solidFill>
                <a:schemeClr val="bg1"/>
              </a:solidFill>
              <a:effectLst/>
              <a:uLnTx/>
              <a:uFillTx/>
              <a:latin typeface="+mj-lt"/>
              <a:ea typeface="+mj-ea"/>
              <a:cs typeface="+mj-cs"/>
            </a:endParaRPr>
          </a:p>
        </p:txBody>
      </p:sp>
      <p:sp>
        <p:nvSpPr>
          <p:cNvPr id="9" name="Rectangle 8"/>
          <p:cNvSpPr/>
          <p:nvPr/>
        </p:nvSpPr>
        <p:spPr>
          <a:xfrm>
            <a:off x="0" y="6472535"/>
            <a:ext cx="8001000" cy="430887"/>
          </a:xfrm>
          <a:prstGeom prst="rect">
            <a:avLst/>
          </a:prstGeom>
        </p:spPr>
        <p:txBody>
          <a:bodyPr wrap="square">
            <a:spAutoFit/>
          </a:bodyPr>
          <a:lstStyle/>
          <a:p>
            <a:r>
              <a:rPr lang="en-US" sz="1100" dirty="0" smtClean="0">
                <a:solidFill>
                  <a:schemeClr val="tx1">
                    <a:lumMod val="50000"/>
                    <a:lumOff val="50000"/>
                  </a:schemeClr>
                </a:solidFill>
              </a:rPr>
              <a:t>Source: U.S. Census Bureau. 2000, 2010 Decennial Census and 2015 Population Estimates					</a:t>
            </a:r>
            <a:endParaRPr lang="en-US" sz="1100" dirty="0">
              <a:solidFill>
                <a:schemeClr val="tx1">
                  <a:lumMod val="50000"/>
                  <a:lumOff val="50000"/>
                </a:schemeClr>
              </a:solidFill>
            </a:endParaRPr>
          </a:p>
        </p:txBody>
      </p:sp>
      <p:sp>
        <p:nvSpPr>
          <p:cNvPr id="7" name="Slide Number Placeholder 3"/>
          <p:cNvSpPr txBox="1">
            <a:spLocks/>
          </p:cNvSpPr>
          <p:nvPr/>
        </p:nvSpPr>
        <p:spPr>
          <a:xfrm>
            <a:off x="6553200" y="6356352"/>
            <a:ext cx="21336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ＭＳ Ｐゴシック" pitchFamily="-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5pPr>
            <a:lvl6pPr marL="2286000" algn="l" defTabSz="914400" rtl="0" eaLnBrk="1" latinLnBrk="0" hangingPunct="1">
              <a:defRPr sz="2400" kern="1200">
                <a:solidFill>
                  <a:schemeClr val="tx1"/>
                </a:solidFill>
                <a:latin typeface="Arial" charset="0"/>
                <a:ea typeface="ＭＳ Ｐゴシック" pitchFamily="-16" charset="-128"/>
                <a:cs typeface="+mn-cs"/>
              </a:defRPr>
            </a:lvl6pPr>
            <a:lvl7pPr marL="2743200" algn="l" defTabSz="914400" rtl="0" eaLnBrk="1" latinLnBrk="0" hangingPunct="1">
              <a:defRPr sz="2400" kern="1200">
                <a:solidFill>
                  <a:schemeClr val="tx1"/>
                </a:solidFill>
                <a:latin typeface="Arial" charset="0"/>
                <a:ea typeface="ＭＳ Ｐゴシック" pitchFamily="-16" charset="-128"/>
                <a:cs typeface="+mn-cs"/>
              </a:defRPr>
            </a:lvl7pPr>
            <a:lvl8pPr marL="3200400" algn="l" defTabSz="914400" rtl="0" eaLnBrk="1" latinLnBrk="0" hangingPunct="1">
              <a:defRPr sz="2400" kern="1200">
                <a:solidFill>
                  <a:schemeClr val="tx1"/>
                </a:solidFill>
                <a:latin typeface="Arial" charset="0"/>
                <a:ea typeface="ＭＳ Ｐゴシック" pitchFamily="-16" charset="-128"/>
                <a:cs typeface="+mn-cs"/>
              </a:defRPr>
            </a:lvl8pPr>
            <a:lvl9pPr marL="3657600" algn="l" defTabSz="914400" rtl="0" eaLnBrk="1" latinLnBrk="0" hangingPunct="1">
              <a:defRPr sz="2400" kern="1200">
                <a:solidFill>
                  <a:schemeClr val="tx1"/>
                </a:solidFill>
                <a:latin typeface="Arial" charset="0"/>
                <a:ea typeface="ＭＳ Ｐゴシック" pitchFamily="-16" charset="-128"/>
                <a:cs typeface="+mn-cs"/>
              </a:defRPr>
            </a:lvl9pPr>
          </a:lstStyle>
          <a:p>
            <a:r>
              <a:rPr lang="en-US" dirty="0" smtClean="0"/>
              <a:t>11</a:t>
            </a:r>
            <a:endParaRPr lang="en-US" dirty="0"/>
          </a:p>
        </p:txBody>
      </p:sp>
      <p:graphicFrame>
        <p:nvGraphicFramePr>
          <p:cNvPr id="11" name="Chart 10"/>
          <p:cNvGraphicFramePr>
            <a:graphicFrameLocks noGrp="1"/>
          </p:cNvGraphicFramePr>
          <p:nvPr>
            <p:extLst/>
          </p:nvPr>
        </p:nvGraphicFramePr>
        <p:xfrm>
          <a:off x="152400" y="1447800"/>
          <a:ext cx="5334000" cy="394911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p:cNvGraphicFramePr>
            <a:graphicFrameLocks noGrp="1"/>
          </p:cNvGraphicFramePr>
          <p:nvPr>
            <p:extLst/>
          </p:nvPr>
        </p:nvGraphicFramePr>
        <p:xfrm>
          <a:off x="4054772" y="1244440"/>
          <a:ext cx="5546428" cy="403642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743524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0"/>
            <a:ext cx="6858000" cy="990600"/>
          </a:xfrm>
        </p:spPr>
        <p:txBody>
          <a:bodyPr>
            <a:noAutofit/>
          </a:bodyPr>
          <a:lstStyle/>
          <a:p>
            <a:r>
              <a:rPr lang="en-US" sz="3200" dirty="0" smtClean="0"/>
              <a:t>Texas White (non-Hispanic) and Hispanic Populations by Age, 2014</a:t>
            </a:r>
            <a:endParaRPr lang="en-US" sz="3200" dirty="0"/>
          </a:p>
        </p:txBody>
      </p:sp>
      <p:graphicFrame>
        <p:nvGraphicFramePr>
          <p:cNvPr id="5" name="Content Placeholder 4"/>
          <p:cNvGraphicFramePr>
            <a:graphicFrameLocks noGrp="1"/>
          </p:cNvGraphicFramePr>
          <p:nvPr>
            <p:ph idx="1"/>
            <p:extLst/>
          </p:nvPr>
        </p:nvGraphicFramePr>
        <p:xfrm>
          <a:off x="0" y="1524000"/>
          <a:ext cx="9067800" cy="5896678"/>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14</a:t>
            </a:fld>
            <a:endParaRPr lang="en-US" dirty="0"/>
          </a:p>
        </p:txBody>
      </p:sp>
      <p:sp>
        <p:nvSpPr>
          <p:cNvPr id="6" name="TextBox 5"/>
          <p:cNvSpPr txBox="1"/>
          <p:nvPr/>
        </p:nvSpPr>
        <p:spPr>
          <a:xfrm>
            <a:off x="533400" y="6554085"/>
            <a:ext cx="2882520" cy="215444"/>
          </a:xfrm>
          <a:prstGeom prst="rect">
            <a:avLst/>
          </a:prstGeom>
          <a:noFill/>
        </p:spPr>
        <p:txBody>
          <a:bodyPr wrap="none" rtlCol="0">
            <a:spAutoFit/>
          </a:bodyPr>
          <a:lstStyle/>
          <a:p>
            <a:r>
              <a:rPr lang="en-US" sz="800" dirty="0" smtClean="0">
                <a:solidFill>
                  <a:schemeClr val="tx1">
                    <a:lumMod val="50000"/>
                    <a:lumOff val="50000"/>
                  </a:schemeClr>
                </a:solidFill>
              </a:rPr>
              <a:t>Source: U.S. Census Bureau 2010 Decennial Census, SF1</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7366121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594360" y="1323012"/>
          <a:ext cx="8458200" cy="52578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15</a:t>
            </a:fld>
            <a:endParaRPr lang="en-US" dirty="0"/>
          </a:p>
        </p:txBody>
      </p:sp>
      <p:sp>
        <p:nvSpPr>
          <p:cNvPr id="6" name="Title 1"/>
          <p:cNvSpPr>
            <a:spLocks noGrp="1"/>
          </p:cNvSpPr>
          <p:nvPr>
            <p:ph type="title"/>
          </p:nvPr>
        </p:nvSpPr>
        <p:spPr/>
        <p:txBody>
          <a:bodyPr>
            <a:noAutofit/>
          </a:bodyPr>
          <a:lstStyle/>
          <a:p>
            <a:r>
              <a:rPr lang="en-US" sz="2400" dirty="0" smtClean="0"/>
              <a:t>Texas Population Pyramid by Race/Ethnicity, 2014</a:t>
            </a:r>
            <a:endParaRPr lang="en-US" sz="2400" dirty="0"/>
          </a:p>
        </p:txBody>
      </p:sp>
      <p:sp>
        <p:nvSpPr>
          <p:cNvPr id="7" name="TextBox 6"/>
          <p:cNvSpPr txBox="1"/>
          <p:nvPr/>
        </p:nvSpPr>
        <p:spPr>
          <a:xfrm>
            <a:off x="0" y="6506033"/>
            <a:ext cx="3116559" cy="215444"/>
          </a:xfrm>
          <a:prstGeom prst="rect">
            <a:avLst/>
          </a:prstGeom>
          <a:noFill/>
        </p:spPr>
        <p:txBody>
          <a:bodyPr wrap="none" rtlCol="0">
            <a:spAutoFit/>
          </a:bodyPr>
          <a:lstStyle/>
          <a:p>
            <a:r>
              <a:rPr lang="en-US" sz="800" dirty="0" smtClean="0">
                <a:solidFill>
                  <a:schemeClr val="tx1">
                    <a:lumMod val="50000"/>
                    <a:lumOff val="50000"/>
                  </a:schemeClr>
                </a:solidFill>
              </a:rPr>
              <a:t>Source: Texas Demographic Center, 2014 Population Estimates</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20981651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594360" y="1323012"/>
          <a:ext cx="8458200" cy="52578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16</a:t>
            </a:fld>
            <a:endParaRPr lang="en-US" dirty="0"/>
          </a:p>
        </p:txBody>
      </p:sp>
      <p:sp>
        <p:nvSpPr>
          <p:cNvPr id="6" name="Title 1"/>
          <p:cNvSpPr>
            <a:spLocks noGrp="1"/>
          </p:cNvSpPr>
          <p:nvPr>
            <p:ph type="title"/>
          </p:nvPr>
        </p:nvSpPr>
        <p:spPr/>
        <p:txBody>
          <a:bodyPr>
            <a:noAutofit/>
          </a:bodyPr>
          <a:lstStyle/>
          <a:p>
            <a:r>
              <a:rPr lang="en-US" sz="2400" dirty="0" smtClean="0"/>
              <a:t>Texas Population Pyramid by Race/Ethnicity, 2014</a:t>
            </a:r>
            <a:endParaRPr lang="en-US" sz="2400" dirty="0"/>
          </a:p>
        </p:txBody>
      </p:sp>
      <p:sp>
        <p:nvSpPr>
          <p:cNvPr id="7" name="TextBox 6"/>
          <p:cNvSpPr txBox="1"/>
          <p:nvPr/>
        </p:nvSpPr>
        <p:spPr>
          <a:xfrm>
            <a:off x="0" y="6506033"/>
            <a:ext cx="3116559" cy="215444"/>
          </a:xfrm>
          <a:prstGeom prst="rect">
            <a:avLst/>
          </a:prstGeom>
          <a:noFill/>
        </p:spPr>
        <p:txBody>
          <a:bodyPr wrap="none" rtlCol="0">
            <a:spAutoFit/>
          </a:bodyPr>
          <a:lstStyle/>
          <a:p>
            <a:r>
              <a:rPr lang="en-US" sz="800" dirty="0" smtClean="0">
                <a:solidFill>
                  <a:schemeClr val="tx1">
                    <a:lumMod val="50000"/>
                    <a:lumOff val="50000"/>
                  </a:schemeClr>
                </a:solidFill>
              </a:rPr>
              <a:t>Source: Texas Demographic Center, 2014 Population Estimates</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29735667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594360" y="1323012"/>
          <a:ext cx="8458200" cy="52578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17</a:t>
            </a:fld>
            <a:endParaRPr lang="en-US" dirty="0"/>
          </a:p>
        </p:txBody>
      </p:sp>
      <p:sp>
        <p:nvSpPr>
          <p:cNvPr id="6" name="Title 1"/>
          <p:cNvSpPr>
            <a:spLocks noGrp="1"/>
          </p:cNvSpPr>
          <p:nvPr>
            <p:ph type="title"/>
          </p:nvPr>
        </p:nvSpPr>
        <p:spPr/>
        <p:txBody>
          <a:bodyPr>
            <a:noAutofit/>
          </a:bodyPr>
          <a:lstStyle/>
          <a:p>
            <a:r>
              <a:rPr lang="en-US" sz="2400" dirty="0" smtClean="0"/>
              <a:t>Texas Population Pyramid by Race/Ethnicity, 2014</a:t>
            </a:r>
            <a:endParaRPr lang="en-US" sz="2400" dirty="0"/>
          </a:p>
        </p:txBody>
      </p:sp>
      <p:sp>
        <p:nvSpPr>
          <p:cNvPr id="7" name="TextBox 6"/>
          <p:cNvSpPr txBox="1"/>
          <p:nvPr/>
        </p:nvSpPr>
        <p:spPr>
          <a:xfrm>
            <a:off x="0" y="6506033"/>
            <a:ext cx="3116559" cy="215444"/>
          </a:xfrm>
          <a:prstGeom prst="rect">
            <a:avLst/>
          </a:prstGeom>
          <a:noFill/>
        </p:spPr>
        <p:txBody>
          <a:bodyPr wrap="none" rtlCol="0">
            <a:spAutoFit/>
          </a:bodyPr>
          <a:lstStyle/>
          <a:p>
            <a:r>
              <a:rPr lang="en-US" sz="800" dirty="0" smtClean="0">
                <a:solidFill>
                  <a:schemeClr val="tx1">
                    <a:lumMod val="50000"/>
                    <a:lumOff val="50000"/>
                  </a:schemeClr>
                </a:solidFill>
              </a:rPr>
              <a:t>Source: Texas Demographic Center, 2014 Population Estimates</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18448753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Estimated Population by Age Group, Texas, 2010 through 2016</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121799868"/>
              </p:ext>
            </p:extLst>
          </p:nvPr>
        </p:nvGraphicFramePr>
        <p:xfrm>
          <a:off x="377825" y="1511300"/>
          <a:ext cx="8458200" cy="4664075"/>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18</a:t>
            </a:fld>
            <a:endParaRPr lang="en-US" dirty="0"/>
          </a:p>
        </p:txBody>
      </p:sp>
      <p:sp>
        <p:nvSpPr>
          <p:cNvPr id="9" name="Rectangle 8"/>
          <p:cNvSpPr/>
          <p:nvPr/>
        </p:nvSpPr>
        <p:spPr>
          <a:xfrm>
            <a:off x="-76200" y="6531729"/>
            <a:ext cx="4572000" cy="240515"/>
          </a:xfrm>
          <a:prstGeom prst="rect">
            <a:avLst/>
          </a:prstGeom>
        </p:spPr>
        <p:txBody>
          <a:bodyPr>
            <a:spAutoFit/>
          </a:bodyPr>
          <a:lstStyle/>
          <a:p>
            <a:pPr marL="0" marR="0">
              <a:lnSpc>
                <a:spcPct val="107000"/>
              </a:lnSpc>
              <a:spcBef>
                <a:spcPts val="0"/>
              </a:spcBef>
              <a:spcAft>
                <a:spcPts val="0"/>
              </a:spcAft>
            </a:pPr>
            <a:r>
              <a:rPr lang="en-US" sz="900" dirty="0">
                <a:solidFill>
                  <a:schemeClr val="bg1">
                    <a:lumMod val="50000"/>
                  </a:schemeClr>
                </a:solidFill>
              </a:rPr>
              <a:t>Source: U.S. Census  Bureau, 2016 Vintage Population Estimates</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369155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Estimated Population by Age Group, Texas, 2010 through 2016</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767975722"/>
              </p:ext>
            </p:extLst>
          </p:nvPr>
        </p:nvGraphicFramePr>
        <p:xfrm>
          <a:off x="377825" y="1511300"/>
          <a:ext cx="8458200" cy="4664075"/>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19</a:t>
            </a:fld>
            <a:endParaRPr lang="en-US" dirty="0"/>
          </a:p>
        </p:txBody>
      </p:sp>
      <p:sp>
        <p:nvSpPr>
          <p:cNvPr id="5" name="Rectangle 4"/>
          <p:cNvSpPr/>
          <p:nvPr/>
        </p:nvSpPr>
        <p:spPr>
          <a:xfrm>
            <a:off x="-76200" y="6531729"/>
            <a:ext cx="4572000" cy="240515"/>
          </a:xfrm>
          <a:prstGeom prst="rect">
            <a:avLst/>
          </a:prstGeom>
        </p:spPr>
        <p:txBody>
          <a:bodyPr>
            <a:spAutoFit/>
          </a:bodyPr>
          <a:lstStyle/>
          <a:p>
            <a:pPr marL="0" marR="0">
              <a:lnSpc>
                <a:spcPct val="107000"/>
              </a:lnSpc>
              <a:spcBef>
                <a:spcPts val="0"/>
              </a:spcBef>
              <a:spcAft>
                <a:spcPts val="0"/>
              </a:spcAft>
            </a:pPr>
            <a:r>
              <a:rPr lang="en-US" sz="900" dirty="0">
                <a:solidFill>
                  <a:schemeClr val="bg1">
                    <a:lumMod val="50000"/>
                  </a:schemeClr>
                </a:solidFill>
              </a:rPr>
              <a:t>Source: U.S. Census  Bureau, 2016 Vintage Population Estimates</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784985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l="3973" t="13541" r="6150" b="13145"/>
          <a:stretch/>
        </p:blipFill>
        <p:spPr>
          <a:xfrm>
            <a:off x="1126118" y="1259086"/>
            <a:ext cx="6629401" cy="5486401"/>
          </a:xfrm>
          <a:prstGeom prst="rect">
            <a:avLst/>
          </a:prstGeom>
        </p:spPr>
      </p:pic>
      <p:sp>
        <p:nvSpPr>
          <p:cNvPr id="2" name="Title 1"/>
          <p:cNvSpPr>
            <a:spLocks noGrp="1"/>
          </p:cNvSpPr>
          <p:nvPr>
            <p:ph type="title"/>
          </p:nvPr>
        </p:nvSpPr>
        <p:spPr>
          <a:xfrm>
            <a:off x="1647784" y="312290"/>
            <a:ext cx="6972300" cy="742950"/>
          </a:xfrm>
        </p:spPr>
        <p:txBody>
          <a:bodyPr>
            <a:noAutofit/>
          </a:bodyPr>
          <a:lstStyle/>
          <a:p>
            <a:r>
              <a:rPr lang="en-US" sz="2400" b="1" dirty="0">
                <a:effectLst/>
              </a:rPr>
              <a:t>Total Estimated Population by County, Texas, </a:t>
            </a:r>
            <a:r>
              <a:rPr lang="en-US" sz="2400" b="1" dirty="0" smtClean="0">
                <a:effectLst/>
              </a:rPr>
              <a:t>2016</a:t>
            </a:r>
            <a:endParaRPr lang="en-US" sz="2400" b="1" dirty="0">
              <a:effectLst/>
            </a:endParaRPr>
          </a:p>
        </p:txBody>
      </p:sp>
      <p:sp>
        <p:nvSpPr>
          <p:cNvPr id="15" name="TextBox 14"/>
          <p:cNvSpPr txBox="1"/>
          <p:nvPr/>
        </p:nvSpPr>
        <p:spPr>
          <a:xfrm>
            <a:off x="141602" y="6400800"/>
            <a:ext cx="3012363" cy="207749"/>
          </a:xfrm>
          <a:prstGeom prst="rect">
            <a:avLst/>
          </a:prstGeom>
          <a:noFill/>
        </p:spPr>
        <p:txBody>
          <a:bodyPr wrap="none" rtlCol="0">
            <a:spAutoFit/>
          </a:bodyPr>
          <a:lstStyle/>
          <a:p>
            <a:r>
              <a:rPr lang="en-US" sz="750" dirty="0">
                <a:solidFill>
                  <a:schemeClr val="tx1">
                    <a:lumMod val="50000"/>
                    <a:lumOff val="50000"/>
                  </a:schemeClr>
                </a:solidFill>
              </a:rPr>
              <a:t>Source: U.S. Census Bureau, </a:t>
            </a:r>
            <a:r>
              <a:rPr lang="en-US" sz="750" dirty="0" smtClean="0">
                <a:solidFill>
                  <a:schemeClr val="tx1">
                    <a:lumMod val="50000"/>
                    <a:lumOff val="50000"/>
                  </a:schemeClr>
                </a:solidFill>
              </a:rPr>
              <a:t>2016 </a:t>
            </a:r>
            <a:r>
              <a:rPr lang="en-US" sz="750" dirty="0">
                <a:solidFill>
                  <a:schemeClr val="tx1">
                    <a:lumMod val="50000"/>
                    <a:lumOff val="50000"/>
                  </a:schemeClr>
                </a:solidFill>
              </a:rPr>
              <a:t>Vintage Population Estimates</a:t>
            </a:r>
          </a:p>
        </p:txBody>
      </p:sp>
      <p:sp>
        <p:nvSpPr>
          <p:cNvPr id="5" name="Isosceles Triangle 4"/>
          <p:cNvSpPr/>
          <p:nvPr/>
        </p:nvSpPr>
        <p:spPr>
          <a:xfrm rot="21366823">
            <a:off x="5189801" y="3153931"/>
            <a:ext cx="1459932" cy="1698095"/>
          </a:xfrm>
          <a:prstGeom prst="triangle">
            <a:avLst>
              <a:gd name="adj" fmla="val 55970"/>
            </a:avLst>
          </a:prstGeom>
          <a:noFill/>
          <a:ln w="38100">
            <a:solidFill>
              <a:schemeClr val="accent2">
                <a:alpha val="34000"/>
              </a:schemeClr>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Freeform 9"/>
          <p:cNvSpPr/>
          <p:nvPr/>
        </p:nvSpPr>
        <p:spPr>
          <a:xfrm>
            <a:off x="4648200" y="2666999"/>
            <a:ext cx="1219200" cy="3148205"/>
          </a:xfrm>
          <a:custGeom>
            <a:avLst/>
            <a:gdLst>
              <a:gd name="connsiteX0" fmla="*/ 0 w 1020216"/>
              <a:gd name="connsiteY0" fmla="*/ 3295291 h 3295291"/>
              <a:gd name="connsiteX1" fmla="*/ 34506 w 1020216"/>
              <a:gd name="connsiteY1" fmla="*/ 3209027 h 3295291"/>
              <a:gd name="connsiteX2" fmla="*/ 69011 w 1020216"/>
              <a:gd name="connsiteY2" fmla="*/ 3157268 h 3295291"/>
              <a:gd name="connsiteX3" fmla="*/ 86264 w 1020216"/>
              <a:gd name="connsiteY3" fmla="*/ 3105510 h 3295291"/>
              <a:gd name="connsiteX4" fmla="*/ 155276 w 1020216"/>
              <a:gd name="connsiteY4" fmla="*/ 3001993 h 3295291"/>
              <a:gd name="connsiteX5" fmla="*/ 189781 w 1020216"/>
              <a:gd name="connsiteY5" fmla="*/ 2950234 h 3295291"/>
              <a:gd name="connsiteX6" fmla="*/ 224287 w 1020216"/>
              <a:gd name="connsiteY6" fmla="*/ 2898476 h 3295291"/>
              <a:gd name="connsiteX7" fmla="*/ 276045 w 1020216"/>
              <a:gd name="connsiteY7" fmla="*/ 2743200 h 3295291"/>
              <a:gd name="connsiteX8" fmla="*/ 293298 w 1020216"/>
              <a:gd name="connsiteY8" fmla="*/ 2691442 h 3295291"/>
              <a:gd name="connsiteX9" fmla="*/ 327804 w 1020216"/>
              <a:gd name="connsiteY9" fmla="*/ 2553419 h 3295291"/>
              <a:gd name="connsiteX10" fmla="*/ 345057 w 1020216"/>
              <a:gd name="connsiteY10" fmla="*/ 2501661 h 3295291"/>
              <a:gd name="connsiteX11" fmla="*/ 362310 w 1020216"/>
              <a:gd name="connsiteY11" fmla="*/ 2432649 h 3295291"/>
              <a:gd name="connsiteX12" fmla="*/ 379562 w 1020216"/>
              <a:gd name="connsiteY12" fmla="*/ 2380891 h 3295291"/>
              <a:gd name="connsiteX13" fmla="*/ 396815 w 1020216"/>
              <a:gd name="connsiteY13" fmla="*/ 2311880 h 3295291"/>
              <a:gd name="connsiteX14" fmla="*/ 483079 w 1020216"/>
              <a:gd name="connsiteY14" fmla="*/ 2242868 h 3295291"/>
              <a:gd name="connsiteX15" fmla="*/ 586596 w 1020216"/>
              <a:gd name="connsiteY15" fmla="*/ 2173857 h 3295291"/>
              <a:gd name="connsiteX16" fmla="*/ 621102 w 1020216"/>
              <a:gd name="connsiteY16" fmla="*/ 2018582 h 3295291"/>
              <a:gd name="connsiteX17" fmla="*/ 638355 w 1020216"/>
              <a:gd name="connsiteY17" fmla="*/ 1966823 h 3295291"/>
              <a:gd name="connsiteX18" fmla="*/ 672861 w 1020216"/>
              <a:gd name="connsiteY18" fmla="*/ 1828800 h 3295291"/>
              <a:gd name="connsiteX19" fmla="*/ 724619 w 1020216"/>
              <a:gd name="connsiteY19" fmla="*/ 1621766 h 3295291"/>
              <a:gd name="connsiteX20" fmla="*/ 741872 w 1020216"/>
              <a:gd name="connsiteY20" fmla="*/ 1552755 h 3295291"/>
              <a:gd name="connsiteX21" fmla="*/ 776378 w 1020216"/>
              <a:gd name="connsiteY21" fmla="*/ 1500997 h 3295291"/>
              <a:gd name="connsiteX22" fmla="*/ 793630 w 1020216"/>
              <a:gd name="connsiteY22" fmla="*/ 1449238 h 3295291"/>
              <a:gd name="connsiteX23" fmla="*/ 862642 w 1020216"/>
              <a:gd name="connsiteY23" fmla="*/ 1345721 h 3295291"/>
              <a:gd name="connsiteX24" fmla="*/ 914400 w 1020216"/>
              <a:gd name="connsiteY24" fmla="*/ 862642 h 3295291"/>
              <a:gd name="connsiteX25" fmla="*/ 983411 w 1020216"/>
              <a:gd name="connsiteY25" fmla="*/ 741872 h 3295291"/>
              <a:gd name="connsiteX26" fmla="*/ 1017917 w 1020216"/>
              <a:gd name="connsiteY26" fmla="*/ 621102 h 3295291"/>
              <a:gd name="connsiteX27" fmla="*/ 1017917 w 1020216"/>
              <a:gd name="connsiteY27" fmla="*/ 0 h 329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20216" h="3295291">
                <a:moveTo>
                  <a:pt x="0" y="3295291"/>
                </a:moveTo>
                <a:cubicBezTo>
                  <a:pt x="11502" y="3266536"/>
                  <a:pt x="20656" y="3236727"/>
                  <a:pt x="34506" y="3209027"/>
                </a:cubicBezTo>
                <a:cubicBezTo>
                  <a:pt x="43779" y="3190481"/>
                  <a:pt x="59738" y="3175814"/>
                  <a:pt x="69011" y="3157268"/>
                </a:cubicBezTo>
                <a:cubicBezTo>
                  <a:pt x="77144" y="3141002"/>
                  <a:pt x="77432" y="3121407"/>
                  <a:pt x="86264" y="3105510"/>
                </a:cubicBezTo>
                <a:cubicBezTo>
                  <a:pt x="106404" y="3069258"/>
                  <a:pt x="132272" y="3036499"/>
                  <a:pt x="155276" y="3001993"/>
                </a:cubicBezTo>
                <a:lnTo>
                  <a:pt x="189781" y="2950234"/>
                </a:lnTo>
                <a:lnTo>
                  <a:pt x="224287" y="2898476"/>
                </a:lnTo>
                <a:lnTo>
                  <a:pt x="276045" y="2743200"/>
                </a:lnTo>
                <a:cubicBezTo>
                  <a:pt x="281796" y="2725947"/>
                  <a:pt x="288887" y="2709085"/>
                  <a:pt x="293298" y="2691442"/>
                </a:cubicBezTo>
                <a:cubicBezTo>
                  <a:pt x="304800" y="2645434"/>
                  <a:pt x="312807" y="2598409"/>
                  <a:pt x="327804" y="2553419"/>
                </a:cubicBezTo>
                <a:cubicBezTo>
                  <a:pt x="333555" y="2536166"/>
                  <a:pt x="340061" y="2519147"/>
                  <a:pt x="345057" y="2501661"/>
                </a:cubicBezTo>
                <a:cubicBezTo>
                  <a:pt x="351571" y="2478861"/>
                  <a:pt x="355796" y="2455449"/>
                  <a:pt x="362310" y="2432649"/>
                </a:cubicBezTo>
                <a:cubicBezTo>
                  <a:pt x="367306" y="2415163"/>
                  <a:pt x="374566" y="2398377"/>
                  <a:pt x="379562" y="2380891"/>
                </a:cubicBezTo>
                <a:cubicBezTo>
                  <a:pt x="386076" y="2358092"/>
                  <a:pt x="387474" y="2333674"/>
                  <a:pt x="396815" y="2311880"/>
                </a:cubicBezTo>
                <a:cubicBezTo>
                  <a:pt x="430686" y="2232848"/>
                  <a:pt x="421054" y="2277326"/>
                  <a:pt x="483079" y="2242868"/>
                </a:cubicBezTo>
                <a:cubicBezTo>
                  <a:pt x="519331" y="2222728"/>
                  <a:pt x="586596" y="2173857"/>
                  <a:pt x="586596" y="2173857"/>
                </a:cubicBezTo>
                <a:cubicBezTo>
                  <a:pt x="625435" y="2057340"/>
                  <a:pt x="580616" y="2200765"/>
                  <a:pt x="621102" y="2018582"/>
                </a:cubicBezTo>
                <a:cubicBezTo>
                  <a:pt x="625047" y="2000829"/>
                  <a:pt x="633944" y="1984466"/>
                  <a:pt x="638355" y="1966823"/>
                </a:cubicBezTo>
                <a:lnTo>
                  <a:pt x="672861" y="1828800"/>
                </a:lnTo>
                <a:cubicBezTo>
                  <a:pt x="696092" y="1689406"/>
                  <a:pt x="679051" y="1758469"/>
                  <a:pt x="724619" y="1621766"/>
                </a:cubicBezTo>
                <a:cubicBezTo>
                  <a:pt x="732117" y="1599271"/>
                  <a:pt x="732531" y="1574549"/>
                  <a:pt x="741872" y="1552755"/>
                </a:cubicBezTo>
                <a:cubicBezTo>
                  <a:pt x="750040" y="1533696"/>
                  <a:pt x="764876" y="1518250"/>
                  <a:pt x="776378" y="1500997"/>
                </a:cubicBezTo>
                <a:cubicBezTo>
                  <a:pt x="782129" y="1483744"/>
                  <a:pt x="784798" y="1465136"/>
                  <a:pt x="793630" y="1449238"/>
                </a:cubicBezTo>
                <a:cubicBezTo>
                  <a:pt x="813770" y="1412986"/>
                  <a:pt x="862642" y="1345721"/>
                  <a:pt x="862642" y="1345721"/>
                </a:cubicBezTo>
                <a:cubicBezTo>
                  <a:pt x="949971" y="1083728"/>
                  <a:pt x="851013" y="1411988"/>
                  <a:pt x="914400" y="862642"/>
                </a:cubicBezTo>
                <a:cubicBezTo>
                  <a:pt x="918937" y="823326"/>
                  <a:pt x="966279" y="776137"/>
                  <a:pt x="983411" y="741872"/>
                </a:cubicBezTo>
                <a:cubicBezTo>
                  <a:pt x="991771" y="725153"/>
                  <a:pt x="1017626" y="632741"/>
                  <a:pt x="1017917" y="621102"/>
                </a:cubicBezTo>
                <a:cubicBezTo>
                  <a:pt x="1023091" y="414133"/>
                  <a:pt x="1017917" y="207034"/>
                  <a:pt x="1017917" y="0"/>
                </a:cubicBezTo>
              </a:path>
            </a:pathLst>
          </a:custGeom>
          <a:noFill/>
          <a:ln w="79375">
            <a:solidFill>
              <a:schemeClr val="bg1">
                <a:alpha val="7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028" name="Picture 4" descr="Interstate 35 mark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2151511"/>
            <a:ext cx="258306" cy="258307"/>
          </a:xfrm>
          <a:prstGeom prst="rect">
            <a:avLst/>
          </a:prstGeom>
          <a:noFill/>
          <a:extLst>
            <a:ext uri="{909E8E84-426E-40DD-AFC4-6F175D3DCCD1}">
              <a14:hiddenFill xmlns:a14="http://schemas.microsoft.com/office/drawing/2010/main">
                <a:solidFill>
                  <a:srgbClr val="FFFFFF"/>
                </a:solidFill>
              </a14:hiddenFill>
            </a:ext>
          </a:extLst>
        </p:spPr>
      </p:pic>
      <p:sp>
        <p:nvSpPr>
          <p:cNvPr id="8" name="Right Arrow 7"/>
          <p:cNvSpPr/>
          <p:nvPr/>
        </p:nvSpPr>
        <p:spPr>
          <a:xfrm>
            <a:off x="5863543" y="3580983"/>
            <a:ext cx="1959680" cy="733663"/>
          </a:xfrm>
          <a:prstGeom prst="rightArrow">
            <a:avLst/>
          </a:prstGeom>
          <a:solidFill>
            <a:schemeClr val="accent2">
              <a:alpha val="59000"/>
            </a:schemeClr>
          </a:solidFill>
          <a:ln>
            <a:solidFill>
              <a:schemeClr val="accent5">
                <a:lumMod val="60000"/>
                <a:lumOff val="40000"/>
              </a:schemeClr>
            </a:solidFill>
          </a:ln>
        </p:spPr>
        <p:txBody>
          <a:bodyPr wrap="square" rtlCol="0" anchor="ctr">
            <a:spAutoFit/>
          </a:bodyPr>
          <a:lstStyle/>
          <a:p>
            <a:pPr algn="ctr"/>
            <a:endParaRPr lang="en-US" sz="1800" dirty="0">
              <a:solidFill>
                <a:schemeClr val="tx2"/>
              </a:solidFill>
            </a:endParaRPr>
          </a:p>
        </p:txBody>
      </p:sp>
      <p:sp>
        <p:nvSpPr>
          <p:cNvPr id="3" name="TextBox 2"/>
          <p:cNvSpPr txBox="1"/>
          <p:nvPr/>
        </p:nvSpPr>
        <p:spPr>
          <a:xfrm>
            <a:off x="8220034" y="3710186"/>
            <a:ext cx="800100" cy="461665"/>
          </a:xfrm>
          <a:prstGeom prst="rect">
            <a:avLst/>
          </a:prstGeom>
          <a:noFill/>
        </p:spPr>
        <p:txBody>
          <a:bodyPr wrap="square" rtlCol="0">
            <a:spAutoFit/>
          </a:bodyPr>
          <a:lstStyle/>
          <a:p>
            <a:r>
              <a:rPr lang="en-US" dirty="0">
                <a:solidFill>
                  <a:schemeClr val="accent2"/>
                </a:solidFill>
              </a:rPr>
              <a:t>86%</a:t>
            </a:r>
          </a:p>
        </p:txBody>
      </p:sp>
      <p:pic>
        <p:nvPicPr>
          <p:cNvPr id="11" name="Picture 10"/>
          <p:cNvPicPr>
            <a:picLocks noChangeAspect="1"/>
          </p:cNvPicPr>
          <p:nvPr/>
        </p:nvPicPr>
        <p:blipFill rotWithShape="1">
          <a:blip r:embed="rId5"/>
          <a:srcRect t="24859"/>
          <a:stretch/>
        </p:blipFill>
        <p:spPr>
          <a:xfrm>
            <a:off x="830766" y="1509138"/>
            <a:ext cx="1956108" cy="1439088"/>
          </a:xfrm>
          <a:prstGeom prst="rect">
            <a:avLst/>
          </a:prstGeom>
        </p:spPr>
      </p:pic>
    </p:spTree>
    <p:extLst>
      <p:ext uri="{BB962C8B-B14F-4D97-AF65-F5344CB8AC3E}">
        <p14:creationId xmlns:p14="http://schemas.microsoft.com/office/powerpoint/2010/main" val="826598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par>
                                <p:cTn id="12" presetID="10" presetClass="entr" presetSubtype="0" fill="hold" nodeType="with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fade">
                                      <p:cBhvr>
                                        <p:cTn id="14" dur="500"/>
                                        <p:tgtEl>
                                          <p:spTgt spid="1028"/>
                                        </p:tgtEl>
                                      </p:cBhvr>
                                    </p:animEffect>
                                  </p:childTnLst>
                                </p:cTn>
                              </p:par>
                            </p:childTnLst>
                          </p:cTn>
                        </p:par>
                      </p:childTnLst>
                    </p:cTn>
                  </p:par>
                  <p:par>
                    <p:cTn id="15" fill="hold">
                      <p:stCondLst>
                        <p:cond delay="indefinite"/>
                      </p:stCondLst>
                      <p:childTnLst>
                        <p:par>
                          <p:cTn id="16" fill="hold">
                            <p:stCondLst>
                              <p:cond delay="0"/>
                            </p:stCondLst>
                            <p:childTnLst>
                              <p:par>
                                <p:cTn id="17" presetID="17"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ppt_x</p:attrName>
                                        </p:attrNameLst>
                                      </p:cBhvr>
                                      <p:tavLst>
                                        <p:tav tm="0">
                                          <p:val>
                                            <p:strVal val="#ppt_x-#ppt_w/2"/>
                                          </p:val>
                                        </p:tav>
                                        <p:tav tm="100000">
                                          <p:val>
                                            <p:strVal val="#ppt_x"/>
                                          </p:val>
                                        </p:tav>
                                      </p:tavLst>
                                    </p:anim>
                                    <p:anim calcmode="lin" valueType="num">
                                      <p:cBhvr>
                                        <p:cTn id="20" dur="1000" fill="hold"/>
                                        <p:tgtEl>
                                          <p:spTgt spid="8"/>
                                        </p:tgtEl>
                                        <p:attrNameLst>
                                          <p:attrName>ppt_y</p:attrName>
                                        </p:attrNameLst>
                                      </p:cBhvr>
                                      <p:tavLst>
                                        <p:tav tm="0">
                                          <p:val>
                                            <p:strVal val="#ppt_y"/>
                                          </p:val>
                                        </p:tav>
                                        <p:tav tm="100000">
                                          <p:val>
                                            <p:strVal val="#ppt_y"/>
                                          </p:val>
                                        </p:tav>
                                      </p:tavLst>
                                    </p:anim>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strVal val="#ppt_h"/>
                                          </p:val>
                                        </p:tav>
                                        <p:tav tm="100000">
                                          <p:val>
                                            <p:strVal val="#ppt_h"/>
                                          </p:val>
                                        </p:tav>
                                      </p:tavLst>
                                    </p:anim>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8" grpId="0" animBg="1"/>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Estimated Percent of Total Population by Age Group, Texas, 2010 through 2016</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3863398"/>
              </p:ext>
            </p:extLst>
          </p:nvPr>
        </p:nvGraphicFramePr>
        <p:xfrm>
          <a:off x="377825" y="1511300"/>
          <a:ext cx="8458200" cy="4664075"/>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20</a:t>
            </a:fld>
            <a:endParaRPr lang="en-US" dirty="0"/>
          </a:p>
        </p:txBody>
      </p:sp>
      <p:sp>
        <p:nvSpPr>
          <p:cNvPr id="9" name="Rectangle 8"/>
          <p:cNvSpPr/>
          <p:nvPr/>
        </p:nvSpPr>
        <p:spPr>
          <a:xfrm>
            <a:off x="-76200" y="6531729"/>
            <a:ext cx="4572000" cy="240515"/>
          </a:xfrm>
          <a:prstGeom prst="rect">
            <a:avLst/>
          </a:prstGeom>
        </p:spPr>
        <p:txBody>
          <a:bodyPr>
            <a:spAutoFit/>
          </a:bodyPr>
          <a:lstStyle/>
          <a:p>
            <a:pPr marL="0" marR="0">
              <a:lnSpc>
                <a:spcPct val="107000"/>
              </a:lnSpc>
              <a:spcBef>
                <a:spcPts val="0"/>
              </a:spcBef>
              <a:spcAft>
                <a:spcPts val="0"/>
              </a:spcAft>
            </a:pPr>
            <a:r>
              <a:rPr lang="en-US" sz="900" dirty="0">
                <a:solidFill>
                  <a:schemeClr val="bg1">
                    <a:lumMod val="50000"/>
                  </a:schemeClr>
                </a:solidFill>
              </a:rPr>
              <a:t>Source: U.S. Census  Bureau, 2016 Vintage Population Estimates</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562602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Estimated </a:t>
            </a:r>
            <a:r>
              <a:rPr lang="en-US" dirty="0" smtClean="0"/>
              <a:t>Percent of Total Population </a:t>
            </a:r>
            <a:r>
              <a:rPr lang="en-US" dirty="0"/>
              <a:t>by Age Group, Texas, 2010 through 2016</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527135606"/>
              </p:ext>
            </p:extLst>
          </p:nvPr>
        </p:nvGraphicFramePr>
        <p:xfrm>
          <a:off x="377825" y="1511300"/>
          <a:ext cx="8458200" cy="4664075"/>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21</a:t>
            </a:fld>
            <a:endParaRPr lang="en-US" dirty="0"/>
          </a:p>
        </p:txBody>
      </p:sp>
      <p:sp>
        <p:nvSpPr>
          <p:cNvPr id="5" name="Rectangle 4"/>
          <p:cNvSpPr/>
          <p:nvPr/>
        </p:nvSpPr>
        <p:spPr>
          <a:xfrm>
            <a:off x="-76200" y="6531729"/>
            <a:ext cx="4572000" cy="240515"/>
          </a:xfrm>
          <a:prstGeom prst="rect">
            <a:avLst/>
          </a:prstGeom>
        </p:spPr>
        <p:txBody>
          <a:bodyPr>
            <a:spAutoFit/>
          </a:bodyPr>
          <a:lstStyle/>
          <a:p>
            <a:pPr marL="0" marR="0">
              <a:lnSpc>
                <a:spcPct val="107000"/>
              </a:lnSpc>
              <a:spcBef>
                <a:spcPts val="0"/>
              </a:spcBef>
              <a:spcAft>
                <a:spcPts val="0"/>
              </a:spcAft>
            </a:pPr>
            <a:r>
              <a:rPr lang="en-US" sz="900" dirty="0">
                <a:solidFill>
                  <a:schemeClr val="bg1">
                    <a:lumMod val="50000"/>
                  </a:schemeClr>
                </a:solidFill>
              </a:rPr>
              <a:t>Source: U.S. Census  Bureau, 2016 Vintage Population Estimates</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415523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ext uri="{D42A27DB-BD31-4B8C-83A1-F6EECF244321}">
                <p14:modId xmlns:p14="http://schemas.microsoft.com/office/powerpoint/2010/main" val="902057124"/>
              </p:ext>
            </p:extLst>
          </p:nvPr>
        </p:nvGraphicFramePr>
        <p:xfrm>
          <a:off x="457200" y="1371600"/>
          <a:ext cx="8229600" cy="4754563"/>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txBox="1">
            <a:spLocks noGrp="1"/>
          </p:cNvSpPr>
          <p:nvPr>
            <p:ph type="title"/>
          </p:nvPr>
        </p:nvSpPr>
        <p:spPr>
          <a:xfrm>
            <a:off x="1600200" y="152400"/>
            <a:ext cx="6858000" cy="990600"/>
          </a:xfrm>
          <a:prstGeom prst="rect">
            <a:avLst/>
          </a:prstGeom>
        </p:spPr>
        <p:txBody>
          <a:bodyPr>
            <a:noAutofit/>
          </a:bodyPr>
          <a:lstStyle/>
          <a:p>
            <a:pPr lvl="0" algn="ctr"/>
            <a:r>
              <a:rPr lang="en-US" sz="2800" kern="0" dirty="0" smtClean="0">
                <a:latin typeface="+mj-lt"/>
                <a:ea typeface="+mj-ea"/>
                <a:cs typeface="+mj-cs"/>
              </a:rPr>
              <a:t>Projected Population Growth in Texas, </a:t>
            </a:r>
            <a:br>
              <a:rPr lang="en-US" sz="2800" kern="0" dirty="0" smtClean="0">
                <a:latin typeface="+mj-lt"/>
                <a:ea typeface="+mj-ea"/>
                <a:cs typeface="+mj-cs"/>
              </a:rPr>
            </a:br>
            <a:r>
              <a:rPr lang="en-US" sz="2800" kern="0" dirty="0" smtClean="0">
                <a:latin typeface="+mj-lt"/>
                <a:ea typeface="+mj-ea"/>
                <a:cs typeface="+mj-cs"/>
              </a:rPr>
              <a:t>2010-2050</a:t>
            </a:r>
            <a:endParaRPr kumimoji="0" lang="en-US" sz="2800" i="0" u="none" strike="noStrike" kern="0" cap="none" spc="0" normalizeH="0" baseline="0" noProof="0" dirty="0">
              <a:ln>
                <a:noFill/>
              </a:ln>
              <a:effectLst/>
              <a:uLnTx/>
              <a:uFillTx/>
              <a:latin typeface="+mj-lt"/>
              <a:ea typeface="+mj-ea"/>
              <a:cs typeface="+mj-cs"/>
            </a:endParaRPr>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22</a:t>
            </a:fld>
            <a:endParaRPr lang="en-US" dirty="0"/>
          </a:p>
        </p:txBody>
      </p:sp>
      <p:sp>
        <p:nvSpPr>
          <p:cNvPr id="10" name="TextBox 9"/>
          <p:cNvSpPr txBox="1"/>
          <p:nvPr/>
        </p:nvSpPr>
        <p:spPr>
          <a:xfrm>
            <a:off x="76200" y="6478320"/>
            <a:ext cx="8763000" cy="276999"/>
          </a:xfrm>
          <a:prstGeom prst="rect">
            <a:avLst/>
          </a:prstGeom>
          <a:noFill/>
        </p:spPr>
        <p:txBody>
          <a:bodyPr wrap="square" rtlCol="0">
            <a:spAutoFit/>
          </a:bodyPr>
          <a:lstStyle/>
          <a:p>
            <a:pPr marL="798513" indent="-798513">
              <a:spcBef>
                <a:spcPct val="50000"/>
              </a:spcBef>
            </a:pPr>
            <a:r>
              <a:rPr lang="en-US" sz="1200" dirty="0" smtClean="0">
                <a:solidFill>
                  <a:schemeClr val="tx1">
                    <a:lumMod val="50000"/>
                    <a:lumOff val="50000"/>
                  </a:schemeClr>
                </a:solidFill>
                <a:latin typeface="Arial" pitchFamily="34" charset="0"/>
                <a:cs typeface="Arial" pitchFamily="34" charset="0"/>
              </a:rPr>
              <a:t>Source: Texas State Data Center 2016 Population Projections </a:t>
            </a:r>
          </a:p>
        </p:txBody>
      </p:sp>
      <p:cxnSp>
        <p:nvCxnSpPr>
          <p:cNvPr id="13" name="Straight Connector 12"/>
          <p:cNvCxnSpPr/>
          <p:nvPr/>
        </p:nvCxnSpPr>
        <p:spPr>
          <a:xfrm flipV="1">
            <a:off x="7162800" y="2590800"/>
            <a:ext cx="0" cy="2819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7848600" y="1676400"/>
            <a:ext cx="0" cy="3810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38107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ext uri="{D42A27DB-BD31-4B8C-83A1-F6EECF244321}">
                <p14:modId xmlns:p14="http://schemas.microsoft.com/office/powerpoint/2010/main" val="2798097939"/>
              </p:ext>
            </p:extLst>
          </p:nvPr>
        </p:nvGraphicFramePr>
        <p:xfrm>
          <a:off x="457200" y="1371600"/>
          <a:ext cx="8229600" cy="4754563"/>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txBox="1">
            <a:spLocks noGrp="1"/>
          </p:cNvSpPr>
          <p:nvPr>
            <p:ph type="title"/>
          </p:nvPr>
        </p:nvSpPr>
        <p:spPr>
          <a:xfrm>
            <a:off x="1600200" y="152400"/>
            <a:ext cx="6858000" cy="990600"/>
          </a:xfrm>
          <a:prstGeom prst="rect">
            <a:avLst/>
          </a:prstGeom>
        </p:spPr>
        <p:txBody>
          <a:bodyPr>
            <a:noAutofit/>
          </a:bodyPr>
          <a:lstStyle/>
          <a:p>
            <a:pPr lvl="0" algn="ctr"/>
            <a:r>
              <a:rPr lang="en-US" sz="2800" kern="0" dirty="0" smtClean="0">
                <a:latin typeface="+mj-lt"/>
                <a:ea typeface="+mj-ea"/>
                <a:cs typeface="+mj-cs"/>
              </a:rPr>
              <a:t>Projected Population Growth in Texas, </a:t>
            </a:r>
            <a:br>
              <a:rPr lang="en-US" sz="2800" kern="0" dirty="0" smtClean="0">
                <a:latin typeface="+mj-lt"/>
                <a:ea typeface="+mj-ea"/>
                <a:cs typeface="+mj-cs"/>
              </a:rPr>
            </a:br>
            <a:r>
              <a:rPr lang="en-US" sz="2800" kern="0" dirty="0" smtClean="0">
                <a:latin typeface="+mj-lt"/>
                <a:ea typeface="+mj-ea"/>
                <a:cs typeface="+mj-cs"/>
              </a:rPr>
              <a:t>2010-2020</a:t>
            </a:r>
            <a:endParaRPr kumimoji="0" lang="en-US" sz="2800" i="0" u="none" strike="noStrike" kern="0" cap="none" spc="0" normalizeH="0" baseline="0" noProof="0" dirty="0">
              <a:ln>
                <a:noFill/>
              </a:ln>
              <a:effectLst/>
              <a:uLnTx/>
              <a:uFillTx/>
              <a:latin typeface="+mj-lt"/>
              <a:ea typeface="+mj-ea"/>
              <a:cs typeface="+mj-cs"/>
            </a:endParaRPr>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23</a:t>
            </a:fld>
            <a:endParaRPr lang="en-US" dirty="0"/>
          </a:p>
        </p:txBody>
      </p:sp>
      <p:sp>
        <p:nvSpPr>
          <p:cNvPr id="10" name="TextBox 9"/>
          <p:cNvSpPr txBox="1"/>
          <p:nvPr/>
        </p:nvSpPr>
        <p:spPr>
          <a:xfrm>
            <a:off x="76200" y="6478320"/>
            <a:ext cx="8763000" cy="276999"/>
          </a:xfrm>
          <a:prstGeom prst="rect">
            <a:avLst/>
          </a:prstGeom>
          <a:noFill/>
        </p:spPr>
        <p:txBody>
          <a:bodyPr wrap="square" rtlCol="0">
            <a:spAutoFit/>
          </a:bodyPr>
          <a:lstStyle/>
          <a:p>
            <a:pPr marL="798513" indent="-798513">
              <a:spcBef>
                <a:spcPct val="50000"/>
              </a:spcBef>
            </a:pPr>
            <a:r>
              <a:rPr lang="en-US" sz="1200" dirty="0" smtClean="0">
                <a:solidFill>
                  <a:schemeClr val="tx1">
                    <a:lumMod val="50000"/>
                    <a:lumOff val="50000"/>
                  </a:schemeClr>
                </a:solidFill>
                <a:latin typeface="Arial" pitchFamily="34" charset="0"/>
                <a:cs typeface="Arial" pitchFamily="34" charset="0"/>
              </a:rPr>
              <a:t>Source: Texas State Data Center 2016 Population Projections </a:t>
            </a:r>
          </a:p>
        </p:txBody>
      </p:sp>
      <p:cxnSp>
        <p:nvCxnSpPr>
          <p:cNvPr id="15" name="Straight Connector 14"/>
          <p:cNvCxnSpPr/>
          <p:nvPr/>
        </p:nvCxnSpPr>
        <p:spPr>
          <a:xfrm flipV="1">
            <a:off x="7848600" y="1676400"/>
            <a:ext cx="0" cy="3810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37636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Projected Population of Persons Aged 0-18 Years by Race and Ethnicity, Texas 2010-2050</a:t>
            </a:r>
            <a:endParaRPr lang="en-US" sz="2800"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1416282777"/>
              </p:ext>
            </p:extLst>
          </p:nvPr>
        </p:nvGraphicFramePr>
        <p:xfrm>
          <a:off x="497204" y="1524000"/>
          <a:ext cx="8458200" cy="4664075"/>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24</a:t>
            </a:fld>
            <a:endParaRPr lang="en-US" dirty="0"/>
          </a:p>
        </p:txBody>
      </p:sp>
      <p:sp>
        <p:nvSpPr>
          <p:cNvPr id="10" name="TextBox 9"/>
          <p:cNvSpPr txBox="1"/>
          <p:nvPr/>
        </p:nvSpPr>
        <p:spPr>
          <a:xfrm>
            <a:off x="76200" y="6478320"/>
            <a:ext cx="8763000" cy="276999"/>
          </a:xfrm>
          <a:prstGeom prst="rect">
            <a:avLst/>
          </a:prstGeom>
          <a:noFill/>
        </p:spPr>
        <p:txBody>
          <a:bodyPr wrap="square" rtlCol="0">
            <a:spAutoFit/>
          </a:bodyPr>
          <a:lstStyle/>
          <a:p>
            <a:pPr marL="798513" indent="-798513">
              <a:spcBef>
                <a:spcPct val="50000"/>
              </a:spcBef>
            </a:pPr>
            <a:r>
              <a:rPr lang="en-US" sz="1200" dirty="0" smtClean="0">
                <a:solidFill>
                  <a:schemeClr val="tx1">
                    <a:lumMod val="50000"/>
                    <a:lumOff val="50000"/>
                  </a:schemeClr>
                </a:solidFill>
                <a:latin typeface="Arial" pitchFamily="34" charset="0"/>
                <a:cs typeface="Arial" pitchFamily="34" charset="0"/>
              </a:rPr>
              <a:t>Source: Texas State Data Center 2016 Population Projections </a:t>
            </a:r>
          </a:p>
        </p:txBody>
      </p:sp>
    </p:spTree>
    <p:extLst>
      <p:ext uri="{BB962C8B-B14F-4D97-AF65-F5344CB8AC3E}">
        <p14:creationId xmlns:p14="http://schemas.microsoft.com/office/powerpoint/2010/main" val="38322599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Projected Population of Persons Aged 0-18 Years by Race and Ethnicity, Texas 2010-2050</a:t>
            </a:r>
            <a:endParaRPr lang="en-US" sz="2800"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2233533670"/>
              </p:ext>
            </p:extLst>
          </p:nvPr>
        </p:nvGraphicFramePr>
        <p:xfrm>
          <a:off x="497204" y="1524000"/>
          <a:ext cx="8458200" cy="4664075"/>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25</a:t>
            </a:fld>
            <a:endParaRPr lang="en-US" dirty="0"/>
          </a:p>
        </p:txBody>
      </p:sp>
      <p:sp>
        <p:nvSpPr>
          <p:cNvPr id="10" name="TextBox 9"/>
          <p:cNvSpPr txBox="1"/>
          <p:nvPr/>
        </p:nvSpPr>
        <p:spPr>
          <a:xfrm>
            <a:off x="76200" y="6478320"/>
            <a:ext cx="8763000" cy="276999"/>
          </a:xfrm>
          <a:prstGeom prst="rect">
            <a:avLst/>
          </a:prstGeom>
          <a:noFill/>
        </p:spPr>
        <p:txBody>
          <a:bodyPr wrap="square" rtlCol="0">
            <a:spAutoFit/>
          </a:bodyPr>
          <a:lstStyle/>
          <a:p>
            <a:pPr marL="798513" indent="-798513">
              <a:spcBef>
                <a:spcPct val="50000"/>
              </a:spcBef>
            </a:pPr>
            <a:r>
              <a:rPr lang="en-US" sz="1200" dirty="0" smtClean="0">
                <a:solidFill>
                  <a:schemeClr val="tx1">
                    <a:lumMod val="50000"/>
                    <a:lumOff val="50000"/>
                  </a:schemeClr>
                </a:solidFill>
                <a:latin typeface="Arial" pitchFamily="34" charset="0"/>
                <a:cs typeface="Arial" pitchFamily="34" charset="0"/>
              </a:rPr>
              <a:t>Source: Texas State Data Center 2016 Population Projections </a:t>
            </a:r>
          </a:p>
        </p:txBody>
      </p:sp>
    </p:spTree>
    <p:extLst>
      <p:ext uri="{BB962C8B-B14F-4D97-AF65-F5344CB8AC3E}">
        <p14:creationId xmlns:p14="http://schemas.microsoft.com/office/powerpoint/2010/main" val="1101925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Projected Population of Persons Aged 0-18 Years by Race and Ethnicity, Texas 2010-2050</a:t>
            </a:r>
            <a:endParaRPr lang="en-US" sz="2800"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2152067636"/>
              </p:ext>
            </p:extLst>
          </p:nvPr>
        </p:nvGraphicFramePr>
        <p:xfrm>
          <a:off x="497204" y="1524000"/>
          <a:ext cx="8458200" cy="4664075"/>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26</a:t>
            </a:fld>
            <a:endParaRPr lang="en-US" dirty="0"/>
          </a:p>
        </p:txBody>
      </p:sp>
      <p:sp>
        <p:nvSpPr>
          <p:cNvPr id="10" name="TextBox 9"/>
          <p:cNvSpPr txBox="1"/>
          <p:nvPr/>
        </p:nvSpPr>
        <p:spPr>
          <a:xfrm>
            <a:off x="76200" y="6478320"/>
            <a:ext cx="8763000" cy="276999"/>
          </a:xfrm>
          <a:prstGeom prst="rect">
            <a:avLst/>
          </a:prstGeom>
          <a:noFill/>
        </p:spPr>
        <p:txBody>
          <a:bodyPr wrap="square" rtlCol="0">
            <a:spAutoFit/>
          </a:bodyPr>
          <a:lstStyle/>
          <a:p>
            <a:pPr marL="798513" indent="-798513">
              <a:spcBef>
                <a:spcPct val="50000"/>
              </a:spcBef>
            </a:pPr>
            <a:r>
              <a:rPr lang="en-US" sz="1200" dirty="0" smtClean="0">
                <a:solidFill>
                  <a:schemeClr val="tx1">
                    <a:lumMod val="50000"/>
                    <a:lumOff val="50000"/>
                  </a:schemeClr>
                </a:solidFill>
                <a:latin typeface="Arial" pitchFamily="34" charset="0"/>
                <a:cs typeface="Arial" pitchFamily="34" charset="0"/>
              </a:rPr>
              <a:t>Source: Texas State Data Center 2016 Population Projections </a:t>
            </a:r>
          </a:p>
        </p:txBody>
      </p:sp>
    </p:spTree>
    <p:extLst>
      <p:ext uri="{BB962C8B-B14F-4D97-AF65-F5344CB8AC3E}">
        <p14:creationId xmlns:p14="http://schemas.microsoft.com/office/powerpoint/2010/main" val="27404102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Projected Percent of Population of Persons Aged 0-18 Years by Race and Ethnicity, Texas 2010-2050</a:t>
            </a:r>
            <a:endParaRPr lang="en-US" sz="2800"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2060368283"/>
              </p:ext>
            </p:extLst>
          </p:nvPr>
        </p:nvGraphicFramePr>
        <p:xfrm>
          <a:off x="497204" y="1524000"/>
          <a:ext cx="8458200" cy="4664075"/>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27</a:t>
            </a:fld>
            <a:endParaRPr lang="en-US" dirty="0"/>
          </a:p>
        </p:txBody>
      </p:sp>
      <p:sp>
        <p:nvSpPr>
          <p:cNvPr id="10" name="TextBox 9"/>
          <p:cNvSpPr txBox="1"/>
          <p:nvPr/>
        </p:nvSpPr>
        <p:spPr>
          <a:xfrm>
            <a:off x="76200" y="6478320"/>
            <a:ext cx="8763000" cy="276999"/>
          </a:xfrm>
          <a:prstGeom prst="rect">
            <a:avLst/>
          </a:prstGeom>
          <a:noFill/>
        </p:spPr>
        <p:txBody>
          <a:bodyPr wrap="square" rtlCol="0">
            <a:spAutoFit/>
          </a:bodyPr>
          <a:lstStyle/>
          <a:p>
            <a:pPr marL="798513" indent="-798513">
              <a:spcBef>
                <a:spcPct val="50000"/>
              </a:spcBef>
            </a:pPr>
            <a:r>
              <a:rPr lang="en-US" sz="1200" dirty="0" smtClean="0">
                <a:solidFill>
                  <a:schemeClr val="tx1">
                    <a:lumMod val="50000"/>
                    <a:lumOff val="50000"/>
                  </a:schemeClr>
                </a:solidFill>
                <a:latin typeface="Arial" pitchFamily="34" charset="0"/>
                <a:cs typeface="Arial" pitchFamily="34" charset="0"/>
              </a:rPr>
              <a:t>Source: Texas State Data Center 2016 Population Projections </a:t>
            </a:r>
          </a:p>
        </p:txBody>
      </p:sp>
    </p:spTree>
    <p:extLst>
      <p:ext uri="{BB962C8B-B14F-4D97-AF65-F5344CB8AC3E}">
        <p14:creationId xmlns:p14="http://schemas.microsoft.com/office/powerpoint/2010/main" val="26565522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smtClean="0"/>
              <a:t>Projected population and population change for persons aged 0-18 years, 2010-2030 for Texas counties by metro status</a:t>
            </a:r>
            <a:endParaRPr lang="en-US" sz="2000" dirty="0"/>
          </a:p>
        </p:txBody>
      </p:sp>
      <p:sp>
        <p:nvSpPr>
          <p:cNvPr id="4" name="Slide Number Placeholder 3"/>
          <p:cNvSpPr>
            <a:spLocks noGrp="1"/>
          </p:cNvSpPr>
          <p:nvPr>
            <p:ph type="sldNum" sz="quarter" idx="4"/>
          </p:nvPr>
        </p:nvSpPr>
        <p:spPr/>
        <p:txBody>
          <a:bodyPr/>
          <a:lstStyle/>
          <a:p>
            <a:fld id="{2BC1FA3B-F0C1-4F58-90BE-DCC7501F4B28}" type="slidenum">
              <a:rPr lang="en-US" smtClean="0"/>
              <a:pPr/>
              <a:t>28</a:t>
            </a:fld>
            <a:endParaRPr lang="en-US"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2549081063"/>
              </p:ext>
            </p:extLst>
          </p:nvPr>
        </p:nvGraphicFramePr>
        <p:xfrm>
          <a:off x="735748" y="1854535"/>
          <a:ext cx="7848596" cy="3769848"/>
        </p:xfrm>
        <a:graphic>
          <a:graphicData uri="http://schemas.openxmlformats.org/drawingml/2006/table">
            <a:tbl>
              <a:tblPr firstRow="1" bandRow="1">
                <a:tableStyleId>{5C22544A-7EE6-4342-B048-85BDC9FD1C3A}</a:tableStyleId>
              </a:tblPr>
              <a:tblGrid>
                <a:gridCol w="898791"/>
                <a:gridCol w="898791"/>
                <a:gridCol w="886132"/>
                <a:gridCol w="898791"/>
                <a:gridCol w="784859"/>
                <a:gridCol w="898791"/>
                <a:gridCol w="898791"/>
                <a:gridCol w="784859"/>
                <a:gridCol w="898791"/>
              </a:tblGrid>
              <a:tr h="749574">
                <a:tc>
                  <a:txBody>
                    <a:bodyPr/>
                    <a:lstStyle/>
                    <a:p>
                      <a:pPr algn="l" fontAlgn="b"/>
                      <a:endParaRPr lang="en-US" sz="1050" b="0" i="0" u="none" strike="noStrike" dirty="0">
                        <a:solidFill>
                          <a:schemeClr val="tx2"/>
                        </a:solidFill>
                        <a:effectLst/>
                        <a:latin typeface="Calibri" panose="020F0502020204030204" pitchFamily="34" charset="0"/>
                      </a:endParaRPr>
                    </a:p>
                  </a:txBody>
                  <a:tcPr marL="7604" marR="7604" marT="7604" marB="0" anchor="b"/>
                </a:tc>
                <a:tc>
                  <a:txBody>
                    <a:bodyPr/>
                    <a:lstStyle/>
                    <a:p>
                      <a:pPr algn="ctr" fontAlgn="b"/>
                      <a:endParaRPr lang="en-US" sz="1050" b="0" i="0" u="none" strike="noStrike" dirty="0">
                        <a:solidFill>
                          <a:schemeClr val="tx2"/>
                        </a:solidFill>
                        <a:effectLst/>
                        <a:latin typeface="Calibri" panose="020F0502020204030204" pitchFamily="34" charset="0"/>
                      </a:endParaRPr>
                    </a:p>
                  </a:txBody>
                  <a:tcPr marL="7604" marR="7604" marT="7604" marB="0" anchor="b"/>
                </a:tc>
                <a:tc>
                  <a:txBody>
                    <a:bodyPr/>
                    <a:lstStyle/>
                    <a:p>
                      <a:pPr algn="ctr" fontAlgn="b"/>
                      <a:r>
                        <a:rPr lang="en-US" sz="1200" b="1" i="0" u="none" strike="noStrike" dirty="0" smtClean="0">
                          <a:solidFill>
                            <a:schemeClr val="tx2"/>
                          </a:solidFill>
                          <a:effectLst/>
                          <a:latin typeface="Calibri" panose="020F0502020204030204" pitchFamily="34" charset="0"/>
                        </a:rPr>
                        <a:t>Total</a:t>
                      </a:r>
                    </a:p>
                  </a:txBody>
                  <a:tcPr marL="7604" marR="7604" marT="7604" marB="0" anchor="ctr"/>
                </a:tc>
                <a:tc>
                  <a:txBody>
                    <a:bodyPr/>
                    <a:lstStyle/>
                    <a:p>
                      <a:pPr algn="ctr" fontAlgn="b"/>
                      <a:r>
                        <a:rPr lang="en-US" sz="1050" u="none" strike="noStrike" dirty="0">
                          <a:solidFill>
                            <a:schemeClr val="tx2"/>
                          </a:solidFill>
                          <a:effectLst/>
                        </a:rPr>
                        <a:t>Metro</a:t>
                      </a:r>
                      <a:endParaRPr lang="en-US" sz="1050" b="0" i="0" u="none" strike="noStrike" dirty="0">
                        <a:solidFill>
                          <a:schemeClr val="tx2"/>
                        </a:solidFill>
                        <a:effectLst/>
                        <a:latin typeface="Calibri" panose="020F0502020204030204" pitchFamily="34" charset="0"/>
                      </a:endParaRPr>
                    </a:p>
                  </a:txBody>
                  <a:tcPr marL="7604" marR="7604" marT="7604" marB="0" anchor="ctr"/>
                </a:tc>
                <a:tc>
                  <a:txBody>
                    <a:bodyPr/>
                    <a:lstStyle/>
                    <a:p>
                      <a:pPr algn="ctr" fontAlgn="b"/>
                      <a:r>
                        <a:rPr lang="en-US" sz="1000" b="0" u="none" strike="noStrike" dirty="0">
                          <a:solidFill>
                            <a:schemeClr val="tx2"/>
                          </a:solidFill>
                          <a:effectLst/>
                        </a:rPr>
                        <a:t>Metro 1 million or more</a:t>
                      </a:r>
                      <a:endParaRPr lang="en-US" sz="1000" b="0" i="0" u="none" strike="noStrike" dirty="0">
                        <a:solidFill>
                          <a:schemeClr val="tx2"/>
                        </a:solidFill>
                        <a:effectLst/>
                        <a:latin typeface="Calibri" panose="020F0502020204030204" pitchFamily="34" charset="0"/>
                      </a:endParaRPr>
                    </a:p>
                  </a:txBody>
                  <a:tcPr marL="7604" marR="7604" marT="7604" marB="0" anchor="ctr"/>
                </a:tc>
                <a:tc>
                  <a:txBody>
                    <a:bodyPr/>
                    <a:lstStyle/>
                    <a:p>
                      <a:pPr algn="ctr" fontAlgn="b"/>
                      <a:r>
                        <a:rPr lang="en-US" sz="1000" b="0" u="none" strike="noStrike" dirty="0">
                          <a:solidFill>
                            <a:schemeClr val="tx2"/>
                          </a:solidFill>
                          <a:effectLst/>
                        </a:rPr>
                        <a:t>Metro less than 1 million</a:t>
                      </a:r>
                      <a:endParaRPr lang="en-US" sz="1000" b="0" i="0" u="none" strike="noStrike" dirty="0">
                        <a:solidFill>
                          <a:schemeClr val="tx2"/>
                        </a:solidFill>
                        <a:effectLst/>
                        <a:latin typeface="Calibri" panose="020F0502020204030204" pitchFamily="34" charset="0"/>
                      </a:endParaRPr>
                    </a:p>
                  </a:txBody>
                  <a:tcPr marL="7604" marR="7604" marT="7604" marB="0" anchor="ctr"/>
                </a:tc>
                <a:tc>
                  <a:txBody>
                    <a:bodyPr/>
                    <a:lstStyle/>
                    <a:p>
                      <a:pPr algn="ctr" fontAlgn="b"/>
                      <a:r>
                        <a:rPr lang="en-US" sz="1050" u="none" strike="noStrike" dirty="0" err="1">
                          <a:solidFill>
                            <a:schemeClr val="tx2"/>
                          </a:solidFill>
                          <a:effectLst/>
                        </a:rPr>
                        <a:t>Nonmetro</a:t>
                      </a:r>
                      <a:endParaRPr lang="en-US" sz="1050" b="0" i="0" u="none" strike="noStrike" dirty="0">
                        <a:solidFill>
                          <a:schemeClr val="tx2"/>
                        </a:solidFill>
                        <a:effectLst/>
                        <a:latin typeface="Calibri" panose="020F0502020204030204" pitchFamily="34" charset="0"/>
                      </a:endParaRPr>
                    </a:p>
                  </a:txBody>
                  <a:tcPr marL="7604" marR="7604" marT="7604" marB="0" anchor="ctr"/>
                </a:tc>
                <a:tc>
                  <a:txBody>
                    <a:bodyPr/>
                    <a:lstStyle/>
                    <a:p>
                      <a:pPr algn="ctr" fontAlgn="b"/>
                      <a:r>
                        <a:rPr lang="en-US" sz="1000" b="0" u="none" strike="noStrike" dirty="0" err="1">
                          <a:solidFill>
                            <a:schemeClr val="tx2"/>
                          </a:solidFill>
                          <a:effectLst/>
                        </a:rPr>
                        <a:t>Nonmetro</a:t>
                      </a:r>
                      <a:r>
                        <a:rPr lang="en-US" sz="1000" b="0" u="none" strike="noStrike" dirty="0">
                          <a:solidFill>
                            <a:schemeClr val="tx2"/>
                          </a:solidFill>
                          <a:effectLst/>
                        </a:rPr>
                        <a:t> adjacent to metro</a:t>
                      </a:r>
                      <a:endParaRPr lang="en-US" sz="1000" b="0" i="0" u="none" strike="noStrike" dirty="0">
                        <a:solidFill>
                          <a:schemeClr val="tx2"/>
                        </a:solidFill>
                        <a:effectLst/>
                        <a:latin typeface="Calibri" panose="020F0502020204030204" pitchFamily="34" charset="0"/>
                      </a:endParaRPr>
                    </a:p>
                  </a:txBody>
                  <a:tcPr marL="7604" marR="7604" marT="7604" marB="0" anchor="ctr"/>
                </a:tc>
                <a:tc>
                  <a:txBody>
                    <a:bodyPr/>
                    <a:lstStyle/>
                    <a:p>
                      <a:pPr algn="ctr" fontAlgn="b"/>
                      <a:r>
                        <a:rPr lang="en-US" sz="1000" b="0" u="none" strike="noStrike" dirty="0" err="1">
                          <a:solidFill>
                            <a:schemeClr val="tx2"/>
                          </a:solidFill>
                          <a:effectLst/>
                        </a:rPr>
                        <a:t>Nonmetro</a:t>
                      </a:r>
                      <a:r>
                        <a:rPr lang="en-US" sz="1000" b="0" u="none" strike="noStrike" dirty="0">
                          <a:solidFill>
                            <a:schemeClr val="tx2"/>
                          </a:solidFill>
                          <a:effectLst/>
                        </a:rPr>
                        <a:t> not adjacent to metro</a:t>
                      </a:r>
                      <a:endParaRPr lang="en-US" sz="1000" b="0" i="0" u="none" strike="noStrike" dirty="0">
                        <a:solidFill>
                          <a:schemeClr val="tx2"/>
                        </a:solidFill>
                        <a:effectLst/>
                        <a:latin typeface="Calibri" panose="020F0502020204030204" pitchFamily="34" charset="0"/>
                      </a:endParaRPr>
                    </a:p>
                  </a:txBody>
                  <a:tcPr marL="7604" marR="7604" marT="7604" marB="0" anchor="ctr"/>
                </a:tc>
              </a:tr>
              <a:tr h="249857">
                <a:tc rowSpan="5">
                  <a:txBody>
                    <a:bodyPr/>
                    <a:lstStyle/>
                    <a:p>
                      <a:pPr algn="ctr" fontAlgn="b"/>
                      <a:r>
                        <a:rPr lang="en-US" sz="1050" u="none" strike="noStrike" dirty="0">
                          <a:solidFill>
                            <a:schemeClr val="tx2"/>
                          </a:solidFill>
                          <a:effectLst/>
                        </a:rPr>
                        <a:t>Projected Numeric Change 2010-2030</a:t>
                      </a:r>
                      <a:endParaRPr lang="en-US" sz="1050" b="0" i="0" u="none" strike="noStrike" dirty="0">
                        <a:solidFill>
                          <a:schemeClr val="tx2"/>
                        </a:solidFill>
                        <a:effectLst/>
                        <a:latin typeface="Calibri" panose="020F0502020204030204" pitchFamily="34" charset="0"/>
                      </a:endParaRPr>
                    </a:p>
                  </a:txBody>
                  <a:tcPr marL="7604" marR="7604" marT="7604" marB="0" anchor="ctr"/>
                </a:tc>
                <a:tc>
                  <a:txBody>
                    <a:bodyPr/>
                    <a:lstStyle/>
                    <a:p>
                      <a:pPr algn="ctr" fontAlgn="ctr"/>
                      <a:r>
                        <a:rPr lang="en-US" sz="1050" u="none" strike="noStrike" dirty="0">
                          <a:solidFill>
                            <a:schemeClr val="tx2"/>
                          </a:solidFill>
                          <a:effectLst/>
                        </a:rPr>
                        <a:t>Total</a:t>
                      </a:r>
                      <a:endParaRPr lang="en-US" sz="1050" b="1" i="0" u="none" strike="noStrike" dirty="0">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         2,184,778 </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dirty="0">
                          <a:solidFill>
                            <a:schemeClr val="tx2"/>
                          </a:solidFill>
                          <a:effectLst/>
                        </a:rPr>
                        <a:t>         2,066,849 </a:t>
                      </a:r>
                      <a:endParaRPr lang="en-US" sz="1050" b="0" i="0" u="none" strike="noStrike" dirty="0">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     1,599,918 </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             466,931 </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dirty="0">
                          <a:solidFill>
                            <a:schemeClr val="tx2"/>
                          </a:solidFill>
                          <a:effectLst/>
                        </a:rPr>
                        <a:t>             117,929 </a:t>
                      </a:r>
                      <a:endParaRPr lang="en-US" sz="1050" b="0" i="0" u="none" strike="noStrike" dirty="0">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dirty="0">
                          <a:solidFill>
                            <a:schemeClr val="tx2"/>
                          </a:solidFill>
                          <a:effectLst/>
                        </a:rPr>
                        <a:t>           91,145 </a:t>
                      </a:r>
                      <a:endParaRPr lang="en-US" sz="1050" b="0" i="0" u="none" strike="noStrike" dirty="0">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dirty="0">
                          <a:solidFill>
                            <a:schemeClr val="tx2"/>
                          </a:solidFill>
                          <a:effectLst/>
                        </a:rPr>
                        <a:t>               26,784 </a:t>
                      </a:r>
                      <a:endParaRPr lang="en-US" sz="1050" b="0" i="0" u="none" strike="noStrike" dirty="0">
                        <a:solidFill>
                          <a:schemeClr val="tx2"/>
                        </a:solidFill>
                        <a:effectLst/>
                        <a:latin typeface="Calibri" panose="020F0502020204030204" pitchFamily="34" charset="0"/>
                      </a:endParaRPr>
                    </a:p>
                  </a:txBody>
                  <a:tcPr marL="7604" marR="7604" marT="7604" marB="0" anchor="ctr"/>
                </a:tc>
              </a:tr>
              <a:tr h="245708">
                <a:tc vMerge="1">
                  <a:txBody>
                    <a:bodyPr/>
                    <a:lstStyle/>
                    <a:p>
                      <a:endParaRPr lang="en-US"/>
                    </a:p>
                  </a:txBody>
                  <a:tcPr/>
                </a:tc>
                <a:tc>
                  <a:txBody>
                    <a:bodyPr/>
                    <a:lstStyle/>
                    <a:p>
                      <a:pPr algn="ctr" fontAlgn="ctr"/>
                      <a:r>
                        <a:rPr lang="en-US" sz="1050" u="none" strike="noStrike" dirty="0">
                          <a:solidFill>
                            <a:schemeClr val="tx2"/>
                          </a:solidFill>
                          <a:effectLst/>
                        </a:rPr>
                        <a:t>NH White</a:t>
                      </a:r>
                      <a:endParaRPr lang="en-US" sz="1050" b="1" i="0" u="none" strike="noStrike" dirty="0">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             (24,243)</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             (13,261)</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           (5,787)</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               (7,474)</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             (10,982)</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         (11,006)</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                        24 </a:t>
                      </a:r>
                      <a:endParaRPr lang="en-US" sz="1050" b="0" i="0" u="none" strike="noStrike">
                        <a:solidFill>
                          <a:schemeClr val="tx2"/>
                        </a:solidFill>
                        <a:effectLst/>
                        <a:latin typeface="Calibri" panose="020F0502020204030204" pitchFamily="34" charset="0"/>
                      </a:endParaRPr>
                    </a:p>
                  </a:txBody>
                  <a:tcPr marL="7604" marR="7604" marT="7604" marB="0" anchor="ctr"/>
                </a:tc>
              </a:tr>
              <a:tr h="247783">
                <a:tc vMerge="1">
                  <a:txBody>
                    <a:bodyPr/>
                    <a:lstStyle/>
                    <a:p>
                      <a:endParaRPr lang="en-US"/>
                    </a:p>
                  </a:txBody>
                  <a:tcPr/>
                </a:tc>
                <a:tc>
                  <a:txBody>
                    <a:bodyPr/>
                    <a:lstStyle/>
                    <a:p>
                      <a:pPr algn="ctr" fontAlgn="ctr"/>
                      <a:r>
                        <a:rPr lang="en-US" sz="1050" u="none" strike="noStrike" dirty="0">
                          <a:solidFill>
                            <a:schemeClr val="tx2"/>
                          </a:solidFill>
                          <a:effectLst/>
                        </a:rPr>
                        <a:t>Black</a:t>
                      </a:r>
                      <a:endParaRPr lang="en-US" sz="1050" b="1" i="0" u="none" strike="noStrike" dirty="0">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               95,170 </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dirty="0">
                          <a:solidFill>
                            <a:schemeClr val="tx2"/>
                          </a:solidFill>
                          <a:effectLst/>
                        </a:rPr>
                        <a:t>             100,349 </a:t>
                      </a:r>
                      <a:endParaRPr lang="en-US" sz="1050" b="0" i="0" u="none" strike="noStrike" dirty="0">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           95,110 </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                  5,239 </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               (5,179)</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           (3,632)</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               (1,547)</a:t>
                      </a:r>
                      <a:endParaRPr lang="en-US" sz="1050" b="0" i="0" u="none" strike="noStrike">
                        <a:solidFill>
                          <a:schemeClr val="tx2"/>
                        </a:solidFill>
                        <a:effectLst/>
                        <a:latin typeface="Calibri" panose="020F0502020204030204" pitchFamily="34" charset="0"/>
                      </a:endParaRPr>
                    </a:p>
                  </a:txBody>
                  <a:tcPr marL="7604" marR="7604" marT="7604" marB="0" anchor="ctr"/>
                </a:tc>
              </a:tr>
              <a:tr h="249857">
                <a:tc vMerge="1">
                  <a:txBody>
                    <a:bodyPr/>
                    <a:lstStyle/>
                    <a:p>
                      <a:endParaRPr lang="en-US"/>
                    </a:p>
                  </a:txBody>
                  <a:tcPr/>
                </a:tc>
                <a:tc>
                  <a:txBody>
                    <a:bodyPr/>
                    <a:lstStyle/>
                    <a:p>
                      <a:pPr algn="ctr" fontAlgn="ctr"/>
                      <a:r>
                        <a:rPr lang="en-US" sz="1050" u="none" strike="noStrike" dirty="0">
                          <a:solidFill>
                            <a:schemeClr val="tx2"/>
                          </a:solidFill>
                          <a:effectLst/>
                        </a:rPr>
                        <a:t>Hispanic</a:t>
                      </a:r>
                      <a:endParaRPr lang="en-US" sz="1050" b="1" i="0" u="none" strike="noStrike" dirty="0">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         1,745,883 </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         1,624,210 </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     1,201,130 </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             423,080 </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dirty="0">
                          <a:solidFill>
                            <a:schemeClr val="tx2"/>
                          </a:solidFill>
                          <a:effectLst/>
                        </a:rPr>
                        <a:t>             121,673 </a:t>
                      </a:r>
                      <a:endParaRPr lang="en-US" sz="1050" b="0" i="0" u="none" strike="noStrike" dirty="0">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           95,098 </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               26,575 </a:t>
                      </a:r>
                      <a:endParaRPr lang="en-US" sz="1050" b="0" i="0" u="none" strike="noStrike">
                        <a:solidFill>
                          <a:schemeClr val="tx2"/>
                        </a:solidFill>
                        <a:effectLst/>
                        <a:latin typeface="Calibri" panose="020F0502020204030204" pitchFamily="34" charset="0"/>
                      </a:endParaRPr>
                    </a:p>
                  </a:txBody>
                  <a:tcPr marL="7604" marR="7604" marT="7604" marB="0" anchor="ctr"/>
                </a:tc>
              </a:tr>
              <a:tr h="278068">
                <a:tc vMerge="1">
                  <a:txBody>
                    <a:bodyPr/>
                    <a:lstStyle/>
                    <a:p>
                      <a:endParaRPr lang="en-US"/>
                    </a:p>
                  </a:txBody>
                  <a:tcPr/>
                </a:tc>
                <a:tc>
                  <a:txBody>
                    <a:bodyPr/>
                    <a:lstStyle/>
                    <a:p>
                      <a:pPr algn="ctr" fontAlgn="ctr"/>
                      <a:r>
                        <a:rPr lang="en-US" sz="1050" u="none" strike="noStrike" dirty="0">
                          <a:solidFill>
                            <a:schemeClr val="tx2"/>
                          </a:solidFill>
                          <a:effectLst/>
                        </a:rPr>
                        <a:t>Other</a:t>
                      </a:r>
                      <a:endParaRPr lang="en-US" sz="1050" b="1" i="0" u="none" strike="noStrike" dirty="0">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dirty="0">
                          <a:solidFill>
                            <a:schemeClr val="tx2"/>
                          </a:solidFill>
                          <a:effectLst/>
                        </a:rPr>
                        <a:t>             367,968 </a:t>
                      </a:r>
                      <a:endParaRPr lang="en-US" sz="1050" b="0" i="0" u="none" strike="noStrike" dirty="0">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             355,551 </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         309,465 </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               46,086 </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dirty="0">
                          <a:solidFill>
                            <a:schemeClr val="tx2"/>
                          </a:solidFill>
                          <a:effectLst/>
                        </a:rPr>
                        <a:t>               12,417 </a:t>
                      </a:r>
                      <a:endParaRPr lang="en-US" sz="1050" b="0" i="0" u="none" strike="noStrike" dirty="0">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dirty="0">
                          <a:solidFill>
                            <a:schemeClr val="tx2"/>
                          </a:solidFill>
                          <a:effectLst/>
                        </a:rPr>
                        <a:t>           10,685 </a:t>
                      </a:r>
                      <a:endParaRPr lang="en-US" sz="1050" b="0" i="0" u="none" strike="noStrike" dirty="0">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                  1,732 </a:t>
                      </a:r>
                      <a:endParaRPr lang="en-US" sz="1050" b="0" i="0" u="none" strike="noStrike">
                        <a:solidFill>
                          <a:schemeClr val="tx2"/>
                        </a:solidFill>
                        <a:effectLst/>
                        <a:latin typeface="Calibri" panose="020F0502020204030204" pitchFamily="34" charset="0"/>
                      </a:endParaRPr>
                    </a:p>
                  </a:txBody>
                  <a:tcPr marL="7604" marR="7604" marT="7604" marB="0" anchor="ctr"/>
                </a:tc>
              </a:tr>
              <a:tr h="249857">
                <a:tc rowSpan="5">
                  <a:txBody>
                    <a:bodyPr/>
                    <a:lstStyle/>
                    <a:p>
                      <a:pPr algn="ctr" fontAlgn="b"/>
                      <a:r>
                        <a:rPr lang="en-US" sz="1050" u="none" strike="noStrike" dirty="0">
                          <a:solidFill>
                            <a:schemeClr val="tx2"/>
                          </a:solidFill>
                          <a:effectLst/>
                        </a:rPr>
                        <a:t>Projected Percent Change 2010-2030</a:t>
                      </a:r>
                      <a:endParaRPr lang="en-US" sz="1050" b="0" i="0" u="none" strike="noStrike" dirty="0">
                        <a:solidFill>
                          <a:schemeClr val="tx2"/>
                        </a:solidFill>
                        <a:effectLst/>
                        <a:latin typeface="Calibri" panose="020F0502020204030204" pitchFamily="34" charset="0"/>
                      </a:endParaRPr>
                    </a:p>
                  </a:txBody>
                  <a:tcPr marL="7604" marR="7604" marT="7604" marB="0" anchor="ctr"/>
                </a:tc>
                <a:tc>
                  <a:txBody>
                    <a:bodyPr/>
                    <a:lstStyle/>
                    <a:p>
                      <a:pPr algn="ctr" fontAlgn="ctr"/>
                      <a:r>
                        <a:rPr lang="en-US" sz="1050" u="none" strike="noStrike" dirty="0">
                          <a:solidFill>
                            <a:schemeClr val="tx2"/>
                          </a:solidFill>
                          <a:effectLst/>
                        </a:rPr>
                        <a:t>Total</a:t>
                      </a:r>
                      <a:endParaRPr lang="en-US" sz="1050" b="1" i="0" u="none" strike="noStrike" dirty="0">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30.2%</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32.0%</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34.1%</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26.4%</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14.9%</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15.1%</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14.3%</a:t>
                      </a:r>
                      <a:endParaRPr lang="en-US" sz="1050" b="0" i="0" u="none" strike="noStrike">
                        <a:solidFill>
                          <a:schemeClr val="tx2"/>
                        </a:solidFill>
                        <a:effectLst/>
                        <a:latin typeface="Calibri" panose="020F0502020204030204" pitchFamily="34" charset="0"/>
                      </a:endParaRPr>
                    </a:p>
                  </a:txBody>
                  <a:tcPr marL="7604" marR="7604" marT="7604" marB="0" anchor="ctr"/>
                </a:tc>
              </a:tr>
              <a:tr h="249857">
                <a:tc vMerge="1">
                  <a:txBody>
                    <a:bodyPr/>
                    <a:lstStyle/>
                    <a:p>
                      <a:endParaRPr lang="en-US"/>
                    </a:p>
                  </a:txBody>
                  <a:tcPr/>
                </a:tc>
                <a:tc>
                  <a:txBody>
                    <a:bodyPr/>
                    <a:lstStyle/>
                    <a:p>
                      <a:pPr algn="ctr" fontAlgn="ctr"/>
                      <a:r>
                        <a:rPr lang="en-US" sz="1050" u="none" strike="noStrike" dirty="0">
                          <a:solidFill>
                            <a:schemeClr val="tx2"/>
                          </a:solidFill>
                          <a:effectLst/>
                        </a:rPr>
                        <a:t>NH White</a:t>
                      </a:r>
                      <a:endParaRPr lang="en-US" sz="1050" b="1" i="0" u="none" strike="noStrike" dirty="0">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-1.0%</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-0.6%</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-0.4%</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-1.5%</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-3.0%</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-4.0%</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0.0%</a:t>
                      </a:r>
                      <a:endParaRPr lang="en-US" sz="1050" b="0" i="0" u="none" strike="noStrike">
                        <a:solidFill>
                          <a:schemeClr val="tx2"/>
                        </a:solidFill>
                        <a:effectLst/>
                        <a:latin typeface="Calibri" panose="020F0502020204030204" pitchFamily="34" charset="0"/>
                      </a:endParaRPr>
                    </a:p>
                  </a:txBody>
                  <a:tcPr marL="7604" marR="7604" marT="7604" marB="0" anchor="ctr"/>
                </a:tc>
              </a:tr>
              <a:tr h="249857">
                <a:tc vMerge="1">
                  <a:txBody>
                    <a:bodyPr/>
                    <a:lstStyle/>
                    <a:p>
                      <a:endParaRPr lang="en-US"/>
                    </a:p>
                  </a:txBody>
                  <a:tcPr/>
                </a:tc>
                <a:tc>
                  <a:txBody>
                    <a:bodyPr/>
                    <a:lstStyle/>
                    <a:p>
                      <a:pPr algn="ctr" fontAlgn="ctr"/>
                      <a:r>
                        <a:rPr lang="en-US" sz="1050" u="none" strike="noStrike" dirty="0">
                          <a:solidFill>
                            <a:schemeClr val="tx2"/>
                          </a:solidFill>
                          <a:effectLst/>
                        </a:rPr>
                        <a:t>Black</a:t>
                      </a:r>
                      <a:endParaRPr lang="en-US" sz="1050" b="1" i="0" u="none" strike="noStrike" dirty="0">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11.1%</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12.5%</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dirty="0">
                          <a:solidFill>
                            <a:schemeClr val="tx2"/>
                          </a:solidFill>
                          <a:effectLst/>
                        </a:rPr>
                        <a:t>14.3%</a:t>
                      </a:r>
                      <a:endParaRPr lang="en-US" sz="1050" b="0" i="0" u="none" strike="noStrike" dirty="0">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3.8%</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-8.7%</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-7.5%</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-14.2%</a:t>
                      </a:r>
                      <a:endParaRPr lang="en-US" sz="1050" b="0" i="0" u="none" strike="noStrike">
                        <a:solidFill>
                          <a:schemeClr val="tx2"/>
                        </a:solidFill>
                        <a:effectLst/>
                        <a:latin typeface="Calibri" panose="020F0502020204030204" pitchFamily="34" charset="0"/>
                      </a:endParaRPr>
                    </a:p>
                  </a:txBody>
                  <a:tcPr marL="7604" marR="7604" marT="7604" marB="0" anchor="ctr"/>
                </a:tc>
              </a:tr>
              <a:tr h="249857">
                <a:tc vMerge="1">
                  <a:txBody>
                    <a:bodyPr/>
                    <a:lstStyle/>
                    <a:p>
                      <a:endParaRPr lang="en-US"/>
                    </a:p>
                  </a:txBody>
                  <a:tcPr/>
                </a:tc>
                <a:tc>
                  <a:txBody>
                    <a:bodyPr/>
                    <a:lstStyle/>
                    <a:p>
                      <a:pPr algn="ctr" fontAlgn="ctr"/>
                      <a:r>
                        <a:rPr lang="en-US" sz="1050" u="none" strike="noStrike" dirty="0">
                          <a:solidFill>
                            <a:schemeClr val="tx2"/>
                          </a:solidFill>
                          <a:effectLst/>
                        </a:rPr>
                        <a:t>Hispanic</a:t>
                      </a:r>
                      <a:endParaRPr lang="en-US" sz="1050" b="1" i="0" u="none" strike="noStrike" dirty="0">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50.1%</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51.7%</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dirty="0">
                          <a:solidFill>
                            <a:schemeClr val="tx2"/>
                          </a:solidFill>
                          <a:effectLst/>
                        </a:rPr>
                        <a:t>58.3%</a:t>
                      </a:r>
                      <a:endParaRPr lang="en-US" sz="1050" b="0" i="0" u="none" strike="noStrike" dirty="0">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39.1%</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35.3%</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36.0%</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32.9%</a:t>
                      </a:r>
                      <a:endParaRPr lang="en-US" sz="1050" b="0" i="0" u="none" strike="noStrike">
                        <a:solidFill>
                          <a:schemeClr val="tx2"/>
                        </a:solidFill>
                        <a:effectLst/>
                        <a:latin typeface="Calibri" panose="020F0502020204030204" pitchFamily="34" charset="0"/>
                      </a:endParaRPr>
                    </a:p>
                  </a:txBody>
                  <a:tcPr marL="7604" marR="7604" marT="7604" marB="0" anchor="ctr"/>
                </a:tc>
              </a:tr>
              <a:tr h="249857">
                <a:tc vMerge="1">
                  <a:txBody>
                    <a:bodyPr/>
                    <a:lstStyle/>
                    <a:p>
                      <a:endParaRPr lang="en-US"/>
                    </a:p>
                  </a:txBody>
                  <a:tcPr/>
                </a:tc>
                <a:tc>
                  <a:txBody>
                    <a:bodyPr/>
                    <a:lstStyle/>
                    <a:p>
                      <a:pPr algn="ctr" fontAlgn="ctr"/>
                      <a:r>
                        <a:rPr lang="en-US" sz="1050" u="none" strike="noStrike" dirty="0">
                          <a:solidFill>
                            <a:schemeClr val="tx2"/>
                          </a:solidFill>
                          <a:effectLst/>
                        </a:rPr>
                        <a:t>Other</a:t>
                      </a:r>
                      <a:endParaRPr lang="en-US" sz="1050" b="1" i="0" u="none" strike="noStrike" dirty="0">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84.6%</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86.0%</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87.2%</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79.1%</a:t>
                      </a:r>
                      <a:endParaRPr lang="en-US" sz="1050" b="0" i="0" u="none" strike="noStrike">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dirty="0">
                          <a:solidFill>
                            <a:schemeClr val="tx2"/>
                          </a:solidFill>
                          <a:effectLst/>
                        </a:rPr>
                        <a:t>57.6%</a:t>
                      </a:r>
                      <a:endParaRPr lang="en-US" sz="1050" b="0" i="0" u="none" strike="noStrike" dirty="0">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dirty="0">
                          <a:solidFill>
                            <a:schemeClr val="tx2"/>
                          </a:solidFill>
                          <a:effectLst/>
                        </a:rPr>
                        <a:t>63.8%</a:t>
                      </a:r>
                      <a:endParaRPr lang="en-US" sz="1050" b="0" i="0" u="none" strike="noStrike" dirty="0">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a:solidFill>
                            <a:schemeClr val="tx2"/>
                          </a:solidFill>
                          <a:effectLst/>
                        </a:rPr>
                        <a:t>35.9%</a:t>
                      </a:r>
                      <a:endParaRPr lang="en-US" sz="1050" b="0" i="0" u="none" strike="noStrike">
                        <a:solidFill>
                          <a:schemeClr val="tx2"/>
                        </a:solidFill>
                        <a:effectLst/>
                        <a:latin typeface="Calibri" panose="020F0502020204030204" pitchFamily="34" charset="0"/>
                      </a:endParaRPr>
                    </a:p>
                  </a:txBody>
                  <a:tcPr marL="7604" marR="7604" marT="7604" marB="0" anchor="ctr"/>
                </a:tc>
              </a:tr>
              <a:tr h="499716">
                <a:tc>
                  <a:txBody>
                    <a:bodyPr/>
                    <a:lstStyle/>
                    <a:p>
                      <a:pPr algn="l" fontAlgn="b"/>
                      <a:endParaRPr lang="en-US" sz="1050" b="0" i="0" u="none" strike="noStrike">
                        <a:solidFill>
                          <a:schemeClr val="tx2"/>
                        </a:solidFill>
                        <a:effectLst/>
                        <a:latin typeface="Calibri" panose="020F0502020204030204" pitchFamily="34" charset="0"/>
                      </a:endParaRPr>
                    </a:p>
                  </a:txBody>
                  <a:tcPr marL="7604" marR="7604" marT="7604" marB="0" anchor="b"/>
                </a:tc>
                <a:tc>
                  <a:txBody>
                    <a:bodyPr/>
                    <a:lstStyle/>
                    <a:p>
                      <a:pPr algn="ctr" fontAlgn="ctr"/>
                      <a:r>
                        <a:rPr lang="en-US" sz="1050" u="none" strike="noStrike" dirty="0">
                          <a:solidFill>
                            <a:schemeClr val="tx2"/>
                          </a:solidFill>
                          <a:effectLst/>
                        </a:rPr>
                        <a:t>Number of Counties</a:t>
                      </a:r>
                      <a:endParaRPr lang="en-US" sz="1050" b="1" i="0" u="none" strike="noStrike" dirty="0">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dirty="0">
                          <a:solidFill>
                            <a:schemeClr val="tx2"/>
                          </a:solidFill>
                          <a:effectLst/>
                        </a:rPr>
                        <a:t>254</a:t>
                      </a:r>
                      <a:endParaRPr lang="en-US" sz="1050" b="1" i="0" u="none" strike="noStrike" dirty="0">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dirty="0">
                          <a:solidFill>
                            <a:schemeClr val="tx2"/>
                          </a:solidFill>
                          <a:effectLst/>
                        </a:rPr>
                        <a:t>82</a:t>
                      </a:r>
                      <a:endParaRPr lang="en-US" sz="1050" b="0" i="0" u="none" strike="noStrike" dirty="0">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dirty="0">
                          <a:solidFill>
                            <a:schemeClr val="tx2"/>
                          </a:solidFill>
                          <a:effectLst/>
                        </a:rPr>
                        <a:t>35</a:t>
                      </a:r>
                      <a:endParaRPr lang="en-US" sz="1050" b="0" i="0" u="none" strike="noStrike" dirty="0">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dirty="0">
                          <a:solidFill>
                            <a:schemeClr val="tx2"/>
                          </a:solidFill>
                          <a:effectLst/>
                        </a:rPr>
                        <a:t>47</a:t>
                      </a:r>
                      <a:endParaRPr lang="en-US" sz="1050" b="0" i="0" u="none" strike="noStrike" dirty="0">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dirty="0">
                          <a:solidFill>
                            <a:schemeClr val="tx2"/>
                          </a:solidFill>
                          <a:effectLst/>
                        </a:rPr>
                        <a:t>172</a:t>
                      </a:r>
                      <a:endParaRPr lang="en-US" sz="1050" b="0" i="0" u="none" strike="noStrike" dirty="0">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dirty="0">
                          <a:solidFill>
                            <a:schemeClr val="tx2"/>
                          </a:solidFill>
                          <a:effectLst/>
                        </a:rPr>
                        <a:t>84</a:t>
                      </a:r>
                      <a:endParaRPr lang="en-US" sz="1050" b="0" i="0" u="none" strike="noStrike" dirty="0">
                        <a:solidFill>
                          <a:schemeClr val="tx2"/>
                        </a:solidFill>
                        <a:effectLst/>
                        <a:latin typeface="Calibri" panose="020F0502020204030204" pitchFamily="34" charset="0"/>
                      </a:endParaRPr>
                    </a:p>
                  </a:txBody>
                  <a:tcPr marL="7604" marR="7604" marT="7604" marB="0" anchor="ctr"/>
                </a:tc>
                <a:tc>
                  <a:txBody>
                    <a:bodyPr/>
                    <a:lstStyle/>
                    <a:p>
                      <a:pPr algn="r" fontAlgn="ctr"/>
                      <a:r>
                        <a:rPr lang="en-US" sz="1050" u="none" strike="noStrike" dirty="0">
                          <a:solidFill>
                            <a:schemeClr val="tx2"/>
                          </a:solidFill>
                          <a:effectLst/>
                        </a:rPr>
                        <a:t>88</a:t>
                      </a:r>
                      <a:endParaRPr lang="en-US" sz="1050" b="0" i="0" u="none" strike="noStrike" dirty="0">
                        <a:solidFill>
                          <a:schemeClr val="tx2"/>
                        </a:solidFill>
                        <a:effectLst/>
                        <a:latin typeface="Calibri" panose="020F0502020204030204" pitchFamily="34" charset="0"/>
                      </a:endParaRPr>
                    </a:p>
                  </a:txBody>
                  <a:tcPr marL="7604" marR="7604" marT="7604" marB="0" anchor="ctr"/>
                </a:tc>
              </a:tr>
            </a:tbl>
          </a:graphicData>
        </a:graphic>
      </p:graphicFrame>
      <p:sp>
        <p:nvSpPr>
          <p:cNvPr id="10" name="TextBox 9"/>
          <p:cNvSpPr txBox="1"/>
          <p:nvPr/>
        </p:nvSpPr>
        <p:spPr>
          <a:xfrm>
            <a:off x="152400" y="6473078"/>
            <a:ext cx="8616461" cy="230832"/>
          </a:xfrm>
          <a:prstGeom prst="rect">
            <a:avLst/>
          </a:prstGeom>
          <a:noFill/>
        </p:spPr>
        <p:txBody>
          <a:bodyPr wrap="none" rtlCol="0">
            <a:spAutoFit/>
          </a:bodyPr>
          <a:lstStyle/>
          <a:p>
            <a:r>
              <a:rPr lang="en-US" sz="900" dirty="0" smtClean="0">
                <a:solidFill>
                  <a:schemeClr val="bg1">
                    <a:lumMod val="50000"/>
                  </a:schemeClr>
                </a:solidFill>
              </a:rPr>
              <a:t>Source: Texas Demographic Center 2016 Population Projections, 2000-2010 migration scenario. U.S. Department of Agriculture 2013 Rural Urban Continuum Codes</a:t>
            </a:r>
            <a:endParaRPr lang="en-US" sz="900" dirty="0">
              <a:solidFill>
                <a:schemeClr val="bg1">
                  <a:lumMod val="50000"/>
                </a:schemeClr>
              </a:solidFill>
            </a:endParaRPr>
          </a:p>
        </p:txBody>
      </p:sp>
      <p:sp>
        <p:nvSpPr>
          <p:cNvPr id="3" name="Rectangle 2"/>
          <p:cNvSpPr/>
          <p:nvPr/>
        </p:nvSpPr>
        <p:spPr>
          <a:xfrm>
            <a:off x="3427926" y="2621690"/>
            <a:ext cx="914400" cy="228600"/>
          </a:xfrm>
          <a:prstGeom prst="rect">
            <a:avLst/>
          </a:prstGeom>
          <a:ln w="19050">
            <a:solidFill>
              <a:schemeClr val="accent2">
                <a:alpha val="65000"/>
              </a:schemeClr>
            </a:solidFill>
          </a:ln>
        </p:spPr>
        <p:txBody>
          <a:bodyPr rtlCol="0" anchor="ctr">
            <a:spAutoFit/>
          </a:bodyPr>
          <a:lstStyle/>
          <a:p>
            <a:pPr algn="ctr"/>
            <a:endParaRPr lang="en-US" dirty="0" smtClean="0">
              <a:solidFill>
                <a:schemeClr val="tx2"/>
              </a:solidFill>
            </a:endParaRPr>
          </a:p>
        </p:txBody>
      </p:sp>
      <p:sp>
        <p:nvSpPr>
          <p:cNvPr id="7" name="Rectangle 6"/>
          <p:cNvSpPr/>
          <p:nvPr/>
        </p:nvSpPr>
        <p:spPr>
          <a:xfrm>
            <a:off x="3429000" y="4648200"/>
            <a:ext cx="1676400" cy="228600"/>
          </a:xfrm>
          <a:prstGeom prst="rect">
            <a:avLst/>
          </a:prstGeom>
          <a:ln w="19050">
            <a:solidFill>
              <a:schemeClr val="accent2">
                <a:alpha val="65000"/>
              </a:schemeClr>
            </a:solidFill>
          </a:ln>
        </p:spPr>
        <p:txBody>
          <a:bodyPr rtlCol="0" anchor="ctr">
            <a:spAutoFit/>
          </a:bodyPr>
          <a:lstStyle/>
          <a:p>
            <a:pPr algn="ctr"/>
            <a:endParaRPr lang="en-US" dirty="0" smtClean="0">
              <a:solidFill>
                <a:schemeClr val="tx2"/>
              </a:solidFill>
            </a:endParaRPr>
          </a:p>
        </p:txBody>
      </p:sp>
      <p:sp>
        <p:nvSpPr>
          <p:cNvPr id="8" name="Rectangle 7"/>
          <p:cNvSpPr/>
          <p:nvPr/>
        </p:nvSpPr>
        <p:spPr>
          <a:xfrm>
            <a:off x="2514600" y="2850290"/>
            <a:ext cx="5181600" cy="273909"/>
          </a:xfrm>
          <a:prstGeom prst="rect">
            <a:avLst/>
          </a:prstGeom>
          <a:ln w="19050">
            <a:solidFill>
              <a:schemeClr val="accent2">
                <a:alpha val="65000"/>
              </a:schemeClr>
            </a:solidFill>
          </a:ln>
        </p:spPr>
        <p:txBody>
          <a:bodyPr rtlCol="0" anchor="ctr">
            <a:spAutoFit/>
          </a:bodyPr>
          <a:lstStyle/>
          <a:p>
            <a:pPr algn="ctr"/>
            <a:endParaRPr lang="en-US" dirty="0" smtClean="0">
              <a:solidFill>
                <a:schemeClr val="tx2"/>
              </a:solidFill>
            </a:endParaRPr>
          </a:p>
        </p:txBody>
      </p:sp>
      <p:sp>
        <p:nvSpPr>
          <p:cNvPr id="11" name="Rectangle 10"/>
          <p:cNvSpPr/>
          <p:nvPr/>
        </p:nvSpPr>
        <p:spPr>
          <a:xfrm>
            <a:off x="6017654" y="3124198"/>
            <a:ext cx="2566690" cy="228601"/>
          </a:xfrm>
          <a:prstGeom prst="rect">
            <a:avLst/>
          </a:prstGeom>
          <a:ln w="19050">
            <a:solidFill>
              <a:schemeClr val="accent2"/>
            </a:solidFill>
          </a:ln>
        </p:spPr>
        <p:txBody>
          <a:bodyPr rtlCol="0" anchor="ctr">
            <a:spAutoFit/>
          </a:bodyPr>
          <a:lstStyle/>
          <a:p>
            <a:pPr algn="ctr"/>
            <a:endParaRPr lang="en-US" dirty="0" smtClean="0">
              <a:solidFill>
                <a:schemeClr val="tx2"/>
              </a:solidFill>
            </a:endParaRPr>
          </a:p>
        </p:txBody>
      </p:sp>
      <p:sp>
        <p:nvSpPr>
          <p:cNvPr id="12" name="Rectangle 11"/>
          <p:cNvSpPr/>
          <p:nvPr/>
        </p:nvSpPr>
        <p:spPr>
          <a:xfrm>
            <a:off x="3427926" y="3343164"/>
            <a:ext cx="2589727" cy="238236"/>
          </a:xfrm>
          <a:prstGeom prst="rect">
            <a:avLst/>
          </a:prstGeom>
          <a:ln w="19050">
            <a:solidFill>
              <a:schemeClr val="accent2"/>
            </a:solidFill>
          </a:ln>
        </p:spPr>
        <p:txBody>
          <a:bodyPr rtlCol="0" anchor="ctr">
            <a:spAutoFit/>
          </a:bodyPr>
          <a:lstStyle/>
          <a:p>
            <a:pPr algn="ctr"/>
            <a:endParaRPr lang="en-US" dirty="0" smtClean="0">
              <a:solidFill>
                <a:schemeClr val="tx2"/>
              </a:solidFill>
            </a:endParaRPr>
          </a:p>
        </p:txBody>
      </p:sp>
      <p:sp>
        <p:nvSpPr>
          <p:cNvPr id="13" name="Rectangle 12"/>
          <p:cNvSpPr/>
          <p:nvPr/>
        </p:nvSpPr>
        <p:spPr>
          <a:xfrm>
            <a:off x="6017653" y="3346384"/>
            <a:ext cx="1678547" cy="235016"/>
          </a:xfrm>
          <a:prstGeom prst="rect">
            <a:avLst/>
          </a:prstGeom>
          <a:ln w="19050">
            <a:solidFill>
              <a:schemeClr val="accent2"/>
            </a:solidFill>
          </a:ln>
        </p:spPr>
        <p:txBody>
          <a:bodyPr rtlCol="0" anchor="ctr">
            <a:spAutoFit/>
          </a:bodyPr>
          <a:lstStyle/>
          <a:p>
            <a:pPr algn="ctr"/>
            <a:endParaRPr lang="en-US" dirty="0" smtClean="0">
              <a:solidFill>
                <a:schemeClr val="tx2"/>
              </a:solidFill>
            </a:endParaRPr>
          </a:p>
        </p:txBody>
      </p:sp>
    </p:spTree>
    <p:extLst>
      <p:ext uri="{BB962C8B-B14F-4D97-AF65-F5344CB8AC3E}">
        <p14:creationId xmlns:p14="http://schemas.microsoft.com/office/powerpoint/2010/main" val="3756141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11" grpId="0" animBg="1"/>
      <p:bldP spid="12"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Projected change in total population aged 0-18 years, Texas counties, 2010-2030</a:t>
            </a:r>
            <a:endParaRPr lang="en-US" dirty="0"/>
          </a:p>
        </p:txBody>
      </p:sp>
      <p:sp>
        <p:nvSpPr>
          <p:cNvPr id="4" name="Slide Number Placeholder 3"/>
          <p:cNvSpPr>
            <a:spLocks noGrp="1"/>
          </p:cNvSpPr>
          <p:nvPr>
            <p:ph type="sldNum" sz="quarter" idx="4"/>
          </p:nvPr>
        </p:nvSpPr>
        <p:spPr/>
        <p:txBody>
          <a:bodyPr/>
          <a:lstStyle/>
          <a:p>
            <a:fld id="{2BC1FA3B-F0C1-4F58-90BE-DCC7501F4B28}" type="slidenum">
              <a:rPr lang="en-US" smtClean="0"/>
              <a:pPr/>
              <a:t>29</a:t>
            </a:fld>
            <a:endParaRPr lang="en-US" dirty="0"/>
          </a:p>
        </p:txBody>
      </p:sp>
      <p:sp>
        <p:nvSpPr>
          <p:cNvPr id="5" name="TextBox 4"/>
          <p:cNvSpPr txBox="1"/>
          <p:nvPr/>
        </p:nvSpPr>
        <p:spPr>
          <a:xfrm>
            <a:off x="152400" y="6473078"/>
            <a:ext cx="5633273" cy="246221"/>
          </a:xfrm>
          <a:prstGeom prst="rect">
            <a:avLst/>
          </a:prstGeom>
          <a:noFill/>
        </p:spPr>
        <p:txBody>
          <a:bodyPr wrap="none" rtlCol="0">
            <a:spAutoFit/>
          </a:bodyPr>
          <a:lstStyle/>
          <a:p>
            <a:r>
              <a:rPr lang="en-US" sz="1000" dirty="0" smtClean="0">
                <a:solidFill>
                  <a:schemeClr val="bg1">
                    <a:lumMod val="50000"/>
                  </a:schemeClr>
                </a:solidFill>
              </a:rPr>
              <a:t>Source: Texas Demographic Center 2016 Population Projections, 2000-2010 migration scenario.</a:t>
            </a:r>
            <a:endParaRPr lang="en-US" sz="1000" dirty="0">
              <a:solidFill>
                <a:schemeClr val="bg1">
                  <a:lumMod val="50000"/>
                </a:schemeClr>
              </a:solidFill>
            </a:endParaRPr>
          </a:p>
        </p:txBody>
      </p:sp>
      <p:pic>
        <p:nvPicPr>
          <p:cNvPr id="9" name="Content Placeholder 8"/>
          <p:cNvPicPr>
            <a:picLocks noGrp="1" noChangeAspect="1"/>
          </p:cNvPicPr>
          <p:nvPr>
            <p:ph idx="1"/>
          </p:nvPr>
        </p:nvPicPr>
        <p:blipFill rotWithShape="1">
          <a:blip r:embed="rId2"/>
          <a:srcRect l="2895" t="13342" r="6067" b="11505"/>
          <a:stretch/>
        </p:blipFill>
        <p:spPr>
          <a:xfrm>
            <a:off x="1554480" y="1187456"/>
            <a:ext cx="6779997" cy="5670543"/>
          </a:xfrm>
          <a:prstGeom prst="rect">
            <a:avLst/>
          </a:prstGeom>
        </p:spPr>
      </p:pic>
      <p:pic>
        <p:nvPicPr>
          <p:cNvPr id="10" name="Picture 9"/>
          <p:cNvPicPr>
            <a:picLocks noChangeAspect="1"/>
          </p:cNvPicPr>
          <p:nvPr/>
        </p:nvPicPr>
        <p:blipFill rotWithShape="1">
          <a:blip r:embed="rId3"/>
          <a:srcRect t="24237" b="9979"/>
          <a:stretch/>
        </p:blipFill>
        <p:spPr>
          <a:xfrm>
            <a:off x="961457" y="1752600"/>
            <a:ext cx="2157596" cy="1447800"/>
          </a:xfrm>
          <a:prstGeom prst="rect">
            <a:avLst/>
          </a:prstGeom>
        </p:spPr>
      </p:pic>
    </p:spTree>
    <p:extLst>
      <p:ext uri="{BB962C8B-B14F-4D97-AF65-F5344CB8AC3E}">
        <p14:creationId xmlns:p14="http://schemas.microsoft.com/office/powerpoint/2010/main" val="32209541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5973" t="16842" r="3908" b="17582"/>
          <a:stretch/>
        </p:blipFill>
        <p:spPr>
          <a:xfrm>
            <a:off x="1558361" y="1038572"/>
            <a:ext cx="6027278" cy="5742321"/>
          </a:xfrm>
          <a:prstGeom prst="rect">
            <a:avLst/>
          </a:prstGeom>
        </p:spPr>
      </p:pic>
      <p:sp>
        <p:nvSpPr>
          <p:cNvPr id="2" name="Title 1"/>
          <p:cNvSpPr>
            <a:spLocks noGrp="1"/>
          </p:cNvSpPr>
          <p:nvPr>
            <p:ph type="title"/>
          </p:nvPr>
        </p:nvSpPr>
        <p:spPr>
          <a:xfrm>
            <a:off x="1524000" y="11853"/>
            <a:ext cx="7539616" cy="990600"/>
          </a:xfrm>
        </p:spPr>
        <p:txBody>
          <a:bodyPr>
            <a:noAutofit/>
          </a:bodyPr>
          <a:lstStyle/>
          <a:p>
            <a:r>
              <a:rPr lang="en-US" sz="2400" dirty="0"/>
              <a:t>Estimated Population Change, Texas Counties, 2010 to </a:t>
            </a:r>
            <a:r>
              <a:rPr lang="en-US" sz="2400" dirty="0" smtClean="0"/>
              <a:t>2016</a:t>
            </a:r>
            <a:endParaRPr lang="en-US" sz="2400" dirty="0"/>
          </a:p>
        </p:txBody>
      </p:sp>
      <p:sp>
        <p:nvSpPr>
          <p:cNvPr id="4" name="Slide Number Placeholder 3"/>
          <p:cNvSpPr>
            <a:spLocks noGrp="1"/>
          </p:cNvSpPr>
          <p:nvPr>
            <p:ph type="sldNum" sz="quarter" idx="4294967295"/>
          </p:nvPr>
        </p:nvSpPr>
        <p:spPr>
          <a:xfrm>
            <a:off x="6553200" y="6356355"/>
            <a:ext cx="2133600" cy="365125"/>
          </a:xfrm>
          <a:prstGeom prst="rect">
            <a:avLst/>
          </a:prstGeom>
        </p:spPr>
        <p:txBody>
          <a:bodyPr/>
          <a:lstStyle/>
          <a:p>
            <a:fld id="{2BC1FA3B-F0C1-4F58-90BE-DCC7501F4B28}" type="slidenum">
              <a:rPr lang="en-US" smtClean="0"/>
              <a:pPr/>
              <a:t>3</a:t>
            </a:fld>
            <a:endParaRPr lang="en-US" dirty="0"/>
          </a:p>
        </p:txBody>
      </p:sp>
      <p:sp>
        <p:nvSpPr>
          <p:cNvPr id="15" name="TextBox 14"/>
          <p:cNvSpPr txBox="1"/>
          <p:nvPr/>
        </p:nvSpPr>
        <p:spPr>
          <a:xfrm>
            <a:off x="6" y="6501769"/>
            <a:ext cx="3206327" cy="230832"/>
          </a:xfrm>
          <a:prstGeom prst="rect">
            <a:avLst/>
          </a:prstGeom>
          <a:noFill/>
        </p:spPr>
        <p:txBody>
          <a:bodyPr wrap="none" rtlCol="0">
            <a:spAutoFit/>
          </a:bodyPr>
          <a:lstStyle/>
          <a:p>
            <a:r>
              <a:rPr lang="en-US" sz="900" dirty="0">
                <a:solidFill>
                  <a:schemeClr val="tx1">
                    <a:lumMod val="50000"/>
                    <a:lumOff val="50000"/>
                  </a:schemeClr>
                </a:solidFill>
              </a:rPr>
              <a:t>Source: U.S. Census </a:t>
            </a:r>
            <a:r>
              <a:rPr lang="en-US" sz="900" dirty="0" smtClean="0">
                <a:solidFill>
                  <a:schemeClr val="tx1">
                    <a:lumMod val="50000"/>
                    <a:lumOff val="50000"/>
                  </a:schemeClr>
                </a:solidFill>
              </a:rPr>
              <a:t>Bureau, 2016 Vintage </a:t>
            </a:r>
            <a:r>
              <a:rPr lang="en-US" sz="900" dirty="0">
                <a:solidFill>
                  <a:schemeClr val="tx1">
                    <a:lumMod val="50000"/>
                    <a:lumOff val="50000"/>
                  </a:schemeClr>
                </a:solidFill>
              </a:rPr>
              <a:t>Population </a:t>
            </a:r>
            <a:r>
              <a:rPr lang="en-US" sz="900" dirty="0" smtClean="0">
                <a:solidFill>
                  <a:schemeClr val="tx1">
                    <a:lumMod val="50000"/>
                    <a:lumOff val="50000"/>
                  </a:schemeClr>
                </a:solidFill>
              </a:rPr>
              <a:t>Estimates </a:t>
            </a:r>
            <a:endParaRPr lang="en-US" sz="900" dirty="0">
              <a:solidFill>
                <a:schemeClr val="tx1">
                  <a:lumMod val="50000"/>
                  <a:lumOff val="50000"/>
                </a:schemeClr>
              </a:solidFill>
            </a:endParaRPr>
          </a:p>
        </p:txBody>
      </p:sp>
      <p:sp>
        <p:nvSpPr>
          <p:cNvPr id="3" name="TextBox 2"/>
          <p:cNvSpPr txBox="1"/>
          <p:nvPr/>
        </p:nvSpPr>
        <p:spPr>
          <a:xfrm>
            <a:off x="6595038" y="1351555"/>
            <a:ext cx="2468577" cy="584775"/>
          </a:xfrm>
          <a:prstGeom prst="rect">
            <a:avLst/>
          </a:prstGeom>
          <a:noFill/>
        </p:spPr>
        <p:txBody>
          <a:bodyPr wrap="square" rtlCol="0">
            <a:spAutoFit/>
          </a:bodyPr>
          <a:lstStyle/>
          <a:p>
            <a:r>
              <a:rPr lang="en-US" sz="1600" dirty="0" smtClean="0">
                <a:solidFill>
                  <a:schemeClr val="tx1">
                    <a:lumMod val="75000"/>
                    <a:lumOff val="25000"/>
                  </a:schemeClr>
                </a:solidFill>
              </a:rPr>
              <a:t>96 </a:t>
            </a:r>
            <a:r>
              <a:rPr lang="en-US" sz="1600" dirty="0">
                <a:solidFill>
                  <a:schemeClr val="tx1">
                    <a:lumMod val="75000"/>
                    <a:lumOff val="25000"/>
                  </a:schemeClr>
                </a:solidFill>
              </a:rPr>
              <a:t>counties lost population over the </a:t>
            </a:r>
            <a:r>
              <a:rPr lang="en-US" sz="1600" dirty="0" smtClean="0">
                <a:solidFill>
                  <a:schemeClr val="tx1">
                    <a:lumMod val="75000"/>
                    <a:lumOff val="25000"/>
                  </a:schemeClr>
                </a:solidFill>
              </a:rPr>
              <a:t>6 </a:t>
            </a:r>
            <a:r>
              <a:rPr lang="en-US" sz="1600" dirty="0">
                <a:solidFill>
                  <a:schemeClr val="tx1">
                    <a:lumMod val="75000"/>
                    <a:lumOff val="25000"/>
                  </a:schemeClr>
                </a:solidFill>
              </a:rPr>
              <a:t>year period.</a:t>
            </a:r>
          </a:p>
        </p:txBody>
      </p:sp>
      <p:pic>
        <p:nvPicPr>
          <p:cNvPr id="6" name="Picture 5"/>
          <p:cNvPicPr>
            <a:picLocks noChangeAspect="1"/>
          </p:cNvPicPr>
          <p:nvPr/>
        </p:nvPicPr>
        <p:blipFill>
          <a:blip r:embed="rId4"/>
          <a:stretch>
            <a:fillRect/>
          </a:stretch>
        </p:blipFill>
        <p:spPr>
          <a:xfrm>
            <a:off x="348589" y="4914833"/>
            <a:ext cx="2009600" cy="1561661"/>
          </a:xfrm>
          <a:prstGeom prst="rect">
            <a:avLst/>
          </a:prstGeom>
        </p:spPr>
      </p:pic>
    </p:spTree>
    <p:extLst>
      <p:ext uri="{BB962C8B-B14F-4D97-AF65-F5344CB8AC3E}">
        <p14:creationId xmlns:p14="http://schemas.microsoft.com/office/powerpoint/2010/main" val="4251800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Projected percent change in total population aged 0-18 years,</a:t>
            </a:r>
            <a:r>
              <a:rPr lang="en-US" sz="2800" dirty="0"/>
              <a:t> Texas </a:t>
            </a:r>
            <a:r>
              <a:rPr lang="en-US" sz="2800" dirty="0" smtClean="0"/>
              <a:t>counties, 2010-2030</a:t>
            </a:r>
            <a:endParaRPr lang="en-US" sz="2800" dirty="0"/>
          </a:p>
        </p:txBody>
      </p:sp>
      <p:sp>
        <p:nvSpPr>
          <p:cNvPr id="4" name="Slide Number Placeholder 3"/>
          <p:cNvSpPr>
            <a:spLocks noGrp="1"/>
          </p:cNvSpPr>
          <p:nvPr>
            <p:ph type="sldNum" sz="quarter" idx="4"/>
          </p:nvPr>
        </p:nvSpPr>
        <p:spPr/>
        <p:txBody>
          <a:bodyPr/>
          <a:lstStyle/>
          <a:p>
            <a:fld id="{2BC1FA3B-F0C1-4F58-90BE-DCC7501F4B28}" type="slidenum">
              <a:rPr lang="en-US" smtClean="0"/>
              <a:pPr/>
              <a:t>30</a:t>
            </a:fld>
            <a:endParaRPr lang="en-US" dirty="0"/>
          </a:p>
        </p:txBody>
      </p:sp>
      <p:sp>
        <p:nvSpPr>
          <p:cNvPr id="5" name="TextBox 4"/>
          <p:cNvSpPr txBox="1"/>
          <p:nvPr/>
        </p:nvSpPr>
        <p:spPr>
          <a:xfrm>
            <a:off x="152400" y="6473078"/>
            <a:ext cx="5633273" cy="246221"/>
          </a:xfrm>
          <a:prstGeom prst="rect">
            <a:avLst/>
          </a:prstGeom>
          <a:noFill/>
        </p:spPr>
        <p:txBody>
          <a:bodyPr wrap="none" rtlCol="0">
            <a:spAutoFit/>
          </a:bodyPr>
          <a:lstStyle/>
          <a:p>
            <a:r>
              <a:rPr lang="en-US" sz="1000" dirty="0" smtClean="0">
                <a:solidFill>
                  <a:schemeClr val="bg1">
                    <a:lumMod val="50000"/>
                  </a:schemeClr>
                </a:solidFill>
              </a:rPr>
              <a:t>Source: Texas Demographic Center 2016 Population Projections, 2000-2010 migration scenario.</a:t>
            </a:r>
            <a:endParaRPr lang="en-US" sz="1000" dirty="0">
              <a:solidFill>
                <a:schemeClr val="bg1">
                  <a:lumMod val="50000"/>
                </a:schemeClr>
              </a:solidFill>
            </a:endParaRPr>
          </a:p>
        </p:txBody>
      </p:sp>
      <p:pic>
        <p:nvPicPr>
          <p:cNvPr id="6" name="Content Placeholder 4"/>
          <p:cNvPicPr>
            <a:picLocks noGrp="1" noChangeAspect="1"/>
          </p:cNvPicPr>
          <p:nvPr>
            <p:ph idx="1"/>
          </p:nvPr>
        </p:nvPicPr>
        <p:blipFill rotWithShape="1">
          <a:blip r:embed="rId2"/>
          <a:srcRect l="2895" t="11709" r="6068" b="11505"/>
          <a:stretch/>
        </p:blipFill>
        <p:spPr>
          <a:xfrm>
            <a:off x="1524000" y="976863"/>
            <a:ext cx="6934201" cy="5925589"/>
          </a:xfrm>
          <a:prstGeom prst="rect">
            <a:avLst/>
          </a:prstGeom>
        </p:spPr>
      </p:pic>
      <p:pic>
        <p:nvPicPr>
          <p:cNvPr id="7" name="Picture 6"/>
          <p:cNvPicPr>
            <a:picLocks noChangeAspect="1"/>
          </p:cNvPicPr>
          <p:nvPr/>
        </p:nvPicPr>
        <p:blipFill rotWithShape="1">
          <a:blip r:embed="rId3"/>
          <a:srcRect t="24237" b="9979"/>
          <a:stretch/>
        </p:blipFill>
        <p:spPr>
          <a:xfrm>
            <a:off x="1219200" y="1676400"/>
            <a:ext cx="1956108" cy="1447800"/>
          </a:xfrm>
          <a:prstGeom prst="rect">
            <a:avLst/>
          </a:prstGeom>
        </p:spPr>
      </p:pic>
    </p:spTree>
    <p:extLst>
      <p:ext uri="{BB962C8B-B14F-4D97-AF65-F5344CB8AC3E}">
        <p14:creationId xmlns:p14="http://schemas.microsoft.com/office/powerpoint/2010/main" val="16926523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Projected percent change in the non-Hispanic white population aged 0-18,</a:t>
            </a:r>
            <a:r>
              <a:rPr lang="en-US" sz="2800" dirty="0"/>
              <a:t> Texas counties,</a:t>
            </a:r>
            <a:r>
              <a:rPr lang="en-US" sz="2800" dirty="0" smtClean="0"/>
              <a:t> 2010-2030</a:t>
            </a:r>
            <a:endParaRPr lang="en-US" sz="2800" dirty="0"/>
          </a:p>
        </p:txBody>
      </p:sp>
      <p:sp>
        <p:nvSpPr>
          <p:cNvPr id="4" name="Slide Number Placeholder 3"/>
          <p:cNvSpPr>
            <a:spLocks noGrp="1"/>
          </p:cNvSpPr>
          <p:nvPr>
            <p:ph type="sldNum" sz="quarter" idx="4"/>
          </p:nvPr>
        </p:nvSpPr>
        <p:spPr/>
        <p:txBody>
          <a:bodyPr/>
          <a:lstStyle/>
          <a:p>
            <a:fld id="{2BC1FA3B-F0C1-4F58-90BE-DCC7501F4B28}" type="slidenum">
              <a:rPr lang="en-US" smtClean="0"/>
              <a:pPr/>
              <a:t>31</a:t>
            </a:fld>
            <a:endParaRPr lang="en-US" dirty="0"/>
          </a:p>
        </p:txBody>
      </p:sp>
      <p:sp>
        <p:nvSpPr>
          <p:cNvPr id="5" name="TextBox 4"/>
          <p:cNvSpPr txBox="1"/>
          <p:nvPr/>
        </p:nvSpPr>
        <p:spPr>
          <a:xfrm>
            <a:off x="152400" y="6473078"/>
            <a:ext cx="5633273" cy="246221"/>
          </a:xfrm>
          <a:prstGeom prst="rect">
            <a:avLst/>
          </a:prstGeom>
          <a:noFill/>
        </p:spPr>
        <p:txBody>
          <a:bodyPr wrap="none" rtlCol="0">
            <a:spAutoFit/>
          </a:bodyPr>
          <a:lstStyle/>
          <a:p>
            <a:r>
              <a:rPr lang="en-US" sz="1000" dirty="0" smtClean="0">
                <a:solidFill>
                  <a:schemeClr val="bg1">
                    <a:lumMod val="50000"/>
                  </a:schemeClr>
                </a:solidFill>
              </a:rPr>
              <a:t>Source: Texas Demographic Center 2016 Population Projections, 2000-2010 migration scenario.</a:t>
            </a:r>
            <a:endParaRPr lang="en-US" sz="1000" dirty="0">
              <a:solidFill>
                <a:schemeClr val="bg1">
                  <a:lumMod val="50000"/>
                </a:schemeClr>
              </a:solidFill>
            </a:endParaRPr>
          </a:p>
        </p:txBody>
      </p:sp>
      <p:pic>
        <p:nvPicPr>
          <p:cNvPr id="8" name="Content Placeholder 7"/>
          <p:cNvPicPr>
            <a:picLocks noGrp="1" noChangeAspect="1"/>
          </p:cNvPicPr>
          <p:nvPr>
            <p:ph idx="1"/>
          </p:nvPr>
        </p:nvPicPr>
        <p:blipFill rotWithShape="1">
          <a:blip r:embed="rId2"/>
          <a:srcRect l="2895" t="13342" r="4412" b="8237"/>
          <a:stretch/>
        </p:blipFill>
        <p:spPr>
          <a:xfrm>
            <a:off x="1143001" y="1143000"/>
            <a:ext cx="6731000" cy="5769427"/>
          </a:xfrm>
          <a:prstGeom prst="rect">
            <a:avLst/>
          </a:prstGeom>
        </p:spPr>
      </p:pic>
      <p:pic>
        <p:nvPicPr>
          <p:cNvPr id="9" name="Picture 8"/>
          <p:cNvPicPr>
            <a:picLocks noChangeAspect="1"/>
          </p:cNvPicPr>
          <p:nvPr/>
        </p:nvPicPr>
        <p:blipFill rotWithShape="1">
          <a:blip r:embed="rId3"/>
          <a:srcRect t="24237" b="9979"/>
          <a:stretch/>
        </p:blipFill>
        <p:spPr>
          <a:xfrm>
            <a:off x="1045125" y="1752600"/>
            <a:ext cx="1956108" cy="1447800"/>
          </a:xfrm>
          <a:prstGeom prst="rect">
            <a:avLst/>
          </a:prstGeom>
        </p:spPr>
      </p:pic>
    </p:spTree>
    <p:extLst>
      <p:ext uri="{BB962C8B-B14F-4D97-AF65-F5344CB8AC3E}">
        <p14:creationId xmlns:p14="http://schemas.microsoft.com/office/powerpoint/2010/main" val="3417151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Projected percent change in non-Hispanic black population aged 0-18 years,</a:t>
            </a:r>
            <a:r>
              <a:rPr lang="en-US" sz="2800" dirty="0"/>
              <a:t> Texas counties,</a:t>
            </a:r>
            <a:r>
              <a:rPr lang="en-US" sz="2800" dirty="0" smtClean="0"/>
              <a:t> 2010-2030</a:t>
            </a:r>
            <a:endParaRPr lang="en-US" sz="2800" dirty="0"/>
          </a:p>
        </p:txBody>
      </p:sp>
      <p:sp>
        <p:nvSpPr>
          <p:cNvPr id="4" name="Slide Number Placeholder 3"/>
          <p:cNvSpPr>
            <a:spLocks noGrp="1"/>
          </p:cNvSpPr>
          <p:nvPr>
            <p:ph type="sldNum" sz="quarter" idx="4"/>
          </p:nvPr>
        </p:nvSpPr>
        <p:spPr/>
        <p:txBody>
          <a:bodyPr/>
          <a:lstStyle/>
          <a:p>
            <a:fld id="{2BC1FA3B-F0C1-4F58-90BE-DCC7501F4B28}" type="slidenum">
              <a:rPr lang="en-US" smtClean="0"/>
              <a:pPr/>
              <a:t>32</a:t>
            </a:fld>
            <a:endParaRPr lang="en-US" dirty="0"/>
          </a:p>
        </p:txBody>
      </p:sp>
      <p:sp>
        <p:nvSpPr>
          <p:cNvPr id="5" name="TextBox 4"/>
          <p:cNvSpPr txBox="1"/>
          <p:nvPr/>
        </p:nvSpPr>
        <p:spPr>
          <a:xfrm>
            <a:off x="152400" y="6473078"/>
            <a:ext cx="5633273" cy="246221"/>
          </a:xfrm>
          <a:prstGeom prst="rect">
            <a:avLst/>
          </a:prstGeom>
          <a:noFill/>
        </p:spPr>
        <p:txBody>
          <a:bodyPr wrap="none" rtlCol="0">
            <a:spAutoFit/>
          </a:bodyPr>
          <a:lstStyle/>
          <a:p>
            <a:r>
              <a:rPr lang="en-US" sz="1000" dirty="0" smtClean="0">
                <a:solidFill>
                  <a:schemeClr val="bg1">
                    <a:lumMod val="50000"/>
                  </a:schemeClr>
                </a:solidFill>
              </a:rPr>
              <a:t>Source: Texas Demographic Center 2016 Population Projections, 2000-2010 migration scenario.</a:t>
            </a:r>
            <a:endParaRPr lang="en-US" sz="1000" dirty="0">
              <a:solidFill>
                <a:schemeClr val="bg1">
                  <a:lumMod val="50000"/>
                </a:schemeClr>
              </a:solidFill>
            </a:endParaRPr>
          </a:p>
        </p:txBody>
      </p:sp>
      <p:pic>
        <p:nvPicPr>
          <p:cNvPr id="9" name="Content Placeholder 8"/>
          <p:cNvPicPr>
            <a:picLocks noGrp="1" noChangeAspect="1"/>
          </p:cNvPicPr>
          <p:nvPr>
            <p:ph idx="1"/>
          </p:nvPr>
        </p:nvPicPr>
        <p:blipFill rotWithShape="1">
          <a:blip r:embed="rId2"/>
          <a:srcRect l="2895" t="11709" r="6067" b="9871"/>
          <a:stretch/>
        </p:blipFill>
        <p:spPr>
          <a:xfrm>
            <a:off x="1371600" y="1001547"/>
            <a:ext cx="6705600" cy="5852160"/>
          </a:xfrm>
          <a:prstGeom prst="rect">
            <a:avLst/>
          </a:prstGeom>
        </p:spPr>
      </p:pic>
      <p:pic>
        <p:nvPicPr>
          <p:cNvPr id="10" name="Picture 9"/>
          <p:cNvPicPr>
            <a:picLocks noChangeAspect="1"/>
          </p:cNvPicPr>
          <p:nvPr/>
        </p:nvPicPr>
        <p:blipFill rotWithShape="1">
          <a:blip r:embed="rId3"/>
          <a:srcRect t="24640" b="13038"/>
          <a:stretch/>
        </p:blipFill>
        <p:spPr>
          <a:xfrm>
            <a:off x="1045125" y="1634756"/>
            <a:ext cx="1956108" cy="1371600"/>
          </a:xfrm>
          <a:prstGeom prst="rect">
            <a:avLst/>
          </a:prstGeom>
        </p:spPr>
      </p:pic>
    </p:spTree>
    <p:extLst>
      <p:ext uri="{BB962C8B-B14F-4D97-AF65-F5344CB8AC3E}">
        <p14:creationId xmlns:p14="http://schemas.microsoft.com/office/powerpoint/2010/main" val="5033759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Projected percent change in Hispanic population aged 0-18 years,</a:t>
            </a:r>
            <a:r>
              <a:rPr lang="en-US" sz="2800" dirty="0"/>
              <a:t> Texas counties,</a:t>
            </a:r>
            <a:r>
              <a:rPr lang="en-US" sz="2800" dirty="0" smtClean="0"/>
              <a:t> 2010-2030</a:t>
            </a:r>
            <a:endParaRPr lang="en-US" sz="2800" dirty="0"/>
          </a:p>
        </p:txBody>
      </p:sp>
      <p:sp>
        <p:nvSpPr>
          <p:cNvPr id="4" name="Slide Number Placeholder 3"/>
          <p:cNvSpPr>
            <a:spLocks noGrp="1"/>
          </p:cNvSpPr>
          <p:nvPr>
            <p:ph type="sldNum" sz="quarter" idx="4"/>
          </p:nvPr>
        </p:nvSpPr>
        <p:spPr/>
        <p:txBody>
          <a:bodyPr/>
          <a:lstStyle/>
          <a:p>
            <a:fld id="{2BC1FA3B-F0C1-4F58-90BE-DCC7501F4B28}" type="slidenum">
              <a:rPr lang="en-US" smtClean="0"/>
              <a:pPr/>
              <a:t>33</a:t>
            </a:fld>
            <a:endParaRPr lang="en-US" dirty="0"/>
          </a:p>
        </p:txBody>
      </p:sp>
      <p:sp>
        <p:nvSpPr>
          <p:cNvPr id="5" name="TextBox 4"/>
          <p:cNvSpPr txBox="1"/>
          <p:nvPr/>
        </p:nvSpPr>
        <p:spPr>
          <a:xfrm>
            <a:off x="152400" y="6473078"/>
            <a:ext cx="5633273" cy="246221"/>
          </a:xfrm>
          <a:prstGeom prst="rect">
            <a:avLst/>
          </a:prstGeom>
          <a:noFill/>
        </p:spPr>
        <p:txBody>
          <a:bodyPr wrap="none" rtlCol="0">
            <a:spAutoFit/>
          </a:bodyPr>
          <a:lstStyle/>
          <a:p>
            <a:r>
              <a:rPr lang="en-US" sz="1000" dirty="0" smtClean="0">
                <a:solidFill>
                  <a:schemeClr val="bg1">
                    <a:lumMod val="50000"/>
                  </a:schemeClr>
                </a:solidFill>
              </a:rPr>
              <a:t>Source: Texas Demographic Center 2016 Population Projections, 2000-2010 migration scenario.</a:t>
            </a:r>
            <a:endParaRPr lang="en-US" sz="1000" dirty="0">
              <a:solidFill>
                <a:schemeClr val="bg1">
                  <a:lumMod val="50000"/>
                </a:schemeClr>
              </a:solidFill>
            </a:endParaRPr>
          </a:p>
        </p:txBody>
      </p:sp>
      <p:pic>
        <p:nvPicPr>
          <p:cNvPr id="10" name="Content Placeholder 9"/>
          <p:cNvPicPr>
            <a:picLocks noGrp="1" noChangeAspect="1"/>
          </p:cNvPicPr>
          <p:nvPr>
            <p:ph idx="1"/>
          </p:nvPr>
        </p:nvPicPr>
        <p:blipFill rotWithShape="1">
          <a:blip r:embed="rId2"/>
          <a:srcRect l="2895" t="11709" r="4412" b="11505"/>
          <a:stretch/>
        </p:blipFill>
        <p:spPr>
          <a:xfrm>
            <a:off x="1371600" y="1003694"/>
            <a:ext cx="7115374" cy="5971832"/>
          </a:xfrm>
          <a:prstGeom prst="rect">
            <a:avLst/>
          </a:prstGeom>
        </p:spPr>
      </p:pic>
      <p:pic>
        <p:nvPicPr>
          <p:cNvPr id="11" name="Picture 10"/>
          <p:cNvPicPr>
            <a:picLocks noChangeAspect="1"/>
          </p:cNvPicPr>
          <p:nvPr/>
        </p:nvPicPr>
        <p:blipFill rotWithShape="1">
          <a:blip r:embed="rId3"/>
          <a:srcRect t="24236" b="9978"/>
          <a:stretch/>
        </p:blipFill>
        <p:spPr>
          <a:xfrm>
            <a:off x="1143000" y="1676400"/>
            <a:ext cx="1956108" cy="1447800"/>
          </a:xfrm>
          <a:prstGeom prst="rect">
            <a:avLst/>
          </a:prstGeom>
        </p:spPr>
      </p:pic>
    </p:spTree>
    <p:extLst>
      <p:ext uri="{BB962C8B-B14F-4D97-AF65-F5344CB8AC3E}">
        <p14:creationId xmlns:p14="http://schemas.microsoft.com/office/powerpoint/2010/main" val="31798782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Percent of children living in poverty and enrolled in Pre-K through 12, Texas Counties, 2011-2015</a:t>
            </a:r>
            <a:endParaRPr lang="en-US" sz="2800" dirty="0"/>
          </a:p>
        </p:txBody>
      </p:sp>
      <p:pic>
        <p:nvPicPr>
          <p:cNvPr id="5" name="Content Placeholder 4"/>
          <p:cNvPicPr>
            <a:picLocks noGrp="1" noChangeAspect="1"/>
          </p:cNvPicPr>
          <p:nvPr>
            <p:ph idx="1"/>
          </p:nvPr>
        </p:nvPicPr>
        <p:blipFill rotWithShape="1">
          <a:blip r:embed="rId2"/>
          <a:srcRect l="3760" t="12140" r="2245"/>
          <a:stretch/>
        </p:blipFill>
        <p:spPr>
          <a:xfrm>
            <a:off x="1874367" y="1219200"/>
            <a:ext cx="6279034" cy="5938005"/>
          </a:xfrm>
          <a:prstGeom prst="rect">
            <a:avLst/>
          </a:prstGeom>
        </p:spPr>
      </p:pic>
      <p:sp>
        <p:nvSpPr>
          <p:cNvPr id="4" name="Slide Number Placeholder 3"/>
          <p:cNvSpPr>
            <a:spLocks noGrp="1"/>
          </p:cNvSpPr>
          <p:nvPr>
            <p:ph type="sldNum" sz="quarter" idx="4"/>
          </p:nvPr>
        </p:nvSpPr>
        <p:spPr/>
        <p:txBody>
          <a:bodyPr/>
          <a:lstStyle/>
          <a:p>
            <a:fld id="{2BC1FA3B-F0C1-4F58-90BE-DCC7501F4B28}" type="slidenum">
              <a:rPr lang="en-US" smtClean="0"/>
              <a:pPr/>
              <a:t>34</a:t>
            </a:fld>
            <a:endParaRPr lang="en-US" dirty="0"/>
          </a:p>
        </p:txBody>
      </p:sp>
      <p:pic>
        <p:nvPicPr>
          <p:cNvPr id="6" name="Picture 5"/>
          <p:cNvPicPr>
            <a:picLocks noChangeAspect="1"/>
          </p:cNvPicPr>
          <p:nvPr/>
        </p:nvPicPr>
        <p:blipFill rotWithShape="1">
          <a:blip r:embed="rId3"/>
          <a:srcRect t="27851" r="17842"/>
          <a:stretch/>
        </p:blipFill>
        <p:spPr>
          <a:xfrm>
            <a:off x="1752601" y="1828800"/>
            <a:ext cx="1600200" cy="1381800"/>
          </a:xfrm>
          <a:prstGeom prst="rect">
            <a:avLst/>
          </a:prstGeom>
        </p:spPr>
      </p:pic>
      <p:sp>
        <p:nvSpPr>
          <p:cNvPr id="7" name="Rectangle 6"/>
          <p:cNvSpPr/>
          <p:nvPr/>
        </p:nvSpPr>
        <p:spPr>
          <a:xfrm>
            <a:off x="0" y="6477000"/>
            <a:ext cx="6400800" cy="246221"/>
          </a:xfrm>
          <a:prstGeom prst="rect">
            <a:avLst/>
          </a:prstGeom>
        </p:spPr>
        <p:txBody>
          <a:bodyPr wrap="square">
            <a:spAutoFit/>
          </a:bodyPr>
          <a:lstStyle/>
          <a:p>
            <a:r>
              <a:rPr lang="en-US" sz="10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Source: U.S. Census Bureau, American Community Survey, 5</a:t>
            </a:r>
            <a:r>
              <a:rPr lang="en-US" sz="1000" dirty="0" smtClean="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-Year Sample, 2011-2015</a:t>
            </a:r>
            <a:endParaRPr lang="en-US" sz="1000" dirty="0">
              <a:solidFill>
                <a:schemeClr val="bg1">
                  <a:lumMod val="50000"/>
                </a:schemeClr>
              </a:solidFill>
            </a:endParaRPr>
          </a:p>
        </p:txBody>
      </p:sp>
    </p:spTree>
    <p:extLst>
      <p:ext uri="{BB962C8B-B14F-4D97-AF65-F5344CB8AC3E}">
        <p14:creationId xmlns:p14="http://schemas.microsoft.com/office/powerpoint/2010/main" val="97866977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Place of Birth, Texas, 2011 and 2015</a:t>
            </a:r>
            <a:endParaRPr lang="en-US" dirty="0"/>
          </a:p>
        </p:txBody>
      </p:sp>
      <p:sp>
        <p:nvSpPr>
          <p:cNvPr id="3" name="Slide Number Placeholder 2"/>
          <p:cNvSpPr>
            <a:spLocks noGrp="1"/>
          </p:cNvSpPr>
          <p:nvPr>
            <p:ph type="sldNum" sz="quarter" idx="12"/>
          </p:nvPr>
        </p:nvSpPr>
        <p:spPr/>
        <p:txBody>
          <a:bodyPr/>
          <a:lstStyle/>
          <a:p>
            <a:fld id="{2BC1FA3B-F0C1-4F58-90BE-DCC7501F4B28}" type="slidenum">
              <a:rPr lang="en-US" smtClean="0"/>
              <a:pPr/>
              <a:t>35</a:t>
            </a:fld>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94656984"/>
              </p:ext>
            </p:extLst>
          </p:nvPr>
        </p:nvGraphicFramePr>
        <p:xfrm>
          <a:off x="838199" y="1981202"/>
          <a:ext cx="7315200" cy="3124198"/>
        </p:xfrm>
        <a:graphic>
          <a:graphicData uri="http://schemas.openxmlformats.org/drawingml/2006/table">
            <a:tbl>
              <a:tblPr firstRow="1" bandRow="1">
                <a:tableStyleId>{69012ECD-51FC-41F1-AA8D-1B2483CD663E}</a:tableStyleId>
              </a:tblPr>
              <a:tblGrid>
                <a:gridCol w="3495040"/>
                <a:gridCol w="1544320"/>
                <a:gridCol w="1788160"/>
                <a:gridCol w="487680"/>
              </a:tblGrid>
              <a:tr h="370114">
                <a:tc>
                  <a:txBody>
                    <a:bodyPr/>
                    <a:lstStyle/>
                    <a:p>
                      <a:pPr algn="l" fontAlgn="t"/>
                      <a:endParaRPr lang="en-US" sz="1800" b="0" i="0" u="none" strike="noStrike" dirty="0">
                        <a:solidFill>
                          <a:schemeClr val="tx2"/>
                        </a:solidFill>
                        <a:effectLst/>
                        <a:latin typeface="SansSerif" panose="00000400000000000000" pitchFamily="2" charset="2"/>
                      </a:endParaRPr>
                    </a:p>
                  </a:txBody>
                  <a:tcPr marL="9525" marR="9525" marT="9525" marB="0"/>
                </a:tc>
                <a:tc>
                  <a:txBody>
                    <a:bodyPr/>
                    <a:lstStyle/>
                    <a:p>
                      <a:pPr algn="r" fontAlgn="t"/>
                      <a:r>
                        <a:rPr lang="en-US" sz="1800" u="none" strike="noStrike" dirty="0" smtClean="0">
                          <a:effectLst/>
                        </a:rPr>
                        <a:t>2011</a:t>
                      </a:r>
                      <a:endParaRPr lang="en-US" sz="1800" b="0" i="0" u="none" strike="noStrike" dirty="0">
                        <a:solidFill>
                          <a:schemeClr val="tx2"/>
                        </a:solidFill>
                        <a:effectLst/>
                        <a:latin typeface="SansSerif" panose="00000400000000000000" pitchFamily="2" charset="2"/>
                      </a:endParaRPr>
                    </a:p>
                  </a:txBody>
                  <a:tcPr marL="9525" marR="9525" marT="9525" marB="0"/>
                </a:tc>
                <a:tc>
                  <a:txBody>
                    <a:bodyPr/>
                    <a:lstStyle/>
                    <a:p>
                      <a:pPr algn="r" fontAlgn="t"/>
                      <a:r>
                        <a:rPr lang="en-US" sz="1800" u="none" strike="noStrike" dirty="0" smtClean="0">
                          <a:effectLst/>
                        </a:rPr>
                        <a:t>2015</a:t>
                      </a:r>
                      <a:endParaRPr lang="en-US" sz="1800" b="0" i="0" u="none" strike="noStrike" dirty="0">
                        <a:solidFill>
                          <a:schemeClr val="tx2"/>
                        </a:solidFill>
                        <a:effectLst/>
                        <a:latin typeface="SansSerif" panose="00000400000000000000" pitchFamily="2" charset="2"/>
                      </a:endParaRPr>
                    </a:p>
                  </a:txBody>
                  <a:tcPr marL="9525" marR="9525" marT="9525" marB="0"/>
                </a:tc>
                <a:tc>
                  <a:txBody>
                    <a:bodyPr/>
                    <a:lstStyle/>
                    <a:p>
                      <a:pPr algn="r" fontAlgn="t"/>
                      <a:endParaRPr lang="en-US" sz="1800" b="0" i="0" u="none" strike="noStrike" dirty="0">
                        <a:solidFill>
                          <a:schemeClr val="tx2"/>
                        </a:solidFill>
                        <a:effectLst/>
                        <a:latin typeface="SansSerif" panose="00000400000000000000" pitchFamily="2" charset="2"/>
                      </a:endParaRPr>
                    </a:p>
                  </a:txBody>
                  <a:tcPr marL="9525" marR="9525" marT="9525" marB="0"/>
                </a:tc>
              </a:tr>
              <a:tr h="370114">
                <a:tc>
                  <a:txBody>
                    <a:bodyPr/>
                    <a:lstStyle/>
                    <a:p>
                      <a:pPr algn="l" fontAlgn="t"/>
                      <a:r>
                        <a:rPr lang="en-US" sz="1800" u="none" strike="noStrike" dirty="0">
                          <a:solidFill>
                            <a:schemeClr val="tx2"/>
                          </a:solidFill>
                          <a:effectLst/>
                        </a:rPr>
                        <a:t>      Native</a:t>
                      </a:r>
                      <a:endParaRPr lang="en-US" sz="1800" b="0" i="0" u="none" strike="noStrike" dirty="0">
                        <a:solidFill>
                          <a:schemeClr val="tx2"/>
                        </a:solidFill>
                        <a:effectLst/>
                        <a:latin typeface="SansSerif" panose="00000400000000000000" pitchFamily="2" charset="2"/>
                      </a:endParaRPr>
                    </a:p>
                  </a:txBody>
                  <a:tcPr marL="9525" marR="9525" marT="9525" marB="0"/>
                </a:tc>
                <a:tc>
                  <a:txBody>
                    <a:bodyPr/>
                    <a:lstStyle/>
                    <a:p>
                      <a:pPr algn="r" fontAlgn="t"/>
                      <a:r>
                        <a:rPr lang="en-US" sz="1800" u="none" strike="noStrike">
                          <a:solidFill>
                            <a:schemeClr val="tx2"/>
                          </a:solidFill>
                          <a:effectLst/>
                        </a:rPr>
                        <a:t>83.6%</a:t>
                      </a:r>
                      <a:endParaRPr lang="en-US" sz="1800" b="0" i="0" u="none" strike="noStrike">
                        <a:solidFill>
                          <a:schemeClr val="tx2"/>
                        </a:solidFill>
                        <a:effectLst/>
                        <a:latin typeface="SansSerif" panose="00000400000000000000" pitchFamily="2" charset="2"/>
                      </a:endParaRPr>
                    </a:p>
                  </a:txBody>
                  <a:tcPr marL="9525" marR="9525" marT="9525" marB="0"/>
                </a:tc>
                <a:tc>
                  <a:txBody>
                    <a:bodyPr/>
                    <a:lstStyle/>
                    <a:p>
                      <a:pPr algn="r" fontAlgn="t"/>
                      <a:r>
                        <a:rPr lang="en-US" sz="1800" u="none" strike="noStrike">
                          <a:solidFill>
                            <a:schemeClr val="tx2"/>
                          </a:solidFill>
                          <a:effectLst/>
                        </a:rPr>
                        <a:t>83.0%</a:t>
                      </a:r>
                      <a:endParaRPr lang="en-US" sz="1800" b="0" i="0" u="none" strike="noStrike">
                        <a:solidFill>
                          <a:schemeClr val="tx2"/>
                        </a:solidFill>
                        <a:effectLst/>
                        <a:latin typeface="SansSerif" panose="00000400000000000000" pitchFamily="2" charset="2"/>
                      </a:endParaRPr>
                    </a:p>
                  </a:txBody>
                  <a:tcPr marL="9525" marR="9525" marT="9525" marB="0"/>
                </a:tc>
                <a:tc>
                  <a:txBody>
                    <a:bodyPr/>
                    <a:lstStyle/>
                    <a:p>
                      <a:pPr algn="ctr" fontAlgn="t"/>
                      <a:r>
                        <a:rPr lang="en-US" sz="1800" u="none" strike="noStrike" dirty="0">
                          <a:solidFill>
                            <a:schemeClr val="tx2"/>
                          </a:solidFill>
                          <a:effectLst/>
                        </a:rPr>
                        <a:t>*</a:t>
                      </a:r>
                      <a:endParaRPr lang="en-US" sz="1800" b="0" i="0" u="none" strike="noStrike" dirty="0">
                        <a:solidFill>
                          <a:schemeClr val="tx2"/>
                        </a:solidFill>
                        <a:effectLst/>
                        <a:latin typeface="SansSerif" panose="00000400000000000000" pitchFamily="2" charset="2"/>
                      </a:endParaRPr>
                    </a:p>
                  </a:txBody>
                  <a:tcPr marL="9525" marR="9525" marT="9525" marB="0"/>
                </a:tc>
              </a:tr>
              <a:tr h="370114">
                <a:tc>
                  <a:txBody>
                    <a:bodyPr/>
                    <a:lstStyle/>
                    <a:p>
                      <a:pPr algn="l" fontAlgn="t"/>
                      <a:r>
                        <a:rPr lang="en-US" sz="1800" u="none" strike="noStrike" dirty="0">
                          <a:solidFill>
                            <a:schemeClr val="tx2"/>
                          </a:solidFill>
                          <a:effectLst/>
                        </a:rPr>
                        <a:t>        Born in United States</a:t>
                      </a:r>
                      <a:endParaRPr lang="en-US" sz="1800" b="0" i="0" u="none" strike="noStrike" dirty="0">
                        <a:solidFill>
                          <a:schemeClr val="tx2"/>
                        </a:solidFill>
                        <a:effectLst/>
                        <a:latin typeface="SansSerif" panose="00000400000000000000" pitchFamily="2" charset="2"/>
                      </a:endParaRPr>
                    </a:p>
                  </a:txBody>
                  <a:tcPr marL="9525" marR="9525" marT="9525" marB="0"/>
                </a:tc>
                <a:tc>
                  <a:txBody>
                    <a:bodyPr/>
                    <a:lstStyle/>
                    <a:p>
                      <a:pPr algn="r" fontAlgn="t"/>
                      <a:r>
                        <a:rPr lang="en-US" sz="1800" u="none" strike="noStrike">
                          <a:solidFill>
                            <a:schemeClr val="tx2"/>
                          </a:solidFill>
                          <a:effectLst/>
                        </a:rPr>
                        <a:t>82.4%</a:t>
                      </a:r>
                      <a:endParaRPr lang="en-US" sz="1800" b="0" i="0" u="none" strike="noStrike">
                        <a:solidFill>
                          <a:schemeClr val="tx2"/>
                        </a:solidFill>
                        <a:effectLst/>
                        <a:latin typeface="SansSerif" panose="00000400000000000000" pitchFamily="2" charset="2"/>
                      </a:endParaRPr>
                    </a:p>
                  </a:txBody>
                  <a:tcPr marL="9525" marR="9525" marT="9525" marB="0"/>
                </a:tc>
                <a:tc>
                  <a:txBody>
                    <a:bodyPr/>
                    <a:lstStyle/>
                    <a:p>
                      <a:pPr algn="r" fontAlgn="t"/>
                      <a:r>
                        <a:rPr lang="en-US" sz="1800" u="none" strike="noStrike">
                          <a:solidFill>
                            <a:schemeClr val="tx2"/>
                          </a:solidFill>
                          <a:effectLst/>
                        </a:rPr>
                        <a:t>81.6%</a:t>
                      </a:r>
                      <a:endParaRPr lang="en-US" sz="1800" b="0" i="0" u="none" strike="noStrike">
                        <a:solidFill>
                          <a:schemeClr val="tx2"/>
                        </a:solidFill>
                        <a:effectLst/>
                        <a:latin typeface="SansSerif" panose="00000400000000000000" pitchFamily="2" charset="2"/>
                      </a:endParaRPr>
                    </a:p>
                  </a:txBody>
                  <a:tcPr marL="9525" marR="9525" marT="9525" marB="0"/>
                </a:tc>
                <a:tc>
                  <a:txBody>
                    <a:bodyPr/>
                    <a:lstStyle/>
                    <a:p>
                      <a:pPr algn="ctr" fontAlgn="t"/>
                      <a:r>
                        <a:rPr lang="en-US" sz="1800" u="none" strike="noStrike" dirty="0">
                          <a:solidFill>
                            <a:schemeClr val="tx2"/>
                          </a:solidFill>
                          <a:effectLst/>
                        </a:rPr>
                        <a:t>*</a:t>
                      </a:r>
                      <a:endParaRPr lang="en-US" sz="1800" b="0" i="0" u="none" strike="noStrike" dirty="0">
                        <a:solidFill>
                          <a:schemeClr val="tx2"/>
                        </a:solidFill>
                        <a:effectLst/>
                        <a:latin typeface="SansSerif" panose="00000400000000000000" pitchFamily="2" charset="2"/>
                      </a:endParaRPr>
                    </a:p>
                  </a:txBody>
                  <a:tcPr marL="9525" marR="9525" marT="9525" marB="0"/>
                </a:tc>
              </a:tr>
              <a:tr h="370114">
                <a:tc>
                  <a:txBody>
                    <a:bodyPr/>
                    <a:lstStyle/>
                    <a:p>
                      <a:pPr lvl="1" algn="l" fontAlgn="t"/>
                      <a:r>
                        <a:rPr lang="en-US" sz="1800" u="none" strike="noStrike" dirty="0" smtClean="0">
                          <a:solidFill>
                            <a:schemeClr val="tx2"/>
                          </a:solidFill>
                          <a:effectLst/>
                        </a:rPr>
                        <a:t>   State </a:t>
                      </a:r>
                      <a:r>
                        <a:rPr lang="en-US" sz="1800" u="none" strike="noStrike" dirty="0">
                          <a:solidFill>
                            <a:schemeClr val="tx2"/>
                          </a:solidFill>
                          <a:effectLst/>
                        </a:rPr>
                        <a:t>of residence</a:t>
                      </a:r>
                      <a:endParaRPr lang="en-US" sz="1800" b="0" i="0" u="none" strike="noStrike" dirty="0">
                        <a:solidFill>
                          <a:schemeClr val="tx2"/>
                        </a:solidFill>
                        <a:effectLst/>
                        <a:latin typeface="SansSerif" panose="00000400000000000000" pitchFamily="2" charset="2"/>
                      </a:endParaRPr>
                    </a:p>
                  </a:txBody>
                  <a:tcPr marL="9525" marR="9525" marT="9525" marB="0"/>
                </a:tc>
                <a:tc>
                  <a:txBody>
                    <a:bodyPr/>
                    <a:lstStyle/>
                    <a:p>
                      <a:pPr algn="r" fontAlgn="t"/>
                      <a:r>
                        <a:rPr lang="en-US" sz="1800" u="none" strike="noStrike">
                          <a:solidFill>
                            <a:schemeClr val="tx2"/>
                          </a:solidFill>
                          <a:effectLst/>
                        </a:rPr>
                        <a:t>60.6%</a:t>
                      </a:r>
                      <a:endParaRPr lang="en-US" sz="1800" b="0" i="0" u="none" strike="noStrike">
                        <a:solidFill>
                          <a:schemeClr val="tx2"/>
                        </a:solidFill>
                        <a:effectLst/>
                        <a:latin typeface="SansSerif" panose="00000400000000000000" pitchFamily="2" charset="2"/>
                      </a:endParaRPr>
                    </a:p>
                  </a:txBody>
                  <a:tcPr marL="9525" marR="9525" marT="9525" marB="0"/>
                </a:tc>
                <a:tc>
                  <a:txBody>
                    <a:bodyPr/>
                    <a:lstStyle/>
                    <a:p>
                      <a:pPr algn="r" fontAlgn="t"/>
                      <a:r>
                        <a:rPr lang="en-US" sz="1800" u="none" strike="noStrike">
                          <a:solidFill>
                            <a:schemeClr val="tx2"/>
                          </a:solidFill>
                          <a:effectLst/>
                        </a:rPr>
                        <a:t>59.7%</a:t>
                      </a:r>
                      <a:endParaRPr lang="en-US" sz="1800" b="0" i="0" u="none" strike="noStrike">
                        <a:solidFill>
                          <a:schemeClr val="tx2"/>
                        </a:solidFill>
                        <a:effectLst/>
                        <a:latin typeface="SansSerif" panose="00000400000000000000" pitchFamily="2" charset="2"/>
                      </a:endParaRPr>
                    </a:p>
                  </a:txBody>
                  <a:tcPr marL="9525" marR="9525" marT="9525" marB="0"/>
                </a:tc>
                <a:tc>
                  <a:txBody>
                    <a:bodyPr/>
                    <a:lstStyle/>
                    <a:p>
                      <a:pPr algn="ctr" fontAlgn="t"/>
                      <a:r>
                        <a:rPr lang="en-US" sz="1800" u="none" strike="noStrike" dirty="0">
                          <a:solidFill>
                            <a:schemeClr val="tx2"/>
                          </a:solidFill>
                          <a:effectLst/>
                        </a:rPr>
                        <a:t>*</a:t>
                      </a:r>
                      <a:endParaRPr lang="en-US" sz="1800" b="0" i="0" u="none" strike="noStrike" dirty="0">
                        <a:solidFill>
                          <a:schemeClr val="tx2"/>
                        </a:solidFill>
                        <a:effectLst/>
                        <a:latin typeface="SansSerif" panose="00000400000000000000" pitchFamily="2" charset="2"/>
                      </a:endParaRPr>
                    </a:p>
                  </a:txBody>
                  <a:tcPr marL="9525" marR="9525" marT="9525" marB="0"/>
                </a:tc>
              </a:tr>
              <a:tr h="370114">
                <a:tc>
                  <a:txBody>
                    <a:bodyPr/>
                    <a:lstStyle/>
                    <a:p>
                      <a:pPr lvl="1" algn="l" fontAlgn="t"/>
                      <a:r>
                        <a:rPr lang="en-US" sz="1800" u="none" strike="noStrike" dirty="0" smtClean="0">
                          <a:solidFill>
                            <a:schemeClr val="tx2"/>
                          </a:solidFill>
                          <a:effectLst/>
                        </a:rPr>
                        <a:t>    Different </a:t>
                      </a:r>
                      <a:r>
                        <a:rPr lang="en-US" sz="1800" u="none" strike="noStrike" dirty="0">
                          <a:solidFill>
                            <a:schemeClr val="tx2"/>
                          </a:solidFill>
                          <a:effectLst/>
                        </a:rPr>
                        <a:t>state</a:t>
                      </a:r>
                      <a:endParaRPr lang="en-US" sz="1800" b="0" i="0" u="none" strike="noStrike" dirty="0">
                        <a:solidFill>
                          <a:schemeClr val="tx2"/>
                        </a:solidFill>
                        <a:effectLst/>
                        <a:latin typeface="SansSerif" panose="00000400000000000000" pitchFamily="2" charset="2"/>
                      </a:endParaRPr>
                    </a:p>
                  </a:txBody>
                  <a:tcPr marL="9525" marR="9525" marT="9525" marB="0"/>
                </a:tc>
                <a:tc>
                  <a:txBody>
                    <a:bodyPr/>
                    <a:lstStyle/>
                    <a:p>
                      <a:pPr algn="r" fontAlgn="t"/>
                      <a:r>
                        <a:rPr lang="en-US" sz="1800" u="none" strike="noStrike">
                          <a:solidFill>
                            <a:schemeClr val="tx2"/>
                          </a:solidFill>
                          <a:effectLst/>
                        </a:rPr>
                        <a:t>21.8%</a:t>
                      </a:r>
                      <a:endParaRPr lang="en-US" sz="1800" b="0" i="0" u="none" strike="noStrike">
                        <a:solidFill>
                          <a:schemeClr val="tx2"/>
                        </a:solidFill>
                        <a:effectLst/>
                        <a:latin typeface="SansSerif" panose="00000400000000000000" pitchFamily="2" charset="2"/>
                      </a:endParaRPr>
                    </a:p>
                  </a:txBody>
                  <a:tcPr marL="9525" marR="9525" marT="9525" marB="0"/>
                </a:tc>
                <a:tc>
                  <a:txBody>
                    <a:bodyPr/>
                    <a:lstStyle/>
                    <a:p>
                      <a:pPr algn="r" fontAlgn="t"/>
                      <a:r>
                        <a:rPr lang="en-US" sz="1800" u="none" strike="noStrike">
                          <a:solidFill>
                            <a:schemeClr val="tx2"/>
                          </a:solidFill>
                          <a:effectLst/>
                        </a:rPr>
                        <a:t>21.9%</a:t>
                      </a:r>
                      <a:endParaRPr lang="en-US" sz="1800" b="0" i="0" u="none" strike="noStrike">
                        <a:solidFill>
                          <a:schemeClr val="tx2"/>
                        </a:solidFill>
                        <a:effectLst/>
                        <a:latin typeface="SansSerif" panose="00000400000000000000" pitchFamily="2" charset="2"/>
                      </a:endParaRPr>
                    </a:p>
                  </a:txBody>
                  <a:tcPr marL="9525" marR="9525" marT="9525" marB="0"/>
                </a:tc>
                <a:tc>
                  <a:txBody>
                    <a:bodyPr/>
                    <a:lstStyle/>
                    <a:p>
                      <a:pPr algn="ctr" fontAlgn="t"/>
                      <a:r>
                        <a:rPr lang="en-US" sz="1800" u="none" strike="noStrike" dirty="0">
                          <a:solidFill>
                            <a:schemeClr val="tx2"/>
                          </a:solidFill>
                          <a:effectLst/>
                        </a:rPr>
                        <a:t> </a:t>
                      </a:r>
                      <a:endParaRPr lang="en-US" sz="1800" b="0" i="0" u="none" strike="noStrike" dirty="0">
                        <a:solidFill>
                          <a:schemeClr val="tx2"/>
                        </a:solidFill>
                        <a:effectLst/>
                        <a:latin typeface="SansSerif" panose="00000400000000000000" pitchFamily="2" charset="2"/>
                      </a:endParaRPr>
                    </a:p>
                  </a:txBody>
                  <a:tcPr marL="9525" marR="9525" marT="9525" marB="0"/>
                </a:tc>
              </a:tr>
              <a:tr h="903514">
                <a:tc>
                  <a:txBody>
                    <a:bodyPr/>
                    <a:lstStyle/>
                    <a:p>
                      <a:pPr lvl="1" algn="l" fontAlgn="t"/>
                      <a:r>
                        <a:rPr lang="en-US" sz="1800" u="none" strike="noStrike" dirty="0" smtClean="0">
                          <a:solidFill>
                            <a:schemeClr val="tx2"/>
                          </a:solidFill>
                          <a:effectLst/>
                        </a:rPr>
                        <a:t>Born </a:t>
                      </a:r>
                      <a:r>
                        <a:rPr lang="en-US" sz="1800" u="none" strike="noStrike" dirty="0">
                          <a:solidFill>
                            <a:schemeClr val="tx2"/>
                          </a:solidFill>
                          <a:effectLst/>
                        </a:rPr>
                        <a:t>in Puerto Rico, U.S. Island </a:t>
                      </a:r>
                      <a:r>
                        <a:rPr lang="en-US" sz="1800" u="none" strike="noStrike" dirty="0" smtClean="0">
                          <a:solidFill>
                            <a:schemeClr val="tx2"/>
                          </a:solidFill>
                          <a:effectLst/>
                        </a:rPr>
                        <a:t>   areas</a:t>
                      </a:r>
                      <a:r>
                        <a:rPr lang="en-US" sz="1800" u="none" strike="noStrike" dirty="0">
                          <a:solidFill>
                            <a:schemeClr val="tx2"/>
                          </a:solidFill>
                          <a:effectLst/>
                        </a:rPr>
                        <a:t>, or born abroad to American parent(s)</a:t>
                      </a:r>
                      <a:endParaRPr lang="en-US" sz="1800" b="0" i="0" u="none" strike="noStrike" dirty="0">
                        <a:solidFill>
                          <a:schemeClr val="tx2"/>
                        </a:solidFill>
                        <a:effectLst/>
                        <a:latin typeface="SansSerif" panose="00000400000000000000" pitchFamily="2" charset="2"/>
                      </a:endParaRPr>
                    </a:p>
                  </a:txBody>
                  <a:tcPr marL="9525" marR="9525" marT="9525" marB="0"/>
                </a:tc>
                <a:tc>
                  <a:txBody>
                    <a:bodyPr/>
                    <a:lstStyle/>
                    <a:p>
                      <a:pPr algn="r" fontAlgn="t"/>
                      <a:r>
                        <a:rPr lang="en-US" sz="1800" u="none" strike="noStrike">
                          <a:solidFill>
                            <a:schemeClr val="tx2"/>
                          </a:solidFill>
                          <a:effectLst/>
                        </a:rPr>
                        <a:t>1.2%</a:t>
                      </a:r>
                      <a:endParaRPr lang="en-US" sz="1800" b="0" i="0" u="none" strike="noStrike">
                        <a:solidFill>
                          <a:schemeClr val="tx2"/>
                        </a:solidFill>
                        <a:effectLst/>
                        <a:latin typeface="SansSerif" panose="00000400000000000000" pitchFamily="2" charset="2"/>
                      </a:endParaRPr>
                    </a:p>
                  </a:txBody>
                  <a:tcPr marL="9525" marR="9525" marT="9525" marB="0"/>
                </a:tc>
                <a:tc>
                  <a:txBody>
                    <a:bodyPr/>
                    <a:lstStyle/>
                    <a:p>
                      <a:pPr algn="r" fontAlgn="t"/>
                      <a:r>
                        <a:rPr lang="en-US" sz="1800" u="none" strike="noStrike">
                          <a:solidFill>
                            <a:schemeClr val="tx2"/>
                          </a:solidFill>
                          <a:effectLst/>
                        </a:rPr>
                        <a:t>1.4%</a:t>
                      </a:r>
                      <a:endParaRPr lang="en-US" sz="1800" b="0" i="0" u="none" strike="noStrike">
                        <a:solidFill>
                          <a:schemeClr val="tx2"/>
                        </a:solidFill>
                        <a:effectLst/>
                        <a:latin typeface="SansSerif" panose="00000400000000000000" pitchFamily="2" charset="2"/>
                      </a:endParaRPr>
                    </a:p>
                  </a:txBody>
                  <a:tcPr marL="9525" marR="9525" marT="9525" marB="0"/>
                </a:tc>
                <a:tc>
                  <a:txBody>
                    <a:bodyPr/>
                    <a:lstStyle/>
                    <a:p>
                      <a:pPr algn="ctr" fontAlgn="t"/>
                      <a:r>
                        <a:rPr lang="en-US" sz="1800" u="none" strike="noStrike" dirty="0">
                          <a:solidFill>
                            <a:schemeClr val="tx2"/>
                          </a:solidFill>
                          <a:effectLst/>
                        </a:rPr>
                        <a:t>*</a:t>
                      </a:r>
                      <a:endParaRPr lang="en-US" sz="1800" b="0" i="0" u="none" strike="noStrike" dirty="0">
                        <a:solidFill>
                          <a:schemeClr val="tx2"/>
                        </a:solidFill>
                        <a:effectLst/>
                        <a:latin typeface="SansSerif" panose="00000400000000000000" pitchFamily="2" charset="2"/>
                      </a:endParaRPr>
                    </a:p>
                  </a:txBody>
                  <a:tcPr marL="9525" marR="9525" marT="9525" marB="0"/>
                </a:tc>
              </a:tr>
              <a:tr h="370114">
                <a:tc>
                  <a:txBody>
                    <a:bodyPr/>
                    <a:lstStyle/>
                    <a:p>
                      <a:pPr algn="l" fontAlgn="t"/>
                      <a:r>
                        <a:rPr lang="en-US" sz="1800" u="none" strike="noStrike" dirty="0">
                          <a:solidFill>
                            <a:schemeClr val="tx2"/>
                          </a:solidFill>
                          <a:effectLst/>
                        </a:rPr>
                        <a:t>      Foreign born</a:t>
                      </a:r>
                      <a:endParaRPr lang="en-US" sz="1800" b="0" i="0" u="none" strike="noStrike" dirty="0">
                        <a:solidFill>
                          <a:schemeClr val="tx2"/>
                        </a:solidFill>
                        <a:effectLst/>
                        <a:latin typeface="SansSerif" panose="00000400000000000000" pitchFamily="2" charset="2"/>
                      </a:endParaRPr>
                    </a:p>
                  </a:txBody>
                  <a:tcPr marL="9525" marR="9525" marT="9525" marB="0"/>
                </a:tc>
                <a:tc>
                  <a:txBody>
                    <a:bodyPr/>
                    <a:lstStyle/>
                    <a:p>
                      <a:pPr algn="r" fontAlgn="t"/>
                      <a:r>
                        <a:rPr lang="en-US" sz="1800" u="none" strike="noStrike" dirty="0">
                          <a:solidFill>
                            <a:schemeClr val="tx2"/>
                          </a:solidFill>
                          <a:effectLst/>
                        </a:rPr>
                        <a:t>16.4%</a:t>
                      </a:r>
                      <a:endParaRPr lang="en-US" sz="1800" b="0" i="0" u="none" strike="noStrike" dirty="0">
                        <a:solidFill>
                          <a:schemeClr val="tx2"/>
                        </a:solidFill>
                        <a:effectLst/>
                        <a:latin typeface="SansSerif" panose="00000400000000000000" pitchFamily="2" charset="2"/>
                      </a:endParaRPr>
                    </a:p>
                  </a:txBody>
                  <a:tcPr marL="9525" marR="9525" marT="9525" marB="0"/>
                </a:tc>
                <a:tc>
                  <a:txBody>
                    <a:bodyPr/>
                    <a:lstStyle/>
                    <a:p>
                      <a:pPr algn="r" fontAlgn="t"/>
                      <a:r>
                        <a:rPr lang="en-US" sz="1800" u="none" strike="noStrike" dirty="0">
                          <a:solidFill>
                            <a:schemeClr val="tx2"/>
                          </a:solidFill>
                          <a:effectLst/>
                        </a:rPr>
                        <a:t>17.0%</a:t>
                      </a:r>
                      <a:endParaRPr lang="en-US" sz="1800" b="0" i="0" u="none" strike="noStrike" dirty="0">
                        <a:solidFill>
                          <a:schemeClr val="tx2"/>
                        </a:solidFill>
                        <a:effectLst/>
                        <a:latin typeface="SansSerif" panose="00000400000000000000" pitchFamily="2" charset="2"/>
                      </a:endParaRPr>
                    </a:p>
                  </a:txBody>
                  <a:tcPr marL="9525" marR="9525" marT="9525" marB="0"/>
                </a:tc>
                <a:tc>
                  <a:txBody>
                    <a:bodyPr/>
                    <a:lstStyle/>
                    <a:p>
                      <a:pPr algn="ctr" fontAlgn="t"/>
                      <a:r>
                        <a:rPr lang="en-US" sz="1800" u="none" strike="noStrike" dirty="0">
                          <a:solidFill>
                            <a:schemeClr val="tx2"/>
                          </a:solidFill>
                          <a:effectLst/>
                        </a:rPr>
                        <a:t>*</a:t>
                      </a:r>
                      <a:endParaRPr lang="en-US" sz="1800" b="0" i="0" u="none" strike="noStrike" dirty="0">
                        <a:solidFill>
                          <a:schemeClr val="tx2"/>
                        </a:solidFill>
                        <a:effectLst/>
                        <a:latin typeface="SansSerif" panose="00000400000000000000" pitchFamily="2" charset="2"/>
                      </a:endParaRPr>
                    </a:p>
                  </a:txBody>
                  <a:tcPr marL="9525" marR="9525" marT="9525" marB="0"/>
                </a:tc>
              </a:tr>
            </a:tbl>
          </a:graphicData>
        </a:graphic>
      </p:graphicFrame>
      <p:sp>
        <p:nvSpPr>
          <p:cNvPr id="5" name="Rectangle 4"/>
          <p:cNvSpPr/>
          <p:nvPr/>
        </p:nvSpPr>
        <p:spPr>
          <a:xfrm>
            <a:off x="76200" y="6164564"/>
            <a:ext cx="6899276" cy="415498"/>
          </a:xfrm>
          <a:prstGeom prst="rect">
            <a:avLst/>
          </a:prstGeom>
        </p:spPr>
        <p:txBody>
          <a:bodyPr wrap="square">
            <a:spAutoFit/>
          </a:bodyPr>
          <a:lstStyle/>
          <a:p>
            <a:r>
              <a:rPr lang="en-US" sz="1050" i="1" dirty="0">
                <a:solidFill>
                  <a:schemeClr val="bg1">
                    <a:lumMod val="50000"/>
                  </a:schemeClr>
                </a:solidFill>
                <a:latin typeface="Arial" panose="020B0604020202020204" pitchFamily="34" charset="0"/>
                <a:ea typeface="Calibri" panose="020F0502020204030204" pitchFamily="34" charset="0"/>
              </a:rPr>
              <a:t>U.S. Census Bureau </a:t>
            </a:r>
            <a:r>
              <a:rPr lang="en-US" sz="1050" i="1" dirty="0" smtClean="0">
                <a:solidFill>
                  <a:schemeClr val="bg1">
                    <a:lumMod val="50000"/>
                  </a:schemeClr>
                </a:solidFill>
                <a:latin typeface="Arial" panose="020B0604020202020204" pitchFamily="34" charset="0"/>
                <a:ea typeface="Calibri" panose="020F0502020204030204" pitchFamily="34" charset="0"/>
              </a:rPr>
              <a:t>American Community Survey,  5-Year Samples, 2006-2010 and 2011-2015</a:t>
            </a:r>
          </a:p>
          <a:p>
            <a:r>
              <a:rPr lang="en-US" sz="1050" i="1" dirty="0" smtClean="0">
                <a:solidFill>
                  <a:schemeClr val="bg1">
                    <a:lumMod val="50000"/>
                  </a:schemeClr>
                </a:solidFill>
                <a:latin typeface="Arial" panose="020B0604020202020204" pitchFamily="34" charset="0"/>
              </a:rPr>
              <a:t>* Estimates for time periods are significantly different (p&lt;.05)</a:t>
            </a:r>
            <a:endParaRPr lang="en-US" sz="1050" dirty="0">
              <a:solidFill>
                <a:schemeClr val="bg1">
                  <a:lumMod val="50000"/>
                </a:schemeClr>
              </a:solidFill>
            </a:endParaRPr>
          </a:p>
        </p:txBody>
      </p:sp>
    </p:spTree>
    <p:extLst>
      <p:ext uri="{BB962C8B-B14F-4D97-AF65-F5344CB8AC3E}">
        <p14:creationId xmlns:p14="http://schemas.microsoft.com/office/powerpoint/2010/main" val="34824009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Language Spoken at Home and English Proficiency, Texas, </a:t>
            </a:r>
            <a:r>
              <a:rPr lang="en-US" sz="2800" dirty="0"/>
              <a:t>2006-2010 and </a:t>
            </a:r>
            <a:r>
              <a:rPr lang="en-US" sz="2800" dirty="0" smtClean="0"/>
              <a:t>2011-2015</a:t>
            </a:r>
            <a:endParaRPr lang="en-US" sz="2800" dirty="0"/>
          </a:p>
        </p:txBody>
      </p:sp>
      <p:sp>
        <p:nvSpPr>
          <p:cNvPr id="3" name="Slide Number Placeholder 2"/>
          <p:cNvSpPr>
            <a:spLocks noGrp="1"/>
          </p:cNvSpPr>
          <p:nvPr>
            <p:ph type="sldNum" sz="quarter" idx="12"/>
          </p:nvPr>
        </p:nvSpPr>
        <p:spPr/>
        <p:txBody>
          <a:bodyPr/>
          <a:lstStyle/>
          <a:p>
            <a:fld id="{2BC1FA3B-F0C1-4F58-90BE-DCC7501F4B28}" type="slidenum">
              <a:rPr lang="en-US" smtClean="0"/>
              <a:pPr/>
              <a:t>36</a:t>
            </a:fld>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52943792"/>
              </p:ext>
            </p:extLst>
          </p:nvPr>
        </p:nvGraphicFramePr>
        <p:xfrm>
          <a:off x="831996" y="1524000"/>
          <a:ext cx="7696200" cy="4541520"/>
        </p:xfrm>
        <a:graphic>
          <a:graphicData uri="http://schemas.openxmlformats.org/drawingml/2006/table">
            <a:tbl>
              <a:tblPr firstRow="1" bandRow="1">
                <a:tableStyleId>{69012ECD-51FC-41F1-AA8D-1B2483CD663E}</a:tableStyleId>
              </a:tblPr>
              <a:tblGrid>
                <a:gridCol w="4364412"/>
                <a:gridCol w="1734356"/>
                <a:gridCol w="1597432"/>
              </a:tblGrid>
              <a:tr h="242888">
                <a:tc>
                  <a:txBody>
                    <a:bodyPr/>
                    <a:lstStyle/>
                    <a:p>
                      <a:pPr algn="l" fontAlgn="b"/>
                      <a:endParaRPr lang="en-US" sz="1800" b="0" i="0" u="none" strike="noStrike" dirty="0">
                        <a:solidFill>
                          <a:schemeClr val="tx2"/>
                        </a:solidFill>
                        <a:effectLst/>
                        <a:latin typeface="Arial" panose="020B0604020202020204" pitchFamily="34" charset="0"/>
                      </a:endParaRPr>
                    </a:p>
                  </a:txBody>
                  <a:tcPr marL="9525" marR="9525" marT="9525" marB="0" anchor="b"/>
                </a:tc>
                <a:tc>
                  <a:txBody>
                    <a:bodyPr/>
                    <a:lstStyle/>
                    <a:p>
                      <a:pPr algn="ctr" fontAlgn="b"/>
                      <a:r>
                        <a:rPr lang="en-US" sz="1800" u="none" strike="noStrike">
                          <a:effectLst/>
                        </a:rPr>
                        <a:t>2006-2010</a:t>
                      </a:r>
                      <a:endParaRPr lang="en-US" sz="1800" b="0" i="0" u="none" strike="noStrike">
                        <a:solidFill>
                          <a:schemeClr val="tx2"/>
                        </a:solidFill>
                        <a:effectLst/>
                        <a:latin typeface="Arial" panose="020B0604020202020204" pitchFamily="34" charset="0"/>
                      </a:endParaRPr>
                    </a:p>
                  </a:txBody>
                  <a:tcPr marL="9525" marR="9525" marT="9525" marB="0" anchor="b"/>
                </a:tc>
                <a:tc>
                  <a:txBody>
                    <a:bodyPr/>
                    <a:lstStyle/>
                    <a:p>
                      <a:pPr algn="ctr" fontAlgn="b"/>
                      <a:r>
                        <a:rPr lang="en-US" sz="1800" u="none" strike="noStrike">
                          <a:effectLst/>
                        </a:rPr>
                        <a:t>2011-2015</a:t>
                      </a:r>
                      <a:endParaRPr lang="en-US" sz="1800" b="0" i="0" u="none" strike="noStrike">
                        <a:solidFill>
                          <a:schemeClr val="tx2"/>
                        </a:solidFill>
                        <a:effectLst/>
                        <a:latin typeface="Arial" panose="020B0604020202020204" pitchFamily="34" charset="0"/>
                      </a:endParaRPr>
                    </a:p>
                  </a:txBody>
                  <a:tcPr marL="9525" marR="9525" marT="9525" marB="0" anchor="b"/>
                </a:tc>
              </a:tr>
              <a:tr h="242888">
                <a:tc>
                  <a:txBody>
                    <a:bodyPr/>
                    <a:lstStyle/>
                    <a:p>
                      <a:pPr algn="l" fontAlgn="t"/>
                      <a:r>
                        <a:rPr lang="en-US" sz="1800" u="none" strike="noStrike" dirty="0">
                          <a:solidFill>
                            <a:schemeClr val="tx2"/>
                          </a:solidFill>
                          <a:effectLst/>
                        </a:rPr>
                        <a:t>Speak a language other than English at </a:t>
                      </a:r>
                      <a:r>
                        <a:rPr lang="en-US" sz="1800" u="none" strike="noStrike" dirty="0" smtClean="0">
                          <a:solidFill>
                            <a:schemeClr val="tx2"/>
                          </a:solidFill>
                          <a:effectLst/>
                        </a:rPr>
                        <a:t>home</a:t>
                      </a:r>
                      <a:endParaRPr lang="en-US" sz="1800" b="0" i="0" u="none" strike="noStrike" dirty="0">
                        <a:solidFill>
                          <a:schemeClr val="tx2"/>
                        </a:solidFill>
                        <a:effectLst/>
                        <a:latin typeface="SansSerif" panose="00000400000000000000" pitchFamily="2" charset="2"/>
                      </a:endParaRPr>
                    </a:p>
                  </a:txBody>
                  <a:tcPr marL="9525" marR="9525" marT="9525" marB="0"/>
                </a:tc>
                <a:tc>
                  <a:txBody>
                    <a:bodyPr/>
                    <a:lstStyle/>
                    <a:p>
                      <a:pPr algn="r" fontAlgn="b"/>
                      <a:r>
                        <a:rPr lang="en-US" sz="1800" u="none" strike="noStrike" dirty="0">
                          <a:solidFill>
                            <a:schemeClr val="tx2"/>
                          </a:solidFill>
                          <a:effectLst/>
                        </a:rPr>
                        <a:t>34.2%</a:t>
                      </a:r>
                      <a:endParaRPr lang="en-US" sz="1800" b="0" i="0" u="none" strike="noStrike" dirty="0">
                        <a:solidFill>
                          <a:schemeClr val="tx2"/>
                        </a:solidFill>
                        <a:effectLst/>
                        <a:latin typeface="Arial" panose="020B0604020202020204" pitchFamily="34" charset="0"/>
                      </a:endParaRPr>
                    </a:p>
                  </a:txBody>
                  <a:tcPr marL="9525" marR="9525" marT="9525" marB="0" anchor="b"/>
                </a:tc>
                <a:tc>
                  <a:txBody>
                    <a:bodyPr/>
                    <a:lstStyle/>
                    <a:p>
                      <a:pPr algn="r" fontAlgn="b"/>
                      <a:r>
                        <a:rPr lang="en-US" sz="1800" u="none" strike="noStrike">
                          <a:solidFill>
                            <a:schemeClr val="tx2"/>
                          </a:solidFill>
                          <a:effectLst/>
                        </a:rPr>
                        <a:t>35.0%</a:t>
                      </a:r>
                      <a:endParaRPr lang="en-US" sz="1800" b="0" i="0" u="none" strike="noStrike">
                        <a:solidFill>
                          <a:schemeClr val="tx2"/>
                        </a:solidFill>
                        <a:effectLst/>
                        <a:latin typeface="Arial" panose="020B0604020202020204" pitchFamily="34" charset="0"/>
                      </a:endParaRPr>
                    </a:p>
                  </a:txBody>
                  <a:tcPr marL="9525" marR="9525" marT="9525" marB="0" anchor="b"/>
                </a:tc>
              </a:tr>
              <a:tr h="194310">
                <a:tc>
                  <a:txBody>
                    <a:bodyPr/>
                    <a:lstStyle/>
                    <a:p>
                      <a:pPr algn="l" fontAlgn="t"/>
                      <a:r>
                        <a:rPr lang="en-US" sz="1800" u="none" strike="noStrike" dirty="0">
                          <a:solidFill>
                            <a:schemeClr val="tx2"/>
                          </a:solidFill>
                          <a:effectLst/>
                        </a:rPr>
                        <a:t>Spanish</a:t>
                      </a:r>
                      <a:endParaRPr lang="en-US" sz="1800" b="0" i="0" u="none" strike="noStrike" dirty="0">
                        <a:solidFill>
                          <a:schemeClr val="tx2"/>
                        </a:solidFill>
                        <a:effectLst/>
                        <a:latin typeface="SansSerif" panose="00000400000000000000" pitchFamily="2" charset="2"/>
                      </a:endParaRPr>
                    </a:p>
                  </a:txBody>
                  <a:tcPr marL="114300" marR="9525" marT="9525" marB="0"/>
                </a:tc>
                <a:tc>
                  <a:txBody>
                    <a:bodyPr/>
                    <a:lstStyle/>
                    <a:p>
                      <a:pPr algn="r" fontAlgn="b"/>
                      <a:r>
                        <a:rPr lang="en-US" sz="1800" u="none" strike="noStrike">
                          <a:solidFill>
                            <a:schemeClr val="tx2"/>
                          </a:solidFill>
                          <a:effectLst/>
                        </a:rPr>
                        <a:t>29.2%</a:t>
                      </a:r>
                      <a:endParaRPr lang="en-US" sz="1800" b="0" i="0" u="none" strike="noStrike">
                        <a:solidFill>
                          <a:schemeClr val="tx2"/>
                        </a:solidFill>
                        <a:effectLst/>
                        <a:latin typeface="Arial" panose="020B0604020202020204" pitchFamily="34" charset="0"/>
                      </a:endParaRPr>
                    </a:p>
                  </a:txBody>
                  <a:tcPr marL="9525" marR="9525" marT="9525" marB="0" anchor="b"/>
                </a:tc>
                <a:tc>
                  <a:txBody>
                    <a:bodyPr/>
                    <a:lstStyle/>
                    <a:p>
                      <a:pPr algn="r" fontAlgn="b"/>
                      <a:r>
                        <a:rPr lang="en-US" sz="1800" u="none" strike="noStrike">
                          <a:solidFill>
                            <a:schemeClr val="tx2"/>
                          </a:solidFill>
                          <a:effectLst/>
                        </a:rPr>
                        <a:t>29.5%</a:t>
                      </a:r>
                      <a:endParaRPr lang="en-US" sz="1800" b="0" i="0" u="none" strike="noStrike">
                        <a:solidFill>
                          <a:schemeClr val="tx2"/>
                        </a:solidFill>
                        <a:effectLst/>
                        <a:latin typeface="Arial" panose="020B0604020202020204" pitchFamily="34" charset="0"/>
                      </a:endParaRPr>
                    </a:p>
                  </a:txBody>
                  <a:tcPr marL="9525" marR="9525" marT="9525" marB="0" anchor="b"/>
                </a:tc>
              </a:tr>
              <a:tr h="242888">
                <a:tc>
                  <a:txBody>
                    <a:bodyPr/>
                    <a:lstStyle/>
                    <a:p>
                      <a:pPr algn="l" fontAlgn="b"/>
                      <a:r>
                        <a:rPr lang="en-US" sz="1800" u="none" strike="noStrike" dirty="0">
                          <a:solidFill>
                            <a:schemeClr val="tx2"/>
                          </a:solidFill>
                          <a:effectLst/>
                        </a:rPr>
                        <a:t>Asian and Pacific Islands languages</a:t>
                      </a:r>
                      <a:endParaRPr lang="en-US" sz="1800" b="0" i="0" u="none" strike="noStrike" dirty="0">
                        <a:solidFill>
                          <a:schemeClr val="tx2"/>
                        </a:solidFill>
                        <a:effectLst/>
                        <a:latin typeface="Arial" panose="020B0604020202020204" pitchFamily="34" charset="0"/>
                      </a:endParaRPr>
                    </a:p>
                  </a:txBody>
                  <a:tcPr marL="114300" marR="9525" marT="9525" marB="0" anchor="b"/>
                </a:tc>
                <a:tc>
                  <a:txBody>
                    <a:bodyPr/>
                    <a:lstStyle/>
                    <a:p>
                      <a:pPr algn="r" fontAlgn="b"/>
                      <a:r>
                        <a:rPr lang="en-US" sz="1800" u="none" strike="noStrike">
                          <a:solidFill>
                            <a:schemeClr val="tx2"/>
                          </a:solidFill>
                          <a:effectLst/>
                        </a:rPr>
                        <a:t>2.5%</a:t>
                      </a:r>
                      <a:endParaRPr lang="en-US" sz="1800" b="0" i="0" u="none" strike="noStrike">
                        <a:solidFill>
                          <a:schemeClr val="tx2"/>
                        </a:solidFill>
                        <a:effectLst/>
                        <a:latin typeface="Arial" panose="020B0604020202020204" pitchFamily="34" charset="0"/>
                      </a:endParaRPr>
                    </a:p>
                  </a:txBody>
                  <a:tcPr marL="9525" marR="9525" marT="9525" marB="0" anchor="b"/>
                </a:tc>
                <a:tc>
                  <a:txBody>
                    <a:bodyPr/>
                    <a:lstStyle/>
                    <a:p>
                      <a:pPr algn="r" fontAlgn="b"/>
                      <a:r>
                        <a:rPr lang="en-US" sz="1800" u="none" strike="noStrike">
                          <a:solidFill>
                            <a:schemeClr val="tx2"/>
                          </a:solidFill>
                          <a:effectLst/>
                        </a:rPr>
                        <a:t>2.7%</a:t>
                      </a:r>
                      <a:endParaRPr lang="en-US" sz="1800" b="0" i="0" u="none" strike="noStrike">
                        <a:solidFill>
                          <a:schemeClr val="tx2"/>
                        </a:solidFill>
                        <a:effectLst/>
                        <a:latin typeface="Arial" panose="020B0604020202020204" pitchFamily="34" charset="0"/>
                      </a:endParaRPr>
                    </a:p>
                  </a:txBody>
                  <a:tcPr marL="9525" marR="9525" marT="9525" marB="0" anchor="b"/>
                </a:tc>
              </a:tr>
              <a:tr h="242888">
                <a:tc>
                  <a:txBody>
                    <a:bodyPr/>
                    <a:lstStyle/>
                    <a:p>
                      <a:pPr algn="l" fontAlgn="b"/>
                      <a:endParaRPr lang="en-US" sz="1800" b="0" i="0" u="none" strike="noStrike" dirty="0">
                        <a:solidFill>
                          <a:schemeClr val="tx2"/>
                        </a:solidFill>
                        <a:effectLst/>
                        <a:latin typeface="Arial" panose="020B0604020202020204" pitchFamily="34" charset="0"/>
                      </a:endParaRPr>
                    </a:p>
                  </a:txBody>
                  <a:tcPr marL="9525" marR="9525" marT="9525" marB="0" anchor="b"/>
                </a:tc>
                <a:tc>
                  <a:txBody>
                    <a:bodyPr/>
                    <a:lstStyle/>
                    <a:p>
                      <a:pPr algn="l" fontAlgn="b"/>
                      <a:endParaRPr lang="en-US" sz="1800" b="0" i="0" u="none" strike="noStrike">
                        <a:solidFill>
                          <a:schemeClr val="tx2"/>
                        </a:solidFill>
                        <a:effectLst/>
                        <a:latin typeface="Arial" panose="020B0604020202020204" pitchFamily="34" charset="0"/>
                      </a:endParaRPr>
                    </a:p>
                  </a:txBody>
                  <a:tcPr marL="9525" marR="9525" marT="9525" marB="0" anchor="b"/>
                </a:tc>
                <a:tc>
                  <a:txBody>
                    <a:bodyPr/>
                    <a:lstStyle/>
                    <a:p>
                      <a:pPr algn="l" fontAlgn="b"/>
                      <a:endParaRPr lang="en-US" sz="1800" b="0" i="0" u="none" strike="noStrike">
                        <a:solidFill>
                          <a:schemeClr val="tx2"/>
                        </a:solidFill>
                        <a:effectLst/>
                        <a:latin typeface="Arial" panose="020B0604020202020204" pitchFamily="34" charset="0"/>
                      </a:endParaRPr>
                    </a:p>
                  </a:txBody>
                  <a:tcPr marL="9525" marR="9525" marT="9525" marB="0" anchor="b"/>
                </a:tc>
              </a:tr>
              <a:tr h="242888">
                <a:tc>
                  <a:txBody>
                    <a:bodyPr/>
                    <a:lstStyle/>
                    <a:p>
                      <a:pPr algn="l" fontAlgn="b"/>
                      <a:r>
                        <a:rPr lang="en-US" sz="1800" u="none" strike="noStrike" dirty="0" smtClean="0">
                          <a:solidFill>
                            <a:schemeClr val="tx2"/>
                          </a:solidFill>
                          <a:effectLst/>
                        </a:rPr>
                        <a:t>Language </a:t>
                      </a:r>
                      <a:r>
                        <a:rPr lang="en-US" sz="1800" u="none" strike="noStrike" dirty="0">
                          <a:solidFill>
                            <a:schemeClr val="tx2"/>
                          </a:solidFill>
                          <a:effectLst/>
                        </a:rPr>
                        <a:t>other than English at home</a:t>
                      </a:r>
                      <a:endParaRPr lang="en-US" sz="1800" b="0" i="0" u="none" strike="noStrike" dirty="0">
                        <a:solidFill>
                          <a:schemeClr val="tx2"/>
                        </a:solidFill>
                        <a:effectLst/>
                        <a:latin typeface="Arial" panose="020B0604020202020204" pitchFamily="34" charset="0"/>
                      </a:endParaRPr>
                    </a:p>
                  </a:txBody>
                  <a:tcPr marL="9525" marR="9525" marT="9525" marB="0" anchor="b"/>
                </a:tc>
                <a:tc>
                  <a:txBody>
                    <a:bodyPr/>
                    <a:lstStyle/>
                    <a:p>
                      <a:pPr algn="l" fontAlgn="b"/>
                      <a:endParaRPr lang="en-US" sz="1800" b="0" i="0" u="none" strike="noStrike">
                        <a:solidFill>
                          <a:schemeClr val="tx2"/>
                        </a:solidFill>
                        <a:effectLst/>
                        <a:latin typeface="Arial" panose="020B0604020202020204" pitchFamily="34" charset="0"/>
                      </a:endParaRPr>
                    </a:p>
                  </a:txBody>
                  <a:tcPr marL="9525" marR="9525" marT="9525" marB="0" anchor="b"/>
                </a:tc>
                <a:tc>
                  <a:txBody>
                    <a:bodyPr/>
                    <a:lstStyle/>
                    <a:p>
                      <a:pPr algn="l" fontAlgn="b"/>
                      <a:endParaRPr lang="en-US" sz="1800" b="0" i="0" u="none" strike="noStrike">
                        <a:solidFill>
                          <a:schemeClr val="tx2"/>
                        </a:solidFill>
                        <a:effectLst/>
                        <a:latin typeface="Arial" panose="020B0604020202020204" pitchFamily="34" charset="0"/>
                      </a:endParaRPr>
                    </a:p>
                  </a:txBody>
                  <a:tcPr marL="9525" marR="9525" marT="9525" marB="0" anchor="b"/>
                </a:tc>
              </a:tr>
              <a:tr h="242888">
                <a:tc>
                  <a:txBody>
                    <a:bodyPr/>
                    <a:lstStyle/>
                    <a:p>
                      <a:pPr algn="l" fontAlgn="b"/>
                      <a:endParaRPr lang="en-US" sz="1800" b="0" i="0" u="none" strike="noStrike" dirty="0">
                        <a:solidFill>
                          <a:schemeClr val="tx2"/>
                        </a:solidFill>
                        <a:effectLst/>
                        <a:latin typeface="Arial" panose="020B0604020202020204" pitchFamily="34" charset="0"/>
                      </a:endParaRPr>
                    </a:p>
                  </a:txBody>
                  <a:tcPr marL="9525" marR="9525" marT="9525" marB="0" anchor="b"/>
                </a:tc>
                <a:tc gridSpan="2">
                  <a:txBody>
                    <a:bodyPr/>
                    <a:lstStyle/>
                    <a:p>
                      <a:pPr algn="ctr" fontAlgn="b"/>
                      <a:r>
                        <a:rPr lang="en-US" sz="1800" u="none" strike="noStrike" dirty="0">
                          <a:solidFill>
                            <a:schemeClr val="tx2"/>
                          </a:solidFill>
                          <a:effectLst/>
                        </a:rPr>
                        <a:t>English Less than Very Well</a:t>
                      </a:r>
                      <a:endParaRPr lang="en-US" sz="1800" b="0" i="0" u="none" strike="noStrike" dirty="0">
                        <a:solidFill>
                          <a:schemeClr val="tx2"/>
                        </a:solidFill>
                        <a:effectLst/>
                        <a:latin typeface="Arial" panose="020B0604020202020204" pitchFamily="34" charset="0"/>
                      </a:endParaRPr>
                    </a:p>
                  </a:txBody>
                  <a:tcPr marL="9525" marR="9525" marT="9525" marB="0" anchor="b"/>
                </a:tc>
                <a:tc hMerge="1">
                  <a:txBody>
                    <a:bodyPr/>
                    <a:lstStyle/>
                    <a:p>
                      <a:endParaRPr lang="en-US"/>
                    </a:p>
                  </a:txBody>
                  <a:tcPr/>
                </a:tc>
              </a:tr>
              <a:tr h="242888">
                <a:tc>
                  <a:txBody>
                    <a:bodyPr/>
                    <a:lstStyle/>
                    <a:p>
                      <a:pPr algn="l" fontAlgn="b"/>
                      <a:r>
                        <a:rPr lang="en-US" sz="1800" u="none" strike="noStrike" dirty="0">
                          <a:solidFill>
                            <a:schemeClr val="tx2"/>
                          </a:solidFill>
                          <a:effectLst/>
                        </a:rPr>
                        <a:t>Spanish</a:t>
                      </a:r>
                      <a:endParaRPr lang="en-US" sz="1800" b="0" i="0" u="none" strike="noStrike" dirty="0">
                        <a:solidFill>
                          <a:schemeClr val="tx2"/>
                        </a:solidFill>
                        <a:effectLst/>
                        <a:latin typeface="Arial" panose="020B0604020202020204" pitchFamily="34" charset="0"/>
                      </a:endParaRPr>
                    </a:p>
                  </a:txBody>
                  <a:tcPr marL="114300" marR="9525" marT="9525" marB="0" anchor="b"/>
                </a:tc>
                <a:tc>
                  <a:txBody>
                    <a:bodyPr/>
                    <a:lstStyle/>
                    <a:p>
                      <a:pPr algn="r" fontAlgn="b"/>
                      <a:r>
                        <a:rPr lang="en-US" sz="1800" u="none" strike="noStrike" dirty="0">
                          <a:solidFill>
                            <a:schemeClr val="tx2"/>
                          </a:solidFill>
                          <a:effectLst/>
                        </a:rPr>
                        <a:t>43.4%</a:t>
                      </a:r>
                      <a:endParaRPr lang="en-US" sz="1800" b="0" i="0" u="none" strike="noStrike" dirty="0">
                        <a:solidFill>
                          <a:schemeClr val="tx2"/>
                        </a:solidFill>
                        <a:effectLst/>
                        <a:latin typeface="Arial" panose="020B0604020202020204" pitchFamily="34" charset="0"/>
                      </a:endParaRPr>
                    </a:p>
                  </a:txBody>
                  <a:tcPr marL="9525" marR="9525" marT="9525" marB="0" anchor="b"/>
                </a:tc>
                <a:tc>
                  <a:txBody>
                    <a:bodyPr/>
                    <a:lstStyle/>
                    <a:p>
                      <a:pPr algn="r" fontAlgn="b"/>
                      <a:r>
                        <a:rPr lang="en-US" sz="1800" u="none" strike="noStrike">
                          <a:solidFill>
                            <a:schemeClr val="tx2"/>
                          </a:solidFill>
                          <a:effectLst/>
                        </a:rPr>
                        <a:t>41.3%</a:t>
                      </a:r>
                      <a:endParaRPr lang="en-US" sz="1800" b="0" i="0" u="none" strike="noStrike">
                        <a:solidFill>
                          <a:schemeClr val="tx2"/>
                        </a:solidFill>
                        <a:effectLst/>
                        <a:latin typeface="Arial" panose="020B0604020202020204" pitchFamily="34" charset="0"/>
                      </a:endParaRPr>
                    </a:p>
                  </a:txBody>
                  <a:tcPr marL="9525" marR="9525" marT="9525" marB="0" anchor="b"/>
                </a:tc>
              </a:tr>
              <a:tr h="242888">
                <a:tc>
                  <a:txBody>
                    <a:bodyPr/>
                    <a:lstStyle/>
                    <a:p>
                      <a:pPr lvl="1" algn="l" fontAlgn="b"/>
                      <a:r>
                        <a:rPr lang="en-US" sz="1800" u="none" strike="noStrike" dirty="0" smtClean="0">
                          <a:solidFill>
                            <a:schemeClr val="tx2"/>
                          </a:solidFill>
                          <a:effectLst/>
                        </a:rPr>
                        <a:t>5-17 </a:t>
                      </a:r>
                      <a:r>
                        <a:rPr lang="en-US" sz="1800" u="none" strike="noStrike" dirty="0">
                          <a:solidFill>
                            <a:schemeClr val="tx2"/>
                          </a:solidFill>
                          <a:effectLst/>
                        </a:rPr>
                        <a:t>Years</a:t>
                      </a:r>
                      <a:endParaRPr lang="en-US" sz="1800" b="0" i="0" u="none" strike="noStrike" dirty="0">
                        <a:solidFill>
                          <a:schemeClr val="tx2"/>
                        </a:solidFill>
                        <a:effectLst/>
                        <a:latin typeface="Arial" panose="020B0604020202020204" pitchFamily="34" charset="0"/>
                      </a:endParaRPr>
                    </a:p>
                  </a:txBody>
                  <a:tcPr marL="9525" marR="9525" marT="9525" marB="0" anchor="ctr"/>
                </a:tc>
                <a:tc>
                  <a:txBody>
                    <a:bodyPr/>
                    <a:lstStyle/>
                    <a:p>
                      <a:pPr algn="r" fontAlgn="b"/>
                      <a:r>
                        <a:rPr lang="en-US" sz="1800" u="none" strike="noStrike" dirty="0">
                          <a:solidFill>
                            <a:schemeClr val="tx2"/>
                          </a:solidFill>
                          <a:effectLst/>
                        </a:rPr>
                        <a:t>28.6%</a:t>
                      </a:r>
                      <a:endParaRPr lang="en-US" sz="1800" b="0" i="0" u="none" strike="noStrike" dirty="0">
                        <a:solidFill>
                          <a:schemeClr val="tx2"/>
                        </a:solidFill>
                        <a:effectLst/>
                        <a:latin typeface="Arial" panose="020B0604020202020204" pitchFamily="34" charset="0"/>
                      </a:endParaRPr>
                    </a:p>
                  </a:txBody>
                  <a:tcPr marL="9525" marR="9525" marT="9525" marB="0" anchor="b"/>
                </a:tc>
                <a:tc>
                  <a:txBody>
                    <a:bodyPr/>
                    <a:lstStyle/>
                    <a:p>
                      <a:pPr algn="r" fontAlgn="b"/>
                      <a:r>
                        <a:rPr lang="en-US" sz="1800" u="none" strike="noStrike" dirty="0">
                          <a:solidFill>
                            <a:schemeClr val="tx2"/>
                          </a:solidFill>
                          <a:effectLst/>
                        </a:rPr>
                        <a:t>26.1%</a:t>
                      </a:r>
                      <a:endParaRPr lang="en-US" sz="1800" b="0" i="0" u="none" strike="noStrike" dirty="0">
                        <a:solidFill>
                          <a:schemeClr val="tx2"/>
                        </a:solidFill>
                        <a:effectLst/>
                        <a:latin typeface="Arial" panose="020B0604020202020204" pitchFamily="34" charset="0"/>
                      </a:endParaRPr>
                    </a:p>
                  </a:txBody>
                  <a:tcPr marL="9525" marR="9525" marT="9525" marB="0" anchor="b"/>
                </a:tc>
              </a:tr>
              <a:tr h="242888">
                <a:tc>
                  <a:txBody>
                    <a:bodyPr/>
                    <a:lstStyle/>
                    <a:p>
                      <a:pPr lvl="1" algn="l" fontAlgn="b"/>
                      <a:r>
                        <a:rPr lang="en-US" sz="1800" u="none" strike="noStrike" dirty="0">
                          <a:solidFill>
                            <a:schemeClr val="tx2"/>
                          </a:solidFill>
                          <a:effectLst/>
                        </a:rPr>
                        <a:t>18-64 Years</a:t>
                      </a:r>
                      <a:endParaRPr lang="en-US" sz="1800" b="0" i="0" u="none" strike="noStrike" dirty="0">
                        <a:solidFill>
                          <a:schemeClr val="tx2"/>
                        </a:solidFill>
                        <a:effectLst/>
                        <a:latin typeface="Arial" panose="020B0604020202020204" pitchFamily="34" charset="0"/>
                      </a:endParaRPr>
                    </a:p>
                  </a:txBody>
                  <a:tcPr marL="9525" marR="9525" marT="9525" marB="0" anchor="ctr"/>
                </a:tc>
                <a:tc>
                  <a:txBody>
                    <a:bodyPr/>
                    <a:lstStyle/>
                    <a:p>
                      <a:pPr algn="r" fontAlgn="b"/>
                      <a:r>
                        <a:rPr lang="en-US" sz="1800" u="none" strike="noStrike">
                          <a:solidFill>
                            <a:schemeClr val="tx2"/>
                          </a:solidFill>
                          <a:effectLst/>
                        </a:rPr>
                        <a:t>46.5%</a:t>
                      </a:r>
                      <a:endParaRPr lang="en-US" sz="1800" b="0" i="0" u="none" strike="noStrike">
                        <a:solidFill>
                          <a:schemeClr val="tx2"/>
                        </a:solidFill>
                        <a:effectLst/>
                        <a:latin typeface="Arial" panose="020B0604020202020204" pitchFamily="34" charset="0"/>
                      </a:endParaRPr>
                    </a:p>
                  </a:txBody>
                  <a:tcPr marL="9525" marR="9525" marT="9525" marB="0" anchor="b"/>
                </a:tc>
                <a:tc>
                  <a:txBody>
                    <a:bodyPr/>
                    <a:lstStyle/>
                    <a:p>
                      <a:pPr algn="r" fontAlgn="b"/>
                      <a:r>
                        <a:rPr lang="en-US" sz="1800" u="none" strike="noStrike" dirty="0">
                          <a:solidFill>
                            <a:schemeClr val="tx2"/>
                          </a:solidFill>
                          <a:effectLst/>
                        </a:rPr>
                        <a:t>44.2%</a:t>
                      </a:r>
                      <a:endParaRPr lang="en-US" sz="1800" b="0" i="0" u="none" strike="noStrike" dirty="0">
                        <a:solidFill>
                          <a:schemeClr val="tx2"/>
                        </a:solidFill>
                        <a:effectLst/>
                        <a:latin typeface="Arial" panose="020B0604020202020204" pitchFamily="34" charset="0"/>
                      </a:endParaRPr>
                    </a:p>
                  </a:txBody>
                  <a:tcPr marL="9525" marR="9525" marT="9525" marB="0" anchor="b"/>
                </a:tc>
              </a:tr>
              <a:tr h="242888">
                <a:tc>
                  <a:txBody>
                    <a:bodyPr/>
                    <a:lstStyle/>
                    <a:p>
                      <a:pPr lvl="1" algn="l" fontAlgn="b"/>
                      <a:r>
                        <a:rPr lang="en-US" sz="1800" u="none" strike="noStrike" dirty="0">
                          <a:solidFill>
                            <a:schemeClr val="tx2"/>
                          </a:solidFill>
                          <a:effectLst/>
                        </a:rPr>
                        <a:t>65 plus</a:t>
                      </a:r>
                      <a:endParaRPr lang="en-US" sz="1800" b="0" i="0" u="none" strike="noStrike" dirty="0">
                        <a:solidFill>
                          <a:schemeClr val="tx2"/>
                        </a:solidFill>
                        <a:effectLst/>
                        <a:latin typeface="Arial" panose="020B0604020202020204" pitchFamily="34" charset="0"/>
                      </a:endParaRPr>
                    </a:p>
                  </a:txBody>
                  <a:tcPr marL="9525" marR="9525" marT="9525" marB="0" anchor="ctr"/>
                </a:tc>
                <a:tc>
                  <a:txBody>
                    <a:bodyPr/>
                    <a:lstStyle/>
                    <a:p>
                      <a:pPr algn="r" fontAlgn="b"/>
                      <a:r>
                        <a:rPr lang="en-US" sz="1800" u="none" strike="noStrike">
                          <a:solidFill>
                            <a:schemeClr val="tx2"/>
                          </a:solidFill>
                          <a:effectLst/>
                        </a:rPr>
                        <a:t>60.5%</a:t>
                      </a:r>
                      <a:endParaRPr lang="en-US" sz="1800" b="0" i="0" u="none" strike="noStrike">
                        <a:solidFill>
                          <a:schemeClr val="tx2"/>
                        </a:solidFill>
                        <a:effectLst/>
                        <a:latin typeface="Arial" panose="020B0604020202020204" pitchFamily="34" charset="0"/>
                      </a:endParaRPr>
                    </a:p>
                  </a:txBody>
                  <a:tcPr marL="9525" marR="9525" marT="9525" marB="0" anchor="b"/>
                </a:tc>
                <a:tc>
                  <a:txBody>
                    <a:bodyPr/>
                    <a:lstStyle/>
                    <a:p>
                      <a:pPr algn="r" fontAlgn="b"/>
                      <a:r>
                        <a:rPr lang="en-US" sz="1800" u="none" strike="noStrike" dirty="0">
                          <a:solidFill>
                            <a:schemeClr val="tx2"/>
                          </a:solidFill>
                          <a:effectLst/>
                        </a:rPr>
                        <a:t>57.8%</a:t>
                      </a:r>
                      <a:endParaRPr lang="en-US" sz="1800" b="0" i="0" u="none" strike="noStrike" dirty="0">
                        <a:solidFill>
                          <a:schemeClr val="tx2"/>
                        </a:solidFill>
                        <a:effectLst/>
                        <a:latin typeface="Arial" panose="020B0604020202020204" pitchFamily="34" charset="0"/>
                      </a:endParaRPr>
                    </a:p>
                  </a:txBody>
                  <a:tcPr marL="9525" marR="9525" marT="9525" marB="0" anchor="b"/>
                </a:tc>
              </a:tr>
              <a:tr h="242888">
                <a:tc>
                  <a:txBody>
                    <a:bodyPr/>
                    <a:lstStyle/>
                    <a:p>
                      <a:pPr algn="l" fontAlgn="b"/>
                      <a:endParaRPr lang="en-US" sz="1800" b="0" i="0" u="none" strike="noStrike" dirty="0">
                        <a:solidFill>
                          <a:schemeClr val="tx2"/>
                        </a:solidFill>
                        <a:effectLst/>
                        <a:latin typeface="Arial" panose="020B0604020202020204" pitchFamily="34" charset="0"/>
                      </a:endParaRPr>
                    </a:p>
                  </a:txBody>
                  <a:tcPr marL="9525" marR="9525" marT="9525" marB="0" anchor="b"/>
                </a:tc>
                <a:tc>
                  <a:txBody>
                    <a:bodyPr/>
                    <a:lstStyle/>
                    <a:p>
                      <a:pPr algn="l" fontAlgn="b"/>
                      <a:endParaRPr lang="en-US" sz="1800" b="0" i="0" u="none" strike="noStrike">
                        <a:solidFill>
                          <a:schemeClr val="tx2"/>
                        </a:solidFill>
                        <a:effectLst/>
                        <a:latin typeface="Arial" panose="020B0604020202020204" pitchFamily="34" charset="0"/>
                      </a:endParaRPr>
                    </a:p>
                  </a:txBody>
                  <a:tcPr marL="9525" marR="9525" marT="9525" marB="0" anchor="b"/>
                </a:tc>
                <a:tc>
                  <a:txBody>
                    <a:bodyPr/>
                    <a:lstStyle/>
                    <a:p>
                      <a:pPr algn="l" fontAlgn="b"/>
                      <a:endParaRPr lang="en-US" sz="1800" b="0" i="0" u="none" strike="noStrike" dirty="0">
                        <a:solidFill>
                          <a:schemeClr val="tx2"/>
                        </a:solidFill>
                        <a:effectLst/>
                        <a:latin typeface="Arial" panose="020B0604020202020204" pitchFamily="34" charset="0"/>
                      </a:endParaRPr>
                    </a:p>
                  </a:txBody>
                  <a:tcPr marL="9525" marR="9525" marT="9525" marB="0" anchor="b"/>
                </a:tc>
              </a:tr>
              <a:tr h="242888">
                <a:tc>
                  <a:txBody>
                    <a:bodyPr/>
                    <a:lstStyle/>
                    <a:p>
                      <a:pPr algn="l" fontAlgn="b"/>
                      <a:r>
                        <a:rPr lang="en-US" sz="1800" u="none" strike="noStrike" dirty="0">
                          <a:solidFill>
                            <a:schemeClr val="tx2"/>
                          </a:solidFill>
                          <a:effectLst/>
                        </a:rPr>
                        <a:t>Asian and Pacific Islands languages</a:t>
                      </a:r>
                      <a:endParaRPr lang="en-US" sz="1800" b="0" i="0" u="none" strike="noStrike" dirty="0">
                        <a:solidFill>
                          <a:schemeClr val="tx2"/>
                        </a:solidFill>
                        <a:effectLst/>
                        <a:latin typeface="Arial" panose="020B0604020202020204" pitchFamily="34" charset="0"/>
                      </a:endParaRPr>
                    </a:p>
                  </a:txBody>
                  <a:tcPr marL="114300" marR="9525" marT="9525" marB="0" anchor="b"/>
                </a:tc>
                <a:tc>
                  <a:txBody>
                    <a:bodyPr/>
                    <a:lstStyle/>
                    <a:p>
                      <a:pPr algn="r" fontAlgn="b"/>
                      <a:r>
                        <a:rPr lang="en-US" sz="1800" u="none" strike="noStrike">
                          <a:solidFill>
                            <a:schemeClr val="tx2"/>
                          </a:solidFill>
                          <a:effectLst/>
                        </a:rPr>
                        <a:t>46.2%</a:t>
                      </a:r>
                      <a:endParaRPr lang="en-US" sz="1800" b="0" i="0" u="none" strike="noStrike">
                        <a:solidFill>
                          <a:schemeClr val="tx2"/>
                        </a:solidFill>
                        <a:effectLst/>
                        <a:latin typeface="Arial" panose="020B0604020202020204" pitchFamily="34" charset="0"/>
                      </a:endParaRPr>
                    </a:p>
                  </a:txBody>
                  <a:tcPr marL="9525" marR="9525" marT="9525" marB="0" anchor="b"/>
                </a:tc>
                <a:tc>
                  <a:txBody>
                    <a:bodyPr/>
                    <a:lstStyle/>
                    <a:p>
                      <a:pPr algn="r" fontAlgn="b"/>
                      <a:r>
                        <a:rPr lang="en-US" sz="1800" u="none" strike="noStrike" dirty="0">
                          <a:solidFill>
                            <a:schemeClr val="tx2"/>
                          </a:solidFill>
                          <a:effectLst/>
                        </a:rPr>
                        <a:t>45.3%</a:t>
                      </a:r>
                      <a:endParaRPr lang="en-US" sz="1800" b="0" i="0" u="none" strike="noStrike" dirty="0">
                        <a:solidFill>
                          <a:schemeClr val="tx2"/>
                        </a:solidFill>
                        <a:effectLst/>
                        <a:latin typeface="Arial" panose="020B0604020202020204" pitchFamily="34" charset="0"/>
                      </a:endParaRPr>
                    </a:p>
                  </a:txBody>
                  <a:tcPr marL="9525" marR="9525" marT="9525" marB="0" anchor="b"/>
                </a:tc>
              </a:tr>
              <a:tr h="242888">
                <a:tc>
                  <a:txBody>
                    <a:bodyPr/>
                    <a:lstStyle/>
                    <a:p>
                      <a:pPr lvl="1" algn="l" fontAlgn="b"/>
                      <a:r>
                        <a:rPr lang="en-US" sz="1800" u="none" strike="noStrike" dirty="0">
                          <a:solidFill>
                            <a:schemeClr val="tx2"/>
                          </a:solidFill>
                          <a:effectLst/>
                        </a:rPr>
                        <a:t>5-17 Years</a:t>
                      </a:r>
                      <a:endParaRPr lang="en-US" sz="1800" b="0" i="0" u="none" strike="noStrike" dirty="0">
                        <a:solidFill>
                          <a:schemeClr val="tx2"/>
                        </a:solidFill>
                        <a:effectLst/>
                        <a:latin typeface="Arial" panose="020B0604020202020204" pitchFamily="34" charset="0"/>
                      </a:endParaRPr>
                    </a:p>
                  </a:txBody>
                  <a:tcPr marL="9525" marR="9525" marT="9525" marB="0" anchor="b"/>
                </a:tc>
                <a:tc>
                  <a:txBody>
                    <a:bodyPr/>
                    <a:lstStyle/>
                    <a:p>
                      <a:pPr algn="r" fontAlgn="b"/>
                      <a:r>
                        <a:rPr lang="en-US" sz="1800" u="none" strike="noStrike">
                          <a:solidFill>
                            <a:schemeClr val="tx2"/>
                          </a:solidFill>
                          <a:effectLst/>
                        </a:rPr>
                        <a:t>26.4%</a:t>
                      </a:r>
                      <a:endParaRPr lang="en-US" sz="1800" b="0" i="0" u="none" strike="noStrike">
                        <a:solidFill>
                          <a:schemeClr val="tx2"/>
                        </a:solidFill>
                        <a:effectLst/>
                        <a:latin typeface="Arial" panose="020B0604020202020204" pitchFamily="34" charset="0"/>
                      </a:endParaRPr>
                    </a:p>
                  </a:txBody>
                  <a:tcPr marL="9525" marR="9525" marT="9525" marB="0" anchor="b"/>
                </a:tc>
                <a:tc>
                  <a:txBody>
                    <a:bodyPr/>
                    <a:lstStyle/>
                    <a:p>
                      <a:pPr algn="r" fontAlgn="b"/>
                      <a:r>
                        <a:rPr lang="en-US" sz="1800" u="none" strike="noStrike" dirty="0">
                          <a:solidFill>
                            <a:schemeClr val="tx2"/>
                          </a:solidFill>
                          <a:effectLst/>
                        </a:rPr>
                        <a:t>25.6%</a:t>
                      </a:r>
                      <a:endParaRPr lang="en-US" sz="1800" b="0" i="0" u="none" strike="noStrike" dirty="0">
                        <a:solidFill>
                          <a:schemeClr val="tx2"/>
                        </a:solidFill>
                        <a:effectLst/>
                        <a:latin typeface="Arial" panose="020B0604020202020204" pitchFamily="34" charset="0"/>
                      </a:endParaRPr>
                    </a:p>
                  </a:txBody>
                  <a:tcPr marL="9525" marR="9525" marT="9525" marB="0" anchor="b"/>
                </a:tc>
              </a:tr>
              <a:tr h="242888">
                <a:tc>
                  <a:txBody>
                    <a:bodyPr/>
                    <a:lstStyle/>
                    <a:p>
                      <a:pPr lvl="1" algn="l" fontAlgn="b"/>
                      <a:r>
                        <a:rPr lang="en-US" sz="1800" u="none" strike="noStrike" dirty="0">
                          <a:solidFill>
                            <a:schemeClr val="tx2"/>
                          </a:solidFill>
                          <a:effectLst/>
                        </a:rPr>
                        <a:t>18-64 Years</a:t>
                      </a:r>
                      <a:endParaRPr lang="en-US" sz="1800" b="0" i="0" u="none" strike="noStrike" dirty="0">
                        <a:solidFill>
                          <a:schemeClr val="tx2"/>
                        </a:solidFill>
                        <a:effectLst/>
                        <a:latin typeface="Arial" panose="020B0604020202020204" pitchFamily="34" charset="0"/>
                      </a:endParaRPr>
                    </a:p>
                  </a:txBody>
                  <a:tcPr marL="9525" marR="9525" marT="9525" marB="0" anchor="b"/>
                </a:tc>
                <a:tc>
                  <a:txBody>
                    <a:bodyPr/>
                    <a:lstStyle/>
                    <a:p>
                      <a:pPr algn="r" fontAlgn="b"/>
                      <a:r>
                        <a:rPr lang="en-US" sz="1800" u="none" strike="noStrike">
                          <a:solidFill>
                            <a:schemeClr val="tx2"/>
                          </a:solidFill>
                          <a:effectLst/>
                        </a:rPr>
                        <a:t>47.2%</a:t>
                      </a:r>
                      <a:endParaRPr lang="en-US" sz="1800" b="0" i="0" u="none" strike="noStrike">
                        <a:solidFill>
                          <a:schemeClr val="tx2"/>
                        </a:solidFill>
                        <a:effectLst/>
                        <a:latin typeface="Arial" panose="020B0604020202020204" pitchFamily="34" charset="0"/>
                      </a:endParaRPr>
                    </a:p>
                  </a:txBody>
                  <a:tcPr marL="9525" marR="9525" marT="9525" marB="0" anchor="b"/>
                </a:tc>
                <a:tc>
                  <a:txBody>
                    <a:bodyPr/>
                    <a:lstStyle/>
                    <a:p>
                      <a:pPr algn="r" fontAlgn="b"/>
                      <a:r>
                        <a:rPr lang="en-US" sz="1800" u="none" strike="noStrike" dirty="0">
                          <a:solidFill>
                            <a:schemeClr val="tx2"/>
                          </a:solidFill>
                          <a:effectLst/>
                        </a:rPr>
                        <a:t>45.6%</a:t>
                      </a:r>
                      <a:endParaRPr lang="en-US" sz="1800" b="0" i="0" u="none" strike="noStrike" dirty="0">
                        <a:solidFill>
                          <a:schemeClr val="tx2"/>
                        </a:solidFill>
                        <a:effectLst/>
                        <a:latin typeface="Arial" panose="020B0604020202020204" pitchFamily="34" charset="0"/>
                      </a:endParaRPr>
                    </a:p>
                  </a:txBody>
                  <a:tcPr marL="9525" marR="9525" marT="9525" marB="0" anchor="b"/>
                </a:tc>
              </a:tr>
              <a:tr h="242888">
                <a:tc>
                  <a:txBody>
                    <a:bodyPr/>
                    <a:lstStyle/>
                    <a:p>
                      <a:pPr lvl="1" algn="l" fontAlgn="b"/>
                      <a:r>
                        <a:rPr lang="en-US" sz="1800" u="none" strike="noStrike" dirty="0">
                          <a:solidFill>
                            <a:schemeClr val="tx2"/>
                          </a:solidFill>
                          <a:effectLst/>
                        </a:rPr>
                        <a:t>65 plus</a:t>
                      </a:r>
                      <a:endParaRPr lang="en-US" sz="1800" b="0" i="0" u="none" strike="noStrike" dirty="0">
                        <a:solidFill>
                          <a:schemeClr val="tx2"/>
                        </a:solidFill>
                        <a:effectLst/>
                        <a:latin typeface="Arial" panose="020B0604020202020204" pitchFamily="34" charset="0"/>
                      </a:endParaRPr>
                    </a:p>
                  </a:txBody>
                  <a:tcPr marL="9525" marR="9525" marT="9525" marB="0" anchor="b"/>
                </a:tc>
                <a:tc>
                  <a:txBody>
                    <a:bodyPr/>
                    <a:lstStyle/>
                    <a:p>
                      <a:pPr algn="r" fontAlgn="b"/>
                      <a:r>
                        <a:rPr lang="en-US" sz="1800" u="none" strike="noStrike" dirty="0">
                          <a:solidFill>
                            <a:schemeClr val="tx2"/>
                          </a:solidFill>
                          <a:effectLst/>
                        </a:rPr>
                        <a:t>73.6%</a:t>
                      </a:r>
                      <a:endParaRPr lang="en-US" sz="1800" b="0" i="0" u="none" strike="noStrike" dirty="0">
                        <a:solidFill>
                          <a:schemeClr val="tx2"/>
                        </a:solidFill>
                        <a:effectLst/>
                        <a:latin typeface="Arial" panose="020B0604020202020204" pitchFamily="34" charset="0"/>
                      </a:endParaRPr>
                    </a:p>
                  </a:txBody>
                  <a:tcPr marL="9525" marR="9525" marT="9525" marB="0" anchor="b"/>
                </a:tc>
                <a:tc>
                  <a:txBody>
                    <a:bodyPr/>
                    <a:lstStyle/>
                    <a:p>
                      <a:pPr algn="r" fontAlgn="b"/>
                      <a:r>
                        <a:rPr lang="en-US" sz="1800" u="none" strike="noStrike" dirty="0">
                          <a:solidFill>
                            <a:schemeClr val="tx2"/>
                          </a:solidFill>
                          <a:effectLst/>
                        </a:rPr>
                        <a:t>71.8%</a:t>
                      </a:r>
                      <a:endParaRPr lang="en-US" sz="1800" b="0" i="0" u="none" strike="noStrike" dirty="0">
                        <a:solidFill>
                          <a:schemeClr val="tx2"/>
                        </a:solidFill>
                        <a:effectLst/>
                        <a:latin typeface="Arial" panose="020B0604020202020204" pitchFamily="34" charset="0"/>
                      </a:endParaRPr>
                    </a:p>
                  </a:txBody>
                  <a:tcPr marL="9525" marR="9525" marT="9525" marB="0" anchor="b"/>
                </a:tc>
              </a:tr>
            </a:tbl>
          </a:graphicData>
        </a:graphic>
      </p:graphicFrame>
      <p:sp>
        <p:nvSpPr>
          <p:cNvPr id="5" name="Rectangle 4"/>
          <p:cNvSpPr/>
          <p:nvPr/>
        </p:nvSpPr>
        <p:spPr>
          <a:xfrm>
            <a:off x="34924" y="6444477"/>
            <a:ext cx="6823076" cy="261610"/>
          </a:xfrm>
          <a:prstGeom prst="rect">
            <a:avLst/>
          </a:prstGeom>
        </p:spPr>
        <p:txBody>
          <a:bodyPr wrap="square">
            <a:spAutoFit/>
          </a:bodyPr>
          <a:lstStyle/>
          <a:p>
            <a:r>
              <a:rPr lang="en-US" sz="1050" i="1" dirty="0">
                <a:solidFill>
                  <a:schemeClr val="bg1">
                    <a:lumMod val="50000"/>
                  </a:schemeClr>
                </a:solidFill>
                <a:latin typeface="Arial" panose="020B0604020202020204" pitchFamily="34" charset="0"/>
                <a:ea typeface="Calibri" panose="020F0502020204030204" pitchFamily="34" charset="0"/>
              </a:rPr>
              <a:t>U.S. Census Bureau </a:t>
            </a:r>
            <a:r>
              <a:rPr lang="en-US" sz="1050" i="1" dirty="0" smtClean="0">
                <a:solidFill>
                  <a:schemeClr val="bg1">
                    <a:lumMod val="50000"/>
                  </a:schemeClr>
                </a:solidFill>
                <a:latin typeface="Arial" panose="020B0604020202020204" pitchFamily="34" charset="0"/>
                <a:ea typeface="Calibri" panose="020F0502020204030204" pitchFamily="34" charset="0"/>
              </a:rPr>
              <a:t>American Community Survey,  5-Year Samples, 2006-2010 and 2011-2015</a:t>
            </a:r>
            <a:endParaRPr lang="en-US" sz="1050" dirty="0">
              <a:solidFill>
                <a:schemeClr val="bg1">
                  <a:lumMod val="50000"/>
                </a:schemeClr>
              </a:solidFill>
            </a:endParaRPr>
          </a:p>
        </p:txBody>
      </p:sp>
      <p:sp>
        <p:nvSpPr>
          <p:cNvPr id="6" name="Rectangle 5"/>
          <p:cNvSpPr/>
          <p:nvPr/>
        </p:nvSpPr>
        <p:spPr>
          <a:xfrm>
            <a:off x="5210943" y="3794760"/>
            <a:ext cx="3346596" cy="304800"/>
          </a:xfrm>
          <a:prstGeom prst="rect">
            <a:avLst/>
          </a:prstGeom>
          <a:ln w="15875">
            <a:solidFill>
              <a:schemeClr val="accent2"/>
            </a:solidFill>
          </a:ln>
        </p:spPr>
        <p:txBody>
          <a:bodyPr rtlCol="0" anchor="ctr">
            <a:spAutoFit/>
          </a:bodyPr>
          <a:lstStyle/>
          <a:p>
            <a:pPr algn="ctr"/>
            <a:endParaRPr lang="en-US" dirty="0" smtClean="0">
              <a:solidFill>
                <a:schemeClr val="tx2"/>
              </a:solidFill>
            </a:endParaRPr>
          </a:p>
        </p:txBody>
      </p:sp>
      <p:sp>
        <p:nvSpPr>
          <p:cNvPr id="7" name="Rectangle 6"/>
          <p:cNvSpPr/>
          <p:nvPr/>
        </p:nvSpPr>
        <p:spPr>
          <a:xfrm>
            <a:off x="5189427" y="5181600"/>
            <a:ext cx="3346596" cy="304800"/>
          </a:xfrm>
          <a:prstGeom prst="rect">
            <a:avLst/>
          </a:prstGeom>
          <a:ln w="15875">
            <a:solidFill>
              <a:schemeClr val="accent2"/>
            </a:solidFill>
          </a:ln>
        </p:spPr>
        <p:txBody>
          <a:bodyPr rtlCol="0" anchor="ctr">
            <a:spAutoFit/>
          </a:bodyPr>
          <a:lstStyle/>
          <a:p>
            <a:pPr algn="ctr"/>
            <a:endParaRPr lang="en-US" dirty="0" smtClean="0">
              <a:solidFill>
                <a:schemeClr val="tx2"/>
              </a:solidFill>
            </a:endParaRPr>
          </a:p>
        </p:txBody>
      </p:sp>
    </p:spTree>
    <p:extLst>
      <p:ext uri="{BB962C8B-B14F-4D97-AF65-F5344CB8AC3E}">
        <p14:creationId xmlns:p14="http://schemas.microsoft.com/office/powerpoint/2010/main" val="31566016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4163" y="92075"/>
            <a:ext cx="7497762" cy="914400"/>
          </a:xfrm>
        </p:spPr>
        <p:txBody>
          <a:bodyPr>
            <a:normAutofit fontScale="90000"/>
          </a:bodyPr>
          <a:lstStyle/>
          <a:p>
            <a:pPr eaLnBrk="1" hangingPunct="1">
              <a:defRPr/>
            </a:pPr>
            <a:r>
              <a:rPr lang="en-US" dirty="0" smtClean="0"/>
              <a:t>Percent of Population Below Poverty Threshold, Texas, 2010-2015</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093538646"/>
              </p:ext>
            </p:extLst>
          </p:nvPr>
        </p:nvGraphicFramePr>
        <p:xfrm>
          <a:off x="838200" y="1600200"/>
          <a:ext cx="7696201" cy="2695576"/>
        </p:xfrm>
        <a:graphic>
          <a:graphicData uri="http://schemas.openxmlformats.org/drawingml/2006/table">
            <a:tbl>
              <a:tblPr firstRow="1">
                <a:tableStyleId>{B301B821-A1FF-4177-AEE7-76D212191A09}</a:tableStyleId>
              </a:tblPr>
              <a:tblGrid>
                <a:gridCol w="3634563"/>
                <a:gridCol w="1567673"/>
                <a:gridCol w="1106593"/>
                <a:gridCol w="1387372"/>
              </a:tblGrid>
              <a:tr h="338687">
                <a:tc rowSpan="2">
                  <a:txBody>
                    <a:bodyPr/>
                    <a:lstStyle/>
                    <a:p>
                      <a:pPr algn="ctr" fontAlgn="ctr"/>
                      <a:r>
                        <a:rPr lang="en-US" sz="2000" u="none" strike="noStrike" dirty="0">
                          <a:effectLst/>
                        </a:rPr>
                        <a:t> </a:t>
                      </a:r>
                    </a:p>
                    <a:p>
                      <a:pPr algn="l" fontAlgn="t"/>
                      <a:r>
                        <a:rPr lang="en-US" sz="2000" u="none" strike="noStrike" dirty="0">
                          <a:effectLst/>
                        </a:rPr>
                        <a:t> </a:t>
                      </a:r>
                    </a:p>
                    <a:p>
                      <a:pPr algn="l" fontAlgn="t"/>
                      <a:r>
                        <a:rPr lang="en-US" sz="2000" u="none" strike="noStrike" dirty="0">
                          <a:effectLst/>
                        </a:rPr>
                        <a:t> </a:t>
                      </a:r>
                    </a:p>
                    <a:p>
                      <a:pPr algn="l" fontAlgn="t"/>
                      <a:r>
                        <a:rPr lang="en-US" sz="2000" u="none" strike="noStrike" dirty="0">
                          <a:effectLst/>
                        </a:rPr>
                        <a:t> </a:t>
                      </a:r>
                      <a:endParaRPr lang="en-US" sz="2000" b="1" i="0" u="none" strike="noStrike" dirty="0">
                        <a:solidFill>
                          <a:schemeClr val="tx2"/>
                        </a:solidFill>
                        <a:effectLst/>
                        <a:latin typeface="SansSerif" panose="00000400000000000000" pitchFamily="2" charset="2"/>
                      </a:endParaRPr>
                    </a:p>
                  </a:txBody>
                  <a:tcPr marL="3810" marR="3810" marT="3809" marB="0" anchor="ctr"/>
                </a:tc>
                <a:tc gridSpan="3">
                  <a:txBody>
                    <a:bodyPr/>
                    <a:lstStyle/>
                    <a:p>
                      <a:pPr algn="ctr" fontAlgn="t"/>
                      <a:r>
                        <a:rPr lang="en-US" sz="2000" u="none" strike="noStrike" dirty="0">
                          <a:effectLst/>
                        </a:rPr>
                        <a:t>Percent below poverty level</a:t>
                      </a:r>
                      <a:endParaRPr lang="en-US" sz="2000" b="1" i="0" u="none" strike="noStrike" dirty="0">
                        <a:solidFill>
                          <a:schemeClr val="tx2"/>
                        </a:solidFill>
                        <a:effectLst/>
                        <a:latin typeface="SansSerif" panose="00000400000000000000" pitchFamily="2" charset="2"/>
                      </a:endParaRPr>
                    </a:p>
                  </a:txBody>
                  <a:tcPr marL="3810" marR="3810" marT="3809" marB="0"/>
                </a:tc>
                <a:tc hMerge="1">
                  <a:txBody>
                    <a:bodyPr/>
                    <a:lstStyle/>
                    <a:p>
                      <a:endParaRPr lang="en-US"/>
                    </a:p>
                  </a:txBody>
                  <a:tcPr/>
                </a:tc>
                <a:tc hMerge="1">
                  <a:txBody>
                    <a:bodyPr/>
                    <a:lstStyle/>
                    <a:p>
                      <a:endParaRPr lang="en-US"/>
                    </a:p>
                  </a:txBody>
                  <a:tcPr/>
                </a:tc>
              </a:tr>
              <a:tr h="1002141">
                <a:tc vMerge="1">
                  <a:txBody>
                    <a:bodyPr/>
                    <a:lstStyle/>
                    <a:p>
                      <a:pPr algn="l" fontAlgn="t"/>
                      <a:endParaRPr lang="en-US" sz="1000" b="0" i="0" u="none" strike="noStrike">
                        <a:solidFill>
                          <a:srgbClr val="000000"/>
                        </a:solidFill>
                        <a:effectLst/>
                        <a:latin typeface="SansSerif" panose="00000400000000000000" pitchFamily="2" charset="2"/>
                      </a:endParaRPr>
                    </a:p>
                  </a:txBody>
                  <a:tcPr marL="3810" marR="3810" marT="3810" marB="0"/>
                </a:tc>
                <a:tc>
                  <a:txBody>
                    <a:bodyPr/>
                    <a:lstStyle/>
                    <a:p>
                      <a:pPr algn="ctr" fontAlgn="t"/>
                      <a:r>
                        <a:rPr lang="en-US" sz="2000" u="none" strike="noStrike" dirty="0">
                          <a:solidFill>
                            <a:schemeClr val="bg1"/>
                          </a:solidFill>
                          <a:effectLst/>
                        </a:rPr>
                        <a:t>2010</a:t>
                      </a:r>
                      <a:endParaRPr lang="en-US" sz="2000" b="1" i="0" u="none" strike="noStrike" dirty="0">
                        <a:solidFill>
                          <a:schemeClr val="bg1"/>
                        </a:solidFill>
                        <a:effectLst/>
                        <a:latin typeface="SansSerif" panose="00000400000000000000" pitchFamily="2" charset="2"/>
                      </a:endParaRPr>
                    </a:p>
                  </a:txBody>
                  <a:tcPr marL="3810" marR="3810" marT="3809" marB="0" anchor="ctr">
                    <a:solidFill>
                      <a:schemeClr val="accent1"/>
                    </a:solidFill>
                  </a:tcPr>
                </a:tc>
                <a:tc>
                  <a:txBody>
                    <a:bodyPr/>
                    <a:lstStyle/>
                    <a:p>
                      <a:pPr algn="ctr" fontAlgn="b"/>
                      <a:r>
                        <a:rPr lang="en-US" sz="2000" u="none" strike="noStrike" dirty="0" smtClean="0">
                          <a:solidFill>
                            <a:schemeClr val="bg1"/>
                          </a:solidFill>
                          <a:effectLst/>
                        </a:rPr>
                        <a:t>2015</a:t>
                      </a:r>
                      <a:endParaRPr lang="en-US" sz="2000" b="1" i="0" u="none" strike="noStrike" dirty="0">
                        <a:solidFill>
                          <a:schemeClr val="bg1"/>
                        </a:solidFill>
                        <a:effectLst/>
                        <a:latin typeface="Arial" panose="020B0604020202020204" pitchFamily="34" charset="0"/>
                      </a:endParaRPr>
                    </a:p>
                  </a:txBody>
                  <a:tcPr marL="3810" marR="3810" marT="3809" marB="0" anchor="ctr">
                    <a:solidFill>
                      <a:schemeClr val="accent1"/>
                    </a:solidFill>
                  </a:tcPr>
                </a:tc>
                <a:tc>
                  <a:txBody>
                    <a:bodyPr/>
                    <a:lstStyle/>
                    <a:p>
                      <a:pPr algn="ctr" fontAlgn="b"/>
                      <a:r>
                        <a:rPr lang="en-US" sz="2000" u="none" strike="noStrike" dirty="0">
                          <a:solidFill>
                            <a:schemeClr val="bg1"/>
                          </a:solidFill>
                          <a:effectLst/>
                        </a:rPr>
                        <a:t>Difference</a:t>
                      </a:r>
                      <a:endParaRPr lang="en-US" sz="2000" b="1" i="0" u="none" strike="noStrike" dirty="0">
                        <a:solidFill>
                          <a:schemeClr val="bg1"/>
                        </a:solidFill>
                        <a:effectLst/>
                        <a:latin typeface="Arial" panose="020B0604020202020204" pitchFamily="34" charset="0"/>
                      </a:endParaRPr>
                    </a:p>
                  </a:txBody>
                  <a:tcPr marL="3810" marR="3810" marT="3809" marB="0" anchor="ctr">
                    <a:solidFill>
                      <a:schemeClr val="accent1"/>
                    </a:solidFill>
                  </a:tcPr>
                </a:tc>
              </a:tr>
              <a:tr h="338687">
                <a:tc>
                  <a:txBody>
                    <a:bodyPr/>
                    <a:lstStyle/>
                    <a:p>
                      <a:pPr algn="l" fontAlgn="t"/>
                      <a:r>
                        <a:rPr lang="en-US" sz="2000" u="none" strike="noStrike" dirty="0">
                          <a:solidFill>
                            <a:schemeClr val="tx2"/>
                          </a:solidFill>
                          <a:effectLst/>
                        </a:rPr>
                        <a:t>AGE</a:t>
                      </a:r>
                      <a:endParaRPr lang="en-US" sz="2000" b="1" i="0" u="none" strike="noStrike" dirty="0">
                        <a:solidFill>
                          <a:schemeClr val="tx2"/>
                        </a:solidFill>
                        <a:effectLst/>
                        <a:latin typeface="SansSerif" panose="00000400000000000000" pitchFamily="2" charset="2"/>
                      </a:endParaRPr>
                    </a:p>
                  </a:txBody>
                  <a:tcPr marL="3810" marR="3810" marT="3809" marB="0"/>
                </a:tc>
                <a:tc>
                  <a:txBody>
                    <a:bodyPr/>
                    <a:lstStyle/>
                    <a:p>
                      <a:pPr algn="ctr" fontAlgn="t"/>
                      <a:r>
                        <a:rPr lang="en-US" sz="2000" u="none" strike="noStrike" dirty="0">
                          <a:solidFill>
                            <a:schemeClr val="tx2"/>
                          </a:solidFill>
                          <a:effectLst/>
                        </a:rPr>
                        <a:t> </a:t>
                      </a:r>
                      <a:endParaRPr lang="en-US" sz="2000" b="1" i="0" u="none" strike="noStrike" dirty="0">
                        <a:solidFill>
                          <a:schemeClr val="tx2"/>
                        </a:solidFill>
                        <a:effectLst/>
                        <a:latin typeface="SansSerif" panose="00000400000000000000" pitchFamily="2" charset="2"/>
                      </a:endParaRPr>
                    </a:p>
                  </a:txBody>
                  <a:tcPr marL="3810" marR="3810" marT="3809" marB="0" anchor="ctr"/>
                </a:tc>
                <a:tc>
                  <a:txBody>
                    <a:bodyPr/>
                    <a:lstStyle/>
                    <a:p>
                      <a:pPr algn="ctr" fontAlgn="t"/>
                      <a:r>
                        <a:rPr lang="en-US" sz="2000" u="none" strike="noStrike">
                          <a:solidFill>
                            <a:schemeClr val="tx2"/>
                          </a:solidFill>
                          <a:effectLst/>
                        </a:rPr>
                        <a:t> </a:t>
                      </a:r>
                      <a:endParaRPr lang="en-US" sz="2000" b="1" i="0" u="none" strike="noStrike">
                        <a:solidFill>
                          <a:schemeClr val="tx2"/>
                        </a:solidFill>
                        <a:effectLst/>
                        <a:latin typeface="SansSerif" panose="00000400000000000000" pitchFamily="2" charset="2"/>
                      </a:endParaRPr>
                    </a:p>
                  </a:txBody>
                  <a:tcPr marL="3810" marR="3810" marT="3809" marB="0" anchor="ctr"/>
                </a:tc>
                <a:tc>
                  <a:txBody>
                    <a:bodyPr/>
                    <a:lstStyle/>
                    <a:p>
                      <a:pPr algn="ctr" fontAlgn="b"/>
                      <a:endParaRPr lang="en-US" sz="2000" b="1" i="0" u="none" strike="noStrike">
                        <a:solidFill>
                          <a:schemeClr val="tx2"/>
                        </a:solidFill>
                        <a:effectLst/>
                        <a:latin typeface="Arial" panose="020B0604020202020204" pitchFamily="34" charset="0"/>
                      </a:endParaRPr>
                    </a:p>
                  </a:txBody>
                  <a:tcPr marL="3810" marR="3810" marT="3809" marB="0" anchor="ctr"/>
                </a:tc>
              </a:tr>
              <a:tr h="338687">
                <a:tc>
                  <a:txBody>
                    <a:bodyPr/>
                    <a:lstStyle/>
                    <a:p>
                      <a:pPr algn="l" fontAlgn="t"/>
                      <a:r>
                        <a:rPr lang="en-US" sz="2000" u="none" strike="noStrike" dirty="0">
                          <a:solidFill>
                            <a:schemeClr val="tx2"/>
                          </a:solidFill>
                          <a:effectLst/>
                        </a:rPr>
                        <a:t>  Under 18 years</a:t>
                      </a:r>
                      <a:endParaRPr lang="en-US" sz="2000" b="1" i="0" u="none" strike="noStrike" dirty="0">
                        <a:solidFill>
                          <a:schemeClr val="tx2"/>
                        </a:solidFill>
                        <a:effectLst/>
                        <a:latin typeface="SansSerif" panose="00000400000000000000" pitchFamily="2" charset="2"/>
                      </a:endParaRPr>
                    </a:p>
                  </a:txBody>
                  <a:tcPr marL="3810" marR="3810" marT="3809" marB="0"/>
                </a:tc>
                <a:tc>
                  <a:txBody>
                    <a:bodyPr/>
                    <a:lstStyle/>
                    <a:p>
                      <a:pPr algn="ctr" fontAlgn="t"/>
                      <a:r>
                        <a:rPr lang="en-US" sz="2000" u="none" strike="noStrike" dirty="0">
                          <a:solidFill>
                            <a:schemeClr val="tx2"/>
                          </a:solidFill>
                          <a:effectLst/>
                        </a:rPr>
                        <a:t>25.7%</a:t>
                      </a:r>
                      <a:endParaRPr lang="en-US" sz="2000" b="1" i="0" u="none" strike="noStrike" dirty="0">
                        <a:solidFill>
                          <a:schemeClr val="tx2"/>
                        </a:solidFill>
                        <a:effectLst/>
                        <a:latin typeface="SansSerif" panose="00000400000000000000" pitchFamily="2" charset="2"/>
                      </a:endParaRPr>
                    </a:p>
                  </a:txBody>
                  <a:tcPr marL="3810" marR="3810" marT="3809" marB="0" anchor="ctr"/>
                </a:tc>
                <a:tc>
                  <a:txBody>
                    <a:bodyPr/>
                    <a:lstStyle/>
                    <a:p>
                      <a:pPr algn="ctr" fontAlgn="t"/>
                      <a:r>
                        <a:rPr lang="en-US" sz="2000" u="none" strike="noStrike">
                          <a:solidFill>
                            <a:schemeClr val="tx2"/>
                          </a:solidFill>
                          <a:effectLst/>
                        </a:rPr>
                        <a:t>23.0%</a:t>
                      </a:r>
                      <a:endParaRPr lang="en-US" sz="2000" b="1" i="0" u="none" strike="noStrike">
                        <a:solidFill>
                          <a:schemeClr val="tx2"/>
                        </a:solidFill>
                        <a:effectLst/>
                        <a:latin typeface="SansSerif" panose="00000400000000000000" pitchFamily="2" charset="2"/>
                      </a:endParaRPr>
                    </a:p>
                  </a:txBody>
                  <a:tcPr marL="3810" marR="3810" marT="3809" marB="0" anchor="ctr"/>
                </a:tc>
                <a:tc>
                  <a:txBody>
                    <a:bodyPr/>
                    <a:lstStyle/>
                    <a:p>
                      <a:pPr algn="ctr" fontAlgn="b"/>
                      <a:r>
                        <a:rPr lang="en-US" sz="2000" u="none" strike="noStrike" dirty="0">
                          <a:solidFill>
                            <a:schemeClr val="tx2"/>
                          </a:solidFill>
                          <a:effectLst/>
                        </a:rPr>
                        <a:t>-2.7%</a:t>
                      </a:r>
                      <a:endParaRPr lang="en-US" sz="2000" b="1" i="0" u="none" strike="noStrike" dirty="0">
                        <a:solidFill>
                          <a:schemeClr val="tx2"/>
                        </a:solidFill>
                        <a:effectLst/>
                        <a:latin typeface="Arial" panose="020B0604020202020204" pitchFamily="34" charset="0"/>
                      </a:endParaRPr>
                    </a:p>
                  </a:txBody>
                  <a:tcPr marL="3810" marR="3810" marT="3809" marB="0" anchor="ctr"/>
                </a:tc>
              </a:tr>
              <a:tr h="338687">
                <a:tc>
                  <a:txBody>
                    <a:bodyPr/>
                    <a:lstStyle/>
                    <a:p>
                      <a:pPr algn="l" fontAlgn="t"/>
                      <a:r>
                        <a:rPr lang="en-US" sz="2000" u="none" strike="noStrike" dirty="0">
                          <a:solidFill>
                            <a:schemeClr val="tx2"/>
                          </a:solidFill>
                          <a:effectLst/>
                        </a:rPr>
                        <a:t>  18 to 64 years</a:t>
                      </a:r>
                      <a:endParaRPr lang="en-US" sz="2000" b="1" i="0" u="none" strike="noStrike" dirty="0">
                        <a:solidFill>
                          <a:schemeClr val="tx2"/>
                        </a:solidFill>
                        <a:effectLst/>
                        <a:latin typeface="SansSerif" panose="00000400000000000000" pitchFamily="2" charset="2"/>
                      </a:endParaRPr>
                    </a:p>
                  </a:txBody>
                  <a:tcPr marL="3810" marR="3810" marT="3809" marB="0"/>
                </a:tc>
                <a:tc>
                  <a:txBody>
                    <a:bodyPr/>
                    <a:lstStyle/>
                    <a:p>
                      <a:pPr algn="ctr" fontAlgn="t"/>
                      <a:r>
                        <a:rPr lang="en-US" sz="2000" u="none" strike="noStrike" dirty="0">
                          <a:solidFill>
                            <a:schemeClr val="tx2"/>
                          </a:solidFill>
                          <a:effectLst/>
                        </a:rPr>
                        <a:t>15.6%</a:t>
                      </a:r>
                      <a:endParaRPr lang="en-US" sz="2000" b="1" i="0" u="none" strike="noStrike" dirty="0">
                        <a:solidFill>
                          <a:schemeClr val="tx2"/>
                        </a:solidFill>
                        <a:effectLst/>
                        <a:latin typeface="SansSerif" panose="00000400000000000000" pitchFamily="2" charset="2"/>
                      </a:endParaRPr>
                    </a:p>
                  </a:txBody>
                  <a:tcPr marL="3810" marR="3810" marT="3809" marB="0" anchor="ctr"/>
                </a:tc>
                <a:tc>
                  <a:txBody>
                    <a:bodyPr/>
                    <a:lstStyle/>
                    <a:p>
                      <a:pPr algn="ctr" fontAlgn="t"/>
                      <a:r>
                        <a:rPr lang="en-US" sz="2000" u="none" strike="noStrike" dirty="0">
                          <a:solidFill>
                            <a:schemeClr val="tx2"/>
                          </a:solidFill>
                          <a:effectLst/>
                        </a:rPr>
                        <a:t>13.8%</a:t>
                      </a:r>
                      <a:endParaRPr lang="en-US" sz="2000" b="1" i="0" u="none" strike="noStrike" dirty="0">
                        <a:solidFill>
                          <a:schemeClr val="tx2"/>
                        </a:solidFill>
                        <a:effectLst/>
                        <a:latin typeface="SansSerif" panose="00000400000000000000" pitchFamily="2" charset="2"/>
                      </a:endParaRPr>
                    </a:p>
                  </a:txBody>
                  <a:tcPr marL="3810" marR="3810" marT="3809" marB="0" anchor="ctr"/>
                </a:tc>
                <a:tc>
                  <a:txBody>
                    <a:bodyPr/>
                    <a:lstStyle/>
                    <a:p>
                      <a:pPr algn="ctr" fontAlgn="b"/>
                      <a:r>
                        <a:rPr lang="en-US" sz="2000" u="none" strike="noStrike" dirty="0">
                          <a:solidFill>
                            <a:schemeClr val="tx2"/>
                          </a:solidFill>
                          <a:effectLst/>
                        </a:rPr>
                        <a:t>-1.8%</a:t>
                      </a:r>
                      <a:endParaRPr lang="en-US" sz="2000" b="1" i="0" u="none" strike="noStrike" dirty="0">
                        <a:solidFill>
                          <a:schemeClr val="tx2"/>
                        </a:solidFill>
                        <a:effectLst/>
                        <a:latin typeface="Arial" panose="020B0604020202020204" pitchFamily="34" charset="0"/>
                      </a:endParaRPr>
                    </a:p>
                  </a:txBody>
                  <a:tcPr marL="3810" marR="3810" marT="3809" marB="0" anchor="ctr"/>
                </a:tc>
              </a:tr>
              <a:tr h="338687">
                <a:tc>
                  <a:txBody>
                    <a:bodyPr/>
                    <a:lstStyle/>
                    <a:p>
                      <a:pPr algn="l" fontAlgn="t"/>
                      <a:r>
                        <a:rPr lang="en-US" sz="2000" u="none" strike="noStrike" dirty="0">
                          <a:solidFill>
                            <a:schemeClr val="tx2"/>
                          </a:solidFill>
                          <a:effectLst/>
                        </a:rPr>
                        <a:t>  65 years and over</a:t>
                      </a:r>
                      <a:endParaRPr lang="en-US" sz="2000" b="1" i="0" u="none" strike="noStrike" dirty="0">
                        <a:solidFill>
                          <a:schemeClr val="tx2"/>
                        </a:solidFill>
                        <a:effectLst/>
                        <a:latin typeface="SansSerif" panose="00000400000000000000" pitchFamily="2" charset="2"/>
                      </a:endParaRPr>
                    </a:p>
                  </a:txBody>
                  <a:tcPr marL="3810" marR="3810" marT="3809" marB="0"/>
                </a:tc>
                <a:tc>
                  <a:txBody>
                    <a:bodyPr/>
                    <a:lstStyle/>
                    <a:p>
                      <a:pPr algn="ctr" fontAlgn="t"/>
                      <a:r>
                        <a:rPr lang="en-US" sz="2000" u="none" strike="noStrike" dirty="0">
                          <a:solidFill>
                            <a:schemeClr val="tx2"/>
                          </a:solidFill>
                          <a:effectLst/>
                        </a:rPr>
                        <a:t>10.7%</a:t>
                      </a:r>
                      <a:endParaRPr lang="en-US" sz="2000" b="1" i="0" u="none" strike="noStrike" dirty="0">
                        <a:solidFill>
                          <a:schemeClr val="tx2"/>
                        </a:solidFill>
                        <a:effectLst/>
                        <a:latin typeface="SansSerif" panose="00000400000000000000" pitchFamily="2" charset="2"/>
                      </a:endParaRPr>
                    </a:p>
                  </a:txBody>
                  <a:tcPr marL="3810" marR="3810" marT="3809" marB="0" anchor="ctr"/>
                </a:tc>
                <a:tc>
                  <a:txBody>
                    <a:bodyPr/>
                    <a:lstStyle/>
                    <a:p>
                      <a:pPr algn="ctr" fontAlgn="t"/>
                      <a:r>
                        <a:rPr lang="en-US" sz="2000" u="none" strike="noStrike">
                          <a:solidFill>
                            <a:schemeClr val="tx2"/>
                          </a:solidFill>
                          <a:effectLst/>
                        </a:rPr>
                        <a:t>10.3%</a:t>
                      </a:r>
                      <a:endParaRPr lang="en-US" sz="2000" b="1" i="0" u="none" strike="noStrike">
                        <a:solidFill>
                          <a:schemeClr val="tx2"/>
                        </a:solidFill>
                        <a:effectLst/>
                        <a:latin typeface="SansSerif" panose="00000400000000000000" pitchFamily="2" charset="2"/>
                      </a:endParaRPr>
                    </a:p>
                  </a:txBody>
                  <a:tcPr marL="3810" marR="3810" marT="3809" marB="0" anchor="ctr"/>
                </a:tc>
                <a:tc>
                  <a:txBody>
                    <a:bodyPr/>
                    <a:lstStyle/>
                    <a:p>
                      <a:pPr algn="ctr" fontAlgn="b"/>
                      <a:r>
                        <a:rPr lang="en-US" sz="2000" u="none" strike="noStrike" dirty="0">
                          <a:solidFill>
                            <a:schemeClr val="tx2"/>
                          </a:solidFill>
                          <a:effectLst/>
                        </a:rPr>
                        <a:t>-0.4%</a:t>
                      </a:r>
                      <a:endParaRPr lang="en-US" sz="2000" b="1" i="0" u="none" strike="noStrike" dirty="0">
                        <a:solidFill>
                          <a:schemeClr val="tx2"/>
                        </a:solidFill>
                        <a:effectLst/>
                        <a:latin typeface="Arial" panose="020B0604020202020204" pitchFamily="34" charset="0"/>
                      </a:endParaRPr>
                    </a:p>
                  </a:txBody>
                  <a:tcPr marL="3810" marR="3810" marT="3809" marB="0" anchor="ctr"/>
                </a:tc>
              </a:tr>
            </a:tbl>
          </a:graphicData>
        </a:graphic>
      </p:graphicFrame>
      <p:sp>
        <p:nvSpPr>
          <p:cNvPr id="60453" name="Slide Number Placeholder 3"/>
          <p:cNvSpPr>
            <a:spLocks noGrp="1"/>
          </p:cNvSpPr>
          <p:nvPr>
            <p:ph type="sldNum" sz="quarter" idx="4294967295"/>
          </p:nvPr>
        </p:nvSpPr>
        <p:spPr bwMode="auto">
          <a:xfrm>
            <a:off x="8137525" y="6407150"/>
            <a:ext cx="817563" cy="3143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FC1421A-6495-48D1-A1A8-1906041FE8C4}" type="slidenum">
              <a:rPr lang="en-US" altLang="en-US" sz="1200" smtClean="0">
                <a:solidFill>
                  <a:srgbClr val="8FA5D1"/>
                </a:solidFill>
              </a:rPr>
              <a:pPr/>
              <a:t>37</a:t>
            </a:fld>
            <a:endParaRPr lang="en-US" altLang="en-US" sz="1200" smtClean="0">
              <a:solidFill>
                <a:srgbClr val="8FA5D1"/>
              </a:solidFill>
            </a:endParaRPr>
          </a:p>
        </p:txBody>
      </p:sp>
      <p:sp>
        <p:nvSpPr>
          <p:cNvPr id="7" name="Rectangle 6"/>
          <p:cNvSpPr/>
          <p:nvPr/>
        </p:nvSpPr>
        <p:spPr>
          <a:xfrm>
            <a:off x="-3175" y="6526213"/>
            <a:ext cx="6400800" cy="241300"/>
          </a:xfrm>
          <a:prstGeom prst="rect">
            <a:avLst/>
          </a:prstGeom>
        </p:spPr>
        <p:txBody>
          <a:bodyPr>
            <a:spAutoFit/>
          </a:bodyPr>
          <a:lstStyle/>
          <a:p>
            <a:pPr>
              <a:lnSpc>
                <a:spcPct val="107000"/>
              </a:lnSpc>
              <a:spcBef>
                <a:spcPts val="0"/>
              </a:spcBef>
              <a:spcAft>
                <a:spcPts val="0"/>
              </a:spcAft>
              <a:defRPr/>
            </a:pPr>
            <a:r>
              <a:rPr lang="en-US" sz="900" dirty="0">
                <a:solidFill>
                  <a:schemeClr val="bg1">
                    <a:lumMod val="50000"/>
                  </a:schemeClr>
                </a:solidFill>
              </a:rPr>
              <a:t>Source: U.S. Census  Bureau, American Community Survey, 2010 and 2015 1 Year Samples</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469509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4163" y="92075"/>
            <a:ext cx="7497762" cy="914400"/>
          </a:xfrm>
        </p:spPr>
        <p:txBody>
          <a:bodyPr>
            <a:normAutofit/>
          </a:bodyPr>
          <a:lstStyle/>
          <a:p>
            <a:pPr eaLnBrk="1" hangingPunct="1">
              <a:defRPr/>
            </a:pPr>
            <a:r>
              <a:rPr lang="en-US" sz="2800" dirty="0" smtClean="0"/>
              <a:t>Percent of Population Below Poverty Threshold by Race/Ethnicity, Texas, 2010-2015</a:t>
            </a:r>
            <a:endParaRPr lang="en-US" sz="28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450825366"/>
              </p:ext>
            </p:extLst>
          </p:nvPr>
        </p:nvGraphicFramePr>
        <p:xfrm>
          <a:off x="762000" y="1828800"/>
          <a:ext cx="7888288" cy="3476626"/>
        </p:xfrm>
        <a:graphic>
          <a:graphicData uri="http://schemas.openxmlformats.org/drawingml/2006/table">
            <a:tbl>
              <a:tblPr firstRow="1">
                <a:tableStyleId>{B301B821-A1FF-4177-AEE7-76D212191A09}</a:tableStyleId>
              </a:tblPr>
              <a:tblGrid>
                <a:gridCol w="4038438"/>
                <a:gridCol w="1447742"/>
                <a:gridCol w="1219151"/>
                <a:gridCol w="1182957"/>
              </a:tblGrid>
              <a:tr h="338858">
                <a:tc rowSpan="2">
                  <a:txBody>
                    <a:bodyPr/>
                    <a:lstStyle/>
                    <a:p>
                      <a:pPr algn="ctr" fontAlgn="ctr"/>
                      <a:r>
                        <a:rPr lang="en-US" sz="1800" u="none" strike="noStrike" dirty="0">
                          <a:solidFill>
                            <a:schemeClr val="bg1"/>
                          </a:solidFill>
                          <a:effectLst/>
                        </a:rPr>
                        <a:t> </a:t>
                      </a:r>
                    </a:p>
                    <a:p>
                      <a:pPr algn="l" fontAlgn="t"/>
                      <a:r>
                        <a:rPr lang="en-US" sz="1800" u="none" strike="noStrike" dirty="0">
                          <a:solidFill>
                            <a:schemeClr val="bg1"/>
                          </a:solidFill>
                          <a:effectLst/>
                        </a:rPr>
                        <a:t> </a:t>
                      </a:r>
                    </a:p>
                    <a:p>
                      <a:pPr algn="l" fontAlgn="t"/>
                      <a:r>
                        <a:rPr lang="en-US" sz="1800" u="none" strike="noStrike" dirty="0">
                          <a:solidFill>
                            <a:schemeClr val="bg1"/>
                          </a:solidFill>
                          <a:effectLst/>
                        </a:rPr>
                        <a:t> </a:t>
                      </a:r>
                    </a:p>
                    <a:p>
                      <a:pPr algn="l" fontAlgn="t"/>
                      <a:r>
                        <a:rPr lang="en-US" sz="1800" u="none" strike="noStrike" dirty="0">
                          <a:solidFill>
                            <a:schemeClr val="bg1"/>
                          </a:solidFill>
                          <a:effectLst/>
                        </a:rPr>
                        <a:t> </a:t>
                      </a:r>
                      <a:endParaRPr lang="en-US" sz="1800" b="1" i="0" u="none" strike="noStrike" dirty="0">
                        <a:solidFill>
                          <a:schemeClr val="bg1"/>
                        </a:solidFill>
                        <a:effectLst/>
                        <a:latin typeface="SansSerif" panose="00000400000000000000" pitchFamily="2" charset="2"/>
                      </a:endParaRPr>
                    </a:p>
                  </a:txBody>
                  <a:tcPr marL="3810" marR="3810" marT="3811" marB="0" anchor="ctr"/>
                </a:tc>
                <a:tc gridSpan="3">
                  <a:txBody>
                    <a:bodyPr/>
                    <a:lstStyle/>
                    <a:p>
                      <a:pPr algn="ctr" fontAlgn="t"/>
                      <a:r>
                        <a:rPr lang="en-US" sz="1800" u="none" strike="noStrike" dirty="0">
                          <a:effectLst/>
                        </a:rPr>
                        <a:t>Percent below poverty level</a:t>
                      </a:r>
                      <a:endParaRPr lang="en-US" sz="1800" b="1" i="0" u="none" strike="noStrike" dirty="0">
                        <a:solidFill>
                          <a:schemeClr val="tx2"/>
                        </a:solidFill>
                        <a:effectLst/>
                        <a:latin typeface="SansSerif" panose="00000400000000000000" pitchFamily="2" charset="2"/>
                      </a:endParaRPr>
                    </a:p>
                  </a:txBody>
                  <a:tcPr marL="3810" marR="3810" marT="3811" marB="0"/>
                </a:tc>
                <a:tc hMerge="1">
                  <a:txBody>
                    <a:bodyPr/>
                    <a:lstStyle/>
                    <a:p>
                      <a:endParaRPr lang="en-US"/>
                    </a:p>
                  </a:txBody>
                  <a:tcPr/>
                </a:tc>
                <a:tc hMerge="1">
                  <a:txBody>
                    <a:bodyPr/>
                    <a:lstStyle/>
                    <a:p>
                      <a:endParaRPr lang="en-US"/>
                    </a:p>
                  </a:txBody>
                  <a:tcPr/>
                </a:tc>
              </a:tr>
              <a:tr h="762475">
                <a:tc vMerge="1">
                  <a:txBody>
                    <a:bodyPr/>
                    <a:lstStyle/>
                    <a:p>
                      <a:pPr algn="l" fontAlgn="t"/>
                      <a:endParaRPr lang="en-US" sz="1000" b="0" i="0" u="none" strike="noStrike">
                        <a:solidFill>
                          <a:srgbClr val="000000"/>
                        </a:solidFill>
                        <a:effectLst/>
                        <a:latin typeface="SansSerif" panose="00000400000000000000" pitchFamily="2" charset="2"/>
                      </a:endParaRPr>
                    </a:p>
                  </a:txBody>
                  <a:tcPr marL="3810" marR="3810" marT="3810" marB="0"/>
                </a:tc>
                <a:tc>
                  <a:txBody>
                    <a:bodyPr/>
                    <a:lstStyle/>
                    <a:p>
                      <a:pPr algn="ctr" fontAlgn="t"/>
                      <a:r>
                        <a:rPr lang="en-US" sz="1800" u="none" strike="noStrike" dirty="0">
                          <a:solidFill>
                            <a:schemeClr val="bg1"/>
                          </a:solidFill>
                          <a:effectLst/>
                        </a:rPr>
                        <a:t>2010</a:t>
                      </a:r>
                      <a:endParaRPr lang="en-US" sz="1800" b="1" i="0" u="none" strike="noStrike" dirty="0">
                        <a:solidFill>
                          <a:schemeClr val="bg1"/>
                        </a:solidFill>
                        <a:effectLst/>
                        <a:latin typeface="SansSerif" panose="00000400000000000000" pitchFamily="2" charset="2"/>
                      </a:endParaRPr>
                    </a:p>
                  </a:txBody>
                  <a:tcPr marL="3810" marR="3810" marT="3811" marB="0" anchor="ctr">
                    <a:solidFill>
                      <a:schemeClr val="accent1"/>
                    </a:solidFill>
                  </a:tcPr>
                </a:tc>
                <a:tc>
                  <a:txBody>
                    <a:bodyPr/>
                    <a:lstStyle/>
                    <a:p>
                      <a:pPr algn="ctr" fontAlgn="b"/>
                      <a:r>
                        <a:rPr lang="en-US" sz="1800" u="none" strike="noStrike" dirty="0" smtClean="0">
                          <a:solidFill>
                            <a:schemeClr val="bg1"/>
                          </a:solidFill>
                          <a:effectLst/>
                        </a:rPr>
                        <a:t>2015</a:t>
                      </a:r>
                      <a:endParaRPr lang="en-US" sz="1800" b="1" i="0" u="none" strike="noStrike" dirty="0">
                        <a:solidFill>
                          <a:schemeClr val="bg1"/>
                        </a:solidFill>
                        <a:effectLst/>
                        <a:latin typeface="Arial" panose="020B0604020202020204" pitchFamily="34" charset="0"/>
                      </a:endParaRPr>
                    </a:p>
                  </a:txBody>
                  <a:tcPr marL="3810" marR="3810" marT="3811" marB="0" anchor="ctr">
                    <a:solidFill>
                      <a:schemeClr val="accent1"/>
                    </a:solidFill>
                  </a:tcPr>
                </a:tc>
                <a:tc>
                  <a:txBody>
                    <a:bodyPr/>
                    <a:lstStyle/>
                    <a:p>
                      <a:pPr algn="ctr" fontAlgn="b"/>
                      <a:r>
                        <a:rPr lang="en-US" sz="1800" u="none" strike="noStrike" dirty="0">
                          <a:solidFill>
                            <a:schemeClr val="bg1"/>
                          </a:solidFill>
                          <a:effectLst/>
                        </a:rPr>
                        <a:t>Difference</a:t>
                      </a:r>
                      <a:endParaRPr lang="en-US" sz="1800" b="1" i="0" u="none" strike="noStrike" dirty="0">
                        <a:solidFill>
                          <a:schemeClr val="bg1"/>
                        </a:solidFill>
                        <a:effectLst/>
                        <a:latin typeface="Arial" panose="020B0604020202020204" pitchFamily="34" charset="0"/>
                      </a:endParaRPr>
                    </a:p>
                  </a:txBody>
                  <a:tcPr marL="3810" marR="3810" marT="3811" marB="0" anchor="ctr">
                    <a:solidFill>
                      <a:schemeClr val="accent1"/>
                    </a:solidFill>
                  </a:tcPr>
                </a:tc>
              </a:tr>
              <a:tr h="346787">
                <a:tc>
                  <a:txBody>
                    <a:bodyPr/>
                    <a:lstStyle/>
                    <a:p>
                      <a:pPr algn="l" fontAlgn="t"/>
                      <a:r>
                        <a:rPr lang="en-US" sz="1800" u="none" strike="noStrike" dirty="0">
                          <a:ln>
                            <a:noFill/>
                          </a:ln>
                          <a:solidFill>
                            <a:schemeClr val="tx2"/>
                          </a:solidFill>
                          <a:effectLst/>
                        </a:rPr>
                        <a:t>Race Alone</a:t>
                      </a:r>
                      <a:endParaRPr lang="en-US" sz="1800" b="1" i="0" u="none" strike="noStrike" dirty="0">
                        <a:ln>
                          <a:noFill/>
                        </a:ln>
                        <a:solidFill>
                          <a:schemeClr val="tx2"/>
                        </a:solidFill>
                        <a:effectLst/>
                        <a:latin typeface="SansSerif" panose="00000400000000000000" pitchFamily="2" charset="2"/>
                      </a:endParaRPr>
                    </a:p>
                  </a:txBody>
                  <a:tcPr marL="3810" marR="3810" marT="3811" marB="0" anchor="ctr"/>
                </a:tc>
                <a:tc>
                  <a:txBody>
                    <a:bodyPr/>
                    <a:lstStyle/>
                    <a:p>
                      <a:pPr algn="ctr" fontAlgn="t"/>
                      <a:r>
                        <a:rPr lang="en-US" sz="1800" u="none" strike="noStrike" dirty="0">
                          <a:ln>
                            <a:noFill/>
                          </a:ln>
                          <a:solidFill>
                            <a:schemeClr val="tx2"/>
                          </a:solidFill>
                          <a:effectLst/>
                        </a:rPr>
                        <a:t> </a:t>
                      </a:r>
                      <a:endParaRPr lang="en-US" sz="1800" b="1" i="0" u="none" strike="noStrike" dirty="0">
                        <a:ln>
                          <a:noFill/>
                        </a:ln>
                        <a:solidFill>
                          <a:schemeClr val="tx2"/>
                        </a:solidFill>
                        <a:effectLst/>
                        <a:latin typeface="SansSerif" panose="00000400000000000000" pitchFamily="2" charset="2"/>
                      </a:endParaRPr>
                    </a:p>
                  </a:txBody>
                  <a:tcPr marL="3810" marR="3810" marT="3811" marB="0" anchor="ctr"/>
                </a:tc>
                <a:tc>
                  <a:txBody>
                    <a:bodyPr/>
                    <a:lstStyle/>
                    <a:p>
                      <a:pPr algn="ctr" fontAlgn="t"/>
                      <a:r>
                        <a:rPr lang="en-US" sz="1800" u="none" strike="noStrike" dirty="0">
                          <a:ln>
                            <a:noFill/>
                          </a:ln>
                          <a:solidFill>
                            <a:schemeClr val="tx2"/>
                          </a:solidFill>
                          <a:effectLst/>
                        </a:rPr>
                        <a:t> </a:t>
                      </a:r>
                      <a:endParaRPr lang="en-US" sz="1800" b="1" i="0" u="none" strike="noStrike" dirty="0">
                        <a:ln>
                          <a:noFill/>
                        </a:ln>
                        <a:solidFill>
                          <a:schemeClr val="tx2"/>
                        </a:solidFill>
                        <a:effectLst/>
                        <a:latin typeface="SansSerif" panose="00000400000000000000" pitchFamily="2" charset="2"/>
                      </a:endParaRPr>
                    </a:p>
                  </a:txBody>
                  <a:tcPr marL="3810" marR="3810" marT="3811" marB="0" anchor="ctr"/>
                </a:tc>
                <a:tc>
                  <a:txBody>
                    <a:bodyPr/>
                    <a:lstStyle/>
                    <a:p>
                      <a:pPr algn="ctr" fontAlgn="b"/>
                      <a:endParaRPr lang="en-US" sz="1800" b="1" i="0" u="none" strike="noStrike" dirty="0">
                        <a:ln>
                          <a:noFill/>
                        </a:ln>
                        <a:solidFill>
                          <a:schemeClr val="tx2"/>
                        </a:solidFill>
                        <a:effectLst/>
                        <a:latin typeface="Arial" panose="020B0604020202020204" pitchFamily="34" charset="0"/>
                      </a:endParaRPr>
                    </a:p>
                  </a:txBody>
                  <a:tcPr marL="3810" marR="3810" marT="3811" marB="0" anchor="ctr"/>
                </a:tc>
              </a:tr>
              <a:tr h="673074">
                <a:tc>
                  <a:txBody>
                    <a:bodyPr/>
                    <a:lstStyle/>
                    <a:p>
                      <a:pPr algn="ctr" fontAlgn="t"/>
                      <a:r>
                        <a:rPr lang="en-US" sz="1800" u="none" strike="noStrike" dirty="0">
                          <a:ln>
                            <a:noFill/>
                          </a:ln>
                          <a:solidFill>
                            <a:schemeClr val="tx2"/>
                          </a:solidFill>
                          <a:effectLst/>
                        </a:rPr>
                        <a:t>    Black or African American</a:t>
                      </a:r>
                      <a:endParaRPr lang="en-US" sz="1800" b="1" i="0" u="none" strike="noStrike" dirty="0">
                        <a:ln>
                          <a:noFill/>
                        </a:ln>
                        <a:solidFill>
                          <a:schemeClr val="tx2"/>
                        </a:solidFill>
                        <a:effectLst/>
                        <a:latin typeface="SansSerif" panose="00000400000000000000" pitchFamily="2" charset="2"/>
                      </a:endParaRPr>
                    </a:p>
                  </a:txBody>
                  <a:tcPr marL="3810" marR="3810" marT="3811" marB="0" anchor="ctr"/>
                </a:tc>
                <a:tc>
                  <a:txBody>
                    <a:bodyPr/>
                    <a:lstStyle/>
                    <a:p>
                      <a:pPr algn="ctr" fontAlgn="t"/>
                      <a:r>
                        <a:rPr lang="en-US" sz="1800" u="none" strike="noStrike" dirty="0">
                          <a:ln>
                            <a:noFill/>
                          </a:ln>
                          <a:solidFill>
                            <a:schemeClr val="tx2"/>
                          </a:solidFill>
                          <a:effectLst/>
                        </a:rPr>
                        <a:t>24.8%</a:t>
                      </a:r>
                      <a:endParaRPr lang="en-US" sz="1800" b="1" i="0" u="none" strike="noStrike" dirty="0">
                        <a:ln>
                          <a:noFill/>
                        </a:ln>
                        <a:solidFill>
                          <a:schemeClr val="tx2"/>
                        </a:solidFill>
                        <a:effectLst/>
                        <a:latin typeface="SansSerif" panose="00000400000000000000" pitchFamily="2" charset="2"/>
                      </a:endParaRPr>
                    </a:p>
                  </a:txBody>
                  <a:tcPr marL="3810" marR="3810" marT="3811" marB="0" anchor="ctr"/>
                </a:tc>
                <a:tc>
                  <a:txBody>
                    <a:bodyPr/>
                    <a:lstStyle/>
                    <a:p>
                      <a:pPr algn="ctr" fontAlgn="t"/>
                      <a:r>
                        <a:rPr lang="en-US" sz="1800" u="none" strike="noStrike">
                          <a:ln>
                            <a:noFill/>
                          </a:ln>
                          <a:solidFill>
                            <a:schemeClr val="tx2"/>
                          </a:solidFill>
                          <a:effectLst/>
                        </a:rPr>
                        <a:t>21.4%</a:t>
                      </a:r>
                      <a:endParaRPr lang="en-US" sz="1800" b="1" i="0" u="none" strike="noStrike">
                        <a:ln>
                          <a:noFill/>
                        </a:ln>
                        <a:solidFill>
                          <a:schemeClr val="tx2"/>
                        </a:solidFill>
                        <a:effectLst/>
                        <a:latin typeface="SansSerif" panose="00000400000000000000" pitchFamily="2" charset="2"/>
                      </a:endParaRPr>
                    </a:p>
                  </a:txBody>
                  <a:tcPr marL="3810" marR="3810" marT="3811" marB="0" anchor="ctr"/>
                </a:tc>
                <a:tc>
                  <a:txBody>
                    <a:bodyPr/>
                    <a:lstStyle/>
                    <a:p>
                      <a:pPr algn="ctr" fontAlgn="b"/>
                      <a:r>
                        <a:rPr lang="en-US" sz="1800" u="none" strike="noStrike">
                          <a:ln>
                            <a:noFill/>
                          </a:ln>
                          <a:solidFill>
                            <a:schemeClr val="tx2"/>
                          </a:solidFill>
                          <a:effectLst/>
                        </a:rPr>
                        <a:t>-3.4%</a:t>
                      </a:r>
                      <a:endParaRPr lang="en-US" sz="1800" b="1" i="0" u="none" strike="noStrike">
                        <a:ln>
                          <a:noFill/>
                        </a:ln>
                        <a:solidFill>
                          <a:schemeClr val="tx2"/>
                        </a:solidFill>
                        <a:effectLst/>
                        <a:latin typeface="Arial" panose="020B0604020202020204" pitchFamily="34" charset="0"/>
                      </a:endParaRPr>
                    </a:p>
                  </a:txBody>
                  <a:tcPr marL="3810" marR="3810" marT="3811" marB="0" anchor="ctr"/>
                </a:tc>
              </a:tr>
              <a:tr h="338858">
                <a:tc>
                  <a:txBody>
                    <a:bodyPr/>
                    <a:lstStyle/>
                    <a:p>
                      <a:pPr algn="ctr" fontAlgn="t"/>
                      <a:r>
                        <a:rPr lang="en-US" sz="1800" u="none" strike="noStrike" dirty="0">
                          <a:ln>
                            <a:noFill/>
                          </a:ln>
                          <a:solidFill>
                            <a:schemeClr val="tx2"/>
                          </a:solidFill>
                          <a:effectLst/>
                        </a:rPr>
                        <a:t>    Asian</a:t>
                      </a:r>
                      <a:endParaRPr lang="en-US" sz="1800" b="1" i="0" u="none" strike="noStrike" dirty="0">
                        <a:ln>
                          <a:noFill/>
                        </a:ln>
                        <a:solidFill>
                          <a:schemeClr val="tx2"/>
                        </a:solidFill>
                        <a:effectLst/>
                        <a:latin typeface="SansSerif" panose="00000400000000000000" pitchFamily="2" charset="2"/>
                      </a:endParaRPr>
                    </a:p>
                  </a:txBody>
                  <a:tcPr marL="3810" marR="3810" marT="3811" marB="0" anchor="ctr"/>
                </a:tc>
                <a:tc>
                  <a:txBody>
                    <a:bodyPr/>
                    <a:lstStyle/>
                    <a:p>
                      <a:pPr algn="ctr" fontAlgn="t"/>
                      <a:r>
                        <a:rPr lang="en-US" sz="1800" u="none" strike="noStrike">
                          <a:ln>
                            <a:noFill/>
                          </a:ln>
                          <a:solidFill>
                            <a:schemeClr val="tx2"/>
                          </a:solidFill>
                          <a:effectLst/>
                        </a:rPr>
                        <a:t>12.6%</a:t>
                      </a:r>
                      <a:endParaRPr lang="en-US" sz="1800" b="1" i="0" u="none" strike="noStrike">
                        <a:ln>
                          <a:noFill/>
                        </a:ln>
                        <a:solidFill>
                          <a:schemeClr val="tx2"/>
                        </a:solidFill>
                        <a:effectLst/>
                        <a:latin typeface="SansSerif" panose="00000400000000000000" pitchFamily="2" charset="2"/>
                      </a:endParaRPr>
                    </a:p>
                  </a:txBody>
                  <a:tcPr marL="3810" marR="3810" marT="3811" marB="0" anchor="ctr"/>
                </a:tc>
                <a:tc>
                  <a:txBody>
                    <a:bodyPr/>
                    <a:lstStyle/>
                    <a:p>
                      <a:pPr algn="ctr" fontAlgn="t"/>
                      <a:r>
                        <a:rPr lang="en-US" sz="1800" u="none" strike="noStrike" dirty="0">
                          <a:ln>
                            <a:noFill/>
                          </a:ln>
                          <a:solidFill>
                            <a:schemeClr val="tx2"/>
                          </a:solidFill>
                          <a:effectLst/>
                        </a:rPr>
                        <a:t>10.6%</a:t>
                      </a:r>
                      <a:endParaRPr lang="en-US" sz="1800" b="1" i="0" u="none" strike="noStrike" dirty="0">
                        <a:ln>
                          <a:noFill/>
                        </a:ln>
                        <a:solidFill>
                          <a:schemeClr val="tx2"/>
                        </a:solidFill>
                        <a:effectLst/>
                        <a:latin typeface="SansSerif" panose="00000400000000000000" pitchFamily="2" charset="2"/>
                      </a:endParaRPr>
                    </a:p>
                  </a:txBody>
                  <a:tcPr marL="3810" marR="3810" marT="3811" marB="0" anchor="ctr"/>
                </a:tc>
                <a:tc>
                  <a:txBody>
                    <a:bodyPr/>
                    <a:lstStyle/>
                    <a:p>
                      <a:pPr algn="ctr" fontAlgn="b"/>
                      <a:r>
                        <a:rPr lang="en-US" sz="1800" u="none" strike="noStrike">
                          <a:ln>
                            <a:noFill/>
                          </a:ln>
                          <a:solidFill>
                            <a:schemeClr val="tx2"/>
                          </a:solidFill>
                          <a:effectLst/>
                        </a:rPr>
                        <a:t>-2.0%</a:t>
                      </a:r>
                      <a:endParaRPr lang="en-US" sz="1800" b="1" i="0" u="none" strike="noStrike">
                        <a:ln>
                          <a:noFill/>
                        </a:ln>
                        <a:solidFill>
                          <a:schemeClr val="tx2"/>
                        </a:solidFill>
                        <a:effectLst/>
                        <a:latin typeface="Arial" panose="020B0604020202020204" pitchFamily="34" charset="0"/>
                      </a:endParaRPr>
                    </a:p>
                  </a:txBody>
                  <a:tcPr marL="3810" marR="3810" marT="3811" marB="0" anchor="ctr"/>
                </a:tc>
              </a:tr>
              <a:tr h="338858">
                <a:tc>
                  <a:txBody>
                    <a:bodyPr/>
                    <a:lstStyle/>
                    <a:p>
                      <a:pPr algn="ctr" fontAlgn="t"/>
                      <a:r>
                        <a:rPr lang="en-US" sz="1800" u="none" strike="noStrike" dirty="0">
                          <a:ln>
                            <a:noFill/>
                          </a:ln>
                          <a:solidFill>
                            <a:schemeClr val="tx2"/>
                          </a:solidFill>
                          <a:effectLst/>
                        </a:rPr>
                        <a:t> </a:t>
                      </a:r>
                      <a:endParaRPr lang="en-US" sz="1800" b="1" i="0" u="none" strike="noStrike" dirty="0">
                        <a:ln>
                          <a:noFill/>
                        </a:ln>
                        <a:solidFill>
                          <a:schemeClr val="tx2"/>
                        </a:solidFill>
                        <a:effectLst/>
                        <a:latin typeface="SansSerif" panose="00000400000000000000" pitchFamily="2" charset="2"/>
                      </a:endParaRPr>
                    </a:p>
                  </a:txBody>
                  <a:tcPr marL="3810" marR="3810" marT="3811" marB="0" anchor="ctr"/>
                </a:tc>
                <a:tc>
                  <a:txBody>
                    <a:bodyPr/>
                    <a:lstStyle/>
                    <a:p>
                      <a:pPr algn="ctr" fontAlgn="t"/>
                      <a:r>
                        <a:rPr lang="en-US" sz="1800" u="none" strike="noStrike">
                          <a:ln>
                            <a:noFill/>
                          </a:ln>
                          <a:solidFill>
                            <a:schemeClr val="tx2"/>
                          </a:solidFill>
                          <a:effectLst/>
                        </a:rPr>
                        <a:t> </a:t>
                      </a:r>
                      <a:endParaRPr lang="en-US" sz="1800" b="1" i="0" u="none" strike="noStrike">
                        <a:ln>
                          <a:noFill/>
                        </a:ln>
                        <a:solidFill>
                          <a:schemeClr val="tx2"/>
                        </a:solidFill>
                        <a:effectLst/>
                        <a:latin typeface="SansSerif" panose="00000400000000000000" pitchFamily="2" charset="2"/>
                      </a:endParaRPr>
                    </a:p>
                  </a:txBody>
                  <a:tcPr marL="3810" marR="3810" marT="3811" marB="0" anchor="ctr"/>
                </a:tc>
                <a:tc>
                  <a:txBody>
                    <a:bodyPr/>
                    <a:lstStyle/>
                    <a:p>
                      <a:pPr algn="ctr" fontAlgn="t"/>
                      <a:r>
                        <a:rPr lang="en-US" sz="1800" u="none" strike="noStrike">
                          <a:ln>
                            <a:noFill/>
                          </a:ln>
                          <a:solidFill>
                            <a:schemeClr val="tx2"/>
                          </a:solidFill>
                          <a:effectLst/>
                        </a:rPr>
                        <a:t> </a:t>
                      </a:r>
                      <a:endParaRPr lang="en-US" sz="1800" b="1" i="0" u="none" strike="noStrike">
                        <a:ln>
                          <a:noFill/>
                        </a:ln>
                        <a:solidFill>
                          <a:schemeClr val="tx2"/>
                        </a:solidFill>
                        <a:effectLst/>
                        <a:latin typeface="SansSerif" panose="00000400000000000000" pitchFamily="2" charset="2"/>
                      </a:endParaRPr>
                    </a:p>
                  </a:txBody>
                  <a:tcPr marL="3810" marR="3810" marT="3811" marB="0" anchor="ctr"/>
                </a:tc>
                <a:tc>
                  <a:txBody>
                    <a:bodyPr/>
                    <a:lstStyle/>
                    <a:p>
                      <a:pPr algn="ctr" fontAlgn="b"/>
                      <a:endParaRPr lang="en-US" sz="1800" b="1" i="0" u="none" strike="noStrike">
                        <a:ln>
                          <a:noFill/>
                        </a:ln>
                        <a:solidFill>
                          <a:schemeClr val="tx2"/>
                        </a:solidFill>
                        <a:effectLst/>
                        <a:latin typeface="Arial" panose="020B0604020202020204" pitchFamily="34" charset="0"/>
                      </a:endParaRPr>
                    </a:p>
                  </a:txBody>
                  <a:tcPr marL="3810" marR="3810" marT="3811" marB="0" anchor="ctr"/>
                </a:tc>
              </a:tr>
              <a:tr h="338858">
                <a:tc>
                  <a:txBody>
                    <a:bodyPr/>
                    <a:lstStyle/>
                    <a:p>
                      <a:pPr algn="ctr" fontAlgn="t"/>
                      <a:r>
                        <a:rPr lang="en-US" sz="1800" u="none" strike="noStrike" dirty="0">
                          <a:ln>
                            <a:noFill/>
                          </a:ln>
                          <a:solidFill>
                            <a:schemeClr val="tx2"/>
                          </a:solidFill>
                          <a:effectLst/>
                        </a:rPr>
                        <a:t>Hispanic or Latino origin (of any race)</a:t>
                      </a:r>
                      <a:endParaRPr lang="en-US" sz="1800" b="1" i="0" u="none" strike="noStrike" dirty="0">
                        <a:ln>
                          <a:noFill/>
                        </a:ln>
                        <a:solidFill>
                          <a:schemeClr val="tx2"/>
                        </a:solidFill>
                        <a:effectLst/>
                        <a:latin typeface="SansSerif" panose="00000400000000000000" pitchFamily="2" charset="2"/>
                      </a:endParaRPr>
                    </a:p>
                  </a:txBody>
                  <a:tcPr marL="3810" marR="3810" marT="3811" marB="0" anchor="ctr"/>
                </a:tc>
                <a:tc>
                  <a:txBody>
                    <a:bodyPr/>
                    <a:lstStyle/>
                    <a:p>
                      <a:pPr algn="ctr" fontAlgn="t"/>
                      <a:r>
                        <a:rPr lang="en-US" sz="1800" u="none" strike="noStrike" dirty="0">
                          <a:ln>
                            <a:noFill/>
                          </a:ln>
                          <a:solidFill>
                            <a:schemeClr val="tx2"/>
                          </a:solidFill>
                          <a:effectLst/>
                        </a:rPr>
                        <a:t>26.8%</a:t>
                      </a:r>
                      <a:endParaRPr lang="en-US" sz="1800" b="1" i="0" u="none" strike="noStrike" dirty="0">
                        <a:ln>
                          <a:noFill/>
                        </a:ln>
                        <a:solidFill>
                          <a:schemeClr val="tx2"/>
                        </a:solidFill>
                        <a:effectLst/>
                        <a:latin typeface="SansSerif" panose="00000400000000000000" pitchFamily="2" charset="2"/>
                      </a:endParaRPr>
                    </a:p>
                  </a:txBody>
                  <a:tcPr marL="3810" marR="3810" marT="3811" marB="0" anchor="ctr"/>
                </a:tc>
                <a:tc>
                  <a:txBody>
                    <a:bodyPr/>
                    <a:lstStyle/>
                    <a:p>
                      <a:pPr algn="ctr" fontAlgn="t"/>
                      <a:r>
                        <a:rPr lang="en-US" sz="1800" u="none" strike="noStrike" dirty="0">
                          <a:ln>
                            <a:noFill/>
                          </a:ln>
                          <a:solidFill>
                            <a:schemeClr val="tx2"/>
                          </a:solidFill>
                          <a:effectLst/>
                        </a:rPr>
                        <a:t>22.8%</a:t>
                      </a:r>
                      <a:endParaRPr lang="en-US" sz="1800" b="1" i="0" u="none" strike="noStrike" dirty="0">
                        <a:ln>
                          <a:noFill/>
                        </a:ln>
                        <a:solidFill>
                          <a:schemeClr val="tx2"/>
                        </a:solidFill>
                        <a:effectLst/>
                        <a:latin typeface="SansSerif" panose="00000400000000000000" pitchFamily="2" charset="2"/>
                      </a:endParaRPr>
                    </a:p>
                  </a:txBody>
                  <a:tcPr marL="3810" marR="3810" marT="3811" marB="0" anchor="ctr"/>
                </a:tc>
                <a:tc>
                  <a:txBody>
                    <a:bodyPr/>
                    <a:lstStyle/>
                    <a:p>
                      <a:pPr algn="ctr" fontAlgn="b"/>
                      <a:r>
                        <a:rPr lang="en-US" sz="1800" u="none" strike="noStrike" dirty="0">
                          <a:ln>
                            <a:noFill/>
                          </a:ln>
                          <a:solidFill>
                            <a:schemeClr val="tx2"/>
                          </a:solidFill>
                          <a:effectLst/>
                        </a:rPr>
                        <a:t>-4.0%</a:t>
                      </a:r>
                      <a:endParaRPr lang="en-US" sz="1800" b="1" i="0" u="none" strike="noStrike" dirty="0">
                        <a:ln>
                          <a:noFill/>
                        </a:ln>
                        <a:solidFill>
                          <a:schemeClr val="tx2"/>
                        </a:solidFill>
                        <a:effectLst/>
                        <a:latin typeface="Arial" panose="020B0604020202020204" pitchFamily="34" charset="0"/>
                      </a:endParaRPr>
                    </a:p>
                  </a:txBody>
                  <a:tcPr marL="3810" marR="3810" marT="3811" marB="0" anchor="ctr"/>
                </a:tc>
              </a:tr>
              <a:tr h="338858">
                <a:tc>
                  <a:txBody>
                    <a:bodyPr/>
                    <a:lstStyle/>
                    <a:p>
                      <a:pPr algn="ctr" fontAlgn="t"/>
                      <a:r>
                        <a:rPr lang="en-US" sz="1800" u="none" strike="noStrike" dirty="0">
                          <a:ln>
                            <a:noFill/>
                          </a:ln>
                          <a:solidFill>
                            <a:schemeClr val="tx2"/>
                          </a:solidFill>
                          <a:effectLst/>
                        </a:rPr>
                        <a:t>White alone, not Hispanic or Latino</a:t>
                      </a:r>
                      <a:endParaRPr lang="en-US" sz="1800" b="1" i="0" u="none" strike="noStrike" dirty="0">
                        <a:ln>
                          <a:noFill/>
                        </a:ln>
                        <a:solidFill>
                          <a:schemeClr val="tx2"/>
                        </a:solidFill>
                        <a:effectLst/>
                        <a:latin typeface="SansSerif" panose="00000400000000000000" pitchFamily="2" charset="2"/>
                      </a:endParaRPr>
                    </a:p>
                  </a:txBody>
                  <a:tcPr marL="3810" marR="3810" marT="3811" marB="0" anchor="ctr"/>
                </a:tc>
                <a:tc>
                  <a:txBody>
                    <a:bodyPr/>
                    <a:lstStyle/>
                    <a:p>
                      <a:pPr algn="ctr" fontAlgn="t"/>
                      <a:r>
                        <a:rPr lang="en-US" sz="1800" u="none" strike="noStrike" dirty="0">
                          <a:ln>
                            <a:noFill/>
                          </a:ln>
                          <a:solidFill>
                            <a:schemeClr val="tx2"/>
                          </a:solidFill>
                          <a:effectLst/>
                        </a:rPr>
                        <a:t>9.3%</a:t>
                      </a:r>
                      <a:endParaRPr lang="en-US" sz="1800" b="1" i="0" u="none" strike="noStrike" dirty="0">
                        <a:ln>
                          <a:noFill/>
                        </a:ln>
                        <a:solidFill>
                          <a:schemeClr val="tx2"/>
                        </a:solidFill>
                        <a:effectLst/>
                        <a:latin typeface="SansSerif" panose="00000400000000000000" pitchFamily="2" charset="2"/>
                      </a:endParaRPr>
                    </a:p>
                  </a:txBody>
                  <a:tcPr marL="3810" marR="3810" marT="3811" marB="0" anchor="ctr"/>
                </a:tc>
                <a:tc>
                  <a:txBody>
                    <a:bodyPr/>
                    <a:lstStyle/>
                    <a:p>
                      <a:pPr algn="ctr" fontAlgn="t"/>
                      <a:r>
                        <a:rPr lang="en-US" sz="1800" u="none" strike="noStrike" dirty="0">
                          <a:ln>
                            <a:noFill/>
                          </a:ln>
                          <a:solidFill>
                            <a:schemeClr val="tx2"/>
                          </a:solidFill>
                          <a:effectLst/>
                        </a:rPr>
                        <a:t>8.6%</a:t>
                      </a:r>
                      <a:endParaRPr lang="en-US" sz="1800" b="1" i="0" u="none" strike="noStrike" dirty="0">
                        <a:ln>
                          <a:noFill/>
                        </a:ln>
                        <a:solidFill>
                          <a:schemeClr val="tx2"/>
                        </a:solidFill>
                        <a:effectLst/>
                        <a:latin typeface="SansSerif" panose="00000400000000000000" pitchFamily="2" charset="2"/>
                      </a:endParaRPr>
                    </a:p>
                  </a:txBody>
                  <a:tcPr marL="3810" marR="3810" marT="3811" marB="0" anchor="ctr"/>
                </a:tc>
                <a:tc>
                  <a:txBody>
                    <a:bodyPr/>
                    <a:lstStyle/>
                    <a:p>
                      <a:pPr algn="ctr" fontAlgn="b"/>
                      <a:r>
                        <a:rPr lang="en-US" sz="1800" u="none" strike="noStrike" dirty="0">
                          <a:ln>
                            <a:noFill/>
                          </a:ln>
                          <a:solidFill>
                            <a:schemeClr val="tx2"/>
                          </a:solidFill>
                          <a:effectLst/>
                        </a:rPr>
                        <a:t>-0.7%</a:t>
                      </a:r>
                      <a:endParaRPr lang="en-US" sz="1800" b="1" i="0" u="none" strike="noStrike" dirty="0">
                        <a:ln>
                          <a:noFill/>
                        </a:ln>
                        <a:solidFill>
                          <a:schemeClr val="tx2"/>
                        </a:solidFill>
                        <a:effectLst/>
                        <a:latin typeface="Arial" panose="020B0604020202020204" pitchFamily="34" charset="0"/>
                      </a:endParaRPr>
                    </a:p>
                  </a:txBody>
                  <a:tcPr marL="3810" marR="3810" marT="3811" marB="0" anchor="ctr"/>
                </a:tc>
              </a:tr>
            </a:tbl>
          </a:graphicData>
        </a:graphic>
      </p:graphicFrame>
      <p:sp>
        <p:nvSpPr>
          <p:cNvPr id="61487" name="Slide Number Placeholder 3"/>
          <p:cNvSpPr>
            <a:spLocks noGrp="1"/>
          </p:cNvSpPr>
          <p:nvPr>
            <p:ph type="sldNum" sz="quarter" idx="4294967295"/>
          </p:nvPr>
        </p:nvSpPr>
        <p:spPr bwMode="auto">
          <a:xfrm>
            <a:off x="8137525" y="6407150"/>
            <a:ext cx="817563" cy="3143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6888BFA-5DEC-470F-AFBB-4BC9596DFEC8}" type="slidenum">
              <a:rPr lang="en-US" altLang="en-US" sz="1200" smtClean="0">
                <a:solidFill>
                  <a:srgbClr val="8FA5D1"/>
                </a:solidFill>
              </a:rPr>
              <a:pPr/>
              <a:t>38</a:t>
            </a:fld>
            <a:endParaRPr lang="en-US" altLang="en-US" sz="1200" smtClean="0">
              <a:solidFill>
                <a:srgbClr val="8FA5D1"/>
              </a:solidFill>
            </a:endParaRPr>
          </a:p>
        </p:txBody>
      </p:sp>
      <p:sp>
        <p:nvSpPr>
          <p:cNvPr id="7" name="Rectangle 6"/>
          <p:cNvSpPr/>
          <p:nvPr/>
        </p:nvSpPr>
        <p:spPr>
          <a:xfrm>
            <a:off x="-3175" y="6526213"/>
            <a:ext cx="6400800" cy="241300"/>
          </a:xfrm>
          <a:prstGeom prst="rect">
            <a:avLst/>
          </a:prstGeom>
        </p:spPr>
        <p:txBody>
          <a:bodyPr>
            <a:spAutoFit/>
          </a:bodyPr>
          <a:lstStyle/>
          <a:p>
            <a:pPr>
              <a:lnSpc>
                <a:spcPct val="107000"/>
              </a:lnSpc>
              <a:spcBef>
                <a:spcPts val="0"/>
              </a:spcBef>
              <a:spcAft>
                <a:spcPts val="0"/>
              </a:spcAft>
              <a:defRPr/>
            </a:pPr>
            <a:r>
              <a:rPr lang="en-US" sz="900" dirty="0">
                <a:solidFill>
                  <a:schemeClr val="bg1">
                    <a:lumMod val="50000"/>
                  </a:schemeClr>
                </a:solidFill>
              </a:rPr>
              <a:t>Source: U.S. Census  Bureau, American Community Survey, 2010 and 2015 1 Year Samples</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572199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99121"/>
            <a:ext cx="7696200" cy="1050926"/>
          </a:xfrm>
        </p:spPr>
        <p:txBody>
          <a:bodyPr>
            <a:noAutofit/>
          </a:bodyPr>
          <a:lstStyle/>
          <a:p>
            <a:pPr eaLnBrk="1" hangingPunct="1">
              <a:defRPr/>
            </a:pPr>
            <a:r>
              <a:rPr lang="en-US" sz="2400" dirty="0" smtClean="0"/>
              <a:t>Percent of Population Below Poverty Threshold by Educational Attainment (age 25 and older), Texas, 2010-2015</a:t>
            </a:r>
            <a:endParaRPr lang="en-US" sz="24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566691518"/>
              </p:ext>
            </p:extLst>
          </p:nvPr>
        </p:nvGraphicFramePr>
        <p:xfrm>
          <a:off x="676275" y="1752600"/>
          <a:ext cx="7888288" cy="3134942"/>
        </p:xfrm>
        <a:graphic>
          <a:graphicData uri="http://schemas.openxmlformats.org/drawingml/2006/table">
            <a:tbl>
              <a:tblPr firstRow="1">
                <a:tableStyleId>{B301B821-A1FF-4177-AEE7-76D212191A09}</a:tableStyleId>
              </a:tblPr>
              <a:tblGrid>
                <a:gridCol w="4190832"/>
                <a:gridCol w="1447742"/>
                <a:gridCol w="1066757"/>
                <a:gridCol w="1182957"/>
              </a:tblGrid>
              <a:tr h="338767">
                <a:tc rowSpan="2">
                  <a:txBody>
                    <a:bodyPr/>
                    <a:lstStyle/>
                    <a:p>
                      <a:pPr algn="ctr" fontAlgn="ctr"/>
                      <a:r>
                        <a:rPr lang="en-US" sz="1800" u="none" strike="noStrike" dirty="0">
                          <a:effectLst/>
                        </a:rPr>
                        <a:t> </a:t>
                      </a:r>
                    </a:p>
                    <a:p>
                      <a:pPr algn="l" fontAlgn="t"/>
                      <a:r>
                        <a:rPr lang="en-US" sz="1800" u="none" strike="noStrike" dirty="0">
                          <a:effectLst/>
                        </a:rPr>
                        <a:t> </a:t>
                      </a:r>
                    </a:p>
                    <a:p>
                      <a:pPr algn="l" fontAlgn="t"/>
                      <a:r>
                        <a:rPr lang="en-US" sz="1800" u="none" strike="noStrike" dirty="0">
                          <a:effectLst/>
                        </a:rPr>
                        <a:t> </a:t>
                      </a:r>
                    </a:p>
                    <a:p>
                      <a:pPr algn="l" fontAlgn="t"/>
                      <a:r>
                        <a:rPr lang="en-US" sz="1800" u="none" strike="noStrike" dirty="0">
                          <a:effectLst/>
                        </a:rPr>
                        <a:t> </a:t>
                      </a:r>
                      <a:endParaRPr lang="en-US" sz="1800" b="1" i="0" u="none" strike="noStrike" dirty="0">
                        <a:solidFill>
                          <a:schemeClr val="tx2"/>
                        </a:solidFill>
                        <a:effectLst/>
                        <a:latin typeface="SansSerif" panose="00000400000000000000" pitchFamily="2" charset="2"/>
                      </a:endParaRPr>
                    </a:p>
                  </a:txBody>
                  <a:tcPr marL="3810" marR="3810" marT="3810" marB="0" anchor="ctr"/>
                </a:tc>
                <a:tc gridSpan="3">
                  <a:txBody>
                    <a:bodyPr/>
                    <a:lstStyle/>
                    <a:p>
                      <a:pPr algn="ctr" fontAlgn="t"/>
                      <a:r>
                        <a:rPr lang="en-US" sz="1800" u="none" strike="noStrike" dirty="0">
                          <a:effectLst/>
                        </a:rPr>
                        <a:t>Percent below poverty level</a:t>
                      </a:r>
                      <a:endParaRPr lang="en-US" sz="1800" b="1" i="0" u="none" strike="noStrike" dirty="0">
                        <a:solidFill>
                          <a:schemeClr val="tx2"/>
                        </a:solidFill>
                        <a:effectLst/>
                        <a:latin typeface="SansSerif" panose="00000400000000000000" pitchFamily="2" charset="2"/>
                      </a:endParaRPr>
                    </a:p>
                  </a:txBody>
                  <a:tcPr marL="3810" marR="3810" marT="3810" marB="0"/>
                </a:tc>
                <a:tc hMerge="1">
                  <a:txBody>
                    <a:bodyPr/>
                    <a:lstStyle/>
                    <a:p>
                      <a:endParaRPr lang="en-US"/>
                    </a:p>
                  </a:txBody>
                  <a:tcPr/>
                </a:tc>
                <a:tc hMerge="1">
                  <a:txBody>
                    <a:bodyPr/>
                    <a:lstStyle/>
                    <a:p>
                      <a:endParaRPr lang="en-US"/>
                    </a:p>
                  </a:txBody>
                  <a:tcPr/>
                </a:tc>
              </a:tr>
              <a:tr h="762271">
                <a:tc vMerge="1">
                  <a:txBody>
                    <a:bodyPr/>
                    <a:lstStyle/>
                    <a:p>
                      <a:pPr algn="l" fontAlgn="t"/>
                      <a:endParaRPr lang="en-US" sz="1000" b="0" i="0" u="none" strike="noStrike">
                        <a:solidFill>
                          <a:srgbClr val="000000"/>
                        </a:solidFill>
                        <a:effectLst/>
                        <a:latin typeface="SansSerif" panose="00000400000000000000" pitchFamily="2" charset="2"/>
                      </a:endParaRPr>
                    </a:p>
                  </a:txBody>
                  <a:tcPr marL="3810" marR="3810" marT="3810" marB="0"/>
                </a:tc>
                <a:tc>
                  <a:txBody>
                    <a:bodyPr/>
                    <a:lstStyle/>
                    <a:p>
                      <a:pPr algn="ctr" fontAlgn="t"/>
                      <a:r>
                        <a:rPr lang="en-US" sz="1800" u="none" strike="noStrike" dirty="0">
                          <a:solidFill>
                            <a:schemeClr val="bg1"/>
                          </a:solidFill>
                          <a:effectLst/>
                        </a:rPr>
                        <a:t>2010</a:t>
                      </a:r>
                      <a:endParaRPr lang="en-US" sz="1800" b="1" i="0" u="none" strike="noStrike" dirty="0">
                        <a:solidFill>
                          <a:schemeClr val="bg1"/>
                        </a:solidFill>
                        <a:effectLst/>
                        <a:latin typeface="SansSerif" panose="00000400000000000000" pitchFamily="2" charset="2"/>
                      </a:endParaRPr>
                    </a:p>
                  </a:txBody>
                  <a:tcPr marL="3810" marR="3810" marT="3810" marB="0" anchor="ctr">
                    <a:solidFill>
                      <a:schemeClr val="accent1"/>
                    </a:solidFill>
                  </a:tcPr>
                </a:tc>
                <a:tc>
                  <a:txBody>
                    <a:bodyPr/>
                    <a:lstStyle/>
                    <a:p>
                      <a:pPr algn="ctr" fontAlgn="b"/>
                      <a:r>
                        <a:rPr lang="en-US" sz="1800" u="none" strike="noStrike" dirty="0" smtClean="0">
                          <a:solidFill>
                            <a:schemeClr val="bg1"/>
                          </a:solidFill>
                          <a:effectLst/>
                        </a:rPr>
                        <a:t>2015</a:t>
                      </a:r>
                      <a:endParaRPr lang="en-US" sz="1800" b="1" i="0" u="none" strike="noStrike" dirty="0">
                        <a:solidFill>
                          <a:schemeClr val="bg1"/>
                        </a:solidFill>
                        <a:effectLst/>
                        <a:latin typeface="Arial" panose="020B0604020202020204" pitchFamily="34" charset="0"/>
                      </a:endParaRPr>
                    </a:p>
                  </a:txBody>
                  <a:tcPr marL="3810" marR="3810" marT="3810" marB="0" anchor="ctr">
                    <a:solidFill>
                      <a:schemeClr val="accent1"/>
                    </a:solidFill>
                  </a:tcPr>
                </a:tc>
                <a:tc>
                  <a:txBody>
                    <a:bodyPr/>
                    <a:lstStyle/>
                    <a:p>
                      <a:pPr algn="ctr" fontAlgn="b"/>
                      <a:r>
                        <a:rPr lang="en-US" sz="1800" u="none" strike="noStrike" dirty="0">
                          <a:solidFill>
                            <a:schemeClr val="bg1"/>
                          </a:solidFill>
                          <a:effectLst/>
                        </a:rPr>
                        <a:t>Difference</a:t>
                      </a:r>
                      <a:endParaRPr lang="en-US" sz="1800" b="1" i="0" u="none" strike="noStrike" dirty="0">
                        <a:solidFill>
                          <a:schemeClr val="bg1"/>
                        </a:solidFill>
                        <a:effectLst/>
                        <a:latin typeface="Arial" panose="020B0604020202020204" pitchFamily="34" charset="0"/>
                      </a:endParaRPr>
                    </a:p>
                  </a:txBody>
                  <a:tcPr marL="3810" marR="3810" marT="3810" marB="0" anchor="ctr">
                    <a:solidFill>
                      <a:schemeClr val="accent1"/>
                    </a:solidFill>
                  </a:tcPr>
                </a:tc>
              </a:tr>
              <a:tr h="346694">
                <a:tc>
                  <a:txBody>
                    <a:bodyPr/>
                    <a:lstStyle/>
                    <a:p>
                      <a:pPr algn="l" fontAlgn="t"/>
                      <a:r>
                        <a:rPr lang="en-US" sz="1800" u="none" strike="noStrike" dirty="0">
                          <a:solidFill>
                            <a:schemeClr val="tx2"/>
                          </a:solidFill>
                          <a:effectLst/>
                        </a:rPr>
                        <a:t>EDUCATIONAL ATTAINMENT</a:t>
                      </a:r>
                      <a:endParaRPr lang="en-US" sz="1800" b="1" i="0" u="none" strike="noStrike" dirty="0">
                        <a:solidFill>
                          <a:schemeClr val="tx2"/>
                        </a:solidFill>
                        <a:effectLst/>
                        <a:latin typeface="SansSerif" panose="00000400000000000000" pitchFamily="2" charset="2"/>
                      </a:endParaRPr>
                    </a:p>
                  </a:txBody>
                  <a:tcPr marL="3810" marR="3810" marT="3810" marB="0"/>
                </a:tc>
                <a:tc>
                  <a:txBody>
                    <a:bodyPr/>
                    <a:lstStyle/>
                    <a:p>
                      <a:pPr algn="l" fontAlgn="t"/>
                      <a:r>
                        <a:rPr lang="en-US" sz="1800" u="none" strike="noStrike">
                          <a:solidFill>
                            <a:schemeClr val="tx2"/>
                          </a:solidFill>
                          <a:effectLst/>
                        </a:rPr>
                        <a:t> </a:t>
                      </a:r>
                      <a:endParaRPr lang="en-US" sz="1800" b="1" i="0" u="none" strike="noStrike">
                        <a:solidFill>
                          <a:schemeClr val="tx2"/>
                        </a:solidFill>
                        <a:effectLst/>
                        <a:latin typeface="SansSerif" panose="00000400000000000000" pitchFamily="2" charset="2"/>
                      </a:endParaRPr>
                    </a:p>
                  </a:txBody>
                  <a:tcPr marL="3810" marR="3810" marT="3810" marB="0"/>
                </a:tc>
                <a:tc>
                  <a:txBody>
                    <a:bodyPr/>
                    <a:lstStyle/>
                    <a:p>
                      <a:pPr algn="l" fontAlgn="t"/>
                      <a:r>
                        <a:rPr lang="en-US" sz="1800" u="none" strike="noStrike">
                          <a:solidFill>
                            <a:schemeClr val="tx2"/>
                          </a:solidFill>
                          <a:effectLst/>
                        </a:rPr>
                        <a:t> </a:t>
                      </a:r>
                      <a:endParaRPr lang="en-US" sz="1800" b="1" i="0" u="none" strike="noStrike">
                        <a:solidFill>
                          <a:schemeClr val="tx2"/>
                        </a:solidFill>
                        <a:effectLst/>
                        <a:latin typeface="SansSerif" panose="00000400000000000000" pitchFamily="2" charset="2"/>
                      </a:endParaRPr>
                    </a:p>
                  </a:txBody>
                  <a:tcPr marL="3810" marR="3810" marT="3810" marB="0"/>
                </a:tc>
                <a:tc>
                  <a:txBody>
                    <a:bodyPr/>
                    <a:lstStyle/>
                    <a:p>
                      <a:pPr algn="l" fontAlgn="b"/>
                      <a:endParaRPr lang="en-US" sz="1800" b="1" i="0" u="none" strike="noStrike" dirty="0">
                        <a:solidFill>
                          <a:schemeClr val="tx2"/>
                        </a:solidFill>
                        <a:effectLst/>
                        <a:latin typeface="Arial" panose="020B0604020202020204" pitchFamily="34" charset="0"/>
                      </a:endParaRPr>
                    </a:p>
                  </a:txBody>
                  <a:tcPr marL="3810" marR="3810" marT="3810" marB="0" anchor="b"/>
                </a:tc>
              </a:tr>
              <a:tr h="457200">
                <a:tc>
                  <a:txBody>
                    <a:bodyPr/>
                    <a:lstStyle/>
                    <a:p>
                      <a:pPr algn="ctr" fontAlgn="t"/>
                      <a:r>
                        <a:rPr lang="en-US" sz="1800" u="none" strike="noStrike" dirty="0">
                          <a:solidFill>
                            <a:schemeClr val="tx2"/>
                          </a:solidFill>
                          <a:effectLst/>
                        </a:rPr>
                        <a:t>  Less than high school graduate</a:t>
                      </a:r>
                      <a:endParaRPr lang="en-US" sz="1800" b="1" i="0" u="none" strike="noStrike" dirty="0">
                        <a:solidFill>
                          <a:schemeClr val="tx2"/>
                        </a:solidFill>
                        <a:effectLst/>
                        <a:latin typeface="SansSerif" panose="00000400000000000000" pitchFamily="2" charset="2"/>
                      </a:endParaRPr>
                    </a:p>
                  </a:txBody>
                  <a:tcPr marL="3810" marR="3810" marT="3810" marB="0"/>
                </a:tc>
                <a:tc>
                  <a:txBody>
                    <a:bodyPr/>
                    <a:lstStyle/>
                    <a:p>
                      <a:pPr algn="ctr" fontAlgn="t"/>
                      <a:r>
                        <a:rPr lang="en-US" sz="1800" u="none" strike="noStrike" dirty="0">
                          <a:solidFill>
                            <a:schemeClr val="tx2"/>
                          </a:solidFill>
                          <a:effectLst/>
                        </a:rPr>
                        <a:t>29.1%</a:t>
                      </a:r>
                      <a:endParaRPr lang="en-US" sz="1800" b="1" i="0" u="none" strike="noStrike" dirty="0">
                        <a:solidFill>
                          <a:schemeClr val="tx2"/>
                        </a:solidFill>
                        <a:effectLst/>
                        <a:latin typeface="SansSerif" panose="00000400000000000000" pitchFamily="2" charset="2"/>
                      </a:endParaRPr>
                    </a:p>
                  </a:txBody>
                  <a:tcPr marL="3810" marR="3810" marT="3810" marB="0" anchor="ctr"/>
                </a:tc>
                <a:tc>
                  <a:txBody>
                    <a:bodyPr/>
                    <a:lstStyle/>
                    <a:p>
                      <a:pPr algn="ctr" fontAlgn="t"/>
                      <a:r>
                        <a:rPr lang="en-US" sz="1800" u="none" strike="noStrike">
                          <a:solidFill>
                            <a:schemeClr val="tx2"/>
                          </a:solidFill>
                          <a:effectLst/>
                        </a:rPr>
                        <a:t>26.2%</a:t>
                      </a:r>
                      <a:endParaRPr lang="en-US" sz="1800" b="1" i="0" u="none" strike="noStrike">
                        <a:solidFill>
                          <a:schemeClr val="tx2"/>
                        </a:solidFill>
                        <a:effectLst/>
                        <a:latin typeface="SansSerif" panose="00000400000000000000" pitchFamily="2" charset="2"/>
                      </a:endParaRPr>
                    </a:p>
                  </a:txBody>
                  <a:tcPr marL="3810" marR="3810" marT="3810" marB="0" anchor="ctr"/>
                </a:tc>
                <a:tc>
                  <a:txBody>
                    <a:bodyPr/>
                    <a:lstStyle/>
                    <a:p>
                      <a:pPr algn="ctr" fontAlgn="b"/>
                      <a:r>
                        <a:rPr lang="en-US" sz="1800" u="none" strike="noStrike" dirty="0">
                          <a:solidFill>
                            <a:schemeClr val="tx2"/>
                          </a:solidFill>
                          <a:effectLst/>
                        </a:rPr>
                        <a:t>-2.9%</a:t>
                      </a:r>
                      <a:endParaRPr lang="en-US" sz="1800" b="1" i="0" u="none" strike="noStrike" dirty="0">
                        <a:solidFill>
                          <a:schemeClr val="tx2"/>
                        </a:solidFill>
                        <a:effectLst/>
                        <a:latin typeface="Arial" panose="020B0604020202020204" pitchFamily="34" charset="0"/>
                      </a:endParaRPr>
                    </a:p>
                  </a:txBody>
                  <a:tcPr marL="3810" marR="3810" marT="3810" marB="0" anchor="ctr"/>
                </a:tc>
              </a:tr>
              <a:tr h="552424">
                <a:tc>
                  <a:txBody>
                    <a:bodyPr/>
                    <a:lstStyle/>
                    <a:p>
                      <a:pPr algn="ctr" fontAlgn="t"/>
                      <a:r>
                        <a:rPr lang="en-US" sz="1800" u="none" strike="noStrike" dirty="0" smtClean="0">
                          <a:solidFill>
                            <a:schemeClr val="tx2"/>
                          </a:solidFill>
                          <a:effectLst/>
                        </a:rPr>
                        <a:t>High </a:t>
                      </a:r>
                      <a:r>
                        <a:rPr lang="en-US" sz="1800" u="none" strike="noStrike" dirty="0">
                          <a:solidFill>
                            <a:schemeClr val="tx2"/>
                          </a:solidFill>
                          <a:effectLst/>
                        </a:rPr>
                        <a:t>school graduate (includes equivalency)</a:t>
                      </a:r>
                      <a:endParaRPr lang="en-US" sz="1800" b="1" i="0" u="none" strike="noStrike" dirty="0">
                        <a:solidFill>
                          <a:schemeClr val="tx2"/>
                        </a:solidFill>
                        <a:effectLst/>
                        <a:latin typeface="SansSerif" panose="00000400000000000000" pitchFamily="2" charset="2"/>
                      </a:endParaRPr>
                    </a:p>
                  </a:txBody>
                  <a:tcPr marL="3810" marR="3810" marT="3810" marB="0" anchor="ctr"/>
                </a:tc>
                <a:tc>
                  <a:txBody>
                    <a:bodyPr/>
                    <a:lstStyle/>
                    <a:p>
                      <a:pPr algn="ctr" fontAlgn="t"/>
                      <a:r>
                        <a:rPr lang="en-US" sz="1800" u="none" strike="noStrike" dirty="0">
                          <a:solidFill>
                            <a:schemeClr val="tx2"/>
                          </a:solidFill>
                          <a:effectLst/>
                        </a:rPr>
                        <a:t>14.7%</a:t>
                      </a:r>
                      <a:endParaRPr lang="en-US" sz="1800" b="1" i="0" u="none" strike="noStrike" dirty="0">
                        <a:solidFill>
                          <a:schemeClr val="tx2"/>
                        </a:solidFill>
                        <a:effectLst/>
                        <a:latin typeface="SansSerif" panose="00000400000000000000" pitchFamily="2" charset="2"/>
                      </a:endParaRPr>
                    </a:p>
                  </a:txBody>
                  <a:tcPr marL="3810" marR="3810" marT="3810" marB="0" anchor="ctr"/>
                </a:tc>
                <a:tc>
                  <a:txBody>
                    <a:bodyPr/>
                    <a:lstStyle/>
                    <a:p>
                      <a:pPr algn="ctr" fontAlgn="t"/>
                      <a:r>
                        <a:rPr lang="en-US" sz="1800" u="none" strike="noStrike" dirty="0">
                          <a:solidFill>
                            <a:schemeClr val="tx2"/>
                          </a:solidFill>
                          <a:effectLst/>
                        </a:rPr>
                        <a:t>14.2%</a:t>
                      </a:r>
                      <a:endParaRPr lang="en-US" sz="1800" b="1" i="0" u="none" strike="noStrike" dirty="0">
                        <a:solidFill>
                          <a:schemeClr val="tx2"/>
                        </a:solidFill>
                        <a:effectLst/>
                        <a:latin typeface="SansSerif" panose="00000400000000000000" pitchFamily="2" charset="2"/>
                      </a:endParaRPr>
                    </a:p>
                  </a:txBody>
                  <a:tcPr marL="3810" marR="3810" marT="3810" marB="0" anchor="ctr"/>
                </a:tc>
                <a:tc>
                  <a:txBody>
                    <a:bodyPr/>
                    <a:lstStyle/>
                    <a:p>
                      <a:pPr algn="ctr" fontAlgn="b"/>
                      <a:r>
                        <a:rPr lang="en-US" sz="1800" u="none" strike="noStrike" dirty="0">
                          <a:solidFill>
                            <a:schemeClr val="tx2"/>
                          </a:solidFill>
                          <a:effectLst/>
                        </a:rPr>
                        <a:t>-0.5%</a:t>
                      </a:r>
                      <a:endParaRPr lang="en-US" sz="1800" b="1" i="0" u="none" strike="noStrike" dirty="0">
                        <a:solidFill>
                          <a:schemeClr val="tx2"/>
                        </a:solidFill>
                        <a:effectLst/>
                        <a:latin typeface="Arial" panose="020B0604020202020204" pitchFamily="34" charset="0"/>
                      </a:endParaRPr>
                    </a:p>
                  </a:txBody>
                  <a:tcPr marL="3810" marR="3810" marT="3810" marB="0" anchor="ctr"/>
                </a:tc>
              </a:tr>
              <a:tr h="338767">
                <a:tc>
                  <a:txBody>
                    <a:bodyPr/>
                    <a:lstStyle/>
                    <a:p>
                      <a:pPr algn="l" fontAlgn="t"/>
                      <a:r>
                        <a:rPr lang="en-US" sz="1800" u="none" strike="noStrike" dirty="0">
                          <a:solidFill>
                            <a:schemeClr val="tx2"/>
                          </a:solidFill>
                          <a:effectLst/>
                        </a:rPr>
                        <a:t>  Some college, associate's degree</a:t>
                      </a:r>
                      <a:endParaRPr lang="en-US" sz="1800" b="1" i="0" u="none" strike="noStrike" dirty="0">
                        <a:solidFill>
                          <a:schemeClr val="tx2"/>
                        </a:solidFill>
                        <a:effectLst/>
                        <a:latin typeface="SansSerif" panose="00000400000000000000" pitchFamily="2" charset="2"/>
                      </a:endParaRPr>
                    </a:p>
                  </a:txBody>
                  <a:tcPr marL="3810" marR="3810" marT="3810" marB="0"/>
                </a:tc>
                <a:tc>
                  <a:txBody>
                    <a:bodyPr/>
                    <a:lstStyle/>
                    <a:p>
                      <a:pPr algn="ctr" fontAlgn="t"/>
                      <a:r>
                        <a:rPr lang="en-US" sz="1800" u="none" strike="noStrike" dirty="0">
                          <a:solidFill>
                            <a:schemeClr val="tx2"/>
                          </a:solidFill>
                          <a:effectLst/>
                        </a:rPr>
                        <a:t>9.5%</a:t>
                      </a:r>
                      <a:endParaRPr lang="en-US" sz="1800" b="1" i="0" u="none" strike="noStrike" dirty="0">
                        <a:solidFill>
                          <a:schemeClr val="tx2"/>
                        </a:solidFill>
                        <a:effectLst/>
                        <a:latin typeface="SansSerif" panose="00000400000000000000" pitchFamily="2" charset="2"/>
                      </a:endParaRPr>
                    </a:p>
                  </a:txBody>
                  <a:tcPr marL="3810" marR="3810" marT="3810" marB="0" anchor="ctr"/>
                </a:tc>
                <a:tc>
                  <a:txBody>
                    <a:bodyPr/>
                    <a:lstStyle/>
                    <a:p>
                      <a:pPr algn="ctr" fontAlgn="t"/>
                      <a:r>
                        <a:rPr lang="en-US" sz="1800" u="none" strike="noStrike" dirty="0">
                          <a:solidFill>
                            <a:schemeClr val="tx2"/>
                          </a:solidFill>
                          <a:effectLst/>
                        </a:rPr>
                        <a:t>9.4%</a:t>
                      </a:r>
                      <a:endParaRPr lang="en-US" sz="1800" b="1" i="0" u="none" strike="noStrike" dirty="0">
                        <a:solidFill>
                          <a:schemeClr val="tx2"/>
                        </a:solidFill>
                        <a:effectLst/>
                        <a:latin typeface="SansSerif" panose="00000400000000000000" pitchFamily="2" charset="2"/>
                      </a:endParaRPr>
                    </a:p>
                  </a:txBody>
                  <a:tcPr marL="3810" marR="3810" marT="3810" marB="0" anchor="ctr"/>
                </a:tc>
                <a:tc>
                  <a:txBody>
                    <a:bodyPr/>
                    <a:lstStyle/>
                    <a:p>
                      <a:pPr algn="ctr" fontAlgn="b"/>
                      <a:r>
                        <a:rPr lang="en-US" sz="1800" u="none" strike="noStrike" dirty="0">
                          <a:solidFill>
                            <a:schemeClr val="tx2"/>
                          </a:solidFill>
                          <a:effectLst/>
                        </a:rPr>
                        <a:t>-0.1%</a:t>
                      </a:r>
                      <a:endParaRPr lang="en-US" sz="1800" b="1" i="0" u="none" strike="noStrike" dirty="0">
                        <a:solidFill>
                          <a:schemeClr val="tx2"/>
                        </a:solidFill>
                        <a:effectLst/>
                        <a:latin typeface="Arial" panose="020B0604020202020204" pitchFamily="34" charset="0"/>
                      </a:endParaRPr>
                    </a:p>
                  </a:txBody>
                  <a:tcPr marL="3810" marR="3810" marT="3810" marB="0" anchor="ctr"/>
                </a:tc>
              </a:tr>
              <a:tr h="338767">
                <a:tc>
                  <a:txBody>
                    <a:bodyPr/>
                    <a:lstStyle/>
                    <a:p>
                      <a:pPr algn="l" fontAlgn="t"/>
                      <a:r>
                        <a:rPr lang="en-US" sz="1800" u="none" strike="noStrike" dirty="0">
                          <a:solidFill>
                            <a:schemeClr val="tx2"/>
                          </a:solidFill>
                          <a:effectLst/>
                        </a:rPr>
                        <a:t>  Bachelor's degree or higher</a:t>
                      </a:r>
                      <a:endParaRPr lang="en-US" sz="1800" b="1" i="0" u="none" strike="noStrike" dirty="0">
                        <a:solidFill>
                          <a:schemeClr val="tx2"/>
                        </a:solidFill>
                        <a:effectLst/>
                        <a:latin typeface="SansSerif" panose="00000400000000000000" pitchFamily="2" charset="2"/>
                      </a:endParaRPr>
                    </a:p>
                  </a:txBody>
                  <a:tcPr marL="3810" marR="3810" marT="3810" marB="0"/>
                </a:tc>
                <a:tc>
                  <a:txBody>
                    <a:bodyPr/>
                    <a:lstStyle/>
                    <a:p>
                      <a:pPr algn="ctr" fontAlgn="t"/>
                      <a:r>
                        <a:rPr lang="en-US" sz="1800" u="none" strike="noStrike">
                          <a:solidFill>
                            <a:schemeClr val="tx2"/>
                          </a:solidFill>
                          <a:effectLst/>
                        </a:rPr>
                        <a:t>3.9%</a:t>
                      </a:r>
                      <a:endParaRPr lang="en-US" sz="1800" b="1" i="0" u="none" strike="noStrike">
                        <a:solidFill>
                          <a:schemeClr val="tx2"/>
                        </a:solidFill>
                        <a:effectLst/>
                        <a:latin typeface="SansSerif" panose="00000400000000000000" pitchFamily="2" charset="2"/>
                      </a:endParaRPr>
                    </a:p>
                  </a:txBody>
                  <a:tcPr marL="3810" marR="3810" marT="3810" marB="0" anchor="ctr"/>
                </a:tc>
                <a:tc>
                  <a:txBody>
                    <a:bodyPr/>
                    <a:lstStyle/>
                    <a:p>
                      <a:pPr algn="ctr" fontAlgn="t"/>
                      <a:r>
                        <a:rPr lang="en-US" sz="1800" u="none" strike="noStrike">
                          <a:solidFill>
                            <a:schemeClr val="tx2"/>
                          </a:solidFill>
                          <a:effectLst/>
                        </a:rPr>
                        <a:t>4.1%</a:t>
                      </a:r>
                      <a:endParaRPr lang="en-US" sz="1800" b="1" i="0" u="none" strike="noStrike">
                        <a:solidFill>
                          <a:schemeClr val="tx2"/>
                        </a:solidFill>
                        <a:effectLst/>
                        <a:latin typeface="SansSerif" panose="00000400000000000000" pitchFamily="2" charset="2"/>
                      </a:endParaRPr>
                    </a:p>
                  </a:txBody>
                  <a:tcPr marL="3810" marR="3810" marT="3810" marB="0" anchor="ctr"/>
                </a:tc>
                <a:tc>
                  <a:txBody>
                    <a:bodyPr/>
                    <a:lstStyle/>
                    <a:p>
                      <a:pPr algn="ctr" fontAlgn="b"/>
                      <a:r>
                        <a:rPr lang="en-US" sz="1800" u="none" strike="noStrike" dirty="0">
                          <a:solidFill>
                            <a:schemeClr val="tx2"/>
                          </a:solidFill>
                          <a:effectLst/>
                        </a:rPr>
                        <a:t>0.2%</a:t>
                      </a:r>
                      <a:endParaRPr lang="en-US" sz="1800" b="1" i="0" u="none" strike="noStrike" dirty="0">
                        <a:solidFill>
                          <a:schemeClr val="tx2"/>
                        </a:solidFill>
                        <a:effectLst/>
                        <a:latin typeface="Arial" panose="020B0604020202020204" pitchFamily="34" charset="0"/>
                      </a:endParaRPr>
                    </a:p>
                  </a:txBody>
                  <a:tcPr marL="3810" marR="3810" marT="3810" marB="0" anchor="ctr"/>
                </a:tc>
              </a:tr>
            </a:tbl>
          </a:graphicData>
        </a:graphic>
      </p:graphicFrame>
      <p:sp>
        <p:nvSpPr>
          <p:cNvPr id="62511" name="Slide Number Placeholder 3"/>
          <p:cNvSpPr>
            <a:spLocks noGrp="1"/>
          </p:cNvSpPr>
          <p:nvPr>
            <p:ph type="sldNum" sz="quarter" idx="4294967295"/>
          </p:nvPr>
        </p:nvSpPr>
        <p:spPr bwMode="auto">
          <a:xfrm>
            <a:off x="8137525" y="6407150"/>
            <a:ext cx="817563" cy="3143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BD1DF00-C947-427B-8A20-079710C8DDFF}" type="slidenum">
              <a:rPr lang="en-US" altLang="en-US" sz="1200" smtClean="0">
                <a:solidFill>
                  <a:srgbClr val="8FA5D1"/>
                </a:solidFill>
              </a:rPr>
              <a:pPr/>
              <a:t>39</a:t>
            </a:fld>
            <a:endParaRPr lang="en-US" altLang="en-US" sz="1200" smtClean="0">
              <a:solidFill>
                <a:srgbClr val="8FA5D1"/>
              </a:solidFill>
            </a:endParaRPr>
          </a:p>
        </p:txBody>
      </p:sp>
      <p:sp>
        <p:nvSpPr>
          <p:cNvPr id="7" name="Rectangle 6"/>
          <p:cNvSpPr/>
          <p:nvPr/>
        </p:nvSpPr>
        <p:spPr>
          <a:xfrm>
            <a:off x="-3175" y="6526213"/>
            <a:ext cx="6400800" cy="241300"/>
          </a:xfrm>
          <a:prstGeom prst="rect">
            <a:avLst/>
          </a:prstGeom>
        </p:spPr>
        <p:txBody>
          <a:bodyPr>
            <a:spAutoFit/>
          </a:bodyPr>
          <a:lstStyle/>
          <a:p>
            <a:pPr>
              <a:lnSpc>
                <a:spcPct val="107000"/>
              </a:lnSpc>
              <a:spcBef>
                <a:spcPts val="0"/>
              </a:spcBef>
              <a:spcAft>
                <a:spcPts val="0"/>
              </a:spcAft>
              <a:defRPr/>
            </a:pPr>
            <a:r>
              <a:rPr lang="en-US" sz="900" dirty="0">
                <a:solidFill>
                  <a:schemeClr val="bg1">
                    <a:lumMod val="50000"/>
                  </a:schemeClr>
                </a:solidFill>
              </a:rPr>
              <a:t>Source: U.S. Census  Bureau, American Community Survey, 2010 and 2015 1 Year Samples</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837277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384" y="228600"/>
            <a:ext cx="7539616" cy="990600"/>
          </a:xfrm>
        </p:spPr>
        <p:txBody>
          <a:bodyPr>
            <a:noAutofit/>
          </a:bodyPr>
          <a:lstStyle/>
          <a:p>
            <a:r>
              <a:rPr lang="en-US" sz="2400" dirty="0"/>
              <a:t>Estimated Percent Change of the Total Population by County, Texas, 2010 to </a:t>
            </a:r>
            <a:r>
              <a:rPr lang="en-US" sz="2400" dirty="0" smtClean="0"/>
              <a:t>2016</a:t>
            </a:r>
            <a:endParaRPr lang="en-US" sz="2400" dirty="0"/>
          </a:p>
        </p:txBody>
      </p:sp>
      <p:sp>
        <p:nvSpPr>
          <p:cNvPr id="4" name="Slide Number Placeholder 3"/>
          <p:cNvSpPr>
            <a:spLocks noGrp="1"/>
          </p:cNvSpPr>
          <p:nvPr>
            <p:ph type="sldNum" sz="quarter" idx="4294967295"/>
          </p:nvPr>
        </p:nvSpPr>
        <p:spPr>
          <a:xfrm>
            <a:off x="6553200" y="6356355"/>
            <a:ext cx="2133600" cy="365125"/>
          </a:xfrm>
          <a:prstGeom prst="rect">
            <a:avLst/>
          </a:prstGeom>
        </p:spPr>
        <p:txBody>
          <a:bodyPr/>
          <a:lstStyle/>
          <a:p>
            <a:fld id="{2BC1FA3B-F0C1-4F58-90BE-DCC7501F4B28}" type="slidenum">
              <a:rPr lang="en-US" smtClean="0"/>
              <a:pPr/>
              <a:t>4</a:t>
            </a:fld>
            <a:endParaRPr lang="en-US" dirty="0"/>
          </a:p>
        </p:txBody>
      </p:sp>
      <p:sp>
        <p:nvSpPr>
          <p:cNvPr id="15" name="TextBox 14"/>
          <p:cNvSpPr txBox="1"/>
          <p:nvPr/>
        </p:nvSpPr>
        <p:spPr>
          <a:xfrm>
            <a:off x="5" y="6538923"/>
            <a:ext cx="3611886" cy="246221"/>
          </a:xfrm>
          <a:prstGeom prst="rect">
            <a:avLst/>
          </a:prstGeom>
          <a:noFill/>
        </p:spPr>
        <p:txBody>
          <a:bodyPr wrap="none" rtlCol="0">
            <a:spAutoFit/>
          </a:bodyPr>
          <a:lstStyle/>
          <a:p>
            <a:r>
              <a:rPr lang="en-US" sz="1000" dirty="0">
                <a:solidFill>
                  <a:schemeClr val="tx1">
                    <a:lumMod val="50000"/>
                    <a:lumOff val="50000"/>
                  </a:schemeClr>
                </a:solidFill>
              </a:rPr>
              <a:t>Source: U.S. Census </a:t>
            </a:r>
            <a:r>
              <a:rPr lang="en-US" sz="1000" dirty="0" smtClean="0">
                <a:solidFill>
                  <a:schemeClr val="tx1">
                    <a:lumMod val="50000"/>
                    <a:lumOff val="50000"/>
                  </a:schemeClr>
                </a:solidFill>
              </a:rPr>
              <a:t>Bureau, 2016 Vintage </a:t>
            </a:r>
            <a:r>
              <a:rPr lang="en-US" sz="1000" dirty="0">
                <a:solidFill>
                  <a:schemeClr val="tx1">
                    <a:lumMod val="50000"/>
                    <a:lumOff val="50000"/>
                  </a:schemeClr>
                </a:solidFill>
              </a:rPr>
              <a:t>Population </a:t>
            </a:r>
            <a:r>
              <a:rPr lang="en-US" sz="1000" dirty="0" smtClean="0">
                <a:solidFill>
                  <a:schemeClr val="tx1">
                    <a:lumMod val="50000"/>
                    <a:lumOff val="50000"/>
                  </a:schemeClr>
                </a:solidFill>
              </a:rPr>
              <a:t>Estimates </a:t>
            </a:r>
            <a:endParaRPr lang="en-US" sz="1000" dirty="0">
              <a:solidFill>
                <a:schemeClr val="tx1">
                  <a:lumMod val="50000"/>
                  <a:lumOff val="50000"/>
                </a:schemeClr>
              </a:solidFill>
            </a:endParaRPr>
          </a:p>
        </p:txBody>
      </p:sp>
      <p:pic>
        <p:nvPicPr>
          <p:cNvPr id="5" name="Picture 4"/>
          <p:cNvPicPr>
            <a:picLocks noChangeAspect="1"/>
          </p:cNvPicPr>
          <p:nvPr/>
        </p:nvPicPr>
        <p:blipFill rotWithShape="1">
          <a:blip r:embed="rId3"/>
          <a:srcRect l="5069" t="17137" r="3391" b="17878"/>
          <a:stretch/>
        </p:blipFill>
        <p:spPr>
          <a:xfrm>
            <a:off x="1555857" y="1114601"/>
            <a:ext cx="6032287" cy="5606879"/>
          </a:xfrm>
          <a:prstGeom prst="rect">
            <a:avLst/>
          </a:prstGeom>
        </p:spPr>
      </p:pic>
      <p:pic>
        <p:nvPicPr>
          <p:cNvPr id="7" name="Picture 6"/>
          <p:cNvPicPr>
            <a:picLocks noChangeAspect="1"/>
          </p:cNvPicPr>
          <p:nvPr/>
        </p:nvPicPr>
        <p:blipFill>
          <a:blip r:embed="rId4"/>
          <a:stretch>
            <a:fillRect/>
          </a:stretch>
        </p:blipFill>
        <p:spPr>
          <a:xfrm>
            <a:off x="239863" y="4880007"/>
            <a:ext cx="1781525" cy="1595251"/>
          </a:xfrm>
          <a:prstGeom prst="rect">
            <a:avLst/>
          </a:prstGeom>
        </p:spPr>
      </p:pic>
    </p:spTree>
    <p:extLst>
      <p:ext uri="{BB962C8B-B14F-4D97-AF65-F5344CB8AC3E}">
        <p14:creationId xmlns:p14="http://schemas.microsoft.com/office/powerpoint/2010/main" val="95584567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Percent of Civilian Labor Force by Occupation, Texas, 2008, 2014 and 2014-2008 Difference</a:t>
            </a:r>
            <a:endParaRPr lang="en-US" sz="2800" dirty="0"/>
          </a:p>
        </p:txBody>
      </p:sp>
      <p:graphicFrame>
        <p:nvGraphicFramePr>
          <p:cNvPr id="7" name="Content Placeholder 6"/>
          <p:cNvGraphicFramePr>
            <a:graphicFrameLocks noGrp="1"/>
          </p:cNvGraphicFramePr>
          <p:nvPr>
            <p:ph idx="1"/>
            <p:extLst/>
          </p:nvPr>
        </p:nvGraphicFramePr>
        <p:xfrm>
          <a:off x="377825" y="1511300"/>
          <a:ext cx="8458200" cy="4664075"/>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40</a:t>
            </a:fld>
            <a:endParaRPr lang="en-US" dirty="0"/>
          </a:p>
        </p:txBody>
      </p:sp>
      <p:sp>
        <p:nvSpPr>
          <p:cNvPr id="8" name="Rectangle 7"/>
          <p:cNvSpPr/>
          <p:nvPr/>
        </p:nvSpPr>
        <p:spPr>
          <a:xfrm>
            <a:off x="0" y="6477000"/>
            <a:ext cx="6400800" cy="246221"/>
          </a:xfrm>
          <a:prstGeom prst="rect">
            <a:avLst/>
          </a:prstGeom>
        </p:spPr>
        <p:txBody>
          <a:bodyPr wrap="square">
            <a:spAutoFit/>
          </a:bodyPr>
          <a:lstStyle/>
          <a:p>
            <a:r>
              <a:rPr lang="en-US" sz="10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Source: U.S. Census Bureau, American Community Survey, </a:t>
            </a:r>
            <a:r>
              <a:rPr lang="en-US" sz="1000" dirty="0" smtClean="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1-Year Sample</a:t>
            </a:r>
            <a:r>
              <a:rPr lang="en-US" sz="10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1000" dirty="0" smtClean="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2008, 2010, 2014`</a:t>
            </a:r>
            <a:endParaRPr lang="en-US" sz="1000" dirty="0">
              <a:solidFill>
                <a:schemeClr val="bg1">
                  <a:lumMod val="50000"/>
                </a:schemeClr>
              </a:solidFill>
            </a:endParaRPr>
          </a:p>
        </p:txBody>
      </p:sp>
    </p:spTree>
    <p:extLst>
      <p:ext uri="{BB962C8B-B14F-4D97-AF65-F5344CB8AC3E}">
        <p14:creationId xmlns:p14="http://schemas.microsoft.com/office/powerpoint/2010/main" val="116756867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800100" y="0"/>
            <a:ext cx="7543800" cy="1219200"/>
          </a:xfrm>
          <a:prstGeom prst="rect">
            <a:avLst/>
          </a:prstGeom>
        </p:spPr>
        <p:txBody>
          <a:bodyPr anchor="ctr"/>
          <a:lstStyle/>
          <a:p>
            <a:pPr lvl="0" algn="ctr" eaLnBrk="1" hangingPunct="1">
              <a:defRPr/>
            </a:pPr>
            <a:r>
              <a:rPr lang="en-US" sz="2400" kern="0" noProof="0" dirty="0" smtClean="0">
                <a:solidFill>
                  <a:schemeClr val="bg1"/>
                </a:solidFill>
                <a:ea typeface="+mj-ea"/>
                <a:cs typeface="+mj-cs"/>
              </a:rPr>
              <a:t>Earnings and Education</a:t>
            </a:r>
            <a:endParaRPr kumimoji="0" lang="en-US" sz="2400" i="0" u="none" strike="noStrike" kern="0" cap="none" spc="0" normalizeH="0" baseline="0" noProof="0" dirty="0" smtClean="0">
              <a:ln>
                <a:noFill/>
              </a:ln>
              <a:solidFill>
                <a:schemeClr val="bg1"/>
              </a:solidFill>
              <a:effectLst/>
              <a:uLnTx/>
              <a:uFillTx/>
              <a:ea typeface="+mj-ea"/>
              <a:cs typeface="+mj-cs"/>
            </a:endParaRPr>
          </a:p>
        </p:txBody>
      </p:sp>
      <p:sp>
        <p:nvSpPr>
          <p:cNvPr id="9" name="Rectangle 8"/>
          <p:cNvSpPr/>
          <p:nvPr/>
        </p:nvSpPr>
        <p:spPr>
          <a:xfrm>
            <a:off x="0" y="6429257"/>
            <a:ext cx="8001000" cy="261610"/>
          </a:xfrm>
          <a:prstGeom prst="rect">
            <a:avLst/>
          </a:prstGeom>
        </p:spPr>
        <p:txBody>
          <a:bodyPr wrap="square">
            <a:spAutoFit/>
          </a:bodyPr>
          <a:lstStyle/>
          <a:p>
            <a:r>
              <a:rPr lang="en-US" sz="1050" dirty="0">
                <a:solidFill>
                  <a:schemeClr val="tx1">
                    <a:lumMod val="50000"/>
                    <a:lumOff val="50000"/>
                  </a:schemeClr>
                </a:solidFill>
                <a:latin typeface="+mn-lt"/>
              </a:rPr>
              <a:t>Source: US Census Bureau, American Community Survey, 5-Year, 2015, B20004. </a:t>
            </a:r>
            <a:r>
              <a:rPr lang="en-US" sz="1050" dirty="0" smtClean="0">
                <a:solidFill>
                  <a:schemeClr val="tx1">
                    <a:lumMod val="50000"/>
                    <a:lumOff val="50000"/>
                  </a:schemeClr>
                </a:solidFill>
                <a:latin typeface="+mn-lt"/>
              </a:rPr>
              <a:t>	</a:t>
            </a:r>
            <a:endParaRPr lang="en-US" sz="1050" dirty="0">
              <a:solidFill>
                <a:schemeClr val="tx1">
                  <a:lumMod val="50000"/>
                  <a:lumOff val="50000"/>
                </a:schemeClr>
              </a:solidFill>
              <a:latin typeface="+mn-lt"/>
            </a:endParaRPr>
          </a:p>
        </p:txBody>
      </p:sp>
      <p:graphicFrame>
        <p:nvGraphicFramePr>
          <p:cNvPr id="6" name="Chart 5"/>
          <p:cNvGraphicFramePr>
            <a:graphicFrameLocks/>
          </p:cNvGraphicFramePr>
          <p:nvPr>
            <p:extLst/>
          </p:nvPr>
        </p:nvGraphicFramePr>
        <p:xfrm>
          <a:off x="609600" y="1444592"/>
          <a:ext cx="7924800" cy="47950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656412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Educational Attainment, Persons Aged 25 Years and Older, Texas, 2011 and 2015</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537730074"/>
              </p:ext>
            </p:extLst>
          </p:nvPr>
        </p:nvGraphicFramePr>
        <p:xfrm>
          <a:off x="304800" y="2362200"/>
          <a:ext cx="7815661" cy="1972105"/>
        </p:xfrm>
        <a:graphic>
          <a:graphicData uri="http://schemas.openxmlformats.org/drawingml/2006/table">
            <a:tbl>
              <a:tblPr firstRow="1">
                <a:tableStyleId>{5C22544A-7EE6-4342-B048-85BDC9FD1C3A}</a:tableStyleId>
              </a:tblPr>
              <a:tblGrid>
                <a:gridCol w="4800600">
                  <a:extLst>
                    <a:ext uri="{9D8B030D-6E8A-4147-A177-3AD203B41FA5}">
                      <a16:colId xmlns="" xmlns:a16="http://schemas.microsoft.com/office/drawing/2014/main" val="20000"/>
                    </a:ext>
                  </a:extLst>
                </a:gridCol>
                <a:gridCol w="1219200">
                  <a:extLst>
                    <a:ext uri="{9D8B030D-6E8A-4147-A177-3AD203B41FA5}">
                      <a16:colId xmlns="" xmlns:a16="http://schemas.microsoft.com/office/drawing/2014/main" val="20001"/>
                    </a:ext>
                  </a:extLst>
                </a:gridCol>
                <a:gridCol w="1274817">
                  <a:extLst>
                    <a:ext uri="{9D8B030D-6E8A-4147-A177-3AD203B41FA5}">
                      <a16:colId xmlns="" xmlns:a16="http://schemas.microsoft.com/office/drawing/2014/main" val="20002"/>
                    </a:ext>
                  </a:extLst>
                </a:gridCol>
                <a:gridCol w="521044">
                  <a:extLst>
                    <a:ext uri="{9D8B030D-6E8A-4147-A177-3AD203B41FA5}">
                      <a16:colId xmlns="" xmlns:a16="http://schemas.microsoft.com/office/drawing/2014/main" val="20003"/>
                    </a:ext>
                  </a:extLst>
                </a:gridCol>
              </a:tblGrid>
              <a:tr h="676702">
                <a:tc>
                  <a:txBody>
                    <a:bodyPr/>
                    <a:lstStyle/>
                    <a:p>
                      <a:pPr algn="l" fontAlgn="t"/>
                      <a:endParaRPr lang="en-US" sz="1600" b="0" i="0" u="none" strike="noStrike" dirty="0">
                        <a:solidFill>
                          <a:schemeClr val="tx2"/>
                        </a:solidFill>
                        <a:effectLst/>
                        <a:latin typeface="SansSerif" panose="00000400000000000000" pitchFamily="2" charset="2"/>
                      </a:endParaRPr>
                    </a:p>
                  </a:txBody>
                  <a:tcPr marL="9525" marR="9525" marT="9525" marB="0"/>
                </a:tc>
                <a:tc>
                  <a:txBody>
                    <a:bodyPr/>
                    <a:lstStyle/>
                    <a:p>
                      <a:pPr algn="ctr" fontAlgn="t"/>
                      <a:r>
                        <a:rPr lang="en-US" sz="2000" u="none" strike="noStrike" dirty="0">
                          <a:effectLst/>
                        </a:rPr>
                        <a:t> </a:t>
                      </a:r>
                      <a:r>
                        <a:rPr lang="en-US" sz="2000" u="none" strike="noStrike" dirty="0" smtClean="0">
                          <a:effectLst/>
                        </a:rPr>
                        <a:t>2011</a:t>
                      </a:r>
                      <a:endParaRPr lang="en-US" sz="2000" b="0" i="0" u="none" strike="noStrike" dirty="0">
                        <a:solidFill>
                          <a:schemeClr val="tx2"/>
                        </a:solidFill>
                        <a:effectLst/>
                        <a:latin typeface="SansSerif" panose="00000400000000000000" pitchFamily="2" charset="2"/>
                      </a:endParaRPr>
                    </a:p>
                  </a:txBody>
                  <a:tcPr marL="9525" marR="9525" marT="9525" marB="0" anchor="ctr"/>
                </a:tc>
                <a:tc>
                  <a:txBody>
                    <a:bodyPr/>
                    <a:lstStyle/>
                    <a:p>
                      <a:pPr algn="ctr" fontAlgn="t"/>
                      <a:r>
                        <a:rPr lang="en-US" sz="2000" u="none" strike="noStrike" dirty="0" smtClean="0">
                          <a:effectLst/>
                        </a:rPr>
                        <a:t>2015</a:t>
                      </a:r>
                      <a:endParaRPr lang="en-US" sz="2000" b="0" i="0" u="none" strike="noStrike" dirty="0">
                        <a:solidFill>
                          <a:schemeClr val="tx2"/>
                        </a:solidFill>
                        <a:effectLst/>
                        <a:latin typeface="SansSerif" panose="00000400000000000000" pitchFamily="2" charset="2"/>
                      </a:endParaRPr>
                    </a:p>
                  </a:txBody>
                  <a:tcPr marL="9525" marR="9525" marT="9525" marB="0" anchor="ctr"/>
                </a:tc>
                <a:tc>
                  <a:txBody>
                    <a:bodyPr/>
                    <a:lstStyle/>
                    <a:p>
                      <a:pPr algn="l" fontAlgn="t"/>
                      <a:r>
                        <a:rPr lang="en-US" sz="1600" u="none" strike="noStrike" dirty="0">
                          <a:effectLst/>
                        </a:rPr>
                        <a:t> </a:t>
                      </a:r>
                      <a:endParaRPr lang="en-US" sz="1600" b="0" i="0" u="none" strike="noStrike" dirty="0">
                        <a:solidFill>
                          <a:schemeClr val="tx2"/>
                        </a:solidFill>
                        <a:effectLst/>
                        <a:latin typeface="SansSerif" panose="00000400000000000000" pitchFamily="2" charset="2"/>
                      </a:endParaRPr>
                    </a:p>
                  </a:txBody>
                  <a:tcPr marL="9525" marR="9525" marT="9525" marB="0"/>
                </a:tc>
                <a:extLst>
                  <a:ext uri="{0D108BD9-81ED-4DB2-BD59-A6C34878D82A}">
                    <a16:rowId xmlns="" xmlns:a16="http://schemas.microsoft.com/office/drawing/2014/main" val="10000"/>
                  </a:ext>
                </a:extLst>
              </a:tr>
              <a:tr h="618701">
                <a:tc>
                  <a:txBody>
                    <a:bodyPr/>
                    <a:lstStyle/>
                    <a:p>
                      <a:pPr lvl="1" algn="l" fontAlgn="t"/>
                      <a:r>
                        <a:rPr lang="en-US" sz="2000" u="none" strike="noStrike" dirty="0" smtClean="0">
                          <a:solidFill>
                            <a:schemeClr val="tx2"/>
                          </a:solidFill>
                          <a:effectLst/>
                        </a:rPr>
                        <a:t>Percent </a:t>
                      </a:r>
                      <a:r>
                        <a:rPr lang="en-US" sz="2000" u="none" strike="noStrike" dirty="0">
                          <a:solidFill>
                            <a:schemeClr val="tx2"/>
                          </a:solidFill>
                          <a:effectLst/>
                        </a:rPr>
                        <a:t>high school graduate or higher</a:t>
                      </a:r>
                      <a:endParaRPr lang="en-US" sz="2000" b="0" i="0" u="none" strike="noStrike" dirty="0">
                        <a:solidFill>
                          <a:schemeClr val="tx2"/>
                        </a:solidFill>
                        <a:effectLst/>
                        <a:latin typeface="SansSerif" panose="00000400000000000000" pitchFamily="2" charset="2"/>
                      </a:endParaRPr>
                    </a:p>
                  </a:txBody>
                  <a:tcPr marL="9525" marR="9525" marT="9525" marB="0" anchor="ctr"/>
                </a:tc>
                <a:tc>
                  <a:txBody>
                    <a:bodyPr/>
                    <a:lstStyle/>
                    <a:p>
                      <a:pPr algn="r" fontAlgn="t"/>
                      <a:r>
                        <a:rPr lang="en-US" sz="2000" u="none" strike="noStrike" dirty="0">
                          <a:solidFill>
                            <a:schemeClr val="tx2"/>
                          </a:solidFill>
                          <a:effectLst/>
                        </a:rPr>
                        <a:t>81.1%</a:t>
                      </a:r>
                      <a:endParaRPr lang="en-US" sz="2000" b="0" i="0" u="none" strike="noStrike" dirty="0">
                        <a:solidFill>
                          <a:schemeClr val="tx2"/>
                        </a:solidFill>
                        <a:effectLst/>
                        <a:latin typeface="SansSerif" panose="00000400000000000000" pitchFamily="2" charset="2"/>
                      </a:endParaRPr>
                    </a:p>
                  </a:txBody>
                  <a:tcPr marL="9525" marR="9525" marT="9525" marB="0" anchor="ctr"/>
                </a:tc>
                <a:tc>
                  <a:txBody>
                    <a:bodyPr/>
                    <a:lstStyle/>
                    <a:p>
                      <a:pPr algn="r" fontAlgn="t"/>
                      <a:r>
                        <a:rPr lang="en-US" sz="2000" u="none" strike="noStrike" dirty="0">
                          <a:solidFill>
                            <a:schemeClr val="tx2"/>
                          </a:solidFill>
                          <a:effectLst/>
                        </a:rPr>
                        <a:t>82.4%</a:t>
                      </a:r>
                      <a:endParaRPr lang="en-US" sz="2000" b="0" i="0" u="none" strike="noStrike" dirty="0">
                        <a:solidFill>
                          <a:schemeClr val="tx2"/>
                        </a:solidFill>
                        <a:effectLst/>
                        <a:latin typeface="SansSerif" panose="00000400000000000000" pitchFamily="2" charset="2"/>
                      </a:endParaRPr>
                    </a:p>
                  </a:txBody>
                  <a:tcPr marL="9525" marR="9525" marT="9525" marB="0" anchor="ctr"/>
                </a:tc>
                <a:tc>
                  <a:txBody>
                    <a:bodyPr/>
                    <a:lstStyle/>
                    <a:p>
                      <a:pPr algn="ctr" fontAlgn="t"/>
                      <a:r>
                        <a:rPr lang="en-US" sz="2000" u="none" strike="noStrike" dirty="0">
                          <a:solidFill>
                            <a:schemeClr val="tx2"/>
                          </a:solidFill>
                          <a:effectLst/>
                        </a:rPr>
                        <a:t>*</a:t>
                      </a:r>
                      <a:endParaRPr lang="en-US" sz="2000" b="0" i="0" u="none" strike="noStrike" dirty="0">
                        <a:solidFill>
                          <a:schemeClr val="tx2"/>
                        </a:solidFill>
                        <a:effectLst/>
                        <a:latin typeface="SansSerif" panose="00000400000000000000" pitchFamily="2" charset="2"/>
                      </a:endParaRPr>
                    </a:p>
                  </a:txBody>
                  <a:tcPr marL="9525" marR="9525" marT="9525" marB="0" anchor="ctr"/>
                </a:tc>
                <a:extLst>
                  <a:ext uri="{0D108BD9-81ED-4DB2-BD59-A6C34878D82A}">
                    <a16:rowId xmlns="" xmlns:a16="http://schemas.microsoft.com/office/drawing/2014/main" val="10001"/>
                  </a:ext>
                </a:extLst>
              </a:tr>
              <a:tr h="676702">
                <a:tc>
                  <a:txBody>
                    <a:bodyPr/>
                    <a:lstStyle/>
                    <a:p>
                      <a:pPr lvl="1" algn="l" fontAlgn="t"/>
                      <a:r>
                        <a:rPr lang="en-US" sz="2000" u="none" strike="noStrike" dirty="0" smtClean="0">
                          <a:solidFill>
                            <a:schemeClr val="tx2"/>
                          </a:solidFill>
                          <a:effectLst/>
                        </a:rPr>
                        <a:t>Percent </a:t>
                      </a:r>
                      <a:r>
                        <a:rPr lang="en-US" sz="2000" u="none" strike="noStrike" dirty="0">
                          <a:solidFill>
                            <a:schemeClr val="tx2"/>
                          </a:solidFill>
                          <a:effectLst/>
                        </a:rPr>
                        <a:t>bachelor's degree or higher</a:t>
                      </a:r>
                      <a:endParaRPr lang="en-US" sz="2000" b="0" i="0" u="none" strike="noStrike" dirty="0">
                        <a:solidFill>
                          <a:schemeClr val="tx2"/>
                        </a:solidFill>
                        <a:effectLst/>
                        <a:latin typeface="SansSerif" panose="00000400000000000000" pitchFamily="2" charset="2"/>
                      </a:endParaRPr>
                    </a:p>
                  </a:txBody>
                  <a:tcPr marL="9525" marR="9525" marT="9525" marB="0" anchor="ctr"/>
                </a:tc>
                <a:tc>
                  <a:txBody>
                    <a:bodyPr/>
                    <a:lstStyle/>
                    <a:p>
                      <a:pPr algn="r" fontAlgn="t"/>
                      <a:r>
                        <a:rPr lang="en-US" sz="2000" u="none" strike="noStrike" dirty="0">
                          <a:solidFill>
                            <a:schemeClr val="tx2"/>
                          </a:solidFill>
                          <a:effectLst/>
                        </a:rPr>
                        <a:t>26.4%</a:t>
                      </a:r>
                      <a:endParaRPr lang="en-US" sz="2000" b="0" i="0" u="none" strike="noStrike" dirty="0">
                        <a:solidFill>
                          <a:schemeClr val="tx2"/>
                        </a:solidFill>
                        <a:effectLst/>
                        <a:latin typeface="SansSerif" panose="00000400000000000000" pitchFamily="2" charset="2"/>
                      </a:endParaRPr>
                    </a:p>
                  </a:txBody>
                  <a:tcPr marL="9525" marR="9525" marT="9525" marB="0" anchor="ctr"/>
                </a:tc>
                <a:tc>
                  <a:txBody>
                    <a:bodyPr/>
                    <a:lstStyle/>
                    <a:p>
                      <a:pPr algn="r" fontAlgn="t"/>
                      <a:r>
                        <a:rPr lang="en-US" sz="2000" u="none" strike="noStrike" dirty="0">
                          <a:solidFill>
                            <a:schemeClr val="tx2"/>
                          </a:solidFill>
                          <a:effectLst/>
                        </a:rPr>
                        <a:t>28.4%</a:t>
                      </a:r>
                      <a:endParaRPr lang="en-US" sz="2000" b="0" i="0" u="none" strike="noStrike" dirty="0">
                        <a:solidFill>
                          <a:schemeClr val="tx2"/>
                        </a:solidFill>
                        <a:effectLst/>
                        <a:latin typeface="SansSerif" panose="00000400000000000000" pitchFamily="2" charset="2"/>
                      </a:endParaRPr>
                    </a:p>
                  </a:txBody>
                  <a:tcPr marL="9525" marR="9525" marT="9525" marB="0" anchor="ctr"/>
                </a:tc>
                <a:tc>
                  <a:txBody>
                    <a:bodyPr/>
                    <a:lstStyle/>
                    <a:p>
                      <a:pPr algn="ctr" fontAlgn="t"/>
                      <a:r>
                        <a:rPr lang="en-US" sz="2000" u="none" strike="noStrike" dirty="0">
                          <a:solidFill>
                            <a:schemeClr val="tx2"/>
                          </a:solidFill>
                          <a:effectLst/>
                        </a:rPr>
                        <a:t>*</a:t>
                      </a:r>
                      <a:endParaRPr lang="en-US" sz="2000" b="0" i="0" u="none" strike="noStrike" dirty="0">
                        <a:solidFill>
                          <a:schemeClr val="tx2"/>
                        </a:solidFill>
                        <a:effectLst/>
                        <a:latin typeface="SansSerif" panose="00000400000000000000" pitchFamily="2" charset="2"/>
                      </a:endParaRPr>
                    </a:p>
                  </a:txBody>
                  <a:tcPr marL="9525" marR="9525" marT="9525" marB="0" anchor="ctr"/>
                </a:tc>
                <a:extLst>
                  <a:ext uri="{0D108BD9-81ED-4DB2-BD59-A6C34878D82A}">
                    <a16:rowId xmlns="" xmlns:a16="http://schemas.microsoft.com/office/drawing/2014/main" val="10002"/>
                  </a:ext>
                </a:extLst>
              </a:tr>
            </a:tbl>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42</a:t>
            </a:fld>
            <a:endParaRPr lang="en-US" dirty="0"/>
          </a:p>
        </p:txBody>
      </p:sp>
      <p:sp>
        <p:nvSpPr>
          <p:cNvPr id="6" name="Rectangle 5"/>
          <p:cNvSpPr/>
          <p:nvPr/>
        </p:nvSpPr>
        <p:spPr>
          <a:xfrm>
            <a:off x="76200" y="6305978"/>
            <a:ext cx="6823076" cy="415498"/>
          </a:xfrm>
          <a:prstGeom prst="rect">
            <a:avLst/>
          </a:prstGeom>
        </p:spPr>
        <p:txBody>
          <a:bodyPr wrap="square">
            <a:spAutoFit/>
          </a:bodyPr>
          <a:lstStyle/>
          <a:p>
            <a:r>
              <a:rPr lang="en-US" sz="1050" i="1" dirty="0">
                <a:solidFill>
                  <a:schemeClr val="bg1">
                    <a:lumMod val="50000"/>
                  </a:schemeClr>
                </a:solidFill>
                <a:latin typeface="Arial" panose="020B0604020202020204" pitchFamily="34" charset="0"/>
                <a:ea typeface="Calibri" panose="020F0502020204030204" pitchFamily="34" charset="0"/>
              </a:rPr>
              <a:t>U.S. Census Bureau </a:t>
            </a:r>
            <a:r>
              <a:rPr lang="en-US" sz="1050" i="1" dirty="0" smtClean="0">
                <a:solidFill>
                  <a:schemeClr val="bg1">
                    <a:lumMod val="50000"/>
                  </a:schemeClr>
                </a:solidFill>
                <a:latin typeface="Arial" panose="020B0604020202020204" pitchFamily="34" charset="0"/>
                <a:ea typeface="Calibri" panose="020F0502020204030204" pitchFamily="34" charset="0"/>
              </a:rPr>
              <a:t>American Community Survey,  1-Year Samples, 2011 and 2015</a:t>
            </a:r>
          </a:p>
          <a:p>
            <a:r>
              <a:rPr lang="en-US" sz="1050" i="1" dirty="0" smtClean="0">
                <a:solidFill>
                  <a:schemeClr val="bg1">
                    <a:lumMod val="50000"/>
                  </a:schemeClr>
                </a:solidFill>
                <a:latin typeface="Arial" panose="020B0604020202020204" pitchFamily="34" charset="0"/>
              </a:rPr>
              <a:t>* Years significantly different p&lt;.05</a:t>
            </a:r>
            <a:endParaRPr lang="en-US" sz="1050" dirty="0">
              <a:solidFill>
                <a:schemeClr val="bg1">
                  <a:lumMod val="50000"/>
                </a:schemeClr>
              </a:solidFill>
            </a:endParaRPr>
          </a:p>
        </p:txBody>
      </p:sp>
    </p:spTree>
    <p:extLst>
      <p:ext uri="{BB962C8B-B14F-4D97-AF65-F5344CB8AC3E}">
        <p14:creationId xmlns:p14="http://schemas.microsoft.com/office/powerpoint/2010/main" val="26709685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Percent Distribution of Educational Attainment of Persons Aged 25 Years and Older, Texas, 2008, 2011, and 2015</a:t>
            </a:r>
            <a:endParaRPr lang="en-US" sz="2400" dirty="0"/>
          </a:p>
        </p:txBody>
      </p:sp>
      <p:graphicFrame>
        <p:nvGraphicFramePr>
          <p:cNvPr id="7" name="Content Placeholder 6"/>
          <p:cNvGraphicFramePr>
            <a:graphicFrameLocks noGrp="1"/>
          </p:cNvGraphicFramePr>
          <p:nvPr>
            <p:ph idx="1"/>
            <p:extLst/>
          </p:nvPr>
        </p:nvGraphicFramePr>
        <p:xfrm>
          <a:off x="76200" y="1511300"/>
          <a:ext cx="8836025" cy="5088810"/>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43</a:t>
            </a:fld>
            <a:endParaRPr lang="en-US" dirty="0"/>
          </a:p>
        </p:txBody>
      </p:sp>
      <p:sp>
        <p:nvSpPr>
          <p:cNvPr id="8" name="Rectangle 7"/>
          <p:cNvSpPr/>
          <p:nvPr/>
        </p:nvSpPr>
        <p:spPr>
          <a:xfrm>
            <a:off x="0" y="6477000"/>
            <a:ext cx="6400800" cy="246221"/>
          </a:xfrm>
          <a:prstGeom prst="rect">
            <a:avLst/>
          </a:prstGeom>
        </p:spPr>
        <p:txBody>
          <a:bodyPr wrap="square">
            <a:spAutoFit/>
          </a:bodyPr>
          <a:lstStyle/>
          <a:p>
            <a:r>
              <a:rPr lang="en-US" sz="10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Source: U.S. Census Bureau, American Community Survey, </a:t>
            </a:r>
            <a:r>
              <a:rPr lang="en-US" sz="1000" dirty="0" smtClean="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1-Year Samples, 2008-2015</a:t>
            </a:r>
            <a:endParaRPr lang="en-US" sz="1000" dirty="0">
              <a:solidFill>
                <a:schemeClr val="bg1">
                  <a:lumMod val="50000"/>
                </a:schemeClr>
              </a:solidFill>
            </a:endParaRPr>
          </a:p>
        </p:txBody>
      </p:sp>
      <p:sp>
        <p:nvSpPr>
          <p:cNvPr id="6" name="Right Brace 5"/>
          <p:cNvSpPr/>
          <p:nvPr/>
        </p:nvSpPr>
        <p:spPr>
          <a:xfrm>
            <a:off x="5486400" y="4267200"/>
            <a:ext cx="76200" cy="1600200"/>
          </a:xfrm>
          <a:prstGeom prst="rightBrace">
            <a:avLst/>
          </a:prstGeom>
          <a:ln w="22225"/>
        </p:spPr>
        <p:style>
          <a:lnRef idx="1">
            <a:schemeClr val="accent1"/>
          </a:lnRef>
          <a:fillRef idx="0">
            <a:schemeClr val="accent1"/>
          </a:fillRef>
          <a:effectRef idx="0">
            <a:schemeClr val="accent1"/>
          </a:effectRef>
          <a:fontRef idx="minor">
            <a:schemeClr val="tx1"/>
          </a:fontRef>
        </p:style>
        <p:txBody>
          <a:bodyPr wrap="squar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419295703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4072411620"/>
              </p:ext>
            </p:extLst>
          </p:nvPr>
        </p:nvGraphicFramePr>
        <p:xfrm>
          <a:off x="152400" y="1447800"/>
          <a:ext cx="9299575" cy="5116126"/>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44</a:t>
            </a:fld>
            <a:endParaRPr lang="en-US" dirty="0"/>
          </a:p>
        </p:txBody>
      </p:sp>
      <p:sp>
        <p:nvSpPr>
          <p:cNvPr id="8" name="Title 1"/>
          <p:cNvSpPr>
            <a:spLocks noGrp="1"/>
          </p:cNvSpPr>
          <p:nvPr>
            <p:ph type="title"/>
          </p:nvPr>
        </p:nvSpPr>
        <p:spPr/>
        <p:txBody>
          <a:bodyPr>
            <a:noAutofit/>
          </a:bodyPr>
          <a:lstStyle/>
          <a:p>
            <a:r>
              <a:rPr lang="en-US" sz="2400" dirty="0" smtClean="0"/>
              <a:t>Educational Attainment of Persons Age 25 Years and Older by Race/Ethnicity, Texas, 2015</a:t>
            </a:r>
            <a:endParaRPr lang="en-US" sz="2400" dirty="0"/>
          </a:p>
        </p:txBody>
      </p:sp>
      <p:sp>
        <p:nvSpPr>
          <p:cNvPr id="9" name="Rectangle 8"/>
          <p:cNvSpPr/>
          <p:nvPr/>
        </p:nvSpPr>
        <p:spPr>
          <a:xfrm>
            <a:off x="0" y="6477000"/>
            <a:ext cx="6400800" cy="246221"/>
          </a:xfrm>
          <a:prstGeom prst="rect">
            <a:avLst/>
          </a:prstGeom>
        </p:spPr>
        <p:txBody>
          <a:bodyPr wrap="square">
            <a:spAutoFit/>
          </a:bodyPr>
          <a:lstStyle/>
          <a:p>
            <a:r>
              <a:rPr lang="en-US" sz="10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Source: U.S. Census Bureau, American Community Survey, </a:t>
            </a:r>
            <a:r>
              <a:rPr lang="en-US" sz="1000" dirty="0" smtClean="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1-Year Sample</a:t>
            </a:r>
            <a:r>
              <a:rPr lang="en-US" sz="10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1000" dirty="0" smtClean="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2015</a:t>
            </a:r>
            <a:endParaRPr lang="en-US" sz="1000" dirty="0">
              <a:solidFill>
                <a:schemeClr val="bg1">
                  <a:lumMod val="50000"/>
                </a:schemeClr>
              </a:solidFill>
            </a:endParaRPr>
          </a:p>
        </p:txBody>
      </p:sp>
    </p:spTree>
    <p:extLst>
      <p:ext uri="{BB962C8B-B14F-4D97-AF65-F5344CB8AC3E}">
        <p14:creationId xmlns:p14="http://schemas.microsoft.com/office/powerpoint/2010/main" val="22743138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7315200" cy="990600"/>
          </a:xfrm>
        </p:spPr>
        <p:txBody>
          <a:bodyPr>
            <a:noAutofit/>
          </a:bodyPr>
          <a:lstStyle/>
          <a:p>
            <a:r>
              <a:rPr lang="en-US" sz="2400" dirty="0" smtClean="0"/>
              <a:t>Trends in Educational Attainment of Persons in the Labor Force (25-64 Years of Age) in Texas by Race/Ethnicity – High School Graduates and Above</a:t>
            </a:r>
            <a:endParaRPr lang="en-US" sz="2400" dirty="0"/>
          </a:p>
        </p:txBody>
      </p:sp>
      <p:sp>
        <p:nvSpPr>
          <p:cNvPr id="3" name="TextBox 2"/>
          <p:cNvSpPr txBox="1"/>
          <p:nvPr/>
        </p:nvSpPr>
        <p:spPr>
          <a:xfrm>
            <a:off x="2971800" y="2362200"/>
            <a:ext cx="3657600" cy="369332"/>
          </a:xfrm>
          <a:prstGeom prst="rect">
            <a:avLst/>
          </a:prstGeom>
          <a:noFill/>
        </p:spPr>
        <p:txBody>
          <a:bodyPr wrap="square" rtlCol="0">
            <a:spAutoFit/>
          </a:bodyPr>
          <a:lstStyle/>
          <a:p>
            <a:endParaRPr lang="en-US" dirty="0"/>
          </a:p>
        </p:txBody>
      </p:sp>
      <p:graphicFrame>
        <p:nvGraphicFramePr>
          <p:cNvPr id="5" name="Chart 4"/>
          <p:cNvGraphicFramePr>
            <a:graphicFrameLocks/>
          </p:cNvGraphicFramePr>
          <p:nvPr>
            <p:extLst/>
          </p:nvPr>
        </p:nvGraphicFramePr>
        <p:xfrm>
          <a:off x="728662" y="1362074"/>
          <a:ext cx="8034338" cy="4657726"/>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0" y="6477000"/>
            <a:ext cx="6400800" cy="246221"/>
          </a:xfrm>
          <a:prstGeom prst="rect">
            <a:avLst/>
          </a:prstGeom>
        </p:spPr>
        <p:txBody>
          <a:bodyPr wrap="square">
            <a:spAutoFit/>
          </a:bodyPr>
          <a:lstStyle/>
          <a:p>
            <a:r>
              <a:rPr lang="en-US" sz="10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Source: U.S. Census Bureau, American Community Survey, Public Use Micro Sample, 2001-2011</a:t>
            </a:r>
            <a:endParaRPr lang="en-US" sz="1000" dirty="0">
              <a:solidFill>
                <a:schemeClr val="bg1">
                  <a:lumMod val="50000"/>
                </a:schemeClr>
              </a:solidFill>
            </a:endParaRPr>
          </a:p>
        </p:txBody>
      </p:sp>
    </p:spTree>
    <p:extLst>
      <p:ext uri="{BB962C8B-B14F-4D97-AF65-F5344CB8AC3E}">
        <p14:creationId xmlns:p14="http://schemas.microsoft.com/office/powerpoint/2010/main" val="361858525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371600" y="304800"/>
            <a:ext cx="7772400" cy="685800"/>
          </a:xfrm>
        </p:spPr>
        <p:txBody>
          <a:bodyPr>
            <a:noAutofit/>
          </a:bodyPr>
          <a:lstStyle/>
          <a:p>
            <a:pPr algn="ctr"/>
            <a:r>
              <a:rPr lang="en-US" sz="2400" dirty="0"/>
              <a:t>Percent of the Civilian Labor Force (ages 25-64) by Educational Attainment for 2011, 2030 Using Constant Rates</a:t>
            </a:r>
            <a:r>
              <a:rPr lang="en-US" sz="2400" dirty="0" smtClean="0"/>
              <a:t>, </a:t>
            </a:r>
            <a:r>
              <a:rPr lang="en-US" sz="2400" dirty="0"/>
              <a:t>Texas</a:t>
            </a:r>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46</a:t>
            </a:fld>
            <a:endParaRPr lang="en-US" dirty="0"/>
          </a:p>
        </p:txBody>
      </p:sp>
      <p:sp>
        <p:nvSpPr>
          <p:cNvPr id="9" name="Rectangle 8"/>
          <p:cNvSpPr/>
          <p:nvPr/>
        </p:nvSpPr>
        <p:spPr>
          <a:xfrm>
            <a:off x="0" y="6396335"/>
            <a:ext cx="8001000" cy="276999"/>
          </a:xfrm>
          <a:prstGeom prst="rect">
            <a:avLst/>
          </a:prstGeom>
        </p:spPr>
        <p:txBody>
          <a:bodyPr wrap="square">
            <a:spAutoFit/>
          </a:bodyPr>
          <a:lstStyle/>
          <a:p>
            <a:r>
              <a:rPr lang="en-US" sz="1200" dirty="0" smtClean="0">
                <a:solidFill>
                  <a:schemeClr val="tx1">
                    <a:lumMod val="50000"/>
                    <a:lumOff val="50000"/>
                  </a:schemeClr>
                </a:solidFill>
              </a:rPr>
              <a:t>					</a:t>
            </a:r>
            <a:endParaRPr lang="en-US" sz="1200" dirty="0">
              <a:solidFill>
                <a:schemeClr val="tx1">
                  <a:lumMod val="50000"/>
                  <a:lumOff val="50000"/>
                </a:schemeClr>
              </a:solidFill>
            </a:endParaRPr>
          </a:p>
        </p:txBody>
      </p:sp>
      <p:graphicFrame>
        <p:nvGraphicFramePr>
          <p:cNvPr id="10" name="Chart 9"/>
          <p:cNvGraphicFramePr/>
          <p:nvPr>
            <p:extLst/>
          </p:nvPr>
        </p:nvGraphicFramePr>
        <p:xfrm>
          <a:off x="280204" y="1290033"/>
          <a:ext cx="8305800" cy="457613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914463" y="5822345"/>
            <a:ext cx="3886200" cy="369332"/>
          </a:xfrm>
          <a:prstGeom prst="rect">
            <a:avLst/>
          </a:prstGeom>
          <a:noFill/>
        </p:spPr>
        <p:txBody>
          <a:bodyPr wrap="square" rtlCol="0">
            <a:spAutoFit/>
          </a:bodyPr>
          <a:lstStyle/>
          <a:p>
            <a:r>
              <a:rPr lang="en-US" sz="1800" dirty="0" smtClean="0"/>
              <a:t>These should be going DOWN</a:t>
            </a:r>
            <a:endParaRPr lang="en-US" sz="1800" dirty="0"/>
          </a:p>
        </p:txBody>
      </p:sp>
      <p:sp>
        <p:nvSpPr>
          <p:cNvPr id="7" name="TextBox 6"/>
          <p:cNvSpPr txBox="1"/>
          <p:nvPr/>
        </p:nvSpPr>
        <p:spPr>
          <a:xfrm>
            <a:off x="4876800" y="5822345"/>
            <a:ext cx="3886200" cy="369332"/>
          </a:xfrm>
          <a:prstGeom prst="rect">
            <a:avLst/>
          </a:prstGeom>
          <a:noFill/>
        </p:spPr>
        <p:txBody>
          <a:bodyPr wrap="square" rtlCol="0">
            <a:spAutoFit/>
          </a:bodyPr>
          <a:lstStyle/>
          <a:p>
            <a:r>
              <a:rPr lang="en-US" sz="1800" dirty="0" smtClean="0"/>
              <a:t>These should be going UP</a:t>
            </a:r>
            <a:endParaRPr lang="en-US" sz="1800" dirty="0"/>
          </a:p>
        </p:txBody>
      </p:sp>
      <p:sp>
        <p:nvSpPr>
          <p:cNvPr id="8" name="Rectangle 7"/>
          <p:cNvSpPr/>
          <p:nvPr/>
        </p:nvSpPr>
        <p:spPr>
          <a:xfrm>
            <a:off x="152400" y="6356352"/>
            <a:ext cx="4572000" cy="338554"/>
          </a:xfrm>
          <a:prstGeom prst="rect">
            <a:avLst/>
          </a:prstGeom>
        </p:spPr>
        <p:txBody>
          <a:bodyPr wrap="square">
            <a:spAutoFit/>
          </a:bodyPr>
          <a:lstStyle/>
          <a:p>
            <a:r>
              <a:rPr lang="en-US" sz="800" dirty="0" smtClean="0">
                <a:solidFill>
                  <a:schemeClr val="accent1">
                    <a:lumMod val="50000"/>
                  </a:schemeClr>
                </a:solidFill>
                <a:effectLst/>
                <a:cs typeface="Calibri" panose="020F0502020204030204" pitchFamily="34" charset="0"/>
              </a:rPr>
              <a:t>Sources: U.S. Census Bureau, American Community Survey, 1-Year PUMS.</a:t>
            </a:r>
            <a:endParaRPr lang="en-US" sz="800" dirty="0" smtClean="0">
              <a:solidFill>
                <a:schemeClr val="accent1">
                  <a:lumMod val="50000"/>
                </a:schemeClr>
              </a:solidFill>
              <a:effectLst/>
            </a:endParaRPr>
          </a:p>
          <a:p>
            <a:r>
              <a:rPr lang="en-US" sz="800" dirty="0" smtClean="0">
                <a:solidFill>
                  <a:schemeClr val="accent1">
                    <a:lumMod val="50000"/>
                  </a:schemeClr>
                </a:solidFill>
                <a:effectLst/>
                <a:cs typeface="Calibri" panose="020F0502020204030204" pitchFamily="34" charset="0"/>
              </a:rPr>
              <a:t>                Texas State Data Center, 2012 Vintage Population Projections, 0.5 Migration Scenario  </a:t>
            </a:r>
            <a:endParaRPr lang="en-US" sz="800" dirty="0">
              <a:solidFill>
                <a:schemeClr val="accent1">
                  <a:lumMod val="50000"/>
                </a:schemeClr>
              </a:solidFill>
              <a:effectLst/>
            </a:endParaRPr>
          </a:p>
        </p:txBody>
      </p:sp>
    </p:spTree>
    <p:extLst>
      <p:ext uri="{BB962C8B-B14F-4D97-AF65-F5344CB8AC3E}">
        <p14:creationId xmlns:p14="http://schemas.microsoft.com/office/powerpoint/2010/main" val="242561765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371600" y="304800"/>
            <a:ext cx="7772400" cy="685800"/>
          </a:xfrm>
        </p:spPr>
        <p:txBody>
          <a:bodyPr>
            <a:noAutofit/>
          </a:bodyPr>
          <a:lstStyle/>
          <a:p>
            <a:pPr algn="ctr"/>
            <a:r>
              <a:rPr lang="en-US" sz="2400" dirty="0"/>
              <a:t>Percent of the Civilian Labor Force (ages 25-64) by Educational Attainment for 2011, </a:t>
            </a:r>
            <a:r>
              <a:rPr lang="en-US" sz="2400" dirty="0" smtClean="0"/>
              <a:t>and 2030 </a:t>
            </a:r>
            <a:r>
              <a:rPr lang="en-US" sz="2400" dirty="0"/>
              <a:t>Using Trended Rates, Texas</a:t>
            </a:r>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47</a:t>
            </a:fld>
            <a:endParaRPr lang="en-US" dirty="0"/>
          </a:p>
        </p:txBody>
      </p:sp>
      <p:sp>
        <p:nvSpPr>
          <p:cNvPr id="9" name="Rectangle 8"/>
          <p:cNvSpPr/>
          <p:nvPr/>
        </p:nvSpPr>
        <p:spPr>
          <a:xfrm>
            <a:off x="0" y="6396335"/>
            <a:ext cx="8001000" cy="276999"/>
          </a:xfrm>
          <a:prstGeom prst="rect">
            <a:avLst/>
          </a:prstGeom>
        </p:spPr>
        <p:txBody>
          <a:bodyPr wrap="square">
            <a:spAutoFit/>
          </a:bodyPr>
          <a:lstStyle/>
          <a:p>
            <a:r>
              <a:rPr lang="en-US" sz="1200" dirty="0" smtClean="0">
                <a:solidFill>
                  <a:schemeClr val="tx1">
                    <a:lumMod val="50000"/>
                    <a:lumOff val="50000"/>
                  </a:schemeClr>
                </a:solidFill>
              </a:rPr>
              <a:t>					</a:t>
            </a:r>
            <a:endParaRPr lang="en-US" sz="1200" dirty="0">
              <a:solidFill>
                <a:schemeClr val="tx1">
                  <a:lumMod val="50000"/>
                  <a:lumOff val="50000"/>
                </a:schemeClr>
              </a:solidFill>
            </a:endParaRPr>
          </a:p>
        </p:txBody>
      </p:sp>
      <p:graphicFrame>
        <p:nvGraphicFramePr>
          <p:cNvPr id="10" name="Chart 9"/>
          <p:cNvGraphicFramePr/>
          <p:nvPr>
            <p:extLst/>
          </p:nvPr>
        </p:nvGraphicFramePr>
        <p:xfrm>
          <a:off x="280204" y="1290033"/>
          <a:ext cx="8305800" cy="457613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914463" y="5822345"/>
            <a:ext cx="3886200" cy="369332"/>
          </a:xfrm>
          <a:prstGeom prst="rect">
            <a:avLst/>
          </a:prstGeom>
          <a:noFill/>
        </p:spPr>
        <p:txBody>
          <a:bodyPr wrap="square" rtlCol="0">
            <a:spAutoFit/>
          </a:bodyPr>
          <a:lstStyle/>
          <a:p>
            <a:r>
              <a:rPr lang="en-US" sz="1800" dirty="0" smtClean="0"/>
              <a:t>These should be going DOWN</a:t>
            </a:r>
            <a:endParaRPr lang="en-US" sz="1800" dirty="0"/>
          </a:p>
        </p:txBody>
      </p:sp>
      <p:sp>
        <p:nvSpPr>
          <p:cNvPr id="7" name="TextBox 6"/>
          <p:cNvSpPr txBox="1"/>
          <p:nvPr/>
        </p:nvSpPr>
        <p:spPr>
          <a:xfrm>
            <a:off x="4876800" y="5822345"/>
            <a:ext cx="3886200" cy="369332"/>
          </a:xfrm>
          <a:prstGeom prst="rect">
            <a:avLst/>
          </a:prstGeom>
          <a:noFill/>
        </p:spPr>
        <p:txBody>
          <a:bodyPr wrap="square" rtlCol="0">
            <a:spAutoFit/>
          </a:bodyPr>
          <a:lstStyle/>
          <a:p>
            <a:r>
              <a:rPr lang="en-US" sz="1800" dirty="0" smtClean="0"/>
              <a:t>These should be going UP</a:t>
            </a:r>
            <a:endParaRPr lang="en-US" sz="1800" dirty="0"/>
          </a:p>
        </p:txBody>
      </p:sp>
      <p:sp>
        <p:nvSpPr>
          <p:cNvPr id="8" name="Rectangle 7"/>
          <p:cNvSpPr/>
          <p:nvPr/>
        </p:nvSpPr>
        <p:spPr>
          <a:xfrm>
            <a:off x="152400" y="6356352"/>
            <a:ext cx="4572000" cy="338554"/>
          </a:xfrm>
          <a:prstGeom prst="rect">
            <a:avLst/>
          </a:prstGeom>
        </p:spPr>
        <p:txBody>
          <a:bodyPr wrap="square">
            <a:spAutoFit/>
          </a:bodyPr>
          <a:lstStyle/>
          <a:p>
            <a:r>
              <a:rPr lang="en-US" sz="800" dirty="0" smtClean="0">
                <a:solidFill>
                  <a:schemeClr val="accent1">
                    <a:lumMod val="50000"/>
                  </a:schemeClr>
                </a:solidFill>
                <a:effectLst/>
                <a:cs typeface="Calibri" panose="020F0502020204030204" pitchFamily="34" charset="0"/>
              </a:rPr>
              <a:t>Sources: U.S. Census Bureau, American Community Survey, 1-Year PUMS.</a:t>
            </a:r>
            <a:endParaRPr lang="en-US" sz="800" dirty="0" smtClean="0">
              <a:solidFill>
                <a:schemeClr val="accent1">
                  <a:lumMod val="50000"/>
                </a:schemeClr>
              </a:solidFill>
              <a:effectLst/>
            </a:endParaRPr>
          </a:p>
          <a:p>
            <a:r>
              <a:rPr lang="en-US" sz="800" dirty="0" smtClean="0">
                <a:solidFill>
                  <a:schemeClr val="accent1">
                    <a:lumMod val="50000"/>
                  </a:schemeClr>
                </a:solidFill>
                <a:effectLst/>
                <a:cs typeface="Calibri" panose="020F0502020204030204" pitchFamily="34" charset="0"/>
              </a:rPr>
              <a:t>                Texas State Data Center, 2012 Vintage Population Projections, 0.5 Migration Scenario  </a:t>
            </a:r>
            <a:endParaRPr lang="en-US" sz="800" dirty="0">
              <a:solidFill>
                <a:schemeClr val="accent1">
                  <a:lumMod val="50000"/>
                </a:schemeClr>
              </a:solidFill>
              <a:effectLst/>
            </a:endParaRPr>
          </a:p>
        </p:txBody>
      </p:sp>
    </p:spTree>
    <p:extLst>
      <p:ext uri="{BB962C8B-B14F-4D97-AF65-F5344CB8AC3E}">
        <p14:creationId xmlns:p14="http://schemas.microsoft.com/office/powerpoint/2010/main" val="19597828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Teen (ages 15-19 years) birth rates, the U.S. and select states, 2014</a:t>
            </a:r>
            <a:endParaRPr lang="en-US" dirty="0"/>
          </a:p>
        </p:txBody>
      </p:sp>
      <p:graphicFrame>
        <p:nvGraphicFramePr>
          <p:cNvPr id="5" name="Content Placeholder 4"/>
          <p:cNvGraphicFramePr>
            <a:graphicFrameLocks noGrp="1"/>
          </p:cNvGraphicFramePr>
          <p:nvPr>
            <p:ph idx="1"/>
            <p:extLst/>
          </p:nvPr>
        </p:nvGraphicFramePr>
        <p:xfrm>
          <a:off x="2285999" y="1143000"/>
          <a:ext cx="5562601" cy="5033010"/>
        </p:xfrm>
        <a:graphic>
          <a:graphicData uri="http://schemas.openxmlformats.org/drawingml/2006/table">
            <a:tbl>
              <a:tblPr firstRow="1">
                <a:tableStyleId>{BC89EF96-8CEA-46FF-86C4-4CE0E7609802}</a:tableStyleId>
              </a:tblPr>
              <a:tblGrid>
                <a:gridCol w="2372286"/>
                <a:gridCol w="1308847"/>
                <a:gridCol w="1881468"/>
              </a:tblGrid>
              <a:tr h="268941">
                <a:tc>
                  <a:txBody>
                    <a:bodyPr/>
                    <a:lstStyle/>
                    <a:p>
                      <a:pPr algn="ctr" fontAlgn="t"/>
                      <a:r>
                        <a:rPr lang="en-US" sz="1800" b="1" u="none" strike="noStrike" dirty="0">
                          <a:solidFill>
                            <a:srgbClr val="1B1E7A"/>
                          </a:solidFill>
                          <a:effectLst/>
                        </a:rPr>
                        <a:t>Area</a:t>
                      </a:r>
                      <a:endParaRPr lang="en-US" sz="1800" b="1" i="0" u="none" strike="noStrike" dirty="0">
                        <a:solidFill>
                          <a:srgbClr val="1B1E7A"/>
                        </a:solidFill>
                        <a:effectLst/>
                        <a:latin typeface="Times New Roman" panose="02020603050405020304" pitchFamily="18" charset="0"/>
                      </a:endParaRPr>
                    </a:p>
                  </a:txBody>
                  <a:tcPr marL="3810" marR="3810" marT="3810" marB="0" anchor="ctr">
                    <a:solidFill>
                      <a:schemeClr val="accent1">
                        <a:lumMod val="20000"/>
                        <a:lumOff val="80000"/>
                      </a:schemeClr>
                    </a:solidFill>
                  </a:tcPr>
                </a:tc>
                <a:tc>
                  <a:txBody>
                    <a:bodyPr/>
                    <a:lstStyle/>
                    <a:p>
                      <a:pPr algn="ctr" fontAlgn="t"/>
                      <a:r>
                        <a:rPr lang="en-US" sz="1800" b="1" u="none" strike="noStrike" dirty="0">
                          <a:solidFill>
                            <a:srgbClr val="1B1E7A"/>
                          </a:solidFill>
                          <a:effectLst/>
                        </a:rPr>
                        <a:t>Rank</a:t>
                      </a:r>
                      <a:endParaRPr lang="en-US" sz="1800" b="1" i="0" u="none" strike="noStrike" dirty="0">
                        <a:solidFill>
                          <a:srgbClr val="1B1E7A"/>
                        </a:solidFill>
                        <a:effectLst/>
                        <a:latin typeface="Times New Roman" panose="02020603050405020304" pitchFamily="18" charset="0"/>
                      </a:endParaRPr>
                    </a:p>
                  </a:txBody>
                  <a:tcPr marL="3810" marR="3810" marT="3810" marB="0" anchor="ctr">
                    <a:solidFill>
                      <a:schemeClr val="accent1">
                        <a:lumMod val="20000"/>
                        <a:lumOff val="80000"/>
                      </a:schemeClr>
                    </a:solidFill>
                  </a:tcPr>
                </a:tc>
                <a:tc>
                  <a:txBody>
                    <a:bodyPr/>
                    <a:lstStyle/>
                    <a:p>
                      <a:pPr algn="ctr" fontAlgn="t"/>
                      <a:r>
                        <a:rPr lang="en-US" sz="1800" b="1" i="0" u="none" strike="noStrike" dirty="0" smtClean="0">
                          <a:solidFill>
                            <a:srgbClr val="1B1E7A"/>
                          </a:solidFill>
                          <a:effectLst/>
                          <a:latin typeface="+mn-lt"/>
                        </a:rPr>
                        <a:t>Birth</a:t>
                      </a:r>
                      <a:r>
                        <a:rPr lang="en-US" sz="1800" b="1" i="0" u="none" strike="noStrike" baseline="0" dirty="0" smtClean="0">
                          <a:solidFill>
                            <a:srgbClr val="1B1E7A"/>
                          </a:solidFill>
                          <a:effectLst/>
                          <a:latin typeface="+mn-lt"/>
                        </a:rPr>
                        <a:t> Rate Per 1,000 Women</a:t>
                      </a:r>
                      <a:endParaRPr lang="en-US" sz="1800" b="1" i="0" u="none" strike="noStrike" dirty="0">
                        <a:solidFill>
                          <a:srgbClr val="1B1E7A"/>
                        </a:solidFill>
                        <a:effectLst/>
                        <a:latin typeface="Times New Roman" panose="02020603050405020304" pitchFamily="18" charset="0"/>
                      </a:endParaRPr>
                    </a:p>
                  </a:txBody>
                  <a:tcPr marL="3810" marR="3810" marT="3810" marB="0" anchor="ctr">
                    <a:solidFill>
                      <a:schemeClr val="accent1">
                        <a:lumMod val="20000"/>
                        <a:lumOff val="80000"/>
                      </a:schemeClr>
                    </a:solidFill>
                  </a:tcPr>
                </a:tc>
              </a:tr>
              <a:tr h="268941">
                <a:tc>
                  <a:txBody>
                    <a:bodyPr/>
                    <a:lstStyle/>
                    <a:p>
                      <a:pPr algn="l" fontAlgn="t"/>
                      <a:r>
                        <a:rPr lang="en-US" sz="1800" b="1" u="none" strike="noStrike">
                          <a:solidFill>
                            <a:srgbClr val="1B1E7A"/>
                          </a:solidFill>
                          <a:effectLst/>
                        </a:rPr>
                        <a:t>UnitedStates                 </a:t>
                      </a:r>
                      <a:endParaRPr lang="en-US" sz="1800" b="1" i="0" u="none" strike="noStrike">
                        <a:solidFill>
                          <a:srgbClr val="1B1E7A"/>
                        </a:solidFill>
                        <a:effectLst/>
                        <a:latin typeface="Times New Roman" panose="02020603050405020304" pitchFamily="18" charset="0"/>
                      </a:endParaRPr>
                    </a:p>
                  </a:txBody>
                  <a:tcPr marL="3810" marR="3810" marT="3810" marB="0"/>
                </a:tc>
                <a:tc>
                  <a:txBody>
                    <a:bodyPr/>
                    <a:lstStyle/>
                    <a:p>
                      <a:pPr algn="ctr" fontAlgn="t"/>
                      <a:r>
                        <a:rPr lang="en-US" sz="1800" b="1" u="none" strike="noStrike" dirty="0">
                          <a:solidFill>
                            <a:srgbClr val="1B1E7A"/>
                          </a:solidFill>
                          <a:effectLst/>
                        </a:rPr>
                        <a:t> </a:t>
                      </a:r>
                      <a:endParaRPr lang="en-US" sz="1800" b="1" i="0" u="none" strike="noStrike" dirty="0">
                        <a:solidFill>
                          <a:srgbClr val="1B1E7A"/>
                        </a:solidFill>
                        <a:effectLst/>
                        <a:latin typeface="Times New Roman" panose="02020603050405020304" pitchFamily="18" charset="0"/>
                      </a:endParaRPr>
                    </a:p>
                  </a:txBody>
                  <a:tcPr marL="3810" marR="3810" marT="3810" marB="0"/>
                </a:tc>
                <a:tc>
                  <a:txBody>
                    <a:bodyPr/>
                    <a:lstStyle/>
                    <a:p>
                      <a:pPr algn="ctr" fontAlgn="t"/>
                      <a:r>
                        <a:rPr lang="en-US" sz="1800" b="1" u="none" strike="noStrike" dirty="0">
                          <a:solidFill>
                            <a:srgbClr val="1B1E7A"/>
                          </a:solidFill>
                          <a:effectLst/>
                        </a:rPr>
                        <a:t>24.2</a:t>
                      </a:r>
                      <a:endParaRPr lang="en-US" sz="1800" b="1" i="0" u="none" strike="noStrike" dirty="0">
                        <a:solidFill>
                          <a:srgbClr val="1B1E7A"/>
                        </a:solidFill>
                        <a:effectLst/>
                        <a:latin typeface="Times New Roman" panose="02020603050405020304" pitchFamily="18" charset="0"/>
                      </a:endParaRPr>
                    </a:p>
                  </a:txBody>
                  <a:tcPr marL="3810" marR="3810" marT="3810" marB="0"/>
                </a:tc>
              </a:tr>
              <a:tr h="268941">
                <a:tc>
                  <a:txBody>
                    <a:bodyPr/>
                    <a:lstStyle/>
                    <a:p>
                      <a:pPr algn="l" fontAlgn="t"/>
                      <a:r>
                        <a:rPr lang="en-US" sz="1800" b="1" u="none" strike="noStrike">
                          <a:solidFill>
                            <a:srgbClr val="1B1E7A"/>
                          </a:solidFill>
                          <a:effectLst/>
                        </a:rPr>
                        <a:t>Arkansas                   </a:t>
                      </a:r>
                      <a:endParaRPr lang="en-US" sz="1800" b="1" i="0" u="none" strike="noStrike">
                        <a:solidFill>
                          <a:srgbClr val="1B1E7A"/>
                        </a:solidFill>
                        <a:effectLst/>
                        <a:latin typeface="Times New Roman" panose="02020603050405020304" pitchFamily="18" charset="0"/>
                      </a:endParaRPr>
                    </a:p>
                  </a:txBody>
                  <a:tcPr marL="3810" marR="3810" marT="3810" marB="0"/>
                </a:tc>
                <a:tc>
                  <a:txBody>
                    <a:bodyPr/>
                    <a:lstStyle/>
                    <a:p>
                      <a:pPr algn="ctr" fontAlgn="t"/>
                      <a:r>
                        <a:rPr lang="en-US" sz="1800" b="1" u="none" strike="noStrike" dirty="0">
                          <a:solidFill>
                            <a:srgbClr val="1B1E7A"/>
                          </a:solidFill>
                          <a:effectLst/>
                        </a:rPr>
                        <a:t>1</a:t>
                      </a:r>
                      <a:endParaRPr lang="en-US" sz="1800" b="1" i="0" u="none" strike="noStrike" dirty="0">
                        <a:solidFill>
                          <a:srgbClr val="1B1E7A"/>
                        </a:solidFill>
                        <a:effectLst/>
                        <a:latin typeface="Times New Roman" panose="02020603050405020304" pitchFamily="18" charset="0"/>
                      </a:endParaRPr>
                    </a:p>
                  </a:txBody>
                  <a:tcPr marL="3810" marR="3810" marT="3810" marB="0"/>
                </a:tc>
                <a:tc>
                  <a:txBody>
                    <a:bodyPr/>
                    <a:lstStyle/>
                    <a:p>
                      <a:pPr algn="ctr" fontAlgn="t"/>
                      <a:r>
                        <a:rPr lang="en-US" sz="1800" b="1" u="none" strike="noStrike" dirty="0">
                          <a:solidFill>
                            <a:srgbClr val="1B1E7A"/>
                          </a:solidFill>
                          <a:effectLst/>
                        </a:rPr>
                        <a:t>39.5</a:t>
                      </a:r>
                      <a:endParaRPr lang="en-US" sz="1800" b="1" i="0" u="none" strike="noStrike" dirty="0">
                        <a:solidFill>
                          <a:srgbClr val="1B1E7A"/>
                        </a:solidFill>
                        <a:effectLst/>
                        <a:latin typeface="Times New Roman" panose="02020603050405020304" pitchFamily="18" charset="0"/>
                      </a:endParaRPr>
                    </a:p>
                  </a:txBody>
                  <a:tcPr marL="3810" marR="3810" marT="3810" marB="0"/>
                </a:tc>
              </a:tr>
              <a:tr h="268941">
                <a:tc>
                  <a:txBody>
                    <a:bodyPr/>
                    <a:lstStyle/>
                    <a:p>
                      <a:pPr algn="l" fontAlgn="t"/>
                      <a:r>
                        <a:rPr lang="en-US" sz="1800" b="1" u="none" strike="noStrike">
                          <a:solidFill>
                            <a:srgbClr val="1B1E7A"/>
                          </a:solidFill>
                          <a:effectLst/>
                        </a:rPr>
                        <a:t>Oklahoma                   </a:t>
                      </a:r>
                      <a:endParaRPr lang="en-US" sz="1800" b="1" i="0" u="none" strike="noStrike">
                        <a:solidFill>
                          <a:srgbClr val="1B1E7A"/>
                        </a:solidFill>
                        <a:effectLst/>
                        <a:latin typeface="Times New Roman" panose="02020603050405020304" pitchFamily="18" charset="0"/>
                      </a:endParaRPr>
                    </a:p>
                  </a:txBody>
                  <a:tcPr marL="3810" marR="3810" marT="3810" marB="0"/>
                </a:tc>
                <a:tc>
                  <a:txBody>
                    <a:bodyPr/>
                    <a:lstStyle/>
                    <a:p>
                      <a:pPr algn="ctr" fontAlgn="t"/>
                      <a:r>
                        <a:rPr lang="en-US" sz="1800" b="1" u="none" strike="noStrike" dirty="0">
                          <a:solidFill>
                            <a:srgbClr val="1B1E7A"/>
                          </a:solidFill>
                          <a:effectLst/>
                        </a:rPr>
                        <a:t>2</a:t>
                      </a:r>
                      <a:endParaRPr lang="en-US" sz="1800" b="1" i="0" u="none" strike="noStrike" dirty="0">
                        <a:solidFill>
                          <a:srgbClr val="1B1E7A"/>
                        </a:solidFill>
                        <a:effectLst/>
                        <a:latin typeface="Times New Roman" panose="02020603050405020304" pitchFamily="18" charset="0"/>
                      </a:endParaRPr>
                    </a:p>
                  </a:txBody>
                  <a:tcPr marL="3810" marR="3810" marT="3810" marB="0"/>
                </a:tc>
                <a:tc>
                  <a:txBody>
                    <a:bodyPr/>
                    <a:lstStyle/>
                    <a:p>
                      <a:pPr algn="ctr" fontAlgn="t"/>
                      <a:r>
                        <a:rPr lang="en-US" sz="1800" b="1" u="none" strike="noStrike" dirty="0">
                          <a:solidFill>
                            <a:srgbClr val="1B1E7A"/>
                          </a:solidFill>
                          <a:effectLst/>
                        </a:rPr>
                        <a:t>38.5</a:t>
                      </a:r>
                      <a:endParaRPr lang="en-US" sz="1800" b="1" i="0" u="none" strike="noStrike" dirty="0">
                        <a:solidFill>
                          <a:srgbClr val="1B1E7A"/>
                        </a:solidFill>
                        <a:effectLst/>
                        <a:latin typeface="Times New Roman" panose="02020603050405020304" pitchFamily="18" charset="0"/>
                      </a:endParaRPr>
                    </a:p>
                  </a:txBody>
                  <a:tcPr marL="3810" marR="3810" marT="3810" marB="0"/>
                </a:tc>
              </a:tr>
              <a:tr h="268941">
                <a:tc>
                  <a:txBody>
                    <a:bodyPr/>
                    <a:lstStyle/>
                    <a:p>
                      <a:pPr algn="l" fontAlgn="t"/>
                      <a:r>
                        <a:rPr lang="en-US" sz="1800" b="1" u="none" strike="noStrike" dirty="0">
                          <a:solidFill>
                            <a:srgbClr val="1B1E7A"/>
                          </a:solidFill>
                          <a:effectLst/>
                        </a:rPr>
                        <a:t>Mississippi                   </a:t>
                      </a:r>
                      <a:endParaRPr lang="en-US" sz="1800" b="1" i="0" u="none" strike="noStrike" dirty="0">
                        <a:solidFill>
                          <a:srgbClr val="1B1E7A"/>
                        </a:solidFill>
                        <a:effectLst/>
                        <a:latin typeface="Times New Roman" panose="02020603050405020304" pitchFamily="18" charset="0"/>
                      </a:endParaRPr>
                    </a:p>
                  </a:txBody>
                  <a:tcPr marL="3810" marR="3810" marT="3810" marB="0"/>
                </a:tc>
                <a:tc>
                  <a:txBody>
                    <a:bodyPr/>
                    <a:lstStyle/>
                    <a:p>
                      <a:pPr algn="ctr" fontAlgn="t"/>
                      <a:r>
                        <a:rPr lang="en-US" sz="1800" b="1" u="none" strike="noStrike" dirty="0">
                          <a:solidFill>
                            <a:srgbClr val="1B1E7A"/>
                          </a:solidFill>
                          <a:effectLst/>
                        </a:rPr>
                        <a:t>3</a:t>
                      </a:r>
                      <a:endParaRPr lang="en-US" sz="1800" b="1" i="0" u="none" strike="noStrike" dirty="0">
                        <a:solidFill>
                          <a:srgbClr val="1B1E7A"/>
                        </a:solidFill>
                        <a:effectLst/>
                        <a:latin typeface="Times New Roman" panose="02020603050405020304" pitchFamily="18" charset="0"/>
                      </a:endParaRPr>
                    </a:p>
                  </a:txBody>
                  <a:tcPr marL="3810" marR="3810" marT="3810" marB="0"/>
                </a:tc>
                <a:tc>
                  <a:txBody>
                    <a:bodyPr/>
                    <a:lstStyle/>
                    <a:p>
                      <a:pPr algn="ctr" fontAlgn="t"/>
                      <a:r>
                        <a:rPr lang="en-US" sz="1800" b="1" u="none" strike="noStrike" dirty="0" smtClean="0">
                          <a:solidFill>
                            <a:srgbClr val="1B1E7A"/>
                          </a:solidFill>
                          <a:effectLst/>
                        </a:rPr>
                        <a:t>38.0</a:t>
                      </a:r>
                      <a:endParaRPr lang="en-US" sz="1800" b="1" i="0" u="none" strike="noStrike" dirty="0">
                        <a:solidFill>
                          <a:srgbClr val="1B1E7A"/>
                        </a:solidFill>
                        <a:effectLst/>
                        <a:latin typeface="Times New Roman" panose="02020603050405020304" pitchFamily="18" charset="0"/>
                      </a:endParaRPr>
                    </a:p>
                  </a:txBody>
                  <a:tcPr marL="3810" marR="3810" marT="3810" marB="0"/>
                </a:tc>
              </a:tr>
              <a:tr h="268941">
                <a:tc>
                  <a:txBody>
                    <a:bodyPr/>
                    <a:lstStyle/>
                    <a:p>
                      <a:pPr algn="l" fontAlgn="t"/>
                      <a:r>
                        <a:rPr lang="en-US" sz="1800" b="1" u="none" strike="noStrike" dirty="0" smtClean="0">
                          <a:solidFill>
                            <a:srgbClr val="1B1E7A"/>
                          </a:solidFill>
                          <a:effectLst/>
                        </a:rPr>
                        <a:t>New Mexico                  </a:t>
                      </a:r>
                      <a:endParaRPr lang="en-US" sz="1800" b="1" i="0" u="none" strike="noStrike" dirty="0">
                        <a:solidFill>
                          <a:srgbClr val="1B1E7A"/>
                        </a:solidFill>
                        <a:effectLst/>
                        <a:latin typeface="Times New Roman" panose="02020603050405020304" pitchFamily="18" charset="0"/>
                      </a:endParaRPr>
                    </a:p>
                  </a:txBody>
                  <a:tcPr marL="3810" marR="3810" marT="3810" marB="0"/>
                </a:tc>
                <a:tc>
                  <a:txBody>
                    <a:bodyPr/>
                    <a:lstStyle/>
                    <a:p>
                      <a:pPr algn="ctr" fontAlgn="t"/>
                      <a:r>
                        <a:rPr lang="en-US" sz="1800" b="1" u="none" strike="noStrike" dirty="0">
                          <a:solidFill>
                            <a:srgbClr val="1B1E7A"/>
                          </a:solidFill>
                          <a:effectLst/>
                        </a:rPr>
                        <a:t>4</a:t>
                      </a:r>
                      <a:endParaRPr lang="en-US" sz="1800" b="1" i="0" u="none" strike="noStrike" dirty="0">
                        <a:solidFill>
                          <a:srgbClr val="1B1E7A"/>
                        </a:solidFill>
                        <a:effectLst/>
                        <a:latin typeface="Times New Roman" panose="02020603050405020304" pitchFamily="18" charset="0"/>
                      </a:endParaRPr>
                    </a:p>
                  </a:txBody>
                  <a:tcPr marL="3810" marR="3810" marT="3810" marB="0"/>
                </a:tc>
                <a:tc>
                  <a:txBody>
                    <a:bodyPr/>
                    <a:lstStyle/>
                    <a:p>
                      <a:pPr algn="ctr" fontAlgn="t"/>
                      <a:r>
                        <a:rPr lang="en-US" sz="1800" b="1" u="none" strike="noStrike" dirty="0">
                          <a:solidFill>
                            <a:srgbClr val="1B1E7A"/>
                          </a:solidFill>
                          <a:effectLst/>
                        </a:rPr>
                        <a:t>37.8</a:t>
                      </a:r>
                      <a:endParaRPr lang="en-US" sz="1800" b="1" i="0" u="none" strike="noStrike" dirty="0">
                        <a:solidFill>
                          <a:srgbClr val="1B1E7A"/>
                        </a:solidFill>
                        <a:effectLst/>
                        <a:latin typeface="Times New Roman" panose="02020603050405020304" pitchFamily="18" charset="0"/>
                      </a:endParaRPr>
                    </a:p>
                  </a:txBody>
                  <a:tcPr marL="3810" marR="3810" marT="3810" marB="0"/>
                </a:tc>
              </a:tr>
              <a:tr h="268941">
                <a:tc>
                  <a:txBody>
                    <a:bodyPr/>
                    <a:lstStyle/>
                    <a:p>
                      <a:pPr algn="l" fontAlgn="t"/>
                      <a:r>
                        <a:rPr lang="en-US" sz="2000" b="1" u="none" strike="noStrike" dirty="0">
                          <a:solidFill>
                            <a:srgbClr val="1B1E7A"/>
                          </a:solidFill>
                          <a:effectLst/>
                        </a:rPr>
                        <a:t>Texas                     </a:t>
                      </a:r>
                      <a:endParaRPr lang="en-US" sz="2000" b="1" i="0" u="none" strike="noStrike" dirty="0">
                        <a:solidFill>
                          <a:srgbClr val="1B1E7A"/>
                        </a:solidFill>
                        <a:effectLst/>
                        <a:latin typeface="Times New Roman" panose="02020603050405020304" pitchFamily="18" charset="0"/>
                      </a:endParaRPr>
                    </a:p>
                  </a:txBody>
                  <a:tcPr marL="3810" marR="3810" marT="3810" marB="0">
                    <a:solidFill>
                      <a:schemeClr val="accent3">
                        <a:lumMod val="20000"/>
                        <a:lumOff val="80000"/>
                      </a:schemeClr>
                    </a:solidFill>
                  </a:tcPr>
                </a:tc>
                <a:tc>
                  <a:txBody>
                    <a:bodyPr/>
                    <a:lstStyle/>
                    <a:p>
                      <a:pPr algn="ctr" fontAlgn="t"/>
                      <a:r>
                        <a:rPr lang="en-US" sz="2000" b="1" u="none" strike="noStrike" dirty="0">
                          <a:solidFill>
                            <a:srgbClr val="1B1E7A"/>
                          </a:solidFill>
                          <a:effectLst/>
                        </a:rPr>
                        <a:t>5</a:t>
                      </a:r>
                      <a:endParaRPr lang="en-US" sz="2000" b="1" i="0" u="none" strike="noStrike" dirty="0">
                        <a:solidFill>
                          <a:srgbClr val="1B1E7A"/>
                        </a:solidFill>
                        <a:effectLst/>
                        <a:latin typeface="Times New Roman" panose="02020603050405020304" pitchFamily="18" charset="0"/>
                      </a:endParaRPr>
                    </a:p>
                  </a:txBody>
                  <a:tcPr marL="3810" marR="3810" marT="3810" marB="0">
                    <a:solidFill>
                      <a:schemeClr val="accent3">
                        <a:lumMod val="20000"/>
                        <a:lumOff val="80000"/>
                      </a:schemeClr>
                    </a:solidFill>
                  </a:tcPr>
                </a:tc>
                <a:tc>
                  <a:txBody>
                    <a:bodyPr/>
                    <a:lstStyle/>
                    <a:p>
                      <a:pPr algn="ctr" fontAlgn="t"/>
                      <a:r>
                        <a:rPr lang="en-US" sz="2000" b="1" u="none" strike="noStrike" dirty="0">
                          <a:solidFill>
                            <a:srgbClr val="1B1E7A"/>
                          </a:solidFill>
                          <a:effectLst/>
                        </a:rPr>
                        <a:t>37.8</a:t>
                      </a:r>
                      <a:endParaRPr lang="en-US" sz="2000" b="1" i="0" u="none" strike="noStrike" dirty="0">
                        <a:solidFill>
                          <a:srgbClr val="1B1E7A"/>
                        </a:solidFill>
                        <a:effectLst/>
                        <a:latin typeface="Times New Roman" panose="02020603050405020304" pitchFamily="18" charset="0"/>
                      </a:endParaRPr>
                    </a:p>
                  </a:txBody>
                  <a:tcPr marL="3810" marR="3810" marT="3810" marB="0">
                    <a:solidFill>
                      <a:schemeClr val="accent3">
                        <a:lumMod val="20000"/>
                        <a:lumOff val="80000"/>
                      </a:schemeClr>
                    </a:solidFill>
                  </a:tcPr>
                </a:tc>
              </a:tr>
              <a:tr h="268941">
                <a:tc>
                  <a:txBody>
                    <a:bodyPr/>
                    <a:lstStyle/>
                    <a:p>
                      <a:pPr algn="l" fontAlgn="t"/>
                      <a:r>
                        <a:rPr lang="en-US" sz="1800" b="1" u="none" strike="noStrike" dirty="0" smtClean="0">
                          <a:solidFill>
                            <a:srgbClr val="1B1E7A"/>
                          </a:solidFill>
                          <a:effectLst/>
                        </a:rPr>
                        <a:t>West Virginia                  </a:t>
                      </a:r>
                      <a:endParaRPr lang="en-US" sz="1800" b="1" i="0" u="none" strike="noStrike" dirty="0">
                        <a:solidFill>
                          <a:srgbClr val="1B1E7A"/>
                        </a:solidFill>
                        <a:effectLst/>
                        <a:latin typeface="Times New Roman" panose="02020603050405020304" pitchFamily="18" charset="0"/>
                      </a:endParaRPr>
                    </a:p>
                  </a:txBody>
                  <a:tcPr marL="3810" marR="3810" marT="3810" marB="0"/>
                </a:tc>
                <a:tc>
                  <a:txBody>
                    <a:bodyPr/>
                    <a:lstStyle/>
                    <a:p>
                      <a:pPr algn="ctr" fontAlgn="t"/>
                      <a:r>
                        <a:rPr lang="en-US" sz="1800" b="1" u="none" strike="noStrike" dirty="0">
                          <a:solidFill>
                            <a:srgbClr val="1B1E7A"/>
                          </a:solidFill>
                          <a:effectLst/>
                        </a:rPr>
                        <a:t>6</a:t>
                      </a:r>
                      <a:endParaRPr lang="en-US" sz="1800" b="1" i="0" u="none" strike="noStrike" dirty="0">
                        <a:solidFill>
                          <a:srgbClr val="1B1E7A"/>
                        </a:solidFill>
                        <a:effectLst/>
                        <a:latin typeface="Times New Roman" panose="02020603050405020304" pitchFamily="18" charset="0"/>
                      </a:endParaRPr>
                    </a:p>
                  </a:txBody>
                  <a:tcPr marL="3810" marR="3810" marT="3810" marB="0"/>
                </a:tc>
                <a:tc>
                  <a:txBody>
                    <a:bodyPr/>
                    <a:lstStyle/>
                    <a:p>
                      <a:pPr algn="ctr" fontAlgn="t"/>
                      <a:r>
                        <a:rPr lang="en-US" sz="1800" b="1" u="none" strike="noStrike" dirty="0">
                          <a:solidFill>
                            <a:srgbClr val="1B1E7A"/>
                          </a:solidFill>
                          <a:effectLst/>
                        </a:rPr>
                        <a:t>36.6</a:t>
                      </a:r>
                      <a:endParaRPr lang="en-US" sz="1800" b="1" i="0" u="none" strike="noStrike" dirty="0">
                        <a:solidFill>
                          <a:srgbClr val="1B1E7A"/>
                        </a:solidFill>
                        <a:effectLst/>
                        <a:latin typeface="Times New Roman" panose="02020603050405020304" pitchFamily="18" charset="0"/>
                      </a:endParaRPr>
                    </a:p>
                  </a:txBody>
                  <a:tcPr marL="3810" marR="3810" marT="3810" marB="0"/>
                </a:tc>
              </a:tr>
              <a:tr h="268941">
                <a:tc>
                  <a:txBody>
                    <a:bodyPr/>
                    <a:lstStyle/>
                    <a:p>
                      <a:pPr algn="l" fontAlgn="t"/>
                      <a:r>
                        <a:rPr lang="en-US" sz="1800" b="1" u="none" strike="noStrike">
                          <a:solidFill>
                            <a:srgbClr val="1B1E7A"/>
                          </a:solidFill>
                          <a:effectLst/>
                        </a:rPr>
                        <a:t>Louisiana                   </a:t>
                      </a:r>
                      <a:endParaRPr lang="en-US" sz="1800" b="1" i="0" u="none" strike="noStrike">
                        <a:solidFill>
                          <a:srgbClr val="1B1E7A"/>
                        </a:solidFill>
                        <a:effectLst/>
                        <a:latin typeface="Times New Roman" panose="02020603050405020304" pitchFamily="18" charset="0"/>
                      </a:endParaRPr>
                    </a:p>
                  </a:txBody>
                  <a:tcPr marL="3810" marR="3810" marT="3810" marB="0"/>
                </a:tc>
                <a:tc>
                  <a:txBody>
                    <a:bodyPr/>
                    <a:lstStyle/>
                    <a:p>
                      <a:pPr algn="ctr" fontAlgn="t"/>
                      <a:r>
                        <a:rPr lang="en-US" sz="1800" b="1" u="none" strike="noStrike" dirty="0">
                          <a:solidFill>
                            <a:srgbClr val="1B1E7A"/>
                          </a:solidFill>
                          <a:effectLst/>
                        </a:rPr>
                        <a:t>7</a:t>
                      </a:r>
                      <a:endParaRPr lang="en-US" sz="1800" b="1" i="0" u="none" strike="noStrike" dirty="0">
                        <a:solidFill>
                          <a:srgbClr val="1B1E7A"/>
                        </a:solidFill>
                        <a:effectLst/>
                        <a:latin typeface="Times New Roman" panose="02020603050405020304" pitchFamily="18" charset="0"/>
                      </a:endParaRPr>
                    </a:p>
                  </a:txBody>
                  <a:tcPr marL="3810" marR="3810" marT="3810" marB="0"/>
                </a:tc>
                <a:tc>
                  <a:txBody>
                    <a:bodyPr/>
                    <a:lstStyle/>
                    <a:p>
                      <a:pPr algn="ctr" fontAlgn="t"/>
                      <a:r>
                        <a:rPr lang="en-US" sz="1800" b="1" u="none" strike="noStrike" dirty="0">
                          <a:solidFill>
                            <a:srgbClr val="1B1E7A"/>
                          </a:solidFill>
                          <a:effectLst/>
                        </a:rPr>
                        <a:t>35.8</a:t>
                      </a:r>
                      <a:endParaRPr lang="en-US" sz="1800" b="1" i="0" u="none" strike="noStrike" dirty="0">
                        <a:solidFill>
                          <a:srgbClr val="1B1E7A"/>
                        </a:solidFill>
                        <a:effectLst/>
                        <a:latin typeface="Times New Roman" panose="02020603050405020304" pitchFamily="18" charset="0"/>
                      </a:endParaRPr>
                    </a:p>
                  </a:txBody>
                  <a:tcPr marL="3810" marR="3810" marT="3810" marB="0"/>
                </a:tc>
              </a:tr>
              <a:tr h="268941">
                <a:tc>
                  <a:txBody>
                    <a:bodyPr/>
                    <a:lstStyle/>
                    <a:p>
                      <a:pPr algn="l" fontAlgn="t"/>
                      <a:r>
                        <a:rPr lang="en-US" sz="1800" b="1" u="none" strike="noStrike">
                          <a:solidFill>
                            <a:srgbClr val="1B1E7A"/>
                          </a:solidFill>
                          <a:effectLst/>
                        </a:rPr>
                        <a:t>Kentucky                   </a:t>
                      </a:r>
                      <a:endParaRPr lang="en-US" sz="1800" b="1" i="0" u="none" strike="noStrike">
                        <a:solidFill>
                          <a:srgbClr val="1B1E7A"/>
                        </a:solidFill>
                        <a:effectLst/>
                        <a:latin typeface="Times New Roman" panose="02020603050405020304" pitchFamily="18" charset="0"/>
                      </a:endParaRPr>
                    </a:p>
                  </a:txBody>
                  <a:tcPr marL="3810" marR="3810" marT="3810" marB="0"/>
                </a:tc>
                <a:tc>
                  <a:txBody>
                    <a:bodyPr/>
                    <a:lstStyle/>
                    <a:p>
                      <a:pPr algn="ctr" fontAlgn="t"/>
                      <a:r>
                        <a:rPr lang="en-US" sz="1800" b="1" u="none" strike="noStrike" dirty="0">
                          <a:solidFill>
                            <a:srgbClr val="1B1E7A"/>
                          </a:solidFill>
                          <a:effectLst/>
                        </a:rPr>
                        <a:t>8</a:t>
                      </a:r>
                      <a:endParaRPr lang="en-US" sz="1800" b="1" i="0" u="none" strike="noStrike" dirty="0">
                        <a:solidFill>
                          <a:srgbClr val="1B1E7A"/>
                        </a:solidFill>
                        <a:effectLst/>
                        <a:latin typeface="Times New Roman" panose="02020603050405020304" pitchFamily="18" charset="0"/>
                      </a:endParaRPr>
                    </a:p>
                  </a:txBody>
                  <a:tcPr marL="3810" marR="3810" marT="3810" marB="0"/>
                </a:tc>
                <a:tc>
                  <a:txBody>
                    <a:bodyPr/>
                    <a:lstStyle/>
                    <a:p>
                      <a:pPr algn="ctr" fontAlgn="t"/>
                      <a:r>
                        <a:rPr lang="en-US" sz="1800" b="1" u="none" strike="noStrike" dirty="0">
                          <a:solidFill>
                            <a:srgbClr val="1B1E7A"/>
                          </a:solidFill>
                          <a:effectLst/>
                        </a:rPr>
                        <a:t>35.3</a:t>
                      </a:r>
                      <a:endParaRPr lang="en-US" sz="1800" b="1" i="0" u="none" strike="noStrike" dirty="0">
                        <a:solidFill>
                          <a:srgbClr val="1B1E7A"/>
                        </a:solidFill>
                        <a:effectLst/>
                        <a:latin typeface="Times New Roman" panose="02020603050405020304" pitchFamily="18" charset="0"/>
                      </a:endParaRPr>
                    </a:p>
                  </a:txBody>
                  <a:tcPr marL="3810" marR="3810" marT="3810" marB="0"/>
                </a:tc>
              </a:tr>
              <a:tr h="268941">
                <a:tc>
                  <a:txBody>
                    <a:bodyPr/>
                    <a:lstStyle/>
                    <a:p>
                      <a:pPr algn="l" fontAlgn="t"/>
                      <a:r>
                        <a:rPr lang="en-US" sz="1800" b="1" u="none" strike="noStrike">
                          <a:solidFill>
                            <a:srgbClr val="1B1E7A"/>
                          </a:solidFill>
                          <a:effectLst/>
                        </a:rPr>
                        <a:t>Tennessee                   </a:t>
                      </a:r>
                      <a:endParaRPr lang="en-US" sz="1800" b="1" i="0" u="none" strike="noStrike">
                        <a:solidFill>
                          <a:srgbClr val="1B1E7A"/>
                        </a:solidFill>
                        <a:effectLst/>
                        <a:latin typeface="Times New Roman" panose="02020603050405020304" pitchFamily="18" charset="0"/>
                      </a:endParaRPr>
                    </a:p>
                  </a:txBody>
                  <a:tcPr marL="3810" marR="3810" marT="3810" marB="0"/>
                </a:tc>
                <a:tc>
                  <a:txBody>
                    <a:bodyPr/>
                    <a:lstStyle/>
                    <a:p>
                      <a:pPr algn="ctr" fontAlgn="t"/>
                      <a:r>
                        <a:rPr lang="en-US" sz="1800" b="1" u="none" strike="noStrike" dirty="0">
                          <a:solidFill>
                            <a:srgbClr val="1B1E7A"/>
                          </a:solidFill>
                          <a:effectLst/>
                        </a:rPr>
                        <a:t>9</a:t>
                      </a:r>
                      <a:endParaRPr lang="en-US" sz="1800" b="1" i="0" u="none" strike="noStrike" dirty="0">
                        <a:solidFill>
                          <a:srgbClr val="1B1E7A"/>
                        </a:solidFill>
                        <a:effectLst/>
                        <a:latin typeface="Times New Roman" panose="02020603050405020304" pitchFamily="18" charset="0"/>
                      </a:endParaRPr>
                    </a:p>
                  </a:txBody>
                  <a:tcPr marL="3810" marR="3810" marT="3810" marB="0"/>
                </a:tc>
                <a:tc>
                  <a:txBody>
                    <a:bodyPr/>
                    <a:lstStyle/>
                    <a:p>
                      <a:pPr algn="ctr" fontAlgn="t"/>
                      <a:r>
                        <a:rPr lang="en-US" sz="1800" b="1" u="none" strike="noStrike" dirty="0" smtClean="0">
                          <a:solidFill>
                            <a:srgbClr val="1B1E7A"/>
                          </a:solidFill>
                          <a:effectLst/>
                        </a:rPr>
                        <a:t>33.0</a:t>
                      </a:r>
                      <a:endParaRPr lang="en-US" sz="1800" b="1" i="0" u="none" strike="noStrike" dirty="0">
                        <a:solidFill>
                          <a:srgbClr val="1B1E7A"/>
                        </a:solidFill>
                        <a:effectLst/>
                        <a:latin typeface="Times New Roman" panose="02020603050405020304" pitchFamily="18" charset="0"/>
                      </a:endParaRPr>
                    </a:p>
                  </a:txBody>
                  <a:tcPr marL="3810" marR="3810" marT="3810" marB="0"/>
                </a:tc>
              </a:tr>
              <a:tr h="268941">
                <a:tc>
                  <a:txBody>
                    <a:bodyPr/>
                    <a:lstStyle/>
                    <a:p>
                      <a:pPr algn="l" fontAlgn="t"/>
                      <a:r>
                        <a:rPr lang="en-US" sz="1800" b="1" u="none" strike="noStrike">
                          <a:solidFill>
                            <a:srgbClr val="1B1E7A"/>
                          </a:solidFill>
                          <a:effectLst/>
                        </a:rPr>
                        <a:t>Alabama                    </a:t>
                      </a:r>
                      <a:endParaRPr lang="en-US" sz="1800" b="1" i="0" u="none" strike="noStrike">
                        <a:solidFill>
                          <a:srgbClr val="1B1E7A"/>
                        </a:solidFill>
                        <a:effectLst/>
                        <a:latin typeface="Times New Roman" panose="02020603050405020304" pitchFamily="18" charset="0"/>
                      </a:endParaRPr>
                    </a:p>
                  </a:txBody>
                  <a:tcPr marL="3810" marR="3810" marT="3810" marB="0"/>
                </a:tc>
                <a:tc>
                  <a:txBody>
                    <a:bodyPr/>
                    <a:lstStyle/>
                    <a:p>
                      <a:pPr algn="ctr" fontAlgn="t"/>
                      <a:r>
                        <a:rPr lang="en-US" sz="1800" b="1" u="none" strike="noStrike" dirty="0">
                          <a:solidFill>
                            <a:srgbClr val="1B1E7A"/>
                          </a:solidFill>
                          <a:effectLst/>
                        </a:rPr>
                        <a:t>10</a:t>
                      </a:r>
                      <a:endParaRPr lang="en-US" sz="1800" b="1" i="0" u="none" strike="noStrike" dirty="0">
                        <a:solidFill>
                          <a:srgbClr val="1B1E7A"/>
                        </a:solidFill>
                        <a:effectLst/>
                        <a:latin typeface="Times New Roman" panose="02020603050405020304" pitchFamily="18" charset="0"/>
                      </a:endParaRPr>
                    </a:p>
                  </a:txBody>
                  <a:tcPr marL="3810" marR="3810" marT="3810" marB="0"/>
                </a:tc>
                <a:tc>
                  <a:txBody>
                    <a:bodyPr/>
                    <a:lstStyle/>
                    <a:p>
                      <a:pPr algn="ctr" fontAlgn="t"/>
                      <a:r>
                        <a:rPr lang="en-US" sz="1800" b="1" u="none" strike="noStrike" dirty="0" smtClean="0">
                          <a:solidFill>
                            <a:srgbClr val="1B1E7A"/>
                          </a:solidFill>
                          <a:effectLst/>
                        </a:rPr>
                        <a:t>32.0</a:t>
                      </a:r>
                      <a:endParaRPr lang="en-US" sz="1800" b="1" i="0" u="none" strike="noStrike" dirty="0">
                        <a:solidFill>
                          <a:srgbClr val="1B1E7A"/>
                        </a:solidFill>
                        <a:effectLst/>
                        <a:latin typeface="Times New Roman" panose="02020603050405020304" pitchFamily="18" charset="0"/>
                      </a:endParaRPr>
                    </a:p>
                  </a:txBody>
                  <a:tcPr marL="3810" marR="3810" marT="3810" marB="0"/>
                </a:tc>
              </a:tr>
              <a:tr h="268941">
                <a:tc>
                  <a:txBody>
                    <a:bodyPr/>
                    <a:lstStyle/>
                    <a:p>
                      <a:pPr algn="l" fontAlgn="t"/>
                      <a:r>
                        <a:rPr lang="en-US" sz="1800" b="1" u="none" strike="noStrike">
                          <a:solidFill>
                            <a:srgbClr val="1B1E7A"/>
                          </a:solidFill>
                          <a:effectLst/>
                        </a:rPr>
                        <a:t>Wyoming                   </a:t>
                      </a:r>
                      <a:endParaRPr lang="en-US" sz="1800" b="1" i="0" u="none" strike="noStrike">
                        <a:solidFill>
                          <a:srgbClr val="1B1E7A"/>
                        </a:solidFill>
                        <a:effectLst/>
                        <a:latin typeface="Times New Roman" panose="02020603050405020304" pitchFamily="18" charset="0"/>
                      </a:endParaRPr>
                    </a:p>
                  </a:txBody>
                  <a:tcPr marL="3810" marR="3810" marT="3810" marB="0"/>
                </a:tc>
                <a:tc>
                  <a:txBody>
                    <a:bodyPr/>
                    <a:lstStyle/>
                    <a:p>
                      <a:pPr algn="ctr" fontAlgn="t"/>
                      <a:r>
                        <a:rPr lang="en-US" sz="1800" b="1" u="none" strike="noStrike" dirty="0">
                          <a:solidFill>
                            <a:srgbClr val="1B1E7A"/>
                          </a:solidFill>
                          <a:effectLst/>
                        </a:rPr>
                        <a:t>11</a:t>
                      </a:r>
                      <a:endParaRPr lang="en-US" sz="1800" b="1" i="0" u="none" strike="noStrike" dirty="0">
                        <a:solidFill>
                          <a:srgbClr val="1B1E7A"/>
                        </a:solidFill>
                        <a:effectLst/>
                        <a:latin typeface="Times New Roman" panose="02020603050405020304" pitchFamily="18" charset="0"/>
                      </a:endParaRPr>
                    </a:p>
                  </a:txBody>
                  <a:tcPr marL="3810" marR="3810" marT="3810" marB="0"/>
                </a:tc>
                <a:tc>
                  <a:txBody>
                    <a:bodyPr/>
                    <a:lstStyle/>
                    <a:p>
                      <a:pPr algn="ctr" fontAlgn="t"/>
                      <a:r>
                        <a:rPr lang="en-US" sz="1800" b="1" u="none" strike="noStrike" dirty="0">
                          <a:solidFill>
                            <a:srgbClr val="1B1E7A"/>
                          </a:solidFill>
                          <a:effectLst/>
                        </a:rPr>
                        <a:t>30.1</a:t>
                      </a:r>
                      <a:endParaRPr lang="en-US" sz="1800" b="1" i="0" u="none" strike="noStrike" dirty="0">
                        <a:solidFill>
                          <a:srgbClr val="1B1E7A"/>
                        </a:solidFill>
                        <a:effectLst/>
                        <a:latin typeface="Times New Roman" panose="02020603050405020304" pitchFamily="18" charset="0"/>
                      </a:endParaRPr>
                    </a:p>
                  </a:txBody>
                  <a:tcPr marL="3810" marR="3810" marT="3810" marB="0"/>
                </a:tc>
              </a:tr>
              <a:tr h="268941">
                <a:tc>
                  <a:txBody>
                    <a:bodyPr/>
                    <a:lstStyle/>
                    <a:p>
                      <a:pPr algn="l" fontAlgn="t"/>
                      <a:r>
                        <a:rPr lang="en-US" sz="1800" b="1" u="none" strike="noStrike">
                          <a:solidFill>
                            <a:srgbClr val="1B1E7A"/>
                          </a:solidFill>
                          <a:effectLst/>
                        </a:rPr>
                        <a:t>Arizona                    </a:t>
                      </a:r>
                      <a:endParaRPr lang="en-US" sz="1800" b="1" i="0" u="none" strike="noStrike">
                        <a:solidFill>
                          <a:srgbClr val="1B1E7A"/>
                        </a:solidFill>
                        <a:effectLst/>
                        <a:latin typeface="Times New Roman" panose="02020603050405020304" pitchFamily="18" charset="0"/>
                      </a:endParaRPr>
                    </a:p>
                  </a:txBody>
                  <a:tcPr marL="3810" marR="3810" marT="3810" marB="0"/>
                </a:tc>
                <a:tc>
                  <a:txBody>
                    <a:bodyPr/>
                    <a:lstStyle/>
                    <a:p>
                      <a:pPr algn="ctr" fontAlgn="t"/>
                      <a:r>
                        <a:rPr lang="en-US" sz="1800" b="1" u="none" strike="noStrike" dirty="0">
                          <a:solidFill>
                            <a:srgbClr val="1B1E7A"/>
                          </a:solidFill>
                          <a:effectLst/>
                        </a:rPr>
                        <a:t>12</a:t>
                      </a:r>
                      <a:endParaRPr lang="en-US" sz="1800" b="1" i="0" u="none" strike="noStrike" dirty="0">
                        <a:solidFill>
                          <a:srgbClr val="1B1E7A"/>
                        </a:solidFill>
                        <a:effectLst/>
                        <a:latin typeface="Times New Roman" panose="02020603050405020304" pitchFamily="18" charset="0"/>
                      </a:endParaRPr>
                    </a:p>
                  </a:txBody>
                  <a:tcPr marL="3810" marR="3810" marT="3810" marB="0"/>
                </a:tc>
                <a:tc>
                  <a:txBody>
                    <a:bodyPr/>
                    <a:lstStyle/>
                    <a:p>
                      <a:pPr algn="ctr" fontAlgn="t"/>
                      <a:r>
                        <a:rPr lang="en-US" sz="1800" b="1" u="none" strike="noStrike" dirty="0">
                          <a:solidFill>
                            <a:srgbClr val="1B1E7A"/>
                          </a:solidFill>
                          <a:effectLst/>
                        </a:rPr>
                        <a:t>29.9</a:t>
                      </a:r>
                      <a:endParaRPr lang="en-US" sz="1800" b="1" i="0" u="none" strike="noStrike" dirty="0">
                        <a:solidFill>
                          <a:srgbClr val="1B1E7A"/>
                        </a:solidFill>
                        <a:effectLst/>
                        <a:latin typeface="Times New Roman" panose="02020603050405020304" pitchFamily="18" charset="0"/>
                      </a:endParaRPr>
                    </a:p>
                  </a:txBody>
                  <a:tcPr marL="3810" marR="3810" marT="3810" marB="0"/>
                </a:tc>
              </a:tr>
              <a:tr h="268941">
                <a:tc>
                  <a:txBody>
                    <a:bodyPr/>
                    <a:lstStyle/>
                    <a:p>
                      <a:pPr algn="l" fontAlgn="t"/>
                      <a:r>
                        <a:rPr lang="en-US" sz="1800" b="1" u="none" strike="noStrike" dirty="0" smtClean="0">
                          <a:solidFill>
                            <a:srgbClr val="1B1E7A"/>
                          </a:solidFill>
                          <a:effectLst/>
                        </a:rPr>
                        <a:t>South </a:t>
                      </a:r>
                      <a:r>
                        <a:rPr lang="en-US" sz="1800" b="0" u="none" strike="noStrike" dirty="0" smtClean="0">
                          <a:solidFill>
                            <a:srgbClr val="1B1E7A"/>
                          </a:solidFill>
                          <a:effectLst/>
                        </a:rPr>
                        <a:t>C</a:t>
                      </a:r>
                      <a:r>
                        <a:rPr lang="en-US" sz="1800" b="1" u="none" strike="noStrike" dirty="0" smtClean="0">
                          <a:solidFill>
                            <a:srgbClr val="1B1E7A"/>
                          </a:solidFill>
                          <a:effectLst/>
                        </a:rPr>
                        <a:t>arolina                 </a:t>
                      </a:r>
                      <a:endParaRPr lang="en-US" sz="1800" b="1" i="0" u="none" strike="noStrike" dirty="0">
                        <a:solidFill>
                          <a:srgbClr val="1B1E7A"/>
                        </a:solidFill>
                        <a:effectLst/>
                        <a:latin typeface="Times New Roman" panose="02020603050405020304" pitchFamily="18" charset="0"/>
                      </a:endParaRPr>
                    </a:p>
                  </a:txBody>
                  <a:tcPr marL="3810" marR="3810" marT="3810" marB="0"/>
                </a:tc>
                <a:tc>
                  <a:txBody>
                    <a:bodyPr/>
                    <a:lstStyle/>
                    <a:p>
                      <a:pPr algn="ctr" fontAlgn="t"/>
                      <a:r>
                        <a:rPr lang="en-US" sz="1800" b="1" u="none" strike="noStrike" dirty="0">
                          <a:solidFill>
                            <a:srgbClr val="1B1E7A"/>
                          </a:solidFill>
                          <a:effectLst/>
                        </a:rPr>
                        <a:t>13</a:t>
                      </a:r>
                      <a:endParaRPr lang="en-US" sz="1800" b="1" i="0" u="none" strike="noStrike" dirty="0">
                        <a:solidFill>
                          <a:srgbClr val="1B1E7A"/>
                        </a:solidFill>
                        <a:effectLst/>
                        <a:latin typeface="Times New Roman" panose="02020603050405020304" pitchFamily="18" charset="0"/>
                      </a:endParaRPr>
                    </a:p>
                  </a:txBody>
                  <a:tcPr marL="3810" marR="3810" marT="3810" marB="0"/>
                </a:tc>
                <a:tc>
                  <a:txBody>
                    <a:bodyPr/>
                    <a:lstStyle/>
                    <a:p>
                      <a:pPr algn="ctr" fontAlgn="t"/>
                      <a:r>
                        <a:rPr lang="en-US" sz="1800" b="1" u="none" strike="noStrike" dirty="0">
                          <a:solidFill>
                            <a:srgbClr val="1B1E7A"/>
                          </a:solidFill>
                          <a:effectLst/>
                        </a:rPr>
                        <a:t>28.5</a:t>
                      </a:r>
                      <a:endParaRPr lang="en-US" sz="1800" b="1" i="0" u="none" strike="noStrike" dirty="0">
                        <a:solidFill>
                          <a:srgbClr val="1B1E7A"/>
                        </a:solidFill>
                        <a:effectLst/>
                        <a:latin typeface="Times New Roman" panose="02020603050405020304" pitchFamily="18" charset="0"/>
                      </a:endParaRPr>
                    </a:p>
                  </a:txBody>
                  <a:tcPr marL="3810" marR="3810" marT="3810" marB="0"/>
                </a:tc>
              </a:tr>
              <a:tr h="268941">
                <a:tc>
                  <a:txBody>
                    <a:bodyPr/>
                    <a:lstStyle/>
                    <a:p>
                      <a:pPr algn="l" fontAlgn="t"/>
                      <a:r>
                        <a:rPr lang="en-US" sz="1800" b="1" u="none" strike="noStrike">
                          <a:solidFill>
                            <a:srgbClr val="1B1E7A"/>
                          </a:solidFill>
                          <a:effectLst/>
                        </a:rPr>
                        <a:t>Nevada                    </a:t>
                      </a:r>
                      <a:endParaRPr lang="en-US" sz="1800" b="1" i="0" u="none" strike="noStrike">
                        <a:solidFill>
                          <a:srgbClr val="1B1E7A"/>
                        </a:solidFill>
                        <a:effectLst/>
                        <a:latin typeface="Times New Roman" panose="02020603050405020304" pitchFamily="18" charset="0"/>
                      </a:endParaRPr>
                    </a:p>
                  </a:txBody>
                  <a:tcPr marL="3810" marR="3810" marT="3810" marB="0"/>
                </a:tc>
                <a:tc>
                  <a:txBody>
                    <a:bodyPr/>
                    <a:lstStyle/>
                    <a:p>
                      <a:pPr algn="ctr" fontAlgn="t"/>
                      <a:r>
                        <a:rPr lang="en-US" sz="1800" b="1" u="none" strike="noStrike" dirty="0">
                          <a:solidFill>
                            <a:srgbClr val="1B1E7A"/>
                          </a:solidFill>
                          <a:effectLst/>
                        </a:rPr>
                        <a:t>14</a:t>
                      </a:r>
                      <a:endParaRPr lang="en-US" sz="1800" b="1" i="0" u="none" strike="noStrike" dirty="0">
                        <a:solidFill>
                          <a:srgbClr val="1B1E7A"/>
                        </a:solidFill>
                        <a:effectLst/>
                        <a:latin typeface="Times New Roman" panose="02020603050405020304" pitchFamily="18" charset="0"/>
                      </a:endParaRPr>
                    </a:p>
                  </a:txBody>
                  <a:tcPr marL="3810" marR="3810" marT="3810" marB="0"/>
                </a:tc>
                <a:tc>
                  <a:txBody>
                    <a:bodyPr/>
                    <a:lstStyle/>
                    <a:p>
                      <a:pPr algn="ctr" fontAlgn="t"/>
                      <a:r>
                        <a:rPr lang="en-US" sz="1800" b="1" u="none" strike="noStrike" dirty="0">
                          <a:solidFill>
                            <a:srgbClr val="1B1E7A"/>
                          </a:solidFill>
                          <a:effectLst/>
                        </a:rPr>
                        <a:t>28.5</a:t>
                      </a:r>
                      <a:endParaRPr lang="en-US" sz="1800" b="1" i="0" u="none" strike="noStrike" dirty="0">
                        <a:solidFill>
                          <a:srgbClr val="1B1E7A"/>
                        </a:solidFill>
                        <a:effectLst/>
                        <a:latin typeface="Times New Roman" panose="02020603050405020304" pitchFamily="18" charset="0"/>
                      </a:endParaRPr>
                    </a:p>
                  </a:txBody>
                  <a:tcPr marL="3810" marR="3810" marT="3810" marB="0"/>
                </a:tc>
              </a:tr>
              <a:tr h="268941">
                <a:tc>
                  <a:txBody>
                    <a:bodyPr/>
                    <a:lstStyle/>
                    <a:p>
                      <a:pPr algn="l" fontAlgn="t"/>
                      <a:r>
                        <a:rPr lang="en-US" sz="1800" b="1" u="none" strike="noStrike">
                          <a:solidFill>
                            <a:srgbClr val="1B1E7A"/>
                          </a:solidFill>
                          <a:effectLst/>
                        </a:rPr>
                        <a:t>District of Columbia                </a:t>
                      </a:r>
                      <a:endParaRPr lang="en-US" sz="1800" b="1" i="0" u="none" strike="noStrike">
                        <a:solidFill>
                          <a:srgbClr val="1B1E7A"/>
                        </a:solidFill>
                        <a:effectLst/>
                        <a:latin typeface="Times New Roman" panose="02020603050405020304" pitchFamily="18" charset="0"/>
                      </a:endParaRPr>
                    </a:p>
                  </a:txBody>
                  <a:tcPr marL="3810" marR="3810" marT="3810" marB="0"/>
                </a:tc>
                <a:tc>
                  <a:txBody>
                    <a:bodyPr/>
                    <a:lstStyle/>
                    <a:p>
                      <a:pPr algn="ctr" fontAlgn="t"/>
                      <a:r>
                        <a:rPr lang="en-US" sz="1800" b="1" u="none" strike="noStrike" dirty="0">
                          <a:solidFill>
                            <a:srgbClr val="1B1E7A"/>
                          </a:solidFill>
                          <a:effectLst/>
                        </a:rPr>
                        <a:t>15</a:t>
                      </a:r>
                      <a:endParaRPr lang="en-US" sz="1800" b="1" i="0" u="none" strike="noStrike" dirty="0">
                        <a:solidFill>
                          <a:srgbClr val="1B1E7A"/>
                        </a:solidFill>
                        <a:effectLst/>
                        <a:latin typeface="Times New Roman" panose="02020603050405020304" pitchFamily="18" charset="0"/>
                      </a:endParaRPr>
                    </a:p>
                  </a:txBody>
                  <a:tcPr marL="3810" marR="3810" marT="3810" marB="0"/>
                </a:tc>
                <a:tc>
                  <a:txBody>
                    <a:bodyPr/>
                    <a:lstStyle/>
                    <a:p>
                      <a:pPr algn="ctr" fontAlgn="t"/>
                      <a:r>
                        <a:rPr lang="en-US" sz="1800" b="1" u="none" strike="noStrike" dirty="0">
                          <a:solidFill>
                            <a:srgbClr val="1B1E7A"/>
                          </a:solidFill>
                          <a:effectLst/>
                        </a:rPr>
                        <a:t>28.4</a:t>
                      </a:r>
                      <a:endParaRPr lang="en-US" sz="1800" b="1" i="0" u="none" strike="noStrike" dirty="0">
                        <a:solidFill>
                          <a:srgbClr val="1B1E7A"/>
                        </a:solidFill>
                        <a:effectLst/>
                        <a:latin typeface="Times New Roman" panose="02020603050405020304" pitchFamily="18" charset="0"/>
                      </a:endParaRPr>
                    </a:p>
                  </a:txBody>
                  <a:tcPr marL="3810" marR="3810" marT="3810" marB="0"/>
                </a:tc>
              </a:tr>
            </a:tbl>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48</a:t>
            </a:fld>
            <a:endParaRPr lang="en-US" dirty="0"/>
          </a:p>
        </p:txBody>
      </p:sp>
      <p:sp>
        <p:nvSpPr>
          <p:cNvPr id="7" name="Rectangle 6"/>
          <p:cNvSpPr/>
          <p:nvPr/>
        </p:nvSpPr>
        <p:spPr>
          <a:xfrm>
            <a:off x="228600" y="6406376"/>
            <a:ext cx="6324600" cy="261610"/>
          </a:xfrm>
          <a:prstGeom prst="rect">
            <a:avLst/>
          </a:prstGeom>
        </p:spPr>
        <p:txBody>
          <a:bodyPr wrap="square">
            <a:spAutoFit/>
          </a:bodyPr>
          <a:lstStyle/>
          <a:p>
            <a:r>
              <a:rPr lang="en-US" sz="1100" dirty="0">
                <a:solidFill>
                  <a:schemeClr val="bg1">
                    <a:lumMod val="65000"/>
                  </a:schemeClr>
                </a:solidFill>
              </a:rPr>
              <a:t>Source: National Center for Health Statistics at the Centers for Disease Control and Prevention</a:t>
            </a:r>
            <a:endParaRPr lang="en-US" sz="1100" dirty="0">
              <a:solidFill>
                <a:schemeClr val="bg1">
                  <a:lumMod val="65000"/>
                </a:schemeClr>
              </a:solidFill>
              <a:effectLst/>
            </a:endParaRPr>
          </a:p>
        </p:txBody>
      </p:sp>
    </p:spTree>
    <p:extLst>
      <p:ext uri="{BB962C8B-B14F-4D97-AF65-F5344CB8AC3E}">
        <p14:creationId xmlns:p14="http://schemas.microsoft.com/office/powerpoint/2010/main" val="369434117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Adult Obesity</a:t>
            </a:r>
            <a:endParaRPr lang="en-US" dirty="0"/>
          </a:p>
        </p:txBody>
      </p:sp>
      <p:pic>
        <p:nvPicPr>
          <p:cNvPr id="5" name="Content Placeholder 4"/>
          <p:cNvPicPr>
            <a:picLocks noGrp="1" noChangeAspect="1"/>
          </p:cNvPicPr>
          <p:nvPr>
            <p:ph idx="1"/>
          </p:nvPr>
        </p:nvPicPr>
        <p:blipFill>
          <a:blip r:embed="rId2"/>
          <a:stretch>
            <a:fillRect/>
          </a:stretch>
        </p:blipFill>
        <p:spPr>
          <a:xfrm>
            <a:off x="-152400" y="1828800"/>
            <a:ext cx="4724400" cy="3624590"/>
          </a:xfrm>
          <a:prstGeom prst="rect">
            <a:avLst/>
          </a:prstGeom>
        </p:spPr>
      </p:pic>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49</a:t>
            </a:fld>
            <a:endParaRPr lang="en-US" dirty="0"/>
          </a:p>
        </p:txBody>
      </p:sp>
      <p:sp>
        <p:nvSpPr>
          <p:cNvPr id="6" name="Rectangle 5"/>
          <p:cNvSpPr/>
          <p:nvPr/>
        </p:nvSpPr>
        <p:spPr>
          <a:xfrm>
            <a:off x="152400" y="6444478"/>
            <a:ext cx="4572000" cy="276999"/>
          </a:xfrm>
          <a:prstGeom prst="rect">
            <a:avLst/>
          </a:prstGeom>
        </p:spPr>
        <p:txBody>
          <a:bodyPr>
            <a:spAutoFit/>
          </a:bodyPr>
          <a:lstStyle/>
          <a:p>
            <a:r>
              <a:rPr lang="en-US" sz="1200" dirty="0" smtClean="0">
                <a:solidFill>
                  <a:schemeClr val="bg1">
                    <a:lumMod val="50000"/>
                  </a:schemeClr>
                </a:solidFill>
              </a:rPr>
              <a:t>Source: http</a:t>
            </a:r>
            <a:r>
              <a:rPr lang="en-US" sz="1200" dirty="0">
                <a:solidFill>
                  <a:schemeClr val="bg1">
                    <a:lumMod val="50000"/>
                  </a:schemeClr>
                </a:solidFill>
              </a:rPr>
              <a:t>://stateofobesity.org/files/stateofobesity2015.pdf</a:t>
            </a:r>
          </a:p>
        </p:txBody>
      </p:sp>
      <p:pic>
        <p:nvPicPr>
          <p:cNvPr id="7" name="Picture 6"/>
          <p:cNvPicPr>
            <a:picLocks noChangeAspect="1"/>
          </p:cNvPicPr>
          <p:nvPr/>
        </p:nvPicPr>
        <p:blipFill>
          <a:blip r:embed="rId3"/>
          <a:stretch>
            <a:fillRect/>
          </a:stretch>
        </p:blipFill>
        <p:spPr>
          <a:xfrm>
            <a:off x="4495800" y="2286000"/>
            <a:ext cx="4543337" cy="2819400"/>
          </a:xfrm>
          <a:prstGeom prst="rect">
            <a:avLst/>
          </a:prstGeom>
        </p:spPr>
      </p:pic>
    </p:spTree>
    <p:extLst>
      <p:ext uri="{BB962C8B-B14F-4D97-AF65-F5344CB8AC3E}">
        <p14:creationId xmlns:p14="http://schemas.microsoft.com/office/powerpoint/2010/main" val="1552903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356321420"/>
              </p:ext>
            </p:extLst>
          </p:nvPr>
        </p:nvGraphicFramePr>
        <p:xfrm>
          <a:off x="457200" y="1371600"/>
          <a:ext cx="8534400" cy="5047996"/>
        </p:xfrm>
        <a:graphic>
          <a:graphicData uri="http://schemas.openxmlformats.org/drawingml/2006/table">
            <a:tbl>
              <a:tblPr firstRow="1" firstCol="1" bandRow="1">
                <a:tableStyleId>{5C22544A-7EE6-4342-B048-85BDC9FD1C3A}</a:tableStyleId>
              </a:tblPr>
              <a:tblGrid>
                <a:gridCol w="1752599"/>
                <a:gridCol w="1066800"/>
                <a:gridCol w="1219200"/>
                <a:gridCol w="1447800"/>
                <a:gridCol w="1447800"/>
                <a:gridCol w="1600201"/>
              </a:tblGrid>
              <a:tr h="838200">
                <a:tc>
                  <a:txBody>
                    <a:bodyPr/>
                    <a:lstStyle/>
                    <a:p>
                      <a:pPr algn="ctr">
                        <a:lnSpc>
                          <a:spcPct val="107000"/>
                        </a:lnSpc>
                      </a:pPr>
                      <a:r>
                        <a:rPr lang="en-US" sz="1600" b="1" dirty="0" smtClean="0">
                          <a:effectLst/>
                          <a:latin typeface="Calibri" panose="020F0502020204030204" pitchFamily="34" charset="0"/>
                        </a:rPr>
                        <a:t>County</a:t>
                      </a:r>
                    </a:p>
                    <a:p>
                      <a:pPr algn="ctr">
                        <a:lnSpc>
                          <a:spcPct val="107000"/>
                        </a:lnSpc>
                      </a:pPr>
                      <a:endParaRPr lang="en-US" sz="1600" b="1" dirty="0">
                        <a:effectLst/>
                        <a:latin typeface="Calibri" panose="020F0502020204030204" pitchFamily="34" charset="0"/>
                      </a:endParaRPr>
                    </a:p>
                  </a:txBody>
                  <a:tcPr marL="61254" marR="61254" marT="0" marB="0" anchor="b"/>
                </a:tc>
                <a:tc>
                  <a:txBody>
                    <a:bodyPr/>
                    <a:lstStyle/>
                    <a:p>
                      <a:pPr marL="0" marR="0" algn="ctr">
                        <a:lnSpc>
                          <a:spcPct val="107000"/>
                        </a:lnSpc>
                        <a:spcBef>
                          <a:spcPts val="0"/>
                        </a:spcBef>
                        <a:spcAft>
                          <a:spcPts val="0"/>
                        </a:spcAft>
                      </a:pPr>
                      <a:r>
                        <a:rPr lang="en-US" sz="1600" b="1" dirty="0">
                          <a:effectLst/>
                        </a:rPr>
                        <a:t>U.S. Rank </a:t>
                      </a:r>
                      <a:r>
                        <a:rPr lang="en-US" sz="1600" b="1" dirty="0" smtClean="0">
                          <a:effectLst/>
                        </a:rPr>
                        <a:t>Population Change</a:t>
                      </a:r>
                    </a:p>
                  </a:txBody>
                  <a:tcPr marL="61254" marR="61254" marT="0" marB="0" anchor="b"/>
                </a:tc>
                <a:tc>
                  <a:txBody>
                    <a:bodyPr/>
                    <a:lstStyle/>
                    <a:p>
                      <a:pPr marL="0" marR="0" algn="ctr">
                        <a:lnSpc>
                          <a:spcPct val="107000"/>
                        </a:lnSpc>
                        <a:spcBef>
                          <a:spcPts val="0"/>
                        </a:spcBef>
                        <a:spcAft>
                          <a:spcPts val="0"/>
                        </a:spcAft>
                      </a:pPr>
                      <a:r>
                        <a:rPr lang="en-US" sz="1600" b="1" dirty="0" smtClean="0">
                          <a:effectLst/>
                        </a:rPr>
                        <a:t>Population Change</a:t>
                      </a:r>
                    </a:p>
                    <a:p>
                      <a:pPr marL="0" marR="0" algn="ctr">
                        <a:lnSpc>
                          <a:spcPct val="107000"/>
                        </a:lnSpc>
                        <a:spcBef>
                          <a:spcPts val="0"/>
                        </a:spcBef>
                        <a:spcAft>
                          <a:spcPts val="0"/>
                        </a:spcAft>
                      </a:pP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ctr">
                        <a:lnSpc>
                          <a:spcPct val="107000"/>
                        </a:lnSpc>
                        <a:spcBef>
                          <a:spcPts val="0"/>
                        </a:spcBef>
                        <a:spcAft>
                          <a:spcPts val="0"/>
                        </a:spcAft>
                      </a:pPr>
                      <a:r>
                        <a:rPr lang="en-US" sz="1600" b="1" dirty="0" smtClean="0">
                          <a:effectLst/>
                        </a:rPr>
                        <a:t>Percent of Change from Natural </a:t>
                      </a:r>
                      <a:r>
                        <a:rPr lang="en-US" sz="1600" b="1" dirty="0">
                          <a:effectLst/>
                        </a:rPr>
                        <a:t>Increase</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ctr">
                        <a:lnSpc>
                          <a:spcPct val="107000"/>
                        </a:lnSpc>
                        <a:spcBef>
                          <a:spcPts val="0"/>
                        </a:spcBef>
                        <a:spcAft>
                          <a:spcPts val="0"/>
                        </a:spcAft>
                      </a:pPr>
                      <a:r>
                        <a:rPr lang="en-US" sz="1600" b="1" dirty="0">
                          <a:effectLst/>
                        </a:rPr>
                        <a:t>Percent </a:t>
                      </a:r>
                      <a:r>
                        <a:rPr lang="en-US" sz="1600" b="1" dirty="0" smtClean="0">
                          <a:effectLst/>
                        </a:rPr>
                        <a:t>Change</a:t>
                      </a:r>
                      <a:r>
                        <a:rPr lang="en-US" sz="1600" b="1" baseline="0" dirty="0" smtClean="0">
                          <a:effectLst/>
                        </a:rPr>
                        <a:t> </a:t>
                      </a:r>
                      <a:r>
                        <a:rPr lang="en-US" sz="1600" b="1" dirty="0" smtClean="0">
                          <a:effectLst/>
                        </a:rPr>
                        <a:t>from Domestic  Migration</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ctr">
                        <a:lnSpc>
                          <a:spcPct val="107000"/>
                        </a:lnSpc>
                        <a:spcBef>
                          <a:spcPts val="0"/>
                        </a:spcBef>
                        <a:spcAft>
                          <a:spcPts val="0"/>
                        </a:spcAft>
                      </a:pPr>
                      <a:r>
                        <a:rPr lang="en-US" sz="1600" b="1" dirty="0">
                          <a:effectLst/>
                        </a:rPr>
                        <a:t>Percent </a:t>
                      </a:r>
                      <a:r>
                        <a:rPr lang="en-US" sz="1600" b="1" dirty="0" smtClean="0">
                          <a:effectLst/>
                        </a:rPr>
                        <a:t>Change from International Migration</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320373">
                <a:tc>
                  <a:txBody>
                    <a:bodyPr/>
                    <a:lstStyle/>
                    <a:p>
                      <a:pPr algn="ctr" fontAlgn="b"/>
                      <a:r>
                        <a:rPr lang="en-US" sz="1800" b="1" i="0" u="none" strike="noStrike" dirty="0">
                          <a:solidFill>
                            <a:schemeClr val="bg1"/>
                          </a:solidFill>
                          <a:effectLst/>
                          <a:latin typeface="Calibri" panose="020F0502020204030204" pitchFamily="34" charset="0"/>
                        </a:rPr>
                        <a:t>Harris</a:t>
                      </a:r>
                    </a:p>
                  </a:txBody>
                  <a:tcPr marL="9525" marR="9525" marT="9525" marB="0" anchor="b"/>
                </a:tc>
                <a:tc>
                  <a:txBody>
                    <a:bodyPr/>
                    <a:lstStyle/>
                    <a:p>
                      <a:pPr algn="r" fontAlgn="b"/>
                      <a:r>
                        <a:rPr lang="en-US" sz="1800" b="0" i="0" u="none" strike="noStrike" dirty="0">
                          <a:solidFill>
                            <a:schemeClr val="tx2"/>
                          </a:solidFill>
                          <a:effectLst/>
                          <a:latin typeface="Calibri" panose="020F0502020204030204" pitchFamily="34" charset="0"/>
                        </a:rPr>
                        <a:t>2</a:t>
                      </a:r>
                    </a:p>
                  </a:txBody>
                  <a:tcPr marL="9525" marR="9525" marT="9525" marB="0" anchor="b"/>
                </a:tc>
                <a:tc>
                  <a:txBody>
                    <a:bodyPr/>
                    <a:lstStyle/>
                    <a:p>
                      <a:pPr algn="l" fontAlgn="b"/>
                      <a:r>
                        <a:rPr lang="en-US" sz="1800" b="0" i="0" u="none" strike="noStrike" dirty="0">
                          <a:solidFill>
                            <a:schemeClr val="tx2"/>
                          </a:solidFill>
                          <a:effectLst/>
                          <a:latin typeface="Calibri" panose="020F0502020204030204" pitchFamily="34" charset="0"/>
                        </a:rPr>
                        <a:t>         56,587 </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79.9%</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-27.9%</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48.1%</a:t>
                      </a:r>
                    </a:p>
                  </a:txBody>
                  <a:tcPr marL="3810" marR="3810" marT="3810" marB="0" anchor="b"/>
                </a:tc>
              </a:tr>
              <a:tr h="320373">
                <a:tc>
                  <a:txBody>
                    <a:bodyPr/>
                    <a:lstStyle/>
                    <a:p>
                      <a:pPr algn="ctr" fontAlgn="b"/>
                      <a:r>
                        <a:rPr lang="en-US" sz="1800" b="1" i="0" u="none" strike="noStrike" dirty="0">
                          <a:solidFill>
                            <a:schemeClr val="bg1"/>
                          </a:solidFill>
                          <a:effectLst/>
                          <a:latin typeface="Calibri" panose="020F0502020204030204" pitchFamily="34" charset="0"/>
                        </a:rPr>
                        <a:t>Tarrant</a:t>
                      </a:r>
                    </a:p>
                  </a:txBody>
                  <a:tcPr marL="9525" marR="9525" marT="9525" marB="0" anchor="b">
                    <a:solidFill>
                      <a:schemeClr val="accent1"/>
                    </a:solidFill>
                  </a:tcPr>
                </a:tc>
                <a:tc>
                  <a:txBody>
                    <a:bodyPr/>
                    <a:lstStyle/>
                    <a:p>
                      <a:pPr algn="r" fontAlgn="b"/>
                      <a:r>
                        <a:rPr lang="en-US" sz="1800" b="0" i="0" u="none" strike="noStrike">
                          <a:solidFill>
                            <a:schemeClr val="tx2"/>
                          </a:solidFill>
                          <a:effectLst/>
                          <a:latin typeface="Calibri" panose="020F0502020204030204" pitchFamily="34" charset="0"/>
                        </a:rPr>
                        <a:t>5</a:t>
                      </a:r>
                    </a:p>
                  </a:txBody>
                  <a:tcPr marL="9525" marR="9525" marT="9525" marB="0" anchor="b">
                    <a:solidFill>
                      <a:schemeClr val="bg1">
                        <a:lumMod val="95000"/>
                      </a:schemeClr>
                    </a:solidFill>
                  </a:tcPr>
                </a:tc>
                <a:tc>
                  <a:txBody>
                    <a:bodyPr/>
                    <a:lstStyle/>
                    <a:p>
                      <a:pPr algn="l" fontAlgn="b"/>
                      <a:r>
                        <a:rPr lang="en-US" sz="1800" b="0" i="0" u="none" strike="noStrike">
                          <a:solidFill>
                            <a:schemeClr val="tx2"/>
                          </a:solidFill>
                          <a:effectLst/>
                          <a:latin typeface="Calibri" panose="020F0502020204030204" pitchFamily="34" charset="0"/>
                        </a:rPr>
                        <a:t>         35,462 </a:t>
                      </a:r>
                    </a:p>
                  </a:txBody>
                  <a:tcPr marL="9525" marR="9525" marT="9525" marB="0" anchor="b">
                    <a:solidFill>
                      <a:schemeClr val="bg1">
                        <a:lumMod val="95000"/>
                      </a:schemeClr>
                    </a:solidFill>
                  </a:tcPr>
                </a:tc>
                <a:tc>
                  <a:txBody>
                    <a:bodyPr/>
                    <a:lstStyle/>
                    <a:p>
                      <a:pPr algn="ctr" fontAlgn="b"/>
                      <a:r>
                        <a:rPr lang="en-US" sz="1800" b="0" i="0" u="none" strike="noStrike">
                          <a:solidFill>
                            <a:schemeClr val="tx2"/>
                          </a:solidFill>
                          <a:effectLst/>
                          <a:latin typeface="Calibri" panose="020F0502020204030204" pitchFamily="34" charset="0"/>
                        </a:rPr>
                        <a:t>44.4%</a:t>
                      </a:r>
                    </a:p>
                  </a:txBody>
                  <a:tcPr marL="3810" marR="3810" marT="3810" marB="0" anchor="b">
                    <a:solidFill>
                      <a:schemeClr val="bg1">
                        <a:lumMod val="95000"/>
                      </a:schemeClr>
                    </a:solidFill>
                  </a:tcPr>
                </a:tc>
                <a:tc>
                  <a:txBody>
                    <a:bodyPr/>
                    <a:lstStyle/>
                    <a:p>
                      <a:pPr algn="ctr" fontAlgn="b"/>
                      <a:r>
                        <a:rPr lang="en-US" sz="1800" b="0" i="0" u="none" strike="noStrike">
                          <a:solidFill>
                            <a:schemeClr val="tx2"/>
                          </a:solidFill>
                          <a:effectLst/>
                          <a:latin typeface="Calibri" panose="020F0502020204030204" pitchFamily="34" charset="0"/>
                        </a:rPr>
                        <a:t>37.7%</a:t>
                      </a:r>
                    </a:p>
                  </a:txBody>
                  <a:tcPr marL="3810" marR="3810" marT="3810" marB="0" anchor="b">
                    <a:solidFill>
                      <a:schemeClr val="bg1">
                        <a:lumMod val="95000"/>
                      </a:schemeClr>
                    </a:solidFill>
                  </a:tcPr>
                </a:tc>
                <a:tc>
                  <a:txBody>
                    <a:bodyPr/>
                    <a:lstStyle/>
                    <a:p>
                      <a:pPr algn="ctr" fontAlgn="b"/>
                      <a:r>
                        <a:rPr lang="en-US" sz="1800" b="0" i="0" u="none" strike="noStrike">
                          <a:solidFill>
                            <a:schemeClr val="tx2"/>
                          </a:solidFill>
                          <a:effectLst/>
                          <a:latin typeface="Calibri" panose="020F0502020204030204" pitchFamily="34" charset="0"/>
                        </a:rPr>
                        <a:t>17.9%</a:t>
                      </a:r>
                    </a:p>
                  </a:txBody>
                  <a:tcPr marL="3810" marR="3810" marT="3810" marB="0" anchor="b">
                    <a:solidFill>
                      <a:schemeClr val="bg1">
                        <a:lumMod val="95000"/>
                      </a:schemeClr>
                    </a:solidFill>
                  </a:tcPr>
                </a:tc>
              </a:tr>
              <a:tr h="320373">
                <a:tc>
                  <a:txBody>
                    <a:bodyPr/>
                    <a:lstStyle/>
                    <a:p>
                      <a:pPr algn="ctr" fontAlgn="b"/>
                      <a:r>
                        <a:rPr lang="en-US" sz="1800" b="1" i="0" u="none" strike="noStrike" dirty="0">
                          <a:solidFill>
                            <a:schemeClr val="bg1"/>
                          </a:solidFill>
                          <a:effectLst/>
                          <a:latin typeface="Calibri" panose="020F0502020204030204" pitchFamily="34" charset="0"/>
                        </a:rPr>
                        <a:t>Bexar</a:t>
                      </a:r>
                    </a:p>
                  </a:txBody>
                  <a:tcPr marL="9525" marR="9525" marT="9525" marB="0" anchor="b"/>
                </a:tc>
                <a:tc>
                  <a:txBody>
                    <a:bodyPr/>
                    <a:lstStyle/>
                    <a:p>
                      <a:pPr algn="r" fontAlgn="b"/>
                      <a:r>
                        <a:rPr lang="en-US" sz="1800" b="0" i="0" u="none" strike="noStrike">
                          <a:solidFill>
                            <a:schemeClr val="tx2"/>
                          </a:solidFill>
                          <a:effectLst/>
                          <a:latin typeface="Calibri" panose="020F0502020204030204" pitchFamily="34" charset="0"/>
                        </a:rPr>
                        <a:t>7</a:t>
                      </a:r>
                    </a:p>
                  </a:txBody>
                  <a:tcPr marL="9525" marR="9525" marT="9525" marB="0" anchor="b"/>
                </a:tc>
                <a:tc>
                  <a:txBody>
                    <a:bodyPr/>
                    <a:lstStyle/>
                    <a:p>
                      <a:pPr algn="l" fontAlgn="b"/>
                      <a:r>
                        <a:rPr lang="en-US" sz="1800" b="0" i="0" u="none" strike="noStrike" dirty="0">
                          <a:solidFill>
                            <a:schemeClr val="tx2"/>
                          </a:solidFill>
                          <a:effectLst/>
                          <a:latin typeface="Calibri" panose="020F0502020204030204" pitchFamily="34" charset="0"/>
                        </a:rPr>
                        <a:t>         33,198 </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44.6%</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39.3%</a:t>
                      </a:r>
                    </a:p>
                  </a:txBody>
                  <a:tcPr marL="3810" marR="3810" marT="3810" marB="0" anchor="b"/>
                </a:tc>
                <a:tc>
                  <a:txBody>
                    <a:bodyPr/>
                    <a:lstStyle/>
                    <a:p>
                      <a:pPr algn="ctr" fontAlgn="b"/>
                      <a:r>
                        <a:rPr lang="en-US" sz="1800" b="0" i="0" u="none" strike="noStrike">
                          <a:solidFill>
                            <a:schemeClr val="tx2"/>
                          </a:solidFill>
                          <a:effectLst/>
                          <a:latin typeface="Calibri" panose="020F0502020204030204" pitchFamily="34" charset="0"/>
                        </a:rPr>
                        <a:t>16.1%</a:t>
                      </a:r>
                    </a:p>
                  </a:txBody>
                  <a:tcPr marL="3810" marR="3810" marT="3810" marB="0" anchor="b"/>
                </a:tc>
              </a:tr>
              <a:tr h="320373">
                <a:tc>
                  <a:txBody>
                    <a:bodyPr/>
                    <a:lstStyle/>
                    <a:p>
                      <a:pPr algn="ctr" fontAlgn="b"/>
                      <a:r>
                        <a:rPr lang="en-US" sz="1800" b="1" i="0" u="none" strike="noStrike" dirty="0">
                          <a:solidFill>
                            <a:schemeClr val="bg1"/>
                          </a:solidFill>
                          <a:effectLst/>
                          <a:latin typeface="Calibri" panose="020F0502020204030204" pitchFamily="34" charset="0"/>
                        </a:rPr>
                        <a:t>Dallas</a:t>
                      </a:r>
                    </a:p>
                  </a:txBody>
                  <a:tcPr marL="9525" marR="9525" marT="9525" marB="0" anchor="b"/>
                </a:tc>
                <a:tc>
                  <a:txBody>
                    <a:bodyPr/>
                    <a:lstStyle/>
                    <a:p>
                      <a:pPr algn="r" fontAlgn="b"/>
                      <a:r>
                        <a:rPr lang="en-US" sz="1800" b="0" i="0" u="none" strike="noStrike">
                          <a:solidFill>
                            <a:schemeClr val="tx2"/>
                          </a:solidFill>
                          <a:effectLst/>
                          <a:latin typeface="Calibri" panose="020F0502020204030204" pitchFamily="34" charset="0"/>
                        </a:rPr>
                        <a:t>9</a:t>
                      </a:r>
                    </a:p>
                  </a:txBody>
                  <a:tcPr marL="9525" marR="9525" marT="9525" marB="0" anchor="b"/>
                </a:tc>
                <a:tc>
                  <a:txBody>
                    <a:bodyPr/>
                    <a:lstStyle/>
                    <a:p>
                      <a:pPr algn="l" fontAlgn="b"/>
                      <a:r>
                        <a:rPr lang="en-US" sz="1800" b="0" i="0" u="none" strike="noStrike">
                          <a:solidFill>
                            <a:schemeClr val="tx2"/>
                          </a:solidFill>
                          <a:effectLst/>
                          <a:latin typeface="Calibri" panose="020F0502020204030204" pitchFamily="34" charset="0"/>
                        </a:rPr>
                        <a:t>         29,209 </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79.9%</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-20.9%</a:t>
                      </a:r>
                    </a:p>
                  </a:txBody>
                  <a:tcPr marL="3810" marR="3810" marT="3810" marB="0" anchor="b"/>
                </a:tc>
                <a:tc>
                  <a:txBody>
                    <a:bodyPr/>
                    <a:lstStyle/>
                    <a:p>
                      <a:pPr algn="ctr" fontAlgn="b"/>
                      <a:r>
                        <a:rPr lang="en-US" sz="1800" b="0" i="0" u="none" strike="noStrike">
                          <a:solidFill>
                            <a:schemeClr val="tx2"/>
                          </a:solidFill>
                          <a:effectLst/>
                          <a:latin typeface="Calibri" panose="020F0502020204030204" pitchFamily="34" charset="0"/>
                        </a:rPr>
                        <a:t>41.0%</a:t>
                      </a:r>
                    </a:p>
                  </a:txBody>
                  <a:tcPr marL="3810" marR="3810" marT="3810" marB="0" anchor="b"/>
                </a:tc>
              </a:tr>
              <a:tr h="320373">
                <a:tc>
                  <a:txBody>
                    <a:bodyPr/>
                    <a:lstStyle/>
                    <a:p>
                      <a:pPr algn="ctr" fontAlgn="b"/>
                      <a:r>
                        <a:rPr lang="en-US" sz="1800" b="1" i="0" u="none" strike="noStrike" dirty="0">
                          <a:solidFill>
                            <a:schemeClr val="bg1"/>
                          </a:solidFill>
                          <a:effectLst/>
                          <a:latin typeface="Calibri" panose="020F0502020204030204" pitchFamily="34" charset="0"/>
                        </a:rPr>
                        <a:t>Denton</a:t>
                      </a:r>
                    </a:p>
                  </a:txBody>
                  <a:tcPr marL="9525" marR="9525" marT="9525" marB="0" anchor="b"/>
                </a:tc>
                <a:tc>
                  <a:txBody>
                    <a:bodyPr/>
                    <a:lstStyle/>
                    <a:p>
                      <a:pPr algn="r" fontAlgn="b"/>
                      <a:r>
                        <a:rPr lang="en-US" sz="1800" b="0" i="0" u="none" strike="noStrike">
                          <a:solidFill>
                            <a:schemeClr val="tx2"/>
                          </a:solidFill>
                          <a:effectLst/>
                          <a:latin typeface="Calibri" panose="020F0502020204030204" pitchFamily="34" charset="0"/>
                        </a:rPr>
                        <a:t>11</a:t>
                      </a:r>
                    </a:p>
                  </a:txBody>
                  <a:tcPr marL="9525" marR="9525" marT="9525" marB="0" anchor="b"/>
                </a:tc>
                <a:tc>
                  <a:txBody>
                    <a:bodyPr/>
                    <a:lstStyle/>
                    <a:p>
                      <a:pPr algn="l" fontAlgn="b"/>
                      <a:r>
                        <a:rPr lang="en-US" sz="1800" b="0" i="0" u="none" strike="noStrike">
                          <a:solidFill>
                            <a:schemeClr val="tx2"/>
                          </a:solidFill>
                          <a:effectLst/>
                          <a:latin typeface="Calibri" panose="020F0502020204030204" pitchFamily="34" charset="0"/>
                        </a:rPr>
                        <a:t>         27,689 </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23.9%</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67.1%</a:t>
                      </a:r>
                    </a:p>
                  </a:txBody>
                  <a:tcPr marL="3810" marR="3810" marT="3810" marB="0" anchor="b"/>
                </a:tc>
                <a:tc>
                  <a:txBody>
                    <a:bodyPr/>
                    <a:lstStyle/>
                    <a:p>
                      <a:pPr algn="ctr" fontAlgn="b"/>
                      <a:r>
                        <a:rPr lang="en-US" sz="1800" b="0" i="0" u="none" strike="noStrike">
                          <a:solidFill>
                            <a:schemeClr val="tx2"/>
                          </a:solidFill>
                          <a:effectLst/>
                          <a:latin typeface="Calibri" panose="020F0502020204030204" pitchFamily="34" charset="0"/>
                        </a:rPr>
                        <a:t>9.0%</a:t>
                      </a:r>
                    </a:p>
                  </a:txBody>
                  <a:tcPr marL="3810" marR="3810" marT="3810" marB="0" anchor="b"/>
                </a:tc>
              </a:tr>
              <a:tr h="320373">
                <a:tc>
                  <a:txBody>
                    <a:bodyPr/>
                    <a:lstStyle/>
                    <a:p>
                      <a:pPr algn="ctr" fontAlgn="b"/>
                      <a:r>
                        <a:rPr lang="en-US" sz="1800" b="1" i="0" u="none" strike="noStrike" dirty="0">
                          <a:solidFill>
                            <a:schemeClr val="bg1"/>
                          </a:solidFill>
                          <a:effectLst/>
                          <a:latin typeface="Calibri" panose="020F0502020204030204" pitchFamily="34" charset="0"/>
                        </a:rPr>
                        <a:t>Fort Bend</a:t>
                      </a:r>
                    </a:p>
                  </a:txBody>
                  <a:tcPr marL="9525" marR="9525" marT="9525" marB="0" anchor="b"/>
                </a:tc>
                <a:tc>
                  <a:txBody>
                    <a:bodyPr/>
                    <a:lstStyle/>
                    <a:p>
                      <a:pPr algn="r" fontAlgn="b"/>
                      <a:r>
                        <a:rPr lang="en-US" sz="1800" b="0" i="0" u="none" strike="noStrike">
                          <a:solidFill>
                            <a:schemeClr val="tx2"/>
                          </a:solidFill>
                          <a:effectLst/>
                          <a:latin typeface="Calibri" panose="020F0502020204030204" pitchFamily="34" charset="0"/>
                        </a:rPr>
                        <a:t>13</a:t>
                      </a:r>
                    </a:p>
                  </a:txBody>
                  <a:tcPr marL="9525" marR="9525" marT="9525" marB="0" anchor="b"/>
                </a:tc>
                <a:tc>
                  <a:txBody>
                    <a:bodyPr/>
                    <a:lstStyle/>
                    <a:p>
                      <a:pPr algn="l" fontAlgn="b"/>
                      <a:r>
                        <a:rPr lang="en-US" sz="1800" b="0" i="0" u="none" strike="noStrike">
                          <a:solidFill>
                            <a:schemeClr val="tx2"/>
                          </a:solidFill>
                          <a:effectLst/>
                          <a:latin typeface="Calibri" panose="020F0502020204030204" pitchFamily="34" charset="0"/>
                        </a:rPr>
                        <a:t>         27,388 </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24.8%</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59.4%</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15.8%</a:t>
                      </a:r>
                    </a:p>
                  </a:txBody>
                  <a:tcPr marL="3810" marR="3810" marT="3810" marB="0" anchor="b"/>
                </a:tc>
              </a:tr>
              <a:tr h="320373">
                <a:tc>
                  <a:txBody>
                    <a:bodyPr/>
                    <a:lstStyle/>
                    <a:p>
                      <a:pPr algn="ctr" fontAlgn="b"/>
                      <a:r>
                        <a:rPr lang="en-US" sz="1800" b="1" i="0" u="none" strike="noStrike" dirty="0">
                          <a:solidFill>
                            <a:schemeClr val="bg1"/>
                          </a:solidFill>
                          <a:effectLst/>
                          <a:latin typeface="Calibri" panose="020F0502020204030204" pitchFamily="34" charset="0"/>
                        </a:rPr>
                        <a:t>Collin</a:t>
                      </a:r>
                    </a:p>
                  </a:txBody>
                  <a:tcPr marL="9525" marR="9525" marT="9525" marB="0" anchor="b"/>
                </a:tc>
                <a:tc>
                  <a:txBody>
                    <a:bodyPr/>
                    <a:lstStyle/>
                    <a:p>
                      <a:pPr algn="r" fontAlgn="b"/>
                      <a:r>
                        <a:rPr lang="en-US" sz="1800" b="0" i="0" u="none" strike="noStrike">
                          <a:solidFill>
                            <a:schemeClr val="tx2"/>
                          </a:solidFill>
                          <a:effectLst/>
                          <a:latin typeface="Calibri" panose="020F0502020204030204" pitchFamily="34" charset="0"/>
                        </a:rPr>
                        <a:t>14</a:t>
                      </a:r>
                    </a:p>
                  </a:txBody>
                  <a:tcPr marL="9525" marR="9525" marT="9525" marB="0" anchor="b"/>
                </a:tc>
                <a:tc>
                  <a:txBody>
                    <a:bodyPr/>
                    <a:lstStyle/>
                    <a:p>
                      <a:pPr algn="l" fontAlgn="b"/>
                      <a:r>
                        <a:rPr lang="en-US" sz="1800" b="0" i="0" u="none" strike="noStrike">
                          <a:solidFill>
                            <a:schemeClr val="tx2"/>
                          </a:solidFill>
                          <a:effectLst/>
                          <a:latin typeface="Calibri" panose="020F0502020204030204" pitchFamily="34" charset="0"/>
                        </a:rPr>
                        <a:t>         26,506 </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25.8%</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58.7%</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15.5%</a:t>
                      </a:r>
                    </a:p>
                  </a:txBody>
                  <a:tcPr marL="3810" marR="3810" marT="3810" marB="0" anchor="b"/>
                </a:tc>
              </a:tr>
              <a:tr h="320373">
                <a:tc>
                  <a:txBody>
                    <a:bodyPr/>
                    <a:lstStyle/>
                    <a:p>
                      <a:pPr algn="ctr" fontAlgn="b"/>
                      <a:r>
                        <a:rPr lang="en-US" sz="1800" b="1" i="0" u="none" strike="noStrike" dirty="0">
                          <a:solidFill>
                            <a:schemeClr val="bg1"/>
                          </a:solidFill>
                          <a:effectLst/>
                          <a:latin typeface="Calibri" panose="020F0502020204030204" pitchFamily="34" charset="0"/>
                        </a:rPr>
                        <a:t>Travis</a:t>
                      </a:r>
                    </a:p>
                  </a:txBody>
                  <a:tcPr marL="9525" marR="9525" marT="9525" marB="0" anchor="b"/>
                </a:tc>
                <a:tc>
                  <a:txBody>
                    <a:bodyPr/>
                    <a:lstStyle/>
                    <a:p>
                      <a:pPr algn="r" fontAlgn="b"/>
                      <a:r>
                        <a:rPr lang="en-US" sz="1800" b="0" i="0" u="none" strike="noStrike">
                          <a:solidFill>
                            <a:schemeClr val="tx2"/>
                          </a:solidFill>
                          <a:effectLst/>
                          <a:latin typeface="Calibri" panose="020F0502020204030204" pitchFamily="34" charset="0"/>
                        </a:rPr>
                        <a:t>17</a:t>
                      </a:r>
                    </a:p>
                  </a:txBody>
                  <a:tcPr marL="9525" marR="9525" marT="9525" marB="0" anchor="b"/>
                </a:tc>
                <a:tc>
                  <a:txBody>
                    <a:bodyPr/>
                    <a:lstStyle/>
                    <a:p>
                      <a:pPr algn="l" fontAlgn="b"/>
                      <a:r>
                        <a:rPr lang="en-US" sz="1800" b="0" i="0" u="none" strike="noStrike">
                          <a:solidFill>
                            <a:schemeClr val="tx2"/>
                          </a:solidFill>
                          <a:effectLst/>
                          <a:latin typeface="Calibri" panose="020F0502020204030204" pitchFamily="34" charset="0"/>
                        </a:rPr>
                        <a:t>         24,505 </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44.2%</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33.3%</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22.5%</a:t>
                      </a:r>
                    </a:p>
                  </a:txBody>
                  <a:tcPr marL="3810" marR="3810" marT="3810" marB="0" anchor="b"/>
                </a:tc>
              </a:tr>
              <a:tr h="320373">
                <a:tc>
                  <a:txBody>
                    <a:bodyPr/>
                    <a:lstStyle/>
                    <a:p>
                      <a:pPr algn="ctr" fontAlgn="b"/>
                      <a:r>
                        <a:rPr lang="en-US" sz="1800" b="1" i="0" u="none" strike="noStrike" dirty="0">
                          <a:solidFill>
                            <a:schemeClr val="bg1"/>
                          </a:solidFill>
                          <a:effectLst/>
                          <a:latin typeface="Calibri" panose="020F0502020204030204" pitchFamily="34" charset="0"/>
                        </a:rPr>
                        <a:t>Williamson</a:t>
                      </a:r>
                    </a:p>
                  </a:txBody>
                  <a:tcPr marL="9525" marR="9525" marT="9525" marB="0" anchor="b"/>
                </a:tc>
                <a:tc>
                  <a:txBody>
                    <a:bodyPr/>
                    <a:lstStyle/>
                    <a:p>
                      <a:pPr algn="r" fontAlgn="b"/>
                      <a:r>
                        <a:rPr lang="en-US" sz="1800" b="0" i="0" u="none" strike="noStrike">
                          <a:solidFill>
                            <a:schemeClr val="tx2"/>
                          </a:solidFill>
                          <a:effectLst/>
                          <a:latin typeface="Calibri" panose="020F0502020204030204" pitchFamily="34" charset="0"/>
                        </a:rPr>
                        <a:t>22</a:t>
                      </a:r>
                    </a:p>
                  </a:txBody>
                  <a:tcPr marL="9525" marR="9525" marT="9525" marB="0" anchor="b"/>
                </a:tc>
                <a:tc>
                  <a:txBody>
                    <a:bodyPr/>
                    <a:lstStyle/>
                    <a:p>
                      <a:pPr algn="l" fontAlgn="b"/>
                      <a:r>
                        <a:rPr lang="en-US" sz="1800" b="0" i="0" u="none" strike="noStrike">
                          <a:solidFill>
                            <a:schemeClr val="tx2"/>
                          </a:solidFill>
                          <a:effectLst/>
                          <a:latin typeface="Calibri" panose="020F0502020204030204" pitchFamily="34" charset="0"/>
                        </a:rPr>
                        <a:t>         20,659 </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20.3%</a:t>
                      </a:r>
                    </a:p>
                  </a:txBody>
                  <a:tcPr marL="3810" marR="3810" marT="3810" marB="0" anchor="b"/>
                </a:tc>
                <a:tc>
                  <a:txBody>
                    <a:bodyPr/>
                    <a:lstStyle/>
                    <a:p>
                      <a:pPr algn="ctr" fontAlgn="b"/>
                      <a:r>
                        <a:rPr lang="en-US" sz="1800" b="0" i="0" u="none" strike="noStrike">
                          <a:solidFill>
                            <a:schemeClr val="tx2"/>
                          </a:solidFill>
                          <a:effectLst/>
                          <a:latin typeface="Calibri" panose="020F0502020204030204" pitchFamily="34" charset="0"/>
                        </a:rPr>
                        <a:t>74.1%</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5.6%</a:t>
                      </a:r>
                    </a:p>
                  </a:txBody>
                  <a:tcPr marL="3810" marR="3810" marT="3810" marB="0" anchor="b"/>
                </a:tc>
              </a:tr>
              <a:tr h="320373">
                <a:tc>
                  <a:txBody>
                    <a:bodyPr/>
                    <a:lstStyle/>
                    <a:p>
                      <a:pPr algn="ctr" fontAlgn="b"/>
                      <a:r>
                        <a:rPr lang="en-US" sz="1800" b="1" i="0" u="none" strike="noStrike" dirty="0">
                          <a:solidFill>
                            <a:schemeClr val="bg1"/>
                          </a:solidFill>
                          <a:effectLst/>
                          <a:latin typeface="Calibri" panose="020F0502020204030204" pitchFamily="34" charset="0"/>
                        </a:rPr>
                        <a:t>Montgomery</a:t>
                      </a:r>
                    </a:p>
                  </a:txBody>
                  <a:tcPr marL="9525" marR="9525" marT="9525" marB="0" anchor="b"/>
                </a:tc>
                <a:tc>
                  <a:txBody>
                    <a:bodyPr/>
                    <a:lstStyle/>
                    <a:p>
                      <a:pPr algn="r" fontAlgn="b"/>
                      <a:r>
                        <a:rPr lang="en-US" sz="1800" b="0" i="0" u="none" strike="noStrike">
                          <a:solidFill>
                            <a:schemeClr val="tx2"/>
                          </a:solidFill>
                          <a:effectLst/>
                          <a:latin typeface="Calibri" panose="020F0502020204030204" pitchFamily="34" charset="0"/>
                        </a:rPr>
                        <a:t>24</a:t>
                      </a:r>
                    </a:p>
                  </a:txBody>
                  <a:tcPr marL="9525" marR="9525" marT="9525" marB="0" anchor="b"/>
                </a:tc>
                <a:tc>
                  <a:txBody>
                    <a:bodyPr/>
                    <a:lstStyle/>
                    <a:p>
                      <a:pPr algn="l" fontAlgn="b"/>
                      <a:r>
                        <a:rPr lang="en-US" sz="1800" b="0" i="0" u="none" strike="noStrike">
                          <a:solidFill>
                            <a:schemeClr val="tx2"/>
                          </a:solidFill>
                          <a:effectLst/>
                          <a:latin typeface="Calibri" panose="020F0502020204030204" pitchFamily="34" charset="0"/>
                        </a:rPr>
                        <a:t>         19,769 </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18.5%</a:t>
                      </a:r>
                    </a:p>
                  </a:txBody>
                  <a:tcPr marL="3810" marR="3810" marT="3810" marB="0" anchor="b"/>
                </a:tc>
                <a:tc>
                  <a:txBody>
                    <a:bodyPr/>
                    <a:lstStyle/>
                    <a:p>
                      <a:pPr algn="ctr" fontAlgn="b"/>
                      <a:r>
                        <a:rPr lang="en-US" sz="1800" b="0" i="0" u="none" strike="noStrike">
                          <a:solidFill>
                            <a:schemeClr val="tx2"/>
                          </a:solidFill>
                          <a:effectLst/>
                          <a:latin typeface="Calibri" panose="020F0502020204030204" pitchFamily="34" charset="0"/>
                        </a:rPr>
                        <a:t>73.5%</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8.0%</a:t>
                      </a:r>
                    </a:p>
                  </a:txBody>
                  <a:tcPr marL="3810" marR="3810" marT="3810" marB="0" anchor="b"/>
                </a:tc>
              </a:tr>
              <a:tr h="320373">
                <a:tc>
                  <a:txBody>
                    <a:bodyPr/>
                    <a:lstStyle/>
                    <a:p>
                      <a:pPr algn="ctr" fontAlgn="b"/>
                      <a:r>
                        <a:rPr lang="en-US" sz="1800" b="1" i="0" u="none" strike="noStrike" dirty="0" smtClean="0">
                          <a:solidFill>
                            <a:schemeClr val="bg1"/>
                          </a:solidFill>
                          <a:effectLst/>
                          <a:latin typeface="Calibri" panose="020F0502020204030204" pitchFamily="34" charset="0"/>
                        </a:rPr>
                        <a:t>Hidalgo*</a:t>
                      </a:r>
                      <a:endParaRPr lang="en-US" sz="1800" b="1" i="0" u="none" strike="noStrike" dirty="0">
                        <a:solidFill>
                          <a:schemeClr val="bg1"/>
                        </a:solidFill>
                        <a:effectLst/>
                        <a:latin typeface="Calibri" panose="020F0502020204030204" pitchFamily="34" charset="0"/>
                      </a:endParaRPr>
                    </a:p>
                  </a:txBody>
                  <a:tcPr marL="9525" marR="9525" marT="9525" marB="0" anchor="b"/>
                </a:tc>
                <a:tc>
                  <a:txBody>
                    <a:bodyPr/>
                    <a:lstStyle/>
                    <a:p>
                      <a:pPr algn="r" fontAlgn="b"/>
                      <a:r>
                        <a:rPr lang="en-US" sz="1800" b="0" i="0" u="none" strike="noStrike">
                          <a:solidFill>
                            <a:schemeClr val="tx2"/>
                          </a:solidFill>
                          <a:effectLst/>
                          <a:latin typeface="Calibri" panose="020F0502020204030204" pitchFamily="34" charset="0"/>
                        </a:rPr>
                        <a:t>54</a:t>
                      </a:r>
                    </a:p>
                  </a:txBody>
                  <a:tcPr marL="9525" marR="9525" marT="9525" marB="0" anchor="b"/>
                </a:tc>
                <a:tc>
                  <a:txBody>
                    <a:bodyPr/>
                    <a:lstStyle/>
                    <a:p>
                      <a:pPr algn="l" fontAlgn="b"/>
                      <a:r>
                        <a:rPr lang="en-US" sz="1800" b="0" i="0" u="none" strike="noStrike">
                          <a:solidFill>
                            <a:schemeClr val="tx2"/>
                          </a:solidFill>
                          <a:effectLst/>
                          <a:latin typeface="Calibri" panose="020F0502020204030204" pitchFamily="34" charset="0"/>
                        </a:rPr>
                        <a:t>         10,529 </a:t>
                      </a:r>
                    </a:p>
                  </a:txBody>
                  <a:tcPr marL="9525" marR="9525" marT="9525" marB="0" anchor="b"/>
                </a:tc>
                <a:tc>
                  <a:txBody>
                    <a:bodyPr/>
                    <a:lstStyle/>
                    <a:p>
                      <a:pPr algn="ctr" fontAlgn="b"/>
                      <a:r>
                        <a:rPr lang="en-US" sz="1800" b="0" i="0" u="none" strike="noStrike" dirty="0" smtClean="0">
                          <a:solidFill>
                            <a:schemeClr val="tx2"/>
                          </a:solidFill>
                          <a:effectLst/>
                          <a:latin typeface="Calibri" panose="020F0502020204030204" pitchFamily="34" charset="0"/>
                        </a:rPr>
                        <a:t>113.5%</a:t>
                      </a:r>
                      <a:endParaRPr lang="en-US" sz="1800" b="0" i="0" u="none" strike="noStrike" dirty="0">
                        <a:solidFill>
                          <a:schemeClr val="tx2"/>
                        </a:solidFill>
                        <a:effectLst/>
                        <a:latin typeface="Calibri" panose="020F0502020204030204" pitchFamily="34" charset="0"/>
                      </a:endParaRPr>
                    </a:p>
                  </a:txBody>
                  <a:tcPr marL="3810" marR="3810" marT="3810" marB="0" anchor="b"/>
                </a:tc>
                <a:tc>
                  <a:txBody>
                    <a:bodyPr/>
                    <a:lstStyle/>
                    <a:p>
                      <a:pPr algn="ctr" fontAlgn="b"/>
                      <a:r>
                        <a:rPr lang="en-US" sz="1800" b="0" i="0" u="none" strike="noStrike">
                          <a:solidFill>
                            <a:schemeClr val="tx2"/>
                          </a:solidFill>
                          <a:effectLst/>
                          <a:latin typeface="Calibri" panose="020F0502020204030204" pitchFamily="34" charset="0"/>
                        </a:rPr>
                        <a:t>-33.4%</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19.9%</a:t>
                      </a:r>
                    </a:p>
                  </a:txBody>
                  <a:tcPr marL="3810" marR="3810" marT="3810" marB="0" anchor="b"/>
                </a:tc>
              </a:tr>
              <a:tr h="309011">
                <a:tc gridSpan="6">
                  <a:txBody>
                    <a:bodyPr/>
                    <a:lstStyle/>
                    <a:p>
                      <a:pPr marL="0" marR="0">
                        <a:lnSpc>
                          <a:spcPct val="107000"/>
                        </a:lnSpc>
                        <a:spcBef>
                          <a:spcPts val="0"/>
                        </a:spcBef>
                        <a:spcAft>
                          <a:spcPts val="0"/>
                        </a:spcAft>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Hidalgo</a:t>
                      </a:r>
                      <a:r>
                        <a:rPr lang="en-US" sz="1200" baseline="0" dirty="0" smtClean="0">
                          <a:effectLst/>
                          <a:latin typeface="Calibri" panose="020F0502020204030204" pitchFamily="34" charset="0"/>
                          <a:ea typeface="Calibri" panose="020F0502020204030204" pitchFamily="34" charset="0"/>
                          <a:cs typeface="Times New Roman" panose="02020603050405020304" pitchFamily="18" charset="0"/>
                        </a:rPr>
                        <a:t> County had negative net migration (-13.5% of total population growth).</a:t>
                      </a:r>
                    </a:p>
                  </a:txBody>
                  <a:tcPr marL="61254" marR="61254"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70109">
                <a:tc gridSpan="6">
                  <a:txBody>
                    <a:bodyPr/>
                    <a:lstStyle/>
                    <a:p>
                      <a:pPr marL="0" marR="0">
                        <a:lnSpc>
                          <a:spcPct val="107000"/>
                        </a:lnSpc>
                        <a:spcBef>
                          <a:spcPts val="0"/>
                        </a:spcBef>
                        <a:spcAft>
                          <a:spcPts val="0"/>
                        </a:spcAft>
                      </a:pPr>
                      <a:r>
                        <a:rPr lang="en-US" sz="1050" dirty="0">
                          <a:effectLst/>
                        </a:rPr>
                        <a:t>Source: U.S. Census  Bureau, </a:t>
                      </a:r>
                      <a:r>
                        <a:rPr lang="en-US" sz="1050" dirty="0" smtClean="0">
                          <a:effectLst/>
                        </a:rPr>
                        <a:t>2016 </a:t>
                      </a:r>
                      <a:r>
                        <a:rPr lang="en-US" sz="1050" dirty="0">
                          <a:effectLst/>
                        </a:rPr>
                        <a:t>Vintage Population Estimates</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3" name="Rectangle 2"/>
          <p:cNvSpPr/>
          <p:nvPr/>
        </p:nvSpPr>
        <p:spPr>
          <a:xfrm>
            <a:off x="2743200" y="76200"/>
            <a:ext cx="4572000" cy="830997"/>
          </a:xfrm>
          <a:prstGeom prst="rect">
            <a:avLst/>
          </a:prstGeom>
        </p:spPr>
        <p:txBody>
          <a:bodyPr>
            <a:spAutoFit/>
          </a:bodyPr>
          <a:lstStyle/>
          <a:p>
            <a:r>
              <a:rPr lang="en-US" dirty="0" smtClean="0">
                <a:solidFill>
                  <a:schemeClr val="bg1"/>
                </a:solidFill>
              </a:rPr>
              <a:t>Top Counties for Numeric Growth in </a:t>
            </a:r>
            <a:r>
              <a:rPr lang="en-US" dirty="0">
                <a:solidFill>
                  <a:schemeClr val="bg1"/>
                </a:solidFill>
              </a:rPr>
              <a:t>Texas, </a:t>
            </a:r>
            <a:r>
              <a:rPr lang="en-US" dirty="0" smtClean="0">
                <a:solidFill>
                  <a:schemeClr val="bg1"/>
                </a:solidFill>
              </a:rPr>
              <a:t>2015-2016</a:t>
            </a:r>
            <a:endParaRPr lang="en-US" dirty="0">
              <a:solidFill>
                <a:schemeClr val="bg1"/>
              </a:solidFill>
            </a:endParaRPr>
          </a:p>
        </p:txBody>
      </p:sp>
      <p:sp>
        <p:nvSpPr>
          <p:cNvPr id="4" name="Rectangle 3"/>
          <p:cNvSpPr/>
          <p:nvPr/>
        </p:nvSpPr>
        <p:spPr>
          <a:xfrm>
            <a:off x="4495800" y="2514600"/>
            <a:ext cx="1447800" cy="304800"/>
          </a:xfrm>
          <a:prstGeom prst="rect">
            <a:avLst/>
          </a:prstGeom>
          <a:ln w="22225">
            <a:solidFill>
              <a:schemeClr val="accent2"/>
            </a:solidFill>
          </a:ln>
        </p:spPr>
        <p:txBody>
          <a:bodyPr rtlCol="0" anchor="ctr">
            <a:spAutoFit/>
          </a:bodyPr>
          <a:lstStyle/>
          <a:p>
            <a:pPr algn="ctr"/>
            <a:endParaRPr lang="en-US" dirty="0" smtClean="0">
              <a:solidFill>
                <a:schemeClr val="tx2"/>
              </a:solidFill>
            </a:endParaRPr>
          </a:p>
        </p:txBody>
      </p:sp>
      <p:sp>
        <p:nvSpPr>
          <p:cNvPr id="5" name="Rectangle 4"/>
          <p:cNvSpPr/>
          <p:nvPr/>
        </p:nvSpPr>
        <p:spPr>
          <a:xfrm>
            <a:off x="4495800" y="3429000"/>
            <a:ext cx="1447800" cy="304800"/>
          </a:xfrm>
          <a:prstGeom prst="rect">
            <a:avLst/>
          </a:prstGeom>
          <a:ln w="22225">
            <a:solidFill>
              <a:schemeClr val="accent2"/>
            </a:solidFill>
          </a:ln>
        </p:spPr>
        <p:txBody>
          <a:bodyPr rtlCol="0" anchor="ctr">
            <a:spAutoFit/>
          </a:bodyPr>
          <a:lstStyle/>
          <a:p>
            <a:pPr algn="ctr"/>
            <a:endParaRPr lang="en-US" dirty="0" smtClean="0">
              <a:solidFill>
                <a:schemeClr val="tx2"/>
              </a:solidFill>
            </a:endParaRPr>
          </a:p>
        </p:txBody>
      </p:sp>
      <p:sp>
        <p:nvSpPr>
          <p:cNvPr id="6" name="Rectangle 5"/>
          <p:cNvSpPr/>
          <p:nvPr/>
        </p:nvSpPr>
        <p:spPr>
          <a:xfrm>
            <a:off x="5943600" y="2514600"/>
            <a:ext cx="1447800" cy="304800"/>
          </a:xfrm>
          <a:prstGeom prst="rect">
            <a:avLst/>
          </a:prstGeom>
          <a:ln w="22225">
            <a:solidFill>
              <a:schemeClr val="accent2"/>
            </a:solidFill>
          </a:ln>
        </p:spPr>
        <p:txBody>
          <a:bodyPr rtlCol="0" anchor="ctr">
            <a:spAutoFit/>
          </a:bodyPr>
          <a:lstStyle/>
          <a:p>
            <a:pPr algn="ctr"/>
            <a:endParaRPr lang="en-US" dirty="0" smtClean="0">
              <a:solidFill>
                <a:schemeClr val="tx2"/>
              </a:solidFill>
            </a:endParaRPr>
          </a:p>
        </p:txBody>
      </p:sp>
      <p:sp>
        <p:nvSpPr>
          <p:cNvPr id="7" name="Rectangle 6"/>
          <p:cNvSpPr/>
          <p:nvPr/>
        </p:nvSpPr>
        <p:spPr>
          <a:xfrm>
            <a:off x="5943600" y="3429000"/>
            <a:ext cx="1447800" cy="304800"/>
          </a:xfrm>
          <a:prstGeom prst="rect">
            <a:avLst/>
          </a:prstGeom>
          <a:ln w="22225">
            <a:solidFill>
              <a:schemeClr val="accent2"/>
            </a:solidFill>
          </a:ln>
        </p:spPr>
        <p:txBody>
          <a:bodyPr rtlCol="0" anchor="ctr">
            <a:spAutoFit/>
          </a:bodyPr>
          <a:lstStyle/>
          <a:p>
            <a:pPr algn="ctr"/>
            <a:endParaRPr lang="en-US" dirty="0" smtClean="0">
              <a:solidFill>
                <a:schemeClr val="tx2"/>
              </a:solidFill>
            </a:endParaRPr>
          </a:p>
        </p:txBody>
      </p:sp>
      <p:sp>
        <p:nvSpPr>
          <p:cNvPr id="8" name="Rectangle 7"/>
          <p:cNvSpPr/>
          <p:nvPr/>
        </p:nvSpPr>
        <p:spPr>
          <a:xfrm>
            <a:off x="7391400" y="2514600"/>
            <a:ext cx="1600200" cy="304800"/>
          </a:xfrm>
          <a:prstGeom prst="rect">
            <a:avLst/>
          </a:prstGeom>
          <a:ln w="22225">
            <a:solidFill>
              <a:schemeClr val="accent2"/>
            </a:solidFill>
          </a:ln>
        </p:spPr>
        <p:txBody>
          <a:bodyPr rtlCol="0" anchor="ctr">
            <a:spAutoFit/>
          </a:bodyPr>
          <a:lstStyle/>
          <a:p>
            <a:pPr algn="ctr"/>
            <a:endParaRPr lang="en-US" dirty="0" smtClean="0">
              <a:solidFill>
                <a:schemeClr val="tx2"/>
              </a:solidFill>
            </a:endParaRPr>
          </a:p>
        </p:txBody>
      </p:sp>
      <p:sp>
        <p:nvSpPr>
          <p:cNvPr id="9" name="Rectangle 8"/>
          <p:cNvSpPr/>
          <p:nvPr/>
        </p:nvSpPr>
        <p:spPr>
          <a:xfrm>
            <a:off x="7391400" y="3424052"/>
            <a:ext cx="1600200" cy="304800"/>
          </a:xfrm>
          <a:prstGeom prst="rect">
            <a:avLst/>
          </a:prstGeom>
          <a:ln w="22225">
            <a:solidFill>
              <a:schemeClr val="accent2"/>
            </a:solidFill>
          </a:ln>
        </p:spPr>
        <p:txBody>
          <a:bodyPr rtlCol="0" anchor="ctr">
            <a:spAutoFit/>
          </a:bodyPr>
          <a:lstStyle/>
          <a:p>
            <a:pPr algn="ctr"/>
            <a:endParaRPr lang="en-US" dirty="0" smtClean="0">
              <a:solidFill>
                <a:schemeClr val="tx2"/>
              </a:solidFill>
            </a:endParaRPr>
          </a:p>
        </p:txBody>
      </p:sp>
      <p:sp>
        <p:nvSpPr>
          <p:cNvPr id="10" name="Rectangle 9"/>
          <p:cNvSpPr/>
          <p:nvPr/>
        </p:nvSpPr>
        <p:spPr>
          <a:xfrm>
            <a:off x="4495800" y="2814452"/>
            <a:ext cx="1447800" cy="609600"/>
          </a:xfrm>
          <a:prstGeom prst="rect">
            <a:avLst/>
          </a:prstGeom>
          <a:ln w="22225">
            <a:solidFill>
              <a:schemeClr val="accent6"/>
            </a:solidFill>
          </a:ln>
        </p:spPr>
        <p:txBody>
          <a:bodyPr rtlCol="0" anchor="ctr">
            <a:spAutoFit/>
          </a:bodyPr>
          <a:lstStyle/>
          <a:p>
            <a:pPr algn="ctr"/>
            <a:endParaRPr lang="en-US" dirty="0" smtClean="0">
              <a:solidFill>
                <a:schemeClr val="tx2"/>
              </a:solidFill>
            </a:endParaRPr>
          </a:p>
        </p:txBody>
      </p:sp>
      <p:sp>
        <p:nvSpPr>
          <p:cNvPr id="11" name="Rectangle 10"/>
          <p:cNvSpPr/>
          <p:nvPr/>
        </p:nvSpPr>
        <p:spPr>
          <a:xfrm>
            <a:off x="4495800" y="4724400"/>
            <a:ext cx="1447800" cy="304800"/>
          </a:xfrm>
          <a:prstGeom prst="rect">
            <a:avLst/>
          </a:prstGeom>
          <a:ln w="22225">
            <a:solidFill>
              <a:schemeClr val="accent6"/>
            </a:solidFill>
          </a:ln>
        </p:spPr>
        <p:txBody>
          <a:bodyPr rtlCol="0" anchor="ctr">
            <a:spAutoFit/>
          </a:bodyPr>
          <a:lstStyle/>
          <a:p>
            <a:pPr algn="ctr"/>
            <a:endParaRPr lang="en-US" dirty="0" smtClean="0">
              <a:solidFill>
                <a:schemeClr val="tx2"/>
              </a:solidFill>
            </a:endParaRPr>
          </a:p>
        </p:txBody>
      </p:sp>
      <p:sp>
        <p:nvSpPr>
          <p:cNvPr id="12" name="Rectangle 11"/>
          <p:cNvSpPr/>
          <p:nvPr/>
        </p:nvSpPr>
        <p:spPr>
          <a:xfrm>
            <a:off x="5943600" y="4724400"/>
            <a:ext cx="1447800" cy="304800"/>
          </a:xfrm>
          <a:prstGeom prst="rect">
            <a:avLst/>
          </a:prstGeom>
          <a:ln w="22225">
            <a:solidFill>
              <a:schemeClr val="accent6"/>
            </a:solidFill>
          </a:ln>
        </p:spPr>
        <p:txBody>
          <a:bodyPr rtlCol="0" anchor="ctr">
            <a:spAutoFit/>
          </a:bodyPr>
          <a:lstStyle/>
          <a:p>
            <a:pPr algn="ctr"/>
            <a:endParaRPr lang="en-US" dirty="0" smtClean="0">
              <a:solidFill>
                <a:schemeClr val="tx2"/>
              </a:solidFill>
            </a:endParaRPr>
          </a:p>
        </p:txBody>
      </p:sp>
      <p:sp>
        <p:nvSpPr>
          <p:cNvPr id="13" name="Rectangle 12"/>
          <p:cNvSpPr/>
          <p:nvPr/>
        </p:nvSpPr>
        <p:spPr>
          <a:xfrm>
            <a:off x="5943600" y="2814452"/>
            <a:ext cx="1447800" cy="609600"/>
          </a:xfrm>
          <a:prstGeom prst="rect">
            <a:avLst/>
          </a:prstGeom>
          <a:ln w="22225">
            <a:solidFill>
              <a:schemeClr val="accent6"/>
            </a:solidFill>
          </a:ln>
        </p:spPr>
        <p:txBody>
          <a:bodyPr rtlCol="0" anchor="ctr">
            <a:spAutoFit/>
          </a:bodyPr>
          <a:lstStyle/>
          <a:p>
            <a:pPr algn="ctr"/>
            <a:endParaRPr lang="en-US" dirty="0" smtClean="0">
              <a:solidFill>
                <a:schemeClr val="tx2"/>
              </a:solidFill>
            </a:endParaRPr>
          </a:p>
        </p:txBody>
      </p:sp>
    </p:spTree>
    <p:extLst>
      <p:ext uri="{BB962C8B-B14F-4D97-AF65-F5344CB8AC3E}">
        <p14:creationId xmlns:p14="http://schemas.microsoft.com/office/powerpoint/2010/main" val="3239344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Contact </a:t>
            </a:r>
            <a:endParaRPr lang="en-US" dirty="0"/>
          </a:p>
        </p:txBody>
      </p:sp>
      <p:sp>
        <p:nvSpPr>
          <p:cNvPr id="36867" name="Content Placeholder 2"/>
          <p:cNvSpPr>
            <a:spLocks noGrp="1"/>
          </p:cNvSpPr>
          <p:nvPr>
            <p:ph idx="4294967295"/>
          </p:nvPr>
        </p:nvSpPr>
        <p:spPr>
          <a:xfrm>
            <a:off x="914400" y="1676400"/>
            <a:ext cx="7924800" cy="4525963"/>
          </a:xfrm>
        </p:spPr>
        <p:txBody>
          <a:bodyPr/>
          <a:lstStyle/>
          <a:p>
            <a:pPr lvl="1" eaLnBrk="1" hangingPunct="1">
              <a:buNone/>
            </a:pPr>
            <a:endParaRPr lang="en-US" dirty="0" smtClean="0"/>
          </a:p>
          <a:p>
            <a:pPr lvl="1" eaLnBrk="1" hangingPunct="1">
              <a:buNone/>
            </a:pPr>
            <a:endParaRPr lang="en-US" dirty="0" smtClean="0"/>
          </a:p>
          <a:p>
            <a:pPr lvl="1" eaLnBrk="1" hangingPunct="1">
              <a:buNone/>
            </a:pPr>
            <a:endParaRPr lang="en-US" dirty="0" smtClean="0"/>
          </a:p>
          <a:p>
            <a:pPr lvl="1" eaLnBrk="1" hangingPunct="1">
              <a:buNone/>
            </a:pPr>
            <a:r>
              <a:rPr lang="en-US" dirty="0" smtClean="0"/>
              <a:t>State Demographer</a:t>
            </a:r>
          </a:p>
          <a:p>
            <a:pPr lvl="1">
              <a:buNone/>
            </a:pPr>
            <a:r>
              <a:rPr lang="en-US" dirty="0" smtClean="0"/>
              <a:t>Office: (210) 458-6530</a:t>
            </a:r>
          </a:p>
          <a:p>
            <a:pPr lvl="1" eaLnBrk="1" hangingPunct="1">
              <a:buNone/>
            </a:pPr>
            <a:r>
              <a:rPr lang="en-US" dirty="0" smtClean="0"/>
              <a:t>Email: </a:t>
            </a:r>
            <a:r>
              <a:rPr lang="en-US" dirty="0" smtClean="0">
                <a:hlinkClick r:id="rId3"/>
              </a:rPr>
              <a:t>Lloyd.Potter@</a:t>
            </a:r>
            <a:r>
              <a:rPr lang="en-US" dirty="0" smtClean="0"/>
              <a:t>utsa.edu</a:t>
            </a:r>
          </a:p>
          <a:p>
            <a:pPr lvl="1">
              <a:buNone/>
            </a:pPr>
            <a:r>
              <a:rPr lang="en-US" dirty="0" smtClean="0"/>
              <a:t>Internet: demographics.texas.gov</a:t>
            </a:r>
          </a:p>
          <a:p>
            <a:pPr lvl="1">
              <a:buNone/>
            </a:pPr>
            <a:endParaRPr lang="en-US" dirty="0" smtClean="0"/>
          </a:p>
          <a:p>
            <a:pPr eaLnBrk="1" hangingPunct="1">
              <a:buNone/>
            </a:pPr>
            <a:endParaRPr lang="en-US" dirty="0" smtClean="0"/>
          </a:p>
        </p:txBody>
      </p:sp>
      <p:sp>
        <p:nvSpPr>
          <p:cNvPr id="5" name="Slide Number Placeholder 3"/>
          <p:cNvSpPr txBox="1">
            <a:spLocks/>
          </p:cNvSpPr>
          <p:nvPr/>
        </p:nvSpPr>
        <p:spPr>
          <a:xfrm>
            <a:off x="5714081" y="5190499"/>
            <a:ext cx="572243" cy="442437"/>
          </a:xfrm>
          <a:prstGeom prst="rect">
            <a:avLst/>
          </a:prstGeom>
        </p:spPr>
        <p:txBody>
          <a:bodyPr anchor="ctr"/>
          <a:lstStyle/>
          <a:p>
            <a:pPr algn="r" fontAlgn="auto">
              <a:spcBef>
                <a:spcPts val="0"/>
              </a:spcBef>
              <a:spcAft>
                <a:spcPts val="0"/>
              </a:spcAft>
              <a:defRPr/>
            </a:pPr>
            <a:endParaRPr lang="en-US" sz="2000" dirty="0">
              <a:solidFill>
                <a:schemeClr val="tx1">
                  <a:tint val="75000"/>
                </a:schemeClr>
              </a:solidFill>
              <a:latin typeface="+mn-lt"/>
              <a:cs typeface="+mn-cs"/>
            </a:endParaRPr>
          </a:p>
        </p:txBody>
      </p:sp>
      <p:sp>
        <p:nvSpPr>
          <p:cNvPr id="9" name="Rectangle 8"/>
          <p:cNvSpPr/>
          <p:nvPr/>
        </p:nvSpPr>
        <p:spPr>
          <a:xfrm>
            <a:off x="1295400" y="1905002"/>
            <a:ext cx="4369594" cy="769441"/>
          </a:xfrm>
          <a:prstGeom prst="rect">
            <a:avLst/>
          </a:prstGeom>
        </p:spPr>
        <p:txBody>
          <a:bodyPr wrap="none">
            <a:spAutoFit/>
          </a:bodyPr>
          <a:lstStyle/>
          <a:p>
            <a:pPr eaLnBrk="1" hangingPunct="1">
              <a:buNone/>
            </a:pPr>
            <a:r>
              <a:rPr lang="en-US" sz="4400" dirty="0" smtClean="0">
                <a:solidFill>
                  <a:srgbClr val="1B1E7A"/>
                </a:solidFill>
                <a:latin typeface="+mj-lt"/>
              </a:rPr>
              <a:t>Lloyd Potter, Ph.D.</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7800" y="4572000"/>
            <a:ext cx="341593" cy="341593"/>
          </a:xfrm>
          <a:prstGeom prst="rect">
            <a:avLst/>
          </a:prstGeom>
        </p:spPr>
      </p:pic>
      <p:sp>
        <p:nvSpPr>
          <p:cNvPr id="10" name="TextBox 9"/>
          <p:cNvSpPr txBox="1"/>
          <p:nvPr/>
        </p:nvSpPr>
        <p:spPr>
          <a:xfrm>
            <a:off x="1789393" y="4513483"/>
            <a:ext cx="4804906" cy="400110"/>
          </a:xfrm>
          <a:prstGeom prst="rect">
            <a:avLst/>
          </a:prstGeom>
          <a:noFill/>
        </p:spPr>
        <p:txBody>
          <a:bodyPr wrap="square" rtlCol="0">
            <a:spAutoFit/>
          </a:bodyPr>
          <a:lstStyle/>
          <a:p>
            <a:r>
              <a:rPr lang="en-US" sz="2000" dirty="0" smtClean="0">
                <a:solidFill>
                  <a:schemeClr val="tx2"/>
                </a:solidFill>
              </a:rPr>
              <a:t>@</a:t>
            </a:r>
            <a:r>
              <a:rPr lang="en-US" sz="2000" dirty="0" err="1" smtClean="0">
                <a:solidFill>
                  <a:schemeClr val="tx2"/>
                </a:solidFill>
              </a:rPr>
              <a:t>TexasDemography</a:t>
            </a:r>
            <a:endParaRPr lang="en-US" sz="2000" dirty="0">
              <a:solidFill>
                <a:schemeClr val="tx2"/>
              </a:solidFill>
            </a:endParaRPr>
          </a:p>
        </p:txBody>
      </p:sp>
      <p:sp>
        <p:nvSpPr>
          <p:cNvPr id="2" name="Slide Number Placeholder 1"/>
          <p:cNvSpPr>
            <a:spLocks noGrp="1"/>
          </p:cNvSpPr>
          <p:nvPr>
            <p:ph type="sldNum" sz="quarter" idx="12"/>
          </p:nvPr>
        </p:nvSpPr>
        <p:spPr/>
        <p:txBody>
          <a:bodyPr/>
          <a:lstStyle/>
          <a:p>
            <a:fld id="{2BC1FA3B-F0C1-4F58-90BE-DCC7501F4B28}" type="slidenum">
              <a:rPr lang="en-US" smtClean="0"/>
              <a:pPr/>
              <a:t>50</a:t>
            </a:fld>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43200" y="76200"/>
            <a:ext cx="4572000" cy="830997"/>
          </a:xfrm>
          <a:prstGeom prst="rect">
            <a:avLst/>
          </a:prstGeom>
        </p:spPr>
        <p:txBody>
          <a:bodyPr>
            <a:spAutoFit/>
          </a:bodyPr>
          <a:lstStyle/>
          <a:p>
            <a:pPr algn="ctr"/>
            <a:r>
              <a:rPr lang="en-US" dirty="0" smtClean="0">
                <a:solidFill>
                  <a:schemeClr val="bg1"/>
                </a:solidFill>
              </a:rPr>
              <a:t>Top Counties for Percent Growth* in </a:t>
            </a:r>
            <a:r>
              <a:rPr lang="en-US" dirty="0">
                <a:solidFill>
                  <a:schemeClr val="bg1"/>
                </a:solidFill>
              </a:rPr>
              <a:t>Texas, </a:t>
            </a:r>
            <a:r>
              <a:rPr lang="en-US" dirty="0" smtClean="0">
                <a:solidFill>
                  <a:schemeClr val="bg1"/>
                </a:solidFill>
              </a:rPr>
              <a:t>2015-2016</a:t>
            </a:r>
            <a:endParaRPr lang="en-US" dirty="0">
              <a:solidFill>
                <a:schemeClr val="bg1"/>
              </a:solidFill>
            </a:endParaRPr>
          </a:p>
        </p:txBody>
      </p:sp>
      <p:graphicFrame>
        <p:nvGraphicFramePr>
          <p:cNvPr id="4" name="Table 3"/>
          <p:cNvGraphicFramePr>
            <a:graphicFrameLocks noGrp="1"/>
          </p:cNvGraphicFramePr>
          <p:nvPr>
            <p:extLst/>
          </p:nvPr>
        </p:nvGraphicFramePr>
        <p:xfrm>
          <a:off x="1295400" y="1219200"/>
          <a:ext cx="6781800" cy="4876801"/>
        </p:xfrm>
        <a:graphic>
          <a:graphicData uri="http://schemas.openxmlformats.org/drawingml/2006/table">
            <a:tbl>
              <a:tblPr firstRow="1" firstCol="1" bandRow="1">
                <a:tableStyleId>{5C22544A-7EE6-4342-B048-85BDC9FD1C3A}</a:tableStyleId>
              </a:tblPr>
              <a:tblGrid>
                <a:gridCol w="2074433"/>
                <a:gridCol w="638287"/>
                <a:gridCol w="1436146"/>
                <a:gridCol w="1276574"/>
                <a:gridCol w="1356360"/>
              </a:tblGrid>
              <a:tr h="1221765">
                <a:tc>
                  <a:txBody>
                    <a:bodyPr/>
                    <a:lstStyle/>
                    <a:p>
                      <a:pPr algn="ctr">
                        <a:lnSpc>
                          <a:spcPct val="107000"/>
                        </a:lnSpc>
                      </a:pPr>
                      <a:r>
                        <a:rPr lang="en-US" sz="1600" dirty="0" smtClean="0">
                          <a:effectLst/>
                          <a:latin typeface="Calibri" panose="020F0502020204030204" pitchFamily="34" charset="0"/>
                        </a:rPr>
                        <a:t>County</a:t>
                      </a:r>
                    </a:p>
                    <a:p>
                      <a:pPr algn="ctr">
                        <a:lnSpc>
                          <a:spcPct val="107000"/>
                        </a:lnSpc>
                      </a:pPr>
                      <a:endParaRPr lang="en-US" sz="1600" dirty="0">
                        <a:effectLst/>
                        <a:latin typeface="Calibri" panose="020F0502020204030204" pitchFamily="34"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U.S. Rank</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smtClean="0">
                          <a:effectLst/>
                        </a:rPr>
                        <a:t>2015-2016</a:t>
                      </a:r>
                      <a:r>
                        <a:rPr lang="en-US" sz="1600" baseline="0" dirty="0" smtClean="0">
                          <a:effectLst/>
                        </a:rPr>
                        <a:t> </a:t>
                      </a:r>
                      <a:r>
                        <a:rPr lang="en-US" sz="1600" dirty="0" smtClean="0">
                          <a:effectLst/>
                        </a:rPr>
                        <a:t>Percent Population </a:t>
                      </a:r>
                      <a:r>
                        <a:rPr lang="en-US" sz="1600" dirty="0">
                          <a:effectLst/>
                        </a:rPr>
                        <a:t>Change</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Percent </a:t>
                      </a:r>
                      <a:r>
                        <a:rPr lang="en-US" sz="1600" dirty="0" smtClean="0">
                          <a:effectLst/>
                        </a:rPr>
                        <a:t>Change</a:t>
                      </a:r>
                      <a:r>
                        <a:rPr lang="en-US" sz="1600" baseline="0" dirty="0" smtClean="0">
                          <a:effectLst/>
                        </a:rPr>
                        <a:t> </a:t>
                      </a:r>
                      <a:r>
                        <a:rPr lang="en-US" sz="1600" dirty="0" smtClean="0">
                          <a:effectLst/>
                        </a:rPr>
                        <a:t>from Domestic Migration</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Percent </a:t>
                      </a:r>
                      <a:r>
                        <a:rPr lang="en-US" sz="1600" dirty="0" smtClean="0">
                          <a:effectLst/>
                        </a:rPr>
                        <a:t> Change from International</a:t>
                      </a:r>
                    </a:p>
                    <a:p>
                      <a:pPr marL="0" marR="0" algn="ctr">
                        <a:lnSpc>
                          <a:spcPct val="107000"/>
                        </a:lnSpc>
                        <a:spcBef>
                          <a:spcPts val="0"/>
                        </a:spcBef>
                        <a:spcAft>
                          <a:spcPts val="0"/>
                        </a:spcAft>
                      </a:pPr>
                      <a:r>
                        <a:rPr lang="en-US" sz="1600" dirty="0" smtClean="0">
                          <a:effectLst/>
                        </a:rPr>
                        <a:t>Migration </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332276">
                <a:tc>
                  <a:txBody>
                    <a:bodyPr/>
                    <a:lstStyle/>
                    <a:p>
                      <a:pPr algn="ctr" fontAlgn="b"/>
                      <a:r>
                        <a:rPr lang="en-US" sz="1800" b="0" i="0" u="none" strike="noStrike" dirty="0">
                          <a:solidFill>
                            <a:schemeClr val="bg1"/>
                          </a:solidFill>
                          <a:effectLst/>
                          <a:latin typeface="Calibri" panose="020F0502020204030204" pitchFamily="34" charset="0"/>
                        </a:rPr>
                        <a:t>Kendall</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2</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5.2%</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95.9%</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4.0%</a:t>
                      </a:r>
                    </a:p>
                  </a:txBody>
                  <a:tcPr marL="3810" marR="3810" marT="3810" marB="0" anchor="b"/>
                </a:tc>
              </a:tr>
              <a:tr h="332276">
                <a:tc>
                  <a:txBody>
                    <a:bodyPr/>
                    <a:lstStyle/>
                    <a:p>
                      <a:pPr algn="ctr" fontAlgn="b"/>
                      <a:r>
                        <a:rPr lang="en-US" sz="1800" b="0" i="0" u="none" strike="noStrike" dirty="0">
                          <a:solidFill>
                            <a:schemeClr val="bg1"/>
                          </a:solidFill>
                          <a:effectLst/>
                          <a:latin typeface="Calibri" panose="020F0502020204030204" pitchFamily="34" charset="0"/>
                        </a:rPr>
                        <a:t>Hays</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3</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5.1%</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82.2%</a:t>
                      </a:r>
                    </a:p>
                  </a:txBody>
                  <a:tcPr marL="3810" marR="3810" marT="3810" marB="0" anchor="b"/>
                </a:tc>
                <a:tc>
                  <a:txBody>
                    <a:bodyPr/>
                    <a:lstStyle/>
                    <a:p>
                      <a:pPr algn="ctr" fontAlgn="b"/>
                      <a:r>
                        <a:rPr lang="en-US" sz="1800" b="0" i="0" u="none" strike="noStrike">
                          <a:solidFill>
                            <a:schemeClr val="tx2"/>
                          </a:solidFill>
                          <a:effectLst/>
                          <a:latin typeface="Calibri" panose="020F0502020204030204" pitchFamily="34" charset="0"/>
                        </a:rPr>
                        <a:t>1.8%</a:t>
                      </a:r>
                    </a:p>
                  </a:txBody>
                  <a:tcPr marL="3810" marR="3810" marT="3810" marB="0" anchor="b"/>
                </a:tc>
              </a:tr>
              <a:tr h="332276">
                <a:tc>
                  <a:txBody>
                    <a:bodyPr/>
                    <a:lstStyle/>
                    <a:p>
                      <a:pPr algn="ctr" fontAlgn="b"/>
                      <a:r>
                        <a:rPr lang="en-US" sz="1800" b="0" i="0" u="none" strike="noStrike" dirty="0">
                          <a:solidFill>
                            <a:schemeClr val="bg1"/>
                          </a:solidFill>
                          <a:effectLst/>
                          <a:latin typeface="Calibri" panose="020F0502020204030204" pitchFamily="34" charset="0"/>
                        </a:rPr>
                        <a:t>Comal</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6</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4.4%</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88.5%</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2.0%</a:t>
                      </a:r>
                    </a:p>
                  </a:txBody>
                  <a:tcPr marL="3810" marR="3810" marT="3810" marB="0" anchor="b"/>
                </a:tc>
              </a:tr>
              <a:tr h="332276">
                <a:tc>
                  <a:txBody>
                    <a:bodyPr/>
                    <a:lstStyle/>
                    <a:p>
                      <a:pPr algn="ctr" fontAlgn="b"/>
                      <a:r>
                        <a:rPr lang="en-US" sz="1800" b="0" i="0" u="none" strike="noStrike" dirty="0">
                          <a:solidFill>
                            <a:schemeClr val="bg1"/>
                          </a:solidFill>
                          <a:effectLst/>
                          <a:latin typeface="Calibri" panose="020F0502020204030204" pitchFamily="34" charset="0"/>
                        </a:rPr>
                        <a:t>Williamson</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14</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4.1%</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74.1%</a:t>
                      </a:r>
                    </a:p>
                  </a:txBody>
                  <a:tcPr marL="3810" marR="3810" marT="3810" marB="0" anchor="b"/>
                </a:tc>
                <a:tc>
                  <a:txBody>
                    <a:bodyPr/>
                    <a:lstStyle/>
                    <a:p>
                      <a:pPr algn="ctr" fontAlgn="b"/>
                      <a:r>
                        <a:rPr lang="en-US" sz="1800" b="0" i="0" u="none" strike="noStrike">
                          <a:solidFill>
                            <a:schemeClr val="tx2"/>
                          </a:solidFill>
                          <a:effectLst/>
                          <a:latin typeface="Calibri" panose="020F0502020204030204" pitchFamily="34" charset="0"/>
                        </a:rPr>
                        <a:t>5.6%</a:t>
                      </a:r>
                    </a:p>
                  </a:txBody>
                  <a:tcPr marL="3810" marR="3810" marT="3810" marB="0" anchor="b"/>
                </a:tc>
              </a:tr>
              <a:tr h="332276">
                <a:tc>
                  <a:txBody>
                    <a:bodyPr/>
                    <a:lstStyle/>
                    <a:p>
                      <a:pPr algn="ctr" fontAlgn="b"/>
                      <a:r>
                        <a:rPr lang="en-US" sz="1800" b="0" i="0" u="none" strike="noStrike" dirty="0">
                          <a:solidFill>
                            <a:schemeClr val="bg1"/>
                          </a:solidFill>
                          <a:effectLst/>
                          <a:latin typeface="Calibri" panose="020F0502020204030204" pitchFamily="34" charset="0"/>
                        </a:rPr>
                        <a:t>Fort Bend</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18</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3.8%</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59.4%</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15.8%</a:t>
                      </a:r>
                    </a:p>
                  </a:txBody>
                  <a:tcPr marL="3810" marR="3810" marT="3810" marB="0" anchor="b"/>
                </a:tc>
              </a:tr>
              <a:tr h="332276">
                <a:tc>
                  <a:txBody>
                    <a:bodyPr/>
                    <a:lstStyle/>
                    <a:p>
                      <a:pPr algn="ctr" fontAlgn="b"/>
                      <a:r>
                        <a:rPr lang="en-US" sz="1800" b="0" i="0" u="none" strike="noStrike" dirty="0">
                          <a:solidFill>
                            <a:schemeClr val="bg1"/>
                          </a:solidFill>
                          <a:effectLst/>
                          <a:latin typeface="Calibri" panose="020F0502020204030204" pitchFamily="34" charset="0"/>
                        </a:rPr>
                        <a:t>Montgomery</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24</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3.7%</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73.5%</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8.0%</a:t>
                      </a:r>
                    </a:p>
                  </a:txBody>
                  <a:tcPr marL="3810" marR="3810" marT="3810" marB="0" anchor="b"/>
                </a:tc>
              </a:tr>
              <a:tr h="332276">
                <a:tc>
                  <a:txBody>
                    <a:bodyPr/>
                    <a:lstStyle/>
                    <a:p>
                      <a:pPr algn="ctr" fontAlgn="b"/>
                      <a:r>
                        <a:rPr lang="en-US" sz="1800" b="0" i="0" u="none" strike="noStrike" dirty="0">
                          <a:solidFill>
                            <a:schemeClr val="bg1"/>
                          </a:solidFill>
                          <a:effectLst/>
                          <a:latin typeface="Calibri" panose="020F0502020204030204" pitchFamily="34" charset="0"/>
                        </a:rPr>
                        <a:t>Rockwall</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25</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3.6%</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82.2%</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2.5%</a:t>
                      </a:r>
                    </a:p>
                  </a:txBody>
                  <a:tcPr marL="3810" marR="3810" marT="3810" marB="0" anchor="b"/>
                </a:tc>
              </a:tr>
              <a:tr h="332276">
                <a:tc>
                  <a:txBody>
                    <a:bodyPr/>
                    <a:lstStyle/>
                    <a:p>
                      <a:pPr algn="ctr" fontAlgn="b"/>
                      <a:r>
                        <a:rPr lang="en-US" sz="1800" b="0" i="0" u="none" strike="noStrike" dirty="0">
                          <a:solidFill>
                            <a:schemeClr val="bg1"/>
                          </a:solidFill>
                          <a:effectLst/>
                          <a:latin typeface="Calibri" panose="020F0502020204030204" pitchFamily="34" charset="0"/>
                        </a:rPr>
                        <a:t>Denton</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28</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3.6%</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67.1%</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9.0%</a:t>
                      </a:r>
                    </a:p>
                  </a:txBody>
                  <a:tcPr marL="3810" marR="3810" marT="3810" marB="0" anchor="b"/>
                </a:tc>
              </a:tr>
              <a:tr h="332276">
                <a:tc>
                  <a:txBody>
                    <a:bodyPr/>
                    <a:lstStyle/>
                    <a:p>
                      <a:pPr algn="ctr" fontAlgn="b"/>
                      <a:r>
                        <a:rPr lang="en-US" sz="1800" b="0" i="0" u="none" strike="noStrike" dirty="0">
                          <a:solidFill>
                            <a:schemeClr val="bg1"/>
                          </a:solidFill>
                          <a:effectLst/>
                          <a:latin typeface="Calibri" panose="020F0502020204030204" pitchFamily="34" charset="0"/>
                        </a:rPr>
                        <a:t>Kaufman</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36</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3.4%</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81.3%</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2.2%</a:t>
                      </a:r>
                    </a:p>
                  </a:txBody>
                  <a:tcPr marL="3810" marR="3810" marT="3810" marB="0" anchor="b"/>
                </a:tc>
              </a:tr>
              <a:tr h="332276">
                <a:tc>
                  <a:txBody>
                    <a:bodyPr/>
                    <a:lstStyle/>
                    <a:p>
                      <a:pPr algn="ctr" fontAlgn="b"/>
                      <a:r>
                        <a:rPr lang="en-US" sz="1800" b="0" i="0" u="none" strike="noStrike" dirty="0">
                          <a:solidFill>
                            <a:schemeClr val="bg1"/>
                          </a:solidFill>
                          <a:effectLst/>
                          <a:latin typeface="Calibri" panose="020F0502020204030204" pitchFamily="34" charset="0"/>
                        </a:rPr>
                        <a:t>Bastrop</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42</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3.1%</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83.5%</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0.7%</a:t>
                      </a:r>
                    </a:p>
                  </a:txBody>
                  <a:tcPr marL="3810" marR="3810" marT="3810" marB="0" anchor="b"/>
                </a:tc>
              </a:tr>
              <a:tr h="332276">
                <a:tc>
                  <a:txBody>
                    <a:bodyPr/>
                    <a:lstStyle/>
                    <a:p>
                      <a:pPr algn="ctr" fontAlgn="b"/>
                      <a:r>
                        <a:rPr lang="en-US" sz="1800" b="0" i="0" u="none" strike="noStrike" dirty="0">
                          <a:solidFill>
                            <a:schemeClr val="bg1"/>
                          </a:solidFill>
                          <a:effectLst/>
                          <a:latin typeface="Calibri" panose="020F0502020204030204" pitchFamily="34" charset="0"/>
                        </a:rPr>
                        <a:t>Ellis</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50</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3.1%</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78.1%</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2.6%</a:t>
                      </a:r>
                    </a:p>
                  </a:txBody>
                  <a:tcPr marL="3810" marR="3810" marT="3810" marB="0" anchor="b"/>
                </a:tc>
              </a:tr>
            </a:tbl>
          </a:graphicData>
        </a:graphic>
      </p:graphicFrame>
      <p:sp>
        <p:nvSpPr>
          <p:cNvPr id="5" name="Rectangle 4"/>
          <p:cNvSpPr/>
          <p:nvPr/>
        </p:nvSpPr>
        <p:spPr>
          <a:xfrm>
            <a:off x="104934" y="6236716"/>
            <a:ext cx="4572000" cy="635751"/>
          </a:xfrm>
          <a:prstGeom prst="rect">
            <a:avLst/>
          </a:prstGeom>
        </p:spPr>
        <p:txBody>
          <a:bodyPr>
            <a:spAutoFit/>
          </a:bodyPr>
          <a:lstStyle/>
          <a:p>
            <a:pPr marL="0" marR="0">
              <a:lnSpc>
                <a:spcPct val="107000"/>
              </a:lnSpc>
              <a:spcBef>
                <a:spcPts val="0"/>
              </a:spcBef>
              <a:spcAft>
                <a:spcPts val="0"/>
              </a:spcAft>
            </a:pPr>
            <a:r>
              <a:rPr lang="en-US" sz="1100" dirty="0" smtClean="0">
                <a:solidFill>
                  <a:schemeClr val="bg1">
                    <a:lumMod val="75000"/>
                  </a:schemeClr>
                </a:solidFill>
              </a:rPr>
              <a:t>*Among Counties with 10,000 or more population in 2016</a:t>
            </a:r>
          </a:p>
          <a:p>
            <a:pPr marL="0" marR="0">
              <a:lnSpc>
                <a:spcPct val="107000"/>
              </a:lnSpc>
              <a:spcBef>
                <a:spcPts val="0"/>
              </a:spcBef>
              <a:spcAft>
                <a:spcPts val="0"/>
              </a:spcAft>
            </a:pPr>
            <a:r>
              <a:rPr lang="fr-FR" sz="11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Source: U.S. Census  Bureau, </a:t>
            </a:r>
            <a:r>
              <a:rPr lang="fr-FR" sz="1100" dirty="0" smtClean="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2016 </a:t>
            </a:r>
            <a:r>
              <a:rPr lang="fr-FR" sz="11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Vintage Population </a:t>
            </a:r>
            <a:r>
              <a:rPr lang="fr-FR" sz="1100" dirty="0" err="1">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Estimates</a:t>
            </a:r>
            <a:endParaRPr lang="fr-FR" sz="11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1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5486400" y="2438400"/>
            <a:ext cx="1219200" cy="3657601"/>
          </a:xfrm>
          <a:prstGeom prst="rect">
            <a:avLst/>
          </a:prstGeom>
          <a:noFill/>
          <a:ln w="34925">
            <a:solidFill>
              <a:srgbClr val="C00000"/>
            </a:solidFill>
          </a:ln>
        </p:spPr>
        <p:txBody>
          <a:bodyPr rtlCol="0" anchor="ctr">
            <a:spAutoFit/>
          </a:bodyPr>
          <a:lstStyle/>
          <a:p>
            <a:pPr algn="ctr"/>
            <a:endParaRPr lang="en-US" dirty="0" smtClean="0">
              <a:solidFill>
                <a:schemeClr val="tx2"/>
              </a:solidFill>
            </a:endParaRPr>
          </a:p>
        </p:txBody>
      </p:sp>
    </p:spTree>
    <p:extLst>
      <p:ext uri="{BB962C8B-B14F-4D97-AF65-F5344CB8AC3E}">
        <p14:creationId xmlns:p14="http://schemas.microsoft.com/office/powerpoint/2010/main" val="193959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566" t="8643" r="8258" b="13239"/>
          <a:stretch/>
        </p:blipFill>
        <p:spPr>
          <a:xfrm>
            <a:off x="3429000" y="1143000"/>
            <a:ext cx="5105400" cy="5424488"/>
          </a:xfrm>
          <a:prstGeom prst="rect">
            <a:avLst/>
          </a:prstGeom>
        </p:spPr>
      </p:pic>
      <p:pic>
        <p:nvPicPr>
          <p:cNvPr id="3" name="Picture 2"/>
          <p:cNvPicPr>
            <a:picLocks noChangeAspect="1"/>
          </p:cNvPicPr>
          <p:nvPr/>
        </p:nvPicPr>
        <p:blipFill rotWithShape="1">
          <a:blip r:embed="rId3"/>
          <a:srcRect t="40446"/>
          <a:stretch/>
        </p:blipFill>
        <p:spPr>
          <a:xfrm>
            <a:off x="381000" y="3429000"/>
            <a:ext cx="1461915" cy="1234200"/>
          </a:xfrm>
          <a:prstGeom prst="rect">
            <a:avLst/>
          </a:prstGeom>
        </p:spPr>
      </p:pic>
      <p:sp>
        <p:nvSpPr>
          <p:cNvPr id="4" name="Rectangle 3"/>
          <p:cNvSpPr/>
          <p:nvPr/>
        </p:nvSpPr>
        <p:spPr>
          <a:xfrm>
            <a:off x="1905000" y="228600"/>
            <a:ext cx="7467600" cy="407035"/>
          </a:xfrm>
          <a:prstGeom prst="rect">
            <a:avLst/>
          </a:prstGeom>
        </p:spPr>
        <p:txBody>
          <a:bodyPr wrap="square">
            <a:spAutoFit/>
          </a:bodyPr>
          <a:lstStyle/>
          <a:p>
            <a:pPr marL="571500" marR="0" indent="-571500">
              <a:lnSpc>
                <a:spcPct val="107000"/>
              </a:lnSpc>
              <a:spcBef>
                <a:spcPts val="0"/>
              </a:spcBef>
              <a:spcAft>
                <a:spcPts val="0"/>
              </a:spcAft>
            </a:pPr>
            <a:r>
              <a:rPr lang="en-US" sz="2000"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Estimated Percent Population Change, Texas Places, 2015-2016</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p:cNvSpPr txBox="1"/>
          <p:nvPr/>
        </p:nvSpPr>
        <p:spPr>
          <a:xfrm>
            <a:off x="76200" y="6367433"/>
            <a:ext cx="2895595" cy="400110"/>
          </a:xfrm>
          <a:prstGeom prst="rect">
            <a:avLst/>
          </a:prstGeom>
          <a:noFill/>
        </p:spPr>
        <p:txBody>
          <a:bodyPr wrap="square" rtlCol="0">
            <a:spAutoFit/>
          </a:bodyPr>
          <a:lstStyle/>
          <a:p>
            <a:r>
              <a:rPr lang="en-US" sz="1000" dirty="0">
                <a:solidFill>
                  <a:schemeClr val="tx1">
                    <a:lumMod val="50000"/>
                    <a:lumOff val="50000"/>
                  </a:schemeClr>
                </a:solidFill>
              </a:rPr>
              <a:t>Source: U.S. Census </a:t>
            </a:r>
            <a:r>
              <a:rPr lang="en-US" sz="1000" dirty="0" smtClean="0">
                <a:solidFill>
                  <a:schemeClr val="tx1">
                    <a:lumMod val="50000"/>
                    <a:lumOff val="50000"/>
                  </a:schemeClr>
                </a:solidFill>
              </a:rPr>
              <a:t>Bureau, 2016 Vintage </a:t>
            </a:r>
            <a:r>
              <a:rPr lang="en-US" sz="1000" dirty="0">
                <a:solidFill>
                  <a:schemeClr val="tx1">
                    <a:lumMod val="50000"/>
                    <a:lumOff val="50000"/>
                  </a:schemeClr>
                </a:solidFill>
              </a:rPr>
              <a:t>Population </a:t>
            </a:r>
            <a:r>
              <a:rPr lang="en-US" sz="1000" dirty="0" smtClean="0">
                <a:solidFill>
                  <a:schemeClr val="tx1">
                    <a:lumMod val="50000"/>
                    <a:lumOff val="50000"/>
                  </a:schemeClr>
                </a:solidFill>
              </a:rPr>
              <a:t>Estimates </a:t>
            </a:r>
            <a:endParaRPr lang="en-US" sz="1000" dirty="0">
              <a:solidFill>
                <a:schemeClr val="tx1">
                  <a:lumMod val="50000"/>
                  <a:lumOff val="50000"/>
                </a:schemeClr>
              </a:solidFill>
            </a:endParaRPr>
          </a:p>
        </p:txBody>
      </p:sp>
    </p:spTree>
    <p:extLst>
      <p:ext uri="{BB962C8B-B14F-4D97-AF65-F5344CB8AC3E}">
        <p14:creationId xmlns:p14="http://schemas.microsoft.com/office/powerpoint/2010/main" val="5408785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983" t="601" r="2095" b="18982"/>
          <a:stretch/>
        </p:blipFill>
        <p:spPr>
          <a:xfrm>
            <a:off x="2590800" y="1379100"/>
            <a:ext cx="6629400" cy="5334000"/>
          </a:xfrm>
          <a:prstGeom prst="rect">
            <a:avLst/>
          </a:prstGeom>
        </p:spPr>
      </p:pic>
      <p:pic>
        <p:nvPicPr>
          <p:cNvPr id="4" name="Picture 3"/>
          <p:cNvPicPr>
            <a:picLocks noChangeAspect="1"/>
          </p:cNvPicPr>
          <p:nvPr/>
        </p:nvPicPr>
        <p:blipFill rotWithShape="1">
          <a:blip r:embed="rId3"/>
          <a:srcRect t="40446"/>
          <a:stretch/>
        </p:blipFill>
        <p:spPr>
          <a:xfrm>
            <a:off x="381000" y="3429000"/>
            <a:ext cx="1461915" cy="1234200"/>
          </a:xfrm>
          <a:prstGeom prst="rect">
            <a:avLst/>
          </a:prstGeom>
        </p:spPr>
      </p:pic>
      <p:sp>
        <p:nvSpPr>
          <p:cNvPr id="5" name="Rectangle 4"/>
          <p:cNvSpPr/>
          <p:nvPr/>
        </p:nvSpPr>
        <p:spPr>
          <a:xfrm>
            <a:off x="1905000" y="228600"/>
            <a:ext cx="7467600" cy="407035"/>
          </a:xfrm>
          <a:prstGeom prst="rect">
            <a:avLst/>
          </a:prstGeom>
        </p:spPr>
        <p:txBody>
          <a:bodyPr wrap="square">
            <a:spAutoFit/>
          </a:bodyPr>
          <a:lstStyle/>
          <a:p>
            <a:pPr marL="571500" marR="0" indent="-571500">
              <a:lnSpc>
                <a:spcPct val="107000"/>
              </a:lnSpc>
              <a:spcBef>
                <a:spcPts val="0"/>
              </a:spcBef>
              <a:spcAft>
                <a:spcPts val="0"/>
              </a:spcAft>
            </a:pPr>
            <a:r>
              <a:rPr lang="en-US" sz="2000"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Estimated Percent Population Change, Texas Places, 2015-2016</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0" y="6248400"/>
            <a:ext cx="2819400" cy="400110"/>
          </a:xfrm>
          <a:prstGeom prst="rect">
            <a:avLst/>
          </a:prstGeom>
          <a:noFill/>
        </p:spPr>
        <p:txBody>
          <a:bodyPr wrap="square" rtlCol="0">
            <a:spAutoFit/>
          </a:bodyPr>
          <a:lstStyle/>
          <a:p>
            <a:r>
              <a:rPr lang="en-US" sz="1000" dirty="0">
                <a:solidFill>
                  <a:schemeClr val="tx1">
                    <a:lumMod val="50000"/>
                    <a:lumOff val="50000"/>
                  </a:schemeClr>
                </a:solidFill>
              </a:rPr>
              <a:t>Source: U.S. Census </a:t>
            </a:r>
            <a:r>
              <a:rPr lang="en-US" sz="1000" dirty="0" smtClean="0">
                <a:solidFill>
                  <a:schemeClr val="tx1">
                    <a:lumMod val="50000"/>
                    <a:lumOff val="50000"/>
                  </a:schemeClr>
                </a:solidFill>
              </a:rPr>
              <a:t>Bureau, 2016 Vintage </a:t>
            </a:r>
            <a:r>
              <a:rPr lang="en-US" sz="1000" dirty="0">
                <a:solidFill>
                  <a:schemeClr val="tx1">
                    <a:lumMod val="50000"/>
                    <a:lumOff val="50000"/>
                  </a:schemeClr>
                </a:solidFill>
              </a:rPr>
              <a:t>Population </a:t>
            </a:r>
            <a:r>
              <a:rPr lang="en-US" sz="1000" dirty="0" smtClean="0">
                <a:solidFill>
                  <a:schemeClr val="tx1">
                    <a:lumMod val="50000"/>
                    <a:lumOff val="50000"/>
                  </a:schemeClr>
                </a:solidFill>
              </a:rPr>
              <a:t>Estimates </a:t>
            </a:r>
            <a:endParaRPr lang="en-US" sz="1000" dirty="0">
              <a:solidFill>
                <a:schemeClr val="tx1">
                  <a:lumMod val="50000"/>
                  <a:lumOff val="50000"/>
                </a:schemeClr>
              </a:solidFill>
            </a:endParaRPr>
          </a:p>
        </p:txBody>
      </p:sp>
    </p:spTree>
    <p:extLst>
      <p:ext uri="{BB962C8B-B14F-4D97-AF65-F5344CB8AC3E}">
        <p14:creationId xmlns:p14="http://schemas.microsoft.com/office/powerpoint/2010/main" val="12181756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982" t="602" r="-132" b="8643"/>
          <a:stretch/>
        </p:blipFill>
        <p:spPr>
          <a:xfrm>
            <a:off x="2743200" y="1143000"/>
            <a:ext cx="6248400" cy="5546333"/>
          </a:xfrm>
          <a:prstGeom prst="rect">
            <a:avLst/>
          </a:prstGeom>
        </p:spPr>
      </p:pic>
      <p:pic>
        <p:nvPicPr>
          <p:cNvPr id="3" name="Picture 2"/>
          <p:cNvPicPr>
            <a:picLocks noChangeAspect="1"/>
          </p:cNvPicPr>
          <p:nvPr/>
        </p:nvPicPr>
        <p:blipFill rotWithShape="1">
          <a:blip r:embed="rId3"/>
          <a:srcRect t="40446"/>
          <a:stretch/>
        </p:blipFill>
        <p:spPr>
          <a:xfrm>
            <a:off x="381000" y="3429000"/>
            <a:ext cx="1461915" cy="1234200"/>
          </a:xfrm>
          <a:prstGeom prst="rect">
            <a:avLst/>
          </a:prstGeom>
        </p:spPr>
      </p:pic>
      <p:sp>
        <p:nvSpPr>
          <p:cNvPr id="4" name="Rectangle 3"/>
          <p:cNvSpPr/>
          <p:nvPr/>
        </p:nvSpPr>
        <p:spPr>
          <a:xfrm>
            <a:off x="1905000" y="228600"/>
            <a:ext cx="7467600" cy="407035"/>
          </a:xfrm>
          <a:prstGeom prst="rect">
            <a:avLst/>
          </a:prstGeom>
        </p:spPr>
        <p:txBody>
          <a:bodyPr wrap="square">
            <a:spAutoFit/>
          </a:bodyPr>
          <a:lstStyle/>
          <a:p>
            <a:pPr marL="571500" marR="0" indent="-571500">
              <a:lnSpc>
                <a:spcPct val="107000"/>
              </a:lnSpc>
              <a:spcBef>
                <a:spcPts val="0"/>
              </a:spcBef>
              <a:spcAft>
                <a:spcPts val="0"/>
              </a:spcAft>
            </a:pPr>
            <a:r>
              <a:rPr lang="en-US" sz="2000"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Estimated Percent Population Change, Texas Places, 2015-2016</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p:cNvSpPr txBox="1"/>
          <p:nvPr/>
        </p:nvSpPr>
        <p:spPr>
          <a:xfrm>
            <a:off x="76200" y="6367433"/>
            <a:ext cx="2895595" cy="400110"/>
          </a:xfrm>
          <a:prstGeom prst="rect">
            <a:avLst/>
          </a:prstGeom>
          <a:noFill/>
        </p:spPr>
        <p:txBody>
          <a:bodyPr wrap="square" rtlCol="0">
            <a:spAutoFit/>
          </a:bodyPr>
          <a:lstStyle/>
          <a:p>
            <a:r>
              <a:rPr lang="en-US" sz="1000" dirty="0">
                <a:solidFill>
                  <a:schemeClr val="tx1">
                    <a:lumMod val="50000"/>
                    <a:lumOff val="50000"/>
                  </a:schemeClr>
                </a:solidFill>
              </a:rPr>
              <a:t>Source: U.S. Census </a:t>
            </a:r>
            <a:r>
              <a:rPr lang="en-US" sz="1000" dirty="0" smtClean="0">
                <a:solidFill>
                  <a:schemeClr val="tx1">
                    <a:lumMod val="50000"/>
                    <a:lumOff val="50000"/>
                  </a:schemeClr>
                </a:solidFill>
              </a:rPr>
              <a:t>Bureau, 2016 Vintage </a:t>
            </a:r>
            <a:r>
              <a:rPr lang="en-US" sz="1000" dirty="0">
                <a:solidFill>
                  <a:schemeClr val="tx1">
                    <a:lumMod val="50000"/>
                    <a:lumOff val="50000"/>
                  </a:schemeClr>
                </a:solidFill>
              </a:rPr>
              <a:t>Population </a:t>
            </a:r>
            <a:r>
              <a:rPr lang="en-US" sz="1000" dirty="0" smtClean="0">
                <a:solidFill>
                  <a:schemeClr val="tx1">
                    <a:lumMod val="50000"/>
                    <a:lumOff val="50000"/>
                  </a:schemeClr>
                </a:solidFill>
              </a:rPr>
              <a:t>Estimates </a:t>
            </a:r>
            <a:endParaRPr lang="en-US" sz="1000" dirty="0">
              <a:solidFill>
                <a:schemeClr val="tx1">
                  <a:lumMod val="50000"/>
                  <a:lumOff val="50000"/>
                </a:schemeClr>
              </a:solidFill>
            </a:endParaRPr>
          </a:p>
        </p:txBody>
      </p:sp>
    </p:spTree>
    <p:extLst>
      <p:ext uri="{BB962C8B-B14F-4D97-AF65-F5344CB8AC3E}">
        <p14:creationId xmlns:p14="http://schemas.microsoft.com/office/powerpoint/2010/main" val="1455329372"/>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spAutoFit/>
      </a:bodyPr>
      <a:lstStyle>
        <a:defPPr>
          <a:defRPr dirty="0" smtClean="0">
            <a:solidFill>
              <a:schemeClr val="tx2"/>
            </a:solidFill>
          </a:defRPr>
        </a:defPPr>
      </a:lstStyle>
    </a:spDef>
  </a:objectDefaults>
  <a:extraClrSchemeLst/>
  <a:extLst>
    <a:ext uri="{05A4C25C-085E-4340-85A3-A5531E510DB2}">
      <thm15:themeFamily xmlns:thm15="http://schemas.microsoft.com/office/thememl/2012/main" name="TDC Template.potx" id="{A8AA4A31-D64B-4527-8D8E-CE9363F07BF5}" vid="{DEBAF849-1D8C-4359-AD0F-0FCB4EBE36F8}"/>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9ED1DF319F2048B3E62B9641678531" ma:contentTypeVersion="0" ma:contentTypeDescription="Create a new document." ma:contentTypeScope="" ma:versionID="4e3f5fc684d5389b1ede4e436d85ba1b">
  <xsd:schema xmlns:xsd="http://www.w3.org/2001/XMLSchema" xmlns:xs="http://www.w3.org/2001/XMLSchema" xmlns:p="http://schemas.microsoft.com/office/2006/metadata/properties" targetNamespace="http://schemas.microsoft.com/office/2006/metadata/properties" ma:root="true" ma:fieldsID="7ba2d133991974d76e777eae1aa1de2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AC40382-C1AA-459A-ADD3-F5514567A9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0C327827-ADB5-4A53-A1D5-C733F4954327}">
  <ds:schemaRefs>
    <ds:schemaRef ds:uri="http://purl.org/dc/elements/1.1/"/>
    <ds:schemaRef ds:uri="http://schemas.openxmlformats.org/package/2006/metadata/core-properties"/>
    <ds:schemaRef ds:uri="http://purl.org/dc/dcmitype/"/>
    <ds:schemaRef ds:uri="http://schemas.microsoft.com/office/infopath/2007/PartnerControls"/>
    <ds:schemaRef ds:uri="http://schemas.microsoft.com/office/2006/metadata/properties"/>
    <ds:schemaRef ds:uri="http://schemas.microsoft.com/office/2006/documentManagement/types"/>
    <ds:schemaRef ds:uri="http://www.w3.org/XML/1998/namespace"/>
    <ds:schemaRef ds:uri="http://purl.org/dc/terms/"/>
  </ds:schemaRefs>
</ds:datastoreItem>
</file>

<file path=customXml/itemProps3.xml><?xml version="1.0" encoding="utf-8"?>
<ds:datastoreItem xmlns:ds="http://schemas.openxmlformats.org/officeDocument/2006/customXml" ds:itemID="{94A2D153-A545-4A3E-B636-BC684C00752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21931</TotalTime>
  <Words>3178</Words>
  <Application>Microsoft Office PowerPoint</Application>
  <PresentationFormat>Letter Paper (8.5x11 in)</PresentationFormat>
  <Paragraphs>671</Paragraphs>
  <Slides>50</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50</vt:i4>
      </vt:variant>
    </vt:vector>
  </HeadingPairs>
  <TitlesOfParts>
    <vt:vector size="57" baseType="lpstr">
      <vt:lpstr>ＭＳ Ｐゴシック</vt:lpstr>
      <vt:lpstr>Arial</vt:lpstr>
      <vt:lpstr>Calibri</vt:lpstr>
      <vt:lpstr>Calibri Light</vt:lpstr>
      <vt:lpstr>SansSerif</vt:lpstr>
      <vt:lpstr>Times New Roman</vt:lpstr>
      <vt:lpstr>1_Office Theme</vt:lpstr>
      <vt:lpstr>Education and Texas Demographic Characteristics and Trends </vt:lpstr>
      <vt:lpstr>Total Estimated Population by County, Texas, 2016</vt:lpstr>
      <vt:lpstr>Estimated Population Change, Texas Counties, 2010 to 2016</vt:lpstr>
      <vt:lpstr>Estimated Percent Change of the Total Population by County, Texas, 2010 to 2016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Estimated Percent of Total Net-Migrant Flows to and From Texas and Other States, 2015</vt:lpstr>
      <vt:lpstr>PowerPoint Presentation</vt:lpstr>
      <vt:lpstr>Texas White (non-Hispanic) and Hispanic Populations by Age, 2014</vt:lpstr>
      <vt:lpstr>Texas Population Pyramid by Race/Ethnicity, 2014</vt:lpstr>
      <vt:lpstr>Texas Population Pyramid by Race/Ethnicity, 2014</vt:lpstr>
      <vt:lpstr>Texas Population Pyramid by Race/Ethnicity, 2014</vt:lpstr>
      <vt:lpstr>Estimated Population by Age Group, Texas, 2010 through 2016</vt:lpstr>
      <vt:lpstr>Estimated Population by Age Group, Texas, 2010 through 2016</vt:lpstr>
      <vt:lpstr>Estimated Percent of Total Population by Age Group, Texas, 2010 through 2016</vt:lpstr>
      <vt:lpstr>Estimated Percent of Total Population by Age Group, Texas, 2010 through 2016</vt:lpstr>
      <vt:lpstr>Projected Population Growth in Texas,  2010-2050</vt:lpstr>
      <vt:lpstr>Projected Population Growth in Texas,  2010-2020</vt:lpstr>
      <vt:lpstr>Projected Population of Persons Aged 0-18 Years by Race and Ethnicity, Texas 2010-2050</vt:lpstr>
      <vt:lpstr>Projected Population of Persons Aged 0-18 Years by Race and Ethnicity, Texas 2010-2050</vt:lpstr>
      <vt:lpstr>Projected Population of Persons Aged 0-18 Years by Race and Ethnicity, Texas 2010-2050</vt:lpstr>
      <vt:lpstr>Projected Percent of Population of Persons Aged 0-18 Years by Race and Ethnicity, Texas 2010-2050</vt:lpstr>
      <vt:lpstr>Projected population and population change for persons aged 0-18 years, 2010-2030 for Texas counties by metro status</vt:lpstr>
      <vt:lpstr>Projected change in total population aged 0-18 years, Texas counties, 2010-2030</vt:lpstr>
      <vt:lpstr>Projected percent change in total population aged 0-18 years, Texas counties, 2010-2030</vt:lpstr>
      <vt:lpstr>Projected percent change in the non-Hispanic white population aged 0-18, Texas counties, 2010-2030</vt:lpstr>
      <vt:lpstr>Projected percent change in non-Hispanic black population aged 0-18 years, Texas counties, 2010-2030</vt:lpstr>
      <vt:lpstr>Projected percent change in Hispanic population aged 0-18 years, Texas counties, 2010-2030</vt:lpstr>
      <vt:lpstr>Percent of children living in poverty and enrolled in Pre-K through 12, Texas Counties, 2011-2015</vt:lpstr>
      <vt:lpstr>Place of Birth, Texas, 2011 and 2015</vt:lpstr>
      <vt:lpstr>Language Spoken at Home and English Proficiency, Texas, 2006-2010 and 2011-2015</vt:lpstr>
      <vt:lpstr>Percent of Population Below Poverty Threshold, Texas, 2010-2015</vt:lpstr>
      <vt:lpstr>Percent of Population Below Poverty Threshold by Race/Ethnicity, Texas, 2010-2015</vt:lpstr>
      <vt:lpstr>Percent of Population Below Poverty Threshold by Educational Attainment (age 25 and older), Texas, 2010-2015</vt:lpstr>
      <vt:lpstr>Percent of Civilian Labor Force by Occupation, Texas, 2008, 2014 and 2014-2008 Difference</vt:lpstr>
      <vt:lpstr>PowerPoint Presentation</vt:lpstr>
      <vt:lpstr>Educational Attainment, Persons Aged 25 Years and Older, Texas, 2011 and 2015</vt:lpstr>
      <vt:lpstr>Percent Distribution of Educational Attainment of Persons Aged 25 Years and Older, Texas, 2008, 2011, and 2015</vt:lpstr>
      <vt:lpstr>Educational Attainment of Persons Age 25 Years and Older by Race/Ethnicity, Texas, 2015</vt:lpstr>
      <vt:lpstr>Trends in Educational Attainment of Persons in the Labor Force (25-64 Years of Age) in Texas by Race/Ethnicity – High School Graduates and Above</vt:lpstr>
      <vt:lpstr>Percent of the Civilian Labor Force (ages 25-64) by Educational Attainment for 2011, 2030 Using Constant Rates, Texas</vt:lpstr>
      <vt:lpstr>Percent of the Civilian Labor Force (ages 25-64) by Educational Attainment for 2011, and 2030 Using Trended Rates, Texas</vt:lpstr>
      <vt:lpstr>Teen (ages 15-19 years) birth rates, the U.S. and select states, 2014</vt:lpstr>
      <vt:lpstr>Adult Obesity</vt:lpstr>
      <vt:lpstr>Contact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Lloyd Potter</dc:creator>
  <cp:lastModifiedBy>Lloyd Potter</cp:lastModifiedBy>
  <cp:revision>580</cp:revision>
  <cp:lastPrinted>2017-11-18T13:26:39Z</cp:lastPrinted>
  <dcterms:created xsi:type="dcterms:W3CDTF">2010-01-22T14:36:29Z</dcterms:created>
  <dcterms:modified xsi:type="dcterms:W3CDTF">2017-11-18T13:28:18Z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0x010100809ED1DF319F2048B3E62B9641678531</vt:lpwstr>
  </property>
  <property fmtid="{D5CDD505-2E9C-101B-9397-08002B2CF9AE}" pid="3" name="IsMyDocuments">
    <vt:bool>true</vt:bool>
  </property>
</Properties>
</file>