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charts/chart7.xml" ContentType="application/vnd.openxmlformats-officedocument.drawingml.chart+xml"/>
  <Override PartName="/ppt/notesSlides/notesSlide9.xml" ContentType="application/vnd.openxmlformats-officedocument.presentationml.notesSlide+xml"/>
  <Override PartName="/ppt/charts/chart8.xml" ContentType="application/vnd.openxmlformats-officedocument.drawingml.chart+xml"/>
  <Override PartName="/ppt/notesSlides/notesSlide10.xml" ContentType="application/vnd.openxmlformats-officedocument.presentationml.notesSlide+xml"/>
  <Override PartName="/ppt/charts/chart9.xml" ContentType="application/vnd.openxmlformats-officedocument.drawingml.chart+xml"/>
  <Override PartName="/ppt/notesSlides/notesSlide11.xml" ContentType="application/vnd.openxmlformats-officedocument.presentationml.notesSlide+xml"/>
  <Override PartName="/ppt/charts/chart10.xml" ContentType="application/vnd.openxmlformats-officedocument.drawingml.chart+xml"/>
  <Override PartName="/ppt/notesSlides/notesSlide12.xml" ContentType="application/vnd.openxmlformats-officedocument.presentationml.notesSlide+xml"/>
  <Override PartName="/ppt/charts/chart11.xml" ContentType="application/vnd.openxmlformats-officedocument.drawingml.chart+xml"/>
  <Override PartName="/ppt/notesSlides/notesSlide13.xml" ContentType="application/vnd.openxmlformats-officedocument.presentationml.notesSlide+xml"/>
  <Override PartName="/ppt/charts/chart12.xml" ContentType="application/vnd.openxmlformats-officedocument.drawingml.chart+xml"/>
  <Override PartName="/ppt/notesSlides/notesSlide14.xml" ContentType="application/vnd.openxmlformats-officedocument.presentationml.notesSlide+xml"/>
  <Override PartName="/ppt/charts/chart13.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4.xml" ContentType="application/vnd.openxmlformats-officedocument.drawingml.chart+xml"/>
  <Override PartName="/ppt/notesSlides/notesSlide18.xml" ContentType="application/vnd.openxmlformats-officedocument.presentationml.notesSlide+xml"/>
  <Override PartName="/ppt/charts/chart15.xml" ContentType="application/vnd.openxmlformats-officedocument.drawingml.chart+xml"/>
  <Override PartName="/ppt/notesSlides/notesSlide19.xml" ContentType="application/vnd.openxmlformats-officedocument.presentationml.notesSlide+xml"/>
  <Override PartName="/ppt/charts/chart16.xml" ContentType="application/vnd.openxmlformats-officedocument.drawingml.chart+xml"/>
  <Override PartName="/ppt/notesSlides/notesSlide20.xml" ContentType="application/vnd.openxmlformats-officedocument.presentationml.notesSlide+xml"/>
  <Override PartName="/ppt/charts/chart1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charts/chart18.xml" ContentType="application/vnd.openxmlformats-officedocument.drawingml.chart+xml"/>
  <Override PartName="/ppt/charts/style8.xml" ContentType="application/vnd.ms-office.chartstyle+xml"/>
  <Override PartName="/ppt/charts/colors8.xml" ContentType="application/vnd.ms-office.chartcolorstyle+xml"/>
  <Override PartName="/ppt/charts/chart1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2.xml" ContentType="application/vnd.openxmlformats-officedocument.drawingml.chartshapes+xml"/>
  <Override PartName="/ppt/charts/chart2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3.xml" ContentType="application/vnd.openxmlformats-officedocument.drawingml.chartshapes+xml"/>
  <Override PartName="/ppt/notesSlides/notesSlide21.xml" ContentType="application/vnd.openxmlformats-officedocument.presentationml.notesSlide+xml"/>
  <Override PartName="/ppt/charts/chart21.xml" ContentType="application/vnd.openxmlformats-officedocument.drawingml.chart+xml"/>
  <Override PartName="/ppt/notesSlides/notesSlide22.xml" ContentType="application/vnd.openxmlformats-officedocument.presentationml.notesSlide+xml"/>
  <Override PartName="/ppt/charts/chart22.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4.xml" ContentType="application/vnd.openxmlformats-officedocument.drawingml.chartshapes+xml"/>
  <Override PartName="/ppt/notesSlides/notesSlide23.xml" ContentType="application/vnd.openxmlformats-officedocument.presentationml.notesSlide+xml"/>
  <Override PartName="/ppt/charts/chart23.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5.xml" ContentType="application/vnd.openxmlformats-officedocument.drawingml.chartshapes+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78" r:id="rId4"/>
  </p:sldMasterIdLst>
  <p:notesMasterIdLst>
    <p:notesMasterId r:id="rId48"/>
  </p:notesMasterIdLst>
  <p:handoutMasterIdLst>
    <p:handoutMasterId r:id="rId49"/>
  </p:handoutMasterIdLst>
  <p:sldIdLst>
    <p:sldId id="353" r:id="rId5"/>
    <p:sldId id="606" r:id="rId6"/>
    <p:sldId id="607" r:id="rId7"/>
    <p:sldId id="608" r:id="rId8"/>
    <p:sldId id="609" r:id="rId9"/>
    <p:sldId id="610" r:id="rId10"/>
    <p:sldId id="611" r:id="rId11"/>
    <p:sldId id="612" r:id="rId12"/>
    <p:sldId id="566" r:id="rId13"/>
    <p:sldId id="575" r:id="rId14"/>
    <p:sldId id="576" r:id="rId15"/>
    <p:sldId id="577" r:id="rId16"/>
    <p:sldId id="613" r:id="rId17"/>
    <p:sldId id="603" r:id="rId18"/>
    <p:sldId id="605" r:id="rId19"/>
    <p:sldId id="578" r:id="rId20"/>
    <p:sldId id="614" r:id="rId21"/>
    <p:sldId id="619" r:id="rId22"/>
    <p:sldId id="615" r:id="rId23"/>
    <p:sldId id="620" r:id="rId24"/>
    <p:sldId id="618" r:id="rId25"/>
    <p:sldId id="621" r:id="rId26"/>
    <p:sldId id="582" r:id="rId27"/>
    <p:sldId id="583" r:id="rId28"/>
    <p:sldId id="584" r:id="rId29"/>
    <p:sldId id="585" r:id="rId30"/>
    <p:sldId id="586" r:id="rId31"/>
    <p:sldId id="587" r:id="rId32"/>
    <p:sldId id="409" r:id="rId33"/>
    <p:sldId id="494" r:id="rId34"/>
    <p:sldId id="599" r:id="rId35"/>
    <p:sldId id="572" r:id="rId36"/>
    <p:sldId id="516" r:id="rId37"/>
    <p:sldId id="556" r:id="rId38"/>
    <p:sldId id="557" r:id="rId39"/>
    <p:sldId id="558" r:id="rId40"/>
    <p:sldId id="559" r:id="rId41"/>
    <p:sldId id="560" r:id="rId42"/>
    <p:sldId id="561" r:id="rId43"/>
    <p:sldId id="600" r:id="rId44"/>
    <p:sldId id="601" r:id="rId45"/>
    <p:sldId id="602" r:id="rId46"/>
    <p:sldId id="352" r:id="rId47"/>
  </p:sldIdLst>
  <p:sldSz cx="9144000" cy="6858000" type="letter"/>
  <p:notesSz cx="9601200" cy="73152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p:defaultTextStyle>
  <p:extLst>
    <p:ext uri="{521415D9-36F7-43E2-AB2F-B90AF26B5E84}">
      <p14:sectionLst xmlns:p14="http://schemas.microsoft.com/office/powerpoint/2010/main">
        <p14:section name="Default Section" id="{FD87F2B7-93B1-4DB9-9445-2BB58187874E}">
          <p14:sldIdLst>
            <p14:sldId id="353"/>
            <p14:sldId id="606"/>
            <p14:sldId id="607"/>
            <p14:sldId id="608"/>
            <p14:sldId id="609"/>
            <p14:sldId id="610"/>
            <p14:sldId id="611"/>
            <p14:sldId id="612"/>
            <p14:sldId id="566"/>
            <p14:sldId id="575"/>
            <p14:sldId id="576"/>
            <p14:sldId id="577"/>
            <p14:sldId id="613"/>
            <p14:sldId id="603"/>
            <p14:sldId id="605"/>
            <p14:sldId id="578"/>
            <p14:sldId id="614"/>
            <p14:sldId id="619"/>
            <p14:sldId id="615"/>
            <p14:sldId id="620"/>
            <p14:sldId id="618"/>
            <p14:sldId id="621"/>
            <p14:sldId id="582"/>
            <p14:sldId id="583"/>
            <p14:sldId id="584"/>
            <p14:sldId id="585"/>
            <p14:sldId id="586"/>
            <p14:sldId id="587"/>
            <p14:sldId id="409"/>
            <p14:sldId id="494"/>
            <p14:sldId id="599"/>
            <p14:sldId id="572"/>
            <p14:sldId id="516"/>
            <p14:sldId id="556"/>
            <p14:sldId id="557"/>
            <p14:sldId id="558"/>
            <p14:sldId id="559"/>
            <p14:sldId id="560"/>
            <p14:sldId id="561"/>
            <p14:sldId id="600"/>
            <p14:sldId id="601"/>
            <p14:sldId id="602"/>
            <p14:sldId id="35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304" userDrawn="1">
          <p15:clr>
            <a:srgbClr val="A4A3A4"/>
          </p15:clr>
        </p15:guide>
        <p15:guide id="2" pos="302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loyd Potter" initials="LP" lastIdx="2" clrIdx="0">
    <p:extLst>
      <p:ext uri="{19B8F6BF-5375-455C-9EA6-DF929625EA0E}">
        <p15:presenceInfo xmlns:p15="http://schemas.microsoft.com/office/powerpoint/2012/main" userId="S-1-5-21-1922958001-1748050809-1695950106-2354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E7A"/>
    <a:srgbClr val="D78F8D"/>
    <a:srgbClr val="4383D1"/>
    <a:srgbClr val="AF423F"/>
    <a:srgbClr val="191C6F"/>
    <a:srgbClr val="FFFFCC"/>
    <a:srgbClr val="FFFF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616" autoAdjust="0"/>
    <p:restoredTop sz="87260" autoAdjust="0"/>
  </p:normalViewPr>
  <p:slideViewPr>
    <p:cSldViewPr>
      <p:cViewPr varScale="1">
        <p:scale>
          <a:sx n="76" d="100"/>
          <a:sy n="76" d="100"/>
        </p:scale>
        <p:origin x="1085" y="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378"/>
    </p:cViewPr>
  </p:sorterViewPr>
  <p:notesViewPr>
    <p:cSldViewPr>
      <p:cViewPr varScale="1">
        <p:scale>
          <a:sx n="79" d="100"/>
          <a:sy n="79" d="100"/>
        </p:scale>
        <p:origin x="-1446" y="-96"/>
      </p:cViewPr>
      <p:guideLst>
        <p:guide orient="horz" pos="2304"/>
        <p:guide pos="302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8.xml"/><Relationship Id="rId1" Type="http://schemas.microsoft.com/office/2011/relationships/chartStyle" Target="style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2.xml"/></Relationships>
</file>

<file path=ppt/charts/_rels/chart2.xml.rels><?xml version="1.0" encoding="UTF-8" standalone="yes"?>
<Relationships xmlns="http://schemas.openxmlformats.org/package/2006/relationships"><Relationship Id="rId3" Type="http://schemas.openxmlformats.org/officeDocument/2006/relationships/oleObject" Target="https://utsacloud-my.sharepoint.com/personal/lloyd_potter_utsa_edu/Documents/Documents/Projects/natural%20decline/State%20Estimates%202017%20Components%20of%20Change.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3.xml"/></Relationships>
</file>

<file path=ppt/charts/_rels/chart21.xml.rels><?xml version="1.0" encoding="UTF-8" standalone="yes"?>
<Relationships xmlns="http://schemas.openxmlformats.org/package/2006/relationships"><Relationship Id="rId1" Type="http://schemas.openxmlformats.org/officeDocument/2006/relationships/oleObject" Target="file:///\\idser-nas01\IDSER\Projects\SDC_Projections\2010\Education\NewEdProj.xlsx" TargetMode="External"/></Relationships>
</file>

<file path=ppt/charts/_rels/chart22.xml.rels><?xml version="1.0" encoding="UTF-8" standalone="yes"?>
<Relationships xmlns="http://schemas.openxmlformats.org/package/2006/relationships"><Relationship Id="rId3" Type="http://schemas.openxmlformats.org/officeDocument/2006/relationships/oleObject" Target="file:///\\idser-nas01\IDSER\Collaboration\Product_Development\Briefs_Reports\Education\Education%20Attainment\Proj_Age25_64\manuscript\Figure%2011.xlsx" TargetMode="Externa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4.xml"/></Relationships>
</file>

<file path=ppt/charts/_rels/chart23.xml.rels><?xml version="1.0" encoding="UTF-8" standalone="yes"?>
<Relationships xmlns="http://schemas.openxmlformats.org/package/2006/relationships"><Relationship Id="rId3" Type="http://schemas.openxmlformats.org/officeDocument/2006/relationships/oleObject" Target="file:///\\idser-nas01\IDSER\Collaboration\Product_Development\Briefs_Reports\Education\Education%20Attainment\Proj_Age25_64\manuscript\Figure%2011.xlsx" TargetMode="Externa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5.xml"/></Relationships>
</file>

<file path=ppt/charts/_rels/chart3.xml.rels><?xml version="1.0" encoding="UTF-8" standalone="yes"?>
<Relationships xmlns="http://schemas.openxmlformats.org/package/2006/relationships"><Relationship Id="rId3" Type="http://schemas.openxmlformats.org/officeDocument/2006/relationships/oleObject" Target="https://utsacloud-my.sharepoint.com/personal/lloyd_potter_utsa_edu/Documents/Documents/Projects/natural%20decline/State%20Estimates%202017%20Components%20of%20Chang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utsacloud-my.sharepoint.com/personal/lloyd_potter_utsa_edu/Documents/Documents/Projects/natural%20decline/State%20Estimates%202017%20Components%20of%20Chang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utsacloud-my.sharepoint.com/personal/lloyd_potter_utsa_edu/Documents/Documents/Projects/natural%20decline/State%20Estimates%202017%20Components%20of%20Change.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Natural Increase</c:v>
                </c:pt>
              </c:strCache>
            </c:strRef>
          </c:tx>
          <c:spPr>
            <a:solidFill>
              <a:schemeClr val="accent1"/>
            </a:solidFill>
            <a:ln>
              <a:noFill/>
            </a:ln>
            <a:effectLst/>
          </c:spPr>
          <c:invertIfNegative val="0"/>
          <c:dLbls>
            <c:spPr>
              <a:gradFill>
                <a:gsLst>
                  <a:gs pos="0">
                    <a:schemeClr val="tx2">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3"/>
                <c:pt idx="0">
                  <c:v>2015</c:v>
                </c:pt>
                <c:pt idx="1">
                  <c:v>2016</c:v>
                </c:pt>
                <c:pt idx="2">
                  <c:v>2017</c:v>
                </c:pt>
              </c:numCache>
            </c:numRef>
          </c:cat>
          <c:val>
            <c:numRef>
              <c:f>Sheet1!$B$2:$B$8</c:f>
              <c:numCache>
                <c:formatCode>0.0%</c:formatCode>
                <c:ptCount val="3"/>
                <c:pt idx="0">
                  <c:v>0.42984751421095374</c:v>
                </c:pt>
                <c:pt idx="1">
                  <c:v>0.47136308258708237</c:v>
                </c:pt>
                <c:pt idx="2">
                  <c:v>0.52518345981416081</c:v>
                </c:pt>
              </c:numCache>
            </c:numRef>
          </c:val>
          <c:extLst>
            <c:ext xmlns:c16="http://schemas.microsoft.com/office/drawing/2014/chart" uri="{C3380CC4-5D6E-409C-BE32-E72D297353CC}">
              <c16:uniqueId val="{00000000-7910-4928-A331-F6F715EF4A96}"/>
            </c:ext>
          </c:extLst>
        </c:ser>
        <c:ser>
          <c:idx val="1"/>
          <c:order val="1"/>
          <c:tx>
            <c:strRef>
              <c:f>Sheet1!$C$1</c:f>
              <c:strCache>
                <c:ptCount val="1"/>
                <c:pt idx="0">
                  <c:v>Net International Migration</c:v>
                </c:pt>
              </c:strCache>
            </c:strRef>
          </c:tx>
          <c:spPr>
            <a:solidFill>
              <a:schemeClr val="accent2"/>
            </a:solidFill>
            <a:ln>
              <a:noFill/>
            </a:ln>
            <a:effectLst/>
          </c:spPr>
          <c:invertIfNegative val="0"/>
          <c:dLbls>
            <c:spPr>
              <a:gradFill>
                <a:gsLst>
                  <a:gs pos="1000">
                    <a:schemeClr val="accent2">
                      <a:lumMod val="60000"/>
                      <a:lumOff val="40000"/>
                    </a:schemeClr>
                  </a:gs>
                  <a:gs pos="100000">
                    <a:schemeClr val="accent1">
                      <a:lumMod val="45000"/>
                      <a:lumOff val="55000"/>
                    </a:schemeClr>
                  </a:gs>
                  <a:gs pos="100000">
                    <a:schemeClr val="accent2"/>
                  </a:gs>
                </a:gsLst>
                <a:lin ang="5400000" scaled="1"/>
              </a:grad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3"/>
                <c:pt idx="0">
                  <c:v>2015</c:v>
                </c:pt>
                <c:pt idx="1">
                  <c:v>2016</c:v>
                </c:pt>
                <c:pt idx="2">
                  <c:v>2017</c:v>
                </c:pt>
              </c:numCache>
            </c:numRef>
          </c:cat>
          <c:val>
            <c:numRef>
              <c:f>Sheet1!$C$2:$C$8</c:f>
              <c:numCache>
                <c:formatCode>0.0%</c:formatCode>
                <c:ptCount val="3"/>
                <c:pt idx="0">
                  <c:v>0.22086879805908949</c:v>
                </c:pt>
                <c:pt idx="1">
                  <c:v>0.24895954682483926</c:v>
                </c:pt>
                <c:pt idx="2">
                  <c:v>0.27654719863751348</c:v>
                </c:pt>
              </c:numCache>
            </c:numRef>
          </c:val>
          <c:extLst>
            <c:ext xmlns:c16="http://schemas.microsoft.com/office/drawing/2014/chart" uri="{C3380CC4-5D6E-409C-BE32-E72D297353CC}">
              <c16:uniqueId val="{00000001-7910-4928-A331-F6F715EF4A96}"/>
            </c:ext>
          </c:extLst>
        </c:ser>
        <c:ser>
          <c:idx val="2"/>
          <c:order val="2"/>
          <c:tx>
            <c:strRef>
              <c:f>Sheet1!$D$1</c:f>
              <c:strCache>
                <c:ptCount val="1"/>
                <c:pt idx="0">
                  <c:v>Net Domestic Migration</c:v>
                </c:pt>
              </c:strCache>
            </c:strRef>
          </c:tx>
          <c:spPr>
            <a:solidFill>
              <a:schemeClr val="accent3"/>
            </a:solidFill>
            <a:ln>
              <a:noFill/>
            </a:ln>
            <a:effectLst/>
          </c:spPr>
          <c:invertIfNegative val="0"/>
          <c:dLbls>
            <c:spPr>
              <a:gradFill>
                <a:gsLst>
                  <a:gs pos="0">
                    <a:schemeClr val="accent3"/>
                  </a:gs>
                  <a:gs pos="74000">
                    <a:schemeClr val="accent1">
                      <a:lumMod val="45000"/>
                      <a:lumOff val="55000"/>
                    </a:schemeClr>
                  </a:gs>
                  <a:gs pos="83000">
                    <a:srgbClr val="92D050"/>
                  </a:gs>
                  <a:gs pos="100000">
                    <a:schemeClr val="accent1">
                      <a:lumMod val="30000"/>
                      <a:lumOff val="70000"/>
                    </a:schemeClr>
                  </a:gs>
                </a:gsLst>
                <a:lin ang="5400000" scaled="1"/>
              </a:grad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3"/>
                <c:pt idx="0">
                  <c:v>2015</c:v>
                </c:pt>
                <c:pt idx="1">
                  <c:v>2016</c:v>
                </c:pt>
                <c:pt idx="2">
                  <c:v>2017</c:v>
                </c:pt>
              </c:numCache>
            </c:numRef>
          </c:cat>
          <c:val>
            <c:numRef>
              <c:f>Sheet1!$D$2:$D$8</c:f>
              <c:numCache>
                <c:formatCode>0.0%</c:formatCode>
                <c:ptCount val="3"/>
                <c:pt idx="0">
                  <c:v>0.34928368772995677</c:v>
                </c:pt>
                <c:pt idx="1">
                  <c:v>0.27967737058807834</c:v>
                </c:pt>
                <c:pt idx="2">
                  <c:v>0.19826934154832571</c:v>
                </c:pt>
              </c:numCache>
            </c:numRef>
          </c:val>
          <c:extLst>
            <c:ext xmlns:c16="http://schemas.microsoft.com/office/drawing/2014/chart" uri="{C3380CC4-5D6E-409C-BE32-E72D297353CC}">
              <c16:uniqueId val="{00000002-7910-4928-A331-F6F715EF4A96}"/>
            </c:ext>
          </c:extLst>
        </c:ser>
        <c:dLbls>
          <c:showLegendKey val="0"/>
          <c:showVal val="0"/>
          <c:showCatName val="0"/>
          <c:showSerName val="0"/>
          <c:showPercent val="0"/>
          <c:showBubbleSize val="0"/>
        </c:dLbls>
        <c:gapWidth val="150"/>
        <c:overlap val="100"/>
        <c:axId val="1329335880"/>
        <c:axId val="1329335096"/>
      </c:barChart>
      <c:catAx>
        <c:axId val="1329335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29335096"/>
        <c:crosses val="autoZero"/>
        <c:auto val="1"/>
        <c:lblAlgn val="ctr"/>
        <c:lblOffset val="100"/>
        <c:noMultiLvlLbl val="0"/>
      </c:catAx>
      <c:valAx>
        <c:axId val="132933509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29335880"/>
        <c:crosses val="autoZero"/>
        <c:crossBetween val="between"/>
      </c:valAx>
      <c:spPr>
        <a:noFill/>
        <a:ln>
          <a:noFill/>
        </a:ln>
        <a:effectLst/>
      </c:spPr>
    </c:plotArea>
    <c:legend>
      <c:legendPos val="r"/>
      <c:layout>
        <c:manualLayout>
          <c:xMode val="edge"/>
          <c:yMode val="edge"/>
          <c:x val="0.70328959472683605"/>
          <c:y val="9.3893923636904041E-4"/>
          <c:w val="0.23038246908325649"/>
          <c:h val="0.8179491110241580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3"/>
          <c:order val="0"/>
          <c:tx>
            <c:strRef>
              <c:f>Sheet1!$C$1</c:f>
              <c:strCache>
                <c:ptCount val="1"/>
                <c:pt idx="0">
                  <c:v>Male Hispanic</c:v>
                </c:pt>
              </c:strCache>
            </c:strRef>
          </c:tx>
          <c:spPr>
            <a:solidFill>
              <a:schemeClr val="accent1">
                <a:lumMod val="60000"/>
                <a:lumOff val="4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Sheet1!$C$2:$C$87</c:f>
              <c:numCache>
                <c:formatCode>#,##0;[Red]#,##0</c:formatCode>
                <c:ptCount val="86"/>
                <c:pt idx="0">
                  <c:v>-102815</c:v>
                </c:pt>
                <c:pt idx="1">
                  <c:v>-101469</c:v>
                </c:pt>
                <c:pt idx="2">
                  <c:v>-100207</c:v>
                </c:pt>
                <c:pt idx="3">
                  <c:v>-100924</c:v>
                </c:pt>
                <c:pt idx="4">
                  <c:v>-100084</c:v>
                </c:pt>
                <c:pt idx="5">
                  <c:v>-98314</c:v>
                </c:pt>
                <c:pt idx="6">
                  <c:v>-100226</c:v>
                </c:pt>
                <c:pt idx="7">
                  <c:v>-100789</c:v>
                </c:pt>
                <c:pt idx="8">
                  <c:v>-100158</c:v>
                </c:pt>
                <c:pt idx="9">
                  <c:v>-100721</c:v>
                </c:pt>
                <c:pt idx="10">
                  <c:v>-101261</c:v>
                </c:pt>
                <c:pt idx="11">
                  <c:v>-101927</c:v>
                </c:pt>
                <c:pt idx="12">
                  <c:v>-103396</c:v>
                </c:pt>
                <c:pt idx="13">
                  <c:v>-104763</c:v>
                </c:pt>
                <c:pt idx="14">
                  <c:v>-103980</c:v>
                </c:pt>
                <c:pt idx="15">
                  <c:v>-100936</c:v>
                </c:pt>
                <c:pt idx="16">
                  <c:v>-98704</c:v>
                </c:pt>
                <c:pt idx="17">
                  <c:v>-97290</c:v>
                </c:pt>
                <c:pt idx="18">
                  <c:v>-97204</c:v>
                </c:pt>
                <c:pt idx="19">
                  <c:v>-97499</c:v>
                </c:pt>
                <c:pt idx="20">
                  <c:v>-96933</c:v>
                </c:pt>
                <c:pt idx="21">
                  <c:v>-97546</c:v>
                </c:pt>
                <c:pt idx="22">
                  <c:v>-97668</c:v>
                </c:pt>
                <c:pt idx="23">
                  <c:v>-96170</c:v>
                </c:pt>
                <c:pt idx="24">
                  <c:v>-94363</c:v>
                </c:pt>
                <c:pt idx="25">
                  <c:v>-92178</c:v>
                </c:pt>
                <c:pt idx="26">
                  <c:v>-91791</c:v>
                </c:pt>
                <c:pt idx="27">
                  <c:v>-90964</c:v>
                </c:pt>
                <c:pt idx="28">
                  <c:v>-89512</c:v>
                </c:pt>
                <c:pt idx="29">
                  <c:v>-87617</c:v>
                </c:pt>
                <c:pt idx="30">
                  <c:v>-85743</c:v>
                </c:pt>
                <c:pt idx="31">
                  <c:v>-86433</c:v>
                </c:pt>
                <c:pt idx="32">
                  <c:v>-85813</c:v>
                </c:pt>
                <c:pt idx="33">
                  <c:v>-84959</c:v>
                </c:pt>
                <c:pt idx="34">
                  <c:v>-84457</c:v>
                </c:pt>
                <c:pt idx="35">
                  <c:v>-79056</c:v>
                </c:pt>
                <c:pt idx="36">
                  <c:v>-77868</c:v>
                </c:pt>
                <c:pt idx="37">
                  <c:v>-77157</c:v>
                </c:pt>
                <c:pt idx="38">
                  <c:v>-76865</c:v>
                </c:pt>
                <c:pt idx="39">
                  <c:v>-76847</c:v>
                </c:pt>
                <c:pt idx="40">
                  <c:v>-73771</c:v>
                </c:pt>
                <c:pt idx="41">
                  <c:v>-72822</c:v>
                </c:pt>
                <c:pt idx="42">
                  <c:v>-71851</c:v>
                </c:pt>
                <c:pt idx="43">
                  <c:v>-70563</c:v>
                </c:pt>
                <c:pt idx="44">
                  <c:v>-69949</c:v>
                </c:pt>
                <c:pt idx="45">
                  <c:v>-65892</c:v>
                </c:pt>
                <c:pt idx="46">
                  <c:v>-63302</c:v>
                </c:pt>
                <c:pt idx="47">
                  <c:v>-61545</c:v>
                </c:pt>
                <c:pt idx="48">
                  <c:v>-61294</c:v>
                </c:pt>
                <c:pt idx="49">
                  <c:v>-61263</c:v>
                </c:pt>
                <c:pt idx="50">
                  <c:v>-58894</c:v>
                </c:pt>
                <c:pt idx="51">
                  <c:v>-57050</c:v>
                </c:pt>
                <c:pt idx="52">
                  <c:v>-54855</c:v>
                </c:pt>
                <c:pt idx="53">
                  <c:v>-53175</c:v>
                </c:pt>
                <c:pt idx="54">
                  <c:v>-52539</c:v>
                </c:pt>
                <c:pt idx="55">
                  <c:v>-48533</c:v>
                </c:pt>
                <c:pt idx="56">
                  <c:v>-46286</c:v>
                </c:pt>
                <c:pt idx="57">
                  <c:v>-44026</c:v>
                </c:pt>
                <c:pt idx="58">
                  <c:v>-41972</c:v>
                </c:pt>
                <c:pt idx="59">
                  <c:v>-39722</c:v>
                </c:pt>
                <c:pt idx="60">
                  <c:v>-36550</c:v>
                </c:pt>
                <c:pt idx="61">
                  <c:v>-34238</c:v>
                </c:pt>
                <c:pt idx="62">
                  <c:v>-31698</c:v>
                </c:pt>
                <c:pt idx="63">
                  <c:v>-30494</c:v>
                </c:pt>
                <c:pt idx="64">
                  <c:v>-29127</c:v>
                </c:pt>
                <c:pt idx="65">
                  <c:v>-27160</c:v>
                </c:pt>
                <c:pt idx="66">
                  <c:v>-25657</c:v>
                </c:pt>
                <c:pt idx="67">
                  <c:v>-23972</c:v>
                </c:pt>
                <c:pt idx="68">
                  <c:v>-21198</c:v>
                </c:pt>
                <c:pt idx="69">
                  <c:v>-19698</c:v>
                </c:pt>
                <c:pt idx="70">
                  <c:v>-17885</c:v>
                </c:pt>
                <c:pt idx="71">
                  <c:v>-16107</c:v>
                </c:pt>
                <c:pt idx="72">
                  <c:v>-14478</c:v>
                </c:pt>
                <c:pt idx="73">
                  <c:v>-13421</c:v>
                </c:pt>
                <c:pt idx="74">
                  <c:v>-12680</c:v>
                </c:pt>
                <c:pt idx="75">
                  <c:v>-11361</c:v>
                </c:pt>
                <c:pt idx="76">
                  <c:v>-10593</c:v>
                </c:pt>
                <c:pt idx="77">
                  <c:v>-9769</c:v>
                </c:pt>
                <c:pt idx="78">
                  <c:v>-8992</c:v>
                </c:pt>
                <c:pt idx="79">
                  <c:v>-8511</c:v>
                </c:pt>
                <c:pt idx="80">
                  <c:v>-7521</c:v>
                </c:pt>
                <c:pt idx="81">
                  <c:v>-6540</c:v>
                </c:pt>
                <c:pt idx="82">
                  <c:v>-6128</c:v>
                </c:pt>
                <c:pt idx="83">
                  <c:v>-5625</c:v>
                </c:pt>
                <c:pt idx="84">
                  <c:v>-5125</c:v>
                </c:pt>
                <c:pt idx="85">
                  <c:v>-23124</c:v>
                </c:pt>
              </c:numCache>
            </c:numRef>
          </c:val>
          <c:extLst>
            <c:ext xmlns:c16="http://schemas.microsoft.com/office/drawing/2014/chart" uri="{C3380CC4-5D6E-409C-BE32-E72D297353CC}">
              <c16:uniqueId val="{00000002-A109-4DA7-BD62-F04F3811F748}"/>
            </c:ext>
          </c:extLst>
        </c:ser>
        <c:ser>
          <c:idx val="7"/>
          <c:order val="1"/>
          <c:tx>
            <c:strRef>
              <c:f>Sheet1!$G$1</c:f>
              <c:strCache>
                <c:ptCount val="1"/>
                <c:pt idx="0">
                  <c:v>Female, Hispanic</c:v>
                </c:pt>
              </c:strCache>
            </c:strRef>
          </c:tx>
          <c:spPr>
            <a:solidFill>
              <a:schemeClr val="accent2">
                <a:lumMod val="60000"/>
                <a:lumOff val="40000"/>
              </a:schemeClr>
            </a:solidFill>
            <a:ln>
              <a:solidFill>
                <a:srgbClr val="FC8168"/>
              </a:solidFill>
            </a:ln>
          </c:spPr>
          <c:invertIfNegative val="0"/>
          <c:dPt>
            <c:idx val="24"/>
            <c:invertIfNegative val="0"/>
            <c:bubble3D val="0"/>
            <c:extLst>
              <c:ext xmlns:c16="http://schemas.microsoft.com/office/drawing/2014/chart" uri="{C3380CC4-5D6E-409C-BE32-E72D297353CC}">
                <c16:uniqueId val="{00000005-A109-4DA7-BD62-F04F3811F748}"/>
              </c:ext>
            </c:extLst>
          </c:dPt>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Sheet1!$G$2:$G$87</c:f>
              <c:numCache>
                <c:formatCode>#,##0</c:formatCode>
                <c:ptCount val="86"/>
                <c:pt idx="0">
                  <c:v>98458</c:v>
                </c:pt>
                <c:pt idx="1">
                  <c:v>97133</c:v>
                </c:pt>
                <c:pt idx="2">
                  <c:v>96183</c:v>
                </c:pt>
                <c:pt idx="3">
                  <c:v>97060</c:v>
                </c:pt>
                <c:pt idx="4">
                  <c:v>97225</c:v>
                </c:pt>
                <c:pt idx="5">
                  <c:v>94766</c:v>
                </c:pt>
                <c:pt idx="6">
                  <c:v>96225</c:v>
                </c:pt>
                <c:pt idx="7">
                  <c:v>96922</c:v>
                </c:pt>
                <c:pt idx="8">
                  <c:v>96171</c:v>
                </c:pt>
                <c:pt idx="9">
                  <c:v>96209</c:v>
                </c:pt>
                <c:pt idx="10">
                  <c:v>96751</c:v>
                </c:pt>
                <c:pt idx="11">
                  <c:v>97582</c:v>
                </c:pt>
                <c:pt idx="12">
                  <c:v>98201</c:v>
                </c:pt>
                <c:pt idx="13">
                  <c:v>99811</c:v>
                </c:pt>
                <c:pt idx="14">
                  <c:v>98687</c:v>
                </c:pt>
                <c:pt idx="15">
                  <c:v>95505</c:v>
                </c:pt>
                <c:pt idx="16">
                  <c:v>92990</c:v>
                </c:pt>
                <c:pt idx="17">
                  <c:v>91273</c:v>
                </c:pt>
                <c:pt idx="18">
                  <c:v>90734</c:v>
                </c:pt>
                <c:pt idx="19">
                  <c:v>90202</c:v>
                </c:pt>
                <c:pt idx="20">
                  <c:v>88659</c:v>
                </c:pt>
                <c:pt idx="21">
                  <c:v>88605</c:v>
                </c:pt>
                <c:pt idx="22">
                  <c:v>87871</c:v>
                </c:pt>
                <c:pt idx="23">
                  <c:v>85930</c:v>
                </c:pt>
                <c:pt idx="24">
                  <c:v>83246</c:v>
                </c:pt>
                <c:pt idx="25">
                  <c:v>80343</c:v>
                </c:pt>
                <c:pt idx="26">
                  <c:v>79292</c:v>
                </c:pt>
                <c:pt idx="27">
                  <c:v>79601</c:v>
                </c:pt>
                <c:pt idx="28">
                  <c:v>80130</c:v>
                </c:pt>
                <c:pt idx="29">
                  <c:v>80615</c:v>
                </c:pt>
                <c:pt idx="30">
                  <c:v>80147</c:v>
                </c:pt>
                <c:pt idx="31">
                  <c:v>81591</c:v>
                </c:pt>
                <c:pt idx="32">
                  <c:v>82115</c:v>
                </c:pt>
                <c:pt idx="33">
                  <c:v>82744</c:v>
                </c:pt>
                <c:pt idx="34">
                  <c:v>81213</c:v>
                </c:pt>
                <c:pt idx="35">
                  <c:v>76711</c:v>
                </c:pt>
                <c:pt idx="36">
                  <c:v>76119</c:v>
                </c:pt>
                <c:pt idx="37">
                  <c:v>75387</c:v>
                </c:pt>
                <c:pt idx="38">
                  <c:v>76426</c:v>
                </c:pt>
                <c:pt idx="39">
                  <c:v>76834</c:v>
                </c:pt>
                <c:pt idx="40">
                  <c:v>74996</c:v>
                </c:pt>
                <c:pt idx="41">
                  <c:v>74995</c:v>
                </c:pt>
                <c:pt idx="42">
                  <c:v>74613</c:v>
                </c:pt>
                <c:pt idx="43">
                  <c:v>73011</c:v>
                </c:pt>
                <c:pt idx="44">
                  <c:v>71267</c:v>
                </c:pt>
                <c:pt idx="45">
                  <c:v>66611</c:v>
                </c:pt>
                <c:pt idx="46">
                  <c:v>64255</c:v>
                </c:pt>
                <c:pt idx="47">
                  <c:v>61927</c:v>
                </c:pt>
                <c:pt idx="48">
                  <c:v>60663</c:v>
                </c:pt>
                <c:pt idx="49">
                  <c:v>60912</c:v>
                </c:pt>
                <c:pt idx="50">
                  <c:v>58719</c:v>
                </c:pt>
                <c:pt idx="51">
                  <c:v>57184</c:v>
                </c:pt>
                <c:pt idx="52">
                  <c:v>54955</c:v>
                </c:pt>
                <c:pt idx="53">
                  <c:v>53864</c:v>
                </c:pt>
                <c:pt idx="54">
                  <c:v>52634</c:v>
                </c:pt>
                <c:pt idx="55">
                  <c:v>49362</c:v>
                </c:pt>
                <c:pt idx="56">
                  <c:v>47854</c:v>
                </c:pt>
                <c:pt idx="57">
                  <c:v>46127</c:v>
                </c:pt>
                <c:pt idx="58">
                  <c:v>44266</c:v>
                </c:pt>
                <c:pt idx="59">
                  <c:v>42383</c:v>
                </c:pt>
                <c:pt idx="60">
                  <c:v>39431</c:v>
                </c:pt>
                <c:pt idx="61">
                  <c:v>37180</c:v>
                </c:pt>
                <c:pt idx="62">
                  <c:v>34624</c:v>
                </c:pt>
                <c:pt idx="63">
                  <c:v>33582</c:v>
                </c:pt>
                <c:pt idx="64">
                  <c:v>32586</c:v>
                </c:pt>
                <c:pt idx="65">
                  <c:v>30518</c:v>
                </c:pt>
                <c:pt idx="66">
                  <c:v>29140</c:v>
                </c:pt>
                <c:pt idx="67">
                  <c:v>27569</c:v>
                </c:pt>
                <c:pt idx="68">
                  <c:v>24788</c:v>
                </c:pt>
                <c:pt idx="69">
                  <c:v>23040</c:v>
                </c:pt>
                <c:pt idx="70">
                  <c:v>21356</c:v>
                </c:pt>
                <c:pt idx="71">
                  <c:v>19826</c:v>
                </c:pt>
                <c:pt idx="72">
                  <c:v>18019</c:v>
                </c:pt>
                <c:pt idx="73">
                  <c:v>16897</c:v>
                </c:pt>
                <c:pt idx="74">
                  <c:v>15834</c:v>
                </c:pt>
                <c:pt idx="75">
                  <c:v>14736</c:v>
                </c:pt>
                <c:pt idx="76">
                  <c:v>14105</c:v>
                </c:pt>
                <c:pt idx="77">
                  <c:v>13210</c:v>
                </c:pt>
                <c:pt idx="78">
                  <c:v>12670</c:v>
                </c:pt>
                <c:pt idx="79">
                  <c:v>11972</c:v>
                </c:pt>
                <c:pt idx="80">
                  <c:v>10686</c:v>
                </c:pt>
                <c:pt idx="81">
                  <c:v>9656</c:v>
                </c:pt>
                <c:pt idx="82">
                  <c:v>9139</c:v>
                </c:pt>
                <c:pt idx="83">
                  <c:v>8590</c:v>
                </c:pt>
                <c:pt idx="84">
                  <c:v>8140</c:v>
                </c:pt>
                <c:pt idx="85">
                  <c:v>41292</c:v>
                </c:pt>
              </c:numCache>
            </c:numRef>
          </c:val>
          <c:extLst>
            <c:ext xmlns:c16="http://schemas.microsoft.com/office/drawing/2014/chart" uri="{C3380CC4-5D6E-409C-BE32-E72D297353CC}">
              <c16:uniqueId val="{00000006-A109-4DA7-BD62-F04F3811F748}"/>
            </c:ext>
          </c:extLst>
        </c:ser>
        <c:dLbls>
          <c:showLegendKey val="0"/>
          <c:showVal val="0"/>
          <c:showCatName val="0"/>
          <c:showSerName val="0"/>
          <c:showPercent val="0"/>
          <c:showBubbleSize val="0"/>
        </c:dLbls>
        <c:gapWidth val="0"/>
        <c:overlap val="100"/>
        <c:axId val="488550880"/>
        <c:axId val="488545784"/>
      </c:barChart>
      <c:catAx>
        <c:axId val="488550880"/>
        <c:scaling>
          <c:orientation val="minMax"/>
        </c:scaling>
        <c:delete val="0"/>
        <c:axPos val="l"/>
        <c:numFmt formatCode="General" sourceLinked="0"/>
        <c:majorTickMark val="out"/>
        <c:minorTickMark val="none"/>
        <c:tickLblPos val="low"/>
        <c:txPr>
          <a:bodyPr/>
          <a:lstStyle/>
          <a:p>
            <a:pPr>
              <a:defRPr sz="1050" baseline="0"/>
            </a:pPr>
            <a:endParaRPr lang="en-US"/>
          </a:p>
        </c:txPr>
        <c:crossAx val="488545784"/>
        <c:crosses val="autoZero"/>
        <c:auto val="1"/>
        <c:lblAlgn val="ctr"/>
        <c:lblOffset val="100"/>
        <c:tickLblSkip val="5"/>
        <c:noMultiLvlLbl val="0"/>
      </c:catAx>
      <c:valAx>
        <c:axId val="488545784"/>
        <c:scaling>
          <c:orientation val="minMax"/>
          <c:max val="250000"/>
          <c:min val="-250000"/>
        </c:scaling>
        <c:delete val="0"/>
        <c:axPos val="b"/>
        <c:majorGridlines/>
        <c:numFmt formatCode="#,##0;[Red]#,##0" sourceLinked="1"/>
        <c:majorTickMark val="out"/>
        <c:minorTickMark val="none"/>
        <c:tickLblPos val="nextTo"/>
        <c:txPr>
          <a:bodyPr/>
          <a:lstStyle/>
          <a:p>
            <a:pPr>
              <a:defRPr sz="1400"/>
            </a:pPr>
            <a:endParaRPr lang="en-US"/>
          </a:p>
        </c:txPr>
        <c:crossAx val="488550880"/>
        <c:crosses val="autoZero"/>
        <c:crossBetween val="between"/>
      </c:valAx>
    </c:plotArea>
    <c:legend>
      <c:legendPos val="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3"/>
          <c:order val="0"/>
          <c:tx>
            <c:strRef>
              <c:f>Sheet1!$C$1</c:f>
              <c:strCache>
                <c:ptCount val="1"/>
                <c:pt idx="0">
                  <c:v>Male Hispanic</c:v>
                </c:pt>
              </c:strCache>
            </c:strRef>
          </c:tx>
          <c:spPr>
            <a:solidFill>
              <a:schemeClr val="accent1">
                <a:lumMod val="60000"/>
                <a:lumOff val="4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Sheet1!$C$2:$C$87</c:f>
              <c:numCache>
                <c:formatCode>#,##0;[Red]#,##0</c:formatCode>
                <c:ptCount val="86"/>
                <c:pt idx="0">
                  <c:v>-102815</c:v>
                </c:pt>
                <c:pt idx="1">
                  <c:v>-101469</c:v>
                </c:pt>
                <c:pt idx="2">
                  <c:v>-100207</c:v>
                </c:pt>
                <c:pt idx="3">
                  <c:v>-100924</c:v>
                </c:pt>
                <c:pt idx="4">
                  <c:v>-100084</c:v>
                </c:pt>
                <c:pt idx="5">
                  <c:v>-98314</c:v>
                </c:pt>
                <c:pt idx="6">
                  <c:v>-100226</c:v>
                </c:pt>
                <c:pt idx="7">
                  <c:v>-100789</c:v>
                </c:pt>
                <c:pt idx="8">
                  <c:v>-100158</c:v>
                </c:pt>
                <c:pt idx="9">
                  <c:v>-100721</c:v>
                </c:pt>
                <c:pt idx="10">
                  <c:v>-101261</c:v>
                </c:pt>
                <c:pt idx="11">
                  <c:v>-101927</c:v>
                </c:pt>
                <c:pt idx="12">
                  <c:v>-103396</c:v>
                </c:pt>
                <c:pt idx="13">
                  <c:v>-104763</c:v>
                </c:pt>
                <c:pt idx="14">
                  <c:v>-103980</c:v>
                </c:pt>
                <c:pt idx="15">
                  <c:v>-100936</c:v>
                </c:pt>
                <c:pt idx="16">
                  <c:v>-98704</c:v>
                </c:pt>
                <c:pt idx="17">
                  <c:v>-97290</c:v>
                </c:pt>
                <c:pt idx="18">
                  <c:v>-97204</c:v>
                </c:pt>
                <c:pt idx="19">
                  <c:v>-97499</c:v>
                </c:pt>
                <c:pt idx="20">
                  <c:v>-96933</c:v>
                </c:pt>
                <c:pt idx="21">
                  <c:v>-97546</c:v>
                </c:pt>
                <c:pt idx="22">
                  <c:v>-97668</c:v>
                </c:pt>
                <c:pt idx="23">
                  <c:v>-96170</c:v>
                </c:pt>
                <c:pt idx="24">
                  <c:v>-94363</c:v>
                </c:pt>
                <c:pt idx="25">
                  <c:v>-92178</c:v>
                </c:pt>
                <c:pt idx="26">
                  <c:v>-91791</c:v>
                </c:pt>
                <c:pt idx="27">
                  <c:v>-90964</c:v>
                </c:pt>
                <c:pt idx="28">
                  <c:v>-89512</c:v>
                </c:pt>
                <c:pt idx="29">
                  <c:v>-87617</c:v>
                </c:pt>
                <c:pt idx="30">
                  <c:v>-85743</c:v>
                </c:pt>
                <c:pt idx="31">
                  <c:v>-86433</c:v>
                </c:pt>
                <c:pt idx="32">
                  <c:v>-85813</c:v>
                </c:pt>
                <c:pt idx="33">
                  <c:v>-84959</c:v>
                </c:pt>
                <c:pt idx="34">
                  <c:v>-84457</c:v>
                </c:pt>
                <c:pt idx="35">
                  <c:v>-79056</c:v>
                </c:pt>
                <c:pt idx="36">
                  <c:v>-77868</c:v>
                </c:pt>
                <c:pt idx="37">
                  <c:v>-77157</c:v>
                </c:pt>
                <c:pt idx="38">
                  <c:v>-76865</c:v>
                </c:pt>
                <c:pt idx="39">
                  <c:v>-76847</c:v>
                </c:pt>
                <c:pt idx="40">
                  <c:v>-73771</c:v>
                </c:pt>
                <c:pt idx="41">
                  <c:v>-72822</c:v>
                </c:pt>
                <c:pt idx="42">
                  <c:v>-71851</c:v>
                </c:pt>
                <c:pt idx="43">
                  <c:v>-70563</c:v>
                </c:pt>
                <c:pt idx="44">
                  <c:v>-69949</c:v>
                </c:pt>
                <c:pt idx="45">
                  <c:v>-65892</c:v>
                </c:pt>
                <c:pt idx="46">
                  <c:v>-63302</c:v>
                </c:pt>
                <c:pt idx="47">
                  <c:v>-61545</c:v>
                </c:pt>
                <c:pt idx="48">
                  <c:v>-61294</c:v>
                </c:pt>
                <c:pt idx="49">
                  <c:v>-61263</c:v>
                </c:pt>
                <c:pt idx="50">
                  <c:v>-58894</c:v>
                </c:pt>
                <c:pt idx="51">
                  <c:v>-57050</c:v>
                </c:pt>
                <c:pt idx="52">
                  <c:v>-54855</c:v>
                </c:pt>
                <c:pt idx="53">
                  <c:v>-53175</c:v>
                </c:pt>
                <c:pt idx="54">
                  <c:v>-52539</c:v>
                </c:pt>
                <c:pt idx="55">
                  <c:v>-48533</c:v>
                </c:pt>
                <c:pt idx="56">
                  <c:v>-46286</c:v>
                </c:pt>
                <c:pt idx="57">
                  <c:v>-44026</c:v>
                </c:pt>
                <c:pt idx="58">
                  <c:v>-41972</c:v>
                </c:pt>
                <c:pt idx="59">
                  <c:v>-39722</c:v>
                </c:pt>
                <c:pt idx="60">
                  <c:v>-36550</c:v>
                </c:pt>
                <c:pt idx="61">
                  <c:v>-34238</c:v>
                </c:pt>
                <c:pt idx="62">
                  <c:v>-31698</c:v>
                </c:pt>
                <c:pt idx="63">
                  <c:v>-30494</c:v>
                </c:pt>
                <c:pt idx="64">
                  <c:v>-29127</c:v>
                </c:pt>
                <c:pt idx="65">
                  <c:v>-27160</c:v>
                </c:pt>
                <c:pt idx="66">
                  <c:v>-25657</c:v>
                </c:pt>
                <c:pt idx="67">
                  <c:v>-23972</c:v>
                </c:pt>
                <c:pt idx="68">
                  <c:v>-21198</c:v>
                </c:pt>
                <c:pt idx="69">
                  <c:v>-19698</c:v>
                </c:pt>
                <c:pt idx="70">
                  <c:v>-17885</c:v>
                </c:pt>
                <c:pt idx="71">
                  <c:v>-16107</c:v>
                </c:pt>
                <c:pt idx="72">
                  <c:v>-14478</c:v>
                </c:pt>
                <c:pt idx="73">
                  <c:v>-13421</c:v>
                </c:pt>
                <c:pt idx="74">
                  <c:v>-12680</c:v>
                </c:pt>
                <c:pt idx="75">
                  <c:v>-11361</c:v>
                </c:pt>
                <c:pt idx="76">
                  <c:v>-10593</c:v>
                </c:pt>
                <c:pt idx="77">
                  <c:v>-9769</c:v>
                </c:pt>
                <c:pt idx="78">
                  <c:v>-8992</c:v>
                </c:pt>
                <c:pt idx="79">
                  <c:v>-8511</c:v>
                </c:pt>
                <c:pt idx="80">
                  <c:v>-7521</c:v>
                </c:pt>
                <c:pt idx="81">
                  <c:v>-6540</c:v>
                </c:pt>
                <c:pt idx="82">
                  <c:v>-6128</c:v>
                </c:pt>
                <c:pt idx="83">
                  <c:v>-5625</c:v>
                </c:pt>
                <c:pt idx="84">
                  <c:v>-5125</c:v>
                </c:pt>
                <c:pt idx="85">
                  <c:v>-23124</c:v>
                </c:pt>
              </c:numCache>
            </c:numRef>
          </c:val>
          <c:extLst>
            <c:ext xmlns:c16="http://schemas.microsoft.com/office/drawing/2014/chart" uri="{C3380CC4-5D6E-409C-BE32-E72D297353CC}">
              <c16:uniqueId val="{00000002-A109-4DA7-BD62-F04F3811F748}"/>
            </c:ext>
          </c:extLst>
        </c:ser>
        <c:ser>
          <c:idx val="7"/>
          <c:order val="1"/>
          <c:tx>
            <c:strRef>
              <c:f>Sheet1!$G$1</c:f>
              <c:strCache>
                <c:ptCount val="1"/>
                <c:pt idx="0">
                  <c:v>Female, Hispanic</c:v>
                </c:pt>
              </c:strCache>
            </c:strRef>
          </c:tx>
          <c:spPr>
            <a:solidFill>
              <a:schemeClr val="accent2">
                <a:lumMod val="60000"/>
                <a:lumOff val="40000"/>
              </a:schemeClr>
            </a:solidFill>
            <a:ln>
              <a:solidFill>
                <a:srgbClr val="FC8168"/>
              </a:solidFill>
            </a:ln>
          </c:spPr>
          <c:invertIfNegative val="0"/>
          <c:dPt>
            <c:idx val="24"/>
            <c:invertIfNegative val="0"/>
            <c:bubble3D val="0"/>
            <c:extLst>
              <c:ext xmlns:c16="http://schemas.microsoft.com/office/drawing/2014/chart" uri="{C3380CC4-5D6E-409C-BE32-E72D297353CC}">
                <c16:uniqueId val="{00000005-A109-4DA7-BD62-F04F3811F748}"/>
              </c:ext>
            </c:extLst>
          </c:dPt>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Sheet1!$G$2:$G$87</c:f>
              <c:numCache>
                <c:formatCode>#,##0</c:formatCode>
                <c:ptCount val="86"/>
                <c:pt idx="0">
                  <c:v>98458</c:v>
                </c:pt>
                <c:pt idx="1">
                  <c:v>97133</c:v>
                </c:pt>
                <c:pt idx="2">
                  <c:v>96183</c:v>
                </c:pt>
                <c:pt idx="3">
                  <c:v>97060</c:v>
                </c:pt>
                <c:pt idx="4">
                  <c:v>97225</c:v>
                </c:pt>
                <c:pt idx="5">
                  <c:v>94766</c:v>
                </c:pt>
                <c:pt idx="6">
                  <c:v>96225</c:v>
                </c:pt>
                <c:pt idx="7">
                  <c:v>96922</c:v>
                </c:pt>
                <c:pt idx="8">
                  <c:v>96171</c:v>
                </c:pt>
                <c:pt idx="9">
                  <c:v>96209</c:v>
                </c:pt>
                <c:pt idx="10">
                  <c:v>96751</c:v>
                </c:pt>
                <c:pt idx="11">
                  <c:v>97582</c:v>
                </c:pt>
                <c:pt idx="12">
                  <c:v>98201</c:v>
                </c:pt>
                <c:pt idx="13">
                  <c:v>99811</c:v>
                </c:pt>
                <c:pt idx="14">
                  <c:v>98687</c:v>
                </c:pt>
                <c:pt idx="15">
                  <c:v>95505</c:v>
                </c:pt>
                <c:pt idx="16">
                  <c:v>92990</c:v>
                </c:pt>
                <c:pt idx="17">
                  <c:v>91273</c:v>
                </c:pt>
                <c:pt idx="18">
                  <c:v>90734</c:v>
                </c:pt>
                <c:pt idx="19">
                  <c:v>90202</c:v>
                </c:pt>
                <c:pt idx="20">
                  <c:v>88659</c:v>
                </c:pt>
                <c:pt idx="21">
                  <c:v>88605</c:v>
                </c:pt>
                <c:pt idx="22">
                  <c:v>87871</c:v>
                </c:pt>
                <c:pt idx="23">
                  <c:v>85930</c:v>
                </c:pt>
                <c:pt idx="24">
                  <c:v>83246</c:v>
                </c:pt>
                <c:pt idx="25">
                  <c:v>80343</c:v>
                </c:pt>
                <c:pt idx="26">
                  <c:v>79292</c:v>
                </c:pt>
                <c:pt idx="27">
                  <c:v>79601</c:v>
                </c:pt>
                <c:pt idx="28">
                  <c:v>80130</c:v>
                </c:pt>
                <c:pt idx="29">
                  <c:v>80615</c:v>
                </c:pt>
                <c:pt idx="30">
                  <c:v>80147</c:v>
                </c:pt>
                <c:pt idx="31">
                  <c:v>81591</c:v>
                </c:pt>
                <c:pt idx="32">
                  <c:v>82115</c:v>
                </c:pt>
                <c:pt idx="33">
                  <c:v>82744</c:v>
                </c:pt>
                <c:pt idx="34">
                  <c:v>81213</c:v>
                </c:pt>
                <c:pt idx="35">
                  <c:v>76711</c:v>
                </c:pt>
                <c:pt idx="36">
                  <c:v>76119</c:v>
                </c:pt>
                <c:pt idx="37">
                  <c:v>75387</c:v>
                </c:pt>
                <c:pt idx="38">
                  <c:v>76426</c:v>
                </c:pt>
                <c:pt idx="39">
                  <c:v>76834</c:v>
                </c:pt>
                <c:pt idx="40">
                  <c:v>74996</c:v>
                </c:pt>
                <c:pt idx="41">
                  <c:v>74995</c:v>
                </c:pt>
                <c:pt idx="42">
                  <c:v>74613</c:v>
                </c:pt>
                <c:pt idx="43">
                  <c:v>73011</c:v>
                </c:pt>
                <c:pt idx="44">
                  <c:v>71267</c:v>
                </c:pt>
                <c:pt idx="45">
                  <c:v>66611</c:v>
                </c:pt>
                <c:pt idx="46">
                  <c:v>64255</c:v>
                </c:pt>
                <c:pt idx="47">
                  <c:v>61927</c:v>
                </c:pt>
                <c:pt idx="48">
                  <c:v>60663</c:v>
                </c:pt>
                <c:pt idx="49">
                  <c:v>60912</c:v>
                </c:pt>
                <c:pt idx="50">
                  <c:v>58719</c:v>
                </c:pt>
                <c:pt idx="51">
                  <c:v>57184</c:v>
                </c:pt>
                <c:pt idx="52">
                  <c:v>54955</c:v>
                </c:pt>
                <c:pt idx="53">
                  <c:v>53864</c:v>
                </c:pt>
                <c:pt idx="54">
                  <c:v>52634</c:v>
                </c:pt>
                <c:pt idx="55">
                  <c:v>49362</c:v>
                </c:pt>
                <c:pt idx="56">
                  <c:v>47854</c:v>
                </c:pt>
                <c:pt idx="57">
                  <c:v>46127</c:v>
                </c:pt>
                <c:pt idx="58">
                  <c:v>44266</c:v>
                </c:pt>
                <c:pt idx="59">
                  <c:v>42383</c:v>
                </c:pt>
                <c:pt idx="60">
                  <c:v>39431</c:v>
                </c:pt>
                <c:pt idx="61">
                  <c:v>37180</c:v>
                </c:pt>
                <c:pt idx="62">
                  <c:v>34624</c:v>
                </c:pt>
                <c:pt idx="63">
                  <c:v>33582</c:v>
                </c:pt>
                <c:pt idx="64">
                  <c:v>32586</c:v>
                </c:pt>
                <c:pt idx="65">
                  <c:v>30518</c:v>
                </c:pt>
                <c:pt idx="66">
                  <c:v>29140</c:v>
                </c:pt>
                <c:pt idx="67">
                  <c:v>27569</c:v>
                </c:pt>
                <c:pt idx="68">
                  <c:v>24788</c:v>
                </c:pt>
                <c:pt idx="69">
                  <c:v>23040</c:v>
                </c:pt>
                <c:pt idx="70">
                  <c:v>21356</c:v>
                </c:pt>
                <c:pt idx="71">
                  <c:v>19826</c:v>
                </c:pt>
                <c:pt idx="72">
                  <c:v>18019</c:v>
                </c:pt>
                <c:pt idx="73">
                  <c:v>16897</c:v>
                </c:pt>
                <c:pt idx="74">
                  <c:v>15834</c:v>
                </c:pt>
                <c:pt idx="75">
                  <c:v>14736</c:v>
                </c:pt>
                <c:pt idx="76">
                  <c:v>14105</c:v>
                </c:pt>
                <c:pt idx="77">
                  <c:v>13210</c:v>
                </c:pt>
                <c:pt idx="78">
                  <c:v>12670</c:v>
                </c:pt>
                <c:pt idx="79">
                  <c:v>11972</c:v>
                </c:pt>
                <c:pt idx="80">
                  <c:v>10686</c:v>
                </c:pt>
                <c:pt idx="81">
                  <c:v>9656</c:v>
                </c:pt>
                <c:pt idx="82">
                  <c:v>9139</c:v>
                </c:pt>
                <c:pt idx="83">
                  <c:v>8590</c:v>
                </c:pt>
                <c:pt idx="84">
                  <c:v>8140</c:v>
                </c:pt>
                <c:pt idx="85">
                  <c:v>41292</c:v>
                </c:pt>
              </c:numCache>
            </c:numRef>
          </c:val>
          <c:extLst>
            <c:ext xmlns:c16="http://schemas.microsoft.com/office/drawing/2014/chart" uri="{C3380CC4-5D6E-409C-BE32-E72D297353CC}">
              <c16:uniqueId val="{00000006-A109-4DA7-BD62-F04F3811F748}"/>
            </c:ext>
          </c:extLst>
        </c:ser>
        <c:dLbls>
          <c:showLegendKey val="0"/>
          <c:showVal val="0"/>
          <c:showCatName val="0"/>
          <c:showSerName val="0"/>
          <c:showPercent val="0"/>
          <c:showBubbleSize val="0"/>
        </c:dLbls>
        <c:gapWidth val="0"/>
        <c:overlap val="100"/>
        <c:axId val="488550880"/>
        <c:axId val="488545784"/>
      </c:barChart>
      <c:catAx>
        <c:axId val="488550880"/>
        <c:scaling>
          <c:orientation val="minMax"/>
        </c:scaling>
        <c:delete val="0"/>
        <c:axPos val="l"/>
        <c:numFmt formatCode="General" sourceLinked="0"/>
        <c:majorTickMark val="out"/>
        <c:minorTickMark val="none"/>
        <c:tickLblPos val="low"/>
        <c:txPr>
          <a:bodyPr/>
          <a:lstStyle/>
          <a:p>
            <a:pPr>
              <a:defRPr sz="1050" baseline="0"/>
            </a:pPr>
            <a:endParaRPr lang="en-US"/>
          </a:p>
        </c:txPr>
        <c:crossAx val="488545784"/>
        <c:crosses val="autoZero"/>
        <c:auto val="1"/>
        <c:lblAlgn val="ctr"/>
        <c:lblOffset val="100"/>
        <c:tickLblSkip val="5"/>
        <c:noMultiLvlLbl val="0"/>
      </c:catAx>
      <c:valAx>
        <c:axId val="488545784"/>
        <c:scaling>
          <c:orientation val="minMax"/>
          <c:max val="250000"/>
          <c:min val="-250000"/>
        </c:scaling>
        <c:delete val="0"/>
        <c:axPos val="b"/>
        <c:majorGridlines/>
        <c:numFmt formatCode="#,##0;[Red]#,##0" sourceLinked="1"/>
        <c:majorTickMark val="out"/>
        <c:minorTickMark val="none"/>
        <c:tickLblPos val="nextTo"/>
        <c:txPr>
          <a:bodyPr/>
          <a:lstStyle/>
          <a:p>
            <a:pPr>
              <a:defRPr sz="1400"/>
            </a:pPr>
            <a:endParaRPr lang="en-US"/>
          </a:p>
        </c:txPr>
        <c:crossAx val="488550880"/>
        <c:crosses val="autoZero"/>
        <c:crossBetween val="between"/>
      </c:valAx>
    </c:plotArea>
    <c:legend>
      <c:legendPos val="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Sheet1!$B$2:$B$87</c:f>
              <c:numCache>
                <c:formatCode>#,##0;[Red]#,##0</c:formatCode>
                <c:ptCount val="86"/>
                <c:pt idx="0">
                  <c:v>-62731</c:v>
                </c:pt>
                <c:pt idx="1">
                  <c:v>-62134</c:v>
                </c:pt>
                <c:pt idx="2">
                  <c:v>-61324</c:v>
                </c:pt>
                <c:pt idx="3">
                  <c:v>-61326</c:v>
                </c:pt>
                <c:pt idx="4">
                  <c:v>-62063</c:v>
                </c:pt>
                <c:pt idx="5">
                  <c:v>-61239</c:v>
                </c:pt>
                <c:pt idx="6">
                  <c:v>-62580</c:v>
                </c:pt>
                <c:pt idx="7">
                  <c:v>-63561</c:v>
                </c:pt>
                <c:pt idx="8">
                  <c:v>-64116</c:v>
                </c:pt>
                <c:pt idx="9">
                  <c:v>-64504</c:v>
                </c:pt>
                <c:pt idx="10">
                  <c:v>-65273</c:v>
                </c:pt>
                <c:pt idx="11">
                  <c:v>-65766</c:v>
                </c:pt>
                <c:pt idx="12">
                  <c:v>-66013</c:v>
                </c:pt>
                <c:pt idx="13">
                  <c:v>-67387</c:v>
                </c:pt>
                <c:pt idx="14">
                  <c:v>-68221</c:v>
                </c:pt>
                <c:pt idx="15">
                  <c:v>-67822</c:v>
                </c:pt>
                <c:pt idx="16">
                  <c:v>-67577</c:v>
                </c:pt>
                <c:pt idx="17">
                  <c:v>-68039</c:v>
                </c:pt>
                <c:pt idx="18">
                  <c:v>-68887</c:v>
                </c:pt>
                <c:pt idx="19">
                  <c:v>-70474</c:v>
                </c:pt>
                <c:pt idx="20">
                  <c:v>-69305</c:v>
                </c:pt>
                <c:pt idx="21">
                  <c:v>-70367</c:v>
                </c:pt>
                <c:pt idx="22">
                  <c:v>-71055</c:v>
                </c:pt>
                <c:pt idx="23">
                  <c:v>-70686</c:v>
                </c:pt>
                <c:pt idx="24">
                  <c:v>-70569</c:v>
                </c:pt>
                <c:pt idx="25">
                  <c:v>-69615</c:v>
                </c:pt>
                <c:pt idx="26">
                  <c:v>-69920</c:v>
                </c:pt>
                <c:pt idx="27">
                  <c:v>-71401</c:v>
                </c:pt>
                <c:pt idx="28">
                  <c:v>-73150</c:v>
                </c:pt>
                <c:pt idx="29">
                  <c:v>-75132</c:v>
                </c:pt>
                <c:pt idx="30">
                  <c:v>-74228</c:v>
                </c:pt>
                <c:pt idx="31">
                  <c:v>-75713</c:v>
                </c:pt>
                <c:pt idx="32">
                  <c:v>-76008</c:v>
                </c:pt>
                <c:pt idx="33">
                  <c:v>-76550</c:v>
                </c:pt>
                <c:pt idx="34">
                  <c:v>-76280</c:v>
                </c:pt>
                <c:pt idx="35">
                  <c:v>-72299</c:v>
                </c:pt>
                <c:pt idx="36">
                  <c:v>-70190</c:v>
                </c:pt>
                <c:pt idx="37">
                  <c:v>-68749</c:v>
                </c:pt>
                <c:pt idx="38">
                  <c:v>-67958</c:v>
                </c:pt>
                <c:pt idx="39">
                  <c:v>-69075</c:v>
                </c:pt>
                <c:pt idx="40">
                  <c:v>-67785</c:v>
                </c:pt>
                <c:pt idx="41">
                  <c:v>-69516</c:v>
                </c:pt>
                <c:pt idx="42">
                  <c:v>-74419</c:v>
                </c:pt>
                <c:pt idx="43">
                  <c:v>-80231</c:v>
                </c:pt>
                <c:pt idx="44">
                  <c:v>-81102</c:v>
                </c:pt>
                <c:pt idx="45">
                  <c:v>-77113</c:v>
                </c:pt>
                <c:pt idx="46">
                  <c:v>-74468</c:v>
                </c:pt>
                <c:pt idx="47">
                  <c:v>-74086</c:v>
                </c:pt>
                <c:pt idx="48">
                  <c:v>-74778</c:v>
                </c:pt>
                <c:pt idx="49">
                  <c:v>-80670</c:v>
                </c:pt>
                <c:pt idx="50">
                  <c:v>-84818</c:v>
                </c:pt>
                <c:pt idx="51">
                  <c:v>-87248</c:v>
                </c:pt>
                <c:pt idx="52">
                  <c:v>-88613</c:v>
                </c:pt>
                <c:pt idx="53">
                  <c:v>-90400</c:v>
                </c:pt>
                <c:pt idx="54">
                  <c:v>-92437</c:v>
                </c:pt>
                <c:pt idx="55">
                  <c:v>-90514</c:v>
                </c:pt>
                <c:pt idx="56">
                  <c:v>-90883</c:v>
                </c:pt>
                <c:pt idx="57">
                  <c:v>-89127</c:v>
                </c:pt>
                <c:pt idx="58">
                  <c:v>-86633</c:v>
                </c:pt>
                <c:pt idx="59">
                  <c:v>-86141</c:v>
                </c:pt>
                <c:pt idx="60">
                  <c:v>-82509</c:v>
                </c:pt>
                <c:pt idx="61">
                  <c:v>-80244</c:v>
                </c:pt>
                <c:pt idx="62">
                  <c:v>-77182</c:v>
                </c:pt>
                <c:pt idx="63">
                  <c:v>-72760</c:v>
                </c:pt>
                <c:pt idx="64">
                  <c:v>-71868</c:v>
                </c:pt>
                <c:pt idx="65">
                  <c:v>-70260</c:v>
                </c:pt>
                <c:pt idx="66">
                  <c:v>-71922</c:v>
                </c:pt>
                <c:pt idx="67">
                  <c:v>-72108</c:v>
                </c:pt>
                <c:pt idx="68">
                  <c:v>-57700</c:v>
                </c:pt>
                <c:pt idx="69">
                  <c:v>-53726</c:v>
                </c:pt>
                <c:pt idx="70">
                  <c:v>-53860</c:v>
                </c:pt>
                <c:pt idx="71">
                  <c:v>-51894</c:v>
                </c:pt>
                <c:pt idx="72">
                  <c:v>-46754</c:v>
                </c:pt>
                <c:pt idx="73">
                  <c:v>-42212</c:v>
                </c:pt>
                <c:pt idx="74">
                  <c:v>-38551</c:v>
                </c:pt>
                <c:pt idx="75">
                  <c:v>-36081</c:v>
                </c:pt>
                <c:pt idx="76">
                  <c:v>-33823</c:v>
                </c:pt>
                <c:pt idx="77">
                  <c:v>-30911</c:v>
                </c:pt>
                <c:pt idx="78">
                  <c:v>-29113</c:v>
                </c:pt>
                <c:pt idx="79">
                  <c:v>-27641</c:v>
                </c:pt>
                <c:pt idx="80">
                  <c:v>-24736</c:v>
                </c:pt>
                <c:pt idx="81">
                  <c:v>-22774</c:v>
                </c:pt>
                <c:pt idx="82">
                  <c:v>-21195</c:v>
                </c:pt>
                <c:pt idx="83">
                  <c:v>-19654</c:v>
                </c:pt>
                <c:pt idx="84">
                  <c:v>-17793</c:v>
                </c:pt>
                <c:pt idx="85">
                  <c:v>-84378</c:v>
                </c:pt>
              </c:numCache>
            </c:numRef>
          </c:val>
          <c:extLst>
            <c:ext xmlns:c16="http://schemas.microsoft.com/office/drawing/2014/chart" uri="{C3380CC4-5D6E-409C-BE32-E72D297353CC}">
              <c16:uniqueId val="{00000000-1B2F-40FA-A610-B17CFC9F5E1E}"/>
            </c:ext>
          </c:extLst>
        </c:ser>
        <c:ser>
          <c:idx val="3"/>
          <c:order val="1"/>
          <c:tx>
            <c:strRef>
              <c:f>Sheet1!$C$1</c:f>
              <c:strCache>
                <c:ptCount val="1"/>
                <c:pt idx="0">
                  <c:v>Male Hispanic</c:v>
                </c:pt>
              </c:strCache>
            </c:strRef>
          </c:tx>
          <c:spPr>
            <a:solidFill>
              <a:schemeClr val="accent1">
                <a:lumMod val="75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Sheet1!$C$2:$C$87</c:f>
              <c:numCache>
                <c:formatCode>#,##0;[Red]#,##0</c:formatCode>
                <c:ptCount val="86"/>
                <c:pt idx="0">
                  <c:v>-102815</c:v>
                </c:pt>
                <c:pt idx="1">
                  <c:v>-101469</c:v>
                </c:pt>
                <c:pt idx="2">
                  <c:v>-100207</c:v>
                </c:pt>
                <c:pt idx="3">
                  <c:v>-100924</c:v>
                </c:pt>
                <c:pt idx="4">
                  <c:v>-100084</c:v>
                </c:pt>
                <c:pt idx="5">
                  <c:v>-98314</c:v>
                </c:pt>
                <c:pt idx="6">
                  <c:v>-100226</c:v>
                </c:pt>
                <c:pt idx="7">
                  <c:v>-100789</c:v>
                </c:pt>
                <c:pt idx="8">
                  <c:v>-100158</c:v>
                </c:pt>
                <c:pt idx="9">
                  <c:v>-100721</c:v>
                </c:pt>
                <c:pt idx="10">
                  <c:v>-101261</c:v>
                </c:pt>
                <c:pt idx="11">
                  <c:v>-101927</c:v>
                </c:pt>
                <c:pt idx="12">
                  <c:v>-103396</c:v>
                </c:pt>
                <c:pt idx="13">
                  <c:v>-104763</c:v>
                </c:pt>
                <c:pt idx="14">
                  <c:v>-103980</c:v>
                </c:pt>
                <c:pt idx="15">
                  <c:v>-100936</c:v>
                </c:pt>
                <c:pt idx="16">
                  <c:v>-98704</c:v>
                </c:pt>
                <c:pt idx="17">
                  <c:v>-97290</c:v>
                </c:pt>
                <c:pt idx="18">
                  <c:v>-97204</c:v>
                </c:pt>
                <c:pt idx="19">
                  <c:v>-97499</c:v>
                </c:pt>
                <c:pt idx="20">
                  <c:v>-96933</c:v>
                </c:pt>
                <c:pt idx="21">
                  <c:v>-97546</c:v>
                </c:pt>
                <c:pt idx="22">
                  <c:v>-97668</c:v>
                </c:pt>
                <c:pt idx="23">
                  <c:v>-96170</c:v>
                </c:pt>
                <c:pt idx="24">
                  <c:v>-94363</c:v>
                </c:pt>
                <c:pt idx="25">
                  <c:v>-92178</c:v>
                </c:pt>
                <c:pt idx="26">
                  <c:v>-91791</c:v>
                </c:pt>
                <c:pt idx="27">
                  <c:v>-90964</c:v>
                </c:pt>
                <c:pt idx="28">
                  <c:v>-89512</c:v>
                </c:pt>
                <c:pt idx="29">
                  <c:v>-87617</c:v>
                </c:pt>
                <c:pt idx="30">
                  <c:v>-85743</c:v>
                </c:pt>
                <c:pt idx="31">
                  <c:v>-86433</c:v>
                </c:pt>
                <c:pt idx="32">
                  <c:v>-85813</c:v>
                </c:pt>
                <c:pt idx="33">
                  <c:v>-84959</c:v>
                </c:pt>
                <c:pt idx="34">
                  <c:v>-84457</c:v>
                </c:pt>
                <c:pt idx="35">
                  <c:v>-79056</c:v>
                </c:pt>
                <c:pt idx="36">
                  <c:v>-77868</c:v>
                </c:pt>
                <c:pt idx="37">
                  <c:v>-77157</c:v>
                </c:pt>
                <c:pt idx="38">
                  <c:v>-76865</c:v>
                </c:pt>
                <c:pt idx="39">
                  <c:v>-76847</c:v>
                </c:pt>
                <c:pt idx="40">
                  <c:v>-73771</c:v>
                </c:pt>
                <c:pt idx="41">
                  <c:v>-72822</c:v>
                </c:pt>
                <c:pt idx="42">
                  <c:v>-71851</c:v>
                </c:pt>
                <c:pt idx="43">
                  <c:v>-70563</c:v>
                </c:pt>
                <c:pt idx="44">
                  <c:v>-69949</c:v>
                </c:pt>
                <c:pt idx="45">
                  <c:v>-65892</c:v>
                </c:pt>
                <c:pt idx="46">
                  <c:v>-63302</c:v>
                </c:pt>
                <c:pt idx="47">
                  <c:v>-61545</c:v>
                </c:pt>
                <c:pt idx="48">
                  <c:v>-61294</c:v>
                </c:pt>
                <c:pt idx="49">
                  <c:v>-61263</c:v>
                </c:pt>
                <c:pt idx="50">
                  <c:v>-58894</c:v>
                </c:pt>
                <c:pt idx="51">
                  <c:v>-57050</c:v>
                </c:pt>
                <c:pt idx="52">
                  <c:v>-54855</c:v>
                </c:pt>
                <c:pt idx="53">
                  <c:v>-53175</c:v>
                </c:pt>
                <c:pt idx="54">
                  <c:v>-52539</c:v>
                </c:pt>
                <c:pt idx="55">
                  <c:v>-48533</c:v>
                </c:pt>
                <c:pt idx="56">
                  <c:v>-46286</c:v>
                </c:pt>
                <c:pt idx="57">
                  <c:v>-44026</c:v>
                </c:pt>
                <c:pt idx="58">
                  <c:v>-41972</c:v>
                </c:pt>
                <c:pt idx="59">
                  <c:v>-39722</c:v>
                </c:pt>
                <c:pt idx="60">
                  <c:v>-36550</c:v>
                </c:pt>
                <c:pt idx="61">
                  <c:v>-34238</c:v>
                </c:pt>
                <c:pt idx="62">
                  <c:v>-31698</c:v>
                </c:pt>
                <c:pt idx="63">
                  <c:v>-30494</c:v>
                </c:pt>
                <c:pt idx="64">
                  <c:v>-29127</c:v>
                </c:pt>
                <c:pt idx="65">
                  <c:v>-27160</c:v>
                </c:pt>
                <c:pt idx="66">
                  <c:v>-25657</c:v>
                </c:pt>
                <c:pt idx="67">
                  <c:v>-23972</c:v>
                </c:pt>
                <c:pt idx="68">
                  <c:v>-21198</c:v>
                </c:pt>
                <c:pt idx="69">
                  <c:v>-19698</c:v>
                </c:pt>
                <c:pt idx="70">
                  <c:v>-17885</c:v>
                </c:pt>
                <c:pt idx="71">
                  <c:v>-16107</c:v>
                </c:pt>
                <c:pt idx="72">
                  <c:v>-14478</c:v>
                </c:pt>
                <c:pt idx="73">
                  <c:v>-13421</c:v>
                </c:pt>
                <c:pt idx="74">
                  <c:v>-12680</c:v>
                </c:pt>
                <c:pt idx="75">
                  <c:v>-11361</c:v>
                </c:pt>
                <c:pt idx="76">
                  <c:v>-10593</c:v>
                </c:pt>
                <c:pt idx="77">
                  <c:v>-9769</c:v>
                </c:pt>
                <c:pt idx="78">
                  <c:v>-8992</c:v>
                </c:pt>
                <c:pt idx="79">
                  <c:v>-8511</c:v>
                </c:pt>
                <c:pt idx="80">
                  <c:v>-7521</c:v>
                </c:pt>
                <c:pt idx="81">
                  <c:v>-6540</c:v>
                </c:pt>
                <c:pt idx="82">
                  <c:v>-6128</c:v>
                </c:pt>
                <c:pt idx="83">
                  <c:v>-5625</c:v>
                </c:pt>
                <c:pt idx="84">
                  <c:v>-5125</c:v>
                </c:pt>
                <c:pt idx="85">
                  <c:v>-23124</c:v>
                </c:pt>
              </c:numCache>
            </c:numRef>
          </c:val>
          <c:extLst>
            <c:ext xmlns:c16="http://schemas.microsoft.com/office/drawing/2014/chart" uri="{C3380CC4-5D6E-409C-BE32-E72D297353CC}">
              <c16:uniqueId val="{00000003-1B2F-40FA-A610-B17CFC9F5E1E}"/>
            </c:ext>
          </c:extLst>
        </c:ser>
        <c:ser>
          <c:idx val="2"/>
          <c:order val="2"/>
          <c:tx>
            <c:strRef>
              <c:f>Sheet1!$D$1</c:f>
              <c:strCache>
                <c:ptCount val="1"/>
                <c:pt idx="0">
                  <c:v>Male Black, Non Hispanic</c:v>
                </c:pt>
              </c:strCache>
            </c:strRef>
          </c:tx>
          <c:spPr>
            <a:solidFill>
              <a:schemeClr val="accent1">
                <a:lumMod val="60000"/>
                <a:lumOff val="4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Sheet1!$D$2:$D$87</c:f>
              <c:numCache>
                <c:formatCode>#,##0;[Red]#,##0</c:formatCode>
                <c:ptCount val="86"/>
                <c:pt idx="0">
                  <c:v>-22957</c:v>
                </c:pt>
                <c:pt idx="1">
                  <c:v>-22357</c:v>
                </c:pt>
                <c:pt idx="2">
                  <c:v>-21749</c:v>
                </c:pt>
                <c:pt idx="3">
                  <c:v>-21667</c:v>
                </c:pt>
                <c:pt idx="4">
                  <c:v>-21655</c:v>
                </c:pt>
                <c:pt idx="5">
                  <c:v>-21727</c:v>
                </c:pt>
                <c:pt idx="6">
                  <c:v>-22391</c:v>
                </c:pt>
                <c:pt idx="7">
                  <c:v>-22879</c:v>
                </c:pt>
                <c:pt idx="8">
                  <c:v>-22583</c:v>
                </c:pt>
                <c:pt idx="9">
                  <c:v>-22416</c:v>
                </c:pt>
                <c:pt idx="10">
                  <c:v>-22926</c:v>
                </c:pt>
                <c:pt idx="11">
                  <c:v>-23465</c:v>
                </c:pt>
                <c:pt idx="12">
                  <c:v>-24339</c:v>
                </c:pt>
                <c:pt idx="13">
                  <c:v>-25191</c:v>
                </c:pt>
                <c:pt idx="14">
                  <c:v>-25479</c:v>
                </c:pt>
                <c:pt idx="15">
                  <c:v>-25155</c:v>
                </c:pt>
                <c:pt idx="16">
                  <c:v>-25080</c:v>
                </c:pt>
                <c:pt idx="17">
                  <c:v>-25022</c:v>
                </c:pt>
                <c:pt idx="18">
                  <c:v>-25470</c:v>
                </c:pt>
                <c:pt idx="19">
                  <c:v>-26082</c:v>
                </c:pt>
                <c:pt idx="20">
                  <c:v>-26295</c:v>
                </c:pt>
                <c:pt idx="21">
                  <c:v>-26686</c:v>
                </c:pt>
                <c:pt idx="22">
                  <c:v>-26213</c:v>
                </c:pt>
                <c:pt idx="23">
                  <c:v>-25330</c:v>
                </c:pt>
                <c:pt idx="24">
                  <c:v>-24277</c:v>
                </c:pt>
                <c:pt idx="25">
                  <c:v>-23078</c:v>
                </c:pt>
                <c:pt idx="26">
                  <c:v>-21982</c:v>
                </c:pt>
                <c:pt idx="27">
                  <c:v>-21498</c:v>
                </c:pt>
                <c:pt idx="28">
                  <c:v>-21542</c:v>
                </c:pt>
                <c:pt idx="29">
                  <c:v>-21438</c:v>
                </c:pt>
                <c:pt idx="30">
                  <c:v>-21008</c:v>
                </c:pt>
                <c:pt idx="31">
                  <c:v>-21443</c:v>
                </c:pt>
                <c:pt idx="32">
                  <c:v>-21587</c:v>
                </c:pt>
                <c:pt idx="33">
                  <c:v>-22069</c:v>
                </c:pt>
                <c:pt idx="34">
                  <c:v>-22562</c:v>
                </c:pt>
                <c:pt idx="35">
                  <c:v>-21613</c:v>
                </c:pt>
                <c:pt idx="36">
                  <c:v>-20679</c:v>
                </c:pt>
                <c:pt idx="37">
                  <c:v>-20223</c:v>
                </c:pt>
                <c:pt idx="38">
                  <c:v>-19793</c:v>
                </c:pt>
                <c:pt idx="39">
                  <c:v>-19981</c:v>
                </c:pt>
                <c:pt idx="40">
                  <c:v>-19993</c:v>
                </c:pt>
                <c:pt idx="41">
                  <c:v>-20510</c:v>
                </c:pt>
                <c:pt idx="42">
                  <c:v>-21210</c:v>
                </c:pt>
                <c:pt idx="43">
                  <c:v>-21931</c:v>
                </c:pt>
                <c:pt idx="44">
                  <c:v>-21355</c:v>
                </c:pt>
                <c:pt idx="45">
                  <c:v>-20176</c:v>
                </c:pt>
                <c:pt idx="46">
                  <c:v>-20093</c:v>
                </c:pt>
                <c:pt idx="47">
                  <c:v>-20014</c:v>
                </c:pt>
                <c:pt idx="48">
                  <c:v>-20532</c:v>
                </c:pt>
                <c:pt idx="49">
                  <c:v>-21323</c:v>
                </c:pt>
                <c:pt idx="50">
                  <c:v>-20951</c:v>
                </c:pt>
                <c:pt idx="51">
                  <c:v>-20749</c:v>
                </c:pt>
                <c:pt idx="52">
                  <c:v>-20616</c:v>
                </c:pt>
                <c:pt idx="53">
                  <c:v>-20681</c:v>
                </c:pt>
                <c:pt idx="54">
                  <c:v>-20954</c:v>
                </c:pt>
                <c:pt idx="55">
                  <c:v>-20013</c:v>
                </c:pt>
                <c:pt idx="56">
                  <c:v>-19269</c:v>
                </c:pt>
                <c:pt idx="57">
                  <c:v>-18664</c:v>
                </c:pt>
                <c:pt idx="58">
                  <c:v>-18036</c:v>
                </c:pt>
                <c:pt idx="59">
                  <c:v>-17153</c:v>
                </c:pt>
                <c:pt idx="60">
                  <c:v>-15418</c:v>
                </c:pt>
                <c:pt idx="61">
                  <c:v>-14518</c:v>
                </c:pt>
                <c:pt idx="62">
                  <c:v>-13573</c:v>
                </c:pt>
                <c:pt idx="63">
                  <c:v>-13023</c:v>
                </c:pt>
                <c:pt idx="64">
                  <c:v>-12319</c:v>
                </c:pt>
                <c:pt idx="65">
                  <c:v>-11494</c:v>
                </c:pt>
                <c:pt idx="66">
                  <c:v>-10744</c:v>
                </c:pt>
                <c:pt idx="67">
                  <c:v>-9549</c:v>
                </c:pt>
                <c:pt idx="68">
                  <c:v>-7943</c:v>
                </c:pt>
                <c:pt idx="69">
                  <c:v>-7254</c:v>
                </c:pt>
                <c:pt idx="70">
                  <c:v>-6654</c:v>
                </c:pt>
                <c:pt idx="71">
                  <c:v>-6366</c:v>
                </c:pt>
                <c:pt idx="72">
                  <c:v>-5633</c:v>
                </c:pt>
                <c:pt idx="73">
                  <c:v>-5093</c:v>
                </c:pt>
                <c:pt idx="74">
                  <c:v>-4617</c:v>
                </c:pt>
                <c:pt idx="75">
                  <c:v>-4216</c:v>
                </c:pt>
                <c:pt idx="76">
                  <c:v>-3773</c:v>
                </c:pt>
                <c:pt idx="77">
                  <c:v>-3404</c:v>
                </c:pt>
                <c:pt idx="78">
                  <c:v>-3105</c:v>
                </c:pt>
                <c:pt idx="79">
                  <c:v>-2984</c:v>
                </c:pt>
                <c:pt idx="80">
                  <c:v>-2660</c:v>
                </c:pt>
                <c:pt idx="81">
                  <c:v>-2351</c:v>
                </c:pt>
                <c:pt idx="82">
                  <c:v>-2033</c:v>
                </c:pt>
                <c:pt idx="83">
                  <c:v>-1826</c:v>
                </c:pt>
                <c:pt idx="84">
                  <c:v>-1660</c:v>
                </c:pt>
                <c:pt idx="85">
                  <c:v>-7261</c:v>
                </c:pt>
              </c:numCache>
            </c:numRef>
          </c:val>
          <c:extLst>
            <c:ext xmlns:c16="http://schemas.microsoft.com/office/drawing/2014/chart" uri="{C3380CC4-5D6E-409C-BE32-E72D297353CC}">
              <c16:uniqueId val="{00000001-1B2F-40FA-A610-B17CFC9F5E1E}"/>
            </c:ext>
          </c:extLst>
        </c:ser>
        <c:ser>
          <c:idx val="4"/>
          <c:order val="3"/>
          <c:tx>
            <c:strRef>
              <c:f>Sheet1!$E$1</c:f>
              <c:strCache>
                <c:ptCount val="1"/>
                <c:pt idx="0">
                  <c:v>Male Other, Non Hispanic</c:v>
                </c:pt>
              </c:strCache>
            </c:strRef>
          </c:tx>
          <c:spPr>
            <a:solidFill>
              <a:schemeClr val="accent1">
                <a:lumMod val="40000"/>
                <a:lumOff val="6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Sheet1!$E$2:$E$87</c:f>
              <c:numCache>
                <c:formatCode>#,##0;[Red]#,##0</c:formatCode>
                <c:ptCount val="86"/>
                <c:pt idx="0">
                  <c:v>-16573</c:v>
                </c:pt>
                <c:pt idx="1">
                  <c:v>-16142</c:v>
                </c:pt>
                <c:pt idx="2">
                  <c:v>-15521</c:v>
                </c:pt>
                <c:pt idx="3">
                  <c:v>-15621</c:v>
                </c:pt>
                <c:pt idx="4">
                  <c:v>-14620</c:v>
                </c:pt>
                <c:pt idx="5">
                  <c:v>-14652</c:v>
                </c:pt>
                <c:pt idx="6">
                  <c:v>-15260</c:v>
                </c:pt>
                <c:pt idx="7">
                  <c:v>-15148</c:v>
                </c:pt>
                <c:pt idx="8">
                  <c:v>-14954</c:v>
                </c:pt>
                <c:pt idx="9">
                  <c:v>-14799</c:v>
                </c:pt>
                <c:pt idx="10">
                  <c:v>-14501</c:v>
                </c:pt>
                <c:pt idx="11">
                  <c:v>-14010</c:v>
                </c:pt>
                <c:pt idx="12">
                  <c:v>-13627</c:v>
                </c:pt>
                <c:pt idx="13">
                  <c:v>-13716</c:v>
                </c:pt>
                <c:pt idx="14">
                  <c:v>-13250</c:v>
                </c:pt>
                <c:pt idx="15">
                  <c:v>-12702</c:v>
                </c:pt>
                <c:pt idx="16">
                  <c:v>-12617</c:v>
                </c:pt>
                <c:pt idx="17">
                  <c:v>-12551</c:v>
                </c:pt>
                <c:pt idx="18">
                  <c:v>-12573</c:v>
                </c:pt>
                <c:pt idx="19">
                  <c:v>-12498</c:v>
                </c:pt>
                <c:pt idx="20">
                  <c:v>-12331</c:v>
                </c:pt>
                <c:pt idx="21">
                  <c:v>-12242</c:v>
                </c:pt>
                <c:pt idx="22">
                  <c:v>-12170</c:v>
                </c:pt>
                <c:pt idx="23">
                  <c:v>-12143</c:v>
                </c:pt>
                <c:pt idx="24">
                  <c:v>-12297</c:v>
                </c:pt>
                <c:pt idx="25">
                  <c:v>-12571</c:v>
                </c:pt>
                <c:pt idx="26">
                  <c:v>-12465</c:v>
                </c:pt>
                <c:pt idx="27">
                  <c:v>-12516</c:v>
                </c:pt>
                <c:pt idx="28">
                  <c:v>-12941</c:v>
                </c:pt>
                <c:pt idx="29">
                  <c:v>-13296</c:v>
                </c:pt>
                <c:pt idx="30">
                  <c:v>-13527</c:v>
                </c:pt>
                <c:pt idx="31">
                  <c:v>-13527</c:v>
                </c:pt>
                <c:pt idx="32">
                  <c:v>-13276</c:v>
                </c:pt>
                <c:pt idx="33">
                  <c:v>-12972</c:v>
                </c:pt>
                <c:pt idx="34">
                  <c:v>-13063</c:v>
                </c:pt>
                <c:pt idx="35">
                  <c:v>-12679</c:v>
                </c:pt>
                <c:pt idx="36">
                  <c:v>-12471</c:v>
                </c:pt>
                <c:pt idx="37">
                  <c:v>-12522</c:v>
                </c:pt>
                <c:pt idx="38">
                  <c:v>-12858</c:v>
                </c:pt>
                <c:pt idx="39">
                  <c:v>-12998</c:v>
                </c:pt>
                <c:pt idx="40">
                  <c:v>-12779</c:v>
                </c:pt>
                <c:pt idx="41">
                  <c:v>-12855</c:v>
                </c:pt>
                <c:pt idx="42">
                  <c:v>-12718</c:v>
                </c:pt>
                <c:pt idx="43">
                  <c:v>-12779</c:v>
                </c:pt>
                <c:pt idx="44">
                  <c:v>-12406</c:v>
                </c:pt>
                <c:pt idx="45">
                  <c:v>-11767</c:v>
                </c:pt>
                <c:pt idx="46">
                  <c:v>-10881</c:v>
                </c:pt>
                <c:pt idx="47">
                  <c:v>-10251</c:v>
                </c:pt>
                <c:pt idx="48">
                  <c:v>-10237</c:v>
                </c:pt>
                <c:pt idx="49">
                  <c:v>-10268</c:v>
                </c:pt>
                <c:pt idx="50">
                  <c:v>-10336</c:v>
                </c:pt>
                <c:pt idx="51">
                  <c:v>-10143</c:v>
                </c:pt>
                <c:pt idx="52">
                  <c:v>-9339</c:v>
                </c:pt>
                <c:pt idx="53">
                  <c:v>-9080</c:v>
                </c:pt>
                <c:pt idx="54">
                  <c:v>-8949</c:v>
                </c:pt>
                <c:pt idx="55">
                  <c:v>-8393</c:v>
                </c:pt>
                <c:pt idx="56">
                  <c:v>-8306</c:v>
                </c:pt>
                <c:pt idx="57">
                  <c:v>-8056</c:v>
                </c:pt>
                <c:pt idx="58">
                  <c:v>-7875</c:v>
                </c:pt>
                <c:pt idx="59">
                  <c:v>-7524</c:v>
                </c:pt>
                <c:pt idx="60">
                  <c:v>-6978</c:v>
                </c:pt>
                <c:pt idx="61">
                  <c:v>-6699</c:v>
                </c:pt>
                <c:pt idx="62">
                  <c:v>-6152</c:v>
                </c:pt>
                <c:pt idx="63">
                  <c:v>-5964</c:v>
                </c:pt>
                <c:pt idx="64">
                  <c:v>-5979</c:v>
                </c:pt>
                <c:pt idx="65">
                  <c:v>-5674</c:v>
                </c:pt>
                <c:pt idx="66">
                  <c:v>-5307</c:v>
                </c:pt>
                <c:pt idx="67">
                  <c:v>-4886</c:v>
                </c:pt>
                <c:pt idx="68">
                  <c:v>-4290</c:v>
                </c:pt>
                <c:pt idx="69">
                  <c:v>-4021</c:v>
                </c:pt>
                <c:pt idx="70">
                  <c:v>-3700</c:v>
                </c:pt>
                <c:pt idx="71">
                  <c:v>-3547</c:v>
                </c:pt>
                <c:pt idx="72">
                  <c:v>-3251</c:v>
                </c:pt>
                <c:pt idx="73">
                  <c:v>-2901</c:v>
                </c:pt>
                <c:pt idx="74">
                  <c:v>-2674</c:v>
                </c:pt>
                <c:pt idx="75">
                  <c:v>-2383</c:v>
                </c:pt>
                <c:pt idx="76">
                  <c:v>-2235</c:v>
                </c:pt>
                <c:pt idx="77">
                  <c:v>-1963</c:v>
                </c:pt>
                <c:pt idx="78">
                  <c:v>-1719</c:v>
                </c:pt>
                <c:pt idx="79">
                  <c:v>-1559</c:v>
                </c:pt>
                <c:pt idx="80">
                  <c:v>-1359</c:v>
                </c:pt>
                <c:pt idx="81">
                  <c:v>-1183</c:v>
                </c:pt>
                <c:pt idx="82">
                  <c:v>-998</c:v>
                </c:pt>
                <c:pt idx="83">
                  <c:v>-922</c:v>
                </c:pt>
                <c:pt idx="84">
                  <c:v>-842</c:v>
                </c:pt>
                <c:pt idx="85">
                  <c:v>-3662</c:v>
                </c:pt>
              </c:numCache>
            </c:numRef>
          </c:val>
          <c:extLst>
            <c:ext xmlns:c16="http://schemas.microsoft.com/office/drawing/2014/chart" uri="{C3380CC4-5D6E-409C-BE32-E72D297353CC}">
              <c16:uniqueId val="{00000002-1B2F-40FA-A610-B17CFC9F5E1E}"/>
            </c:ext>
          </c:extLst>
        </c:ser>
        <c:ser>
          <c:idx val="5"/>
          <c:order val="4"/>
          <c:tx>
            <c:strRef>
              <c:f>Sheet1!$F$1</c:f>
              <c:strCache>
                <c:ptCount val="1"/>
                <c:pt idx="0">
                  <c:v>Female White, Non-Hispanic</c:v>
                </c:pt>
              </c:strCache>
            </c:strRef>
          </c:tx>
          <c:spPr>
            <a:solidFill>
              <a:srgbClr val="B9072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Sheet1!$F$2:$F$87</c:f>
              <c:numCache>
                <c:formatCode>#,##0</c:formatCode>
                <c:ptCount val="86"/>
                <c:pt idx="0">
                  <c:v>59697</c:v>
                </c:pt>
                <c:pt idx="1">
                  <c:v>59128</c:v>
                </c:pt>
                <c:pt idx="2">
                  <c:v>58382</c:v>
                </c:pt>
                <c:pt idx="3">
                  <c:v>58452</c:v>
                </c:pt>
                <c:pt idx="4">
                  <c:v>58556</c:v>
                </c:pt>
                <c:pt idx="5">
                  <c:v>58293</c:v>
                </c:pt>
                <c:pt idx="6">
                  <c:v>59501</c:v>
                </c:pt>
                <c:pt idx="7">
                  <c:v>60291</c:v>
                </c:pt>
                <c:pt idx="8">
                  <c:v>60412</c:v>
                </c:pt>
                <c:pt idx="9">
                  <c:v>61185</c:v>
                </c:pt>
                <c:pt idx="10">
                  <c:v>62054</c:v>
                </c:pt>
                <c:pt idx="11">
                  <c:v>62497</c:v>
                </c:pt>
                <c:pt idx="12">
                  <c:v>62581</c:v>
                </c:pt>
                <c:pt idx="13">
                  <c:v>63701</c:v>
                </c:pt>
                <c:pt idx="14">
                  <c:v>64356</c:v>
                </c:pt>
                <c:pt idx="15">
                  <c:v>64149</c:v>
                </c:pt>
                <c:pt idx="16">
                  <c:v>63486</c:v>
                </c:pt>
                <c:pt idx="17">
                  <c:v>64217</c:v>
                </c:pt>
                <c:pt idx="18">
                  <c:v>65661</c:v>
                </c:pt>
                <c:pt idx="19">
                  <c:v>66622</c:v>
                </c:pt>
                <c:pt idx="20">
                  <c:v>65655</c:v>
                </c:pt>
                <c:pt idx="21">
                  <c:v>66041</c:v>
                </c:pt>
                <c:pt idx="22">
                  <c:v>66393</c:v>
                </c:pt>
                <c:pt idx="23">
                  <c:v>66712</c:v>
                </c:pt>
                <c:pt idx="24">
                  <c:v>67473</c:v>
                </c:pt>
                <c:pt idx="25">
                  <c:v>67531</c:v>
                </c:pt>
                <c:pt idx="26">
                  <c:v>67947</c:v>
                </c:pt>
                <c:pt idx="27">
                  <c:v>70111</c:v>
                </c:pt>
                <c:pt idx="28">
                  <c:v>72268</c:v>
                </c:pt>
                <c:pt idx="29">
                  <c:v>73737</c:v>
                </c:pt>
                <c:pt idx="30">
                  <c:v>73067</c:v>
                </c:pt>
                <c:pt idx="31">
                  <c:v>74415</c:v>
                </c:pt>
                <c:pt idx="32">
                  <c:v>75137</c:v>
                </c:pt>
                <c:pt idx="33">
                  <c:v>75112</c:v>
                </c:pt>
                <c:pt idx="34">
                  <c:v>74490</c:v>
                </c:pt>
                <c:pt idx="35">
                  <c:v>70596</c:v>
                </c:pt>
                <c:pt idx="36">
                  <c:v>69496</c:v>
                </c:pt>
                <c:pt idx="37">
                  <c:v>67960</c:v>
                </c:pt>
                <c:pt idx="38">
                  <c:v>66763</c:v>
                </c:pt>
                <c:pt idx="39">
                  <c:v>68068</c:v>
                </c:pt>
                <c:pt idx="40">
                  <c:v>67268</c:v>
                </c:pt>
                <c:pt idx="41">
                  <c:v>68445</c:v>
                </c:pt>
                <c:pt idx="42">
                  <c:v>73324</c:v>
                </c:pt>
                <c:pt idx="43">
                  <c:v>79298</c:v>
                </c:pt>
                <c:pt idx="44">
                  <c:v>80058</c:v>
                </c:pt>
                <c:pt idx="45">
                  <c:v>76285</c:v>
                </c:pt>
                <c:pt idx="46">
                  <c:v>73037</c:v>
                </c:pt>
                <c:pt idx="47">
                  <c:v>72822</c:v>
                </c:pt>
                <c:pt idx="48">
                  <c:v>74600</c:v>
                </c:pt>
                <c:pt idx="49">
                  <c:v>81018</c:v>
                </c:pt>
                <c:pt idx="50">
                  <c:v>85682</c:v>
                </c:pt>
                <c:pt idx="51">
                  <c:v>88664</c:v>
                </c:pt>
                <c:pt idx="52">
                  <c:v>90285</c:v>
                </c:pt>
                <c:pt idx="53">
                  <c:v>92061</c:v>
                </c:pt>
                <c:pt idx="54">
                  <c:v>93665</c:v>
                </c:pt>
                <c:pt idx="55">
                  <c:v>91756</c:v>
                </c:pt>
                <c:pt idx="56">
                  <c:v>92509</c:v>
                </c:pt>
                <c:pt idx="57">
                  <c:v>91478</c:v>
                </c:pt>
                <c:pt idx="58">
                  <c:v>89620</c:v>
                </c:pt>
                <c:pt idx="59">
                  <c:v>89105</c:v>
                </c:pt>
                <c:pt idx="60">
                  <c:v>86649</c:v>
                </c:pt>
                <c:pt idx="61">
                  <c:v>84213</c:v>
                </c:pt>
                <c:pt idx="62">
                  <c:v>81254</c:v>
                </c:pt>
                <c:pt idx="63">
                  <c:v>77124</c:v>
                </c:pt>
                <c:pt idx="64">
                  <c:v>76145</c:v>
                </c:pt>
                <c:pt idx="65">
                  <c:v>74823</c:v>
                </c:pt>
                <c:pt idx="66">
                  <c:v>76442</c:v>
                </c:pt>
                <c:pt idx="67">
                  <c:v>76491</c:v>
                </c:pt>
                <c:pt idx="68">
                  <c:v>61331</c:v>
                </c:pt>
                <c:pt idx="69">
                  <c:v>58371</c:v>
                </c:pt>
                <c:pt idx="70">
                  <c:v>58954</c:v>
                </c:pt>
                <c:pt idx="71">
                  <c:v>57017</c:v>
                </c:pt>
                <c:pt idx="72">
                  <c:v>51634</c:v>
                </c:pt>
                <c:pt idx="73">
                  <c:v>47798</c:v>
                </c:pt>
                <c:pt idx="74">
                  <c:v>44360</c:v>
                </c:pt>
                <c:pt idx="75">
                  <c:v>41878</c:v>
                </c:pt>
                <c:pt idx="76">
                  <c:v>39979</c:v>
                </c:pt>
                <c:pt idx="77">
                  <c:v>37125</c:v>
                </c:pt>
                <c:pt idx="78">
                  <c:v>35748</c:v>
                </c:pt>
                <c:pt idx="79">
                  <c:v>34760</c:v>
                </c:pt>
                <c:pt idx="80">
                  <c:v>31844</c:v>
                </c:pt>
                <c:pt idx="81">
                  <c:v>30223</c:v>
                </c:pt>
                <c:pt idx="82">
                  <c:v>28677</c:v>
                </c:pt>
                <c:pt idx="83">
                  <c:v>27382</c:v>
                </c:pt>
                <c:pt idx="84">
                  <c:v>25991</c:v>
                </c:pt>
                <c:pt idx="85">
                  <c:v>157138</c:v>
                </c:pt>
              </c:numCache>
            </c:numRef>
          </c:val>
          <c:extLst>
            <c:ext xmlns:c16="http://schemas.microsoft.com/office/drawing/2014/chart" uri="{C3380CC4-5D6E-409C-BE32-E72D297353CC}">
              <c16:uniqueId val="{00000004-1B2F-40FA-A610-B17CFC9F5E1E}"/>
            </c:ext>
          </c:extLst>
        </c:ser>
        <c:ser>
          <c:idx val="7"/>
          <c:order val="5"/>
          <c:tx>
            <c:strRef>
              <c:f>Sheet1!$G$1</c:f>
              <c:strCache>
                <c:ptCount val="1"/>
                <c:pt idx="0">
                  <c:v>Female, Hispanic</c:v>
                </c:pt>
              </c:strCache>
            </c:strRef>
          </c:tx>
          <c:spPr>
            <a:solidFill>
              <a:srgbClr val="E1092D"/>
            </a:solidFill>
            <a:ln>
              <a:solidFill>
                <a:srgbClr val="FC8168"/>
              </a:solidFill>
            </a:ln>
          </c:spPr>
          <c:invertIfNegative val="0"/>
          <c:dPt>
            <c:idx val="24"/>
            <c:invertIfNegative val="0"/>
            <c:bubble3D val="0"/>
            <c:extLst>
              <c:ext xmlns:c16="http://schemas.microsoft.com/office/drawing/2014/chart" uri="{C3380CC4-5D6E-409C-BE32-E72D297353CC}">
                <c16:uniqueId val="{00000007-1B2F-40FA-A610-B17CFC9F5E1E}"/>
              </c:ext>
            </c:extLst>
          </c:dPt>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Sheet1!$G$2:$G$87</c:f>
              <c:numCache>
                <c:formatCode>#,##0</c:formatCode>
                <c:ptCount val="86"/>
                <c:pt idx="0">
                  <c:v>98458</c:v>
                </c:pt>
                <c:pt idx="1">
                  <c:v>97133</c:v>
                </c:pt>
                <c:pt idx="2">
                  <c:v>96183</c:v>
                </c:pt>
                <c:pt idx="3">
                  <c:v>97060</c:v>
                </c:pt>
                <c:pt idx="4">
                  <c:v>97225</c:v>
                </c:pt>
                <c:pt idx="5">
                  <c:v>94766</c:v>
                </c:pt>
                <c:pt idx="6">
                  <c:v>96225</c:v>
                </c:pt>
                <c:pt idx="7">
                  <c:v>96922</c:v>
                </c:pt>
                <c:pt idx="8">
                  <c:v>96171</c:v>
                </c:pt>
                <c:pt idx="9">
                  <c:v>96209</c:v>
                </c:pt>
                <c:pt idx="10">
                  <c:v>96751</c:v>
                </c:pt>
                <c:pt idx="11">
                  <c:v>97582</c:v>
                </c:pt>
                <c:pt idx="12">
                  <c:v>98201</c:v>
                </c:pt>
                <c:pt idx="13">
                  <c:v>99811</c:v>
                </c:pt>
                <c:pt idx="14">
                  <c:v>98687</c:v>
                </c:pt>
                <c:pt idx="15">
                  <c:v>95505</c:v>
                </c:pt>
                <c:pt idx="16">
                  <c:v>92990</c:v>
                </c:pt>
                <c:pt idx="17">
                  <c:v>91273</c:v>
                </c:pt>
                <c:pt idx="18">
                  <c:v>90734</c:v>
                </c:pt>
                <c:pt idx="19">
                  <c:v>90202</c:v>
                </c:pt>
                <c:pt idx="20">
                  <c:v>88659</c:v>
                </c:pt>
                <c:pt idx="21">
                  <c:v>88605</c:v>
                </c:pt>
                <c:pt idx="22">
                  <c:v>87871</c:v>
                </c:pt>
                <c:pt idx="23">
                  <c:v>85930</c:v>
                </c:pt>
                <c:pt idx="24">
                  <c:v>83246</c:v>
                </c:pt>
                <c:pt idx="25">
                  <c:v>80343</c:v>
                </c:pt>
                <c:pt idx="26">
                  <c:v>79292</c:v>
                </c:pt>
                <c:pt idx="27">
                  <c:v>79601</c:v>
                </c:pt>
                <c:pt idx="28">
                  <c:v>80130</c:v>
                </c:pt>
                <c:pt idx="29">
                  <c:v>80615</c:v>
                </c:pt>
                <c:pt idx="30">
                  <c:v>80147</c:v>
                </c:pt>
                <c:pt idx="31">
                  <c:v>81591</c:v>
                </c:pt>
                <c:pt idx="32">
                  <c:v>82115</c:v>
                </c:pt>
                <c:pt idx="33">
                  <c:v>82744</c:v>
                </c:pt>
                <c:pt idx="34">
                  <c:v>81213</c:v>
                </c:pt>
                <c:pt idx="35">
                  <c:v>76711</c:v>
                </c:pt>
                <c:pt idx="36">
                  <c:v>76119</c:v>
                </c:pt>
                <c:pt idx="37">
                  <c:v>75387</c:v>
                </c:pt>
                <c:pt idx="38">
                  <c:v>76426</c:v>
                </c:pt>
                <c:pt idx="39">
                  <c:v>76834</c:v>
                </c:pt>
                <c:pt idx="40">
                  <c:v>74996</c:v>
                </c:pt>
                <c:pt idx="41">
                  <c:v>74995</c:v>
                </c:pt>
                <c:pt idx="42">
                  <c:v>74613</c:v>
                </c:pt>
                <c:pt idx="43">
                  <c:v>73011</c:v>
                </c:pt>
                <c:pt idx="44">
                  <c:v>71267</c:v>
                </c:pt>
                <c:pt idx="45">
                  <c:v>66611</c:v>
                </c:pt>
                <c:pt idx="46">
                  <c:v>64255</c:v>
                </c:pt>
                <c:pt idx="47">
                  <c:v>61927</c:v>
                </c:pt>
                <c:pt idx="48">
                  <c:v>60663</c:v>
                </c:pt>
                <c:pt idx="49">
                  <c:v>60912</c:v>
                </c:pt>
                <c:pt idx="50">
                  <c:v>58719</c:v>
                </c:pt>
                <c:pt idx="51">
                  <c:v>57184</c:v>
                </c:pt>
                <c:pt idx="52">
                  <c:v>54955</c:v>
                </c:pt>
                <c:pt idx="53">
                  <c:v>53864</c:v>
                </c:pt>
                <c:pt idx="54">
                  <c:v>52634</c:v>
                </c:pt>
                <c:pt idx="55">
                  <c:v>49362</c:v>
                </c:pt>
                <c:pt idx="56">
                  <c:v>47854</c:v>
                </c:pt>
                <c:pt idx="57">
                  <c:v>46127</c:v>
                </c:pt>
                <c:pt idx="58">
                  <c:v>44266</c:v>
                </c:pt>
                <c:pt idx="59">
                  <c:v>42383</c:v>
                </c:pt>
                <c:pt idx="60">
                  <c:v>39431</c:v>
                </c:pt>
                <c:pt idx="61">
                  <c:v>37180</c:v>
                </c:pt>
                <c:pt idx="62">
                  <c:v>34624</c:v>
                </c:pt>
                <c:pt idx="63">
                  <c:v>33582</c:v>
                </c:pt>
                <c:pt idx="64">
                  <c:v>32586</c:v>
                </c:pt>
                <c:pt idx="65">
                  <c:v>30518</c:v>
                </c:pt>
                <c:pt idx="66">
                  <c:v>29140</c:v>
                </c:pt>
                <c:pt idx="67">
                  <c:v>27569</c:v>
                </c:pt>
                <c:pt idx="68">
                  <c:v>24788</c:v>
                </c:pt>
                <c:pt idx="69">
                  <c:v>23040</c:v>
                </c:pt>
                <c:pt idx="70">
                  <c:v>21356</c:v>
                </c:pt>
                <c:pt idx="71">
                  <c:v>19826</c:v>
                </c:pt>
                <c:pt idx="72">
                  <c:v>18019</c:v>
                </c:pt>
                <c:pt idx="73">
                  <c:v>16897</c:v>
                </c:pt>
                <c:pt idx="74">
                  <c:v>15834</c:v>
                </c:pt>
                <c:pt idx="75">
                  <c:v>14736</c:v>
                </c:pt>
                <c:pt idx="76">
                  <c:v>14105</c:v>
                </c:pt>
                <c:pt idx="77">
                  <c:v>13210</c:v>
                </c:pt>
                <c:pt idx="78">
                  <c:v>12670</c:v>
                </c:pt>
                <c:pt idx="79">
                  <c:v>11972</c:v>
                </c:pt>
                <c:pt idx="80">
                  <c:v>10686</c:v>
                </c:pt>
                <c:pt idx="81">
                  <c:v>9656</c:v>
                </c:pt>
                <c:pt idx="82">
                  <c:v>9139</c:v>
                </c:pt>
                <c:pt idx="83">
                  <c:v>8590</c:v>
                </c:pt>
                <c:pt idx="84">
                  <c:v>8140</c:v>
                </c:pt>
                <c:pt idx="85">
                  <c:v>41292</c:v>
                </c:pt>
              </c:numCache>
            </c:numRef>
          </c:val>
          <c:extLst>
            <c:ext xmlns:c16="http://schemas.microsoft.com/office/drawing/2014/chart" uri="{C3380CC4-5D6E-409C-BE32-E72D297353CC}">
              <c16:uniqueId val="{00000008-1B2F-40FA-A610-B17CFC9F5E1E}"/>
            </c:ext>
          </c:extLst>
        </c:ser>
        <c:ser>
          <c:idx val="6"/>
          <c:order val="6"/>
          <c:tx>
            <c:strRef>
              <c:f>Sheet1!$H$1</c:f>
              <c:strCache>
                <c:ptCount val="1"/>
                <c:pt idx="0">
                  <c:v>Female Black, Non Hispanic</c:v>
                </c:pt>
              </c:strCache>
            </c:strRef>
          </c:tx>
          <c:spPr>
            <a:solidFill>
              <a:srgbClr val="F84260"/>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Sheet1!$H$2:$H$87</c:f>
              <c:numCache>
                <c:formatCode>#,##0</c:formatCode>
                <c:ptCount val="86"/>
                <c:pt idx="0">
                  <c:v>22202</c:v>
                </c:pt>
                <c:pt idx="1">
                  <c:v>21521</c:v>
                </c:pt>
                <c:pt idx="2">
                  <c:v>20934</c:v>
                </c:pt>
                <c:pt idx="3">
                  <c:v>20919</c:v>
                </c:pt>
                <c:pt idx="4">
                  <c:v>21326</c:v>
                </c:pt>
                <c:pt idx="5">
                  <c:v>21272</c:v>
                </c:pt>
                <c:pt idx="6">
                  <c:v>21728</c:v>
                </c:pt>
                <c:pt idx="7">
                  <c:v>21858</c:v>
                </c:pt>
                <c:pt idx="8">
                  <c:v>22025</c:v>
                </c:pt>
                <c:pt idx="9">
                  <c:v>21913</c:v>
                </c:pt>
                <c:pt idx="10">
                  <c:v>22200</c:v>
                </c:pt>
                <c:pt idx="11">
                  <c:v>22549</c:v>
                </c:pt>
                <c:pt idx="12">
                  <c:v>23089</c:v>
                </c:pt>
                <c:pt idx="13">
                  <c:v>23768</c:v>
                </c:pt>
                <c:pt idx="14">
                  <c:v>24233</c:v>
                </c:pt>
                <c:pt idx="15">
                  <c:v>23797</c:v>
                </c:pt>
                <c:pt idx="16">
                  <c:v>23721</c:v>
                </c:pt>
                <c:pt idx="17">
                  <c:v>23850</c:v>
                </c:pt>
                <c:pt idx="18">
                  <c:v>23979</c:v>
                </c:pt>
                <c:pt idx="19">
                  <c:v>24670</c:v>
                </c:pt>
                <c:pt idx="20">
                  <c:v>24762</c:v>
                </c:pt>
                <c:pt idx="21">
                  <c:v>25352</c:v>
                </c:pt>
                <c:pt idx="22">
                  <c:v>25162</c:v>
                </c:pt>
                <c:pt idx="23">
                  <c:v>25059</c:v>
                </c:pt>
                <c:pt idx="24">
                  <c:v>24415</c:v>
                </c:pt>
                <c:pt idx="25">
                  <c:v>23120</c:v>
                </c:pt>
                <c:pt idx="26">
                  <c:v>22341</c:v>
                </c:pt>
                <c:pt idx="27">
                  <c:v>22020</c:v>
                </c:pt>
                <c:pt idx="28">
                  <c:v>22200</c:v>
                </c:pt>
                <c:pt idx="29">
                  <c:v>22023</c:v>
                </c:pt>
                <c:pt idx="30">
                  <c:v>21963</c:v>
                </c:pt>
                <c:pt idx="31">
                  <c:v>22728</c:v>
                </c:pt>
                <c:pt idx="32">
                  <c:v>23314</c:v>
                </c:pt>
                <c:pt idx="33">
                  <c:v>24407</c:v>
                </c:pt>
                <c:pt idx="34">
                  <c:v>25346</c:v>
                </c:pt>
                <c:pt idx="35">
                  <c:v>24279</c:v>
                </c:pt>
                <c:pt idx="36">
                  <c:v>23275</c:v>
                </c:pt>
                <c:pt idx="37">
                  <c:v>22757</c:v>
                </c:pt>
                <c:pt idx="38">
                  <c:v>22556</c:v>
                </c:pt>
                <c:pt idx="39">
                  <c:v>22368</c:v>
                </c:pt>
                <c:pt idx="40">
                  <c:v>22407</c:v>
                </c:pt>
                <c:pt idx="41">
                  <c:v>22992</c:v>
                </c:pt>
                <c:pt idx="42">
                  <c:v>23405</c:v>
                </c:pt>
                <c:pt idx="43">
                  <c:v>24156</c:v>
                </c:pt>
                <c:pt idx="44">
                  <c:v>23497</c:v>
                </c:pt>
                <c:pt idx="45">
                  <c:v>21808</c:v>
                </c:pt>
                <c:pt idx="46">
                  <c:v>21610</c:v>
                </c:pt>
                <c:pt idx="47">
                  <c:v>21645</c:v>
                </c:pt>
                <c:pt idx="48">
                  <c:v>22260</c:v>
                </c:pt>
                <c:pt idx="49">
                  <c:v>23391</c:v>
                </c:pt>
                <c:pt idx="50">
                  <c:v>23087</c:v>
                </c:pt>
                <c:pt idx="51">
                  <c:v>22810</c:v>
                </c:pt>
                <c:pt idx="52">
                  <c:v>22583</c:v>
                </c:pt>
                <c:pt idx="53">
                  <c:v>22769</c:v>
                </c:pt>
                <c:pt idx="54">
                  <c:v>22561</c:v>
                </c:pt>
                <c:pt idx="55">
                  <c:v>21916</c:v>
                </c:pt>
                <c:pt idx="56">
                  <c:v>21398</c:v>
                </c:pt>
                <c:pt idx="57">
                  <c:v>20836</c:v>
                </c:pt>
                <c:pt idx="58">
                  <c:v>20077</c:v>
                </c:pt>
                <c:pt idx="59">
                  <c:v>19400</c:v>
                </c:pt>
                <c:pt idx="60">
                  <c:v>17910</c:v>
                </c:pt>
                <c:pt idx="61">
                  <c:v>16946</c:v>
                </c:pt>
                <c:pt idx="62">
                  <c:v>16265</c:v>
                </c:pt>
                <c:pt idx="63">
                  <c:v>15679</c:v>
                </c:pt>
                <c:pt idx="64">
                  <c:v>14895</c:v>
                </c:pt>
                <c:pt idx="65">
                  <c:v>13941</c:v>
                </c:pt>
                <c:pt idx="66">
                  <c:v>12891</c:v>
                </c:pt>
                <c:pt idx="67">
                  <c:v>11657</c:v>
                </c:pt>
                <c:pt idx="68">
                  <c:v>10027</c:v>
                </c:pt>
                <c:pt idx="69">
                  <c:v>9545</c:v>
                </c:pt>
                <c:pt idx="70">
                  <c:v>8902</c:v>
                </c:pt>
                <c:pt idx="71">
                  <c:v>8303</c:v>
                </c:pt>
                <c:pt idx="72">
                  <c:v>7565</c:v>
                </c:pt>
                <c:pt idx="73">
                  <c:v>7129</c:v>
                </c:pt>
                <c:pt idx="74">
                  <c:v>6602</c:v>
                </c:pt>
                <c:pt idx="75">
                  <c:v>5823</c:v>
                </c:pt>
                <c:pt idx="76">
                  <c:v>5531</c:v>
                </c:pt>
                <c:pt idx="77">
                  <c:v>5281</c:v>
                </c:pt>
                <c:pt idx="78">
                  <c:v>4968</c:v>
                </c:pt>
                <c:pt idx="79">
                  <c:v>4783</c:v>
                </c:pt>
                <c:pt idx="80">
                  <c:v>4344</c:v>
                </c:pt>
                <c:pt idx="81">
                  <c:v>4117</c:v>
                </c:pt>
                <c:pt idx="82">
                  <c:v>3632</c:v>
                </c:pt>
                <c:pt idx="83">
                  <c:v>3321</c:v>
                </c:pt>
                <c:pt idx="84">
                  <c:v>3195</c:v>
                </c:pt>
                <c:pt idx="85">
                  <c:v>17951</c:v>
                </c:pt>
              </c:numCache>
            </c:numRef>
          </c:val>
          <c:extLst>
            <c:ext xmlns:c16="http://schemas.microsoft.com/office/drawing/2014/chart" uri="{C3380CC4-5D6E-409C-BE32-E72D297353CC}">
              <c16:uniqueId val="{00000005-1B2F-40FA-A610-B17CFC9F5E1E}"/>
            </c:ext>
          </c:extLst>
        </c:ser>
        <c:ser>
          <c:idx val="8"/>
          <c:order val="7"/>
          <c:tx>
            <c:strRef>
              <c:f>Sheet1!$I$1</c:f>
              <c:strCache>
                <c:ptCount val="1"/>
                <c:pt idx="0">
                  <c:v>Female Other, Non Hispanic</c:v>
                </c:pt>
              </c:strCache>
            </c:strRef>
          </c:tx>
          <c:spPr>
            <a:solidFill>
              <a:srgbClr val="FCBAC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Sheet1!$I$2:$I$87</c:f>
              <c:numCache>
                <c:formatCode>#,##0</c:formatCode>
                <c:ptCount val="86"/>
                <c:pt idx="0">
                  <c:v>15611</c:v>
                </c:pt>
                <c:pt idx="1">
                  <c:v>15079</c:v>
                </c:pt>
                <c:pt idx="2">
                  <c:v>14507</c:v>
                </c:pt>
                <c:pt idx="3">
                  <c:v>14591</c:v>
                </c:pt>
                <c:pt idx="4">
                  <c:v>13959</c:v>
                </c:pt>
                <c:pt idx="5">
                  <c:v>13996</c:v>
                </c:pt>
                <c:pt idx="6">
                  <c:v>14585</c:v>
                </c:pt>
                <c:pt idx="7">
                  <c:v>14596</c:v>
                </c:pt>
                <c:pt idx="8">
                  <c:v>14501</c:v>
                </c:pt>
                <c:pt idx="9">
                  <c:v>14451</c:v>
                </c:pt>
                <c:pt idx="10">
                  <c:v>14271</c:v>
                </c:pt>
                <c:pt idx="11">
                  <c:v>13813</c:v>
                </c:pt>
                <c:pt idx="12">
                  <c:v>13196</c:v>
                </c:pt>
                <c:pt idx="13">
                  <c:v>13152</c:v>
                </c:pt>
                <c:pt idx="14">
                  <c:v>12744</c:v>
                </c:pt>
                <c:pt idx="15">
                  <c:v>12214</c:v>
                </c:pt>
                <c:pt idx="16">
                  <c:v>12211</c:v>
                </c:pt>
                <c:pt idx="17">
                  <c:v>12218</c:v>
                </c:pt>
                <c:pt idx="18">
                  <c:v>12044</c:v>
                </c:pt>
                <c:pt idx="19">
                  <c:v>11817</c:v>
                </c:pt>
                <c:pt idx="20">
                  <c:v>11618</c:v>
                </c:pt>
                <c:pt idx="21">
                  <c:v>11524</c:v>
                </c:pt>
                <c:pt idx="22">
                  <c:v>11430</c:v>
                </c:pt>
                <c:pt idx="23">
                  <c:v>11422</c:v>
                </c:pt>
                <c:pt idx="24">
                  <c:v>11616</c:v>
                </c:pt>
                <c:pt idx="25">
                  <c:v>11782</c:v>
                </c:pt>
                <c:pt idx="26">
                  <c:v>12045</c:v>
                </c:pt>
                <c:pt idx="27">
                  <c:v>12428</c:v>
                </c:pt>
                <c:pt idx="28">
                  <c:v>12858</c:v>
                </c:pt>
                <c:pt idx="29">
                  <c:v>13288</c:v>
                </c:pt>
                <c:pt idx="30">
                  <c:v>13946</c:v>
                </c:pt>
                <c:pt idx="31">
                  <c:v>14458</c:v>
                </c:pt>
                <c:pt idx="32">
                  <c:v>14679</c:v>
                </c:pt>
                <c:pt idx="33">
                  <c:v>14606</c:v>
                </c:pt>
                <c:pt idx="34">
                  <c:v>14638</c:v>
                </c:pt>
                <c:pt idx="35">
                  <c:v>14348</c:v>
                </c:pt>
                <c:pt idx="36">
                  <c:v>14131</c:v>
                </c:pt>
                <c:pt idx="37">
                  <c:v>14118</c:v>
                </c:pt>
                <c:pt idx="38">
                  <c:v>14525</c:v>
                </c:pt>
                <c:pt idx="39">
                  <c:v>14759</c:v>
                </c:pt>
                <c:pt idx="40">
                  <c:v>14641</c:v>
                </c:pt>
                <c:pt idx="41">
                  <c:v>14550</c:v>
                </c:pt>
                <c:pt idx="42">
                  <c:v>14410</c:v>
                </c:pt>
                <c:pt idx="43">
                  <c:v>14142</c:v>
                </c:pt>
                <c:pt idx="44">
                  <c:v>13683</c:v>
                </c:pt>
                <c:pt idx="45">
                  <c:v>12630</c:v>
                </c:pt>
                <c:pt idx="46">
                  <c:v>11715</c:v>
                </c:pt>
                <c:pt idx="47">
                  <c:v>10990</c:v>
                </c:pt>
                <c:pt idx="48">
                  <c:v>10796</c:v>
                </c:pt>
                <c:pt idx="49">
                  <c:v>10925</c:v>
                </c:pt>
                <c:pt idx="50">
                  <c:v>10926</c:v>
                </c:pt>
                <c:pt idx="51">
                  <c:v>10747</c:v>
                </c:pt>
                <c:pt idx="52">
                  <c:v>10058</c:v>
                </c:pt>
                <c:pt idx="53">
                  <c:v>10021</c:v>
                </c:pt>
                <c:pt idx="54">
                  <c:v>9833</c:v>
                </c:pt>
                <c:pt idx="55">
                  <c:v>9433</c:v>
                </c:pt>
                <c:pt idx="56">
                  <c:v>9217</c:v>
                </c:pt>
                <c:pt idx="57">
                  <c:v>9153</c:v>
                </c:pt>
                <c:pt idx="58">
                  <c:v>8846</c:v>
                </c:pt>
                <c:pt idx="59">
                  <c:v>8535</c:v>
                </c:pt>
                <c:pt idx="60">
                  <c:v>7962</c:v>
                </c:pt>
                <c:pt idx="61">
                  <c:v>7878</c:v>
                </c:pt>
                <c:pt idx="62">
                  <c:v>7370</c:v>
                </c:pt>
                <c:pt idx="63">
                  <c:v>7243</c:v>
                </c:pt>
                <c:pt idx="64">
                  <c:v>7133</c:v>
                </c:pt>
                <c:pt idx="65">
                  <c:v>6643</c:v>
                </c:pt>
                <c:pt idx="66">
                  <c:v>6238</c:v>
                </c:pt>
                <c:pt idx="67">
                  <c:v>5761</c:v>
                </c:pt>
                <c:pt idx="68">
                  <c:v>4867</c:v>
                </c:pt>
                <c:pt idx="69">
                  <c:v>4571</c:v>
                </c:pt>
                <c:pt idx="70">
                  <c:v>4190</c:v>
                </c:pt>
                <c:pt idx="71">
                  <c:v>3929</c:v>
                </c:pt>
                <c:pt idx="72">
                  <c:v>3564</c:v>
                </c:pt>
                <c:pt idx="73">
                  <c:v>3268</c:v>
                </c:pt>
                <c:pt idx="74">
                  <c:v>3034</c:v>
                </c:pt>
                <c:pt idx="75">
                  <c:v>2728</c:v>
                </c:pt>
                <c:pt idx="76">
                  <c:v>2477</c:v>
                </c:pt>
                <c:pt idx="77">
                  <c:v>2290</c:v>
                </c:pt>
                <c:pt idx="78">
                  <c:v>2149</c:v>
                </c:pt>
                <c:pt idx="79">
                  <c:v>1864</c:v>
                </c:pt>
                <c:pt idx="80">
                  <c:v>1691</c:v>
                </c:pt>
                <c:pt idx="81">
                  <c:v>1582</c:v>
                </c:pt>
                <c:pt idx="82">
                  <c:v>1411</c:v>
                </c:pt>
                <c:pt idx="83">
                  <c:v>1364</c:v>
                </c:pt>
                <c:pt idx="84">
                  <c:v>1250</c:v>
                </c:pt>
                <c:pt idx="85">
                  <c:v>6237</c:v>
                </c:pt>
              </c:numCache>
            </c:numRef>
          </c:val>
          <c:extLst>
            <c:ext xmlns:c16="http://schemas.microsoft.com/office/drawing/2014/chart" uri="{C3380CC4-5D6E-409C-BE32-E72D297353CC}">
              <c16:uniqueId val="{00000006-1B2F-40FA-A610-B17CFC9F5E1E}"/>
            </c:ext>
          </c:extLst>
        </c:ser>
        <c:dLbls>
          <c:showLegendKey val="0"/>
          <c:showVal val="0"/>
          <c:showCatName val="0"/>
          <c:showSerName val="0"/>
          <c:showPercent val="0"/>
          <c:showBubbleSize val="0"/>
        </c:dLbls>
        <c:gapWidth val="0"/>
        <c:overlap val="100"/>
        <c:axId val="488548136"/>
        <c:axId val="490307832"/>
      </c:barChart>
      <c:catAx>
        <c:axId val="488548136"/>
        <c:scaling>
          <c:orientation val="minMax"/>
        </c:scaling>
        <c:delete val="0"/>
        <c:axPos val="l"/>
        <c:numFmt formatCode="General" sourceLinked="0"/>
        <c:majorTickMark val="out"/>
        <c:minorTickMark val="none"/>
        <c:tickLblPos val="low"/>
        <c:txPr>
          <a:bodyPr/>
          <a:lstStyle/>
          <a:p>
            <a:pPr>
              <a:defRPr sz="1050" baseline="0"/>
            </a:pPr>
            <a:endParaRPr lang="en-US"/>
          </a:p>
        </c:txPr>
        <c:crossAx val="490307832"/>
        <c:crosses val="autoZero"/>
        <c:auto val="1"/>
        <c:lblAlgn val="ctr"/>
        <c:lblOffset val="100"/>
        <c:tickLblSkip val="5"/>
        <c:noMultiLvlLbl val="0"/>
      </c:catAx>
      <c:valAx>
        <c:axId val="490307832"/>
        <c:scaling>
          <c:orientation val="minMax"/>
          <c:max val="250000"/>
          <c:min val="-250000"/>
        </c:scaling>
        <c:delete val="0"/>
        <c:axPos val="b"/>
        <c:majorGridlines/>
        <c:numFmt formatCode="#,##0;[Red]#,##0" sourceLinked="1"/>
        <c:majorTickMark val="out"/>
        <c:minorTickMark val="none"/>
        <c:tickLblPos val="nextTo"/>
        <c:txPr>
          <a:bodyPr/>
          <a:lstStyle/>
          <a:p>
            <a:pPr>
              <a:defRPr sz="1400"/>
            </a:pPr>
            <a:endParaRPr lang="en-US"/>
          </a:p>
        </c:txPr>
        <c:crossAx val="488548136"/>
        <c:crosses val="autoZero"/>
        <c:crossBetween val="between"/>
      </c:valAx>
    </c:plotArea>
    <c:legend>
      <c:legendPos val="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Sheet1!$B$2:$B$87</c:f>
              <c:numCache>
                <c:formatCode>#,##0;[Red]#,##0</c:formatCode>
                <c:ptCount val="86"/>
                <c:pt idx="0">
                  <c:v>-62731</c:v>
                </c:pt>
                <c:pt idx="1">
                  <c:v>-62134</c:v>
                </c:pt>
                <c:pt idx="2">
                  <c:v>-61324</c:v>
                </c:pt>
                <c:pt idx="3">
                  <c:v>-61326</c:v>
                </c:pt>
                <c:pt idx="4">
                  <c:v>-62063</c:v>
                </c:pt>
                <c:pt idx="5">
                  <c:v>-61239</c:v>
                </c:pt>
                <c:pt idx="6">
                  <c:v>-62580</c:v>
                </c:pt>
                <c:pt idx="7">
                  <c:v>-63561</c:v>
                </c:pt>
                <c:pt idx="8">
                  <c:v>-64116</c:v>
                </c:pt>
                <c:pt idx="9">
                  <c:v>-64504</c:v>
                </c:pt>
                <c:pt idx="10">
                  <c:v>-65273</c:v>
                </c:pt>
                <c:pt idx="11">
                  <c:v>-65766</c:v>
                </c:pt>
                <c:pt idx="12">
                  <c:v>-66013</c:v>
                </c:pt>
                <c:pt idx="13">
                  <c:v>-67387</c:v>
                </c:pt>
                <c:pt idx="14">
                  <c:v>-68221</c:v>
                </c:pt>
                <c:pt idx="15">
                  <c:v>-67822</c:v>
                </c:pt>
                <c:pt idx="16">
                  <c:v>-67577</c:v>
                </c:pt>
                <c:pt idx="17">
                  <c:v>-68039</c:v>
                </c:pt>
                <c:pt idx="18">
                  <c:v>-68887</c:v>
                </c:pt>
                <c:pt idx="19">
                  <c:v>-70474</c:v>
                </c:pt>
                <c:pt idx="20">
                  <c:v>-69305</c:v>
                </c:pt>
                <c:pt idx="21">
                  <c:v>-70367</c:v>
                </c:pt>
                <c:pt idx="22">
                  <c:v>-71055</c:v>
                </c:pt>
                <c:pt idx="23">
                  <c:v>-70686</c:v>
                </c:pt>
                <c:pt idx="24">
                  <c:v>-70569</c:v>
                </c:pt>
                <c:pt idx="25">
                  <c:v>-69615</c:v>
                </c:pt>
                <c:pt idx="26">
                  <c:v>-69920</c:v>
                </c:pt>
                <c:pt idx="27">
                  <c:v>-71401</c:v>
                </c:pt>
                <c:pt idx="28">
                  <c:v>-73150</c:v>
                </c:pt>
                <c:pt idx="29">
                  <c:v>-75132</c:v>
                </c:pt>
                <c:pt idx="30">
                  <c:v>-74228</c:v>
                </c:pt>
                <c:pt idx="31">
                  <c:v>-75713</c:v>
                </c:pt>
                <c:pt idx="32">
                  <c:v>-76008</c:v>
                </c:pt>
                <c:pt idx="33">
                  <c:v>-76550</c:v>
                </c:pt>
                <c:pt idx="34">
                  <c:v>-76280</c:v>
                </c:pt>
                <c:pt idx="35">
                  <c:v>-72299</c:v>
                </c:pt>
                <c:pt idx="36">
                  <c:v>-70190</c:v>
                </c:pt>
                <c:pt idx="37">
                  <c:v>-68749</c:v>
                </c:pt>
                <c:pt idx="38">
                  <c:v>-67958</c:v>
                </c:pt>
                <c:pt idx="39">
                  <c:v>-69075</c:v>
                </c:pt>
                <c:pt idx="40">
                  <c:v>-67785</c:v>
                </c:pt>
                <c:pt idx="41">
                  <c:v>-69516</c:v>
                </c:pt>
                <c:pt idx="42">
                  <c:v>-74419</c:v>
                </c:pt>
                <c:pt idx="43">
                  <c:v>-80231</c:v>
                </c:pt>
                <c:pt idx="44">
                  <c:v>-81102</c:v>
                </c:pt>
                <c:pt idx="45">
                  <c:v>-77113</c:v>
                </c:pt>
                <c:pt idx="46">
                  <c:v>-74468</c:v>
                </c:pt>
                <c:pt idx="47">
                  <c:v>-74086</c:v>
                </c:pt>
                <c:pt idx="48">
                  <c:v>-74778</c:v>
                </c:pt>
                <c:pt idx="49">
                  <c:v>-80670</c:v>
                </c:pt>
                <c:pt idx="50">
                  <c:v>-84818</c:v>
                </c:pt>
                <c:pt idx="51">
                  <c:v>-87248</c:v>
                </c:pt>
                <c:pt idx="52">
                  <c:v>-88613</c:v>
                </c:pt>
                <c:pt idx="53">
                  <c:v>-90400</c:v>
                </c:pt>
                <c:pt idx="54">
                  <c:v>-92437</c:v>
                </c:pt>
                <c:pt idx="55">
                  <c:v>-90514</c:v>
                </c:pt>
                <c:pt idx="56">
                  <c:v>-90883</c:v>
                </c:pt>
                <c:pt idx="57">
                  <c:v>-89127</c:v>
                </c:pt>
                <c:pt idx="58">
                  <c:v>-86633</c:v>
                </c:pt>
                <c:pt idx="59">
                  <c:v>-86141</c:v>
                </c:pt>
                <c:pt idx="60">
                  <c:v>-82509</c:v>
                </c:pt>
                <c:pt idx="61">
                  <c:v>-80244</c:v>
                </c:pt>
                <c:pt idx="62">
                  <c:v>-77182</c:v>
                </c:pt>
                <c:pt idx="63">
                  <c:v>-72760</c:v>
                </c:pt>
                <c:pt idx="64">
                  <c:v>-71868</c:v>
                </c:pt>
                <c:pt idx="65">
                  <c:v>-70260</c:v>
                </c:pt>
                <c:pt idx="66">
                  <c:v>-71922</c:v>
                </c:pt>
                <c:pt idx="67">
                  <c:v>-72108</c:v>
                </c:pt>
                <c:pt idx="68">
                  <c:v>-57700</c:v>
                </c:pt>
                <c:pt idx="69">
                  <c:v>-53726</c:v>
                </c:pt>
                <c:pt idx="70">
                  <c:v>-53860</c:v>
                </c:pt>
                <c:pt idx="71">
                  <c:v>-51894</c:v>
                </c:pt>
                <c:pt idx="72">
                  <c:v>-46754</c:v>
                </c:pt>
                <c:pt idx="73">
                  <c:v>-42212</c:v>
                </c:pt>
                <c:pt idx="74">
                  <c:v>-38551</c:v>
                </c:pt>
                <c:pt idx="75">
                  <c:v>-36081</c:v>
                </c:pt>
                <c:pt idx="76">
                  <c:v>-33823</c:v>
                </c:pt>
                <c:pt idx="77">
                  <c:v>-30911</c:v>
                </c:pt>
                <c:pt idx="78">
                  <c:v>-29113</c:v>
                </c:pt>
                <c:pt idx="79">
                  <c:v>-27641</c:v>
                </c:pt>
                <c:pt idx="80">
                  <c:v>-24736</c:v>
                </c:pt>
                <c:pt idx="81">
                  <c:v>-22774</c:v>
                </c:pt>
                <c:pt idx="82">
                  <c:v>-21195</c:v>
                </c:pt>
                <c:pt idx="83">
                  <c:v>-19654</c:v>
                </c:pt>
                <c:pt idx="84">
                  <c:v>-17793</c:v>
                </c:pt>
                <c:pt idx="85">
                  <c:v>-84378</c:v>
                </c:pt>
              </c:numCache>
            </c:numRef>
          </c:val>
          <c:extLst>
            <c:ext xmlns:c16="http://schemas.microsoft.com/office/drawing/2014/chart" uri="{C3380CC4-5D6E-409C-BE32-E72D297353CC}">
              <c16:uniqueId val="{00000000-1B2F-40FA-A610-B17CFC9F5E1E}"/>
            </c:ext>
          </c:extLst>
        </c:ser>
        <c:ser>
          <c:idx val="3"/>
          <c:order val="1"/>
          <c:tx>
            <c:strRef>
              <c:f>Sheet1!$C$1</c:f>
              <c:strCache>
                <c:ptCount val="1"/>
                <c:pt idx="0">
                  <c:v>Male Hispanic</c:v>
                </c:pt>
              </c:strCache>
            </c:strRef>
          </c:tx>
          <c:spPr>
            <a:solidFill>
              <a:schemeClr val="accent1">
                <a:lumMod val="75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Sheet1!$C$2:$C$87</c:f>
              <c:numCache>
                <c:formatCode>#,##0;[Red]#,##0</c:formatCode>
                <c:ptCount val="86"/>
                <c:pt idx="0">
                  <c:v>-102815</c:v>
                </c:pt>
                <c:pt idx="1">
                  <c:v>-101469</c:v>
                </c:pt>
                <c:pt idx="2">
                  <c:v>-100207</c:v>
                </c:pt>
                <c:pt idx="3">
                  <c:v>-100924</c:v>
                </c:pt>
                <c:pt idx="4">
                  <c:v>-100084</c:v>
                </c:pt>
                <c:pt idx="5">
                  <c:v>-98314</c:v>
                </c:pt>
                <c:pt idx="6">
                  <c:v>-100226</c:v>
                </c:pt>
                <c:pt idx="7">
                  <c:v>-100789</c:v>
                </c:pt>
                <c:pt idx="8">
                  <c:v>-100158</c:v>
                </c:pt>
                <c:pt idx="9">
                  <c:v>-100721</c:v>
                </c:pt>
                <c:pt idx="10">
                  <c:v>-101261</c:v>
                </c:pt>
                <c:pt idx="11">
                  <c:v>-101927</c:v>
                </c:pt>
                <c:pt idx="12">
                  <c:v>-103396</c:v>
                </c:pt>
                <c:pt idx="13">
                  <c:v>-104763</c:v>
                </c:pt>
                <c:pt idx="14">
                  <c:v>-103980</c:v>
                </c:pt>
                <c:pt idx="15">
                  <c:v>-100936</c:v>
                </c:pt>
                <c:pt idx="16">
                  <c:v>-98704</c:v>
                </c:pt>
                <c:pt idx="17">
                  <c:v>-97290</c:v>
                </c:pt>
                <c:pt idx="18">
                  <c:v>-97204</c:v>
                </c:pt>
                <c:pt idx="19">
                  <c:v>-97499</c:v>
                </c:pt>
                <c:pt idx="20">
                  <c:v>-96933</c:v>
                </c:pt>
                <c:pt idx="21">
                  <c:v>-97546</c:v>
                </c:pt>
                <c:pt idx="22">
                  <c:v>-97668</c:v>
                </c:pt>
                <c:pt idx="23">
                  <c:v>-96170</c:v>
                </c:pt>
                <c:pt idx="24">
                  <c:v>-94363</c:v>
                </c:pt>
                <c:pt idx="25">
                  <c:v>-92178</c:v>
                </c:pt>
                <c:pt idx="26">
                  <c:v>-91791</c:v>
                </c:pt>
                <c:pt idx="27">
                  <c:v>-90964</c:v>
                </c:pt>
                <c:pt idx="28">
                  <c:v>-89512</c:v>
                </c:pt>
                <c:pt idx="29">
                  <c:v>-87617</c:v>
                </c:pt>
                <c:pt idx="30">
                  <c:v>-85743</c:v>
                </c:pt>
                <c:pt idx="31">
                  <c:v>-86433</c:v>
                </c:pt>
                <c:pt idx="32">
                  <c:v>-85813</c:v>
                </c:pt>
                <c:pt idx="33">
                  <c:v>-84959</c:v>
                </c:pt>
                <c:pt idx="34">
                  <c:v>-84457</c:v>
                </c:pt>
                <c:pt idx="35">
                  <c:v>-79056</c:v>
                </c:pt>
                <c:pt idx="36">
                  <c:v>-77868</c:v>
                </c:pt>
                <c:pt idx="37">
                  <c:v>-77157</c:v>
                </c:pt>
                <c:pt idx="38">
                  <c:v>-76865</c:v>
                </c:pt>
                <c:pt idx="39">
                  <c:v>-76847</c:v>
                </c:pt>
                <c:pt idx="40">
                  <c:v>-73771</c:v>
                </c:pt>
                <c:pt idx="41">
                  <c:v>-72822</c:v>
                </c:pt>
                <c:pt idx="42">
                  <c:v>-71851</c:v>
                </c:pt>
                <c:pt idx="43">
                  <c:v>-70563</c:v>
                </c:pt>
                <c:pt idx="44">
                  <c:v>-69949</c:v>
                </c:pt>
                <c:pt idx="45">
                  <c:v>-65892</c:v>
                </c:pt>
                <c:pt idx="46">
                  <c:v>-63302</c:v>
                </c:pt>
                <c:pt idx="47">
                  <c:v>-61545</c:v>
                </c:pt>
                <c:pt idx="48">
                  <c:v>-61294</c:v>
                </c:pt>
                <c:pt idx="49">
                  <c:v>-61263</c:v>
                </c:pt>
                <c:pt idx="50">
                  <c:v>-58894</c:v>
                </c:pt>
                <c:pt idx="51">
                  <c:v>-57050</c:v>
                </c:pt>
                <c:pt idx="52">
                  <c:v>-54855</c:v>
                </c:pt>
                <c:pt idx="53">
                  <c:v>-53175</c:v>
                </c:pt>
                <c:pt idx="54">
                  <c:v>-52539</c:v>
                </c:pt>
                <c:pt idx="55">
                  <c:v>-48533</c:v>
                </c:pt>
                <c:pt idx="56">
                  <c:v>-46286</c:v>
                </c:pt>
                <c:pt idx="57">
                  <c:v>-44026</c:v>
                </c:pt>
                <c:pt idx="58">
                  <c:v>-41972</c:v>
                </c:pt>
                <c:pt idx="59">
                  <c:v>-39722</c:v>
                </c:pt>
                <c:pt idx="60">
                  <c:v>-36550</c:v>
                </c:pt>
                <c:pt idx="61">
                  <c:v>-34238</c:v>
                </c:pt>
                <c:pt idx="62">
                  <c:v>-31698</c:v>
                </c:pt>
                <c:pt idx="63">
                  <c:v>-30494</c:v>
                </c:pt>
                <c:pt idx="64">
                  <c:v>-29127</c:v>
                </c:pt>
                <c:pt idx="65">
                  <c:v>-27160</c:v>
                </c:pt>
                <c:pt idx="66">
                  <c:v>-25657</c:v>
                </c:pt>
                <c:pt idx="67">
                  <c:v>-23972</c:v>
                </c:pt>
                <c:pt idx="68">
                  <c:v>-21198</c:v>
                </c:pt>
                <c:pt idx="69">
                  <c:v>-19698</c:v>
                </c:pt>
                <c:pt idx="70">
                  <c:v>-17885</c:v>
                </c:pt>
                <c:pt idx="71">
                  <c:v>-16107</c:v>
                </c:pt>
                <c:pt idx="72">
                  <c:v>-14478</c:v>
                </c:pt>
                <c:pt idx="73">
                  <c:v>-13421</c:v>
                </c:pt>
                <c:pt idx="74">
                  <c:v>-12680</c:v>
                </c:pt>
                <c:pt idx="75">
                  <c:v>-11361</c:v>
                </c:pt>
                <c:pt idx="76">
                  <c:v>-10593</c:v>
                </c:pt>
                <c:pt idx="77">
                  <c:v>-9769</c:v>
                </c:pt>
                <c:pt idx="78">
                  <c:v>-8992</c:v>
                </c:pt>
                <c:pt idx="79">
                  <c:v>-8511</c:v>
                </c:pt>
                <c:pt idx="80">
                  <c:v>-7521</c:v>
                </c:pt>
                <c:pt idx="81">
                  <c:v>-6540</c:v>
                </c:pt>
                <c:pt idx="82">
                  <c:v>-6128</c:v>
                </c:pt>
                <c:pt idx="83">
                  <c:v>-5625</c:v>
                </c:pt>
                <c:pt idx="84">
                  <c:v>-5125</c:v>
                </c:pt>
                <c:pt idx="85">
                  <c:v>-23124</c:v>
                </c:pt>
              </c:numCache>
            </c:numRef>
          </c:val>
          <c:extLst>
            <c:ext xmlns:c16="http://schemas.microsoft.com/office/drawing/2014/chart" uri="{C3380CC4-5D6E-409C-BE32-E72D297353CC}">
              <c16:uniqueId val="{00000003-1B2F-40FA-A610-B17CFC9F5E1E}"/>
            </c:ext>
          </c:extLst>
        </c:ser>
        <c:ser>
          <c:idx val="2"/>
          <c:order val="2"/>
          <c:tx>
            <c:strRef>
              <c:f>Sheet1!$D$1</c:f>
              <c:strCache>
                <c:ptCount val="1"/>
                <c:pt idx="0">
                  <c:v>Male Black, Non Hispanic</c:v>
                </c:pt>
              </c:strCache>
            </c:strRef>
          </c:tx>
          <c:spPr>
            <a:solidFill>
              <a:schemeClr val="accent1">
                <a:lumMod val="60000"/>
                <a:lumOff val="4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Sheet1!$D$2:$D$87</c:f>
              <c:numCache>
                <c:formatCode>#,##0;[Red]#,##0</c:formatCode>
                <c:ptCount val="86"/>
                <c:pt idx="0">
                  <c:v>-22957</c:v>
                </c:pt>
                <c:pt idx="1">
                  <c:v>-22357</c:v>
                </c:pt>
                <c:pt idx="2">
                  <c:v>-21749</c:v>
                </c:pt>
                <c:pt idx="3">
                  <c:v>-21667</c:v>
                </c:pt>
                <c:pt idx="4">
                  <c:v>-21655</c:v>
                </c:pt>
                <c:pt idx="5">
                  <c:v>-21727</c:v>
                </c:pt>
                <c:pt idx="6">
                  <c:v>-22391</c:v>
                </c:pt>
                <c:pt idx="7">
                  <c:v>-22879</c:v>
                </c:pt>
                <c:pt idx="8">
                  <c:v>-22583</c:v>
                </c:pt>
                <c:pt idx="9">
                  <c:v>-22416</c:v>
                </c:pt>
                <c:pt idx="10">
                  <c:v>-22926</c:v>
                </c:pt>
                <c:pt idx="11">
                  <c:v>-23465</c:v>
                </c:pt>
                <c:pt idx="12">
                  <c:v>-24339</c:v>
                </c:pt>
                <c:pt idx="13">
                  <c:v>-25191</c:v>
                </c:pt>
                <c:pt idx="14">
                  <c:v>-25479</c:v>
                </c:pt>
                <c:pt idx="15">
                  <c:v>-25155</c:v>
                </c:pt>
                <c:pt idx="16">
                  <c:v>-25080</c:v>
                </c:pt>
                <c:pt idx="17">
                  <c:v>-25022</c:v>
                </c:pt>
                <c:pt idx="18">
                  <c:v>-25470</c:v>
                </c:pt>
                <c:pt idx="19">
                  <c:v>-26082</c:v>
                </c:pt>
                <c:pt idx="20">
                  <c:v>-26295</c:v>
                </c:pt>
                <c:pt idx="21">
                  <c:v>-26686</c:v>
                </c:pt>
                <c:pt idx="22">
                  <c:v>-26213</c:v>
                </c:pt>
                <c:pt idx="23">
                  <c:v>-25330</c:v>
                </c:pt>
                <c:pt idx="24">
                  <c:v>-24277</c:v>
                </c:pt>
                <c:pt idx="25">
                  <c:v>-23078</c:v>
                </c:pt>
                <c:pt idx="26">
                  <c:v>-21982</c:v>
                </c:pt>
                <c:pt idx="27">
                  <c:v>-21498</c:v>
                </c:pt>
                <c:pt idx="28">
                  <c:v>-21542</c:v>
                </c:pt>
                <c:pt idx="29">
                  <c:v>-21438</c:v>
                </c:pt>
                <c:pt idx="30">
                  <c:v>-21008</c:v>
                </c:pt>
                <c:pt idx="31">
                  <c:v>-21443</c:v>
                </c:pt>
                <c:pt idx="32">
                  <c:v>-21587</c:v>
                </c:pt>
                <c:pt idx="33">
                  <c:v>-22069</c:v>
                </c:pt>
                <c:pt idx="34">
                  <c:v>-22562</c:v>
                </c:pt>
                <c:pt idx="35">
                  <c:v>-21613</c:v>
                </c:pt>
                <c:pt idx="36">
                  <c:v>-20679</c:v>
                </c:pt>
                <c:pt idx="37">
                  <c:v>-20223</c:v>
                </c:pt>
                <c:pt idx="38">
                  <c:v>-19793</c:v>
                </c:pt>
                <c:pt idx="39">
                  <c:v>-19981</c:v>
                </c:pt>
                <c:pt idx="40">
                  <c:v>-19993</c:v>
                </c:pt>
                <c:pt idx="41">
                  <c:v>-20510</c:v>
                </c:pt>
                <c:pt idx="42">
                  <c:v>-21210</c:v>
                </c:pt>
                <c:pt idx="43">
                  <c:v>-21931</c:v>
                </c:pt>
                <c:pt idx="44">
                  <c:v>-21355</c:v>
                </c:pt>
                <c:pt idx="45">
                  <c:v>-20176</c:v>
                </c:pt>
                <c:pt idx="46">
                  <c:v>-20093</c:v>
                </c:pt>
                <c:pt idx="47">
                  <c:v>-20014</c:v>
                </c:pt>
                <c:pt idx="48">
                  <c:v>-20532</c:v>
                </c:pt>
                <c:pt idx="49">
                  <c:v>-21323</c:v>
                </c:pt>
                <c:pt idx="50">
                  <c:v>-20951</c:v>
                </c:pt>
                <c:pt idx="51">
                  <c:v>-20749</c:v>
                </c:pt>
                <c:pt idx="52">
                  <c:v>-20616</c:v>
                </c:pt>
                <c:pt idx="53">
                  <c:v>-20681</c:v>
                </c:pt>
                <c:pt idx="54">
                  <c:v>-20954</c:v>
                </c:pt>
                <c:pt idx="55">
                  <c:v>-20013</c:v>
                </c:pt>
                <c:pt idx="56">
                  <c:v>-19269</c:v>
                </c:pt>
                <c:pt idx="57">
                  <c:v>-18664</c:v>
                </c:pt>
                <c:pt idx="58">
                  <c:v>-18036</c:v>
                </c:pt>
                <c:pt idx="59">
                  <c:v>-17153</c:v>
                </c:pt>
                <c:pt idx="60">
                  <c:v>-15418</c:v>
                </c:pt>
                <c:pt idx="61">
                  <c:v>-14518</c:v>
                </c:pt>
                <c:pt idx="62">
                  <c:v>-13573</c:v>
                </c:pt>
                <c:pt idx="63">
                  <c:v>-13023</c:v>
                </c:pt>
                <c:pt idx="64">
                  <c:v>-12319</c:v>
                </c:pt>
                <c:pt idx="65">
                  <c:v>-11494</c:v>
                </c:pt>
                <c:pt idx="66">
                  <c:v>-10744</c:v>
                </c:pt>
                <c:pt idx="67">
                  <c:v>-9549</c:v>
                </c:pt>
                <c:pt idx="68">
                  <c:v>-7943</c:v>
                </c:pt>
                <c:pt idx="69">
                  <c:v>-7254</c:v>
                </c:pt>
                <c:pt idx="70">
                  <c:v>-6654</c:v>
                </c:pt>
                <c:pt idx="71">
                  <c:v>-6366</c:v>
                </c:pt>
                <c:pt idx="72">
                  <c:v>-5633</c:v>
                </c:pt>
                <c:pt idx="73">
                  <c:v>-5093</c:v>
                </c:pt>
                <c:pt idx="74">
                  <c:v>-4617</c:v>
                </c:pt>
                <c:pt idx="75">
                  <c:v>-4216</c:v>
                </c:pt>
                <c:pt idx="76">
                  <c:v>-3773</c:v>
                </c:pt>
                <c:pt idx="77">
                  <c:v>-3404</c:v>
                </c:pt>
                <c:pt idx="78">
                  <c:v>-3105</c:v>
                </c:pt>
                <c:pt idx="79">
                  <c:v>-2984</c:v>
                </c:pt>
                <c:pt idx="80">
                  <c:v>-2660</c:v>
                </c:pt>
                <c:pt idx="81">
                  <c:v>-2351</c:v>
                </c:pt>
                <c:pt idx="82">
                  <c:v>-2033</c:v>
                </c:pt>
                <c:pt idx="83">
                  <c:v>-1826</c:v>
                </c:pt>
                <c:pt idx="84">
                  <c:v>-1660</c:v>
                </c:pt>
                <c:pt idx="85">
                  <c:v>-7261</c:v>
                </c:pt>
              </c:numCache>
            </c:numRef>
          </c:val>
          <c:extLst>
            <c:ext xmlns:c16="http://schemas.microsoft.com/office/drawing/2014/chart" uri="{C3380CC4-5D6E-409C-BE32-E72D297353CC}">
              <c16:uniqueId val="{00000001-1B2F-40FA-A610-B17CFC9F5E1E}"/>
            </c:ext>
          </c:extLst>
        </c:ser>
        <c:ser>
          <c:idx val="4"/>
          <c:order val="3"/>
          <c:tx>
            <c:strRef>
              <c:f>Sheet1!$E$1</c:f>
              <c:strCache>
                <c:ptCount val="1"/>
                <c:pt idx="0">
                  <c:v>Male Other, Non Hispanic</c:v>
                </c:pt>
              </c:strCache>
            </c:strRef>
          </c:tx>
          <c:spPr>
            <a:solidFill>
              <a:schemeClr val="accent1">
                <a:lumMod val="40000"/>
                <a:lumOff val="6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Sheet1!$E$2:$E$87</c:f>
              <c:numCache>
                <c:formatCode>#,##0;[Red]#,##0</c:formatCode>
                <c:ptCount val="86"/>
                <c:pt idx="0">
                  <c:v>-16573</c:v>
                </c:pt>
                <c:pt idx="1">
                  <c:v>-16142</c:v>
                </c:pt>
                <c:pt idx="2">
                  <c:v>-15521</c:v>
                </c:pt>
                <c:pt idx="3">
                  <c:v>-15621</c:v>
                </c:pt>
                <c:pt idx="4">
                  <c:v>-14620</c:v>
                </c:pt>
                <c:pt idx="5">
                  <c:v>-14652</c:v>
                </c:pt>
                <c:pt idx="6">
                  <c:v>-15260</c:v>
                </c:pt>
                <c:pt idx="7">
                  <c:v>-15148</c:v>
                </c:pt>
                <c:pt idx="8">
                  <c:v>-14954</c:v>
                </c:pt>
                <c:pt idx="9">
                  <c:v>-14799</c:v>
                </c:pt>
                <c:pt idx="10">
                  <c:v>-14501</c:v>
                </c:pt>
                <c:pt idx="11">
                  <c:v>-14010</c:v>
                </c:pt>
                <c:pt idx="12">
                  <c:v>-13627</c:v>
                </c:pt>
                <c:pt idx="13">
                  <c:v>-13716</c:v>
                </c:pt>
                <c:pt idx="14">
                  <c:v>-13250</c:v>
                </c:pt>
                <c:pt idx="15">
                  <c:v>-12702</c:v>
                </c:pt>
                <c:pt idx="16">
                  <c:v>-12617</c:v>
                </c:pt>
                <c:pt idx="17">
                  <c:v>-12551</c:v>
                </c:pt>
                <c:pt idx="18">
                  <c:v>-12573</c:v>
                </c:pt>
                <c:pt idx="19">
                  <c:v>-12498</c:v>
                </c:pt>
                <c:pt idx="20">
                  <c:v>-12331</c:v>
                </c:pt>
                <c:pt idx="21">
                  <c:v>-12242</c:v>
                </c:pt>
                <c:pt idx="22">
                  <c:v>-12170</c:v>
                </c:pt>
                <c:pt idx="23">
                  <c:v>-12143</c:v>
                </c:pt>
                <c:pt idx="24">
                  <c:v>-12297</c:v>
                </c:pt>
                <c:pt idx="25">
                  <c:v>-12571</c:v>
                </c:pt>
                <c:pt idx="26">
                  <c:v>-12465</c:v>
                </c:pt>
                <c:pt idx="27">
                  <c:v>-12516</c:v>
                </c:pt>
                <c:pt idx="28">
                  <c:v>-12941</c:v>
                </c:pt>
                <c:pt idx="29">
                  <c:v>-13296</c:v>
                </c:pt>
                <c:pt idx="30">
                  <c:v>-13527</c:v>
                </c:pt>
                <c:pt idx="31">
                  <c:v>-13527</c:v>
                </c:pt>
                <c:pt idx="32">
                  <c:v>-13276</c:v>
                </c:pt>
                <c:pt idx="33">
                  <c:v>-12972</c:v>
                </c:pt>
                <c:pt idx="34">
                  <c:v>-13063</c:v>
                </c:pt>
                <c:pt idx="35">
                  <c:v>-12679</c:v>
                </c:pt>
                <c:pt idx="36">
                  <c:v>-12471</c:v>
                </c:pt>
                <c:pt idx="37">
                  <c:v>-12522</c:v>
                </c:pt>
                <c:pt idx="38">
                  <c:v>-12858</c:v>
                </c:pt>
                <c:pt idx="39">
                  <c:v>-12998</c:v>
                </c:pt>
                <c:pt idx="40">
                  <c:v>-12779</c:v>
                </c:pt>
                <c:pt idx="41">
                  <c:v>-12855</c:v>
                </c:pt>
                <c:pt idx="42">
                  <c:v>-12718</c:v>
                </c:pt>
                <c:pt idx="43">
                  <c:v>-12779</c:v>
                </c:pt>
                <c:pt idx="44">
                  <c:v>-12406</c:v>
                </c:pt>
                <c:pt idx="45">
                  <c:v>-11767</c:v>
                </c:pt>
                <c:pt idx="46">
                  <c:v>-10881</c:v>
                </c:pt>
                <c:pt idx="47">
                  <c:v>-10251</c:v>
                </c:pt>
                <c:pt idx="48">
                  <c:v>-10237</c:v>
                </c:pt>
                <c:pt idx="49">
                  <c:v>-10268</c:v>
                </c:pt>
                <c:pt idx="50">
                  <c:v>-10336</c:v>
                </c:pt>
                <c:pt idx="51">
                  <c:v>-10143</c:v>
                </c:pt>
                <c:pt idx="52">
                  <c:v>-9339</c:v>
                </c:pt>
                <c:pt idx="53">
                  <c:v>-9080</c:v>
                </c:pt>
                <c:pt idx="54">
                  <c:v>-8949</c:v>
                </c:pt>
                <c:pt idx="55">
                  <c:v>-8393</c:v>
                </c:pt>
                <c:pt idx="56">
                  <c:v>-8306</c:v>
                </c:pt>
                <c:pt idx="57">
                  <c:v>-8056</c:v>
                </c:pt>
                <c:pt idx="58">
                  <c:v>-7875</c:v>
                </c:pt>
                <c:pt idx="59">
                  <c:v>-7524</c:v>
                </c:pt>
                <c:pt idx="60">
                  <c:v>-6978</c:v>
                </c:pt>
                <c:pt idx="61">
                  <c:v>-6699</c:v>
                </c:pt>
                <c:pt idx="62">
                  <c:v>-6152</c:v>
                </c:pt>
                <c:pt idx="63">
                  <c:v>-5964</c:v>
                </c:pt>
                <c:pt idx="64">
                  <c:v>-5979</c:v>
                </c:pt>
                <c:pt idx="65">
                  <c:v>-5674</c:v>
                </c:pt>
                <c:pt idx="66">
                  <c:v>-5307</c:v>
                </c:pt>
                <c:pt idx="67">
                  <c:v>-4886</c:v>
                </c:pt>
                <c:pt idx="68">
                  <c:v>-4290</c:v>
                </c:pt>
                <c:pt idx="69">
                  <c:v>-4021</c:v>
                </c:pt>
                <c:pt idx="70">
                  <c:v>-3700</c:v>
                </c:pt>
                <c:pt idx="71">
                  <c:v>-3547</c:v>
                </c:pt>
                <c:pt idx="72">
                  <c:v>-3251</c:v>
                </c:pt>
                <c:pt idx="73">
                  <c:v>-2901</c:v>
                </c:pt>
                <c:pt idx="74">
                  <c:v>-2674</c:v>
                </c:pt>
                <c:pt idx="75">
                  <c:v>-2383</c:v>
                </c:pt>
                <c:pt idx="76">
                  <c:v>-2235</c:v>
                </c:pt>
                <c:pt idx="77">
                  <c:v>-1963</c:v>
                </c:pt>
                <c:pt idx="78">
                  <c:v>-1719</c:v>
                </c:pt>
                <c:pt idx="79">
                  <c:v>-1559</c:v>
                </c:pt>
                <c:pt idx="80">
                  <c:v>-1359</c:v>
                </c:pt>
                <c:pt idx="81">
                  <c:v>-1183</c:v>
                </c:pt>
                <c:pt idx="82">
                  <c:v>-998</c:v>
                </c:pt>
                <c:pt idx="83">
                  <c:v>-922</c:v>
                </c:pt>
                <c:pt idx="84">
                  <c:v>-842</c:v>
                </c:pt>
                <c:pt idx="85">
                  <c:v>-3662</c:v>
                </c:pt>
              </c:numCache>
            </c:numRef>
          </c:val>
          <c:extLst>
            <c:ext xmlns:c16="http://schemas.microsoft.com/office/drawing/2014/chart" uri="{C3380CC4-5D6E-409C-BE32-E72D297353CC}">
              <c16:uniqueId val="{00000002-1B2F-40FA-A610-B17CFC9F5E1E}"/>
            </c:ext>
          </c:extLst>
        </c:ser>
        <c:ser>
          <c:idx val="5"/>
          <c:order val="4"/>
          <c:tx>
            <c:strRef>
              <c:f>Sheet1!$F$1</c:f>
              <c:strCache>
                <c:ptCount val="1"/>
                <c:pt idx="0">
                  <c:v>Female White, Non-Hispanic</c:v>
                </c:pt>
              </c:strCache>
            </c:strRef>
          </c:tx>
          <c:spPr>
            <a:solidFill>
              <a:srgbClr val="B9072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Sheet1!$F$2:$F$87</c:f>
              <c:numCache>
                <c:formatCode>#,##0</c:formatCode>
                <c:ptCount val="86"/>
                <c:pt idx="0">
                  <c:v>59697</c:v>
                </c:pt>
                <c:pt idx="1">
                  <c:v>59128</c:v>
                </c:pt>
                <c:pt idx="2">
                  <c:v>58382</c:v>
                </c:pt>
                <c:pt idx="3">
                  <c:v>58452</c:v>
                </c:pt>
                <c:pt idx="4">
                  <c:v>58556</c:v>
                </c:pt>
                <c:pt idx="5">
                  <c:v>58293</c:v>
                </c:pt>
                <c:pt idx="6">
                  <c:v>59501</c:v>
                </c:pt>
                <c:pt idx="7">
                  <c:v>60291</c:v>
                </c:pt>
                <c:pt idx="8">
                  <c:v>60412</c:v>
                </c:pt>
                <c:pt idx="9">
                  <c:v>61185</c:v>
                </c:pt>
                <c:pt idx="10">
                  <c:v>62054</c:v>
                </c:pt>
                <c:pt idx="11">
                  <c:v>62497</c:v>
                </c:pt>
                <c:pt idx="12">
                  <c:v>62581</c:v>
                </c:pt>
                <c:pt idx="13">
                  <c:v>63701</c:v>
                </c:pt>
                <c:pt idx="14">
                  <c:v>64356</c:v>
                </c:pt>
                <c:pt idx="15">
                  <c:v>64149</c:v>
                </c:pt>
                <c:pt idx="16">
                  <c:v>63486</c:v>
                </c:pt>
                <c:pt idx="17">
                  <c:v>64217</c:v>
                </c:pt>
                <c:pt idx="18">
                  <c:v>65661</c:v>
                </c:pt>
                <c:pt idx="19">
                  <c:v>66622</c:v>
                </c:pt>
                <c:pt idx="20">
                  <c:v>65655</c:v>
                </c:pt>
                <c:pt idx="21">
                  <c:v>66041</c:v>
                </c:pt>
                <c:pt idx="22">
                  <c:v>66393</c:v>
                </c:pt>
                <c:pt idx="23">
                  <c:v>66712</c:v>
                </c:pt>
                <c:pt idx="24">
                  <c:v>67473</c:v>
                </c:pt>
                <c:pt idx="25">
                  <c:v>67531</c:v>
                </c:pt>
                <c:pt idx="26">
                  <c:v>67947</c:v>
                </c:pt>
                <c:pt idx="27">
                  <c:v>70111</c:v>
                </c:pt>
                <c:pt idx="28">
                  <c:v>72268</c:v>
                </c:pt>
                <c:pt idx="29">
                  <c:v>73737</c:v>
                </c:pt>
                <c:pt idx="30">
                  <c:v>73067</c:v>
                </c:pt>
                <c:pt idx="31">
                  <c:v>74415</c:v>
                </c:pt>
                <c:pt idx="32">
                  <c:v>75137</c:v>
                </c:pt>
                <c:pt idx="33">
                  <c:v>75112</c:v>
                </c:pt>
                <c:pt idx="34">
                  <c:v>74490</c:v>
                </c:pt>
                <c:pt idx="35">
                  <c:v>70596</c:v>
                </c:pt>
                <c:pt idx="36">
                  <c:v>69496</c:v>
                </c:pt>
                <c:pt idx="37">
                  <c:v>67960</c:v>
                </c:pt>
                <c:pt idx="38">
                  <c:v>66763</c:v>
                </c:pt>
                <c:pt idx="39">
                  <c:v>68068</c:v>
                </c:pt>
                <c:pt idx="40">
                  <c:v>67268</c:v>
                </c:pt>
                <c:pt idx="41">
                  <c:v>68445</c:v>
                </c:pt>
                <c:pt idx="42">
                  <c:v>73324</c:v>
                </c:pt>
                <c:pt idx="43">
                  <c:v>79298</c:v>
                </c:pt>
                <c:pt idx="44">
                  <c:v>80058</c:v>
                </c:pt>
                <c:pt idx="45">
                  <c:v>76285</c:v>
                </c:pt>
                <c:pt idx="46">
                  <c:v>73037</c:v>
                </c:pt>
                <c:pt idx="47">
                  <c:v>72822</c:v>
                </c:pt>
                <c:pt idx="48">
                  <c:v>74600</c:v>
                </c:pt>
                <c:pt idx="49">
                  <c:v>81018</c:v>
                </c:pt>
                <c:pt idx="50">
                  <c:v>85682</c:v>
                </c:pt>
                <c:pt idx="51">
                  <c:v>88664</c:v>
                </c:pt>
                <c:pt idx="52">
                  <c:v>90285</c:v>
                </c:pt>
                <c:pt idx="53">
                  <c:v>92061</c:v>
                </c:pt>
                <c:pt idx="54">
                  <c:v>93665</c:v>
                </c:pt>
                <c:pt idx="55">
                  <c:v>91756</c:v>
                </c:pt>
                <c:pt idx="56">
                  <c:v>92509</c:v>
                </c:pt>
                <c:pt idx="57">
                  <c:v>91478</c:v>
                </c:pt>
                <c:pt idx="58">
                  <c:v>89620</c:v>
                </c:pt>
                <c:pt idx="59">
                  <c:v>89105</c:v>
                </c:pt>
                <c:pt idx="60">
                  <c:v>86649</c:v>
                </c:pt>
                <c:pt idx="61">
                  <c:v>84213</c:v>
                </c:pt>
                <c:pt idx="62">
                  <c:v>81254</c:v>
                </c:pt>
                <c:pt idx="63">
                  <c:v>77124</c:v>
                </c:pt>
                <c:pt idx="64">
                  <c:v>76145</c:v>
                </c:pt>
                <c:pt idx="65">
                  <c:v>74823</c:v>
                </c:pt>
                <c:pt idx="66">
                  <c:v>76442</c:v>
                </c:pt>
                <c:pt idx="67">
                  <c:v>76491</c:v>
                </c:pt>
                <c:pt idx="68">
                  <c:v>61331</c:v>
                </c:pt>
                <c:pt idx="69">
                  <c:v>58371</c:v>
                </c:pt>
                <c:pt idx="70">
                  <c:v>58954</c:v>
                </c:pt>
                <c:pt idx="71">
                  <c:v>57017</c:v>
                </c:pt>
                <c:pt idx="72">
                  <c:v>51634</c:v>
                </c:pt>
                <c:pt idx="73">
                  <c:v>47798</c:v>
                </c:pt>
                <c:pt idx="74">
                  <c:v>44360</c:v>
                </c:pt>
                <c:pt idx="75">
                  <c:v>41878</c:v>
                </c:pt>
                <c:pt idx="76">
                  <c:v>39979</c:v>
                </c:pt>
                <c:pt idx="77">
                  <c:v>37125</c:v>
                </c:pt>
                <c:pt idx="78">
                  <c:v>35748</c:v>
                </c:pt>
                <c:pt idx="79">
                  <c:v>34760</c:v>
                </c:pt>
                <c:pt idx="80">
                  <c:v>31844</c:v>
                </c:pt>
                <c:pt idx="81">
                  <c:v>30223</c:v>
                </c:pt>
                <c:pt idx="82">
                  <c:v>28677</c:v>
                </c:pt>
                <c:pt idx="83">
                  <c:v>27382</c:v>
                </c:pt>
                <c:pt idx="84">
                  <c:v>25991</c:v>
                </c:pt>
                <c:pt idx="85">
                  <c:v>157138</c:v>
                </c:pt>
              </c:numCache>
            </c:numRef>
          </c:val>
          <c:extLst>
            <c:ext xmlns:c16="http://schemas.microsoft.com/office/drawing/2014/chart" uri="{C3380CC4-5D6E-409C-BE32-E72D297353CC}">
              <c16:uniqueId val="{00000004-1B2F-40FA-A610-B17CFC9F5E1E}"/>
            </c:ext>
          </c:extLst>
        </c:ser>
        <c:ser>
          <c:idx val="7"/>
          <c:order val="5"/>
          <c:tx>
            <c:strRef>
              <c:f>Sheet1!$G$1</c:f>
              <c:strCache>
                <c:ptCount val="1"/>
                <c:pt idx="0">
                  <c:v>Female, Hispanic</c:v>
                </c:pt>
              </c:strCache>
            </c:strRef>
          </c:tx>
          <c:spPr>
            <a:solidFill>
              <a:srgbClr val="E1092D"/>
            </a:solidFill>
            <a:ln>
              <a:solidFill>
                <a:srgbClr val="FC8168"/>
              </a:solidFill>
            </a:ln>
          </c:spPr>
          <c:invertIfNegative val="0"/>
          <c:dPt>
            <c:idx val="24"/>
            <c:invertIfNegative val="0"/>
            <c:bubble3D val="0"/>
            <c:extLst>
              <c:ext xmlns:c16="http://schemas.microsoft.com/office/drawing/2014/chart" uri="{C3380CC4-5D6E-409C-BE32-E72D297353CC}">
                <c16:uniqueId val="{00000007-1B2F-40FA-A610-B17CFC9F5E1E}"/>
              </c:ext>
            </c:extLst>
          </c:dPt>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Sheet1!$G$2:$G$87</c:f>
              <c:numCache>
                <c:formatCode>#,##0</c:formatCode>
                <c:ptCount val="86"/>
                <c:pt idx="0">
                  <c:v>98458</c:v>
                </c:pt>
                <c:pt idx="1">
                  <c:v>97133</c:v>
                </c:pt>
                <c:pt idx="2">
                  <c:v>96183</c:v>
                </c:pt>
                <c:pt idx="3">
                  <c:v>97060</c:v>
                </c:pt>
                <c:pt idx="4">
                  <c:v>97225</c:v>
                </c:pt>
                <c:pt idx="5">
                  <c:v>94766</c:v>
                </c:pt>
                <c:pt idx="6">
                  <c:v>96225</c:v>
                </c:pt>
                <c:pt idx="7">
                  <c:v>96922</c:v>
                </c:pt>
                <c:pt idx="8">
                  <c:v>96171</c:v>
                </c:pt>
                <c:pt idx="9">
                  <c:v>96209</c:v>
                </c:pt>
                <c:pt idx="10">
                  <c:v>96751</c:v>
                </c:pt>
                <c:pt idx="11">
                  <c:v>97582</c:v>
                </c:pt>
                <c:pt idx="12">
                  <c:v>98201</c:v>
                </c:pt>
                <c:pt idx="13">
                  <c:v>99811</c:v>
                </c:pt>
                <c:pt idx="14">
                  <c:v>98687</c:v>
                </c:pt>
                <c:pt idx="15">
                  <c:v>95505</c:v>
                </c:pt>
                <c:pt idx="16">
                  <c:v>92990</c:v>
                </c:pt>
                <c:pt idx="17">
                  <c:v>91273</c:v>
                </c:pt>
                <c:pt idx="18">
                  <c:v>90734</c:v>
                </c:pt>
                <c:pt idx="19">
                  <c:v>90202</c:v>
                </c:pt>
                <c:pt idx="20">
                  <c:v>88659</c:v>
                </c:pt>
                <c:pt idx="21">
                  <c:v>88605</c:v>
                </c:pt>
                <c:pt idx="22">
                  <c:v>87871</c:v>
                </c:pt>
                <c:pt idx="23">
                  <c:v>85930</c:v>
                </c:pt>
                <c:pt idx="24">
                  <c:v>83246</c:v>
                </c:pt>
                <c:pt idx="25">
                  <c:v>80343</c:v>
                </c:pt>
                <c:pt idx="26">
                  <c:v>79292</c:v>
                </c:pt>
                <c:pt idx="27">
                  <c:v>79601</c:v>
                </c:pt>
                <c:pt idx="28">
                  <c:v>80130</c:v>
                </c:pt>
                <c:pt idx="29">
                  <c:v>80615</c:v>
                </c:pt>
                <c:pt idx="30">
                  <c:v>80147</c:v>
                </c:pt>
                <c:pt idx="31">
                  <c:v>81591</c:v>
                </c:pt>
                <c:pt idx="32">
                  <c:v>82115</c:v>
                </c:pt>
                <c:pt idx="33">
                  <c:v>82744</c:v>
                </c:pt>
                <c:pt idx="34">
                  <c:v>81213</c:v>
                </c:pt>
                <c:pt idx="35">
                  <c:v>76711</c:v>
                </c:pt>
                <c:pt idx="36">
                  <c:v>76119</c:v>
                </c:pt>
                <c:pt idx="37">
                  <c:v>75387</c:v>
                </c:pt>
                <c:pt idx="38">
                  <c:v>76426</c:v>
                </c:pt>
                <c:pt idx="39">
                  <c:v>76834</c:v>
                </c:pt>
                <c:pt idx="40">
                  <c:v>74996</c:v>
                </c:pt>
                <c:pt idx="41">
                  <c:v>74995</c:v>
                </c:pt>
                <c:pt idx="42">
                  <c:v>74613</c:v>
                </c:pt>
                <c:pt idx="43">
                  <c:v>73011</c:v>
                </c:pt>
                <c:pt idx="44">
                  <c:v>71267</c:v>
                </c:pt>
                <c:pt idx="45">
                  <c:v>66611</c:v>
                </c:pt>
                <c:pt idx="46">
                  <c:v>64255</c:v>
                </c:pt>
                <c:pt idx="47">
                  <c:v>61927</c:v>
                </c:pt>
                <c:pt idx="48">
                  <c:v>60663</c:v>
                </c:pt>
                <c:pt idx="49">
                  <c:v>60912</c:v>
                </c:pt>
                <c:pt idx="50">
                  <c:v>58719</c:v>
                </c:pt>
                <c:pt idx="51">
                  <c:v>57184</c:v>
                </c:pt>
                <c:pt idx="52">
                  <c:v>54955</c:v>
                </c:pt>
                <c:pt idx="53">
                  <c:v>53864</c:v>
                </c:pt>
                <c:pt idx="54">
                  <c:v>52634</c:v>
                </c:pt>
                <c:pt idx="55">
                  <c:v>49362</c:v>
                </c:pt>
                <c:pt idx="56">
                  <c:v>47854</c:v>
                </c:pt>
                <c:pt idx="57">
                  <c:v>46127</c:v>
                </c:pt>
                <c:pt idx="58">
                  <c:v>44266</c:v>
                </c:pt>
                <c:pt idx="59">
                  <c:v>42383</c:v>
                </c:pt>
                <c:pt idx="60">
                  <c:v>39431</c:v>
                </c:pt>
                <c:pt idx="61">
                  <c:v>37180</c:v>
                </c:pt>
                <c:pt idx="62">
                  <c:v>34624</c:v>
                </c:pt>
                <c:pt idx="63">
                  <c:v>33582</c:v>
                </c:pt>
                <c:pt idx="64">
                  <c:v>32586</c:v>
                </c:pt>
                <c:pt idx="65">
                  <c:v>30518</c:v>
                </c:pt>
                <c:pt idx="66">
                  <c:v>29140</c:v>
                </c:pt>
                <c:pt idx="67">
                  <c:v>27569</c:v>
                </c:pt>
                <c:pt idx="68">
                  <c:v>24788</c:v>
                </c:pt>
                <c:pt idx="69">
                  <c:v>23040</c:v>
                </c:pt>
                <c:pt idx="70">
                  <c:v>21356</c:v>
                </c:pt>
                <c:pt idx="71">
                  <c:v>19826</c:v>
                </c:pt>
                <c:pt idx="72">
                  <c:v>18019</c:v>
                </c:pt>
                <c:pt idx="73">
                  <c:v>16897</c:v>
                </c:pt>
                <c:pt idx="74">
                  <c:v>15834</c:v>
                </c:pt>
                <c:pt idx="75">
                  <c:v>14736</c:v>
                </c:pt>
                <c:pt idx="76">
                  <c:v>14105</c:v>
                </c:pt>
                <c:pt idx="77">
                  <c:v>13210</c:v>
                </c:pt>
                <c:pt idx="78">
                  <c:v>12670</c:v>
                </c:pt>
                <c:pt idx="79">
                  <c:v>11972</c:v>
                </c:pt>
                <c:pt idx="80">
                  <c:v>10686</c:v>
                </c:pt>
                <c:pt idx="81">
                  <c:v>9656</c:v>
                </c:pt>
                <c:pt idx="82">
                  <c:v>9139</c:v>
                </c:pt>
                <c:pt idx="83">
                  <c:v>8590</c:v>
                </c:pt>
                <c:pt idx="84">
                  <c:v>8140</c:v>
                </c:pt>
                <c:pt idx="85">
                  <c:v>41292</c:v>
                </c:pt>
              </c:numCache>
            </c:numRef>
          </c:val>
          <c:extLst>
            <c:ext xmlns:c16="http://schemas.microsoft.com/office/drawing/2014/chart" uri="{C3380CC4-5D6E-409C-BE32-E72D297353CC}">
              <c16:uniqueId val="{00000008-1B2F-40FA-A610-B17CFC9F5E1E}"/>
            </c:ext>
          </c:extLst>
        </c:ser>
        <c:ser>
          <c:idx val="6"/>
          <c:order val="6"/>
          <c:tx>
            <c:strRef>
              <c:f>Sheet1!$H$1</c:f>
              <c:strCache>
                <c:ptCount val="1"/>
                <c:pt idx="0">
                  <c:v>Female Black, Non Hispanic</c:v>
                </c:pt>
              </c:strCache>
            </c:strRef>
          </c:tx>
          <c:spPr>
            <a:solidFill>
              <a:srgbClr val="F84260"/>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Sheet1!$H$2:$H$87</c:f>
              <c:numCache>
                <c:formatCode>#,##0</c:formatCode>
                <c:ptCount val="86"/>
                <c:pt idx="0">
                  <c:v>22202</c:v>
                </c:pt>
                <c:pt idx="1">
                  <c:v>21521</c:v>
                </c:pt>
                <c:pt idx="2">
                  <c:v>20934</c:v>
                </c:pt>
                <c:pt idx="3">
                  <c:v>20919</c:v>
                </c:pt>
                <c:pt idx="4">
                  <c:v>21326</c:v>
                </c:pt>
                <c:pt idx="5">
                  <c:v>21272</c:v>
                </c:pt>
                <c:pt idx="6">
                  <c:v>21728</c:v>
                </c:pt>
                <c:pt idx="7">
                  <c:v>21858</c:v>
                </c:pt>
                <c:pt idx="8">
                  <c:v>22025</c:v>
                </c:pt>
                <c:pt idx="9">
                  <c:v>21913</c:v>
                </c:pt>
                <c:pt idx="10">
                  <c:v>22200</c:v>
                </c:pt>
                <c:pt idx="11">
                  <c:v>22549</c:v>
                </c:pt>
                <c:pt idx="12">
                  <c:v>23089</c:v>
                </c:pt>
                <c:pt idx="13">
                  <c:v>23768</c:v>
                </c:pt>
                <c:pt idx="14">
                  <c:v>24233</c:v>
                </c:pt>
                <c:pt idx="15">
                  <c:v>23797</c:v>
                </c:pt>
                <c:pt idx="16">
                  <c:v>23721</c:v>
                </c:pt>
                <c:pt idx="17">
                  <c:v>23850</c:v>
                </c:pt>
                <c:pt idx="18">
                  <c:v>23979</c:v>
                </c:pt>
                <c:pt idx="19">
                  <c:v>24670</c:v>
                </c:pt>
                <c:pt idx="20">
                  <c:v>24762</c:v>
                </c:pt>
                <c:pt idx="21">
                  <c:v>25352</c:v>
                </c:pt>
                <c:pt idx="22">
                  <c:v>25162</c:v>
                </c:pt>
                <c:pt idx="23">
                  <c:v>25059</c:v>
                </c:pt>
                <c:pt idx="24">
                  <c:v>24415</c:v>
                </c:pt>
                <c:pt idx="25">
                  <c:v>23120</c:v>
                </c:pt>
                <c:pt idx="26">
                  <c:v>22341</c:v>
                </c:pt>
                <c:pt idx="27">
                  <c:v>22020</c:v>
                </c:pt>
                <c:pt idx="28">
                  <c:v>22200</c:v>
                </c:pt>
                <c:pt idx="29">
                  <c:v>22023</c:v>
                </c:pt>
                <c:pt idx="30">
                  <c:v>21963</c:v>
                </c:pt>
                <c:pt idx="31">
                  <c:v>22728</c:v>
                </c:pt>
                <c:pt idx="32">
                  <c:v>23314</c:v>
                </c:pt>
                <c:pt idx="33">
                  <c:v>24407</c:v>
                </c:pt>
                <c:pt idx="34">
                  <c:v>25346</c:v>
                </c:pt>
                <c:pt idx="35">
                  <c:v>24279</c:v>
                </c:pt>
                <c:pt idx="36">
                  <c:v>23275</c:v>
                </c:pt>
                <c:pt idx="37">
                  <c:v>22757</c:v>
                </c:pt>
                <c:pt idx="38">
                  <c:v>22556</c:v>
                </c:pt>
                <c:pt idx="39">
                  <c:v>22368</c:v>
                </c:pt>
                <c:pt idx="40">
                  <c:v>22407</c:v>
                </c:pt>
                <c:pt idx="41">
                  <c:v>22992</c:v>
                </c:pt>
                <c:pt idx="42">
                  <c:v>23405</c:v>
                </c:pt>
                <c:pt idx="43">
                  <c:v>24156</c:v>
                </c:pt>
                <c:pt idx="44">
                  <c:v>23497</c:v>
                </c:pt>
                <c:pt idx="45">
                  <c:v>21808</c:v>
                </c:pt>
                <c:pt idx="46">
                  <c:v>21610</c:v>
                </c:pt>
                <c:pt idx="47">
                  <c:v>21645</c:v>
                </c:pt>
                <c:pt idx="48">
                  <c:v>22260</c:v>
                </c:pt>
                <c:pt idx="49">
                  <c:v>23391</c:v>
                </c:pt>
                <c:pt idx="50">
                  <c:v>23087</c:v>
                </c:pt>
                <c:pt idx="51">
                  <c:v>22810</c:v>
                </c:pt>
                <c:pt idx="52">
                  <c:v>22583</c:v>
                </c:pt>
                <c:pt idx="53">
                  <c:v>22769</c:v>
                </c:pt>
                <c:pt idx="54">
                  <c:v>22561</c:v>
                </c:pt>
                <c:pt idx="55">
                  <c:v>21916</c:v>
                </c:pt>
                <c:pt idx="56">
                  <c:v>21398</c:v>
                </c:pt>
                <c:pt idx="57">
                  <c:v>20836</c:v>
                </c:pt>
                <c:pt idx="58">
                  <c:v>20077</c:v>
                </c:pt>
                <c:pt idx="59">
                  <c:v>19400</c:v>
                </c:pt>
                <c:pt idx="60">
                  <c:v>17910</c:v>
                </c:pt>
                <c:pt idx="61">
                  <c:v>16946</c:v>
                </c:pt>
                <c:pt idx="62">
                  <c:v>16265</c:v>
                </c:pt>
                <c:pt idx="63">
                  <c:v>15679</c:v>
                </c:pt>
                <c:pt idx="64">
                  <c:v>14895</c:v>
                </c:pt>
                <c:pt idx="65">
                  <c:v>13941</c:v>
                </c:pt>
                <c:pt idx="66">
                  <c:v>12891</c:v>
                </c:pt>
                <c:pt idx="67">
                  <c:v>11657</c:v>
                </c:pt>
                <c:pt idx="68">
                  <c:v>10027</c:v>
                </c:pt>
                <c:pt idx="69">
                  <c:v>9545</c:v>
                </c:pt>
                <c:pt idx="70">
                  <c:v>8902</c:v>
                </c:pt>
                <c:pt idx="71">
                  <c:v>8303</c:v>
                </c:pt>
                <c:pt idx="72">
                  <c:v>7565</c:v>
                </c:pt>
                <c:pt idx="73">
                  <c:v>7129</c:v>
                </c:pt>
                <c:pt idx="74">
                  <c:v>6602</c:v>
                </c:pt>
                <c:pt idx="75">
                  <c:v>5823</c:v>
                </c:pt>
                <c:pt idx="76">
                  <c:v>5531</c:v>
                </c:pt>
                <c:pt idx="77">
                  <c:v>5281</c:v>
                </c:pt>
                <c:pt idx="78">
                  <c:v>4968</c:v>
                </c:pt>
                <c:pt idx="79">
                  <c:v>4783</c:v>
                </c:pt>
                <c:pt idx="80">
                  <c:v>4344</c:v>
                </c:pt>
                <c:pt idx="81">
                  <c:v>4117</c:v>
                </c:pt>
                <c:pt idx="82">
                  <c:v>3632</c:v>
                </c:pt>
                <c:pt idx="83">
                  <c:v>3321</c:v>
                </c:pt>
                <c:pt idx="84">
                  <c:v>3195</c:v>
                </c:pt>
                <c:pt idx="85">
                  <c:v>17951</c:v>
                </c:pt>
              </c:numCache>
            </c:numRef>
          </c:val>
          <c:extLst>
            <c:ext xmlns:c16="http://schemas.microsoft.com/office/drawing/2014/chart" uri="{C3380CC4-5D6E-409C-BE32-E72D297353CC}">
              <c16:uniqueId val="{00000005-1B2F-40FA-A610-B17CFC9F5E1E}"/>
            </c:ext>
          </c:extLst>
        </c:ser>
        <c:ser>
          <c:idx val="8"/>
          <c:order val="7"/>
          <c:tx>
            <c:strRef>
              <c:f>Sheet1!$I$1</c:f>
              <c:strCache>
                <c:ptCount val="1"/>
                <c:pt idx="0">
                  <c:v>Female Other, Non Hispanic</c:v>
                </c:pt>
              </c:strCache>
            </c:strRef>
          </c:tx>
          <c:spPr>
            <a:solidFill>
              <a:srgbClr val="FCBAC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Sheet1!$I$2:$I$87</c:f>
              <c:numCache>
                <c:formatCode>#,##0</c:formatCode>
                <c:ptCount val="86"/>
                <c:pt idx="0">
                  <c:v>15611</c:v>
                </c:pt>
                <c:pt idx="1">
                  <c:v>15079</c:v>
                </c:pt>
                <c:pt idx="2">
                  <c:v>14507</c:v>
                </c:pt>
                <c:pt idx="3">
                  <c:v>14591</c:v>
                </c:pt>
                <c:pt idx="4">
                  <c:v>13959</c:v>
                </c:pt>
                <c:pt idx="5">
                  <c:v>13996</c:v>
                </c:pt>
                <c:pt idx="6">
                  <c:v>14585</c:v>
                </c:pt>
                <c:pt idx="7">
                  <c:v>14596</c:v>
                </c:pt>
                <c:pt idx="8">
                  <c:v>14501</c:v>
                </c:pt>
                <c:pt idx="9">
                  <c:v>14451</c:v>
                </c:pt>
                <c:pt idx="10">
                  <c:v>14271</c:v>
                </c:pt>
                <c:pt idx="11">
                  <c:v>13813</c:v>
                </c:pt>
                <c:pt idx="12">
                  <c:v>13196</c:v>
                </c:pt>
                <c:pt idx="13">
                  <c:v>13152</c:v>
                </c:pt>
                <c:pt idx="14">
                  <c:v>12744</c:v>
                </c:pt>
                <c:pt idx="15">
                  <c:v>12214</c:v>
                </c:pt>
                <c:pt idx="16">
                  <c:v>12211</c:v>
                </c:pt>
                <c:pt idx="17">
                  <c:v>12218</c:v>
                </c:pt>
                <c:pt idx="18">
                  <c:v>12044</c:v>
                </c:pt>
                <c:pt idx="19">
                  <c:v>11817</c:v>
                </c:pt>
                <c:pt idx="20">
                  <c:v>11618</c:v>
                </c:pt>
                <c:pt idx="21">
                  <c:v>11524</c:v>
                </c:pt>
                <c:pt idx="22">
                  <c:v>11430</c:v>
                </c:pt>
                <c:pt idx="23">
                  <c:v>11422</c:v>
                </c:pt>
                <c:pt idx="24">
                  <c:v>11616</c:v>
                </c:pt>
                <c:pt idx="25">
                  <c:v>11782</c:v>
                </c:pt>
                <c:pt idx="26">
                  <c:v>12045</c:v>
                </c:pt>
                <c:pt idx="27">
                  <c:v>12428</c:v>
                </c:pt>
                <c:pt idx="28">
                  <c:v>12858</c:v>
                </c:pt>
                <c:pt idx="29">
                  <c:v>13288</c:v>
                </c:pt>
                <c:pt idx="30">
                  <c:v>13946</c:v>
                </c:pt>
                <c:pt idx="31">
                  <c:v>14458</c:v>
                </c:pt>
                <c:pt idx="32">
                  <c:v>14679</c:v>
                </c:pt>
                <c:pt idx="33">
                  <c:v>14606</c:v>
                </c:pt>
                <c:pt idx="34">
                  <c:v>14638</c:v>
                </c:pt>
                <c:pt idx="35">
                  <c:v>14348</c:v>
                </c:pt>
                <c:pt idx="36">
                  <c:v>14131</c:v>
                </c:pt>
                <c:pt idx="37">
                  <c:v>14118</c:v>
                </c:pt>
                <c:pt idx="38">
                  <c:v>14525</c:v>
                </c:pt>
                <c:pt idx="39">
                  <c:v>14759</c:v>
                </c:pt>
                <c:pt idx="40">
                  <c:v>14641</c:v>
                </c:pt>
                <c:pt idx="41">
                  <c:v>14550</c:v>
                </c:pt>
                <c:pt idx="42">
                  <c:v>14410</c:v>
                </c:pt>
                <c:pt idx="43">
                  <c:v>14142</c:v>
                </c:pt>
                <c:pt idx="44">
                  <c:v>13683</c:v>
                </c:pt>
                <c:pt idx="45">
                  <c:v>12630</c:v>
                </c:pt>
                <c:pt idx="46">
                  <c:v>11715</c:v>
                </c:pt>
                <c:pt idx="47">
                  <c:v>10990</c:v>
                </c:pt>
                <c:pt idx="48">
                  <c:v>10796</c:v>
                </c:pt>
                <c:pt idx="49">
                  <c:v>10925</c:v>
                </c:pt>
                <c:pt idx="50">
                  <c:v>10926</c:v>
                </c:pt>
                <c:pt idx="51">
                  <c:v>10747</c:v>
                </c:pt>
                <c:pt idx="52">
                  <c:v>10058</c:v>
                </c:pt>
                <c:pt idx="53">
                  <c:v>10021</c:v>
                </c:pt>
                <c:pt idx="54">
                  <c:v>9833</c:v>
                </c:pt>
                <c:pt idx="55">
                  <c:v>9433</c:v>
                </c:pt>
                <c:pt idx="56">
                  <c:v>9217</c:v>
                </c:pt>
                <c:pt idx="57">
                  <c:v>9153</c:v>
                </c:pt>
                <c:pt idx="58">
                  <c:v>8846</c:v>
                </c:pt>
                <c:pt idx="59">
                  <c:v>8535</c:v>
                </c:pt>
                <c:pt idx="60">
                  <c:v>7962</c:v>
                </c:pt>
                <c:pt idx="61">
                  <c:v>7878</c:v>
                </c:pt>
                <c:pt idx="62">
                  <c:v>7370</c:v>
                </c:pt>
                <c:pt idx="63">
                  <c:v>7243</c:v>
                </c:pt>
                <c:pt idx="64">
                  <c:v>7133</c:v>
                </c:pt>
                <c:pt idx="65">
                  <c:v>6643</c:v>
                </c:pt>
                <c:pt idx="66">
                  <c:v>6238</c:v>
                </c:pt>
                <c:pt idx="67">
                  <c:v>5761</c:v>
                </c:pt>
                <c:pt idx="68">
                  <c:v>4867</c:v>
                </c:pt>
                <c:pt idx="69">
                  <c:v>4571</c:v>
                </c:pt>
                <c:pt idx="70">
                  <c:v>4190</c:v>
                </c:pt>
                <c:pt idx="71">
                  <c:v>3929</c:v>
                </c:pt>
                <c:pt idx="72">
                  <c:v>3564</c:v>
                </c:pt>
                <c:pt idx="73">
                  <c:v>3268</c:v>
                </c:pt>
                <c:pt idx="74">
                  <c:v>3034</c:v>
                </c:pt>
                <c:pt idx="75">
                  <c:v>2728</c:v>
                </c:pt>
                <c:pt idx="76">
                  <c:v>2477</c:v>
                </c:pt>
                <c:pt idx="77">
                  <c:v>2290</c:v>
                </c:pt>
                <c:pt idx="78">
                  <c:v>2149</c:v>
                </c:pt>
                <c:pt idx="79">
                  <c:v>1864</c:v>
                </c:pt>
                <c:pt idx="80">
                  <c:v>1691</c:v>
                </c:pt>
                <c:pt idx="81">
                  <c:v>1582</c:v>
                </c:pt>
                <c:pt idx="82">
                  <c:v>1411</c:v>
                </c:pt>
                <c:pt idx="83">
                  <c:v>1364</c:v>
                </c:pt>
                <c:pt idx="84">
                  <c:v>1250</c:v>
                </c:pt>
                <c:pt idx="85">
                  <c:v>6237</c:v>
                </c:pt>
              </c:numCache>
            </c:numRef>
          </c:val>
          <c:extLst>
            <c:ext xmlns:c16="http://schemas.microsoft.com/office/drawing/2014/chart" uri="{C3380CC4-5D6E-409C-BE32-E72D297353CC}">
              <c16:uniqueId val="{00000006-1B2F-40FA-A610-B17CFC9F5E1E}"/>
            </c:ext>
          </c:extLst>
        </c:ser>
        <c:dLbls>
          <c:showLegendKey val="0"/>
          <c:showVal val="0"/>
          <c:showCatName val="0"/>
          <c:showSerName val="0"/>
          <c:showPercent val="0"/>
          <c:showBubbleSize val="0"/>
        </c:dLbls>
        <c:gapWidth val="0"/>
        <c:overlap val="100"/>
        <c:axId val="488548136"/>
        <c:axId val="490307832"/>
      </c:barChart>
      <c:catAx>
        <c:axId val="488548136"/>
        <c:scaling>
          <c:orientation val="minMax"/>
        </c:scaling>
        <c:delete val="0"/>
        <c:axPos val="l"/>
        <c:numFmt formatCode="General" sourceLinked="0"/>
        <c:majorTickMark val="out"/>
        <c:minorTickMark val="none"/>
        <c:tickLblPos val="low"/>
        <c:txPr>
          <a:bodyPr/>
          <a:lstStyle/>
          <a:p>
            <a:pPr>
              <a:defRPr sz="1050" baseline="0"/>
            </a:pPr>
            <a:endParaRPr lang="en-US"/>
          </a:p>
        </c:txPr>
        <c:crossAx val="490307832"/>
        <c:crosses val="autoZero"/>
        <c:auto val="1"/>
        <c:lblAlgn val="ctr"/>
        <c:lblOffset val="100"/>
        <c:tickLblSkip val="5"/>
        <c:noMultiLvlLbl val="0"/>
      </c:catAx>
      <c:valAx>
        <c:axId val="490307832"/>
        <c:scaling>
          <c:orientation val="minMax"/>
          <c:max val="250000"/>
          <c:min val="-250000"/>
        </c:scaling>
        <c:delete val="0"/>
        <c:axPos val="b"/>
        <c:majorGridlines/>
        <c:numFmt formatCode="#,##0;[Red]#,##0" sourceLinked="1"/>
        <c:majorTickMark val="out"/>
        <c:minorTickMark val="none"/>
        <c:tickLblPos val="nextTo"/>
        <c:txPr>
          <a:bodyPr/>
          <a:lstStyle/>
          <a:p>
            <a:pPr>
              <a:defRPr sz="1400"/>
            </a:pPr>
            <a:endParaRPr lang="en-US"/>
          </a:p>
        </c:txPr>
        <c:crossAx val="488548136"/>
        <c:crosses val="autoZero"/>
        <c:crossBetween val="between"/>
      </c:valAx>
    </c:plotArea>
    <c:legend>
      <c:legendPos val="t"/>
      <c:layou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458442694663"/>
          <c:y val="6.1375146359402534E-2"/>
          <c:w val="0.77674249052201805"/>
          <c:h val="0.78936150388584614"/>
        </c:manualLayout>
      </c:layout>
      <c:lineChart>
        <c:grouping val="standard"/>
        <c:varyColors val="0"/>
        <c:ser>
          <c:idx val="1"/>
          <c:order val="0"/>
          <c:tx>
            <c:strRef>
              <c:f>Sheet!$B$1</c:f>
              <c:strCache>
                <c:ptCount val="1"/>
                <c:pt idx="0">
                  <c:v>Zero Net Migration</c:v>
                </c:pt>
              </c:strCache>
            </c:strRef>
          </c:tx>
          <c:spPr>
            <a:ln w="50800" cmpd="sng">
              <a:solidFill>
                <a:schemeClr val="accent1"/>
              </a:solidFill>
              <a:prstDash val="sysDash"/>
            </a:ln>
          </c:spPr>
          <c:marker>
            <c:symbol val="none"/>
          </c:marker>
          <c:cat>
            <c:numRef>
              <c:f>Sheet!$A$2:$A$42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Sheet!$B$2:$B$42</c:f>
              <c:numCache>
                <c:formatCode>General</c:formatCode>
                <c:ptCount val="41"/>
                <c:pt idx="0">
                  <c:v>25.145561000000001</c:v>
                </c:pt>
                <c:pt idx="1">
                  <c:v>25.36814</c:v>
                </c:pt>
                <c:pt idx="2">
                  <c:v>25.587758000000001</c:v>
                </c:pt>
                <c:pt idx="3">
                  <c:v>25.804803</c:v>
                </c:pt>
                <c:pt idx="4">
                  <c:v>26.018996000000001</c:v>
                </c:pt>
                <c:pt idx="5">
                  <c:v>26.230098000000002</c:v>
                </c:pt>
                <c:pt idx="6">
                  <c:v>26.438030999999999</c:v>
                </c:pt>
                <c:pt idx="7">
                  <c:v>26.642845999999999</c:v>
                </c:pt>
                <c:pt idx="8">
                  <c:v>26.844587000000001</c:v>
                </c:pt>
                <c:pt idx="9">
                  <c:v>27.043215</c:v>
                </c:pt>
                <c:pt idx="10">
                  <c:v>27.238610000000001</c:v>
                </c:pt>
                <c:pt idx="11">
                  <c:v>27.430845999999999</c:v>
                </c:pt>
                <c:pt idx="12">
                  <c:v>27.619758000000001</c:v>
                </c:pt>
                <c:pt idx="13">
                  <c:v>27.805264000000001</c:v>
                </c:pt>
                <c:pt idx="14">
                  <c:v>27.987306</c:v>
                </c:pt>
                <c:pt idx="15">
                  <c:v>28.165689</c:v>
                </c:pt>
                <c:pt idx="16">
                  <c:v>28.340191999999998</c:v>
                </c:pt>
                <c:pt idx="17">
                  <c:v>28.510652</c:v>
                </c:pt>
                <c:pt idx="18">
                  <c:v>28.676462999999998</c:v>
                </c:pt>
                <c:pt idx="19">
                  <c:v>28.837655000000002</c:v>
                </c:pt>
                <c:pt idx="20">
                  <c:v>28.994209999999999</c:v>
                </c:pt>
                <c:pt idx="21">
                  <c:v>29.146457000000002</c:v>
                </c:pt>
                <c:pt idx="22">
                  <c:v>29.293369999999999</c:v>
                </c:pt>
                <c:pt idx="23">
                  <c:v>29.435223000000001</c:v>
                </c:pt>
                <c:pt idx="24">
                  <c:v>29.572471</c:v>
                </c:pt>
                <c:pt idx="25">
                  <c:v>29.705207000000001</c:v>
                </c:pt>
                <c:pt idx="26">
                  <c:v>29.833584999999999</c:v>
                </c:pt>
                <c:pt idx="27">
                  <c:v>29.957694</c:v>
                </c:pt>
                <c:pt idx="28">
                  <c:v>30.0776</c:v>
                </c:pt>
                <c:pt idx="29">
                  <c:v>30.193458</c:v>
                </c:pt>
                <c:pt idx="30">
                  <c:v>30.305304</c:v>
                </c:pt>
                <c:pt idx="31">
                  <c:v>30.413550000000001</c:v>
                </c:pt>
                <c:pt idx="32">
                  <c:v>30.517688</c:v>
                </c:pt>
                <c:pt idx="33">
                  <c:v>30.617889999999999</c:v>
                </c:pt>
                <c:pt idx="34">
                  <c:v>30.714751</c:v>
                </c:pt>
                <c:pt idx="35">
                  <c:v>30.808219000000001</c:v>
                </c:pt>
                <c:pt idx="36">
                  <c:v>30.89922</c:v>
                </c:pt>
                <c:pt idx="37">
                  <c:v>30.988289999999999</c:v>
                </c:pt>
                <c:pt idx="38">
                  <c:v>31.075662000000001</c:v>
                </c:pt>
                <c:pt idx="39">
                  <c:v>31.161595999999999</c:v>
                </c:pt>
                <c:pt idx="40">
                  <c:v>31.246355000000001</c:v>
                </c:pt>
              </c:numCache>
            </c:numRef>
          </c:val>
          <c:smooth val="0"/>
          <c:extLst>
            <c:ext xmlns:c16="http://schemas.microsoft.com/office/drawing/2014/chart" uri="{C3380CC4-5D6E-409C-BE32-E72D297353CC}">
              <c16:uniqueId val="{00000000-E49D-42AC-B50A-3E04CB31E36F}"/>
            </c:ext>
          </c:extLst>
        </c:ser>
        <c:ser>
          <c:idx val="2"/>
          <c:order val="1"/>
          <c:tx>
            <c:strRef>
              <c:f>Sheet!$C$1</c:f>
              <c:strCache>
                <c:ptCount val="1"/>
                <c:pt idx="0">
                  <c:v>Half 2000 -2010</c:v>
                </c:pt>
              </c:strCache>
            </c:strRef>
          </c:tx>
          <c:spPr>
            <a:ln w="50800" cmpd="sng">
              <a:solidFill>
                <a:srgbClr val="996600"/>
              </a:solidFill>
            </a:ln>
          </c:spPr>
          <c:marker>
            <c:symbol val="none"/>
          </c:marker>
          <c:cat>
            <c:numRef>
              <c:f>Sheet!$A$2:$A$42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Sheet!$C$2:$C$42</c:f>
              <c:numCache>
                <c:formatCode>General</c:formatCode>
                <c:ptCount val="41"/>
                <c:pt idx="0">
                  <c:v>25.145561000000001</c:v>
                </c:pt>
                <c:pt idx="1">
                  <c:v>25.499699</c:v>
                </c:pt>
                <c:pt idx="2">
                  <c:v>25.857199999999999</c:v>
                </c:pt>
                <c:pt idx="3">
                  <c:v>26.217849999999999</c:v>
                </c:pt>
                <c:pt idx="4">
                  <c:v>26.581256</c:v>
                </c:pt>
                <c:pt idx="5">
                  <c:v>26.947116000000001</c:v>
                </c:pt>
                <c:pt idx="6">
                  <c:v>27.315362</c:v>
                </c:pt>
                <c:pt idx="7">
                  <c:v>27.686233999999999</c:v>
                </c:pt>
                <c:pt idx="8">
                  <c:v>28.059417</c:v>
                </c:pt>
                <c:pt idx="9">
                  <c:v>28.435222</c:v>
                </c:pt>
                <c:pt idx="10">
                  <c:v>28.813282000000001</c:v>
                </c:pt>
                <c:pt idx="11">
                  <c:v>29.193542999999998</c:v>
                </c:pt>
                <c:pt idx="12">
                  <c:v>29.576077999999999</c:v>
                </c:pt>
                <c:pt idx="13">
                  <c:v>29.960483</c:v>
                </c:pt>
                <c:pt idx="14">
                  <c:v>30.346675000000001</c:v>
                </c:pt>
                <c:pt idx="15">
                  <c:v>30.734321000000001</c:v>
                </c:pt>
                <c:pt idx="16">
                  <c:v>31.12311</c:v>
                </c:pt>
                <c:pt idx="17">
                  <c:v>31.512597</c:v>
                </c:pt>
                <c:pt idx="18">
                  <c:v>31.902068</c:v>
                </c:pt>
                <c:pt idx="19">
                  <c:v>32.291314</c:v>
                </c:pt>
                <c:pt idx="20">
                  <c:v>32.680216999999999</c:v>
                </c:pt>
                <c:pt idx="21">
                  <c:v>33.069124000000002</c:v>
                </c:pt>
                <c:pt idx="22">
                  <c:v>33.456995999999997</c:v>
                </c:pt>
                <c:pt idx="23">
                  <c:v>33.844034000000001</c:v>
                </c:pt>
                <c:pt idx="24">
                  <c:v>34.230595999999998</c:v>
                </c:pt>
                <c:pt idx="25">
                  <c:v>34.616889999999998</c:v>
                </c:pt>
                <c:pt idx="26">
                  <c:v>35.003182000000002</c:v>
                </c:pt>
                <c:pt idx="27">
                  <c:v>35.389580000000002</c:v>
                </c:pt>
                <c:pt idx="28">
                  <c:v>35.776102000000002</c:v>
                </c:pt>
                <c:pt idx="29">
                  <c:v>36.163116000000002</c:v>
                </c:pt>
                <c:pt idx="30">
                  <c:v>36.550595000000001</c:v>
                </c:pt>
                <c:pt idx="31">
                  <c:v>36.938879</c:v>
                </c:pt>
                <c:pt idx="32">
                  <c:v>37.327562</c:v>
                </c:pt>
                <c:pt idx="33">
                  <c:v>37.716926000000001</c:v>
                </c:pt>
                <c:pt idx="34">
                  <c:v>38.107567000000003</c:v>
                </c:pt>
                <c:pt idx="35">
                  <c:v>38.499538000000001</c:v>
                </c:pt>
                <c:pt idx="36">
                  <c:v>38.893625</c:v>
                </c:pt>
                <c:pt idx="37">
                  <c:v>39.290774999999996</c:v>
                </c:pt>
                <c:pt idx="38">
                  <c:v>39.691096999999999</c:v>
                </c:pt>
                <c:pt idx="39">
                  <c:v>40.095109000000001</c:v>
                </c:pt>
                <c:pt idx="40">
                  <c:v>40.502749000000001</c:v>
                </c:pt>
              </c:numCache>
            </c:numRef>
          </c:val>
          <c:smooth val="0"/>
          <c:extLst>
            <c:ext xmlns:c16="http://schemas.microsoft.com/office/drawing/2014/chart" uri="{C3380CC4-5D6E-409C-BE32-E72D297353CC}">
              <c16:uniqueId val="{00000001-E49D-42AC-B50A-3E04CB31E36F}"/>
            </c:ext>
          </c:extLst>
        </c:ser>
        <c:ser>
          <c:idx val="3"/>
          <c:order val="2"/>
          <c:tx>
            <c:strRef>
              <c:f>Sheet!$D$1</c:f>
              <c:strCache>
                <c:ptCount val="1"/>
                <c:pt idx="0">
                  <c:v>2000 -2010</c:v>
                </c:pt>
              </c:strCache>
            </c:strRef>
          </c:tx>
          <c:spPr>
            <a:ln w="57150" cmpd="dbl">
              <a:solidFill>
                <a:srgbClr val="002060"/>
              </a:solidFill>
            </a:ln>
          </c:spPr>
          <c:marker>
            <c:symbol val="none"/>
          </c:marker>
          <c:cat>
            <c:numRef>
              <c:f>Sheet!$A$2:$A$42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Sheet!$D$2:$D$42</c:f>
              <c:numCache>
                <c:formatCode>General</c:formatCode>
                <c:ptCount val="41"/>
                <c:pt idx="0">
                  <c:v>25.145561000000001</c:v>
                </c:pt>
                <c:pt idx="1">
                  <c:v>25.631695000000001</c:v>
                </c:pt>
                <c:pt idx="2">
                  <c:v>26.130047000000001</c:v>
                </c:pt>
                <c:pt idx="3">
                  <c:v>26.640165</c:v>
                </c:pt>
                <c:pt idx="4">
                  <c:v>27.161942</c:v>
                </c:pt>
                <c:pt idx="5">
                  <c:v>27.695284000000001</c:v>
                </c:pt>
                <c:pt idx="6">
                  <c:v>28.240245000000002</c:v>
                </c:pt>
                <c:pt idx="7">
                  <c:v>28.79729</c:v>
                </c:pt>
                <c:pt idx="8">
                  <c:v>29.366479000000002</c:v>
                </c:pt>
                <c:pt idx="9">
                  <c:v>29.948091000000002</c:v>
                </c:pt>
                <c:pt idx="10">
                  <c:v>30.541978</c:v>
                </c:pt>
                <c:pt idx="11">
                  <c:v>31.148299000000002</c:v>
                </c:pt>
                <c:pt idx="12">
                  <c:v>31.767295000000001</c:v>
                </c:pt>
                <c:pt idx="13">
                  <c:v>32.398820000000001</c:v>
                </c:pt>
                <c:pt idx="14">
                  <c:v>33.042844000000002</c:v>
                </c:pt>
                <c:pt idx="15">
                  <c:v>33.699306999999997</c:v>
                </c:pt>
                <c:pt idx="16">
                  <c:v>34.367812000000001</c:v>
                </c:pt>
                <c:pt idx="17">
                  <c:v>35.048138999999999</c:v>
                </c:pt>
                <c:pt idx="18">
                  <c:v>35.739576</c:v>
                </c:pt>
                <c:pt idx="19">
                  <c:v>36.441844000000003</c:v>
                </c:pt>
                <c:pt idx="20">
                  <c:v>37.155084000000002</c:v>
                </c:pt>
                <c:pt idx="21">
                  <c:v>37.879807999999997</c:v>
                </c:pt>
                <c:pt idx="22">
                  <c:v>38.615544999999997</c:v>
                </c:pt>
                <c:pt idx="23">
                  <c:v>39.362271</c:v>
                </c:pt>
                <c:pt idx="24">
                  <c:v>40.120967999999998</c:v>
                </c:pt>
                <c:pt idx="25">
                  <c:v>40.892254999999999</c:v>
                </c:pt>
                <c:pt idx="26">
                  <c:v>41.676431999999998</c:v>
                </c:pt>
                <c:pt idx="27">
                  <c:v>42.474367999999998</c:v>
                </c:pt>
                <c:pt idx="28">
                  <c:v>43.286563999999998</c:v>
                </c:pt>
                <c:pt idx="29">
                  <c:v>44.113563999999997</c:v>
                </c:pt>
                <c:pt idx="30">
                  <c:v>44.955896000000003</c:v>
                </c:pt>
                <c:pt idx="31">
                  <c:v>45.814205999999999</c:v>
                </c:pt>
                <c:pt idx="32">
                  <c:v>46.688597999999999</c:v>
                </c:pt>
                <c:pt idx="33">
                  <c:v>47.579642999999997</c:v>
                </c:pt>
                <c:pt idx="34">
                  <c:v>48.488715999999997</c:v>
                </c:pt>
                <c:pt idx="35">
                  <c:v>49.416164999999999</c:v>
                </c:pt>
                <c:pt idx="36">
                  <c:v>50.363232000000004</c:v>
                </c:pt>
                <c:pt idx="37">
                  <c:v>51.331195999999998</c:v>
                </c:pt>
                <c:pt idx="38">
                  <c:v>52.321083999999999</c:v>
                </c:pt>
                <c:pt idx="39">
                  <c:v>53.333517000000001</c:v>
                </c:pt>
                <c:pt idx="40">
                  <c:v>54.369297000000003</c:v>
                </c:pt>
              </c:numCache>
            </c:numRef>
          </c:val>
          <c:smooth val="0"/>
          <c:extLst>
            <c:ext xmlns:c16="http://schemas.microsoft.com/office/drawing/2014/chart" uri="{C3380CC4-5D6E-409C-BE32-E72D297353CC}">
              <c16:uniqueId val="{00000002-E49D-42AC-B50A-3E04CB31E36F}"/>
            </c:ext>
          </c:extLst>
        </c:ser>
        <c:ser>
          <c:idx val="0"/>
          <c:order val="3"/>
          <c:tx>
            <c:strRef>
              <c:f>Sheet!$E$1</c:f>
              <c:strCache>
                <c:ptCount val="1"/>
                <c:pt idx="0">
                  <c:v>2010 -2015</c:v>
                </c:pt>
              </c:strCache>
            </c:strRef>
          </c:tx>
          <c:spPr>
            <a:ln w="44450">
              <a:solidFill>
                <a:schemeClr val="accent2"/>
              </a:solidFill>
            </a:ln>
          </c:spPr>
          <c:marker>
            <c:symbol val="none"/>
          </c:marker>
          <c:val>
            <c:numRef>
              <c:f>Sheet!$E$2:$E$42</c:f>
              <c:numCache>
                <c:formatCode>General</c:formatCode>
                <c:ptCount val="41"/>
                <c:pt idx="0">
                  <c:v>25.145561000000001</c:v>
                </c:pt>
                <c:pt idx="1">
                  <c:v>25.560866999999998</c:v>
                </c:pt>
                <c:pt idx="2">
                  <c:v>25.982796</c:v>
                </c:pt>
                <c:pt idx="3">
                  <c:v>26.411553999999999</c:v>
                </c:pt>
                <c:pt idx="4">
                  <c:v>26.847197999999999</c:v>
                </c:pt>
                <c:pt idx="5">
                  <c:v>27.289849</c:v>
                </c:pt>
                <c:pt idx="6">
                  <c:v>27.739236999999999</c:v>
                </c:pt>
                <c:pt idx="7">
                  <c:v>28.195917999999999</c:v>
                </c:pt>
                <c:pt idx="8">
                  <c:v>28.659986</c:v>
                </c:pt>
                <c:pt idx="9">
                  <c:v>29.131564000000001</c:v>
                </c:pt>
                <c:pt idx="10">
                  <c:v>29.610797999999999</c:v>
                </c:pt>
                <c:pt idx="11">
                  <c:v>30.097591999999999</c:v>
                </c:pt>
                <c:pt idx="12">
                  <c:v>30.592002000000001</c:v>
                </c:pt>
                <c:pt idx="13">
                  <c:v>31.094014000000001</c:v>
                </c:pt>
                <c:pt idx="14">
                  <c:v>31.603586</c:v>
                </c:pt>
                <c:pt idx="15">
                  <c:v>32.120618999999998</c:v>
                </c:pt>
                <c:pt idx="16">
                  <c:v>32.644846000000001</c:v>
                </c:pt>
                <c:pt idx="17">
                  <c:v>33.176082999999998</c:v>
                </c:pt>
                <c:pt idx="18">
                  <c:v>33.714047000000001</c:v>
                </c:pt>
                <c:pt idx="19">
                  <c:v>34.258343000000004</c:v>
                </c:pt>
                <c:pt idx="20">
                  <c:v>34.808596000000001</c:v>
                </c:pt>
                <c:pt idx="21">
                  <c:v>35.364516000000002</c:v>
                </c:pt>
                <c:pt idx="22">
                  <c:v>35.926034000000001</c:v>
                </c:pt>
                <c:pt idx="23">
                  <c:v>36.493169000000002</c:v>
                </c:pt>
                <c:pt idx="24">
                  <c:v>37.065918000000003</c:v>
                </c:pt>
                <c:pt idx="25">
                  <c:v>37.644506999999997</c:v>
                </c:pt>
                <c:pt idx="26">
                  <c:v>38.229151000000002</c:v>
                </c:pt>
                <c:pt idx="27">
                  <c:v>38.820807000000002</c:v>
                </c:pt>
                <c:pt idx="28">
                  <c:v>39.419739</c:v>
                </c:pt>
                <c:pt idx="29">
                  <c:v>40.026367999999998</c:v>
                </c:pt>
                <c:pt idx="30">
                  <c:v>40.641319000000003</c:v>
                </c:pt>
                <c:pt idx="31">
                  <c:v>41.265099999999997</c:v>
                </c:pt>
                <c:pt idx="32">
                  <c:v>41.898122000000001</c:v>
                </c:pt>
                <c:pt idx="33">
                  <c:v>42.541187999999998</c:v>
                </c:pt>
                <c:pt idx="34">
                  <c:v>43.195070000000001</c:v>
                </c:pt>
                <c:pt idx="35">
                  <c:v>43.860542000000002</c:v>
                </c:pt>
                <c:pt idx="36">
                  <c:v>44.538311999999998</c:v>
                </c:pt>
                <c:pt idx="37">
                  <c:v>45.229095999999998</c:v>
                </c:pt>
                <c:pt idx="38">
                  <c:v>45.933566999999996</c:v>
                </c:pt>
                <c:pt idx="39">
                  <c:v>46.652445999999998</c:v>
                </c:pt>
                <c:pt idx="40">
                  <c:v>47.386428000000002</c:v>
                </c:pt>
              </c:numCache>
            </c:numRef>
          </c:val>
          <c:smooth val="0"/>
          <c:extLst>
            <c:ext xmlns:c16="http://schemas.microsoft.com/office/drawing/2014/chart" uri="{C3380CC4-5D6E-409C-BE32-E72D297353CC}">
              <c16:uniqueId val="{00000003-E49D-42AC-B50A-3E04CB31E36F}"/>
            </c:ext>
          </c:extLst>
        </c:ser>
        <c:dLbls>
          <c:showLegendKey val="0"/>
          <c:showVal val="0"/>
          <c:showCatName val="0"/>
          <c:showSerName val="0"/>
          <c:showPercent val="0"/>
          <c:showBubbleSize val="0"/>
        </c:dLbls>
        <c:smooth val="0"/>
        <c:axId val="269971576"/>
        <c:axId val="269968048"/>
      </c:lineChart>
      <c:catAx>
        <c:axId val="269971576"/>
        <c:scaling>
          <c:orientation val="minMax"/>
        </c:scaling>
        <c:delete val="0"/>
        <c:axPos val="b"/>
        <c:numFmt formatCode="General" sourceLinked="1"/>
        <c:majorTickMark val="out"/>
        <c:minorTickMark val="none"/>
        <c:tickLblPos val="nextTo"/>
        <c:txPr>
          <a:bodyPr rot="2700000"/>
          <a:lstStyle/>
          <a:p>
            <a:pPr>
              <a:defRPr sz="1400"/>
            </a:pPr>
            <a:endParaRPr lang="en-US"/>
          </a:p>
        </c:txPr>
        <c:crossAx val="269968048"/>
        <c:crosses val="autoZero"/>
        <c:auto val="1"/>
        <c:lblAlgn val="ctr"/>
        <c:lblOffset val="0"/>
        <c:tickLblSkip val="5"/>
        <c:noMultiLvlLbl val="0"/>
      </c:catAx>
      <c:valAx>
        <c:axId val="269968048"/>
        <c:scaling>
          <c:orientation val="minMax"/>
          <c:min val="20"/>
        </c:scaling>
        <c:delete val="0"/>
        <c:axPos val="l"/>
        <c:majorGridlines/>
        <c:title>
          <c:tx>
            <c:rich>
              <a:bodyPr/>
              <a:lstStyle/>
              <a:p>
                <a:pPr>
                  <a:defRPr/>
                </a:pPr>
                <a:r>
                  <a:rPr lang="en-US" dirty="0" smtClean="0"/>
                  <a:t>Millions</a:t>
                </a:r>
                <a:endParaRPr lang="en-US" dirty="0"/>
              </a:p>
            </c:rich>
          </c:tx>
          <c:overlay val="0"/>
        </c:title>
        <c:numFmt formatCode="0" sourceLinked="0"/>
        <c:majorTickMark val="out"/>
        <c:minorTickMark val="none"/>
        <c:tickLblPos val="nextTo"/>
        <c:crossAx val="269971576"/>
        <c:crosses val="autoZero"/>
        <c:crossBetween val="midCat"/>
      </c:valAx>
    </c:plotArea>
    <c:legend>
      <c:legendPos val="l"/>
      <c:layout>
        <c:manualLayout>
          <c:xMode val="edge"/>
          <c:yMode val="edge"/>
          <c:x val="0.13875692621755614"/>
          <c:y val="0.1117884020045586"/>
          <c:w val="0.24976876154369596"/>
          <c:h val="0.27068733761651703"/>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458442694663"/>
          <c:y val="6.1375146359402534E-2"/>
          <c:w val="0.77674249052201805"/>
          <c:h val="0.78936150388584614"/>
        </c:manualLayout>
      </c:layout>
      <c:lineChart>
        <c:grouping val="standard"/>
        <c:varyColors val="0"/>
        <c:ser>
          <c:idx val="1"/>
          <c:order val="0"/>
          <c:tx>
            <c:strRef>
              <c:f>Sheet!$B$1</c:f>
              <c:strCache>
                <c:ptCount val="1"/>
                <c:pt idx="0">
                  <c:v>Zero Net Migration</c:v>
                </c:pt>
              </c:strCache>
            </c:strRef>
          </c:tx>
          <c:spPr>
            <a:ln w="50800" cmpd="sng">
              <a:solidFill>
                <a:schemeClr val="accent1"/>
              </a:solidFill>
              <a:prstDash val="sysDash"/>
            </a:ln>
          </c:spPr>
          <c:marker>
            <c:symbol val="none"/>
          </c:marker>
          <c:cat>
            <c:numRef>
              <c:f>Sheet!$A$2:$A$42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Sheet!$B$2:$B$42</c:f>
              <c:numCache>
                <c:formatCode>General</c:formatCode>
                <c:ptCount val="11"/>
                <c:pt idx="0">
                  <c:v>25.145561000000001</c:v>
                </c:pt>
                <c:pt idx="1">
                  <c:v>25.36814</c:v>
                </c:pt>
                <c:pt idx="2">
                  <c:v>25.587758000000001</c:v>
                </c:pt>
                <c:pt idx="3">
                  <c:v>25.804803</c:v>
                </c:pt>
                <c:pt idx="4">
                  <c:v>26.018996000000001</c:v>
                </c:pt>
                <c:pt idx="5">
                  <c:v>26.230098000000002</c:v>
                </c:pt>
                <c:pt idx="6">
                  <c:v>26.438030999999999</c:v>
                </c:pt>
                <c:pt idx="7">
                  <c:v>26.642845999999999</c:v>
                </c:pt>
                <c:pt idx="8">
                  <c:v>26.844587000000001</c:v>
                </c:pt>
                <c:pt idx="9">
                  <c:v>27.043215</c:v>
                </c:pt>
                <c:pt idx="10">
                  <c:v>27.238610000000001</c:v>
                </c:pt>
              </c:numCache>
            </c:numRef>
          </c:val>
          <c:smooth val="0"/>
          <c:extLst>
            <c:ext xmlns:c16="http://schemas.microsoft.com/office/drawing/2014/chart" uri="{C3380CC4-5D6E-409C-BE32-E72D297353CC}">
              <c16:uniqueId val="{00000000-2CF6-47FA-9908-1DA4392B931E}"/>
            </c:ext>
          </c:extLst>
        </c:ser>
        <c:ser>
          <c:idx val="2"/>
          <c:order val="1"/>
          <c:tx>
            <c:strRef>
              <c:f>Sheet!$C$1</c:f>
              <c:strCache>
                <c:ptCount val="1"/>
                <c:pt idx="0">
                  <c:v>Half 2000 -2010</c:v>
                </c:pt>
              </c:strCache>
            </c:strRef>
          </c:tx>
          <c:spPr>
            <a:ln w="50800" cmpd="sng">
              <a:solidFill>
                <a:srgbClr val="996600"/>
              </a:solidFill>
            </a:ln>
          </c:spPr>
          <c:marker>
            <c:symbol val="none"/>
          </c:marker>
          <c:cat>
            <c:numRef>
              <c:f>Sheet!$A$2:$A$42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Sheet!$C$2:$C$42</c:f>
              <c:numCache>
                <c:formatCode>General</c:formatCode>
                <c:ptCount val="11"/>
                <c:pt idx="0">
                  <c:v>25.145561000000001</c:v>
                </c:pt>
                <c:pt idx="1">
                  <c:v>25.499699</c:v>
                </c:pt>
                <c:pt idx="2">
                  <c:v>25.857199999999999</c:v>
                </c:pt>
                <c:pt idx="3">
                  <c:v>26.217849999999999</c:v>
                </c:pt>
                <c:pt idx="4">
                  <c:v>26.581256</c:v>
                </c:pt>
                <c:pt idx="5">
                  <c:v>26.947116000000001</c:v>
                </c:pt>
                <c:pt idx="6">
                  <c:v>27.315362</c:v>
                </c:pt>
                <c:pt idx="7">
                  <c:v>27.686233999999999</c:v>
                </c:pt>
                <c:pt idx="8">
                  <c:v>28.059417</c:v>
                </c:pt>
                <c:pt idx="9">
                  <c:v>28.435222</c:v>
                </c:pt>
                <c:pt idx="10">
                  <c:v>28.813282000000001</c:v>
                </c:pt>
              </c:numCache>
            </c:numRef>
          </c:val>
          <c:smooth val="0"/>
          <c:extLst>
            <c:ext xmlns:c16="http://schemas.microsoft.com/office/drawing/2014/chart" uri="{C3380CC4-5D6E-409C-BE32-E72D297353CC}">
              <c16:uniqueId val="{00000001-2CF6-47FA-9908-1DA4392B931E}"/>
            </c:ext>
          </c:extLst>
        </c:ser>
        <c:ser>
          <c:idx val="3"/>
          <c:order val="2"/>
          <c:tx>
            <c:strRef>
              <c:f>Sheet!$D$1</c:f>
              <c:strCache>
                <c:ptCount val="1"/>
                <c:pt idx="0">
                  <c:v>2000 -2010</c:v>
                </c:pt>
              </c:strCache>
            </c:strRef>
          </c:tx>
          <c:spPr>
            <a:ln w="57150" cmpd="dbl">
              <a:solidFill>
                <a:srgbClr val="002060"/>
              </a:solidFill>
            </a:ln>
          </c:spPr>
          <c:marker>
            <c:symbol val="none"/>
          </c:marker>
          <c:cat>
            <c:numRef>
              <c:f>Sheet!$A$2:$A$42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Sheet!$D$2:$D$42</c:f>
              <c:numCache>
                <c:formatCode>General</c:formatCode>
                <c:ptCount val="11"/>
                <c:pt idx="0">
                  <c:v>25.145561000000001</c:v>
                </c:pt>
                <c:pt idx="1">
                  <c:v>25.631695000000001</c:v>
                </c:pt>
                <c:pt idx="2">
                  <c:v>26.130047000000001</c:v>
                </c:pt>
                <c:pt idx="3">
                  <c:v>26.640165</c:v>
                </c:pt>
                <c:pt idx="4">
                  <c:v>27.161942</c:v>
                </c:pt>
                <c:pt idx="5">
                  <c:v>27.695284000000001</c:v>
                </c:pt>
                <c:pt idx="6">
                  <c:v>28.240245000000002</c:v>
                </c:pt>
                <c:pt idx="7">
                  <c:v>28.79729</c:v>
                </c:pt>
                <c:pt idx="8">
                  <c:v>29.366479000000002</c:v>
                </c:pt>
                <c:pt idx="9">
                  <c:v>29.948091000000002</c:v>
                </c:pt>
                <c:pt idx="10">
                  <c:v>30.541978</c:v>
                </c:pt>
              </c:numCache>
            </c:numRef>
          </c:val>
          <c:smooth val="0"/>
          <c:extLst>
            <c:ext xmlns:c16="http://schemas.microsoft.com/office/drawing/2014/chart" uri="{C3380CC4-5D6E-409C-BE32-E72D297353CC}">
              <c16:uniqueId val="{00000002-2CF6-47FA-9908-1DA4392B931E}"/>
            </c:ext>
          </c:extLst>
        </c:ser>
        <c:ser>
          <c:idx val="0"/>
          <c:order val="3"/>
          <c:tx>
            <c:strRef>
              <c:f>Sheet!$E$1</c:f>
              <c:strCache>
                <c:ptCount val="1"/>
                <c:pt idx="0">
                  <c:v>2010 -2015</c:v>
                </c:pt>
              </c:strCache>
            </c:strRef>
          </c:tx>
          <c:spPr>
            <a:ln w="44450">
              <a:solidFill>
                <a:schemeClr val="accent2"/>
              </a:solidFill>
            </a:ln>
          </c:spPr>
          <c:marker>
            <c:symbol val="none"/>
          </c:marker>
          <c:cat>
            <c:strLit>
              <c:ptCount val="11"/>
              <c:pt idx="0">
                <c:v>2010</c:v>
              </c:pt>
              <c:pt idx="1">
                <c:v>2011</c:v>
              </c:pt>
              <c:pt idx="2">
                <c:v>2012</c:v>
              </c:pt>
              <c:pt idx="3">
                <c:v>2013</c:v>
              </c:pt>
              <c:pt idx="4">
                <c:v>2014</c:v>
              </c:pt>
              <c:pt idx="5">
                <c:v>2015</c:v>
              </c:pt>
              <c:pt idx="6">
                <c:v>2016</c:v>
              </c:pt>
              <c:pt idx="7">
                <c:v>2017</c:v>
              </c:pt>
              <c:pt idx="8">
                <c:v>2018</c:v>
              </c:pt>
              <c:pt idx="9">
                <c:v>2019</c:v>
              </c:pt>
              <c:pt idx="10">
                <c:v>2020</c:v>
              </c:pt>
              <c:extLst>
                <c:ext xmlns:c15="http://schemas.microsoft.com/office/drawing/2012/chart" uri="{02D57815-91ED-43cb-92C2-25804820EDAC}">
                  <c15:autoCat val="1"/>
                </c:ext>
              </c:extLst>
            </c:strLit>
          </c:cat>
          <c:val>
            <c:numRef>
              <c:f>Sheet!$E$2:$E$42</c:f>
              <c:numCache>
                <c:formatCode>General</c:formatCode>
                <c:ptCount val="11"/>
                <c:pt idx="0">
                  <c:v>25.145561000000001</c:v>
                </c:pt>
                <c:pt idx="1">
                  <c:v>25.560866999999998</c:v>
                </c:pt>
                <c:pt idx="2">
                  <c:v>25.982796</c:v>
                </c:pt>
                <c:pt idx="3">
                  <c:v>26.411553999999999</c:v>
                </c:pt>
                <c:pt idx="4">
                  <c:v>26.847197999999999</c:v>
                </c:pt>
                <c:pt idx="5">
                  <c:v>27.289849</c:v>
                </c:pt>
                <c:pt idx="6">
                  <c:v>27.739236999999999</c:v>
                </c:pt>
                <c:pt idx="7">
                  <c:v>28.195917999999999</c:v>
                </c:pt>
                <c:pt idx="8">
                  <c:v>28.659986</c:v>
                </c:pt>
                <c:pt idx="9">
                  <c:v>29.131564000000001</c:v>
                </c:pt>
                <c:pt idx="10">
                  <c:v>29.610797999999999</c:v>
                </c:pt>
              </c:numCache>
            </c:numRef>
          </c:val>
          <c:smooth val="0"/>
          <c:extLst>
            <c:ext xmlns:c16="http://schemas.microsoft.com/office/drawing/2014/chart" uri="{C3380CC4-5D6E-409C-BE32-E72D297353CC}">
              <c16:uniqueId val="{00000003-2CF6-47FA-9908-1DA4392B931E}"/>
            </c:ext>
          </c:extLst>
        </c:ser>
        <c:ser>
          <c:idx val="4"/>
          <c:order val="4"/>
          <c:tx>
            <c:strRef>
              <c:f>Sheet!$F$1</c:f>
              <c:strCache>
                <c:ptCount val="1"/>
                <c:pt idx="0">
                  <c:v>Estimates</c:v>
                </c:pt>
              </c:strCache>
            </c:strRef>
          </c:tx>
          <c:spPr>
            <a:ln w="44450"/>
          </c:spPr>
          <c:marker>
            <c:symbol val="square"/>
            <c:size val="5"/>
          </c:marker>
          <c:cat>
            <c:strLit>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extLst>
                <c:ext xmlns:c15="http://schemas.microsoft.com/office/drawing/2012/chart" uri="{02D57815-91ED-43cb-92C2-25804820EDAC}">
                  <c15:autoCat val="1"/>
                </c:ext>
              </c:extLst>
            </c:strLit>
          </c:cat>
          <c:val>
            <c:numRef>
              <c:f>Sheet!$F$2:$F$8</c:f>
              <c:numCache>
                <c:formatCode>General</c:formatCode>
                <c:ptCount val="7"/>
                <c:pt idx="0">
                  <c:v>25.145561000000001</c:v>
                </c:pt>
                <c:pt idx="1">
                  <c:v>25.657477</c:v>
                </c:pt>
                <c:pt idx="2">
                  <c:v>26.094422000000002</c:v>
                </c:pt>
                <c:pt idx="3">
                  <c:v>26.505637</c:v>
                </c:pt>
                <c:pt idx="4">
                  <c:v>26.956958</c:v>
                </c:pt>
                <c:pt idx="5">
                  <c:v>27.469114000000001</c:v>
                </c:pt>
                <c:pt idx="6">
                  <c:v>27.862596</c:v>
                </c:pt>
              </c:numCache>
            </c:numRef>
          </c:val>
          <c:smooth val="0"/>
          <c:extLst>
            <c:ext xmlns:c16="http://schemas.microsoft.com/office/drawing/2014/chart" uri="{C3380CC4-5D6E-409C-BE32-E72D297353CC}">
              <c16:uniqueId val="{00000004-2CF6-47FA-9908-1DA4392B931E}"/>
            </c:ext>
          </c:extLst>
        </c:ser>
        <c:dLbls>
          <c:showLegendKey val="0"/>
          <c:showVal val="0"/>
          <c:showCatName val="0"/>
          <c:showSerName val="0"/>
          <c:showPercent val="0"/>
          <c:showBubbleSize val="0"/>
        </c:dLbls>
        <c:smooth val="0"/>
        <c:axId val="269968440"/>
        <c:axId val="269968832"/>
      </c:lineChart>
      <c:catAx>
        <c:axId val="269968440"/>
        <c:scaling>
          <c:orientation val="minMax"/>
        </c:scaling>
        <c:delete val="0"/>
        <c:axPos val="b"/>
        <c:numFmt formatCode="General" sourceLinked="1"/>
        <c:majorTickMark val="out"/>
        <c:minorTickMark val="none"/>
        <c:tickLblPos val="nextTo"/>
        <c:txPr>
          <a:bodyPr rot="2700000"/>
          <a:lstStyle/>
          <a:p>
            <a:pPr>
              <a:defRPr/>
            </a:pPr>
            <a:endParaRPr lang="en-US"/>
          </a:p>
        </c:txPr>
        <c:crossAx val="269968832"/>
        <c:crosses val="autoZero"/>
        <c:auto val="1"/>
        <c:lblAlgn val="ctr"/>
        <c:lblOffset val="0"/>
        <c:noMultiLvlLbl val="0"/>
      </c:catAx>
      <c:valAx>
        <c:axId val="269968832"/>
        <c:scaling>
          <c:orientation val="minMax"/>
          <c:min val="24"/>
        </c:scaling>
        <c:delete val="0"/>
        <c:axPos val="l"/>
        <c:majorGridlines/>
        <c:title>
          <c:tx>
            <c:rich>
              <a:bodyPr/>
              <a:lstStyle/>
              <a:p>
                <a:pPr>
                  <a:defRPr/>
                </a:pPr>
                <a:r>
                  <a:rPr lang="en-US" dirty="0" smtClean="0"/>
                  <a:t>Millions</a:t>
                </a:r>
                <a:endParaRPr lang="en-US" dirty="0"/>
              </a:p>
            </c:rich>
          </c:tx>
          <c:overlay val="0"/>
        </c:title>
        <c:numFmt formatCode="0" sourceLinked="0"/>
        <c:majorTickMark val="out"/>
        <c:minorTickMark val="none"/>
        <c:tickLblPos val="nextTo"/>
        <c:crossAx val="269968440"/>
        <c:crosses val="autoZero"/>
        <c:crossBetween val="midCat"/>
      </c:valAx>
    </c:plotArea>
    <c:legend>
      <c:legendPos val="l"/>
      <c:layout>
        <c:manualLayout>
          <c:xMode val="edge"/>
          <c:yMode val="edge"/>
          <c:x val="0.13875692621755614"/>
          <c:y val="0.1117884020045586"/>
          <c:w val="0.24976876154369596"/>
          <c:h val="0.33835917202064625"/>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NH-White</c:v>
                </c:pt>
              </c:strCache>
            </c:strRef>
          </c:tx>
          <c:spPr>
            <a:ln w="38100"/>
          </c:spPr>
          <c:marker>
            <c:symbol val="diamond"/>
            <c:size val="5"/>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Sheet1!$B$2:$B$42</c:f>
              <c:numCache>
                <c:formatCode>#,##0</c:formatCode>
                <c:ptCount val="41"/>
                <c:pt idx="0">
                  <c:v>11397345</c:v>
                </c:pt>
                <c:pt idx="1">
                  <c:v>11457933</c:v>
                </c:pt>
                <c:pt idx="2">
                  <c:v>11517323</c:v>
                </c:pt>
                <c:pt idx="3">
                  <c:v>11575454</c:v>
                </c:pt>
                <c:pt idx="4">
                  <c:v>11632115</c:v>
                </c:pt>
                <c:pt idx="5">
                  <c:v>11687110</c:v>
                </c:pt>
                <c:pt idx="6">
                  <c:v>11740283</c:v>
                </c:pt>
                <c:pt idx="7">
                  <c:v>11791520</c:v>
                </c:pt>
                <c:pt idx="8">
                  <c:v>11840608</c:v>
                </c:pt>
                <c:pt idx="9">
                  <c:v>11887504</c:v>
                </c:pt>
                <c:pt idx="10">
                  <c:v>11931829</c:v>
                </c:pt>
                <c:pt idx="11">
                  <c:v>11973602</c:v>
                </c:pt>
                <c:pt idx="12">
                  <c:v>12012789</c:v>
                </c:pt>
                <c:pt idx="13">
                  <c:v>12049007</c:v>
                </c:pt>
                <c:pt idx="14">
                  <c:v>12082216</c:v>
                </c:pt>
                <c:pt idx="15">
                  <c:v>12112325</c:v>
                </c:pt>
                <c:pt idx="16">
                  <c:v>12139102</c:v>
                </c:pt>
                <c:pt idx="17">
                  <c:v>12162522</c:v>
                </c:pt>
                <c:pt idx="18">
                  <c:v>12182251</c:v>
                </c:pt>
                <c:pt idx="19">
                  <c:v>12198537</c:v>
                </c:pt>
                <c:pt idx="20">
                  <c:v>12211645</c:v>
                </c:pt>
                <c:pt idx="21">
                  <c:v>12222038</c:v>
                </c:pt>
                <c:pt idx="22">
                  <c:v>12228958</c:v>
                </c:pt>
                <c:pt idx="23">
                  <c:v>12232572</c:v>
                </c:pt>
                <c:pt idx="24">
                  <c:v>12233536</c:v>
                </c:pt>
                <c:pt idx="25">
                  <c:v>12232098</c:v>
                </c:pt>
                <c:pt idx="26">
                  <c:v>12228430</c:v>
                </c:pt>
                <c:pt idx="27">
                  <c:v>12222731</c:v>
                </c:pt>
                <c:pt idx="28">
                  <c:v>12215009</c:v>
                </c:pt>
                <c:pt idx="29">
                  <c:v>12205441</c:v>
                </c:pt>
                <c:pt idx="30">
                  <c:v>12194136</c:v>
                </c:pt>
                <c:pt idx="31">
                  <c:v>12181361</c:v>
                </c:pt>
                <c:pt idx="32">
                  <c:v>12166801</c:v>
                </c:pt>
                <c:pt idx="33">
                  <c:v>12150600</c:v>
                </c:pt>
                <c:pt idx="34">
                  <c:v>12133499</c:v>
                </c:pt>
                <c:pt idx="35">
                  <c:v>12115728</c:v>
                </c:pt>
                <c:pt idx="36">
                  <c:v>12097498</c:v>
                </c:pt>
                <c:pt idx="37">
                  <c:v>12079055</c:v>
                </c:pt>
                <c:pt idx="38">
                  <c:v>12060679</c:v>
                </c:pt>
                <c:pt idx="39">
                  <c:v>12042592</c:v>
                </c:pt>
                <c:pt idx="40">
                  <c:v>12024894</c:v>
                </c:pt>
              </c:numCache>
            </c:numRef>
          </c:val>
          <c:smooth val="0"/>
          <c:extLst>
            <c:ext xmlns:c16="http://schemas.microsoft.com/office/drawing/2014/chart" uri="{C3380CC4-5D6E-409C-BE32-E72D297353CC}">
              <c16:uniqueId val="{00000000-B642-40F6-81B4-E2BBDBA07E4D}"/>
            </c:ext>
          </c:extLst>
        </c:ser>
        <c:ser>
          <c:idx val="1"/>
          <c:order val="1"/>
          <c:tx>
            <c:strRef>
              <c:f>Sheet1!$C$1</c:f>
              <c:strCache>
                <c:ptCount val="1"/>
                <c:pt idx="0">
                  <c:v>NH-Black</c:v>
                </c:pt>
              </c:strCache>
            </c:strRef>
          </c:tx>
          <c:spPr>
            <a:ln w="38100"/>
          </c:spPr>
          <c:marker>
            <c:symbol val="square"/>
            <c:size val="4"/>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Sheet1!$C$2:$C$42</c:f>
              <c:numCache>
                <c:formatCode>#,##0</c:formatCode>
                <c:ptCount val="41"/>
                <c:pt idx="0">
                  <c:v>2886825</c:v>
                </c:pt>
                <c:pt idx="1">
                  <c:v>2944108</c:v>
                </c:pt>
                <c:pt idx="2">
                  <c:v>3002039</c:v>
                </c:pt>
                <c:pt idx="3">
                  <c:v>3060487</c:v>
                </c:pt>
                <c:pt idx="4">
                  <c:v>3119378</c:v>
                </c:pt>
                <c:pt idx="5">
                  <c:v>3178604</c:v>
                </c:pt>
                <c:pt idx="6">
                  <c:v>3238072</c:v>
                </c:pt>
                <c:pt idx="7">
                  <c:v>3297774</c:v>
                </c:pt>
                <c:pt idx="8">
                  <c:v>3357659</c:v>
                </c:pt>
                <c:pt idx="9">
                  <c:v>3417742</c:v>
                </c:pt>
                <c:pt idx="10">
                  <c:v>3477947</c:v>
                </c:pt>
                <c:pt idx="11">
                  <c:v>3538206</c:v>
                </c:pt>
                <c:pt idx="12">
                  <c:v>3598622</c:v>
                </c:pt>
                <c:pt idx="13">
                  <c:v>3659163</c:v>
                </c:pt>
                <c:pt idx="14">
                  <c:v>3719776</c:v>
                </c:pt>
                <c:pt idx="15">
                  <c:v>3780423</c:v>
                </c:pt>
                <c:pt idx="16">
                  <c:v>3840919</c:v>
                </c:pt>
                <c:pt idx="17">
                  <c:v>3901284</c:v>
                </c:pt>
                <c:pt idx="18">
                  <c:v>3961356</c:v>
                </c:pt>
                <c:pt idx="19">
                  <c:v>4021067</c:v>
                </c:pt>
                <c:pt idx="20">
                  <c:v>4080463</c:v>
                </c:pt>
                <c:pt idx="21">
                  <c:v>4139481</c:v>
                </c:pt>
                <c:pt idx="22">
                  <c:v>4198176</c:v>
                </c:pt>
                <c:pt idx="23">
                  <c:v>4256461</c:v>
                </c:pt>
                <c:pt idx="24">
                  <c:v>4314442</c:v>
                </c:pt>
                <c:pt idx="25">
                  <c:v>4371981</c:v>
                </c:pt>
                <c:pt idx="26">
                  <c:v>4429077</c:v>
                </c:pt>
                <c:pt idx="27">
                  <c:v>4485797</c:v>
                </c:pt>
                <c:pt idx="28">
                  <c:v>4542142</c:v>
                </c:pt>
                <c:pt idx="29">
                  <c:v>4598090</c:v>
                </c:pt>
                <c:pt idx="30">
                  <c:v>4653708</c:v>
                </c:pt>
                <c:pt idx="31">
                  <c:v>4708858</c:v>
                </c:pt>
                <c:pt idx="32">
                  <c:v>4763703</c:v>
                </c:pt>
                <c:pt idx="33">
                  <c:v>4818249</c:v>
                </c:pt>
                <c:pt idx="34">
                  <c:v>4872542</c:v>
                </c:pt>
                <c:pt idx="35">
                  <c:v>4926646</c:v>
                </c:pt>
                <c:pt idx="36">
                  <c:v>4980577</c:v>
                </c:pt>
                <c:pt idx="37">
                  <c:v>5034444</c:v>
                </c:pt>
                <c:pt idx="38">
                  <c:v>5088252</c:v>
                </c:pt>
                <c:pt idx="39">
                  <c:v>5142046</c:v>
                </c:pt>
                <c:pt idx="40">
                  <c:v>5195861</c:v>
                </c:pt>
              </c:numCache>
            </c:numRef>
          </c:val>
          <c:smooth val="0"/>
          <c:extLst>
            <c:ext xmlns:c16="http://schemas.microsoft.com/office/drawing/2014/chart" uri="{C3380CC4-5D6E-409C-BE32-E72D297353CC}">
              <c16:uniqueId val="{00000001-B642-40F6-81B4-E2BBDBA07E4D}"/>
            </c:ext>
          </c:extLst>
        </c:ser>
        <c:ser>
          <c:idx val="2"/>
          <c:order val="2"/>
          <c:tx>
            <c:strRef>
              <c:f>Sheet1!$D$1</c:f>
              <c:strCache>
                <c:ptCount val="1"/>
                <c:pt idx="0">
                  <c:v>Hispanic</c:v>
                </c:pt>
              </c:strCache>
            </c:strRef>
          </c:tx>
          <c:spPr>
            <a:ln w="38100"/>
          </c:spPr>
          <c:marker>
            <c:symbol val="triangle"/>
            <c:size val="5"/>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Sheet1!$D$2:$D$42</c:f>
              <c:numCache>
                <c:formatCode>#,##0</c:formatCode>
                <c:ptCount val="41"/>
                <c:pt idx="0">
                  <c:v>9460921</c:v>
                </c:pt>
                <c:pt idx="1">
                  <c:v>9772972</c:v>
                </c:pt>
                <c:pt idx="2">
                  <c:v>10094717</c:v>
                </c:pt>
                <c:pt idx="3">
                  <c:v>10426030</c:v>
                </c:pt>
                <c:pt idx="4">
                  <c:v>10767272</c:v>
                </c:pt>
                <c:pt idx="5">
                  <c:v>11118603</c:v>
                </c:pt>
                <c:pt idx="6">
                  <c:v>11480427</c:v>
                </c:pt>
                <c:pt idx="7">
                  <c:v>11853226</c:v>
                </c:pt>
                <c:pt idx="8">
                  <c:v>12237215</c:v>
                </c:pt>
                <c:pt idx="9">
                  <c:v>12632727</c:v>
                </c:pt>
                <c:pt idx="10">
                  <c:v>13039858</c:v>
                </c:pt>
                <c:pt idx="11">
                  <c:v>13458908</c:v>
                </c:pt>
                <c:pt idx="12">
                  <c:v>13890118</c:v>
                </c:pt>
                <c:pt idx="13">
                  <c:v>14333563</c:v>
                </c:pt>
                <c:pt idx="14">
                  <c:v>14789191</c:v>
                </c:pt>
                <c:pt idx="15">
                  <c:v>15256812</c:v>
                </c:pt>
                <c:pt idx="16">
                  <c:v>15736134</c:v>
                </c:pt>
                <c:pt idx="17">
                  <c:v>16226919</c:v>
                </c:pt>
                <c:pt idx="18">
                  <c:v>16728749</c:v>
                </c:pt>
                <c:pt idx="19">
                  <c:v>17241233</c:v>
                </c:pt>
                <c:pt idx="20">
                  <c:v>17764282</c:v>
                </c:pt>
                <c:pt idx="21">
                  <c:v>18297570</c:v>
                </c:pt>
                <c:pt idx="22">
                  <c:v>18841035</c:v>
                </c:pt>
                <c:pt idx="23">
                  <c:v>19394759</c:v>
                </c:pt>
                <c:pt idx="24">
                  <c:v>19958919</c:v>
                </c:pt>
                <c:pt idx="25">
                  <c:v>20533672</c:v>
                </c:pt>
                <c:pt idx="26">
                  <c:v>21119272</c:v>
                </c:pt>
                <c:pt idx="27">
                  <c:v>21716298</c:v>
                </c:pt>
                <c:pt idx="28">
                  <c:v>22325109</c:v>
                </c:pt>
                <c:pt idx="29">
                  <c:v>22946057</c:v>
                </c:pt>
                <c:pt idx="30">
                  <c:v>23579647</c:v>
                </c:pt>
                <c:pt idx="31">
                  <c:v>24226318</c:v>
                </c:pt>
                <c:pt idx="32">
                  <c:v>24886463</c:v>
                </c:pt>
                <c:pt idx="33">
                  <c:v>25560759</c:v>
                </c:pt>
                <c:pt idx="34">
                  <c:v>26249825</c:v>
                </c:pt>
                <c:pt idx="35">
                  <c:v>26954058</c:v>
                </c:pt>
                <c:pt idx="36">
                  <c:v>27673922</c:v>
                </c:pt>
                <c:pt idx="37">
                  <c:v>28409960</c:v>
                </c:pt>
                <c:pt idx="38">
                  <c:v>29162631</c:v>
                </c:pt>
                <c:pt idx="39">
                  <c:v>29932252</c:v>
                </c:pt>
                <c:pt idx="40">
                  <c:v>30719069</c:v>
                </c:pt>
              </c:numCache>
            </c:numRef>
          </c:val>
          <c:smooth val="0"/>
          <c:extLst>
            <c:ext xmlns:c16="http://schemas.microsoft.com/office/drawing/2014/chart" uri="{C3380CC4-5D6E-409C-BE32-E72D297353CC}">
              <c16:uniqueId val="{00000002-B642-40F6-81B4-E2BBDBA07E4D}"/>
            </c:ext>
          </c:extLst>
        </c:ser>
        <c:ser>
          <c:idx val="3"/>
          <c:order val="3"/>
          <c:tx>
            <c:strRef>
              <c:f>Sheet1!$E$1</c:f>
              <c:strCache>
                <c:ptCount val="1"/>
                <c:pt idx="0">
                  <c:v>NH-Other</c:v>
                </c:pt>
              </c:strCache>
            </c:strRef>
          </c:tx>
          <c:spPr>
            <a:ln w="38100"/>
          </c:spPr>
          <c:marker>
            <c:symbol val="square"/>
            <c:size val="4"/>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Sheet1!$E$2:$E$42</c:f>
              <c:numCache>
                <c:formatCode>#,##0</c:formatCode>
                <c:ptCount val="41"/>
                <c:pt idx="0">
                  <c:v>1400470</c:v>
                </c:pt>
                <c:pt idx="1">
                  <c:v>1465056</c:v>
                </c:pt>
                <c:pt idx="2">
                  <c:v>1532469</c:v>
                </c:pt>
                <c:pt idx="3">
                  <c:v>1602603</c:v>
                </c:pt>
                <c:pt idx="4">
                  <c:v>1675493</c:v>
                </c:pt>
                <c:pt idx="5">
                  <c:v>1751127</c:v>
                </c:pt>
                <c:pt idx="6">
                  <c:v>1829571</c:v>
                </c:pt>
                <c:pt idx="7">
                  <c:v>1910904</c:v>
                </c:pt>
                <c:pt idx="8">
                  <c:v>1995185</c:v>
                </c:pt>
                <c:pt idx="9">
                  <c:v>2082503</c:v>
                </c:pt>
                <c:pt idx="10">
                  <c:v>2172943</c:v>
                </c:pt>
                <c:pt idx="11">
                  <c:v>2266670</c:v>
                </c:pt>
                <c:pt idx="12">
                  <c:v>2363850</c:v>
                </c:pt>
                <c:pt idx="13">
                  <c:v>2464701</c:v>
                </c:pt>
                <c:pt idx="14">
                  <c:v>2569477</c:v>
                </c:pt>
                <c:pt idx="15">
                  <c:v>2678390</c:v>
                </c:pt>
                <c:pt idx="16">
                  <c:v>2791614</c:v>
                </c:pt>
                <c:pt idx="17">
                  <c:v>2909437</c:v>
                </c:pt>
                <c:pt idx="18">
                  <c:v>3032065</c:v>
                </c:pt>
                <c:pt idx="19">
                  <c:v>3159736</c:v>
                </c:pt>
                <c:pt idx="20">
                  <c:v>3292718</c:v>
                </c:pt>
                <c:pt idx="21">
                  <c:v>3431132</c:v>
                </c:pt>
                <c:pt idx="22">
                  <c:v>3575176</c:v>
                </c:pt>
                <c:pt idx="23">
                  <c:v>3725124</c:v>
                </c:pt>
                <c:pt idx="24">
                  <c:v>3881128</c:v>
                </c:pt>
                <c:pt idx="25">
                  <c:v>4043408</c:v>
                </c:pt>
                <c:pt idx="26">
                  <c:v>4212126</c:v>
                </c:pt>
                <c:pt idx="27">
                  <c:v>4387377</c:v>
                </c:pt>
                <c:pt idx="28">
                  <c:v>4569307</c:v>
                </c:pt>
                <c:pt idx="29">
                  <c:v>4757872</c:v>
                </c:pt>
                <c:pt idx="30">
                  <c:v>4953149</c:v>
                </c:pt>
                <c:pt idx="31">
                  <c:v>5155107</c:v>
                </c:pt>
                <c:pt idx="32">
                  <c:v>5363544</c:v>
                </c:pt>
                <c:pt idx="33">
                  <c:v>5578460</c:v>
                </c:pt>
                <c:pt idx="34">
                  <c:v>5799787</c:v>
                </c:pt>
                <c:pt idx="35">
                  <c:v>6027481</c:v>
                </c:pt>
                <c:pt idx="36">
                  <c:v>6261594</c:v>
                </c:pt>
                <c:pt idx="37">
                  <c:v>6502240</c:v>
                </c:pt>
                <c:pt idx="38">
                  <c:v>6749618</c:v>
                </c:pt>
                <c:pt idx="39">
                  <c:v>7003903</c:v>
                </c:pt>
                <c:pt idx="40">
                  <c:v>7265488</c:v>
                </c:pt>
              </c:numCache>
            </c:numRef>
          </c:val>
          <c:smooth val="0"/>
          <c:extLst>
            <c:ext xmlns:c16="http://schemas.microsoft.com/office/drawing/2014/chart" uri="{C3380CC4-5D6E-409C-BE32-E72D297353CC}">
              <c16:uniqueId val="{00000003-B642-40F6-81B4-E2BBDBA07E4D}"/>
            </c:ext>
          </c:extLst>
        </c:ser>
        <c:dLbls>
          <c:showLegendKey val="0"/>
          <c:showVal val="0"/>
          <c:showCatName val="0"/>
          <c:showSerName val="0"/>
          <c:showPercent val="0"/>
          <c:showBubbleSize val="0"/>
        </c:dLbls>
        <c:marker val="1"/>
        <c:smooth val="0"/>
        <c:axId val="668541528"/>
        <c:axId val="668546232"/>
      </c:lineChart>
      <c:catAx>
        <c:axId val="668541528"/>
        <c:scaling>
          <c:orientation val="minMax"/>
        </c:scaling>
        <c:delete val="0"/>
        <c:axPos val="b"/>
        <c:numFmt formatCode="General" sourceLinked="1"/>
        <c:majorTickMark val="out"/>
        <c:minorTickMark val="out"/>
        <c:tickLblPos val="nextTo"/>
        <c:txPr>
          <a:bodyPr rot="-2220000"/>
          <a:lstStyle/>
          <a:p>
            <a:pPr>
              <a:defRPr sz="1600"/>
            </a:pPr>
            <a:endParaRPr lang="en-US"/>
          </a:p>
        </c:txPr>
        <c:crossAx val="668546232"/>
        <c:crosses val="autoZero"/>
        <c:auto val="1"/>
        <c:lblAlgn val="ctr"/>
        <c:lblOffset val="100"/>
        <c:tickLblSkip val="5"/>
        <c:noMultiLvlLbl val="0"/>
      </c:catAx>
      <c:valAx>
        <c:axId val="668546232"/>
        <c:scaling>
          <c:orientation val="minMax"/>
        </c:scaling>
        <c:delete val="0"/>
        <c:axPos val="l"/>
        <c:majorGridlines/>
        <c:numFmt formatCode="#,##0" sourceLinked="1"/>
        <c:majorTickMark val="out"/>
        <c:minorTickMark val="none"/>
        <c:tickLblPos val="nextTo"/>
        <c:crossAx val="668541528"/>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2005</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Mining and Logging</c:v>
                </c:pt>
                <c:pt idx="1">
                  <c:v>Construction</c:v>
                </c:pt>
                <c:pt idx="2">
                  <c:v>Manufacturing</c:v>
                </c:pt>
                <c:pt idx="3">
                  <c:v>Trade, Transportation, and Utilities</c:v>
                </c:pt>
                <c:pt idx="4">
                  <c:v>Information</c:v>
                </c:pt>
                <c:pt idx="5">
                  <c:v>Finance and Insurance</c:v>
                </c:pt>
                <c:pt idx="6">
                  <c:v>Real Estate and Rental and Leasing</c:v>
                </c:pt>
                <c:pt idx="7">
                  <c:v>Professional, Scientific, and Technical Services</c:v>
                </c:pt>
                <c:pt idx="8">
                  <c:v>Management of Companies and Enterprises</c:v>
                </c:pt>
                <c:pt idx="9">
                  <c:v>Admin Support, Waste Management &amp; Remediation Services</c:v>
                </c:pt>
                <c:pt idx="10">
                  <c:v>Educational Services</c:v>
                </c:pt>
                <c:pt idx="11">
                  <c:v>Health Care and Social Assistance</c:v>
                </c:pt>
                <c:pt idx="12">
                  <c:v>Arts, Entertainment, and Recreation</c:v>
                </c:pt>
                <c:pt idx="13">
                  <c:v>Accommodation and Food Services</c:v>
                </c:pt>
                <c:pt idx="14">
                  <c:v>Other Services</c:v>
                </c:pt>
                <c:pt idx="15">
                  <c:v>Government</c:v>
                </c:pt>
              </c:strCache>
            </c:strRef>
          </c:cat>
          <c:val>
            <c:numRef>
              <c:f>Sheet1!$B$2:$B$17</c:f>
              <c:numCache>
                <c:formatCode>0.0%</c:formatCode>
                <c:ptCount val="16"/>
                <c:pt idx="0">
                  <c:v>1.7212863705972435E-2</c:v>
                </c:pt>
                <c:pt idx="1">
                  <c:v>5.8223583460949462E-2</c:v>
                </c:pt>
                <c:pt idx="2">
                  <c:v>9.2179683511995916E-2</c:v>
                </c:pt>
                <c:pt idx="3">
                  <c:v>0.20325676365492598</c:v>
                </c:pt>
                <c:pt idx="4">
                  <c:v>2.2807554874936194E-2</c:v>
                </c:pt>
                <c:pt idx="5">
                  <c:v>4.4624808575803983E-2</c:v>
                </c:pt>
                <c:pt idx="6">
                  <c:v>1.7723328228688107E-2</c:v>
                </c:pt>
                <c:pt idx="7">
                  <c:v>5.0372639101582441E-2</c:v>
                </c:pt>
                <c:pt idx="8">
                  <c:v>6.3195507912200098E-3</c:v>
                </c:pt>
                <c:pt idx="9">
                  <c:v>6.2205206738131701E-2</c:v>
                </c:pt>
                <c:pt idx="10">
                  <c:v>1.4405308831036244E-2</c:v>
                </c:pt>
                <c:pt idx="11">
                  <c:v>0.1069116896375702</c:v>
                </c:pt>
                <c:pt idx="12">
                  <c:v>1.0331801939765186E-2</c:v>
                </c:pt>
                <c:pt idx="13">
                  <c:v>8.2358346094946397E-2</c:v>
                </c:pt>
                <c:pt idx="14">
                  <c:v>3.588565594691169E-2</c:v>
                </c:pt>
                <c:pt idx="15">
                  <c:v>0.17518121490556407</c:v>
                </c:pt>
              </c:numCache>
            </c:numRef>
          </c:val>
          <c:extLst>
            <c:ext xmlns:c16="http://schemas.microsoft.com/office/drawing/2014/chart" uri="{C3380CC4-5D6E-409C-BE32-E72D297353CC}">
              <c16:uniqueId val="{00000000-0506-479D-B6DA-6A879712BA58}"/>
            </c:ext>
          </c:extLst>
        </c:ser>
        <c:ser>
          <c:idx val="3"/>
          <c:order val="3"/>
          <c:tx>
            <c:strRef>
              <c:f>Sheet1!$E$1</c:f>
              <c:strCache>
                <c:ptCount val="1"/>
                <c:pt idx="0">
                  <c:v>2017</c:v>
                </c:pt>
              </c:strCache>
            </c:strRef>
          </c:tx>
          <c:spPr>
            <a:solidFill>
              <a:schemeClr val="accent4"/>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Mining and Logging</c:v>
                </c:pt>
                <c:pt idx="1">
                  <c:v>Construction</c:v>
                </c:pt>
                <c:pt idx="2">
                  <c:v>Manufacturing</c:v>
                </c:pt>
                <c:pt idx="3">
                  <c:v>Trade, Transportation, and Utilities</c:v>
                </c:pt>
                <c:pt idx="4">
                  <c:v>Information</c:v>
                </c:pt>
                <c:pt idx="5">
                  <c:v>Finance and Insurance</c:v>
                </c:pt>
                <c:pt idx="6">
                  <c:v>Real Estate and Rental and Leasing</c:v>
                </c:pt>
                <c:pt idx="7">
                  <c:v>Professional, Scientific, and Technical Services</c:v>
                </c:pt>
                <c:pt idx="8">
                  <c:v>Management of Companies and Enterprises</c:v>
                </c:pt>
                <c:pt idx="9">
                  <c:v>Admin Support, Waste Management &amp; Remediation Services</c:v>
                </c:pt>
                <c:pt idx="10">
                  <c:v>Educational Services</c:v>
                </c:pt>
                <c:pt idx="11">
                  <c:v>Health Care and Social Assistance</c:v>
                </c:pt>
                <c:pt idx="12">
                  <c:v>Arts, Entertainment, and Recreation</c:v>
                </c:pt>
                <c:pt idx="13">
                  <c:v>Accommodation and Food Services</c:v>
                </c:pt>
                <c:pt idx="14">
                  <c:v>Other Services</c:v>
                </c:pt>
                <c:pt idx="15">
                  <c:v>Government</c:v>
                </c:pt>
              </c:strCache>
            </c:strRef>
          </c:cat>
          <c:val>
            <c:numRef>
              <c:f>Sheet1!$E$2:$E$17</c:f>
              <c:numCache>
                <c:formatCode>0.0%</c:formatCode>
                <c:ptCount val="16"/>
                <c:pt idx="0">
                  <c:v>1.9702475584828526E-2</c:v>
                </c:pt>
                <c:pt idx="1">
                  <c:v>5.7769053567372892E-2</c:v>
                </c:pt>
                <c:pt idx="2">
                  <c:v>7.0990558385516364E-2</c:v>
                </c:pt>
                <c:pt idx="3">
                  <c:v>0.19819279062976541</c:v>
                </c:pt>
                <c:pt idx="4">
                  <c:v>1.5679244670841308E-2</c:v>
                </c:pt>
                <c:pt idx="5">
                  <c:v>4.3931085947892669E-2</c:v>
                </c:pt>
                <c:pt idx="6">
                  <c:v>1.7569189838097399E-2</c:v>
                </c:pt>
                <c:pt idx="7">
                  <c:v>5.9813114434963177E-2</c:v>
                </c:pt>
                <c:pt idx="8">
                  <c:v>1.0041854579669706E-2</c:v>
                </c:pt>
                <c:pt idx="9">
                  <c:v>6.6440089549333253E-2</c:v>
                </c:pt>
                <c:pt idx="10">
                  <c:v>1.6685052399338113E-2</c:v>
                </c:pt>
                <c:pt idx="11">
                  <c:v>0.12029947113980727</c:v>
                </c:pt>
                <c:pt idx="12">
                  <c:v>1.1445118587975731E-2</c:v>
                </c:pt>
                <c:pt idx="13">
                  <c:v>9.6216865124428147E-2</c:v>
                </c:pt>
                <c:pt idx="14">
                  <c:v>3.6395639336815805E-2</c:v>
                </c:pt>
                <c:pt idx="15">
                  <c:v>0.15882839622335421</c:v>
                </c:pt>
              </c:numCache>
            </c:numRef>
          </c:val>
          <c:extLst>
            <c:ext xmlns:c16="http://schemas.microsoft.com/office/drawing/2014/chart" uri="{C3380CC4-5D6E-409C-BE32-E72D297353CC}">
              <c16:uniqueId val="{00000001-0506-479D-B6DA-6A879712BA58}"/>
            </c:ext>
          </c:extLst>
        </c:ser>
        <c:dLbls>
          <c:showLegendKey val="0"/>
          <c:showVal val="0"/>
          <c:showCatName val="0"/>
          <c:showSerName val="0"/>
          <c:showPercent val="0"/>
          <c:showBubbleSize val="0"/>
        </c:dLbls>
        <c:gapWidth val="219"/>
        <c:overlap val="-27"/>
        <c:axId val="284015072"/>
        <c:axId val="284015464"/>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2010</c:v>
                      </c:pt>
                    </c:strCache>
                  </c:strRef>
                </c:tx>
                <c:spPr>
                  <a:solidFill>
                    <a:schemeClr val="accent2"/>
                  </a:solidFill>
                  <a:ln>
                    <a:noFill/>
                  </a:ln>
                  <a:effectLst/>
                </c:spPr>
                <c:invertIfNegative val="0"/>
                <c:cat>
                  <c:strRef>
                    <c:extLst>
                      <c:ext uri="{02D57815-91ED-43cb-92C2-25804820EDAC}">
                        <c15:formulaRef>
                          <c15:sqref>Sheet1!$A$2:$A$17</c15:sqref>
                        </c15:formulaRef>
                      </c:ext>
                    </c:extLst>
                    <c:strCache>
                      <c:ptCount val="16"/>
                      <c:pt idx="0">
                        <c:v>Mining and Logging</c:v>
                      </c:pt>
                      <c:pt idx="1">
                        <c:v>Construction</c:v>
                      </c:pt>
                      <c:pt idx="2">
                        <c:v>Manufacturing</c:v>
                      </c:pt>
                      <c:pt idx="3">
                        <c:v>Trade, Transportation, and Utilities</c:v>
                      </c:pt>
                      <c:pt idx="4">
                        <c:v>Information</c:v>
                      </c:pt>
                      <c:pt idx="5">
                        <c:v>Finance and Insurance</c:v>
                      </c:pt>
                      <c:pt idx="6">
                        <c:v>Real Estate and Rental and Leasing</c:v>
                      </c:pt>
                      <c:pt idx="7">
                        <c:v>Professional, Scientific, and Technical Services</c:v>
                      </c:pt>
                      <c:pt idx="8">
                        <c:v>Management of Companies and Enterprises</c:v>
                      </c:pt>
                      <c:pt idx="9">
                        <c:v>Admin Support, Waste Management &amp; Remediation Services</c:v>
                      </c:pt>
                      <c:pt idx="10">
                        <c:v>Educational Services</c:v>
                      </c:pt>
                      <c:pt idx="11">
                        <c:v>Health Care and Social Assistance</c:v>
                      </c:pt>
                      <c:pt idx="12">
                        <c:v>Arts, Entertainment, and Recreation</c:v>
                      </c:pt>
                      <c:pt idx="13">
                        <c:v>Accommodation and Food Services</c:v>
                      </c:pt>
                      <c:pt idx="14">
                        <c:v>Other Services</c:v>
                      </c:pt>
                      <c:pt idx="15">
                        <c:v>Government</c:v>
                      </c:pt>
                    </c:strCache>
                  </c:strRef>
                </c:cat>
                <c:val>
                  <c:numRef>
                    <c:extLst>
                      <c:ext uri="{02D57815-91ED-43cb-92C2-25804820EDAC}">
                        <c15:formulaRef>
                          <c15:sqref>Sheet1!$C$2:$C$17</c15:sqref>
                        </c15:formulaRef>
                      </c:ext>
                    </c:extLst>
                    <c:numCache>
                      <c:formatCode>0.0%</c:formatCode>
                      <c:ptCount val="16"/>
                      <c:pt idx="0">
                        <c:v>2.0009633911368015E-2</c:v>
                      </c:pt>
                      <c:pt idx="1">
                        <c:v>5.4605009633911371E-2</c:v>
                      </c:pt>
                      <c:pt idx="2">
                        <c:v>7.8660886319845857E-2</c:v>
                      </c:pt>
                      <c:pt idx="3">
                        <c:v>0.19688824662813101</c:v>
                      </c:pt>
                      <c:pt idx="4">
                        <c:v>1.8815028901734105E-2</c:v>
                      </c:pt>
                      <c:pt idx="5">
                        <c:v>4.3709055876685936E-2</c:v>
                      </c:pt>
                      <c:pt idx="6">
                        <c:v>1.6435452793834297E-2</c:v>
                      </c:pt>
                      <c:pt idx="7">
                        <c:v>5.470134874759152E-2</c:v>
                      </c:pt>
                      <c:pt idx="8">
                        <c:v>8.2658959537572248E-3</c:v>
                      </c:pt>
                      <c:pt idx="9">
                        <c:v>6.065510597302505E-2</c:v>
                      </c:pt>
                      <c:pt idx="10">
                        <c:v>1.5086705202312138E-2</c:v>
                      </c:pt>
                      <c:pt idx="11">
                        <c:v>0.11767822736030828</c:v>
                      </c:pt>
                      <c:pt idx="12">
                        <c:v>1.048169556840077E-2</c:v>
                      </c:pt>
                      <c:pt idx="13">
                        <c:v>8.6348747591522154E-2</c:v>
                      </c:pt>
                      <c:pt idx="14">
                        <c:v>3.4942196531791911E-2</c:v>
                      </c:pt>
                      <c:pt idx="15">
                        <c:v>0.18271676300578035</c:v>
                      </c:pt>
                    </c:numCache>
                  </c:numRef>
                </c:val>
                <c:extLst>
                  <c:ext xmlns:c16="http://schemas.microsoft.com/office/drawing/2014/chart" uri="{C3380CC4-5D6E-409C-BE32-E72D297353CC}">
                    <c16:uniqueId val="{00000002-0506-479D-B6DA-6A879712BA58}"/>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2015</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Sheet1!$A$2:$A$17</c15:sqref>
                        </c15:formulaRef>
                      </c:ext>
                    </c:extLst>
                    <c:strCache>
                      <c:ptCount val="16"/>
                      <c:pt idx="0">
                        <c:v>Mining and Logging</c:v>
                      </c:pt>
                      <c:pt idx="1">
                        <c:v>Construction</c:v>
                      </c:pt>
                      <c:pt idx="2">
                        <c:v>Manufacturing</c:v>
                      </c:pt>
                      <c:pt idx="3">
                        <c:v>Trade, Transportation, and Utilities</c:v>
                      </c:pt>
                      <c:pt idx="4">
                        <c:v>Information</c:v>
                      </c:pt>
                      <c:pt idx="5">
                        <c:v>Finance and Insurance</c:v>
                      </c:pt>
                      <c:pt idx="6">
                        <c:v>Real Estate and Rental and Leasing</c:v>
                      </c:pt>
                      <c:pt idx="7">
                        <c:v>Professional, Scientific, and Technical Services</c:v>
                      </c:pt>
                      <c:pt idx="8">
                        <c:v>Management of Companies and Enterprises</c:v>
                      </c:pt>
                      <c:pt idx="9">
                        <c:v>Admin Support, Waste Management &amp; Remediation Services</c:v>
                      </c:pt>
                      <c:pt idx="10">
                        <c:v>Educational Services</c:v>
                      </c:pt>
                      <c:pt idx="11">
                        <c:v>Health Care and Social Assistance</c:v>
                      </c:pt>
                      <c:pt idx="12">
                        <c:v>Arts, Entertainment, and Recreation</c:v>
                      </c:pt>
                      <c:pt idx="13">
                        <c:v>Accommodation and Food Services</c:v>
                      </c:pt>
                      <c:pt idx="14">
                        <c:v>Other Services</c:v>
                      </c:pt>
                      <c:pt idx="15">
                        <c:v>Government</c:v>
                      </c:pt>
                    </c:strCache>
                  </c:strRef>
                </c:cat>
                <c:val>
                  <c:numRef>
                    <c:extLst xmlns:c15="http://schemas.microsoft.com/office/drawing/2012/chart">
                      <c:ext xmlns:c15="http://schemas.microsoft.com/office/drawing/2012/chart" uri="{02D57815-91ED-43cb-92C2-25804820EDAC}">
                        <c15:formulaRef>
                          <c15:sqref>Sheet1!$D$2:$D$17</c15:sqref>
                        </c15:formulaRef>
                      </c:ext>
                    </c:extLst>
                    <c:numCache>
                      <c:formatCode>0.0%</c:formatCode>
                      <c:ptCount val="16"/>
                      <c:pt idx="0">
                        <c:v>2.2748870966385493E-2</c:v>
                      </c:pt>
                      <c:pt idx="1">
                        <c:v>5.7557587021790139E-2</c:v>
                      </c:pt>
                      <c:pt idx="2">
                        <c:v>7.3830808951533558E-2</c:v>
                      </c:pt>
                      <c:pt idx="3">
                        <c:v>0.20124971616473378</c:v>
                      </c:pt>
                      <c:pt idx="4">
                        <c:v>1.6895557031966157E-2</c:v>
                      </c:pt>
                      <c:pt idx="5">
                        <c:v>4.3588686957033648E-2</c:v>
                      </c:pt>
                      <c:pt idx="6">
                        <c:v>1.6946016634849084E-2</c:v>
                      </c:pt>
                      <c:pt idx="7">
                        <c:v>6.0004877761612015E-2</c:v>
                      </c:pt>
                      <c:pt idx="8">
                        <c:v>9.8816722312395407E-3</c:v>
                      </c:pt>
                      <c:pt idx="9">
                        <c:v>6.494150891032488E-2</c:v>
                      </c:pt>
                      <c:pt idx="10">
                        <c:v>1.5835905371424729E-2</c:v>
                      </c:pt>
                      <c:pt idx="11">
                        <c:v>0.11732698663661517</c:v>
                      </c:pt>
                      <c:pt idx="12">
                        <c:v>1.0932913957967151E-2</c:v>
                      </c:pt>
                      <c:pt idx="13">
                        <c:v>9.3947370634193103E-2</c:v>
                      </c:pt>
                      <c:pt idx="14">
                        <c:v>3.5531970363393242E-2</c:v>
                      </c:pt>
                      <c:pt idx="15">
                        <c:v>0.15877955040493832</c:v>
                      </c:pt>
                    </c:numCache>
                  </c:numRef>
                </c:val>
                <c:extLst xmlns:c15="http://schemas.microsoft.com/office/drawing/2012/chart">
                  <c:ext xmlns:c16="http://schemas.microsoft.com/office/drawing/2014/chart" uri="{C3380CC4-5D6E-409C-BE32-E72D297353CC}">
                    <c16:uniqueId val="{00000003-0506-479D-B6DA-6A879712BA58}"/>
                  </c:ext>
                </c:extLst>
              </c15:ser>
            </c15:filteredBarSeries>
          </c:ext>
        </c:extLst>
      </c:barChart>
      <c:catAx>
        <c:axId val="284015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4015464"/>
        <c:crosses val="autoZero"/>
        <c:auto val="1"/>
        <c:lblAlgn val="ctr"/>
        <c:lblOffset val="100"/>
        <c:noMultiLvlLbl val="0"/>
      </c:catAx>
      <c:valAx>
        <c:axId val="28401546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4015072"/>
        <c:crosses val="autoZero"/>
        <c:crossBetween val="between"/>
      </c:valAx>
      <c:spPr>
        <a:noFill/>
        <a:ln>
          <a:noFill/>
        </a:ln>
        <a:effectLst/>
      </c:spPr>
    </c:plotArea>
    <c:legend>
      <c:legendPos val="b"/>
      <c:layout>
        <c:manualLayout>
          <c:xMode val="edge"/>
          <c:yMode val="edge"/>
          <c:x val="0.45061407864557468"/>
          <c:y val="0.15190214565589111"/>
          <c:w val="0.13242189859010986"/>
          <c:h val="4.429423594777925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2008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6"/>
                <c:pt idx="0">
                  <c:v>Management</c:v>
                </c:pt>
                <c:pt idx="1">
                  <c:v>Business and financial operations</c:v>
                </c:pt>
                <c:pt idx="2">
                  <c:v>Healthcare practitioner and technical:</c:v>
                </c:pt>
                <c:pt idx="3">
                  <c:v>Construction and extraction</c:v>
                </c:pt>
                <c:pt idx="4">
                  <c:v>Installation, maintenance, and repair</c:v>
                </c:pt>
                <c:pt idx="5">
                  <c:v>Production, transportation, and material moving:</c:v>
                </c:pt>
              </c:strCache>
            </c:strRef>
          </c:cat>
          <c:val>
            <c:numRef>
              <c:f>Sheet1!$B$2:$B$16</c:f>
              <c:numCache>
                <c:formatCode>0.0%</c:formatCode>
                <c:ptCount val="6"/>
                <c:pt idx="0">
                  <c:v>9.3321690308926897E-2</c:v>
                </c:pt>
                <c:pt idx="1">
                  <c:v>4.390324542035709E-2</c:v>
                </c:pt>
                <c:pt idx="2">
                  <c:v>4.3736800186334919E-2</c:v>
                </c:pt>
                <c:pt idx="3">
                  <c:v>7.7301423769740293E-2</c:v>
                </c:pt>
                <c:pt idx="4">
                  <c:v>3.9224459423740081E-2</c:v>
                </c:pt>
                <c:pt idx="5">
                  <c:v>0.12316519863947596</c:v>
                </c:pt>
              </c:numCache>
            </c:numRef>
          </c:val>
          <c:extLst>
            <c:ext xmlns:c16="http://schemas.microsoft.com/office/drawing/2014/chart" uri="{C3380CC4-5D6E-409C-BE32-E72D297353CC}">
              <c16:uniqueId val="{00000000-6DD4-4A94-B712-82D43740C844}"/>
            </c:ext>
          </c:extLst>
        </c:ser>
        <c:ser>
          <c:idx val="2"/>
          <c:order val="2"/>
          <c:tx>
            <c:strRef>
              <c:f>Sheet1!$D$1</c:f>
              <c:strCache>
                <c:ptCount val="1"/>
                <c:pt idx="0">
                  <c:v>2014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6"/>
                <c:pt idx="0">
                  <c:v>Management</c:v>
                </c:pt>
                <c:pt idx="1">
                  <c:v>Business and financial operations</c:v>
                </c:pt>
                <c:pt idx="2">
                  <c:v>Healthcare practitioner and technical:</c:v>
                </c:pt>
                <c:pt idx="3">
                  <c:v>Construction and extraction</c:v>
                </c:pt>
                <c:pt idx="4">
                  <c:v>Installation, maintenance, and repair</c:v>
                </c:pt>
                <c:pt idx="5">
                  <c:v>Production, transportation, and material moving:</c:v>
                </c:pt>
              </c:strCache>
            </c:strRef>
          </c:cat>
          <c:val>
            <c:numRef>
              <c:f>Sheet1!$D$2:$D$16</c:f>
              <c:numCache>
                <c:formatCode>0.0%</c:formatCode>
                <c:ptCount val="6"/>
                <c:pt idx="0">
                  <c:v>9.8635979419760489E-2</c:v>
                </c:pt>
                <c:pt idx="1">
                  <c:v>4.7119150794802458E-2</c:v>
                </c:pt>
                <c:pt idx="2">
                  <c:v>5.2977913796941709E-2</c:v>
                </c:pt>
                <c:pt idx="3">
                  <c:v>6.8122471713934124E-2</c:v>
                </c:pt>
                <c:pt idx="4">
                  <c:v>3.5300829734267652E-2</c:v>
                </c:pt>
                <c:pt idx="5">
                  <c:v>0.12041431844131363</c:v>
                </c:pt>
              </c:numCache>
            </c:numRef>
          </c:val>
          <c:extLst>
            <c:ext xmlns:c16="http://schemas.microsoft.com/office/drawing/2014/chart" uri="{C3380CC4-5D6E-409C-BE32-E72D297353CC}">
              <c16:uniqueId val="{00000001-6DD4-4A94-B712-82D43740C844}"/>
            </c:ext>
          </c:extLst>
        </c:ser>
        <c:ser>
          <c:idx val="3"/>
          <c:order val="3"/>
          <c:tx>
            <c:strRef>
              <c:f>Sheet1!$E$1</c:f>
              <c:strCache>
                <c:ptCount val="1"/>
                <c:pt idx="0">
                  <c:v>Difference 2014-2008</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6"/>
                <c:pt idx="0">
                  <c:v>Management</c:v>
                </c:pt>
                <c:pt idx="1">
                  <c:v>Business and financial operations</c:v>
                </c:pt>
                <c:pt idx="2">
                  <c:v>Healthcare practitioner and technical:</c:v>
                </c:pt>
                <c:pt idx="3">
                  <c:v>Construction and extraction</c:v>
                </c:pt>
                <c:pt idx="4">
                  <c:v>Installation, maintenance, and repair</c:v>
                </c:pt>
                <c:pt idx="5">
                  <c:v>Production, transportation, and material moving:</c:v>
                </c:pt>
              </c:strCache>
            </c:strRef>
          </c:cat>
          <c:val>
            <c:numRef>
              <c:f>Sheet1!$E$2:$E$16</c:f>
              <c:numCache>
                <c:formatCode>0.0%</c:formatCode>
                <c:ptCount val="6"/>
                <c:pt idx="0">
                  <c:v>5.3142891108335921E-3</c:v>
                </c:pt>
                <c:pt idx="1">
                  <c:v>3.2159053744453686E-3</c:v>
                </c:pt>
                <c:pt idx="2">
                  <c:v>9.2411136106067895E-3</c:v>
                </c:pt>
                <c:pt idx="3">
                  <c:v>-9.1789520558061694E-3</c:v>
                </c:pt>
                <c:pt idx="4">
                  <c:v>-3.9236296894724285E-3</c:v>
                </c:pt>
                <c:pt idx="5">
                  <c:v>-2.750880198162331E-3</c:v>
                </c:pt>
              </c:numCache>
            </c:numRef>
          </c:val>
          <c:extLst>
            <c:ext xmlns:c16="http://schemas.microsoft.com/office/drawing/2014/chart" uri="{C3380CC4-5D6E-409C-BE32-E72D297353CC}">
              <c16:uniqueId val="{00000002-6DD4-4A94-B712-82D43740C844}"/>
            </c:ext>
          </c:extLst>
        </c:ser>
        <c:dLbls>
          <c:showLegendKey val="0"/>
          <c:showVal val="0"/>
          <c:showCatName val="0"/>
          <c:showSerName val="0"/>
          <c:showPercent val="0"/>
          <c:showBubbleSize val="0"/>
        </c:dLbls>
        <c:gapWidth val="219"/>
        <c:overlap val="-27"/>
        <c:axId val="280077224"/>
        <c:axId val="280077616"/>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2010</c:v>
                      </c:pt>
                    </c:strCache>
                  </c:strRef>
                </c:tx>
                <c:spPr>
                  <a:solidFill>
                    <a:schemeClr val="accent2"/>
                  </a:solidFill>
                  <a:ln>
                    <a:noFill/>
                  </a:ln>
                  <a:effectLst/>
                </c:spPr>
                <c:invertIfNegative val="0"/>
                <c:cat>
                  <c:strRef>
                    <c:extLst>
                      <c:ext uri="{02D57815-91ED-43cb-92C2-25804820EDAC}">
                        <c15:formulaRef>
                          <c15:sqref>Sheet1!$A$2:$A$16</c15:sqref>
                        </c15:formulaRef>
                      </c:ext>
                    </c:extLst>
                    <c:strCache>
                      <c:ptCount val="6"/>
                      <c:pt idx="0">
                        <c:v>Management</c:v>
                      </c:pt>
                      <c:pt idx="1">
                        <c:v>Business and financial operations</c:v>
                      </c:pt>
                      <c:pt idx="2">
                        <c:v>Healthcare practitioner and technical:</c:v>
                      </c:pt>
                      <c:pt idx="3">
                        <c:v>Construction and extraction</c:v>
                      </c:pt>
                      <c:pt idx="4">
                        <c:v>Installation, maintenance, and repair</c:v>
                      </c:pt>
                      <c:pt idx="5">
                        <c:v>Production, transportation, and material moving:</c:v>
                      </c:pt>
                    </c:strCache>
                  </c:strRef>
                </c:cat>
                <c:val>
                  <c:numRef>
                    <c:extLst>
                      <c:ext uri="{02D57815-91ED-43cb-92C2-25804820EDAC}">
                        <c15:formulaRef>
                          <c15:sqref>Sheet1!$C$2:$C$16</c15:sqref>
                        </c15:formulaRef>
                      </c:ext>
                    </c:extLst>
                    <c:numCache>
                      <c:formatCode>0.0%</c:formatCode>
                      <c:ptCount val="6"/>
                      <c:pt idx="0">
                        <c:v>9.5237064436000801E-2</c:v>
                      </c:pt>
                      <c:pt idx="1">
                        <c:v>4.5747322245476806E-2</c:v>
                      </c:pt>
                      <c:pt idx="2">
                        <c:v>4.6679112419069413E-2</c:v>
                      </c:pt>
                      <c:pt idx="3">
                        <c:v>6.8463023508738716E-2</c:v>
                      </c:pt>
                      <c:pt idx="4">
                        <c:v>3.740068955844076E-2</c:v>
                      </c:pt>
                      <c:pt idx="5">
                        <c:v>0.11656514976998897</c:v>
                      </c:pt>
                    </c:numCache>
                  </c:numRef>
                </c:val>
                <c:extLst>
                  <c:ext xmlns:c16="http://schemas.microsoft.com/office/drawing/2014/chart" uri="{C3380CC4-5D6E-409C-BE32-E72D297353CC}">
                    <c16:uniqueId val="{00000003-6DD4-4A94-B712-82D43740C844}"/>
                  </c:ext>
                </c:extLst>
              </c15:ser>
            </c15:filteredBarSeries>
          </c:ext>
        </c:extLst>
      </c:barChart>
      <c:catAx>
        <c:axId val="280077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16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0077616"/>
        <c:crosses val="autoZero"/>
        <c:auto val="1"/>
        <c:lblAlgn val="ctr"/>
        <c:lblOffset val="100"/>
        <c:noMultiLvlLbl val="0"/>
      </c:catAx>
      <c:valAx>
        <c:axId val="28007761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00772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Sheet1!$A$2</c:f>
              <c:strCache>
                <c:ptCount val="1"/>
                <c:pt idx="0">
                  <c:v>Less than High School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3"/>
                <c:pt idx="0">
                  <c:v>2008</c:v>
                </c:pt>
                <c:pt idx="1">
                  <c:v>2011</c:v>
                </c:pt>
                <c:pt idx="2">
                  <c:v>2015</c:v>
                </c:pt>
              </c:strCache>
            </c:strRef>
          </c:cat>
          <c:val>
            <c:numRef>
              <c:f>Sheet1!$B$2:$I$2</c:f>
              <c:numCache>
                <c:formatCode>0.0%</c:formatCode>
                <c:ptCount val="3"/>
                <c:pt idx="0">
                  <c:v>0.2038102073898802</c:v>
                </c:pt>
                <c:pt idx="1">
                  <c:v>0.1892592384992999</c:v>
                </c:pt>
                <c:pt idx="2">
                  <c:v>0.17576640711558342</c:v>
                </c:pt>
              </c:numCache>
            </c:numRef>
          </c:val>
          <c:extLst>
            <c:ext xmlns:c16="http://schemas.microsoft.com/office/drawing/2014/chart" uri="{C3380CC4-5D6E-409C-BE32-E72D297353CC}">
              <c16:uniqueId val="{00000000-7839-476D-BC6A-4471411D7E30}"/>
            </c:ext>
          </c:extLst>
        </c:ser>
        <c:ser>
          <c:idx val="1"/>
          <c:order val="1"/>
          <c:tx>
            <c:strRef>
              <c:f>Sheet1!$A$3</c:f>
              <c:strCache>
                <c:ptCount val="1"/>
                <c:pt idx="0">
                  <c:v>High School or Equivelent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3"/>
                <c:pt idx="0">
                  <c:v>2008</c:v>
                </c:pt>
                <c:pt idx="1">
                  <c:v>2011</c:v>
                </c:pt>
                <c:pt idx="2">
                  <c:v>2015</c:v>
                </c:pt>
              </c:strCache>
            </c:strRef>
          </c:cat>
          <c:val>
            <c:numRef>
              <c:f>Sheet1!$B$3:$I$3</c:f>
              <c:numCache>
                <c:formatCode>0.0%</c:formatCode>
                <c:ptCount val="3"/>
                <c:pt idx="0">
                  <c:v>0.25441601190517904</c:v>
                </c:pt>
                <c:pt idx="1">
                  <c:v>0.25503417205665835</c:v>
                </c:pt>
                <c:pt idx="2">
                  <c:v>0.25328731224955087</c:v>
                </c:pt>
              </c:numCache>
            </c:numRef>
          </c:val>
          <c:extLst>
            <c:ext xmlns:c16="http://schemas.microsoft.com/office/drawing/2014/chart" uri="{C3380CC4-5D6E-409C-BE32-E72D297353CC}">
              <c16:uniqueId val="{00000001-7839-476D-BC6A-4471411D7E30}"/>
            </c:ext>
          </c:extLst>
        </c:ser>
        <c:ser>
          <c:idx val="2"/>
          <c:order val="2"/>
          <c:tx>
            <c:strRef>
              <c:f>Sheet1!$A$4</c:f>
              <c:strCache>
                <c:ptCount val="1"/>
                <c:pt idx="0">
                  <c:v>Some College or Associate Degree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3"/>
                <c:pt idx="0">
                  <c:v>2008</c:v>
                </c:pt>
                <c:pt idx="1">
                  <c:v>2011</c:v>
                </c:pt>
                <c:pt idx="2">
                  <c:v>2015</c:v>
                </c:pt>
              </c:strCache>
            </c:strRef>
          </c:cat>
          <c:val>
            <c:numRef>
              <c:f>Sheet1!$B$4:$I$4</c:f>
              <c:numCache>
                <c:formatCode>0.0%</c:formatCode>
                <c:ptCount val="3"/>
                <c:pt idx="0">
                  <c:v>0.28840921752195031</c:v>
                </c:pt>
                <c:pt idx="1">
                  <c:v>0.29145527192912007</c:v>
                </c:pt>
                <c:pt idx="2">
                  <c:v>0.28734223891553878</c:v>
                </c:pt>
              </c:numCache>
            </c:numRef>
          </c:val>
          <c:extLst>
            <c:ext xmlns:c16="http://schemas.microsoft.com/office/drawing/2014/chart" uri="{C3380CC4-5D6E-409C-BE32-E72D297353CC}">
              <c16:uniqueId val="{00000002-7839-476D-BC6A-4471411D7E30}"/>
            </c:ext>
          </c:extLst>
        </c:ser>
        <c:ser>
          <c:idx val="3"/>
          <c:order val="3"/>
          <c:tx>
            <c:strRef>
              <c:f>Sheet1!$A$5</c:f>
              <c:strCache>
                <c:ptCount val="1"/>
                <c:pt idx="0">
                  <c:v>Bachelor Degree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3"/>
                <c:pt idx="0">
                  <c:v>2008</c:v>
                </c:pt>
                <c:pt idx="1">
                  <c:v>2011</c:v>
                </c:pt>
                <c:pt idx="2">
                  <c:v>2015</c:v>
                </c:pt>
              </c:strCache>
            </c:strRef>
          </c:cat>
          <c:val>
            <c:numRef>
              <c:f>Sheet1!$B$5:$I$5</c:f>
              <c:numCache>
                <c:formatCode>0.0%</c:formatCode>
                <c:ptCount val="3"/>
                <c:pt idx="0">
                  <c:v>0.17077482970735702</c:v>
                </c:pt>
                <c:pt idx="1">
                  <c:v>0.17714518702450377</c:v>
                </c:pt>
                <c:pt idx="2">
                  <c:v>0.18693366816115575</c:v>
                </c:pt>
              </c:numCache>
            </c:numRef>
          </c:val>
          <c:extLst>
            <c:ext xmlns:c16="http://schemas.microsoft.com/office/drawing/2014/chart" uri="{C3380CC4-5D6E-409C-BE32-E72D297353CC}">
              <c16:uniqueId val="{00000003-7839-476D-BC6A-4471411D7E30}"/>
            </c:ext>
          </c:extLst>
        </c:ser>
        <c:ser>
          <c:idx val="4"/>
          <c:order val="4"/>
          <c:tx>
            <c:strRef>
              <c:f>Sheet1!$A$6</c:f>
              <c:strCache>
                <c:ptCount val="1"/>
                <c:pt idx="0">
                  <c:v>Graduate or Professional Degree</c:v>
                </c:pt>
              </c:strCache>
            </c:strRef>
          </c:tx>
          <c:spPr>
            <a:solidFill>
              <a:schemeClr val="accent5"/>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0-5010-4F9D-9CE3-BEA26E9D5760}"/>
                </c:ext>
              </c:extLst>
            </c:dLbl>
            <c:dLbl>
              <c:idx val="1"/>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5010-4F9D-9CE3-BEA26E9D5760}"/>
                </c:ext>
              </c:extLst>
            </c:dLbl>
            <c:dLbl>
              <c:idx val="2"/>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2-5010-4F9D-9CE3-BEA26E9D576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3"/>
                <c:pt idx="0">
                  <c:v>2008</c:v>
                </c:pt>
                <c:pt idx="1">
                  <c:v>2011</c:v>
                </c:pt>
                <c:pt idx="2">
                  <c:v>2015</c:v>
                </c:pt>
              </c:strCache>
            </c:strRef>
          </c:cat>
          <c:val>
            <c:numRef>
              <c:f>Sheet1!$B$6:$I$6</c:f>
              <c:numCache>
                <c:formatCode>0.0%</c:formatCode>
                <c:ptCount val="3"/>
                <c:pt idx="0">
                  <c:v>8.2589733475633406E-2</c:v>
                </c:pt>
                <c:pt idx="1">
                  <c:v>8.710613049041796E-2</c:v>
                </c:pt>
                <c:pt idx="2">
                  <c:v>9.6670373558171152E-2</c:v>
                </c:pt>
              </c:numCache>
            </c:numRef>
          </c:val>
          <c:extLst>
            <c:ext xmlns:c16="http://schemas.microsoft.com/office/drawing/2014/chart" uri="{C3380CC4-5D6E-409C-BE32-E72D297353CC}">
              <c16:uniqueId val="{00000007-7839-476D-BC6A-4471411D7E30}"/>
            </c:ext>
          </c:extLst>
        </c:ser>
        <c:dLbls>
          <c:showLegendKey val="0"/>
          <c:showVal val="0"/>
          <c:showCatName val="0"/>
          <c:showSerName val="0"/>
          <c:showPercent val="0"/>
          <c:showBubbleSize val="0"/>
        </c:dLbls>
        <c:gapWidth val="150"/>
        <c:overlap val="100"/>
        <c:axId val="280076440"/>
        <c:axId val="280078400"/>
      </c:barChart>
      <c:catAx>
        <c:axId val="280076440"/>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Year</a:t>
                </a:r>
                <a:endParaRPr lang="en-US"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0078400"/>
        <c:crosses val="autoZero"/>
        <c:auto val="1"/>
        <c:lblAlgn val="ctr"/>
        <c:lblOffset val="100"/>
        <c:noMultiLvlLbl val="0"/>
      </c:catAx>
      <c:valAx>
        <c:axId val="280078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Percent</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0076440"/>
        <c:crosses val="autoZero"/>
        <c:crossBetween val="between"/>
      </c:valAx>
      <c:spPr>
        <a:noFill/>
        <a:ln>
          <a:noFill/>
        </a:ln>
        <a:effectLst/>
      </c:spPr>
    </c:plotArea>
    <c:legend>
      <c:legendPos val="r"/>
      <c:layout>
        <c:manualLayout>
          <c:xMode val="edge"/>
          <c:yMode val="edge"/>
          <c:x val="0.70483424390492333"/>
          <c:y val="2.7705888017041306E-3"/>
          <c:w val="0.28014769084514812"/>
          <c:h val="0.6377738606864866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'nst-est2017-alldata'!$B$4</c:f>
              <c:strCache>
                <c:ptCount val="1"/>
                <c:pt idx="0">
                  <c:v>Texas</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'nst-est2017-alldata'!$N$2:$T$2</c:f>
              <c:numCache>
                <c:formatCode>General</c:formatCode>
                <c:ptCount val="7"/>
                <c:pt idx="0">
                  <c:v>2011</c:v>
                </c:pt>
                <c:pt idx="1">
                  <c:v>2012</c:v>
                </c:pt>
                <c:pt idx="2">
                  <c:v>2013</c:v>
                </c:pt>
                <c:pt idx="3">
                  <c:v>2014</c:v>
                </c:pt>
                <c:pt idx="4">
                  <c:v>2015</c:v>
                </c:pt>
                <c:pt idx="5">
                  <c:v>2016</c:v>
                </c:pt>
                <c:pt idx="6">
                  <c:v>2017</c:v>
                </c:pt>
              </c:numCache>
            </c:numRef>
          </c:cat>
          <c:val>
            <c:numRef>
              <c:f>'nst-est2017-alldata'!$N$4:$T$4</c:f>
              <c:numCache>
                <c:formatCode>_(* #,##0_);_(* \(#,##0\);_(* "-"??_);_(@_)</c:formatCode>
                <c:ptCount val="7"/>
                <c:pt idx="0">
                  <c:v>402776</c:v>
                </c:pt>
                <c:pt idx="1">
                  <c:v>433903</c:v>
                </c:pt>
                <c:pt idx="2">
                  <c:v>400952</c:v>
                </c:pt>
                <c:pt idx="3">
                  <c:v>475157</c:v>
                </c:pt>
                <c:pt idx="4">
                  <c:v>500444</c:v>
                </c:pt>
                <c:pt idx="5">
                  <c:v>449982</c:v>
                </c:pt>
                <c:pt idx="6">
                  <c:v>399734</c:v>
                </c:pt>
              </c:numCache>
            </c:numRef>
          </c:val>
          <c:extLst>
            <c:ext xmlns:c16="http://schemas.microsoft.com/office/drawing/2014/chart" uri="{C3380CC4-5D6E-409C-BE32-E72D297353CC}">
              <c16:uniqueId val="{00000000-7E3A-40B6-9E81-0DBEE6A4D711}"/>
            </c:ext>
          </c:extLst>
        </c:ser>
        <c:ser>
          <c:idx val="1"/>
          <c:order val="1"/>
          <c:tx>
            <c:strRef>
              <c:f>'nst-est2017-alldata'!$B$5</c:f>
              <c:strCache>
                <c:ptCount val="1"/>
                <c:pt idx="0">
                  <c:v>Florida</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'nst-est2017-alldata'!$N$2:$T$2</c:f>
              <c:numCache>
                <c:formatCode>General</c:formatCode>
                <c:ptCount val="7"/>
                <c:pt idx="0">
                  <c:v>2011</c:v>
                </c:pt>
                <c:pt idx="1">
                  <c:v>2012</c:v>
                </c:pt>
                <c:pt idx="2">
                  <c:v>2013</c:v>
                </c:pt>
                <c:pt idx="3">
                  <c:v>2014</c:v>
                </c:pt>
                <c:pt idx="4">
                  <c:v>2015</c:v>
                </c:pt>
                <c:pt idx="5">
                  <c:v>2016</c:v>
                </c:pt>
                <c:pt idx="6">
                  <c:v>2017</c:v>
                </c:pt>
              </c:numCache>
            </c:numRef>
          </c:cat>
          <c:val>
            <c:numRef>
              <c:f>'nst-est2017-alldata'!$N$5:$T$5</c:f>
              <c:numCache>
                <c:formatCode>_(* #,##0_);_(* \(#,##0\);_(* "-"??_);_(@_)</c:formatCode>
                <c:ptCount val="7"/>
                <c:pt idx="0">
                  <c:v>250908</c:v>
                </c:pt>
                <c:pt idx="1">
                  <c:v>243958</c:v>
                </c:pt>
                <c:pt idx="2">
                  <c:v>243600</c:v>
                </c:pt>
                <c:pt idx="3">
                  <c:v>312820</c:v>
                </c:pt>
                <c:pt idx="4">
                  <c:v>370820</c:v>
                </c:pt>
                <c:pt idx="5">
                  <c:v>388022</c:v>
                </c:pt>
                <c:pt idx="6">
                  <c:v>327811</c:v>
                </c:pt>
              </c:numCache>
            </c:numRef>
          </c:val>
          <c:extLst>
            <c:ext xmlns:c16="http://schemas.microsoft.com/office/drawing/2014/chart" uri="{C3380CC4-5D6E-409C-BE32-E72D297353CC}">
              <c16:uniqueId val="{00000001-7E3A-40B6-9E81-0DBEE6A4D711}"/>
            </c:ext>
          </c:extLst>
        </c:ser>
        <c:ser>
          <c:idx val="2"/>
          <c:order val="2"/>
          <c:tx>
            <c:strRef>
              <c:f>'nst-est2017-alldata'!$B$6</c:f>
              <c:strCache>
                <c:ptCount val="1"/>
                <c:pt idx="0">
                  <c:v>California</c:v>
                </c:pt>
              </c:strCache>
            </c:strRef>
          </c:tx>
          <c:spPr>
            <a:solidFill>
              <a:schemeClr val="accent3"/>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'nst-est2017-alldata'!$N$2:$T$2</c:f>
              <c:numCache>
                <c:formatCode>General</c:formatCode>
                <c:ptCount val="7"/>
                <c:pt idx="0">
                  <c:v>2011</c:v>
                </c:pt>
                <c:pt idx="1">
                  <c:v>2012</c:v>
                </c:pt>
                <c:pt idx="2">
                  <c:v>2013</c:v>
                </c:pt>
                <c:pt idx="3">
                  <c:v>2014</c:v>
                </c:pt>
                <c:pt idx="4">
                  <c:v>2015</c:v>
                </c:pt>
                <c:pt idx="5">
                  <c:v>2016</c:v>
                </c:pt>
                <c:pt idx="6">
                  <c:v>2017</c:v>
                </c:pt>
              </c:numCache>
            </c:numRef>
          </c:cat>
          <c:val>
            <c:numRef>
              <c:f>'nst-est2017-alldata'!$N$6:$T$6</c:f>
              <c:numCache>
                <c:formatCode>_(* #,##0_);_(* \(#,##0\);_(* "-"??_);_(@_)</c:formatCode>
                <c:ptCount val="7"/>
                <c:pt idx="0">
                  <c:v>344964</c:v>
                </c:pt>
                <c:pt idx="1">
                  <c:v>346352</c:v>
                </c:pt>
                <c:pt idx="2">
                  <c:v>328377</c:v>
                </c:pt>
                <c:pt idx="3">
                  <c:v>353895</c:v>
                </c:pt>
                <c:pt idx="4">
                  <c:v>331166</c:v>
                </c:pt>
                <c:pt idx="5">
                  <c:v>264032</c:v>
                </c:pt>
                <c:pt idx="6">
                  <c:v>240177</c:v>
                </c:pt>
              </c:numCache>
            </c:numRef>
          </c:val>
          <c:extLst>
            <c:ext xmlns:c16="http://schemas.microsoft.com/office/drawing/2014/chart" uri="{C3380CC4-5D6E-409C-BE32-E72D297353CC}">
              <c16:uniqueId val="{00000002-7E3A-40B6-9E81-0DBEE6A4D711}"/>
            </c:ext>
          </c:extLst>
        </c:ser>
        <c:dLbls>
          <c:showLegendKey val="0"/>
          <c:showVal val="0"/>
          <c:showCatName val="0"/>
          <c:showSerName val="0"/>
          <c:showPercent val="0"/>
          <c:showBubbleSize val="0"/>
        </c:dLbls>
        <c:gapWidth val="219"/>
        <c:overlap val="-27"/>
        <c:axId val="276157528"/>
        <c:axId val="276153216"/>
      </c:barChart>
      <c:catAx>
        <c:axId val="276157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76153216"/>
        <c:crosses val="autoZero"/>
        <c:auto val="1"/>
        <c:lblAlgn val="ctr"/>
        <c:lblOffset val="100"/>
        <c:noMultiLvlLbl val="0"/>
      </c:catAx>
      <c:valAx>
        <c:axId val="276153216"/>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76157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Less than High School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c:v>
                </c:pt>
                <c:pt idx="1">
                  <c:v>Asian</c:v>
                </c:pt>
                <c:pt idx="2">
                  <c:v>Non-Hispanic White</c:v>
                </c:pt>
                <c:pt idx="3">
                  <c:v>Hispanic</c:v>
                </c:pt>
                <c:pt idx="4">
                  <c:v>All Other</c:v>
                </c:pt>
              </c:strCache>
            </c:strRef>
          </c:cat>
          <c:val>
            <c:numRef>
              <c:f>Sheet1!$B$2:$B$6</c:f>
              <c:numCache>
                <c:formatCode>0.0%</c:formatCode>
                <c:ptCount val="5"/>
                <c:pt idx="0">
                  <c:v>0.11762075897351887</c:v>
                </c:pt>
                <c:pt idx="1">
                  <c:v>0.12192441894848897</c:v>
                </c:pt>
                <c:pt idx="2">
                  <c:v>6.6577967933012752E-2</c:v>
                </c:pt>
                <c:pt idx="3">
                  <c:v>0.36498992143583231</c:v>
                </c:pt>
                <c:pt idx="4">
                  <c:v>0.33557916455714309</c:v>
                </c:pt>
              </c:numCache>
            </c:numRef>
          </c:val>
          <c:extLst>
            <c:ext xmlns:c16="http://schemas.microsoft.com/office/drawing/2014/chart" uri="{C3380CC4-5D6E-409C-BE32-E72D297353CC}">
              <c16:uniqueId val="{00000000-2E19-4329-819D-79B8331B39F7}"/>
            </c:ext>
          </c:extLst>
        </c:ser>
        <c:ser>
          <c:idx val="1"/>
          <c:order val="1"/>
          <c:tx>
            <c:strRef>
              <c:f>Sheet1!$C$1</c:f>
              <c:strCache>
                <c:ptCount val="1"/>
                <c:pt idx="0">
                  <c:v>High School or Equivelant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c:v>
                </c:pt>
                <c:pt idx="1">
                  <c:v>Asian</c:v>
                </c:pt>
                <c:pt idx="2">
                  <c:v>Non-Hispanic White</c:v>
                </c:pt>
                <c:pt idx="3">
                  <c:v>Hispanic</c:v>
                </c:pt>
                <c:pt idx="4">
                  <c:v>All Other</c:v>
                </c:pt>
              </c:strCache>
            </c:strRef>
          </c:cat>
          <c:val>
            <c:numRef>
              <c:f>Sheet1!$C$2:$C$6</c:f>
              <c:numCache>
                <c:formatCode>0.0%</c:formatCode>
                <c:ptCount val="5"/>
                <c:pt idx="0">
                  <c:v>0.29609260231681317</c:v>
                </c:pt>
                <c:pt idx="1">
                  <c:v>0.14195162339582471</c:v>
                </c:pt>
                <c:pt idx="2">
                  <c:v>0.23919658154750151</c:v>
                </c:pt>
                <c:pt idx="3">
                  <c:v>0.27582753224987494</c:v>
                </c:pt>
                <c:pt idx="4">
                  <c:v>0.27502040641146797</c:v>
                </c:pt>
              </c:numCache>
            </c:numRef>
          </c:val>
          <c:extLst>
            <c:ext xmlns:c16="http://schemas.microsoft.com/office/drawing/2014/chart" uri="{C3380CC4-5D6E-409C-BE32-E72D297353CC}">
              <c16:uniqueId val="{00000001-2E19-4329-819D-79B8331B39F7}"/>
            </c:ext>
          </c:extLst>
        </c:ser>
        <c:ser>
          <c:idx val="2"/>
          <c:order val="2"/>
          <c:tx>
            <c:strRef>
              <c:f>Sheet1!$D$1</c:f>
              <c:strCache>
                <c:ptCount val="1"/>
                <c:pt idx="0">
                  <c:v>Some College or Associate Degree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c:v>
                </c:pt>
                <c:pt idx="1">
                  <c:v>Asian</c:v>
                </c:pt>
                <c:pt idx="2">
                  <c:v>Non-Hispanic White</c:v>
                </c:pt>
                <c:pt idx="3">
                  <c:v>Hispanic</c:v>
                </c:pt>
                <c:pt idx="4">
                  <c:v>All Other</c:v>
                </c:pt>
              </c:strCache>
            </c:strRef>
          </c:cat>
          <c:val>
            <c:numRef>
              <c:f>Sheet1!$D$2:$D$6</c:f>
              <c:numCache>
                <c:formatCode>0.0%</c:formatCode>
                <c:ptCount val="5"/>
                <c:pt idx="0">
                  <c:v>0.36251899676597887</c:v>
                </c:pt>
                <c:pt idx="1">
                  <c:v>0.15893429534567391</c:v>
                </c:pt>
                <c:pt idx="2">
                  <c:v>0.32220918129818232</c:v>
                </c:pt>
                <c:pt idx="3">
                  <c:v>0.22705915081592667</c:v>
                </c:pt>
                <c:pt idx="4">
                  <c:v>0.23970837310629695</c:v>
                </c:pt>
              </c:numCache>
            </c:numRef>
          </c:val>
          <c:extLst>
            <c:ext xmlns:c16="http://schemas.microsoft.com/office/drawing/2014/chart" uri="{C3380CC4-5D6E-409C-BE32-E72D297353CC}">
              <c16:uniqueId val="{00000002-2E19-4329-819D-79B8331B39F7}"/>
            </c:ext>
          </c:extLst>
        </c:ser>
        <c:ser>
          <c:idx val="3"/>
          <c:order val="3"/>
          <c:tx>
            <c:strRef>
              <c:f>Sheet1!$E$1</c:f>
              <c:strCache>
                <c:ptCount val="1"/>
                <c:pt idx="0">
                  <c:v>Bachelor, Graduate, Professional Degree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Black</c:v>
                </c:pt>
                <c:pt idx="1">
                  <c:v>Asian</c:v>
                </c:pt>
                <c:pt idx="2">
                  <c:v>Non-Hispanic White</c:v>
                </c:pt>
                <c:pt idx="3">
                  <c:v>Hispanic</c:v>
                </c:pt>
                <c:pt idx="4">
                  <c:v>All Other</c:v>
                </c:pt>
              </c:strCache>
            </c:strRef>
          </c:cat>
          <c:val>
            <c:numRef>
              <c:f>Sheet1!$E$2:$E$6</c:f>
              <c:numCache>
                <c:formatCode>0.0%</c:formatCode>
                <c:ptCount val="5"/>
                <c:pt idx="0">
                  <c:v>0.22376764194368912</c:v>
                </c:pt>
                <c:pt idx="1">
                  <c:v>0.57718966231001245</c:v>
                </c:pt>
                <c:pt idx="2">
                  <c:v>0.37201626922130349</c:v>
                </c:pt>
                <c:pt idx="3">
                  <c:v>0.13212339549836605</c:v>
                </c:pt>
                <c:pt idx="4">
                  <c:v>0.14969205592509199</c:v>
                </c:pt>
              </c:numCache>
            </c:numRef>
          </c:val>
          <c:extLst>
            <c:ext xmlns:c16="http://schemas.microsoft.com/office/drawing/2014/chart" uri="{C3380CC4-5D6E-409C-BE32-E72D297353CC}">
              <c16:uniqueId val="{00000003-2E19-4329-819D-79B8331B39F7}"/>
            </c:ext>
          </c:extLst>
        </c:ser>
        <c:dLbls>
          <c:showLegendKey val="0"/>
          <c:showVal val="0"/>
          <c:showCatName val="0"/>
          <c:showSerName val="0"/>
          <c:showPercent val="0"/>
          <c:showBubbleSize val="0"/>
        </c:dLbls>
        <c:gapWidth val="219"/>
        <c:overlap val="100"/>
        <c:axId val="279820528"/>
        <c:axId val="279817784"/>
      </c:barChart>
      <c:catAx>
        <c:axId val="279820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79817784"/>
        <c:crosses val="autoZero"/>
        <c:auto val="1"/>
        <c:lblAlgn val="ctr"/>
        <c:lblOffset val="100"/>
        <c:noMultiLvlLbl val="0"/>
      </c:catAx>
      <c:valAx>
        <c:axId val="2798177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9820528"/>
        <c:crosses val="autoZero"/>
        <c:crossBetween val="between"/>
      </c:valAx>
      <c:spPr>
        <a:noFill/>
        <a:ln>
          <a:noFill/>
        </a:ln>
        <a:effectLst/>
      </c:spPr>
    </c:plotArea>
    <c:legend>
      <c:legendPos val="tr"/>
      <c:layout>
        <c:manualLayout>
          <c:xMode val="edge"/>
          <c:yMode val="edge"/>
          <c:x val="0.68757830330955982"/>
          <c:y val="4.7941743420705424E-2"/>
          <c:w val="0.24180806386672035"/>
          <c:h val="0.8039442343679573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TrdByRace!$C$2:$C$3</c:f>
              <c:strCache>
                <c:ptCount val="1"/>
                <c:pt idx="0">
                  <c:v>White</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TrdByRace!$C$4:$C$14</c:f>
              <c:numCache>
                <c:formatCode>0.0%</c:formatCode>
                <c:ptCount val="11"/>
                <c:pt idx="0">
                  <c:v>0.90227999999999997</c:v>
                </c:pt>
                <c:pt idx="1">
                  <c:v>0.90876999999999997</c:v>
                </c:pt>
                <c:pt idx="2">
                  <c:v>0.91225000000000001</c:v>
                </c:pt>
                <c:pt idx="3">
                  <c:v>0.91883000000000004</c:v>
                </c:pt>
                <c:pt idx="4">
                  <c:v>0.92029000000000005</c:v>
                </c:pt>
                <c:pt idx="5">
                  <c:v>0.91627000000000003</c:v>
                </c:pt>
                <c:pt idx="6">
                  <c:v>0.92374999999999996</c:v>
                </c:pt>
                <c:pt idx="7">
                  <c:v>0.92659000000000002</c:v>
                </c:pt>
                <c:pt idx="8">
                  <c:v>0.9284</c:v>
                </c:pt>
                <c:pt idx="9">
                  <c:v>0.92957000000000001</c:v>
                </c:pt>
                <c:pt idx="10">
                  <c:v>0.93433999999999995</c:v>
                </c:pt>
              </c:numCache>
            </c:numRef>
          </c:val>
          <c:smooth val="0"/>
          <c:extLst>
            <c:ext xmlns:c16="http://schemas.microsoft.com/office/drawing/2014/chart" uri="{C3380CC4-5D6E-409C-BE32-E72D297353CC}">
              <c16:uniqueId val="{00000000-AF5A-417B-ACE2-14C53D905BE4}"/>
            </c:ext>
          </c:extLst>
        </c:ser>
        <c:ser>
          <c:idx val="1"/>
          <c:order val="1"/>
          <c:tx>
            <c:strRef>
              <c:f>TrdByRace!$D$2:$D$3</c:f>
              <c:strCache>
                <c:ptCount val="1"/>
                <c:pt idx="0">
                  <c:v>Black</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TrdByRace!$D$4:$D$14</c:f>
              <c:numCache>
                <c:formatCode>0.0%</c:formatCode>
                <c:ptCount val="11"/>
                <c:pt idx="0">
                  <c:v>0.82999000000000001</c:v>
                </c:pt>
                <c:pt idx="1">
                  <c:v>0.83711999999999998</c:v>
                </c:pt>
                <c:pt idx="2">
                  <c:v>0.85128000000000004</c:v>
                </c:pt>
                <c:pt idx="3">
                  <c:v>0.86446000000000001</c:v>
                </c:pt>
                <c:pt idx="4">
                  <c:v>0.86446000000000001</c:v>
                </c:pt>
                <c:pt idx="5">
                  <c:v>0.85029999999999994</c:v>
                </c:pt>
                <c:pt idx="6">
                  <c:v>0.85975999999999997</c:v>
                </c:pt>
                <c:pt idx="7">
                  <c:v>0.86302999999999996</c:v>
                </c:pt>
                <c:pt idx="8">
                  <c:v>0.86773999999999996</c:v>
                </c:pt>
                <c:pt idx="9">
                  <c:v>0.87955000000000005</c:v>
                </c:pt>
                <c:pt idx="10">
                  <c:v>0.87819999999999998</c:v>
                </c:pt>
              </c:numCache>
            </c:numRef>
          </c:val>
          <c:smooth val="0"/>
          <c:extLst>
            <c:ext xmlns:c16="http://schemas.microsoft.com/office/drawing/2014/chart" uri="{C3380CC4-5D6E-409C-BE32-E72D297353CC}">
              <c16:uniqueId val="{00000001-AF5A-417B-ACE2-14C53D905BE4}"/>
            </c:ext>
          </c:extLst>
        </c:ser>
        <c:ser>
          <c:idx val="2"/>
          <c:order val="2"/>
          <c:tx>
            <c:strRef>
              <c:f>TrdByRace!$E$2:$E$3</c:f>
              <c:strCache>
                <c:ptCount val="1"/>
                <c:pt idx="0">
                  <c:v>Hispanic</c:v>
                </c:pt>
              </c:strCache>
            </c:strRef>
          </c:tx>
          <c:spPr>
            <a:ln w="44450"/>
          </c:spPr>
          <c:marker>
            <c:spPr>
              <a:solidFill>
                <a:schemeClr val="accent1"/>
              </a:solidFill>
            </c:spPr>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TrdByRace!$E$4:$E$14</c:f>
              <c:numCache>
                <c:formatCode>0.0%</c:formatCode>
                <c:ptCount val="11"/>
                <c:pt idx="0">
                  <c:v>0.55378000000000005</c:v>
                </c:pt>
                <c:pt idx="1">
                  <c:v>0.56647000000000003</c:v>
                </c:pt>
                <c:pt idx="2">
                  <c:v>0.57204999999999995</c:v>
                </c:pt>
                <c:pt idx="3">
                  <c:v>0.59536</c:v>
                </c:pt>
                <c:pt idx="4">
                  <c:v>0.59406999999999999</c:v>
                </c:pt>
                <c:pt idx="5">
                  <c:v>0.60751999999999995</c:v>
                </c:pt>
                <c:pt idx="6">
                  <c:v>0.61260000000000003</c:v>
                </c:pt>
                <c:pt idx="7">
                  <c:v>0.62102999999999997</c:v>
                </c:pt>
                <c:pt idx="8">
                  <c:v>0.62353999999999998</c:v>
                </c:pt>
                <c:pt idx="9">
                  <c:v>0.64314000000000004</c:v>
                </c:pt>
                <c:pt idx="10">
                  <c:v>0.65186999999999995</c:v>
                </c:pt>
              </c:numCache>
            </c:numRef>
          </c:val>
          <c:smooth val="0"/>
          <c:extLst>
            <c:ext xmlns:c16="http://schemas.microsoft.com/office/drawing/2014/chart" uri="{C3380CC4-5D6E-409C-BE32-E72D297353CC}">
              <c16:uniqueId val="{00000002-AF5A-417B-ACE2-14C53D905BE4}"/>
            </c:ext>
          </c:extLst>
        </c:ser>
        <c:ser>
          <c:idx val="3"/>
          <c:order val="3"/>
          <c:tx>
            <c:strRef>
              <c:f>TrdByRace!$F$2:$F$3</c:f>
              <c:strCache>
                <c:ptCount val="1"/>
                <c:pt idx="0">
                  <c:v>Other</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TrdByRace!$F$4:$F$14</c:f>
              <c:numCache>
                <c:formatCode>0.0%</c:formatCode>
                <c:ptCount val="11"/>
                <c:pt idx="0">
                  <c:v>0.87197000000000002</c:v>
                </c:pt>
                <c:pt idx="1">
                  <c:v>0.86463999999999996</c:v>
                </c:pt>
                <c:pt idx="2">
                  <c:v>0.87626999999999999</c:v>
                </c:pt>
                <c:pt idx="3">
                  <c:v>0.87317</c:v>
                </c:pt>
                <c:pt idx="4">
                  <c:v>0.87885000000000002</c:v>
                </c:pt>
                <c:pt idx="5">
                  <c:v>0.88246999999999998</c:v>
                </c:pt>
                <c:pt idx="6">
                  <c:v>0.88599000000000006</c:v>
                </c:pt>
                <c:pt idx="7">
                  <c:v>0.89734999999999998</c:v>
                </c:pt>
                <c:pt idx="8">
                  <c:v>0.89063000000000003</c:v>
                </c:pt>
                <c:pt idx="9">
                  <c:v>0.88693</c:v>
                </c:pt>
                <c:pt idx="10">
                  <c:v>0.88839999999999997</c:v>
                </c:pt>
              </c:numCache>
            </c:numRef>
          </c:val>
          <c:smooth val="0"/>
          <c:extLst>
            <c:ext xmlns:c16="http://schemas.microsoft.com/office/drawing/2014/chart" uri="{C3380CC4-5D6E-409C-BE32-E72D297353CC}">
              <c16:uniqueId val="{00000003-AF5A-417B-ACE2-14C53D905BE4}"/>
            </c:ext>
          </c:extLst>
        </c:ser>
        <c:dLbls>
          <c:showLegendKey val="0"/>
          <c:showVal val="0"/>
          <c:showCatName val="0"/>
          <c:showSerName val="0"/>
          <c:showPercent val="0"/>
          <c:showBubbleSize val="0"/>
        </c:dLbls>
        <c:smooth val="0"/>
        <c:axId val="235874856"/>
        <c:axId val="235873680"/>
      </c:lineChart>
      <c:catAx>
        <c:axId val="235874856"/>
        <c:scaling>
          <c:orientation val="minMax"/>
        </c:scaling>
        <c:delete val="0"/>
        <c:axPos val="b"/>
        <c:numFmt formatCode="General" sourceLinked="1"/>
        <c:majorTickMark val="out"/>
        <c:minorTickMark val="none"/>
        <c:tickLblPos val="nextTo"/>
        <c:crossAx val="235873680"/>
        <c:crosses val="autoZero"/>
        <c:auto val="1"/>
        <c:lblAlgn val="ctr"/>
        <c:lblOffset val="100"/>
        <c:noMultiLvlLbl val="0"/>
      </c:catAx>
      <c:valAx>
        <c:axId val="235873680"/>
        <c:scaling>
          <c:orientation val="minMax"/>
          <c:min val="0.5"/>
        </c:scaling>
        <c:delete val="0"/>
        <c:axPos val="l"/>
        <c:majorGridlines/>
        <c:numFmt formatCode="0%" sourceLinked="0"/>
        <c:majorTickMark val="out"/>
        <c:minorTickMark val="none"/>
        <c:tickLblPos val="nextTo"/>
        <c:crossAx val="235874856"/>
        <c:crosses val="autoZero"/>
        <c:crossBetween val="between"/>
      </c:valAx>
    </c:plotArea>
    <c:legend>
      <c:legendPos val="r"/>
      <c:layout>
        <c:manualLayout>
          <c:xMode val="edge"/>
          <c:yMode val="edge"/>
          <c:x val="0.86290802996462346"/>
          <c:y val="0.33049539625130381"/>
          <c:w val="0.12732992063018256"/>
          <c:h val="0.27629620119345794"/>
        </c:manualLayout>
      </c:layout>
      <c:overlay val="0"/>
    </c:legend>
    <c:plotVisOnly val="1"/>
    <c:dispBlanksAs val="gap"/>
    <c:showDLblsOverMax val="0"/>
  </c:chart>
  <c:txPr>
    <a:bodyPr/>
    <a:lstStyle/>
    <a:p>
      <a:pPr>
        <a:defRPr sz="16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Sheet1!$A$27</c:f>
              <c:strCache>
                <c:ptCount val="1"/>
                <c:pt idx="0">
                  <c:v>2011 ACS</c:v>
                </c:pt>
              </c:strCache>
            </c:strRef>
          </c:tx>
          <c:spPr>
            <a:solidFill>
              <a:schemeClr val="accent1"/>
            </a:solidFill>
            <a:ln>
              <a:noFill/>
            </a:ln>
            <a:effectLst/>
          </c:spPr>
          <c:invertIfNegative val="0"/>
          <c:dLbls>
            <c:dLbl>
              <c:idx val="0"/>
              <c:layout>
                <c:manualLayout>
                  <c:x val="-4.27350427350429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218-40B4-8441-9BB239A4C7F3}"/>
                </c:ext>
              </c:extLst>
            </c:dLbl>
            <c:dLbl>
              <c:idx val="1"/>
              <c:layout>
                <c:manualLayout>
                  <c:x val="-1.7094017094017134E-2"/>
                  <c:y val="-3.530352695464816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218-40B4-8441-9BB239A4C7F3}"/>
                </c:ext>
              </c:extLst>
            </c:dLbl>
            <c:dLbl>
              <c:idx val="3"/>
              <c:layout>
                <c:manualLayout>
                  <c:x val="-6.410256410256332E-3"/>
                  <c:y val="-3.851338340073246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218-40B4-8441-9BB239A4C7F3}"/>
                </c:ext>
              </c:extLst>
            </c:dLbl>
            <c:dLbl>
              <c:idx val="4"/>
              <c:layout>
                <c:manualLayout>
                  <c:x val="-6.410256410256567E-3"/>
                  <c:y val="-7.060705390929632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218-40B4-8441-9BB239A4C7F3}"/>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Sheet1!$B$27:$F$27</c:f>
              <c:numCache>
                <c:formatCode>0.0%</c:formatCode>
                <c:ptCount val="5"/>
                <c:pt idx="0">
                  <c:v>0.14971999999999999</c:v>
                </c:pt>
                <c:pt idx="1">
                  <c:v>0.23832</c:v>
                </c:pt>
                <c:pt idx="2">
                  <c:v>0.31306099999999998</c:v>
                </c:pt>
                <c:pt idx="3">
                  <c:v>0.20111000000000001</c:v>
                </c:pt>
                <c:pt idx="4">
                  <c:v>9.7785999999999998E-2</c:v>
                </c:pt>
              </c:numCache>
            </c:numRef>
          </c:val>
          <c:extLst>
            <c:ext xmlns:c16="http://schemas.microsoft.com/office/drawing/2014/chart" uri="{C3380CC4-5D6E-409C-BE32-E72D297353CC}">
              <c16:uniqueId val="{00000004-5218-40B4-8441-9BB239A4C7F3}"/>
            </c:ext>
          </c:extLst>
        </c:ser>
        <c:ser>
          <c:idx val="1"/>
          <c:order val="1"/>
          <c:tx>
            <c:strRef>
              <c:f>Sheet1!$A$28</c:f>
              <c:strCache>
                <c:ptCount val="1"/>
                <c:pt idx="0">
                  <c:v>2030 Constant 2011 %</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Sheet1!$B$28:$F$28</c:f>
              <c:numCache>
                <c:formatCode>0.0%</c:formatCode>
                <c:ptCount val="5"/>
                <c:pt idx="0">
                  <c:v>0.18139</c:v>
                </c:pt>
                <c:pt idx="1">
                  <c:v>0.24013000000000001</c:v>
                </c:pt>
                <c:pt idx="2">
                  <c:v>0.29900399999999999</c:v>
                </c:pt>
                <c:pt idx="3">
                  <c:v>0.18656</c:v>
                </c:pt>
                <c:pt idx="4">
                  <c:v>9.2917E-2</c:v>
                </c:pt>
              </c:numCache>
            </c:numRef>
          </c:val>
          <c:extLst>
            <c:ext xmlns:c16="http://schemas.microsoft.com/office/drawing/2014/chart" uri="{C3380CC4-5D6E-409C-BE32-E72D297353CC}">
              <c16:uniqueId val="{00000005-5218-40B4-8441-9BB239A4C7F3}"/>
            </c:ext>
          </c:extLst>
        </c:ser>
        <c:dLbls>
          <c:showLegendKey val="0"/>
          <c:showVal val="0"/>
          <c:showCatName val="0"/>
          <c:showSerName val="0"/>
          <c:showPercent val="0"/>
          <c:showBubbleSize val="0"/>
        </c:dLbls>
        <c:gapWidth val="219"/>
        <c:overlap val="-27"/>
        <c:axId val="235875248"/>
        <c:axId val="235872504"/>
      </c:barChart>
      <c:catAx>
        <c:axId val="235875248"/>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Educational Attainment</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35872504"/>
        <c:crosses val="autoZero"/>
        <c:auto val="1"/>
        <c:lblAlgn val="ctr"/>
        <c:lblOffset val="100"/>
        <c:noMultiLvlLbl val="0"/>
      </c:catAx>
      <c:valAx>
        <c:axId val="2358725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Percent of the Civilian Labor Force</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35875248"/>
        <c:crosses val="autoZero"/>
        <c:crossBetween val="between"/>
      </c:valAx>
      <c:spPr>
        <a:noFill/>
        <a:ln>
          <a:noFill/>
        </a:ln>
        <a:effectLst/>
      </c:spPr>
    </c:plotArea>
    <c:legend>
      <c:legendPos val="r"/>
      <c:layout>
        <c:manualLayout>
          <c:xMode val="edge"/>
          <c:yMode val="edge"/>
          <c:x val="0.69051554335524579"/>
          <c:y val="3.2835605631832995E-3"/>
          <c:w val="0.28344060776806568"/>
          <c:h val="0.29832675208090681"/>
        </c:manualLayout>
      </c:layout>
      <c:overlay val="1"/>
      <c:spPr>
        <a:solidFill>
          <a:schemeClr val="bg1"/>
        </a:solid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userShapes r:id="rId4"/>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Sheet1!$A$27</c:f>
              <c:strCache>
                <c:ptCount val="1"/>
                <c:pt idx="0">
                  <c:v>2011 ACS</c:v>
                </c:pt>
              </c:strCache>
            </c:strRef>
          </c:tx>
          <c:spPr>
            <a:solidFill>
              <a:schemeClr val="accent1"/>
            </a:solidFill>
            <a:ln>
              <a:noFill/>
            </a:ln>
            <a:effectLst/>
          </c:spPr>
          <c:invertIfNegative val="0"/>
          <c:dLbls>
            <c:dLbl>
              <c:idx val="0"/>
              <c:layout>
                <c:manualLayout>
                  <c:x val="-4.27350427350429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074-401B-8DB7-F714F06B122F}"/>
                </c:ext>
              </c:extLst>
            </c:dLbl>
            <c:dLbl>
              <c:idx val="1"/>
              <c:layout>
                <c:manualLayout>
                  <c:x val="-1.7094017094017134E-2"/>
                  <c:y val="-3.530352695464816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074-401B-8DB7-F714F06B122F}"/>
                </c:ext>
              </c:extLst>
            </c:dLbl>
            <c:dLbl>
              <c:idx val="3"/>
              <c:layout>
                <c:manualLayout>
                  <c:x val="-6.410256410256332E-3"/>
                  <c:y val="-3.851338340073246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074-401B-8DB7-F714F06B122F}"/>
                </c:ext>
              </c:extLst>
            </c:dLbl>
            <c:dLbl>
              <c:idx val="4"/>
              <c:layout>
                <c:manualLayout>
                  <c:x val="-6.410256410256567E-3"/>
                  <c:y val="-7.060705390929632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074-401B-8DB7-F714F06B122F}"/>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Sheet1!$B$27:$F$27</c:f>
              <c:numCache>
                <c:formatCode>0.0%</c:formatCode>
                <c:ptCount val="5"/>
                <c:pt idx="0">
                  <c:v>0.14971999999999999</c:v>
                </c:pt>
                <c:pt idx="1">
                  <c:v>0.23832</c:v>
                </c:pt>
                <c:pt idx="2">
                  <c:v>0.31306099999999998</c:v>
                </c:pt>
                <c:pt idx="3">
                  <c:v>0.20111000000000001</c:v>
                </c:pt>
                <c:pt idx="4">
                  <c:v>9.7785999999999998E-2</c:v>
                </c:pt>
              </c:numCache>
            </c:numRef>
          </c:val>
          <c:extLst>
            <c:ext xmlns:c16="http://schemas.microsoft.com/office/drawing/2014/chart" uri="{C3380CC4-5D6E-409C-BE32-E72D297353CC}">
              <c16:uniqueId val="{00000004-5074-401B-8DB7-F714F06B122F}"/>
            </c:ext>
          </c:extLst>
        </c:ser>
        <c:ser>
          <c:idx val="2"/>
          <c:order val="1"/>
          <c:tx>
            <c:strRef>
              <c:f>Sheet1!$A$29</c:f>
              <c:strCache>
                <c:ptCount val="1"/>
                <c:pt idx="0">
                  <c:v>2030 Trended (2001-2011 Trend)</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Sheet1!$B$29:$F$29</c:f>
              <c:numCache>
                <c:formatCode>0.0%</c:formatCode>
                <c:ptCount val="5"/>
                <c:pt idx="0">
                  <c:v>0.11380999999999999</c:v>
                </c:pt>
                <c:pt idx="1">
                  <c:v>0.20374</c:v>
                </c:pt>
                <c:pt idx="2">
                  <c:v>0.34288399999999997</c:v>
                </c:pt>
                <c:pt idx="3">
                  <c:v>0.22126999999999999</c:v>
                </c:pt>
                <c:pt idx="4">
                  <c:v>0.11829200000000001</c:v>
                </c:pt>
              </c:numCache>
            </c:numRef>
          </c:val>
          <c:extLst>
            <c:ext xmlns:c16="http://schemas.microsoft.com/office/drawing/2014/chart" uri="{C3380CC4-5D6E-409C-BE32-E72D297353CC}">
              <c16:uniqueId val="{00000005-5074-401B-8DB7-F714F06B122F}"/>
            </c:ext>
          </c:extLst>
        </c:ser>
        <c:dLbls>
          <c:showLegendKey val="0"/>
          <c:showVal val="0"/>
          <c:showCatName val="0"/>
          <c:showSerName val="0"/>
          <c:showPercent val="0"/>
          <c:showBubbleSize val="0"/>
        </c:dLbls>
        <c:gapWidth val="219"/>
        <c:overlap val="-27"/>
        <c:axId val="235874072"/>
        <c:axId val="237375960"/>
      </c:barChart>
      <c:catAx>
        <c:axId val="235874072"/>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Educational Attainment</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37375960"/>
        <c:crosses val="autoZero"/>
        <c:auto val="1"/>
        <c:lblAlgn val="ctr"/>
        <c:lblOffset val="100"/>
        <c:noMultiLvlLbl val="0"/>
      </c:catAx>
      <c:valAx>
        <c:axId val="2373759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Percent of the Civilian Labor Force</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35874072"/>
        <c:crosses val="autoZero"/>
        <c:crossBetween val="between"/>
      </c:valAx>
      <c:spPr>
        <a:noFill/>
        <a:ln>
          <a:noFill/>
        </a:ln>
        <a:effectLst/>
      </c:spPr>
    </c:plotArea>
    <c:legend>
      <c:legendPos val="r"/>
      <c:layout>
        <c:manualLayout>
          <c:xMode val="edge"/>
          <c:yMode val="edge"/>
          <c:x val="0.62476630788123966"/>
          <c:y val="3.2835605631832995E-3"/>
          <c:w val="0.37518372703412073"/>
          <c:h val="0.29832675208090681"/>
        </c:manualLayout>
      </c:layout>
      <c:overlay val="1"/>
      <c:spPr>
        <a:solidFill>
          <a:schemeClr val="bg1"/>
        </a:solid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34514435695541"/>
          <c:y val="0.30076443569553807"/>
          <c:w val="0.83465485564304465"/>
          <c:h val="0.41322980460775738"/>
        </c:manualLayout>
      </c:layout>
      <c:barChart>
        <c:barDir val="col"/>
        <c:grouping val="clustered"/>
        <c:varyColors val="0"/>
        <c:ser>
          <c:idx val="0"/>
          <c:order val="0"/>
          <c:tx>
            <c:strRef>
              <c:f>'nst-est2017-alldata'!$B$4</c:f>
              <c:strCache>
                <c:ptCount val="1"/>
                <c:pt idx="0">
                  <c:v>Texas</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'nst-est2017-alldata'!$AL$2:$AR$2</c:f>
              <c:numCache>
                <c:formatCode>General</c:formatCode>
                <c:ptCount val="7"/>
                <c:pt idx="0">
                  <c:v>2011</c:v>
                </c:pt>
                <c:pt idx="1">
                  <c:v>2012</c:v>
                </c:pt>
                <c:pt idx="2">
                  <c:v>2013</c:v>
                </c:pt>
                <c:pt idx="3">
                  <c:v>2014</c:v>
                </c:pt>
                <c:pt idx="4">
                  <c:v>2015</c:v>
                </c:pt>
                <c:pt idx="5">
                  <c:v>2016</c:v>
                </c:pt>
                <c:pt idx="6">
                  <c:v>2017</c:v>
                </c:pt>
              </c:numCache>
            </c:numRef>
          </c:cat>
          <c:val>
            <c:numRef>
              <c:f>'nst-est2017-alldata'!$AL$4:$AR$4</c:f>
              <c:numCache>
                <c:formatCode>_(* #,##0_);_(* \(#,##0\);_(* "-"??_);_(@_)</c:formatCode>
                <c:ptCount val="7"/>
                <c:pt idx="0">
                  <c:v>213651</c:v>
                </c:pt>
                <c:pt idx="1">
                  <c:v>208964</c:v>
                </c:pt>
                <c:pt idx="2">
                  <c:v>205795</c:v>
                </c:pt>
                <c:pt idx="3">
                  <c:v>213541</c:v>
                </c:pt>
                <c:pt idx="4">
                  <c:v>214380</c:v>
                </c:pt>
                <c:pt idx="5">
                  <c:v>212021</c:v>
                </c:pt>
                <c:pt idx="6">
                  <c:v>209690</c:v>
                </c:pt>
              </c:numCache>
            </c:numRef>
          </c:val>
          <c:extLst>
            <c:ext xmlns:c16="http://schemas.microsoft.com/office/drawing/2014/chart" uri="{C3380CC4-5D6E-409C-BE32-E72D297353CC}">
              <c16:uniqueId val="{00000000-5FB1-4F43-B106-90691D53014B}"/>
            </c:ext>
          </c:extLst>
        </c:ser>
        <c:ser>
          <c:idx val="1"/>
          <c:order val="1"/>
          <c:tx>
            <c:strRef>
              <c:f>'nst-est2017-alldata'!$B$5</c:f>
              <c:strCache>
                <c:ptCount val="1"/>
                <c:pt idx="0">
                  <c:v>Florida</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'nst-est2017-alldata'!$AL$2:$AR$2</c:f>
              <c:numCache>
                <c:formatCode>General</c:formatCode>
                <c:ptCount val="7"/>
                <c:pt idx="0">
                  <c:v>2011</c:v>
                </c:pt>
                <c:pt idx="1">
                  <c:v>2012</c:v>
                </c:pt>
                <c:pt idx="2">
                  <c:v>2013</c:v>
                </c:pt>
                <c:pt idx="3">
                  <c:v>2014</c:v>
                </c:pt>
                <c:pt idx="4">
                  <c:v>2015</c:v>
                </c:pt>
                <c:pt idx="5">
                  <c:v>2016</c:v>
                </c:pt>
                <c:pt idx="6">
                  <c:v>2017</c:v>
                </c:pt>
              </c:numCache>
            </c:numRef>
          </c:cat>
          <c:val>
            <c:numRef>
              <c:f>'nst-est2017-alldata'!$AL$5:$AR$5</c:f>
              <c:numCache>
                <c:formatCode>_(* #,##0_);_(* \(#,##0\);_(* "-"??_);_(@_)</c:formatCode>
                <c:ptCount val="7"/>
                <c:pt idx="0">
                  <c:v>38710</c:v>
                </c:pt>
                <c:pt idx="1">
                  <c:v>40265</c:v>
                </c:pt>
                <c:pt idx="2">
                  <c:v>31345</c:v>
                </c:pt>
                <c:pt idx="3">
                  <c:v>37268</c:v>
                </c:pt>
                <c:pt idx="4">
                  <c:v>30762</c:v>
                </c:pt>
                <c:pt idx="5">
                  <c:v>25592</c:v>
                </c:pt>
                <c:pt idx="6">
                  <c:v>22019</c:v>
                </c:pt>
              </c:numCache>
            </c:numRef>
          </c:val>
          <c:extLst>
            <c:ext xmlns:c16="http://schemas.microsoft.com/office/drawing/2014/chart" uri="{C3380CC4-5D6E-409C-BE32-E72D297353CC}">
              <c16:uniqueId val="{00000001-5FB1-4F43-B106-90691D53014B}"/>
            </c:ext>
          </c:extLst>
        </c:ser>
        <c:ser>
          <c:idx val="2"/>
          <c:order val="2"/>
          <c:tx>
            <c:strRef>
              <c:f>'nst-est2017-alldata'!$B$6</c:f>
              <c:strCache>
                <c:ptCount val="1"/>
                <c:pt idx="0">
                  <c:v>California</c:v>
                </c:pt>
              </c:strCache>
            </c:strRef>
          </c:tx>
          <c:spPr>
            <a:solidFill>
              <a:schemeClr val="accent3"/>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'nst-est2017-alldata'!$AL$2:$AR$2</c:f>
              <c:numCache>
                <c:formatCode>General</c:formatCode>
                <c:ptCount val="7"/>
                <c:pt idx="0">
                  <c:v>2011</c:v>
                </c:pt>
                <c:pt idx="1">
                  <c:v>2012</c:v>
                </c:pt>
                <c:pt idx="2">
                  <c:v>2013</c:v>
                </c:pt>
                <c:pt idx="3">
                  <c:v>2014</c:v>
                </c:pt>
                <c:pt idx="4">
                  <c:v>2015</c:v>
                </c:pt>
                <c:pt idx="5">
                  <c:v>2016</c:v>
                </c:pt>
                <c:pt idx="6">
                  <c:v>2017</c:v>
                </c:pt>
              </c:numCache>
            </c:numRef>
          </c:cat>
          <c:val>
            <c:numRef>
              <c:f>'nst-est2017-alldata'!$AL$6:$AR$6</c:f>
              <c:numCache>
                <c:formatCode>_(* #,##0_);_(* \(#,##0\);_(* "-"??_);_(@_)</c:formatCode>
                <c:ptCount val="7"/>
                <c:pt idx="0">
                  <c:v>271336</c:v>
                </c:pt>
                <c:pt idx="1">
                  <c:v>257870</c:v>
                </c:pt>
                <c:pt idx="2">
                  <c:v>251860</c:v>
                </c:pt>
                <c:pt idx="3">
                  <c:v>254912</c:v>
                </c:pt>
                <c:pt idx="4">
                  <c:v>246773</c:v>
                </c:pt>
                <c:pt idx="5">
                  <c:v>217866</c:v>
                </c:pt>
                <c:pt idx="6">
                  <c:v>213939</c:v>
                </c:pt>
              </c:numCache>
            </c:numRef>
          </c:val>
          <c:extLst>
            <c:ext xmlns:c16="http://schemas.microsoft.com/office/drawing/2014/chart" uri="{C3380CC4-5D6E-409C-BE32-E72D297353CC}">
              <c16:uniqueId val="{00000002-5FB1-4F43-B106-90691D53014B}"/>
            </c:ext>
          </c:extLst>
        </c:ser>
        <c:dLbls>
          <c:showLegendKey val="0"/>
          <c:showVal val="0"/>
          <c:showCatName val="0"/>
          <c:showSerName val="0"/>
          <c:showPercent val="0"/>
          <c:showBubbleSize val="0"/>
        </c:dLbls>
        <c:gapWidth val="219"/>
        <c:overlap val="-27"/>
        <c:axId val="686669704"/>
        <c:axId val="686669312"/>
      </c:barChart>
      <c:catAx>
        <c:axId val="68666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86669312"/>
        <c:crosses val="autoZero"/>
        <c:auto val="1"/>
        <c:lblAlgn val="ctr"/>
        <c:lblOffset val="100"/>
        <c:noMultiLvlLbl val="0"/>
      </c:catAx>
      <c:valAx>
        <c:axId val="686669312"/>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6669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'nst-est2017-alldata'!$B$4</c:f>
              <c:strCache>
                <c:ptCount val="1"/>
                <c:pt idx="0">
                  <c:v>Texas</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'nst-est2017-alldata'!$AT$2:$AZ$2</c:f>
              <c:numCache>
                <c:formatCode>General</c:formatCode>
                <c:ptCount val="7"/>
                <c:pt idx="0">
                  <c:v>2011</c:v>
                </c:pt>
                <c:pt idx="1">
                  <c:v>2012</c:v>
                </c:pt>
                <c:pt idx="2">
                  <c:v>2013</c:v>
                </c:pt>
                <c:pt idx="3">
                  <c:v>2014</c:v>
                </c:pt>
                <c:pt idx="4">
                  <c:v>2015</c:v>
                </c:pt>
                <c:pt idx="5">
                  <c:v>2016</c:v>
                </c:pt>
                <c:pt idx="6">
                  <c:v>2017</c:v>
                </c:pt>
              </c:numCache>
            </c:numRef>
          </c:cat>
          <c:val>
            <c:numRef>
              <c:f>'nst-est2017-alldata'!$AT$4:$AZ$4</c:f>
              <c:numCache>
                <c:formatCode>_(* #,##0_);_(* \(#,##0\);_(* "-"??_);_(@_)</c:formatCode>
                <c:ptCount val="7"/>
                <c:pt idx="0">
                  <c:v>70535</c:v>
                </c:pt>
                <c:pt idx="1">
                  <c:v>76954</c:v>
                </c:pt>
                <c:pt idx="2">
                  <c:v>82449</c:v>
                </c:pt>
                <c:pt idx="3">
                  <c:v>95661</c:v>
                </c:pt>
                <c:pt idx="4">
                  <c:v>110155</c:v>
                </c:pt>
                <c:pt idx="5">
                  <c:v>111983</c:v>
                </c:pt>
                <c:pt idx="6">
                  <c:v>110417</c:v>
                </c:pt>
              </c:numCache>
            </c:numRef>
          </c:val>
          <c:extLst>
            <c:ext xmlns:c16="http://schemas.microsoft.com/office/drawing/2014/chart" uri="{C3380CC4-5D6E-409C-BE32-E72D297353CC}">
              <c16:uniqueId val="{00000000-A10D-4DEC-90B6-C13724823C42}"/>
            </c:ext>
          </c:extLst>
        </c:ser>
        <c:ser>
          <c:idx val="1"/>
          <c:order val="1"/>
          <c:tx>
            <c:strRef>
              <c:f>'nst-est2017-alldata'!$B$5</c:f>
              <c:strCache>
                <c:ptCount val="1"/>
                <c:pt idx="0">
                  <c:v>Florida</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'nst-est2017-alldata'!$AT$2:$AZ$2</c:f>
              <c:numCache>
                <c:formatCode>General</c:formatCode>
                <c:ptCount val="7"/>
                <c:pt idx="0">
                  <c:v>2011</c:v>
                </c:pt>
                <c:pt idx="1">
                  <c:v>2012</c:v>
                </c:pt>
                <c:pt idx="2">
                  <c:v>2013</c:v>
                </c:pt>
                <c:pt idx="3">
                  <c:v>2014</c:v>
                </c:pt>
                <c:pt idx="4">
                  <c:v>2015</c:v>
                </c:pt>
                <c:pt idx="5">
                  <c:v>2016</c:v>
                </c:pt>
                <c:pt idx="6">
                  <c:v>2017</c:v>
                </c:pt>
              </c:numCache>
            </c:numRef>
          </c:cat>
          <c:val>
            <c:numRef>
              <c:f>'nst-est2017-alldata'!$AT$5:$AZ$5</c:f>
              <c:numCache>
                <c:formatCode>_(* #,##0_);_(* \(#,##0\);_(* "-"??_);_(@_)</c:formatCode>
                <c:ptCount val="7"/>
                <c:pt idx="0">
                  <c:v>105218</c:v>
                </c:pt>
                <c:pt idx="1">
                  <c:v>110756</c:v>
                </c:pt>
                <c:pt idx="2">
                  <c:v>112232</c:v>
                </c:pt>
                <c:pt idx="3">
                  <c:v>128941</c:v>
                </c:pt>
                <c:pt idx="4">
                  <c:v>141024</c:v>
                </c:pt>
                <c:pt idx="5">
                  <c:v>145327</c:v>
                </c:pt>
                <c:pt idx="6">
                  <c:v>144165</c:v>
                </c:pt>
              </c:numCache>
            </c:numRef>
          </c:val>
          <c:extLst>
            <c:ext xmlns:c16="http://schemas.microsoft.com/office/drawing/2014/chart" uri="{C3380CC4-5D6E-409C-BE32-E72D297353CC}">
              <c16:uniqueId val="{00000001-A10D-4DEC-90B6-C13724823C42}"/>
            </c:ext>
          </c:extLst>
        </c:ser>
        <c:ser>
          <c:idx val="2"/>
          <c:order val="2"/>
          <c:tx>
            <c:strRef>
              <c:f>'nst-est2017-alldata'!$B$6</c:f>
              <c:strCache>
                <c:ptCount val="1"/>
                <c:pt idx="0">
                  <c:v>California</c:v>
                </c:pt>
              </c:strCache>
            </c:strRef>
          </c:tx>
          <c:spPr>
            <a:solidFill>
              <a:schemeClr val="accent3"/>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'nst-est2017-alldata'!$AT$2:$AZ$2</c:f>
              <c:numCache>
                <c:formatCode>General</c:formatCode>
                <c:ptCount val="7"/>
                <c:pt idx="0">
                  <c:v>2011</c:v>
                </c:pt>
                <c:pt idx="1">
                  <c:v>2012</c:v>
                </c:pt>
                <c:pt idx="2">
                  <c:v>2013</c:v>
                </c:pt>
                <c:pt idx="3">
                  <c:v>2014</c:v>
                </c:pt>
                <c:pt idx="4">
                  <c:v>2015</c:v>
                </c:pt>
                <c:pt idx="5">
                  <c:v>2016</c:v>
                </c:pt>
                <c:pt idx="6">
                  <c:v>2017</c:v>
                </c:pt>
              </c:numCache>
            </c:numRef>
          </c:cat>
          <c:val>
            <c:numRef>
              <c:f>'nst-est2017-alldata'!$AT$6:$AZ$6</c:f>
              <c:numCache>
                <c:formatCode>_(* #,##0_);_(* \(#,##0\);_(* "-"??_);_(@_)</c:formatCode>
                <c:ptCount val="7"/>
                <c:pt idx="0">
                  <c:v>130365</c:v>
                </c:pt>
                <c:pt idx="1">
                  <c:v>132141</c:v>
                </c:pt>
                <c:pt idx="2">
                  <c:v>131825</c:v>
                </c:pt>
                <c:pt idx="3">
                  <c:v>148288</c:v>
                </c:pt>
                <c:pt idx="4">
                  <c:v>167976</c:v>
                </c:pt>
                <c:pt idx="5">
                  <c:v>168351</c:v>
                </c:pt>
                <c:pt idx="6">
                  <c:v>164867</c:v>
                </c:pt>
              </c:numCache>
            </c:numRef>
          </c:val>
          <c:extLst>
            <c:ext xmlns:c16="http://schemas.microsoft.com/office/drawing/2014/chart" uri="{C3380CC4-5D6E-409C-BE32-E72D297353CC}">
              <c16:uniqueId val="{00000002-A10D-4DEC-90B6-C13724823C42}"/>
            </c:ext>
          </c:extLst>
        </c:ser>
        <c:dLbls>
          <c:showLegendKey val="0"/>
          <c:showVal val="0"/>
          <c:showCatName val="0"/>
          <c:showSerName val="0"/>
          <c:showPercent val="0"/>
          <c:showBubbleSize val="0"/>
        </c:dLbls>
        <c:gapWidth val="219"/>
        <c:overlap val="-27"/>
        <c:axId val="682930120"/>
        <c:axId val="682938744"/>
      </c:barChart>
      <c:catAx>
        <c:axId val="682930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82938744"/>
        <c:crosses val="autoZero"/>
        <c:auto val="1"/>
        <c:lblAlgn val="ctr"/>
        <c:lblOffset val="100"/>
        <c:noMultiLvlLbl val="0"/>
      </c:catAx>
      <c:valAx>
        <c:axId val="682938744"/>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2930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'nst-est2017-alldata'!$B$4</c:f>
              <c:strCache>
                <c:ptCount val="1"/>
                <c:pt idx="0">
                  <c:v>Texas</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'nst-est2017-alldata'!$BB$2:$BH$2</c:f>
              <c:numCache>
                <c:formatCode>General</c:formatCode>
                <c:ptCount val="7"/>
                <c:pt idx="0">
                  <c:v>2011</c:v>
                </c:pt>
                <c:pt idx="1">
                  <c:v>2012</c:v>
                </c:pt>
                <c:pt idx="2">
                  <c:v>2013</c:v>
                </c:pt>
                <c:pt idx="3">
                  <c:v>2014</c:v>
                </c:pt>
                <c:pt idx="4">
                  <c:v>2015</c:v>
                </c:pt>
                <c:pt idx="5">
                  <c:v>2016</c:v>
                </c:pt>
                <c:pt idx="6">
                  <c:v>2017</c:v>
                </c:pt>
              </c:numCache>
            </c:numRef>
          </c:cat>
          <c:val>
            <c:numRef>
              <c:f>'nst-est2017-alldata'!$BB$4:$BH$4</c:f>
              <c:numCache>
                <c:formatCode>_(* #,##0_);_(* \(#,##0\);_(* "-"??_);_(@_)</c:formatCode>
                <c:ptCount val="7"/>
                <c:pt idx="0">
                  <c:v>117615</c:v>
                </c:pt>
                <c:pt idx="1">
                  <c:v>145513</c:v>
                </c:pt>
                <c:pt idx="2">
                  <c:v>110614</c:v>
                </c:pt>
                <c:pt idx="3">
                  <c:v>163160</c:v>
                </c:pt>
                <c:pt idx="4">
                  <c:v>174200</c:v>
                </c:pt>
                <c:pt idx="5">
                  <c:v>125800</c:v>
                </c:pt>
                <c:pt idx="6">
                  <c:v>79163</c:v>
                </c:pt>
              </c:numCache>
            </c:numRef>
          </c:val>
          <c:extLst>
            <c:ext xmlns:c16="http://schemas.microsoft.com/office/drawing/2014/chart" uri="{C3380CC4-5D6E-409C-BE32-E72D297353CC}">
              <c16:uniqueId val="{00000000-4C28-42DA-A985-94B39FD8E1D9}"/>
            </c:ext>
          </c:extLst>
        </c:ser>
        <c:ser>
          <c:idx val="1"/>
          <c:order val="1"/>
          <c:tx>
            <c:strRef>
              <c:f>'nst-est2017-alldata'!$B$5</c:f>
              <c:strCache>
                <c:ptCount val="1"/>
                <c:pt idx="0">
                  <c:v>Florida</c:v>
                </c:pt>
              </c:strCache>
            </c:strRef>
          </c:tx>
          <c:spPr>
            <a:solidFill>
              <a:schemeClr val="accent2"/>
            </a:solidFill>
            <a:ln>
              <a:noFill/>
            </a:ln>
            <a:effectLst/>
          </c:spPr>
          <c:invertIfNegative val="0"/>
          <c:dLbls>
            <c:dLbl>
              <c:idx val="5"/>
              <c:layout>
                <c:manualLayout>
                  <c:x val="2.401500938086303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28-42DA-A985-94B39FD8E1D9}"/>
                </c:ext>
              </c:extLst>
            </c:dLbl>
            <c:spPr>
              <a:noFill/>
              <a:ln>
                <a:noFill/>
              </a:ln>
              <a:effectLst/>
            </c:spPr>
            <c:txPr>
              <a:bodyPr rot="-5400000" spcFirstLastPara="1" vertOverflow="ellipsis"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'nst-est2017-alldata'!$BB$2:$BH$2</c:f>
              <c:numCache>
                <c:formatCode>General</c:formatCode>
                <c:ptCount val="7"/>
                <c:pt idx="0">
                  <c:v>2011</c:v>
                </c:pt>
                <c:pt idx="1">
                  <c:v>2012</c:v>
                </c:pt>
                <c:pt idx="2">
                  <c:v>2013</c:v>
                </c:pt>
                <c:pt idx="3">
                  <c:v>2014</c:v>
                </c:pt>
                <c:pt idx="4">
                  <c:v>2015</c:v>
                </c:pt>
                <c:pt idx="5">
                  <c:v>2016</c:v>
                </c:pt>
                <c:pt idx="6">
                  <c:v>2017</c:v>
                </c:pt>
              </c:numCache>
            </c:numRef>
          </c:cat>
          <c:val>
            <c:numRef>
              <c:f>'nst-est2017-alldata'!$BB$5:$BH$5</c:f>
              <c:numCache>
                <c:formatCode>_(* #,##0_);_(* \(#,##0\);_(* "-"??_);_(@_)</c:formatCode>
                <c:ptCount val="7"/>
                <c:pt idx="0">
                  <c:v>105696</c:v>
                </c:pt>
                <c:pt idx="1">
                  <c:v>91745</c:v>
                </c:pt>
                <c:pt idx="2">
                  <c:v>99228</c:v>
                </c:pt>
                <c:pt idx="3">
                  <c:v>144017</c:v>
                </c:pt>
                <c:pt idx="4">
                  <c:v>196560</c:v>
                </c:pt>
                <c:pt idx="5">
                  <c:v>216956</c:v>
                </c:pt>
                <c:pt idx="6">
                  <c:v>160854</c:v>
                </c:pt>
              </c:numCache>
            </c:numRef>
          </c:val>
          <c:extLst>
            <c:ext xmlns:c16="http://schemas.microsoft.com/office/drawing/2014/chart" uri="{C3380CC4-5D6E-409C-BE32-E72D297353CC}">
              <c16:uniqueId val="{00000002-4C28-42DA-A985-94B39FD8E1D9}"/>
            </c:ext>
          </c:extLst>
        </c:ser>
        <c:ser>
          <c:idx val="2"/>
          <c:order val="2"/>
          <c:tx>
            <c:strRef>
              <c:f>'nst-est2017-alldata'!$B$6</c:f>
              <c:strCache>
                <c:ptCount val="1"/>
                <c:pt idx="0">
                  <c:v>California</c:v>
                </c:pt>
              </c:strCache>
            </c:strRef>
          </c:tx>
          <c:spPr>
            <a:solidFill>
              <a:schemeClr val="accent3"/>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'nst-est2017-alldata'!$BB$2:$BH$2</c:f>
              <c:numCache>
                <c:formatCode>General</c:formatCode>
                <c:ptCount val="7"/>
                <c:pt idx="0">
                  <c:v>2011</c:v>
                </c:pt>
                <c:pt idx="1">
                  <c:v>2012</c:v>
                </c:pt>
                <c:pt idx="2">
                  <c:v>2013</c:v>
                </c:pt>
                <c:pt idx="3">
                  <c:v>2014</c:v>
                </c:pt>
                <c:pt idx="4">
                  <c:v>2015</c:v>
                </c:pt>
                <c:pt idx="5">
                  <c:v>2016</c:v>
                </c:pt>
                <c:pt idx="6">
                  <c:v>2017</c:v>
                </c:pt>
              </c:numCache>
            </c:numRef>
          </c:cat>
          <c:val>
            <c:numRef>
              <c:f>'nst-est2017-alldata'!$BB$6:$BH$6</c:f>
              <c:numCache>
                <c:formatCode>_(* #,##0_);_(* \(#,##0\);_(* "-"??_);_(@_)</c:formatCode>
                <c:ptCount val="7"/>
                <c:pt idx="0">
                  <c:v>-54626</c:v>
                </c:pt>
                <c:pt idx="1">
                  <c:v>-40756</c:v>
                </c:pt>
                <c:pt idx="2">
                  <c:v>-53076</c:v>
                </c:pt>
                <c:pt idx="3">
                  <c:v>-46330</c:v>
                </c:pt>
                <c:pt idx="4">
                  <c:v>-80859</c:v>
                </c:pt>
                <c:pt idx="5">
                  <c:v>-122123</c:v>
                </c:pt>
                <c:pt idx="6">
                  <c:v>-138195</c:v>
                </c:pt>
              </c:numCache>
            </c:numRef>
          </c:val>
          <c:extLst>
            <c:ext xmlns:c16="http://schemas.microsoft.com/office/drawing/2014/chart" uri="{C3380CC4-5D6E-409C-BE32-E72D297353CC}">
              <c16:uniqueId val="{00000003-4C28-42DA-A985-94B39FD8E1D9}"/>
            </c:ext>
          </c:extLst>
        </c:ser>
        <c:dLbls>
          <c:showLegendKey val="0"/>
          <c:showVal val="0"/>
          <c:showCatName val="0"/>
          <c:showSerName val="0"/>
          <c:showPercent val="0"/>
          <c:showBubbleSize val="0"/>
        </c:dLbls>
        <c:gapWidth val="219"/>
        <c:overlap val="-27"/>
        <c:axId val="278713488"/>
        <c:axId val="278708000"/>
      </c:barChart>
      <c:catAx>
        <c:axId val="278713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78708000"/>
        <c:crosses val="autoZero"/>
        <c:auto val="1"/>
        <c:lblAlgn val="ctr"/>
        <c:lblOffset val="100"/>
        <c:noMultiLvlLbl val="0"/>
      </c:catAx>
      <c:valAx>
        <c:axId val="278708000"/>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78713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waob_TS!$A$10</c:f>
              <c:strCache>
                <c:ptCount val="1"/>
                <c:pt idx="0">
                  <c:v>Latin America</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waob_TS!$B$9:$L$9</c:f>
              <c:numCache>
                <c:formatCode>General</c:formatCode>
                <c:ptCount val="3"/>
                <c:pt idx="0">
                  <c:v>2015</c:v>
                </c:pt>
                <c:pt idx="1">
                  <c:v>2010</c:v>
                </c:pt>
                <c:pt idx="2">
                  <c:v>2005</c:v>
                </c:pt>
              </c:numCache>
            </c:numRef>
          </c:cat>
          <c:val>
            <c:numRef>
              <c:f>waob_TS!$B$10:$L$10</c:f>
              <c:numCache>
                <c:formatCode>0.0%</c:formatCode>
                <c:ptCount val="3"/>
                <c:pt idx="0">
                  <c:v>0.44067179557631542</c:v>
                </c:pt>
                <c:pt idx="1">
                  <c:v>0.5058690565888091</c:v>
                </c:pt>
                <c:pt idx="2">
                  <c:v>0.69406961682871249</c:v>
                </c:pt>
              </c:numCache>
            </c:numRef>
          </c:val>
          <c:extLst>
            <c:ext xmlns:c16="http://schemas.microsoft.com/office/drawing/2014/chart" uri="{C3380CC4-5D6E-409C-BE32-E72D297353CC}">
              <c16:uniqueId val="{00000000-2E55-459B-9FDE-C6389FA45675}"/>
            </c:ext>
          </c:extLst>
        </c:ser>
        <c:ser>
          <c:idx val="1"/>
          <c:order val="1"/>
          <c:tx>
            <c:strRef>
              <c:f>waob_TS!$A$11</c:f>
              <c:strCache>
                <c:ptCount val="1"/>
                <c:pt idx="0">
                  <c:v>Asia</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waob_TS!$B$9:$L$9</c:f>
              <c:numCache>
                <c:formatCode>General</c:formatCode>
                <c:ptCount val="3"/>
                <c:pt idx="0">
                  <c:v>2015</c:v>
                </c:pt>
                <c:pt idx="1">
                  <c:v>2010</c:v>
                </c:pt>
                <c:pt idx="2">
                  <c:v>2005</c:v>
                </c:pt>
              </c:numCache>
            </c:numRef>
          </c:cat>
          <c:val>
            <c:numRef>
              <c:f>waob_TS!$B$11:$L$11</c:f>
              <c:numCache>
                <c:formatCode>0.0%</c:formatCode>
                <c:ptCount val="3"/>
                <c:pt idx="0">
                  <c:v>0.35754911388927052</c:v>
                </c:pt>
                <c:pt idx="1">
                  <c:v>0.33027322837768175</c:v>
                </c:pt>
                <c:pt idx="2">
                  <c:v>0.1729107573248512</c:v>
                </c:pt>
              </c:numCache>
            </c:numRef>
          </c:val>
          <c:extLst>
            <c:ext xmlns:c16="http://schemas.microsoft.com/office/drawing/2014/chart" uri="{C3380CC4-5D6E-409C-BE32-E72D297353CC}">
              <c16:uniqueId val="{00000001-2E55-459B-9FDE-C6389FA45675}"/>
            </c:ext>
          </c:extLst>
        </c:ser>
        <c:ser>
          <c:idx val="2"/>
          <c:order val="2"/>
          <c:tx>
            <c:strRef>
              <c:f>waob_TS!$A$12</c:f>
              <c:strCache>
                <c:ptCount val="1"/>
                <c:pt idx="0">
                  <c:v>Europe</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waob_TS!$B$9:$L$9</c:f>
              <c:numCache>
                <c:formatCode>General</c:formatCode>
                <c:ptCount val="3"/>
                <c:pt idx="0">
                  <c:v>2015</c:v>
                </c:pt>
                <c:pt idx="1">
                  <c:v>2010</c:v>
                </c:pt>
                <c:pt idx="2">
                  <c:v>2005</c:v>
                </c:pt>
              </c:numCache>
            </c:numRef>
          </c:cat>
          <c:val>
            <c:numRef>
              <c:f>waob_TS!$B$12:$L$12</c:f>
              <c:numCache>
                <c:formatCode>0.0%</c:formatCode>
                <c:ptCount val="3"/>
                <c:pt idx="0">
                  <c:v>7.1074323396070893E-2</c:v>
                </c:pt>
                <c:pt idx="1">
                  <c:v>7.2520521870166957E-2</c:v>
                </c:pt>
                <c:pt idx="2">
                  <c:v>7.8290239543539211E-2</c:v>
                </c:pt>
              </c:numCache>
            </c:numRef>
          </c:val>
          <c:extLst>
            <c:ext xmlns:c16="http://schemas.microsoft.com/office/drawing/2014/chart" uri="{C3380CC4-5D6E-409C-BE32-E72D297353CC}">
              <c16:uniqueId val="{00000002-2E55-459B-9FDE-C6389FA45675}"/>
            </c:ext>
          </c:extLst>
        </c:ser>
        <c:ser>
          <c:idx val="3"/>
          <c:order val="3"/>
          <c:tx>
            <c:strRef>
              <c:f>waob_TS!$A$13</c:f>
              <c:strCache>
                <c:ptCount val="1"/>
                <c:pt idx="0">
                  <c:v>Africa and Other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waob_TS!$B$9:$L$9</c:f>
              <c:numCache>
                <c:formatCode>General</c:formatCode>
                <c:ptCount val="3"/>
                <c:pt idx="0">
                  <c:v>2015</c:v>
                </c:pt>
                <c:pt idx="1">
                  <c:v>2010</c:v>
                </c:pt>
                <c:pt idx="2">
                  <c:v>2005</c:v>
                </c:pt>
              </c:numCache>
            </c:numRef>
          </c:cat>
          <c:val>
            <c:numRef>
              <c:f>waob_TS!$B$13:$L$13</c:f>
              <c:numCache>
                <c:formatCode>0.0%</c:formatCode>
                <c:ptCount val="3"/>
                <c:pt idx="0">
                  <c:v>0.13070476713834317</c:v>
                </c:pt>
                <c:pt idx="1">
                  <c:v>9.1337193163342184E-2</c:v>
                </c:pt>
                <c:pt idx="2">
                  <c:v>5.472938630289715E-2</c:v>
                </c:pt>
              </c:numCache>
            </c:numRef>
          </c:val>
          <c:extLst>
            <c:ext xmlns:c16="http://schemas.microsoft.com/office/drawing/2014/chart" uri="{C3380CC4-5D6E-409C-BE32-E72D297353CC}">
              <c16:uniqueId val="{00000003-2E55-459B-9FDE-C6389FA45675}"/>
            </c:ext>
          </c:extLst>
        </c:ser>
        <c:dLbls>
          <c:showLegendKey val="0"/>
          <c:showVal val="0"/>
          <c:showCatName val="0"/>
          <c:showSerName val="0"/>
          <c:showPercent val="0"/>
          <c:showBubbleSize val="0"/>
        </c:dLbls>
        <c:gapWidth val="50"/>
        <c:overlap val="100"/>
        <c:axId val="1512721304"/>
        <c:axId val="1512719736"/>
      </c:barChart>
      <c:catAx>
        <c:axId val="151272130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512719736"/>
        <c:crosses val="autoZero"/>
        <c:auto val="1"/>
        <c:lblAlgn val="ctr"/>
        <c:lblOffset val="100"/>
        <c:noMultiLvlLbl val="0"/>
      </c:catAx>
      <c:valAx>
        <c:axId val="1512719736"/>
        <c:scaling>
          <c:orientation val="minMax"/>
          <c:max val="1.1000000000000001"/>
        </c:scaling>
        <c:delete val="1"/>
        <c:axPos val="t"/>
        <c:majorGridlines>
          <c:spPr>
            <a:ln w="9525" cap="flat" cmpd="sng" algn="ctr">
              <a:solidFill>
                <a:schemeClr val="tx1">
                  <a:lumMod val="15000"/>
                  <a:lumOff val="85000"/>
                </a:schemeClr>
              </a:solidFill>
              <a:prstDash val="sysDot"/>
              <a:round/>
            </a:ln>
            <a:effectLst/>
          </c:spPr>
        </c:majorGridlines>
        <c:numFmt formatCode="0.0%" sourceLinked="1"/>
        <c:majorTickMark val="none"/>
        <c:minorTickMark val="none"/>
        <c:tickLblPos val="nextTo"/>
        <c:crossAx val="1512721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23199183435405"/>
          <c:y val="3.6443293946503759E-2"/>
          <c:w val="0.86169169825993985"/>
          <c:h val="0.65243242156420633"/>
        </c:manualLayout>
      </c:layout>
      <c:barChart>
        <c:barDir val="col"/>
        <c:grouping val="clustered"/>
        <c:varyColors val="0"/>
        <c:ser>
          <c:idx val="0"/>
          <c:order val="0"/>
          <c:tx>
            <c:strRef>
              <c:f>Sheet1!$B$1</c:f>
              <c:strCache>
                <c:ptCount val="1"/>
                <c:pt idx="0">
                  <c:v>White (non-Hispanic) </c:v>
                </c:pt>
              </c:strCache>
            </c:strRef>
          </c:tx>
          <c:spPr>
            <a:solidFill>
              <a:srgbClr val="C00000"/>
            </a:solidFill>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Sheet1!$B$2:$B$87</c:f>
              <c:numCache>
                <c:formatCode>#,##0</c:formatCode>
                <c:ptCount val="86"/>
                <c:pt idx="0">
                  <c:v>122428</c:v>
                </c:pt>
                <c:pt idx="1">
                  <c:v>121262</c:v>
                </c:pt>
                <c:pt idx="2">
                  <c:v>119706</c:v>
                </c:pt>
                <c:pt idx="3">
                  <c:v>119778</c:v>
                </c:pt>
                <c:pt idx="4">
                  <c:v>120619</c:v>
                </c:pt>
                <c:pt idx="5">
                  <c:v>119532</c:v>
                </c:pt>
                <c:pt idx="6">
                  <c:v>122081</c:v>
                </c:pt>
                <c:pt idx="7">
                  <c:v>123852</c:v>
                </c:pt>
                <c:pt idx="8">
                  <c:v>124528</c:v>
                </c:pt>
                <c:pt idx="9">
                  <c:v>125689</c:v>
                </c:pt>
                <c:pt idx="10">
                  <c:v>127327</c:v>
                </c:pt>
                <c:pt idx="11">
                  <c:v>128263</c:v>
                </c:pt>
                <c:pt idx="12">
                  <c:v>128594</c:v>
                </c:pt>
                <c:pt idx="13">
                  <c:v>131088</c:v>
                </c:pt>
                <c:pt idx="14">
                  <c:v>132577</c:v>
                </c:pt>
                <c:pt idx="15">
                  <c:v>131971</c:v>
                </c:pt>
                <c:pt idx="16">
                  <c:v>131063</c:v>
                </c:pt>
                <c:pt idx="17">
                  <c:v>132256</c:v>
                </c:pt>
                <c:pt idx="18">
                  <c:v>134548</c:v>
                </c:pt>
                <c:pt idx="19">
                  <c:v>137096</c:v>
                </c:pt>
                <c:pt idx="20">
                  <c:v>134960</c:v>
                </c:pt>
                <c:pt idx="21">
                  <c:v>136408</c:v>
                </c:pt>
                <c:pt idx="22">
                  <c:v>137448</c:v>
                </c:pt>
                <c:pt idx="23">
                  <c:v>137398</c:v>
                </c:pt>
                <c:pt idx="24">
                  <c:v>138042</c:v>
                </c:pt>
                <c:pt idx="25">
                  <c:v>137146</c:v>
                </c:pt>
                <c:pt idx="26">
                  <c:v>137867</c:v>
                </c:pt>
                <c:pt idx="27">
                  <c:v>141512</c:v>
                </c:pt>
                <c:pt idx="28">
                  <c:v>145418</c:v>
                </c:pt>
                <c:pt idx="29">
                  <c:v>148869</c:v>
                </c:pt>
                <c:pt idx="30">
                  <c:v>147295</c:v>
                </c:pt>
                <c:pt idx="31">
                  <c:v>150128</c:v>
                </c:pt>
                <c:pt idx="32">
                  <c:v>151145</c:v>
                </c:pt>
                <c:pt idx="33">
                  <c:v>151662</c:v>
                </c:pt>
                <c:pt idx="34">
                  <c:v>150770</c:v>
                </c:pt>
                <c:pt idx="35">
                  <c:v>142895</c:v>
                </c:pt>
                <c:pt idx="36">
                  <c:v>139686</c:v>
                </c:pt>
                <c:pt idx="37">
                  <c:v>136709</c:v>
                </c:pt>
                <c:pt idx="38">
                  <c:v>134721</c:v>
                </c:pt>
                <c:pt idx="39">
                  <c:v>137143</c:v>
                </c:pt>
                <c:pt idx="40">
                  <c:v>135053</c:v>
                </c:pt>
                <c:pt idx="41">
                  <c:v>137961</c:v>
                </c:pt>
                <c:pt idx="42">
                  <c:v>147743</c:v>
                </c:pt>
                <c:pt idx="43">
                  <c:v>159529</c:v>
                </c:pt>
                <c:pt idx="44">
                  <c:v>161160</c:v>
                </c:pt>
                <c:pt idx="45">
                  <c:v>153398</c:v>
                </c:pt>
                <c:pt idx="46">
                  <c:v>147505</c:v>
                </c:pt>
                <c:pt idx="47">
                  <c:v>146908</c:v>
                </c:pt>
                <c:pt idx="48">
                  <c:v>149378</c:v>
                </c:pt>
                <c:pt idx="49">
                  <c:v>161688</c:v>
                </c:pt>
                <c:pt idx="50">
                  <c:v>170500</c:v>
                </c:pt>
                <c:pt idx="51">
                  <c:v>175912</c:v>
                </c:pt>
                <c:pt idx="52">
                  <c:v>178898</c:v>
                </c:pt>
                <c:pt idx="53">
                  <c:v>182461</c:v>
                </c:pt>
                <c:pt idx="54">
                  <c:v>186102</c:v>
                </c:pt>
                <c:pt idx="55">
                  <c:v>182270</c:v>
                </c:pt>
                <c:pt idx="56">
                  <c:v>183392</c:v>
                </c:pt>
                <c:pt idx="57">
                  <c:v>180605</c:v>
                </c:pt>
                <c:pt idx="58">
                  <c:v>176253</c:v>
                </c:pt>
                <c:pt idx="59">
                  <c:v>175246</c:v>
                </c:pt>
                <c:pt idx="60">
                  <c:v>169158</c:v>
                </c:pt>
                <c:pt idx="61">
                  <c:v>164457</c:v>
                </c:pt>
                <c:pt idx="62">
                  <c:v>158436</c:v>
                </c:pt>
                <c:pt idx="63">
                  <c:v>149884</c:v>
                </c:pt>
                <c:pt idx="64">
                  <c:v>148013</c:v>
                </c:pt>
                <c:pt idx="65">
                  <c:v>145083</c:v>
                </c:pt>
                <c:pt idx="66">
                  <c:v>148364</c:v>
                </c:pt>
                <c:pt idx="67">
                  <c:v>148599</c:v>
                </c:pt>
                <c:pt idx="68">
                  <c:v>119031</c:v>
                </c:pt>
                <c:pt idx="69">
                  <c:v>112097</c:v>
                </c:pt>
                <c:pt idx="70">
                  <c:v>112814</c:v>
                </c:pt>
                <c:pt idx="71">
                  <c:v>108911</c:v>
                </c:pt>
                <c:pt idx="72">
                  <c:v>98388</c:v>
                </c:pt>
                <c:pt idx="73">
                  <c:v>90010</c:v>
                </c:pt>
                <c:pt idx="74">
                  <c:v>82911</c:v>
                </c:pt>
                <c:pt idx="75">
                  <c:v>77959</c:v>
                </c:pt>
                <c:pt idx="76">
                  <c:v>73802</c:v>
                </c:pt>
                <c:pt idx="77">
                  <c:v>68036</c:v>
                </c:pt>
                <c:pt idx="78">
                  <c:v>64861</c:v>
                </c:pt>
                <c:pt idx="79">
                  <c:v>62401</c:v>
                </c:pt>
                <c:pt idx="80">
                  <c:v>56580</c:v>
                </c:pt>
                <c:pt idx="81">
                  <c:v>52997</c:v>
                </c:pt>
                <c:pt idx="82">
                  <c:v>49872</c:v>
                </c:pt>
                <c:pt idx="83">
                  <c:v>47036</c:v>
                </c:pt>
                <c:pt idx="84">
                  <c:v>43784</c:v>
                </c:pt>
                <c:pt idx="85">
                  <c:v>241516</c:v>
                </c:pt>
              </c:numCache>
            </c:numRef>
          </c:val>
          <c:extLst>
            <c:ext xmlns:c16="http://schemas.microsoft.com/office/drawing/2014/chart" uri="{C3380CC4-5D6E-409C-BE32-E72D297353CC}">
              <c16:uniqueId val="{00000000-1DD8-4129-9CD0-31E05BEA1C31}"/>
            </c:ext>
          </c:extLst>
        </c:ser>
        <c:ser>
          <c:idx val="1"/>
          <c:order val="1"/>
          <c:tx>
            <c:strRef>
              <c:f>Sheet1!$C$1</c:f>
              <c:strCache>
                <c:ptCount val="1"/>
                <c:pt idx="0">
                  <c:v>Hispanic</c:v>
                </c:pt>
              </c:strCache>
            </c:strRef>
          </c:tx>
          <c:spPr>
            <a:solidFill>
              <a:srgbClr val="0000FF"/>
            </a:solidFill>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Sheet1!$C$2:$C$87</c:f>
              <c:numCache>
                <c:formatCode>#,##0</c:formatCode>
                <c:ptCount val="86"/>
                <c:pt idx="0">
                  <c:v>201273</c:v>
                </c:pt>
                <c:pt idx="1">
                  <c:v>198602</c:v>
                </c:pt>
                <c:pt idx="2">
                  <c:v>196390</c:v>
                </c:pt>
                <c:pt idx="3">
                  <c:v>197984</c:v>
                </c:pt>
                <c:pt idx="4">
                  <c:v>197309</c:v>
                </c:pt>
                <c:pt idx="5">
                  <c:v>193080</c:v>
                </c:pt>
                <c:pt idx="6">
                  <c:v>196451</c:v>
                </c:pt>
                <c:pt idx="7">
                  <c:v>197711</c:v>
                </c:pt>
                <c:pt idx="8">
                  <c:v>196329</c:v>
                </c:pt>
                <c:pt idx="9">
                  <c:v>196930</c:v>
                </c:pt>
                <c:pt idx="10">
                  <c:v>198012</c:v>
                </c:pt>
                <c:pt idx="11">
                  <c:v>199509</c:v>
                </c:pt>
                <c:pt idx="12">
                  <c:v>201597</c:v>
                </c:pt>
                <c:pt idx="13">
                  <c:v>204574</c:v>
                </c:pt>
                <c:pt idx="14">
                  <c:v>202667</c:v>
                </c:pt>
                <c:pt idx="15">
                  <c:v>196441</c:v>
                </c:pt>
                <c:pt idx="16">
                  <c:v>191694</c:v>
                </c:pt>
                <c:pt idx="17">
                  <c:v>188563</c:v>
                </c:pt>
                <c:pt idx="18">
                  <c:v>187938</c:v>
                </c:pt>
                <c:pt idx="19">
                  <c:v>187701</c:v>
                </c:pt>
                <c:pt idx="20">
                  <c:v>185592</c:v>
                </c:pt>
                <c:pt idx="21">
                  <c:v>186151</c:v>
                </c:pt>
                <c:pt idx="22">
                  <c:v>185539</c:v>
                </c:pt>
                <c:pt idx="23">
                  <c:v>182100</c:v>
                </c:pt>
                <c:pt idx="24">
                  <c:v>177609</c:v>
                </c:pt>
                <c:pt idx="25">
                  <c:v>172521</c:v>
                </c:pt>
                <c:pt idx="26">
                  <c:v>171083</c:v>
                </c:pt>
                <c:pt idx="27">
                  <c:v>170565</c:v>
                </c:pt>
                <c:pt idx="28">
                  <c:v>169642</c:v>
                </c:pt>
                <c:pt idx="29">
                  <c:v>168232</c:v>
                </c:pt>
                <c:pt idx="30">
                  <c:v>165890</c:v>
                </c:pt>
                <c:pt idx="31">
                  <c:v>168024</c:v>
                </c:pt>
                <c:pt idx="32">
                  <c:v>167928</c:v>
                </c:pt>
                <c:pt idx="33">
                  <c:v>167703</c:v>
                </c:pt>
                <c:pt idx="34">
                  <c:v>165670</c:v>
                </c:pt>
                <c:pt idx="35">
                  <c:v>155767</c:v>
                </c:pt>
                <c:pt idx="36">
                  <c:v>153987</c:v>
                </c:pt>
                <c:pt idx="37">
                  <c:v>152544</c:v>
                </c:pt>
                <c:pt idx="38">
                  <c:v>153291</c:v>
                </c:pt>
                <c:pt idx="39">
                  <c:v>153681</c:v>
                </c:pt>
                <c:pt idx="40">
                  <c:v>148767</c:v>
                </c:pt>
                <c:pt idx="41">
                  <c:v>147817</c:v>
                </c:pt>
                <c:pt idx="42">
                  <c:v>146464</c:v>
                </c:pt>
                <c:pt idx="43">
                  <c:v>143574</c:v>
                </c:pt>
                <c:pt idx="44">
                  <c:v>141216</c:v>
                </c:pt>
                <c:pt idx="45">
                  <c:v>132503</c:v>
                </c:pt>
                <c:pt idx="46">
                  <c:v>127557</c:v>
                </c:pt>
                <c:pt idx="47">
                  <c:v>123472</c:v>
                </c:pt>
                <c:pt idx="48">
                  <c:v>121957</c:v>
                </c:pt>
                <c:pt idx="49">
                  <c:v>122175</c:v>
                </c:pt>
                <c:pt idx="50">
                  <c:v>117613</c:v>
                </c:pt>
                <c:pt idx="51">
                  <c:v>114234</c:v>
                </c:pt>
                <c:pt idx="52">
                  <c:v>109810</c:v>
                </c:pt>
                <c:pt idx="53">
                  <c:v>107039</c:v>
                </c:pt>
                <c:pt idx="54">
                  <c:v>105173</c:v>
                </c:pt>
                <c:pt idx="55">
                  <c:v>97895</c:v>
                </c:pt>
                <c:pt idx="56">
                  <c:v>94140</c:v>
                </c:pt>
                <c:pt idx="57">
                  <c:v>90153</c:v>
                </c:pt>
                <c:pt idx="58">
                  <c:v>86238</c:v>
                </c:pt>
                <c:pt idx="59">
                  <c:v>82105</c:v>
                </c:pt>
                <c:pt idx="60">
                  <c:v>75981</c:v>
                </c:pt>
                <c:pt idx="61">
                  <c:v>71418</c:v>
                </c:pt>
                <c:pt idx="62">
                  <c:v>66322</c:v>
                </c:pt>
                <c:pt idx="63">
                  <c:v>64076</c:v>
                </c:pt>
                <c:pt idx="64">
                  <c:v>61713</c:v>
                </c:pt>
                <c:pt idx="65">
                  <c:v>57678</c:v>
                </c:pt>
                <c:pt idx="66">
                  <c:v>54797</c:v>
                </c:pt>
                <c:pt idx="67">
                  <c:v>51541</c:v>
                </c:pt>
                <c:pt idx="68">
                  <c:v>45986</c:v>
                </c:pt>
                <c:pt idx="69">
                  <c:v>42738</c:v>
                </c:pt>
                <c:pt idx="70">
                  <c:v>39241</c:v>
                </c:pt>
                <c:pt idx="71">
                  <c:v>35933</c:v>
                </c:pt>
                <c:pt idx="72">
                  <c:v>32497</c:v>
                </c:pt>
                <c:pt idx="73">
                  <c:v>30318</c:v>
                </c:pt>
                <c:pt idx="74">
                  <c:v>28514</c:v>
                </c:pt>
                <c:pt idx="75">
                  <c:v>26097</c:v>
                </c:pt>
                <c:pt idx="76">
                  <c:v>24698</c:v>
                </c:pt>
                <c:pt idx="77">
                  <c:v>22979</c:v>
                </c:pt>
                <c:pt idx="78">
                  <c:v>21662</c:v>
                </c:pt>
                <c:pt idx="79">
                  <c:v>20483</c:v>
                </c:pt>
                <c:pt idx="80">
                  <c:v>18207</c:v>
                </c:pt>
                <c:pt idx="81">
                  <c:v>16196</c:v>
                </c:pt>
                <c:pt idx="82">
                  <c:v>15267</c:v>
                </c:pt>
                <c:pt idx="83">
                  <c:v>14215</c:v>
                </c:pt>
                <c:pt idx="84">
                  <c:v>13265</c:v>
                </c:pt>
                <c:pt idx="85">
                  <c:v>64416</c:v>
                </c:pt>
              </c:numCache>
            </c:numRef>
          </c:val>
          <c:extLst>
            <c:ext xmlns:c16="http://schemas.microsoft.com/office/drawing/2014/chart" uri="{C3380CC4-5D6E-409C-BE32-E72D297353CC}">
              <c16:uniqueId val="{00000001-1DD8-4129-9CD0-31E05BEA1C31}"/>
            </c:ext>
          </c:extLst>
        </c:ser>
        <c:dLbls>
          <c:showLegendKey val="0"/>
          <c:showVal val="0"/>
          <c:showCatName val="0"/>
          <c:showSerName val="0"/>
          <c:showPercent val="0"/>
          <c:showBubbleSize val="0"/>
        </c:dLbls>
        <c:gapWidth val="0"/>
        <c:axId val="668559560"/>
        <c:axId val="668563088"/>
      </c:barChart>
      <c:catAx>
        <c:axId val="668559560"/>
        <c:scaling>
          <c:orientation val="minMax"/>
        </c:scaling>
        <c:delete val="0"/>
        <c:axPos val="b"/>
        <c:title>
          <c:tx>
            <c:rich>
              <a:bodyPr/>
              <a:lstStyle/>
              <a:p>
                <a:pPr>
                  <a:defRPr/>
                </a:pPr>
                <a:r>
                  <a:rPr lang="en-US"/>
                  <a:t>Age</a:t>
                </a:r>
              </a:p>
            </c:rich>
          </c:tx>
          <c:overlay val="0"/>
        </c:title>
        <c:numFmt formatCode="General" sourceLinked="0"/>
        <c:majorTickMark val="out"/>
        <c:minorTickMark val="none"/>
        <c:tickLblPos val="nextTo"/>
        <c:txPr>
          <a:bodyPr rot="-3900000"/>
          <a:lstStyle/>
          <a:p>
            <a:pPr>
              <a:defRPr sz="1200"/>
            </a:pPr>
            <a:endParaRPr lang="en-US"/>
          </a:p>
        </c:txPr>
        <c:crossAx val="668563088"/>
        <c:crosses val="autoZero"/>
        <c:auto val="1"/>
        <c:lblAlgn val="ctr"/>
        <c:lblOffset val="100"/>
        <c:tickLblSkip val="5"/>
        <c:noMultiLvlLbl val="0"/>
      </c:catAx>
      <c:valAx>
        <c:axId val="668563088"/>
        <c:scaling>
          <c:orientation val="minMax"/>
          <c:max val="250000"/>
        </c:scaling>
        <c:delete val="0"/>
        <c:axPos val="l"/>
        <c:majorGridlines/>
        <c:title>
          <c:tx>
            <c:rich>
              <a:bodyPr rot="-5400000" vert="horz"/>
              <a:lstStyle/>
              <a:p>
                <a:pPr>
                  <a:defRPr/>
                </a:pPr>
                <a:r>
                  <a:rPr lang="en-US"/>
                  <a:t>Population</a:t>
                </a:r>
              </a:p>
            </c:rich>
          </c:tx>
          <c:layout>
            <c:manualLayout>
              <c:xMode val="edge"/>
              <c:yMode val="edge"/>
              <c:x val="8.771929824561403E-3"/>
              <c:y val="0.24871231384564382"/>
            </c:manualLayout>
          </c:layout>
          <c:overlay val="0"/>
        </c:title>
        <c:numFmt formatCode="#,##0" sourceLinked="1"/>
        <c:majorTickMark val="out"/>
        <c:minorTickMark val="none"/>
        <c:tickLblPos val="nextTo"/>
        <c:txPr>
          <a:bodyPr/>
          <a:lstStyle/>
          <a:p>
            <a:pPr>
              <a:defRPr sz="1400"/>
            </a:pPr>
            <a:endParaRPr lang="en-US"/>
          </a:p>
        </c:txPr>
        <c:crossAx val="668559560"/>
        <c:crosses val="autoZero"/>
        <c:crossBetween val="midCat"/>
      </c:valAx>
    </c:plotArea>
    <c:legend>
      <c:legendPos val="r"/>
      <c:layout>
        <c:manualLayout>
          <c:xMode val="edge"/>
          <c:yMode val="edge"/>
          <c:x val="0.68634414342275007"/>
          <c:y val="8.2665768709552542E-2"/>
          <c:w val="0.26128219671693581"/>
          <c:h val="0.14147279549153821"/>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Sheet1!$B$2:$B$87</c:f>
              <c:numCache>
                <c:formatCode>#,##0;[Red]#,##0</c:formatCode>
                <c:ptCount val="86"/>
                <c:pt idx="0">
                  <c:v>-62731</c:v>
                </c:pt>
                <c:pt idx="1">
                  <c:v>-62134</c:v>
                </c:pt>
                <c:pt idx="2">
                  <c:v>-61324</c:v>
                </c:pt>
                <c:pt idx="3">
                  <c:v>-61326</c:v>
                </c:pt>
                <c:pt idx="4">
                  <c:v>-62063</c:v>
                </c:pt>
                <c:pt idx="5">
                  <c:v>-61239</c:v>
                </c:pt>
                <c:pt idx="6">
                  <c:v>-62580</c:v>
                </c:pt>
                <c:pt idx="7">
                  <c:v>-63561</c:v>
                </c:pt>
                <c:pt idx="8">
                  <c:v>-64116</c:v>
                </c:pt>
                <c:pt idx="9">
                  <c:v>-64504</c:v>
                </c:pt>
                <c:pt idx="10">
                  <c:v>-65273</c:v>
                </c:pt>
                <c:pt idx="11">
                  <c:v>-65766</c:v>
                </c:pt>
                <c:pt idx="12">
                  <c:v>-66013</c:v>
                </c:pt>
                <c:pt idx="13">
                  <c:v>-67387</c:v>
                </c:pt>
                <c:pt idx="14">
                  <c:v>-68221</c:v>
                </c:pt>
                <c:pt idx="15">
                  <c:v>-67822</c:v>
                </c:pt>
                <c:pt idx="16">
                  <c:v>-67577</c:v>
                </c:pt>
                <c:pt idx="17">
                  <c:v>-68039</c:v>
                </c:pt>
                <c:pt idx="18">
                  <c:v>-68887</c:v>
                </c:pt>
                <c:pt idx="19">
                  <c:v>-70474</c:v>
                </c:pt>
                <c:pt idx="20">
                  <c:v>-69305</c:v>
                </c:pt>
                <c:pt idx="21">
                  <c:v>-70367</c:v>
                </c:pt>
                <c:pt idx="22">
                  <c:v>-71055</c:v>
                </c:pt>
                <c:pt idx="23">
                  <c:v>-70686</c:v>
                </c:pt>
                <c:pt idx="24">
                  <c:v>-70569</c:v>
                </c:pt>
                <c:pt idx="25">
                  <c:v>-69615</c:v>
                </c:pt>
                <c:pt idx="26">
                  <c:v>-69920</c:v>
                </c:pt>
                <c:pt idx="27">
                  <c:v>-71401</c:v>
                </c:pt>
                <c:pt idx="28">
                  <c:v>-73150</c:v>
                </c:pt>
                <c:pt idx="29">
                  <c:v>-75132</c:v>
                </c:pt>
                <c:pt idx="30">
                  <c:v>-74228</c:v>
                </c:pt>
                <c:pt idx="31">
                  <c:v>-75713</c:v>
                </c:pt>
                <c:pt idx="32">
                  <c:v>-76008</c:v>
                </c:pt>
                <c:pt idx="33">
                  <c:v>-76550</c:v>
                </c:pt>
                <c:pt idx="34">
                  <c:v>-76280</c:v>
                </c:pt>
                <c:pt idx="35">
                  <c:v>-72299</c:v>
                </c:pt>
                <c:pt idx="36">
                  <c:v>-70190</c:v>
                </c:pt>
                <c:pt idx="37">
                  <c:v>-68749</c:v>
                </c:pt>
                <c:pt idx="38">
                  <c:v>-67958</c:v>
                </c:pt>
                <c:pt idx="39">
                  <c:v>-69075</c:v>
                </c:pt>
                <c:pt idx="40">
                  <c:v>-67785</c:v>
                </c:pt>
                <c:pt idx="41">
                  <c:v>-69516</c:v>
                </c:pt>
                <c:pt idx="42">
                  <c:v>-74419</c:v>
                </c:pt>
                <c:pt idx="43">
                  <c:v>-80231</c:v>
                </c:pt>
                <c:pt idx="44">
                  <c:v>-81102</c:v>
                </c:pt>
                <c:pt idx="45">
                  <c:v>-77113</c:v>
                </c:pt>
                <c:pt idx="46">
                  <c:v>-74468</c:v>
                </c:pt>
                <c:pt idx="47">
                  <c:v>-74086</c:v>
                </c:pt>
                <c:pt idx="48">
                  <c:v>-74778</c:v>
                </c:pt>
                <c:pt idx="49">
                  <c:v>-80670</c:v>
                </c:pt>
                <c:pt idx="50">
                  <c:v>-84818</c:v>
                </c:pt>
                <c:pt idx="51">
                  <c:v>-87248</c:v>
                </c:pt>
                <c:pt idx="52">
                  <c:v>-88613</c:v>
                </c:pt>
                <c:pt idx="53">
                  <c:v>-90400</c:v>
                </c:pt>
                <c:pt idx="54">
                  <c:v>-92437</c:v>
                </c:pt>
                <c:pt idx="55">
                  <c:v>-90514</c:v>
                </c:pt>
                <c:pt idx="56">
                  <c:v>-90883</c:v>
                </c:pt>
                <c:pt idx="57">
                  <c:v>-89127</c:v>
                </c:pt>
                <c:pt idx="58">
                  <c:v>-86633</c:v>
                </c:pt>
                <c:pt idx="59">
                  <c:v>-86141</c:v>
                </c:pt>
                <c:pt idx="60">
                  <c:v>-82509</c:v>
                </c:pt>
                <c:pt idx="61">
                  <c:v>-80244</c:v>
                </c:pt>
                <c:pt idx="62">
                  <c:v>-77182</c:v>
                </c:pt>
                <c:pt idx="63">
                  <c:v>-72760</c:v>
                </c:pt>
                <c:pt idx="64">
                  <c:v>-71868</c:v>
                </c:pt>
                <c:pt idx="65">
                  <c:v>-70260</c:v>
                </c:pt>
                <c:pt idx="66">
                  <c:v>-71922</c:v>
                </c:pt>
                <c:pt idx="67">
                  <c:v>-72108</c:v>
                </c:pt>
                <c:pt idx="68">
                  <c:v>-57700</c:v>
                </c:pt>
                <c:pt idx="69">
                  <c:v>-53726</c:v>
                </c:pt>
                <c:pt idx="70">
                  <c:v>-53860</c:v>
                </c:pt>
                <c:pt idx="71">
                  <c:v>-51894</c:v>
                </c:pt>
                <c:pt idx="72">
                  <c:v>-46754</c:v>
                </c:pt>
                <c:pt idx="73">
                  <c:v>-42212</c:v>
                </c:pt>
                <c:pt idx="74">
                  <c:v>-38551</c:v>
                </c:pt>
                <c:pt idx="75">
                  <c:v>-36081</c:v>
                </c:pt>
                <c:pt idx="76">
                  <c:v>-33823</c:v>
                </c:pt>
                <c:pt idx="77">
                  <c:v>-30911</c:v>
                </c:pt>
                <c:pt idx="78">
                  <c:v>-29113</c:v>
                </c:pt>
                <c:pt idx="79">
                  <c:v>-27641</c:v>
                </c:pt>
                <c:pt idx="80">
                  <c:v>-24736</c:v>
                </c:pt>
                <c:pt idx="81">
                  <c:v>-22774</c:v>
                </c:pt>
                <c:pt idx="82">
                  <c:v>-21195</c:v>
                </c:pt>
                <c:pt idx="83">
                  <c:v>-19654</c:v>
                </c:pt>
                <c:pt idx="84">
                  <c:v>-17793</c:v>
                </c:pt>
                <c:pt idx="85">
                  <c:v>-84378</c:v>
                </c:pt>
              </c:numCache>
            </c:numRef>
          </c:val>
          <c:extLst>
            <c:ext xmlns:c16="http://schemas.microsoft.com/office/drawing/2014/chart" uri="{C3380CC4-5D6E-409C-BE32-E72D297353CC}">
              <c16:uniqueId val="{00000000-9AB2-463E-906D-D93B9AB1B6F8}"/>
            </c:ext>
          </c:extLst>
        </c:ser>
        <c:ser>
          <c:idx val="5"/>
          <c:order val="1"/>
          <c:tx>
            <c:strRef>
              <c:f>Sheet1!$F$1</c:f>
              <c:strCache>
                <c:ptCount val="1"/>
                <c:pt idx="0">
                  <c:v>Female White, Non-Hispanic</c:v>
                </c:pt>
              </c:strCache>
            </c:strRef>
          </c:tx>
          <c:spPr>
            <a:solidFill>
              <a:srgbClr val="B9072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Sheet1!$F$2:$F$87</c:f>
              <c:numCache>
                <c:formatCode>#,##0</c:formatCode>
                <c:ptCount val="86"/>
                <c:pt idx="0">
                  <c:v>59697</c:v>
                </c:pt>
                <c:pt idx="1">
                  <c:v>59128</c:v>
                </c:pt>
                <c:pt idx="2">
                  <c:v>58382</c:v>
                </c:pt>
                <c:pt idx="3">
                  <c:v>58452</c:v>
                </c:pt>
                <c:pt idx="4">
                  <c:v>58556</c:v>
                </c:pt>
                <c:pt idx="5">
                  <c:v>58293</c:v>
                </c:pt>
                <c:pt idx="6">
                  <c:v>59501</c:v>
                </c:pt>
                <c:pt idx="7">
                  <c:v>60291</c:v>
                </c:pt>
                <c:pt idx="8">
                  <c:v>60412</c:v>
                </c:pt>
                <c:pt idx="9">
                  <c:v>61185</c:v>
                </c:pt>
                <c:pt idx="10">
                  <c:v>62054</c:v>
                </c:pt>
                <c:pt idx="11">
                  <c:v>62497</c:v>
                </c:pt>
                <c:pt idx="12">
                  <c:v>62581</c:v>
                </c:pt>
                <c:pt idx="13">
                  <c:v>63701</c:v>
                </c:pt>
                <c:pt idx="14">
                  <c:v>64356</c:v>
                </c:pt>
                <c:pt idx="15">
                  <c:v>64149</c:v>
                </c:pt>
                <c:pt idx="16">
                  <c:v>63486</c:v>
                </c:pt>
                <c:pt idx="17">
                  <c:v>64217</c:v>
                </c:pt>
                <c:pt idx="18">
                  <c:v>65661</c:v>
                </c:pt>
                <c:pt idx="19">
                  <c:v>66622</c:v>
                </c:pt>
                <c:pt idx="20">
                  <c:v>65655</c:v>
                </c:pt>
                <c:pt idx="21">
                  <c:v>66041</c:v>
                </c:pt>
                <c:pt idx="22">
                  <c:v>66393</c:v>
                </c:pt>
                <c:pt idx="23">
                  <c:v>66712</c:v>
                </c:pt>
                <c:pt idx="24">
                  <c:v>67473</c:v>
                </c:pt>
                <c:pt idx="25">
                  <c:v>67531</c:v>
                </c:pt>
                <c:pt idx="26">
                  <c:v>67947</c:v>
                </c:pt>
                <c:pt idx="27">
                  <c:v>70111</c:v>
                </c:pt>
                <c:pt idx="28">
                  <c:v>72268</c:v>
                </c:pt>
                <c:pt idx="29">
                  <c:v>73737</c:v>
                </c:pt>
                <c:pt idx="30">
                  <c:v>73067</c:v>
                </c:pt>
                <c:pt idx="31">
                  <c:v>74415</c:v>
                </c:pt>
                <c:pt idx="32">
                  <c:v>75137</c:v>
                </c:pt>
                <c:pt idx="33">
                  <c:v>75112</c:v>
                </c:pt>
                <c:pt idx="34">
                  <c:v>74490</c:v>
                </c:pt>
                <c:pt idx="35">
                  <c:v>70596</c:v>
                </c:pt>
                <c:pt idx="36">
                  <c:v>69496</c:v>
                </c:pt>
                <c:pt idx="37">
                  <c:v>67960</c:v>
                </c:pt>
                <c:pt idx="38">
                  <c:v>66763</c:v>
                </c:pt>
                <c:pt idx="39">
                  <c:v>68068</c:v>
                </c:pt>
                <c:pt idx="40">
                  <c:v>67268</c:v>
                </c:pt>
                <c:pt idx="41">
                  <c:v>68445</c:v>
                </c:pt>
                <c:pt idx="42">
                  <c:v>73324</c:v>
                </c:pt>
                <c:pt idx="43">
                  <c:v>79298</c:v>
                </c:pt>
                <c:pt idx="44">
                  <c:v>80058</c:v>
                </c:pt>
                <c:pt idx="45">
                  <c:v>76285</c:v>
                </c:pt>
                <c:pt idx="46">
                  <c:v>73037</c:v>
                </c:pt>
                <c:pt idx="47">
                  <c:v>72822</c:v>
                </c:pt>
                <c:pt idx="48">
                  <c:v>74600</c:v>
                </c:pt>
                <c:pt idx="49">
                  <c:v>81018</c:v>
                </c:pt>
                <c:pt idx="50">
                  <c:v>85682</c:v>
                </c:pt>
                <c:pt idx="51">
                  <c:v>88664</c:v>
                </c:pt>
                <c:pt idx="52">
                  <c:v>90285</c:v>
                </c:pt>
                <c:pt idx="53">
                  <c:v>92061</c:v>
                </c:pt>
                <c:pt idx="54">
                  <c:v>93665</c:v>
                </c:pt>
                <c:pt idx="55">
                  <c:v>91756</c:v>
                </c:pt>
                <c:pt idx="56">
                  <c:v>92509</c:v>
                </c:pt>
                <c:pt idx="57">
                  <c:v>91478</c:v>
                </c:pt>
                <c:pt idx="58">
                  <c:v>89620</c:v>
                </c:pt>
                <c:pt idx="59">
                  <c:v>89105</c:v>
                </c:pt>
                <c:pt idx="60">
                  <c:v>86649</c:v>
                </c:pt>
                <c:pt idx="61">
                  <c:v>84213</c:v>
                </c:pt>
                <c:pt idx="62">
                  <c:v>81254</c:v>
                </c:pt>
                <c:pt idx="63">
                  <c:v>77124</c:v>
                </c:pt>
                <c:pt idx="64">
                  <c:v>76145</c:v>
                </c:pt>
                <c:pt idx="65">
                  <c:v>74823</c:v>
                </c:pt>
                <c:pt idx="66">
                  <c:v>76442</c:v>
                </c:pt>
                <c:pt idx="67">
                  <c:v>76491</c:v>
                </c:pt>
                <c:pt idx="68">
                  <c:v>61331</c:v>
                </c:pt>
                <c:pt idx="69">
                  <c:v>58371</c:v>
                </c:pt>
                <c:pt idx="70">
                  <c:v>58954</c:v>
                </c:pt>
                <c:pt idx="71">
                  <c:v>57017</c:v>
                </c:pt>
                <c:pt idx="72">
                  <c:v>51634</c:v>
                </c:pt>
                <c:pt idx="73">
                  <c:v>47798</c:v>
                </c:pt>
                <c:pt idx="74">
                  <c:v>44360</c:v>
                </c:pt>
                <c:pt idx="75">
                  <c:v>41878</c:v>
                </c:pt>
                <c:pt idx="76">
                  <c:v>39979</c:v>
                </c:pt>
                <c:pt idx="77">
                  <c:v>37125</c:v>
                </c:pt>
                <c:pt idx="78">
                  <c:v>35748</c:v>
                </c:pt>
                <c:pt idx="79">
                  <c:v>34760</c:v>
                </c:pt>
                <c:pt idx="80">
                  <c:v>31844</c:v>
                </c:pt>
                <c:pt idx="81">
                  <c:v>30223</c:v>
                </c:pt>
                <c:pt idx="82">
                  <c:v>28677</c:v>
                </c:pt>
                <c:pt idx="83">
                  <c:v>27382</c:v>
                </c:pt>
                <c:pt idx="84">
                  <c:v>25991</c:v>
                </c:pt>
                <c:pt idx="85">
                  <c:v>157138</c:v>
                </c:pt>
              </c:numCache>
            </c:numRef>
          </c:val>
          <c:extLst>
            <c:ext xmlns:c16="http://schemas.microsoft.com/office/drawing/2014/chart" uri="{C3380CC4-5D6E-409C-BE32-E72D297353CC}">
              <c16:uniqueId val="{00000001-9AB2-463E-906D-D93B9AB1B6F8}"/>
            </c:ext>
          </c:extLst>
        </c:ser>
        <c:dLbls>
          <c:showLegendKey val="0"/>
          <c:showVal val="0"/>
          <c:showCatName val="0"/>
          <c:showSerName val="0"/>
          <c:showPercent val="0"/>
          <c:showBubbleSize val="0"/>
        </c:dLbls>
        <c:gapWidth val="0"/>
        <c:overlap val="100"/>
        <c:axId val="488550096"/>
        <c:axId val="488549704"/>
      </c:barChart>
      <c:catAx>
        <c:axId val="488550096"/>
        <c:scaling>
          <c:orientation val="minMax"/>
        </c:scaling>
        <c:delete val="0"/>
        <c:axPos val="l"/>
        <c:numFmt formatCode="General" sourceLinked="0"/>
        <c:majorTickMark val="out"/>
        <c:minorTickMark val="none"/>
        <c:tickLblPos val="low"/>
        <c:txPr>
          <a:bodyPr/>
          <a:lstStyle/>
          <a:p>
            <a:pPr>
              <a:defRPr sz="1050" baseline="0"/>
            </a:pPr>
            <a:endParaRPr lang="en-US"/>
          </a:p>
        </c:txPr>
        <c:crossAx val="488549704"/>
        <c:crosses val="autoZero"/>
        <c:auto val="1"/>
        <c:lblAlgn val="ctr"/>
        <c:lblOffset val="100"/>
        <c:tickLblSkip val="5"/>
        <c:noMultiLvlLbl val="0"/>
      </c:catAx>
      <c:valAx>
        <c:axId val="488549704"/>
        <c:scaling>
          <c:orientation val="minMax"/>
          <c:max val="250000"/>
          <c:min val="-250000"/>
        </c:scaling>
        <c:delete val="0"/>
        <c:axPos val="b"/>
        <c:majorGridlines/>
        <c:numFmt formatCode="#,##0;[Red]#,##0" sourceLinked="1"/>
        <c:majorTickMark val="out"/>
        <c:minorTickMark val="none"/>
        <c:tickLblPos val="nextTo"/>
        <c:txPr>
          <a:bodyPr/>
          <a:lstStyle/>
          <a:p>
            <a:pPr>
              <a:defRPr sz="1400"/>
            </a:pPr>
            <a:endParaRPr lang="en-US"/>
          </a:p>
        </c:txPr>
        <c:crossAx val="488550096"/>
        <c:crosses val="autoZero"/>
        <c:crossBetween val="between"/>
      </c:valAx>
    </c:plotArea>
    <c:legend>
      <c:legendPos val="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Sheet1!$B$2:$B$87</c:f>
              <c:numCache>
                <c:formatCode>#,##0;[Red]#,##0</c:formatCode>
                <c:ptCount val="86"/>
                <c:pt idx="0">
                  <c:v>-62731</c:v>
                </c:pt>
                <c:pt idx="1">
                  <c:v>-62134</c:v>
                </c:pt>
                <c:pt idx="2">
                  <c:v>-61324</c:v>
                </c:pt>
                <c:pt idx="3">
                  <c:v>-61326</c:v>
                </c:pt>
                <c:pt idx="4">
                  <c:v>-62063</c:v>
                </c:pt>
                <c:pt idx="5">
                  <c:v>-61239</c:v>
                </c:pt>
                <c:pt idx="6">
                  <c:v>-62580</c:v>
                </c:pt>
                <c:pt idx="7">
                  <c:v>-63561</c:v>
                </c:pt>
                <c:pt idx="8">
                  <c:v>-64116</c:v>
                </c:pt>
                <c:pt idx="9">
                  <c:v>-64504</c:v>
                </c:pt>
                <c:pt idx="10">
                  <c:v>-65273</c:v>
                </c:pt>
                <c:pt idx="11">
                  <c:v>-65766</c:v>
                </c:pt>
                <c:pt idx="12">
                  <c:v>-66013</c:v>
                </c:pt>
                <c:pt idx="13">
                  <c:v>-67387</c:v>
                </c:pt>
                <c:pt idx="14">
                  <c:v>-68221</c:v>
                </c:pt>
                <c:pt idx="15">
                  <c:v>-67822</c:v>
                </c:pt>
                <c:pt idx="16">
                  <c:v>-67577</c:v>
                </c:pt>
                <c:pt idx="17">
                  <c:v>-68039</c:v>
                </c:pt>
                <c:pt idx="18">
                  <c:v>-68887</c:v>
                </c:pt>
                <c:pt idx="19">
                  <c:v>-70474</c:v>
                </c:pt>
                <c:pt idx="20">
                  <c:v>-69305</c:v>
                </c:pt>
                <c:pt idx="21">
                  <c:v>-70367</c:v>
                </c:pt>
                <c:pt idx="22">
                  <c:v>-71055</c:v>
                </c:pt>
                <c:pt idx="23">
                  <c:v>-70686</c:v>
                </c:pt>
                <c:pt idx="24">
                  <c:v>-70569</c:v>
                </c:pt>
                <c:pt idx="25">
                  <c:v>-69615</c:v>
                </c:pt>
                <c:pt idx="26">
                  <c:v>-69920</c:v>
                </c:pt>
                <c:pt idx="27">
                  <c:v>-71401</c:v>
                </c:pt>
                <c:pt idx="28">
                  <c:v>-73150</c:v>
                </c:pt>
                <c:pt idx="29">
                  <c:v>-75132</c:v>
                </c:pt>
                <c:pt idx="30">
                  <c:v>-74228</c:v>
                </c:pt>
                <c:pt idx="31">
                  <c:v>-75713</c:v>
                </c:pt>
                <c:pt idx="32">
                  <c:v>-76008</c:v>
                </c:pt>
                <c:pt idx="33">
                  <c:v>-76550</c:v>
                </c:pt>
                <c:pt idx="34">
                  <c:v>-76280</c:v>
                </c:pt>
                <c:pt idx="35">
                  <c:v>-72299</c:v>
                </c:pt>
                <c:pt idx="36">
                  <c:v>-70190</c:v>
                </c:pt>
                <c:pt idx="37">
                  <c:v>-68749</c:v>
                </c:pt>
                <c:pt idx="38">
                  <c:v>-67958</c:v>
                </c:pt>
                <c:pt idx="39">
                  <c:v>-69075</c:v>
                </c:pt>
                <c:pt idx="40">
                  <c:v>-67785</c:v>
                </c:pt>
                <c:pt idx="41">
                  <c:v>-69516</c:v>
                </c:pt>
                <c:pt idx="42">
                  <c:v>-74419</c:v>
                </c:pt>
                <c:pt idx="43">
                  <c:v>-80231</c:v>
                </c:pt>
                <c:pt idx="44">
                  <c:v>-81102</c:v>
                </c:pt>
                <c:pt idx="45">
                  <c:v>-77113</c:v>
                </c:pt>
                <c:pt idx="46">
                  <c:v>-74468</c:v>
                </c:pt>
                <c:pt idx="47">
                  <c:v>-74086</c:v>
                </c:pt>
                <c:pt idx="48">
                  <c:v>-74778</c:v>
                </c:pt>
                <c:pt idx="49">
                  <c:v>-80670</c:v>
                </c:pt>
                <c:pt idx="50">
                  <c:v>-84818</c:v>
                </c:pt>
                <c:pt idx="51">
                  <c:v>-87248</c:v>
                </c:pt>
                <c:pt idx="52">
                  <c:v>-88613</c:v>
                </c:pt>
                <c:pt idx="53">
                  <c:v>-90400</c:v>
                </c:pt>
                <c:pt idx="54">
                  <c:v>-92437</c:v>
                </c:pt>
                <c:pt idx="55">
                  <c:v>-90514</c:v>
                </c:pt>
                <c:pt idx="56">
                  <c:v>-90883</c:v>
                </c:pt>
                <c:pt idx="57">
                  <c:v>-89127</c:v>
                </c:pt>
                <c:pt idx="58">
                  <c:v>-86633</c:v>
                </c:pt>
                <c:pt idx="59">
                  <c:v>-86141</c:v>
                </c:pt>
                <c:pt idx="60">
                  <c:v>-82509</c:v>
                </c:pt>
                <c:pt idx="61">
                  <c:v>-80244</c:v>
                </c:pt>
                <c:pt idx="62">
                  <c:v>-77182</c:v>
                </c:pt>
                <c:pt idx="63">
                  <c:v>-72760</c:v>
                </c:pt>
                <c:pt idx="64">
                  <c:v>-71868</c:v>
                </c:pt>
                <c:pt idx="65">
                  <c:v>-70260</c:v>
                </c:pt>
                <c:pt idx="66">
                  <c:v>-71922</c:v>
                </c:pt>
                <c:pt idx="67">
                  <c:v>-72108</c:v>
                </c:pt>
                <c:pt idx="68">
                  <c:v>-57700</c:v>
                </c:pt>
                <c:pt idx="69">
                  <c:v>-53726</c:v>
                </c:pt>
                <c:pt idx="70">
                  <c:v>-53860</c:v>
                </c:pt>
                <c:pt idx="71">
                  <c:v>-51894</c:v>
                </c:pt>
                <c:pt idx="72">
                  <c:v>-46754</c:v>
                </c:pt>
                <c:pt idx="73">
                  <c:v>-42212</c:v>
                </c:pt>
                <c:pt idx="74">
                  <c:v>-38551</c:v>
                </c:pt>
                <c:pt idx="75">
                  <c:v>-36081</c:v>
                </c:pt>
                <c:pt idx="76">
                  <c:v>-33823</c:v>
                </c:pt>
                <c:pt idx="77">
                  <c:v>-30911</c:v>
                </c:pt>
                <c:pt idx="78">
                  <c:v>-29113</c:v>
                </c:pt>
                <c:pt idx="79">
                  <c:v>-27641</c:v>
                </c:pt>
                <c:pt idx="80">
                  <c:v>-24736</c:v>
                </c:pt>
                <c:pt idx="81">
                  <c:v>-22774</c:v>
                </c:pt>
                <c:pt idx="82">
                  <c:v>-21195</c:v>
                </c:pt>
                <c:pt idx="83">
                  <c:v>-19654</c:v>
                </c:pt>
                <c:pt idx="84">
                  <c:v>-17793</c:v>
                </c:pt>
                <c:pt idx="85">
                  <c:v>-84378</c:v>
                </c:pt>
              </c:numCache>
            </c:numRef>
          </c:val>
          <c:extLst>
            <c:ext xmlns:c16="http://schemas.microsoft.com/office/drawing/2014/chart" uri="{C3380CC4-5D6E-409C-BE32-E72D297353CC}">
              <c16:uniqueId val="{00000000-9AB2-463E-906D-D93B9AB1B6F8}"/>
            </c:ext>
          </c:extLst>
        </c:ser>
        <c:ser>
          <c:idx val="5"/>
          <c:order val="1"/>
          <c:tx>
            <c:strRef>
              <c:f>Sheet1!$F$1</c:f>
              <c:strCache>
                <c:ptCount val="1"/>
                <c:pt idx="0">
                  <c:v>Female White, Non-Hispanic</c:v>
                </c:pt>
              </c:strCache>
            </c:strRef>
          </c:tx>
          <c:spPr>
            <a:solidFill>
              <a:srgbClr val="B9072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Sheet1!$F$2:$F$87</c:f>
              <c:numCache>
                <c:formatCode>#,##0</c:formatCode>
                <c:ptCount val="86"/>
                <c:pt idx="0">
                  <c:v>59697</c:v>
                </c:pt>
                <c:pt idx="1">
                  <c:v>59128</c:v>
                </c:pt>
                <c:pt idx="2">
                  <c:v>58382</c:v>
                </c:pt>
                <c:pt idx="3">
                  <c:v>58452</c:v>
                </c:pt>
                <c:pt idx="4">
                  <c:v>58556</c:v>
                </c:pt>
                <c:pt idx="5">
                  <c:v>58293</c:v>
                </c:pt>
                <c:pt idx="6">
                  <c:v>59501</c:v>
                </c:pt>
                <c:pt idx="7">
                  <c:v>60291</c:v>
                </c:pt>
                <c:pt idx="8">
                  <c:v>60412</c:v>
                </c:pt>
                <c:pt idx="9">
                  <c:v>61185</c:v>
                </c:pt>
                <c:pt idx="10">
                  <c:v>62054</c:v>
                </c:pt>
                <c:pt idx="11">
                  <c:v>62497</c:v>
                </c:pt>
                <c:pt idx="12">
                  <c:v>62581</c:v>
                </c:pt>
                <c:pt idx="13">
                  <c:v>63701</c:v>
                </c:pt>
                <c:pt idx="14">
                  <c:v>64356</c:v>
                </c:pt>
                <c:pt idx="15">
                  <c:v>64149</c:v>
                </c:pt>
                <c:pt idx="16">
                  <c:v>63486</c:v>
                </c:pt>
                <c:pt idx="17">
                  <c:v>64217</c:v>
                </c:pt>
                <c:pt idx="18">
                  <c:v>65661</c:v>
                </c:pt>
                <c:pt idx="19">
                  <c:v>66622</c:v>
                </c:pt>
                <c:pt idx="20">
                  <c:v>65655</c:v>
                </c:pt>
                <c:pt idx="21">
                  <c:v>66041</c:v>
                </c:pt>
                <c:pt idx="22">
                  <c:v>66393</c:v>
                </c:pt>
                <c:pt idx="23">
                  <c:v>66712</c:v>
                </c:pt>
                <c:pt idx="24">
                  <c:v>67473</c:v>
                </c:pt>
                <c:pt idx="25">
                  <c:v>67531</c:v>
                </c:pt>
                <c:pt idx="26">
                  <c:v>67947</c:v>
                </c:pt>
                <c:pt idx="27">
                  <c:v>70111</c:v>
                </c:pt>
                <c:pt idx="28">
                  <c:v>72268</c:v>
                </c:pt>
                <c:pt idx="29">
                  <c:v>73737</c:v>
                </c:pt>
                <c:pt idx="30">
                  <c:v>73067</c:v>
                </c:pt>
                <c:pt idx="31">
                  <c:v>74415</c:v>
                </c:pt>
                <c:pt idx="32">
                  <c:v>75137</c:v>
                </c:pt>
                <c:pt idx="33">
                  <c:v>75112</c:v>
                </c:pt>
                <c:pt idx="34">
                  <c:v>74490</c:v>
                </c:pt>
                <c:pt idx="35">
                  <c:v>70596</c:v>
                </c:pt>
                <c:pt idx="36">
                  <c:v>69496</c:v>
                </c:pt>
                <c:pt idx="37">
                  <c:v>67960</c:v>
                </c:pt>
                <c:pt idx="38">
                  <c:v>66763</c:v>
                </c:pt>
                <c:pt idx="39">
                  <c:v>68068</c:v>
                </c:pt>
                <c:pt idx="40">
                  <c:v>67268</c:v>
                </c:pt>
                <c:pt idx="41">
                  <c:v>68445</c:v>
                </c:pt>
                <c:pt idx="42">
                  <c:v>73324</c:v>
                </c:pt>
                <c:pt idx="43">
                  <c:v>79298</c:v>
                </c:pt>
                <c:pt idx="44">
                  <c:v>80058</c:v>
                </c:pt>
                <c:pt idx="45">
                  <c:v>76285</c:v>
                </c:pt>
                <c:pt idx="46">
                  <c:v>73037</c:v>
                </c:pt>
                <c:pt idx="47">
                  <c:v>72822</c:v>
                </c:pt>
                <c:pt idx="48">
                  <c:v>74600</c:v>
                </c:pt>
                <c:pt idx="49">
                  <c:v>81018</c:v>
                </c:pt>
                <c:pt idx="50">
                  <c:v>85682</c:v>
                </c:pt>
                <c:pt idx="51">
                  <c:v>88664</c:v>
                </c:pt>
                <c:pt idx="52">
                  <c:v>90285</c:v>
                </c:pt>
                <c:pt idx="53">
                  <c:v>92061</c:v>
                </c:pt>
                <c:pt idx="54">
                  <c:v>93665</c:v>
                </c:pt>
                <c:pt idx="55">
                  <c:v>91756</c:v>
                </c:pt>
                <c:pt idx="56">
                  <c:v>92509</c:v>
                </c:pt>
                <c:pt idx="57">
                  <c:v>91478</c:v>
                </c:pt>
                <c:pt idx="58">
                  <c:v>89620</c:v>
                </c:pt>
                <c:pt idx="59">
                  <c:v>89105</c:v>
                </c:pt>
                <c:pt idx="60">
                  <c:v>86649</c:v>
                </c:pt>
                <c:pt idx="61">
                  <c:v>84213</c:v>
                </c:pt>
                <c:pt idx="62">
                  <c:v>81254</c:v>
                </c:pt>
                <c:pt idx="63">
                  <c:v>77124</c:v>
                </c:pt>
                <c:pt idx="64">
                  <c:v>76145</c:v>
                </c:pt>
                <c:pt idx="65">
                  <c:v>74823</c:v>
                </c:pt>
                <c:pt idx="66">
                  <c:v>76442</c:v>
                </c:pt>
                <c:pt idx="67">
                  <c:v>76491</c:v>
                </c:pt>
                <c:pt idx="68">
                  <c:v>61331</c:v>
                </c:pt>
                <c:pt idx="69">
                  <c:v>58371</c:v>
                </c:pt>
                <c:pt idx="70">
                  <c:v>58954</c:v>
                </c:pt>
                <c:pt idx="71">
                  <c:v>57017</c:v>
                </c:pt>
                <c:pt idx="72">
                  <c:v>51634</c:v>
                </c:pt>
                <c:pt idx="73">
                  <c:v>47798</c:v>
                </c:pt>
                <c:pt idx="74">
                  <c:v>44360</c:v>
                </c:pt>
                <c:pt idx="75">
                  <c:v>41878</c:v>
                </c:pt>
                <c:pt idx="76">
                  <c:v>39979</c:v>
                </c:pt>
                <c:pt idx="77">
                  <c:v>37125</c:v>
                </c:pt>
                <c:pt idx="78">
                  <c:v>35748</c:v>
                </c:pt>
                <c:pt idx="79">
                  <c:v>34760</c:v>
                </c:pt>
                <c:pt idx="80">
                  <c:v>31844</c:v>
                </c:pt>
                <c:pt idx="81">
                  <c:v>30223</c:v>
                </c:pt>
                <c:pt idx="82">
                  <c:v>28677</c:v>
                </c:pt>
                <c:pt idx="83">
                  <c:v>27382</c:v>
                </c:pt>
                <c:pt idx="84">
                  <c:v>25991</c:v>
                </c:pt>
                <c:pt idx="85">
                  <c:v>157138</c:v>
                </c:pt>
              </c:numCache>
            </c:numRef>
          </c:val>
          <c:extLst>
            <c:ext xmlns:c16="http://schemas.microsoft.com/office/drawing/2014/chart" uri="{C3380CC4-5D6E-409C-BE32-E72D297353CC}">
              <c16:uniqueId val="{00000001-9AB2-463E-906D-D93B9AB1B6F8}"/>
            </c:ext>
          </c:extLst>
        </c:ser>
        <c:dLbls>
          <c:showLegendKey val="0"/>
          <c:showVal val="0"/>
          <c:showCatName val="0"/>
          <c:showSerName val="0"/>
          <c:showPercent val="0"/>
          <c:showBubbleSize val="0"/>
        </c:dLbls>
        <c:gapWidth val="0"/>
        <c:overlap val="100"/>
        <c:axId val="488550096"/>
        <c:axId val="488549704"/>
      </c:barChart>
      <c:catAx>
        <c:axId val="488550096"/>
        <c:scaling>
          <c:orientation val="minMax"/>
        </c:scaling>
        <c:delete val="0"/>
        <c:axPos val="l"/>
        <c:numFmt formatCode="General" sourceLinked="0"/>
        <c:majorTickMark val="out"/>
        <c:minorTickMark val="none"/>
        <c:tickLblPos val="low"/>
        <c:txPr>
          <a:bodyPr/>
          <a:lstStyle/>
          <a:p>
            <a:pPr>
              <a:defRPr sz="1050" baseline="0"/>
            </a:pPr>
            <a:endParaRPr lang="en-US"/>
          </a:p>
        </c:txPr>
        <c:crossAx val="488549704"/>
        <c:crosses val="autoZero"/>
        <c:auto val="1"/>
        <c:lblAlgn val="ctr"/>
        <c:lblOffset val="100"/>
        <c:tickLblSkip val="5"/>
        <c:noMultiLvlLbl val="0"/>
      </c:catAx>
      <c:valAx>
        <c:axId val="488549704"/>
        <c:scaling>
          <c:orientation val="minMax"/>
          <c:max val="250000"/>
          <c:min val="-250000"/>
        </c:scaling>
        <c:delete val="0"/>
        <c:axPos val="b"/>
        <c:majorGridlines/>
        <c:numFmt formatCode="#,##0;[Red]#,##0" sourceLinked="1"/>
        <c:majorTickMark val="out"/>
        <c:minorTickMark val="none"/>
        <c:tickLblPos val="nextTo"/>
        <c:txPr>
          <a:bodyPr/>
          <a:lstStyle/>
          <a:p>
            <a:pPr>
              <a:defRPr sz="1400"/>
            </a:pPr>
            <a:endParaRPr lang="en-US"/>
          </a:p>
        </c:txPr>
        <c:crossAx val="488550096"/>
        <c:crosses val="autoZero"/>
        <c:crossBetween val="between"/>
      </c:valAx>
    </c:plotArea>
    <c:legend>
      <c:legendPos val="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0.80531</cdr:x>
      <cdr:y>0.23377</cdr:y>
    </cdr:from>
    <cdr:to>
      <cdr:x>0.88496</cdr:x>
      <cdr:y>0.38961</cdr:y>
    </cdr:to>
    <cdr:sp macro="" textlink="">
      <cdr:nvSpPr>
        <cdr:cNvPr id="2" name="Oval 1"/>
        <cdr:cNvSpPr/>
      </cdr:nvSpPr>
      <cdr:spPr>
        <a:xfrm xmlns:a="http://schemas.openxmlformats.org/drawingml/2006/main">
          <a:off x="6934199" y="1371600"/>
          <a:ext cx="685800" cy="914400"/>
        </a:xfrm>
        <a:prstGeom xmlns:a="http://schemas.openxmlformats.org/drawingml/2006/main" prst="ellipse">
          <a:avLst/>
        </a:prstGeom>
        <a:ln xmlns:a="http://schemas.openxmlformats.org/drawingml/2006/main" w="15875">
          <a:solidFill>
            <a:schemeClr val="accent2"/>
          </a:solidFill>
        </a:ln>
      </cdr:spPr>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spAutoFit/>
        </a:bodyPr>
        <a:lstStyle xmlns:a="http://schemas.openxmlformats.org/drawingml/2006/main">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a:lstStyle>
        <a:p xmlns:a="http://schemas.openxmlformats.org/drawingml/2006/main">
          <a:pPr algn="ctr"/>
          <a:endParaRPr lang="en-US" dirty="0" smtClean="0">
            <a:solidFill>
              <a:schemeClr val="tx2"/>
            </a:solidFill>
          </a:endParaRPr>
        </a:p>
      </cdr:txBody>
    </cdr:sp>
  </cdr:relSizeAnchor>
  <cdr:relSizeAnchor xmlns:cdr="http://schemas.openxmlformats.org/drawingml/2006/chartDrawing">
    <cdr:from>
      <cdr:x>0.91273</cdr:x>
      <cdr:y>0.07792</cdr:y>
    </cdr:from>
    <cdr:to>
      <cdr:x>0.99238</cdr:x>
      <cdr:y>0.23377</cdr:y>
    </cdr:to>
    <cdr:sp macro="" textlink="">
      <cdr:nvSpPr>
        <cdr:cNvPr id="3" name="Oval 2"/>
        <cdr:cNvSpPr/>
      </cdr:nvSpPr>
      <cdr:spPr>
        <a:xfrm xmlns:a="http://schemas.openxmlformats.org/drawingml/2006/main">
          <a:off x="7859189" y="457200"/>
          <a:ext cx="685800" cy="914400"/>
        </a:xfrm>
        <a:prstGeom xmlns:a="http://schemas.openxmlformats.org/drawingml/2006/main" prst="ellipse">
          <a:avLst/>
        </a:prstGeom>
        <a:ln xmlns:a="http://schemas.openxmlformats.org/drawingml/2006/main" w="15875">
          <a:solidFill>
            <a:schemeClr val="accent2"/>
          </a:solidFill>
        </a:ln>
      </cdr:spPr>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spAutoFit/>
        </a:bodyPr>
        <a:lstStyle xmlns:a="http://schemas.openxmlformats.org/drawingml/2006/main">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a:lstStyle>
        <a:p xmlns:a="http://schemas.openxmlformats.org/drawingml/2006/main">
          <a:pPr algn="ctr"/>
          <a:endParaRPr lang="en-US" dirty="0" smtClean="0">
            <a:solidFill>
              <a:schemeClr val="tx2"/>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0.15523</cdr:x>
      <cdr:y>0.48166</cdr:y>
    </cdr:from>
    <cdr:to>
      <cdr:x>0.67266</cdr:x>
      <cdr:y>0.51161</cdr:y>
    </cdr:to>
    <cdr:cxnSp macro="">
      <cdr:nvCxnSpPr>
        <cdr:cNvPr id="3" name="Straight Connector 2"/>
        <cdr:cNvCxnSpPr/>
      </cdr:nvCxnSpPr>
      <cdr:spPr>
        <a:xfrm xmlns:a="http://schemas.openxmlformats.org/drawingml/2006/main">
          <a:off x="1371600" y="2451100"/>
          <a:ext cx="4572000" cy="152400"/>
        </a:xfrm>
        <a:prstGeom xmlns:a="http://schemas.openxmlformats.org/drawingml/2006/main" prst="line">
          <a:avLst/>
        </a:prstGeom>
        <a:ln xmlns:a="http://schemas.openxmlformats.org/drawingml/2006/main" w="5080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0.62954</cdr:x>
      <cdr:y>0.64638</cdr:y>
    </cdr:from>
    <cdr:to>
      <cdr:x>0.75027</cdr:x>
      <cdr:y>0.73622</cdr:y>
    </cdr:to>
    <cdr:sp macro="" textlink="">
      <cdr:nvSpPr>
        <cdr:cNvPr id="4" name="TextBox 3"/>
        <cdr:cNvSpPr txBox="1"/>
      </cdr:nvSpPr>
      <cdr:spPr>
        <a:xfrm xmlns:a="http://schemas.openxmlformats.org/drawingml/2006/main">
          <a:off x="5562600" y="3289300"/>
          <a:ext cx="1066800"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smtClean="0"/>
            <a:t>42.9%</a:t>
          </a:r>
          <a:endParaRPr lang="en-US" sz="1600" dirty="0"/>
        </a:p>
      </cdr:txBody>
    </cdr:sp>
  </cdr:relSizeAnchor>
  <cdr:relSizeAnchor xmlns:cdr="http://schemas.openxmlformats.org/drawingml/2006/chartDrawing">
    <cdr:from>
      <cdr:x>0.63816</cdr:x>
      <cdr:y>0.25705</cdr:y>
    </cdr:from>
    <cdr:to>
      <cdr:x>0.75889</cdr:x>
      <cdr:y>0.3469</cdr:y>
    </cdr:to>
    <cdr:sp macro="" textlink="">
      <cdr:nvSpPr>
        <cdr:cNvPr id="5" name="TextBox 1"/>
        <cdr:cNvSpPr txBox="1"/>
      </cdr:nvSpPr>
      <cdr:spPr>
        <a:xfrm xmlns:a="http://schemas.openxmlformats.org/drawingml/2006/main">
          <a:off x="5638800" y="1308100"/>
          <a:ext cx="1066800" cy="4572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smtClean="0"/>
            <a:t>57.1%</a:t>
          </a:r>
          <a:endParaRPr lang="en-US" sz="1600" dirty="0"/>
        </a:p>
      </cdr:txBody>
    </cdr:sp>
  </cdr:relSizeAnchor>
  <cdr:relSizeAnchor xmlns:cdr="http://schemas.openxmlformats.org/drawingml/2006/chartDrawing">
    <cdr:from>
      <cdr:x>0.25871</cdr:x>
      <cdr:y>0.64638</cdr:y>
    </cdr:from>
    <cdr:to>
      <cdr:x>0.37945</cdr:x>
      <cdr:y>0.73622</cdr:y>
    </cdr:to>
    <cdr:sp macro="" textlink="">
      <cdr:nvSpPr>
        <cdr:cNvPr id="6" name="TextBox 1"/>
        <cdr:cNvSpPr txBox="1"/>
      </cdr:nvSpPr>
      <cdr:spPr>
        <a:xfrm xmlns:a="http://schemas.openxmlformats.org/drawingml/2006/main">
          <a:off x="2286000" y="3289300"/>
          <a:ext cx="1066800" cy="4572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smtClean="0"/>
            <a:t>45.8%</a:t>
          </a:r>
          <a:endParaRPr lang="en-US" sz="1400" dirty="0"/>
        </a:p>
      </cdr:txBody>
    </cdr:sp>
  </cdr:relSizeAnchor>
  <cdr:relSizeAnchor xmlns:cdr="http://schemas.openxmlformats.org/drawingml/2006/chartDrawing">
    <cdr:from>
      <cdr:x>0.26734</cdr:x>
      <cdr:y>0.22711</cdr:y>
    </cdr:from>
    <cdr:to>
      <cdr:x>0.38807</cdr:x>
      <cdr:y>0.31695</cdr:y>
    </cdr:to>
    <cdr:sp macro="" textlink="">
      <cdr:nvSpPr>
        <cdr:cNvPr id="7" name="TextBox 1"/>
        <cdr:cNvSpPr txBox="1"/>
      </cdr:nvSpPr>
      <cdr:spPr>
        <a:xfrm xmlns:a="http://schemas.openxmlformats.org/drawingml/2006/main">
          <a:off x="2362200" y="1155700"/>
          <a:ext cx="1066800" cy="4572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smtClean="0"/>
            <a:t>54.2%</a:t>
          </a:r>
          <a:endParaRPr lang="en-US" sz="1400" dirty="0"/>
        </a:p>
      </cdr:txBody>
    </cdr:sp>
  </cdr:relSizeAnchor>
  <cdr:relSizeAnchor xmlns:cdr="http://schemas.openxmlformats.org/drawingml/2006/chartDrawing">
    <cdr:from>
      <cdr:x>0.61229</cdr:x>
      <cdr:y>0.06863</cdr:y>
    </cdr:from>
    <cdr:to>
      <cdr:x>0.62954</cdr:x>
      <cdr:y>0.4879</cdr:y>
    </cdr:to>
    <cdr:sp macro="" textlink="">
      <cdr:nvSpPr>
        <cdr:cNvPr id="8" name="Right Brace 7"/>
        <cdr:cNvSpPr/>
      </cdr:nvSpPr>
      <cdr:spPr>
        <a:xfrm xmlns:a="http://schemas.openxmlformats.org/drawingml/2006/main">
          <a:off x="5410200" y="349250"/>
          <a:ext cx="152400" cy="2133600"/>
        </a:xfrm>
        <a:prstGeom xmlns:a="http://schemas.openxmlformats.org/drawingml/2006/main" prst="rightBrac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wrap="square">
          <a:spAutoFit/>
        </a:bodyPr>
        <a:lstStyle xmlns:a="http://schemas.openxmlformats.org/drawingml/2006/main"/>
        <a:p xmlns:a="http://schemas.openxmlformats.org/drawingml/2006/main">
          <a:endParaRPr lang="en-US" dirty="0"/>
        </a:p>
      </cdr:txBody>
    </cdr:sp>
  </cdr:relSizeAnchor>
  <cdr:relSizeAnchor xmlns:cdr="http://schemas.openxmlformats.org/drawingml/2006/chartDrawing">
    <cdr:from>
      <cdr:x>0.23284</cdr:x>
      <cdr:y>0.50687</cdr:y>
    </cdr:from>
    <cdr:to>
      <cdr:x>0.25871</cdr:x>
      <cdr:y>0.85602</cdr:y>
    </cdr:to>
    <cdr:sp macro="" textlink="">
      <cdr:nvSpPr>
        <cdr:cNvPr id="9" name="Right Brace 8"/>
        <cdr:cNvSpPr/>
      </cdr:nvSpPr>
      <cdr:spPr>
        <a:xfrm xmlns:a="http://schemas.openxmlformats.org/drawingml/2006/main">
          <a:off x="2057400" y="2579370"/>
          <a:ext cx="228600" cy="1776730"/>
        </a:xfrm>
        <a:prstGeom xmlns:a="http://schemas.openxmlformats.org/drawingml/2006/main" prst="rightBrac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wrap="square">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0.24722</cdr:x>
      <cdr:y>0.0574</cdr:y>
    </cdr:from>
    <cdr:to>
      <cdr:x>0.26446</cdr:x>
      <cdr:y>0.47667</cdr:y>
    </cdr:to>
    <cdr:sp macro="" textlink="">
      <cdr:nvSpPr>
        <cdr:cNvPr id="10" name="Right Brace 9"/>
        <cdr:cNvSpPr/>
      </cdr:nvSpPr>
      <cdr:spPr>
        <a:xfrm xmlns:a="http://schemas.openxmlformats.org/drawingml/2006/main">
          <a:off x="2184400" y="292100"/>
          <a:ext cx="152400" cy="2133600"/>
        </a:xfrm>
        <a:prstGeom xmlns:a="http://schemas.openxmlformats.org/drawingml/2006/main" prst="rightBrac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wrap="square">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dirty="0"/>
        </a:p>
      </cdr:txBody>
    </cdr:sp>
  </cdr:relSizeAnchor>
</c:userShapes>
</file>

<file path=ppt/drawings/drawing3.xml><?xml version="1.0" encoding="utf-8"?>
<c:userShapes xmlns:c="http://schemas.openxmlformats.org/drawingml/2006/chart">
  <cdr:relSizeAnchor xmlns:cdr="http://schemas.openxmlformats.org/drawingml/2006/chartDrawing">
    <cdr:from>
      <cdr:x>0.52441</cdr:x>
      <cdr:y>0.07447</cdr:y>
    </cdr:from>
    <cdr:to>
      <cdr:x>0.5326</cdr:x>
      <cdr:y>0.32767</cdr:y>
    </cdr:to>
    <cdr:sp macro="" textlink="">
      <cdr:nvSpPr>
        <cdr:cNvPr id="2" name="Right Brace 1"/>
        <cdr:cNvSpPr/>
      </cdr:nvSpPr>
      <cdr:spPr>
        <a:xfrm xmlns:a="http://schemas.openxmlformats.org/drawingml/2006/main">
          <a:off x="4876800" y="381000"/>
          <a:ext cx="76200" cy="1295400"/>
        </a:xfrm>
        <a:prstGeom xmlns:a="http://schemas.openxmlformats.org/drawingml/2006/main" prst="rightBrace">
          <a:avLst/>
        </a:prstGeom>
        <a:ln xmlns:a="http://schemas.openxmlformats.org/drawingml/2006/main" w="254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spAutoFit/>
        </a:bodyPr>
        <a:lstStyle xmlns:a="http://schemas.openxmlformats.org/drawingml/2006/main"/>
        <a:p xmlns:a="http://schemas.openxmlformats.org/drawingml/2006/main">
          <a:endParaRPr lang="en-US"/>
        </a:p>
      </cdr:txBody>
    </cdr:sp>
  </cdr:relSizeAnchor>
  <cdr:relSizeAnchor xmlns:cdr="http://schemas.openxmlformats.org/drawingml/2006/chartDrawing">
    <cdr:from>
      <cdr:x>0.5408</cdr:x>
      <cdr:y>0.17873</cdr:y>
    </cdr:from>
    <cdr:to>
      <cdr:x>0.60963</cdr:x>
      <cdr:y>0.23235</cdr:y>
    </cdr:to>
    <cdr:sp macro="" textlink="">
      <cdr:nvSpPr>
        <cdr:cNvPr id="3" name="TextBox 2"/>
        <cdr:cNvSpPr txBox="1"/>
      </cdr:nvSpPr>
      <cdr:spPr>
        <a:xfrm xmlns:a="http://schemas.openxmlformats.org/drawingml/2006/main">
          <a:off x="5029200" y="914400"/>
          <a:ext cx="640080" cy="2743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b="1" dirty="0" smtClean="0"/>
            <a:t>35.9%</a:t>
          </a:r>
          <a:endParaRPr lang="en-US" sz="1100" b="1" dirty="0"/>
        </a:p>
      </cdr:txBody>
    </cdr:sp>
  </cdr:relSizeAnchor>
  <cdr:relSizeAnchor xmlns:cdr="http://schemas.openxmlformats.org/drawingml/2006/chartDrawing">
    <cdr:from>
      <cdr:x>0.4015</cdr:x>
      <cdr:y>0.04468</cdr:y>
    </cdr:from>
    <cdr:to>
      <cdr:x>0.41789</cdr:x>
      <cdr:y>0.6181</cdr:y>
    </cdr:to>
    <cdr:sp macro="" textlink="">
      <cdr:nvSpPr>
        <cdr:cNvPr id="4" name="Right Brace 3"/>
        <cdr:cNvSpPr/>
      </cdr:nvSpPr>
      <cdr:spPr>
        <a:xfrm xmlns:a="http://schemas.openxmlformats.org/drawingml/2006/main">
          <a:off x="3733800" y="228600"/>
          <a:ext cx="152400" cy="2933700"/>
        </a:xfrm>
        <a:prstGeom xmlns:a="http://schemas.openxmlformats.org/drawingml/2006/main" prst="rightBrace">
          <a:avLst/>
        </a:prstGeom>
        <a:ln xmlns:a="http://schemas.openxmlformats.org/drawingml/2006/main" w="254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wrap="square">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0.42608</cdr:x>
      <cdr:y>0.29788</cdr:y>
    </cdr:from>
    <cdr:to>
      <cdr:x>0.49491</cdr:x>
      <cdr:y>0.3515</cdr:y>
    </cdr:to>
    <cdr:sp macro="" textlink="">
      <cdr:nvSpPr>
        <cdr:cNvPr id="6" name="TextBox 1"/>
        <cdr:cNvSpPr txBox="1"/>
      </cdr:nvSpPr>
      <cdr:spPr>
        <a:xfrm xmlns:a="http://schemas.openxmlformats.org/drawingml/2006/main">
          <a:off x="3962400" y="1524000"/>
          <a:ext cx="640080" cy="2743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smtClean="0"/>
            <a:t>69.4%</a:t>
          </a:r>
          <a:endParaRPr lang="en-US" sz="1100" b="1" dirty="0"/>
        </a:p>
      </cdr:txBody>
    </cdr:sp>
  </cdr:relSizeAnchor>
</c:userShapes>
</file>

<file path=ppt/drawings/drawing4.xml><?xml version="1.0" encoding="utf-8"?>
<c:userShapes xmlns:c="http://schemas.openxmlformats.org/drawingml/2006/chart">
  <cdr:relSizeAnchor xmlns:cdr="http://schemas.openxmlformats.org/drawingml/2006/chartDrawing">
    <cdr:from>
      <cdr:x>0.21397</cdr:x>
      <cdr:y>0.49202</cdr:y>
    </cdr:from>
    <cdr:to>
      <cdr:x>0.22315</cdr:x>
      <cdr:y>0.55863</cdr:y>
    </cdr:to>
    <cdr:sp macro="" textlink="">
      <cdr:nvSpPr>
        <cdr:cNvPr id="2" name="Up Arrow 1"/>
        <cdr:cNvSpPr/>
      </cdr:nvSpPr>
      <cdr:spPr>
        <a:xfrm xmlns:a="http://schemas.openxmlformats.org/drawingml/2006/main">
          <a:off x="1777196" y="2251552"/>
          <a:ext cx="76248"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0.38828</cdr:x>
      <cdr:y>0.36647</cdr:y>
    </cdr:from>
    <cdr:to>
      <cdr:x>0.39745</cdr:x>
      <cdr:y>0.43308</cdr:y>
    </cdr:to>
    <cdr:sp macro="" textlink="">
      <cdr:nvSpPr>
        <cdr:cNvPr id="4" name="Up Arrow 3"/>
        <cdr:cNvSpPr/>
      </cdr:nvSpPr>
      <cdr:spPr>
        <a:xfrm xmlns:a="http://schemas.openxmlformats.org/drawingml/2006/main">
          <a:off x="3224996" y="1677037"/>
          <a:ext cx="76164"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0.57177</cdr:x>
      <cdr:y>0.29986</cdr:y>
    </cdr:from>
    <cdr:to>
      <cdr:x>0.58095</cdr:x>
      <cdr:y>0.36647</cdr:y>
    </cdr:to>
    <cdr:sp macro="" textlink="">
      <cdr:nvSpPr>
        <cdr:cNvPr id="9" name="Up Arrow 8"/>
        <cdr:cNvSpPr/>
      </cdr:nvSpPr>
      <cdr:spPr>
        <a:xfrm xmlns:a="http://schemas.openxmlformats.org/drawingml/2006/main" rot="10800000">
          <a:off x="4748996" y="1372221"/>
          <a:ext cx="76247"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0.74367</cdr:x>
      <cdr:y>0.48754</cdr:y>
    </cdr:from>
    <cdr:to>
      <cdr:x>0.75285</cdr:x>
      <cdr:y>0.55415</cdr:y>
    </cdr:to>
    <cdr:sp macro="" textlink="">
      <cdr:nvSpPr>
        <cdr:cNvPr id="10" name="Up Arrow 9"/>
        <cdr:cNvSpPr/>
      </cdr:nvSpPr>
      <cdr:spPr>
        <a:xfrm xmlns:a="http://schemas.openxmlformats.org/drawingml/2006/main" rot="10800000">
          <a:off x="6176779" y="2231056"/>
          <a:ext cx="76247"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0.91919</cdr:x>
      <cdr:y>0.65059</cdr:y>
    </cdr:from>
    <cdr:to>
      <cdr:x>0.92836</cdr:x>
      <cdr:y>0.7172</cdr:y>
    </cdr:to>
    <cdr:sp macro="" textlink="">
      <cdr:nvSpPr>
        <cdr:cNvPr id="11" name="Up Arrow 10"/>
        <cdr:cNvSpPr/>
      </cdr:nvSpPr>
      <cdr:spPr>
        <a:xfrm xmlns:a="http://schemas.openxmlformats.org/drawingml/2006/main" rot="10800000">
          <a:off x="7634646" y="2977167"/>
          <a:ext cx="76165"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0.20341</cdr:x>
      <cdr:y>0.91639</cdr:y>
    </cdr:from>
    <cdr:to>
      <cdr:x>0.22258</cdr:x>
      <cdr:y>0.98994</cdr:y>
    </cdr:to>
    <cdr:sp macro="" textlink="">
      <cdr:nvSpPr>
        <cdr:cNvPr id="13" name="Up Arrow 12"/>
        <cdr:cNvSpPr/>
      </cdr:nvSpPr>
      <cdr:spPr>
        <a:xfrm xmlns:a="http://schemas.openxmlformats.org/drawingml/2006/main" rot="20070933">
          <a:off x="1689457" y="4193500"/>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0.29219</cdr:x>
      <cdr:y>0.91859</cdr:y>
    </cdr:from>
    <cdr:to>
      <cdr:x>0.31136</cdr:x>
      <cdr:y>0.99214</cdr:y>
    </cdr:to>
    <cdr:sp macro="" textlink="">
      <cdr:nvSpPr>
        <cdr:cNvPr id="14" name="Up Arrow 13"/>
        <cdr:cNvSpPr/>
      </cdr:nvSpPr>
      <cdr:spPr>
        <a:xfrm xmlns:a="http://schemas.openxmlformats.org/drawingml/2006/main" rot="2005256">
          <a:off x="2426857" y="4203596"/>
          <a:ext cx="159231" cy="336552"/>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0.64554</cdr:x>
      <cdr:y>0.91337</cdr:y>
    </cdr:from>
    <cdr:to>
      <cdr:x>0.66471</cdr:x>
      <cdr:y>0.98691</cdr:y>
    </cdr:to>
    <cdr:sp macro="" textlink="">
      <cdr:nvSpPr>
        <cdr:cNvPr id="15" name="Up Arrow 14"/>
        <cdr:cNvSpPr/>
      </cdr:nvSpPr>
      <cdr:spPr>
        <a:xfrm xmlns:a="http://schemas.openxmlformats.org/drawingml/2006/main" rot="19600090">
          <a:off x="5361758" y="4179719"/>
          <a:ext cx="159222" cy="336528"/>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0.70021</cdr:x>
      <cdr:y>0.90694</cdr:y>
    </cdr:from>
    <cdr:to>
      <cdr:x>0.71938</cdr:x>
      <cdr:y>0.98049</cdr:y>
    </cdr:to>
    <cdr:sp macro="" textlink="">
      <cdr:nvSpPr>
        <cdr:cNvPr id="16" name="Up Arrow 15"/>
        <cdr:cNvSpPr/>
      </cdr:nvSpPr>
      <cdr:spPr>
        <a:xfrm xmlns:a="http://schemas.openxmlformats.org/drawingml/2006/main">
          <a:off x="5815796" y="4150255"/>
          <a:ext cx="159222" cy="336575"/>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0.76208</cdr:x>
      <cdr:y>0.93428</cdr:y>
    </cdr:from>
    <cdr:to>
      <cdr:x>0.80261</cdr:x>
      <cdr:y>0.96908</cdr:y>
    </cdr:to>
    <cdr:sp macro="" textlink="">
      <cdr:nvSpPr>
        <cdr:cNvPr id="17" name="Up Arrow 16"/>
        <cdr:cNvSpPr/>
      </cdr:nvSpPr>
      <cdr:spPr>
        <a:xfrm xmlns:a="http://schemas.openxmlformats.org/drawingml/2006/main" rot="2895786">
          <a:off x="6418389" y="4186729"/>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5.xml><?xml version="1.0" encoding="utf-8"?>
<c:userShapes xmlns:c="http://schemas.openxmlformats.org/drawingml/2006/chart">
  <cdr:relSizeAnchor xmlns:cdr="http://schemas.openxmlformats.org/drawingml/2006/chartDrawing">
    <cdr:from>
      <cdr:x>0.21397</cdr:x>
      <cdr:y>0.61728</cdr:y>
    </cdr:from>
    <cdr:to>
      <cdr:x>0.22314</cdr:x>
      <cdr:y>0.68388</cdr:y>
    </cdr:to>
    <cdr:sp macro="" textlink="">
      <cdr:nvSpPr>
        <cdr:cNvPr id="3" name="Up Arrow 2"/>
        <cdr:cNvSpPr/>
      </cdr:nvSpPr>
      <cdr:spPr>
        <a:xfrm xmlns:a="http://schemas.openxmlformats.org/drawingml/2006/main" rot="10800000">
          <a:off x="1777196" y="2824767"/>
          <a:ext cx="76165"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0.39746</cdr:x>
      <cdr:y>0.48317</cdr:y>
    </cdr:from>
    <cdr:to>
      <cdr:x>0.40663</cdr:x>
      <cdr:y>0.54977</cdr:y>
    </cdr:to>
    <cdr:sp macro="" textlink="">
      <cdr:nvSpPr>
        <cdr:cNvPr id="5" name="Up Arrow 4"/>
        <cdr:cNvSpPr/>
      </cdr:nvSpPr>
      <cdr:spPr>
        <a:xfrm xmlns:a="http://schemas.openxmlformats.org/drawingml/2006/main" rot="10800000">
          <a:off x="3301196" y="2211067"/>
          <a:ext cx="76165"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0.56259</cdr:x>
      <cdr:y>0.20099</cdr:y>
    </cdr:from>
    <cdr:to>
      <cdr:x>0.57176</cdr:x>
      <cdr:y>0.2676</cdr:y>
    </cdr:to>
    <cdr:sp macro="" textlink="">
      <cdr:nvSpPr>
        <cdr:cNvPr id="6" name="Up Arrow 5"/>
        <cdr:cNvSpPr/>
      </cdr:nvSpPr>
      <cdr:spPr>
        <a:xfrm xmlns:a="http://schemas.openxmlformats.org/drawingml/2006/main">
          <a:off x="4672796" y="919767"/>
          <a:ext cx="76165"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0.74608</cdr:x>
      <cdr:y>0.4292</cdr:y>
    </cdr:from>
    <cdr:to>
      <cdr:x>0.75525</cdr:x>
      <cdr:y>0.4958</cdr:y>
    </cdr:to>
    <cdr:sp macro="" textlink="">
      <cdr:nvSpPr>
        <cdr:cNvPr id="7" name="Up Arrow 6"/>
        <cdr:cNvSpPr/>
      </cdr:nvSpPr>
      <cdr:spPr>
        <a:xfrm xmlns:a="http://schemas.openxmlformats.org/drawingml/2006/main">
          <a:off x="6196832" y="1964054"/>
          <a:ext cx="76164"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0.92039</cdr:x>
      <cdr:y>0.61728</cdr:y>
    </cdr:from>
    <cdr:to>
      <cdr:x>0.92957</cdr:x>
      <cdr:y>0.68388</cdr:y>
    </cdr:to>
    <cdr:sp macro="" textlink="">
      <cdr:nvSpPr>
        <cdr:cNvPr id="8" name="Up Arrow 7"/>
        <cdr:cNvSpPr/>
      </cdr:nvSpPr>
      <cdr:spPr>
        <a:xfrm xmlns:a="http://schemas.openxmlformats.org/drawingml/2006/main">
          <a:off x="7644549" y="2824767"/>
          <a:ext cx="76247"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0.20341</cdr:x>
      <cdr:y>0.91639</cdr:y>
    </cdr:from>
    <cdr:to>
      <cdr:x>0.22258</cdr:x>
      <cdr:y>0.98994</cdr:y>
    </cdr:to>
    <cdr:sp macro="" textlink="">
      <cdr:nvSpPr>
        <cdr:cNvPr id="13" name="Up Arrow 12"/>
        <cdr:cNvSpPr/>
      </cdr:nvSpPr>
      <cdr:spPr>
        <a:xfrm xmlns:a="http://schemas.openxmlformats.org/drawingml/2006/main" rot="20070933">
          <a:off x="1689457" y="4193500"/>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0.29219</cdr:x>
      <cdr:y>0.91859</cdr:y>
    </cdr:from>
    <cdr:to>
      <cdr:x>0.31136</cdr:x>
      <cdr:y>0.99214</cdr:y>
    </cdr:to>
    <cdr:sp macro="" textlink="">
      <cdr:nvSpPr>
        <cdr:cNvPr id="14" name="Up Arrow 13"/>
        <cdr:cNvSpPr/>
      </cdr:nvSpPr>
      <cdr:spPr>
        <a:xfrm xmlns:a="http://schemas.openxmlformats.org/drawingml/2006/main" rot="2005256">
          <a:off x="2426857" y="4203596"/>
          <a:ext cx="159231" cy="336552"/>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0.64554</cdr:x>
      <cdr:y>0.91337</cdr:y>
    </cdr:from>
    <cdr:to>
      <cdr:x>0.66471</cdr:x>
      <cdr:y>0.98691</cdr:y>
    </cdr:to>
    <cdr:sp macro="" textlink="">
      <cdr:nvSpPr>
        <cdr:cNvPr id="15" name="Up Arrow 14"/>
        <cdr:cNvSpPr/>
      </cdr:nvSpPr>
      <cdr:spPr>
        <a:xfrm xmlns:a="http://schemas.openxmlformats.org/drawingml/2006/main" rot="19600090">
          <a:off x="5361758" y="4179719"/>
          <a:ext cx="159222" cy="336528"/>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0.70021</cdr:x>
      <cdr:y>0.90694</cdr:y>
    </cdr:from>
    <cdr:to>
      <cdr:x>0.71938</cdr:x>
      <cdr:y>0.98049</cdr:y>
    </cdr:to>
    <cdr:sp macro="" textlink="">
      <cdr:nvSpPr>
        <cdr:cNvPr id="16" name="Up Arrow 15"/>
        <cdr:cNvSpPr/>
      </cdr:nvSpPr>
      <cdr:spPr>
        <a:xfrm xmlns:a="http://schemas.openxmlformats.org/drawingml/2006/main">
          <a:off x="5815796" y="4150255"/>
          <a:ext cx="159222" cy="336575"/>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0.76208</cdr:x>
      <cdr:y>0.93428</cdr:y>
    </cdr:from>
    <cdr:to>
      <cdr:x>0.80261</cdr:x>
      <cdr:y>0.96908</cdr:y>
    </cdr:to>
    <cdr:sp macro="" textlink="">
      <cdr:nvSpPr>
        <cdr:cNvPr id="17" name="Up Arrow 16"/>
        <cdr:cNvSpPr/>
      </cdr:nvSpPr>
      <cdr:spPr>
        <a:xfrm xmlns:a="http://schemas.openxmlformats.org/drawingml/2006/main" rot="2895786">
          <a:off x="6418389" y="4186729"/>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161176" cy="366092"/>
          </a:xfrm>
          <a:prstGeom prst="rect">
            <a:avLst/>
          </a:prstGeom>
        </p:spPr>
        <p:txBody>
          <a:bodyPr vert="horz" lIns="94823" tIns="47411" rIns="94823" bIns="47411" rtlCol="0"/>
          <a:lstStyle>
            <a:lvl1pPr algn="l">
              <a:defRPr sz="1200"/>
            </a:lvl1pPr>
          </a:lstStyle>
          <a:p>
            <a:endParaRPr lang="en-US" dirty="0"/>
          </a:p>
        </p:txBody>
      </p:sp>
      <p:sp>
        <p:nvSpPr>
          <p:cNvPr id="3" name="Date Placeholder 2"/>
          <p:cNvSpPr>
            <a:spLocks noGrp="1"/>
          </p:cNvSpPr>
          <p:nvPr>
            <p:ph type="dt" sz="quarter" idx="1"/>
          </p:nvPr>
        </p:nvSpPr>
        <p:spPr>
          <a:xfrm>
            <a:off x="5438391" y="0"/>
            <a:ext cx="4161176" cy="366092"/>
          </a:xfrm>
          <a:prstGeom prst="rect">
            <a:avLst/>
          </a:prstGeom>
        </p:spPr>
        <p:txBody>
          <a:bodyPr vert="horz" lIns="94823" tIns="47411" rIns="94823" bIns="47411" rtlCol="0"/>
          <a:lstStyle>
            <a:lvl1pPr algn="r">
              <a:defRPr sz="1200"/>
            </a:lvl1pPr>
          </a:lstStyle>
          <a:p>
            <a:fld id="{6F86D4F7-26D3-47E1-8796-8EA85FE6EA14}" type="datetimeFigureOut">
              <a:rPr lang="en-US" smtClean="0"/>
              <a:pPr/>
              <a:t>2/24/2018</a:t>
            </a:fld>
            <a:endParaRPr lang="en-US" dirty="0"/>
          </a:p>
        </p:txBody>
      </p:sp>
      <p:sp>
        <p:nvSpPr>
          <p:cNvPr id="4" name="Footer Placeholder 3"/>
          <p:cNvSpPr>
            <a:spLocks noGrp="1"/>
          </p:cNvSpPr>
          <p:nvPr>
            <p:ph type="ftr" sz="quarter" idx="2"/>
          </p:nvPr>
        </p:nvSpPr>
        <p:spPr>
          <a:xfrm>
            <a:off x="2" y="6947452"/>
            <a:ext cx="4161176" cy="366092"/>
          </a:xfrm>
          <a:prstGeom prst="rect">
            <a:avLst/>
          </a:prstGeom>
        </p:spPr>
        <p:txBody>
          <a:bodyPr vert="horz" lIns="94823" tIns="47411" rIns="94823" bIns="47411" rtlCol="0" anchor="b"/>
          <a:lstStyle>
            <a:lvl1pPr algn="l">
              <a:defRPr sz="1200"/>
            </a:lvl1pPr>
          </a:lstStyle>
          <a:p>
            <a:endParaRPr lang="en-US" dirty="0"/>
          </a:p>
        </p:txBody>
      </p:sp>
      <p:sp>
        <p:nvSpPr>
          <p:cNvPr id="5" name="Slide Number Placeholder 4"/>
          <p:cNvSpPr>
            <a:spLocks noGrp="1"/>
          </p:cNvSpPr>
          <p:nvPr>
            <p:ph type="sldNum" sz="quarter" idx="3"/>
          </p:nvPr>
        </p:nvSpPr>
        <p:spPr>
          <a:xfrm>
            <a:off x="5438391" y="6947452"/>
            <a:ext cx="4161176" cy="366092"/>
          </a:xfrm>
          <a:prstGeom prst="rect">
            <a:avLst/>
          </a:prstGeom>
        </p:spPr>
        <p:txBody>
          <a:bodyPr vert="horz" lIns="94823" tIns="47411" rIns="94823" bIns="47411" rtlCol="0" anchor="b"/>
          <a:lstStyle>
            <a:lvl1pPr algn="r">
              <a:defRPr sz="1200"/>
            </a:lvl1pPr>
          </a:lstStyle>
          <a:p>
            <a:fld id="{0B015AEA-5DB0-4693-9BD1-9C380D852E61}" type="slidenum">
              <a:rPr lang="en-US" smtClean="0"/>
              <a:pPr/>
              <a:t>‹#›</a:t>
            </a:fld>
            <a:endParaRPr lang="en-US" dirty="0"/>
          </a:p>
        </p:txBody>
      </p:sp>
    </p:spTree>
    <p:extLst>
      <p:ext uri="{BB962C8B-B14F-4D97-AF65-F5344CB8AC3E}">
        <p14:creationId xmlns:p14="http://schemas.microsoft.com/office/powerpoint/2010/main" val="2013572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4160520" cy="365760"/>
          </a:xfrm>
          <a:prstGeom prst="rect">
            <a:avLst/>
          </a:prstGeom>
          <a:noFill/>
          <a:ln w="9525">
            <a:noFill/>
            <a:miter lim="800000"/>
            <a:headEnd/>
            <a:tailEnd/>
          </a:ln>
        </p:spPr>
        <p:txBody>
          <a:bodyPr vert="horz" wrap="square" lIns="96624" tIns="48313" rIns="96624" bIns="48313" numCol="1" anchor="t" anchorCtr="0" compatLnSpc="1">
            <a:prstTxWarp prst="textNoShape">
              <a:avLst/>
            </a:prstTxWarp>
          </a:bodyPr>
          <a:lstStyle>
            <a:lvl1pPr>
              <a:defRPr sz="1200" smtClean="0"/>
            </a:lvl1pPr>
          </a:lstStyle>
          <a:p>
            <a:pPr>
              <a:defRPr/>
            </a:pPr>
            <a:endParaRPr lang="en-US" dirty="0"/>
          </a:p>
        </p:txBody>
      </p:sp>
      <p:sp>
        <p:nvSpPr>
          <p:cNvPr id="5123" name="Rectangle 3"/>
          <p:cNvSpPr>
            <a:spLocks noGrp="1" noChangeArrowheads="1"/>
          </p:cNvSpPr>
          <p:nvPr>
            <p:ph type="dt" idx="1"/>
          </p:nvPr>
        </p:nvSpPr>
        <p:spPr bwMode="auto">
          <a:xfrm>
            <a:off x="5440681" y="0"/>
            <a:ext cx="4160520" cy="365760"/>
          </a:xfrm>
          <a:prstGeom prst="rect">
            <a:avLst/>
          </a:prstGeom>
          <a:noFill/>
          <a:ln w="9525">
            <a:noFill/>
            <a:miter lim="800000"/>
            <a:headEnd/>
            <a:tailEnd/>
          </a:ln>
        </p:spPr>
        <p:txBody>
          <a:bodyPr vert="horz" wrap="square" lIns="96624" tIns="48313" rIns="96624" bIns="48313" numCol="1" anchor="t" anchorCtr="0" compatLnSpc="1">
            <a:prstTxWarp prst="textNoShape">
              <a:avLst/>
            </a:prstTxWarp>
          </a:bodyPr>
          <a:lstStyle>
            <a:lvl1pPr algn="r">
              <a:defRPr sz="1200" smtClean="0"/>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1379538" y="158750"/>
            <a:ext cx="7007225" cy="5256213"/>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86984" y="5804452"/>
            <a:ext cx="8263328" cy="1192696"/>
          </a:xfrm>
          <a:prstGeom prst="rect">
            <a:avLst/>
          </a:prstGeom>
          <a:noFill/>
          <a:ln w="9525">
            <a:noFill/>
            <a:miter lim="800000"/>
            <a:headEnd/>
            <a:tailEnd/>
          </a:ln>
        </p:spPr>
        <p:txBody>
          <a:bodyPr vert="horz" wrap="square" lIns="96624" tIns="48313" rIns="96624" bIns="48313"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126" name="Rectangle 6"/>
          <p:cNvSpPr>
            <a:spLocks noGrp="1" noChangeArrowheads="1"/>
          </p:cNvSpPr>
          <p:nvPr>
            <p:ph type="ftr" sz="quarter" idx="4"/>
          </p:nvPr>
        </p:nvSpPr>
        <p:spPr bwMode="auto">
          <a:xfrm>
            <a:off x="0" y="6949440"/>
            <a:ext cx="4160520" cy="365760"/>
          </a:xfrm>
          <a:prstGeom prst="rect">
            <a:avLst/>
          </a:prstGeom>
          <a:noFill/>
          <a:ln w="9525">
            <a:noFill/>
            <a:miter lim="800000"/>
            <a:headEnd/>
            <a:tailEnd/>
          </a:ln>
        </p:spPr>
        <p:txBody>
          <a:bodyPr vert="horz" wrap="square" lIns="96624" tIns="48313" rIns="96624" bIns="48313" numCol="1" anchor="b" anchorCtr="0" compatLnSpc="1">
            <a:prstTxWarp prst="textNoShape">
              <a:avLst/>
            </a:prstTxWarp>
          </a:bodyPr>
          <a:lstStyle>
            <a:lvl1pPr>
              <a:defRPr sz="1200" smtClean="0"/>
            </a:lvl1pPr>
          </a:lstStyle>
          <a:p>
            <a:pPr>
              <a:defRPr/>
            </a:pPr>
            <a:endParaRPr lang="en-US" dirty="0"/>
          </a:p>
        </p:txBody>
      </p:sp>
      <p:sp>
        <p:nvSpPr>
          <p:cNvPr id="5127" name="Rectangle 7"/>
          <p:cNvSpPr>
            <a:spLocks noGrp="1" noChangeArrowheads="1"/>
          </p:cNvSpPr>
          <p:nvPr>
            <p:ph type="sldNum" sz="quarter" idx="5"/>
          </p:nvPr>
        </p:nvSpPr>
        <p:spPr bwMode="auto">
          <a:xfrm>
            <a:off x="5440681" y="6949440"/>
            <a:ext cx="4160520" cy="365760"/>
          </a:xfrm>
          <a:prstGeom prst="rect">
            <a:avLst/>
          </a:prstGeom>
          <a:noFill/>
          <a:ln w="9525">
            <a:noFill/>
            <a:miter lim="800000"/>
            <a:headEnd/>
            <a:tailEnd/>
          </a:ln>
        </p:spPr>
        <p:txBody>
          <a:bodyPr vert="horz" wrap="square" lIns="96624" tIns="48313" rIns="96624" bIns="48313" numCol="1" anchor="b" anchorCtr="0" compatLnSpc="1">
            <a:prstTxWarp prst="textNoShape">
              <a:avLst/>
            </a:prstTxWarp>
          </a:bodyPr>
          <a:lstStyle>
            <a:lvl1pPr algn="r">
              <a:defRPr sz="1200" smtClean="0"/>
            </a:lvl1pPr>
          </a:lstStyle>
          <a:p>
            <a:pPr>
              <a:defRPr/>
            </a:pPr>
            <a:fld id="{47192831-88FD-46AC-A3A6-55A2B3E79D84}" type="slidenum">
              <a:rPr lang="en-US"/>
              <a:pPr>
                <a:defRPr/>
              </a:pPr>
              <a:t>‹#›</a:t>
            </a:fld>
            <a:endParaRPr lang="en-US" dirty="0"/>
          </a:p>
        </p:txBody>
      </p:sp>
    </p:spTree>
    <p:extLst>
      <p:ext uri="{BB962C8B-B14F-4D97-AF65-F5344CB8AC3E}">
        <p14:creationId xmlns:p14="http://schemas.microsoft.com/office/powerpoint/2010/main" val="33008567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358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sex, race and</a:t>
            </a:r>
            <a:r>
              <a:rPr lang="en-US" baseline="0" dirty="0" smtClean="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18</a:t>
            </a:fld>
            <a:endParaRPr lang="en-US" dirty="0"/>
          </a:p>
        </p:txBody>
      </p:sp>
    </p:spTree>
    <p:extLst>
      <p:ext uri="{BB962C8B-B14F-4D97-AF65-F5344CB8AC3E}">
        <p14:creationId xmlns:p14="http://schemas.microsoft.com/office/powerpoint/2010/main" val="183127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sex, race and</a:t>
            </a:r>
            <a:r>
              <a:rPr lang="en-US" baseline="0" dirty="0" smtClean="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19</a:t>
            </a:fld>
            <a:endParaRPr lang="en-US" dirty="0"/>
          </a:p>
        </p:txBody>
      </p:sp>
    </p:spTree>
    <p:extLst>
      <p:ext uri="{BB962C8B-B14F-4D97-AF65-F5344CB8AC3E}">
        <p14:creationId xmlns:p14="http://schemas.microsoft.com/office/powerpoint/2010/main" val="1581080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sex, race and</a:t>
            </a:r>
            <a:r>
              <a:rPr lang="en-US" baseline="0" dirty="0" smtClean="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20</a:t>
            </a:fld>
            <a:endParaRPr lang="en-US" dirty="0"/>
          </a:p>
        </p:txBody>
      </p:sp>
    </p:spTree>
    <p:extLst>
      <p:ext uri="{BB962C8B-B14F-4D97-AF65-F5344CB8AC3E}">
        <p14:creationId xmlns:p14="http://schemas.microsoft.com/office/powerpoint/2010/main" val="1581080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sex, race and</a:t>
            </a:r>
            <a:r>
              <a:rPr lang="en-US" baseline="0" dirty="0" smtClean="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21</a:t>
            </a:fld>
            <a:endParaRPr lang="en-US" dirty="0"/>
          </a:p>
        </p:txBody>
      </p:sp>
    </p:spTree>
    <p:extLst>
      <p:ext uri="{BB962C8B-B14F-4D97-AF65-F5344CB8AC3E}">
        <p14:creationId xmlns:p14="http://schemas.microsoft.com/office/powerpoint/2010/main" val="3369696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sex, race and</a:t>
            </a:r>
            <a:r>
              <a:rPr lang="en-US" baseline="0" dirty="0" smtClean="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22</a:t>
            </a:fld>
            <a:endParaRPr lang="en-US" dirty="0"/>
          </a:p>
        </p:txBody>
      </p:sp>
    </p:spTree>
    <p:extLst>
      <p:ext uri="{BB962C8B-B14F-4D97-AF65-F5344CB8AC3E}">
        <p14:creationId xmlns:p14="http://schemas.microsoft.com/office/powerpoint/2010/main" val="3369696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One indicator of quality of life is how much time spent commuting to and from work. Commuting takes away time from family and leisure activities and may have an impact on work productivity as well.  When we look at the percent of workers who commute longer than 25 minutes by census tract, you can see how increasing population and resulting density, perhaps combined with lagging infrastructure has resulted in increasing commuting times for suburban residents in the more densely populated parts of the state.  Commuting time is a factor that some potential business will examine when considering moving operations to a place and one that most can agree is something we want to be as small as possible within reason. </a:t>
            </a:r>
          </a:p>
          <a:p>
            <a:endParaRPr lang="en-US" sz="1000" dirty="0"/>
          </a:p>
        </p:txBody>
      </p:sp>
      <p:sp>
        <p:nvSpPr>
          <p:cNvPr id="4" name="Slide Number Placeholder 3"/>
          <p:cNvSpPr>
            <a:spLocks noGrp="1"/>
          </p:cNvSpPr>
          <p:nvPr>
            <p:ph type="sldNum" sz="quarter" idx="10"/>
          </p:nvPr>
        </p:nvSpPr>
        <p:spPr/>
        <p:txBody>
          <a:bodyPr/>
          <a:lstStyle/>
          <a:p>
            <a:fld id="{98163AE5-516B-4829-B0EE-0DD680D1BF5A}" type="slidenum">
              <a:rPr lang="en-US" smtClean="0"/>
              <a:t>23</a:t>
            </a:fld>
            <a:endParaRPr lang="en-US"/>
          </a:p>
        </p:txBody>
      </p:sp>
    </p:spTree>
    <p:extLst>
      <p:ext uri="{BB962C8B-B14F-4D97-AF65-F5344CB8AC3E}">
        <p14:creationId xmlns:p14="http://schemas.microsoft.com/office/powerpoint/2010/main" val="155682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As more and more people move into our counties and communities, there are more and more persons per square mile. The sequence of images here show how from 1970 to 2010 the urban areas of San Antonio and Austin have become very dense in terms of population and how the are in-between these two cities has become more and more dense. This increasing density is happening in other urban areas of the State and the stress put on the transportation infrastructure from this increasing density creates challenges for our commuting residents and for businesses who are providing services and moving goods. </a:t>
            </a:r>
          </a:p>
        </p:txBody>
      </p:sp>
      <p:sp>
        <p:nvSpPr>
          <p:cNvPr id="4" name="Slide Number Placeholder 3"/>
          <p:cNvSpPr>
            <a:spLocks noGrp="1"/>
          </p:cNvSpPr>
          <p:nvPr>
            <p:ph type="sldNum" sz="quarter" idx="10"/>
          </p:nvPr>
        </p:nvSpPr>
        <p:spPr/>
        <p:txBody>
          <a:bodyPr/>
          <a:lstStyle/>
          <a:p>
            <a:fld id="{98163AE5-516B-4829-B0EE-0DD680D1BF5A}" type="slidenum">
              <a:rPr lang="en-US" smtClean="0"/>
              <a:t>25</a:t>
            </a:fld>
            <a:endParaRPr lang="en-US"/>
          </a:p>
        </p:txBody>
      </p:sp>
      <p:sp>
        <p:nvSpPr>
          <p:cNvPr id="5" name="Footer Placeholder 4"/>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238822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7838" y="173038"/>
            <a:ext cx="7435850" cy="5578475"/>
          </a:xfrm>
        </p:spPr>
      </p:sp>
      <p:sp>
        <p:nvSpPr>
          <p:cNvPr id="3" name="Notes Placeholder 2"/>
          <p:cNvSpPr>
            <a:spLocks noGrp="1"/>
          </p:cNvSpPr>
          <p:nvPr>
            <p:ph type="body" idx="1"/>
          </p:nvPr>
        </p:nvSpPr>
        <p:spPr/>
        <p:txBody>
          <a:bodyPr/>
          <a:lstStyle/>
          <a:p>
            <a:endParaRPr lang="en-US" sz="900" dirty="0"/>
          </a:p>
          <a:p>
            <a:endParaRPr lang="en-US" sz="900"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29</a:t>
            </a:fld>
            <a:endParaRPr lang="en-US" dirty="0"/>
          </a:p>
        </p:txBody>
      </p:sp>
    </p:spTree>
    <p:extLst>
      <p:ext uri="{BB962C8B-B14F-4D97-AF65-F5344CB8AC3E}">
        <p14:creationId xmlns:p14="http://schemas.microsoft.com/office/powerpoint/2010/main" val="2403820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7838" y="173038"/>
            <a:ext cx="7435850" cy="5578475"/>
          </a:xfrm>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30</a:t>
            </a:fld>
            <a:endParaRPr lang="en-US" dirty="0"/>
          </a:p>
        </p:txBody>
      </p:sp>
    </p:spTree>
    <p:extLst>
      <p:ext uri="{BB962C8B-B14F-4D97-AF65-F5344CB8AC3E}">
        <p14:creationId xmlns:p14="http://schemas.microsoft.com/office/powerpoint/2010/main" val="102382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projected population of Texas by race/ethnicity suggests that the Hispanic population will be a major driver in the population growth of the state. The non-Hispanic white population will grow very slowly and then start to decline as the Baby-Boom generation ages into high mortality years. The non-Hispanic other group is largely composed of persons of Asian descent and this group is projected to exceed the non-Hispanic black population by 2038. This graph assumes migration patterns observed between 2000 and 2010.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31</a:t>
            </a:fld>
            <a:endParaRPr lang="en-US" dirty="0"/>
          </a:p>
        </p:txBody>
      </p:sp>
    </p:spTree>
    <p:extLst>
      <p:ext uri="{BB962C8B-B14F-4D97-AF65-F5344CB8AC3E}">
        <p14:creationId xmlns:p14="http://schemas.microsoft.com/office/powerpoint/2010/main" val="3138918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9825" y="249238"/>
            <a:ext cx="8212138" cy="6161087"/>
          </a:xfrm>
        </p:spPr>
      </p:sp>
      <p:sp>
        <p:nvSpPr>
          <p:cNvPr id="3" name="Notes Placeholder 2"/>
          <p:cNvSpPr>
            <a:spLocks noGrp="1"/>
          </p:cNvSpPr>
          <p:nvPr>
            <p:ph type="body" idx="1"/>
          </p:nvPr>
        </p:nvSpPr>
        <p:spPr/>
        <p:txBody>
          <a:bodyPr>
            <a:normAutofit fontScale="85000" lnSpcReduction="10000"/>
          </a:bodyPr>
          <a:lstStyle/>
          <a:p>
            <a:endParaRPr lang="en-US" dirty="0" smtClean="0"/>
          </a:p>
          <a:p>
            <a:endParaRPr lang="en-US" dirty="0" smtClean="0"/>
          </a:p>
          <a:p>
            <a:endParaRPr lang="en-US" dirty="0" smtClean="0"/>
          </a:p>
          <a:p>
            <a:endParaRPr lang="en-US" dirty="0" smtClean="0"/>
          </a:p>
          <a:p>
            <a:r>
              <a:rPr lang="en-US" dirty="0" smtClean="0"/>
              <a:t>Texas </a:t>
            </a:r>
            <a:r>
              <a:rPr lang="en-US" dirty="0"/>
              <a:t>is the second largest</a:t>
            </a:r>
            <a:r>
              <a:rPr lang="en-US" baseline="0" dirty="0"/>
              <a:t> state in </a:t>
            </a:r>
            <a:r>
              <a:rPr lang="en-US" baseline="0" dirty="0" smtClean="0"/>
              <a:t>term s </a:t>
            </a:r>
            <a:r>
              <a:rPr lang="en-US" baseline="0" dirty="0"/>
              <a:t>of population (2</a:t>
            </a:r>
            <a:r>
              <a:rPr lang="en-US" baseline="30000" dirty="0"/>
              <a:t>nd</a:t>
            </a:r>
            <a:r>
              <a:rPr lang="en-US" baseline="0" dirty="0"/>
              <a:t> to CA) and area (2</a:t>
            </a:r>
            <a:r>
              <a:rPr lang="en-US" baseline="30000" dirty="0"/>
              <a:t>nd</a:t>
            </a:r>
            <a:r>
              <a:rPr lang="en-US" baseline="0" dirty="0"/>
              <a:t> to AK). In terms of </a:t>
            </a:r>
            <a:r>
              <a:rPr lang="en-US" b="1" baseline="0" dirty="0"/>
              <a:t>number of people, </a:t>
            </a:r>
            <a:r>
              <a:rPr lang="en-US" baseline="0" dirty="0"/>
              <a:t>Texas’ growth exceeds that of all other states between 2010 and 2017</a:t>
            </a:r>
            <a:r>
              <a:rPr lang="en-US" baseline="0" dirty="0" smtClean="0"/>
              <a:t>. The pace of (percent) change of Texas exceeds that of other large states.</a:t>
            </a:r>
            <a:endParaRPr lang="en-US" dirty="0"/>
          </a:p>
        </p:txBody>
      </p:sp>
    </p:spTree>
    <p:extLst>
      <p:ext uri="{BB962C8B-B14F-4D97-AF65-F5344CB8AC3E}">
        <p14:creationId xmlns:p14="http://schemas.microsoft.com/office/powerpoint/2010/main" val="2389669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32</a:t>
            </a:fld>
            <a:endParaRPr lang="en-US" dirty="0"/>
          </a:p>
        </p:txBody>
      </p:sp>
    </p:spTree>
    <p:extLst>
      <p:ext uri="{BB962C8B-B14F-4D97-AF65-F5344CB8AC3E}">
        <p14:creationId xmlns:p14="http://schemas.microsoft.com/office/powerpoint/2010/main" val="555170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406400"/>
            <a:ext cx="7961312" cy="5972175"/>
          </a:xfrm>
        </p:spPr>
      </p:sp>
      <p:sp>
        <p:nvSpPr>
          <p:cNvPr id="3" name="Notes Placeholder 2"/>
          <p:cNvSpPr>
            <a:spLocks noGrp="1"/>
          </p:cNvSpPr>
          <p:nvPr>
            <p:ph type="body" idx="1"/>
          </p:nvPr>
        </p:nvSpPr>
        <p:spPr/>
        <p:txBody>
          <a:bodyPr/>
          <a:lstStyle/>
          <a:p>
            <a:endParaRPr lang="en-US" sz="1000" dirty="0"/>
          </a:p>
          <a:p>
            <a:endParaRPr lang="en-US" sz="1000" dirty="0"/>
          </a:p>
          <a:p>
            <a:r>
              <a:rPr lang="en-US" sz="1000" dirty="0"/>
              <a:t>Educational attainment by race/ethnicity in Texas suggests that adults of Hispanic descent are much less likely to have completed high school compared to other race/ethnic groups. Over time, the percent of persons of Hispanic descent who have completed high school has been increasing more rapidly than for other groups but even at this pace of change it will take numerous decades for Hispanics to achieve parity with non-Hispanics in the percent with a high school degree or greater. </a:t>
            </a:r>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solidFill>
                  <a:prstClr val="black"/>
                </a:solidFill>
              </a:rPr>
              <a:pPr>
                <a:defRPr/>
              </a:pPr>
              <a:t>37</a:t>
            </a:fld>
            <a:endParaRPr lang="en-US" dirty="0">
              <a:solidFill>
                <a:prstClr val="black"/>
              </a:solidFill>
            </a:endParaRPr>
          </a:p>
        </p:txBody>
      </p:sp>
    </p:spTree>
    <p:extLst>
      <p:ext uri="{BB962C8B-B14F-4D97-AF65-F5344CB8AC3E}">
        <p14:creationId xmlns:p14="http://schemas.microsoft.com/office/powerpoint/2010/main" val="3567807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7475" y="601663"/>
            <a:ext cx="7270750" cy="5454650"/>
          </a:xfrm>
        </p:spPr>
      </p:sp>
      <p:sp>
        <p:nvSpPr>
          <p:cNvPr id="3" name="Notes Placeholder 2"/>
          <p:cNvSpPr>
            <a:spLocks noGrp="1"/>
          </p:cNvSpPr>
          <p:nvPr>
            <p:ph type="body" idx="1"/>
          </p:nvPr>
        </p:nvSpPr>
        <p:spPr/>
        <p:txBody>
          <a:bodyPr>
            <a:normAutofit/>
          </a:bodyPr>
          <a:lstStyle/>
          <a:p>
            <a:r>
              <a:rPr lang="en-US" baseline="0" dirty="0" smtClean="0"/>
              <a:t>The first assumption (represented by the red columns) is that educational attainment by race/ethnicity and sex would remain the same as it was in 2011. Thus the changes we see in educational attainment in this projection are due only to changes in the racial/ethnic composition of the population (driven by increasing Hispanic population and a leveling of growth among the non-Hispanic white population). Under this scenario, we would see increases of the percent of the labor force with lower levels of education and declines in the percent of the labor force with higher levels. </a:t>
            </a:r>
          </a:p>
          <a:p>
            <a:endParaRPr lang="en-US" baseline="0" dirty="0" smtClean="0"/>
          </a:p>
        </p:txBody>
      </p:sp>
      <p:sp>
        <p:nvSpPr>
          <p:cNvPr id="4" name="Slide Number Placeholder 3"/>
          <p:cNvSpPr>
            <a:spLocks noGrp="1"/>
          </p:cNvSpPr>
          <p:nvPr>
            <p:ph type="sldNum" sz="quarter" idx="10"/>
          </p:nvPr>
        </p:nvSpPr>
        <p:spPr/>
        <p:txBody>
          <a:bodyPr/>
          <a:lstStyle/>
          <a:p>
            <a:fld id="{76F32840-EA76-4A40-B83F-F31ACE11B3A9}" type="slidenum">
              <a:rPr lang="en-US" smtClean="0"/>
              <a:pPr/>
              <a:t>38</a:t>
            </a:fld>
            <a:endParaRPr lang="en-US" dirty="0"/>
          </a:p>
        </p:txBody>
      </p:sp>
    </p:spTree>
    <p:extLst>
      <p:ext uri="{BB962C8B-B14F-4D97-AF65-F5344CB8AC3E}">
        <p14:creationId xmlns:p14="http://schemas.microsoft.com/office/powerpoint/2010/main" val="10708362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7475" y="601663"/>
            <a:ext cx="7270750" cy="5454650"/>
          </a:xfrm>
        </p:spPr>
      </p:sp>
      <p:sp>
        <p:nvSpPr>
          <p:cNvPr id="3" name="Notes Placeholder 2"/>
          <p:cNvSpPr>
            <a:spLocks noGrp="1"/>
          </p:cNvSpPr>
          <p:nvPr>
            <p:ph type="body" idx="1"/>
          </p:nvPr>
        </p:nvSpPr>
        <p:spPr/>
        <p:txBody>
          <a:bodyPr>
            <a:normAutofit/>
          </a:bodyPr>
          <a:lstStyle/>
          <a:p>
            <a:r>
              <a:rPr lang="en-US" baseline="0" dirty="0" smtClean="0"/>
              <a:t>Under the second assumption (green columns) the trends observed in improving educational attainment are projected forward and applied to the projected population by race/ethnicity and sex. Thus the generally positive trends we have noted in improving educational attainment are assumed to continue into the future. The result of this projection suggests that we will see declines in the percent of the labor force with lower levels of education and increases in the percent of the labor force with higher levels of education.</a:t>
            </a:r>
          </a:p>
          <a:p>
            <a:endParaRPr lang="en-US" dirty="0"/>
          </a:p>
        </p:txBody>
      </p:sp>
      <p:sp>
        <p:nvSpPr>
          <p:cNvPr id="4" name="Slide Number Placeholder 3"/>
          <p:cNvSpPr>
            <a:spLocks noGrp="1"/>
          </p:cNvSpPr>
          <p:nvPr>
            <p:ph type="sldNum" sz="quarter" idx="10"/>
          </p:nvPr>
        </p:nvSpPr>
        <p:spPr/>
        <p:txBody>
          <a:bodyPr/>
          <a:lstStyle/>
          <a:p>
            <a:fld id="{76F32840-EA76-4A40-B83F-F31ACE11B3A9}" type="slidenum">
              <a:rPr lang="en-US" smtClean="0"/>
              <a:pPr/>
              <a:t>39</a:t>
            </a:fld>
            <a:endParaRPr lang="en-US" dirty="0"/>
          </a:p>
        </p:txBody>
      </p:sp>
    </p:spTree>
    <p:extLst>
      <p:ext uri="{BB962C8B-B14F-4D97-AF65-F5344CB8AC3E}">
        <p14:creationId xmlns:p14="http://schemas.microsoft.com/office/powerpoint/2010/main" val="3382317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ADBBED-0EAD-46A0-BA01-E3F1EF802D6B}" type="slidenum">
              <a:rPr lang="en-US" smtClean="0"/>
              <a:pPr/>
              <a:t>42</a:t>
            </a:fld>
            <a:endParaRPr lang="en-US"/>
          </a:p>
        </p:txBody>
      </p:sp>
    </p:spTree>
    <p:extLst>
      <p:ext uri="{BB962C8B-B14F-4D97-AF65-F5344CB8AC3E}">
        <p14:creationId xmlns:p14="http://schemas.microsoft.com/office/powerpoint/2010/main" val="3507085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223963" y="238125"/>
            <a:ext cx="7194550" cy="5395913"/>
          </a:xfrm>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The Texas </a:t>
            </a:r>
            <a:r>
              <a:rPr lang="en-US" baseline="0" dirty="0" err="1" smtClean="0"/>
              <a:t>Demgraphic</a:t>
            </a:r>
            <a:r>
              <a:rPr lang="en-US" baseline="0" dirty="0" smtClean="0"/>
              <a:t> Data Center are committed to supporting your work through providing you with the best, most accurate, and objective information we can identify about our greatest asset, the people of Texas. </a:t>
            </a:r>
          </a:p>
          <a:p>
            <a:pPr eaLnBrk="1" hangingPunct="1">
              <a:spcBef>
                <a:spcPct val="0"/>
              </a:spcBef>
            </a:pPr>
            <a:endParaRPr lang="en-US" dirty="0" smtClean="0"/>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507754-BBD3-4A44-82F4-43614AC6E0B7}" type="slidenum">
              <a:rPr lang="en-US" smtClean="0"/>
              <a:pPr fontAlgn="base">
                <a:spcBef>
                  <a:spcPct val="0"/>
                </a:spcBef>
                <a:spcAft>
                  <a:spcPct val="0"/>
                </a:spcAft>
                <a:defRPr/>
              </a:pPr>
              <a:t>43</a:t>
            </a:fld>
            <a:endParaRPr lang="en-US" dirty="0" smtClean="0"/>
          </a:p>
        </p:txBody>
      </p:sp>
    </p:spTree>
    <p:extLst>
      <p:ext uri="{BB962C8B-B14F-4D97-AF65-F5344CB8AC3E}">
        <p14:creationId xmlns:p14="http://schemas.microsoft.com/office/powerpoint/2010/main" val="1271674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0288" y="188913"/>
            <a:ext cx="9043987" cy="6784975"/>
          </a:xfrm>
        </p:spPr>
      </p:sp>
      <p:sp>
        <p:nvSpPr>
          <p:cNvPr id="3" name="Notes Placeholder 2"/>
          <p:cNvSpPr>
            <a:spLocks noGrp="1"/>
          </p:cNvSpPr>
          <p:nvPr>
            <p:ph type="body" idx="1"/>
          </p:nvPr>
        </p:nvSpPr>
        <p:spPr/>
        <p:txBody>
          <a:bodyPr/>
          <a:lstStyle/>
          <a:p>
            <a:pPr defTabSz="1097658">
              <a:defRPr/>
            </a:pPr>
            <a:endParaRPr lang="en-US" sz="900" dirty="0"/>
          </a:p>
          <a:p>
            <a:pPr defTabSz="1097658">
              <a:defRPr/>
            </a:pPr>
            <a:r>
              <a:rPr lang="en-US" sz="800" dirty="0"/>
              <a:t>When we look at the geographic distribution of the population of Texas over time we see continually increasing population in the counties along the I-35 corridor, the Houston area, and the lower Rio Grand Valley. Urbanized areas out west have grown but most counties west have experienced limited growth and some population decline. Approximately 86% of the population is along I-35 and east.  This area with the 3 major metropolitan areas at the points is often described as the Texas population triangle.</a:t>
            </a:r>
          </a:p>
          <a:p>
            <a:pPr defTabSz="1097658">
              <a:defRPr/>
            </a:pPr>
            <a:r>
              <a:rPr lang="en-US" sz="800" dirty="0"/>
              <a:t>The counties of Harris, Dallas, Tarrant, Bexar, and Travis make up the points of the “population triangle” in Texas and are the most populated in the State. Collin, Denton, Fort Bend, Hidalgo, and El Paso counties also have significant population concentrations. Many counties west of Interstate 35 are more sparsely populated. </a:t>
            </a:r>
          </a:p>
        </p:txBody>
      </p:sp>
    </p:spTree>
    <p:extLst>
      <p:ext uri="{BB962C8B-B14F-4D97-AF65-F5344CB8AC3E}">
        <p14:creationId xmlns:p14="http://schemas.microsoft.com/office/powerpoint/2010/main" val="3801573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566738"/>
            <a:ext cx="8932863" cy="6700837"/>
          </a:xfrm>
        </p:spPr>
      </p:sp>
      <p:sp>
        <p:nvSpPr>
          <p:cNvPr id="3" name="Notes Placeholder 2"/>
          <p:cNvSpPr>
            <a:spLocks noGrp="1"/>
          </p:cNvSpPr>
          <p:nvPr>
            <p:ph type="body" idx="1"/>
          </p:nvPr>
        </p:nvSpPr>
        <p:spPr>
          <a:xfrm>
            <a:off x="626769" y="7070227"/>
            <a:ext cx="9883316" cy="2152491"/>
          </a:xfrm>
          <a:prstGeom prst="rect">
            <a:avLst/>
          </a:prstGeom>
        </p:spPr>
        <p:txBody>
          <a:bodyPr/>
          <a:lstStyle/>
          <a:p>
            <a:pPr defTabSz="1097658">
              <a:defRPr/>
            </a:pPr>
            <a:endParaRPr lang="en-US" dirty="0" smtClean="0"/>
          </a:p>
          <a:p>
            <a:pPr defTabSz="1097658">
              <a:defRPr/>
            </a:pPr>
            <a:r>
              <a:rPr lang="en-US" dirty="0" smtClean="0"/>
              <a:t>Population</a:t>
            </a:r>
            <a:r>
              <a:rPr lang="en-US" baseline="0" dirty="0" smtClean="0"/>
              <a:t> change over the decade has been greatest in the urban and suburban population triangle counties. Counties in the lower Rio Grande Valley also had significant growth as did El Paso. Overall, </a:t>
            </a:r>
            <a:r>
              <a:rPr lang="en-US" dirty="0" smtClean="0"/>
              <a:t>158</a:t>
            </a:r>
            <a:r>
              <a:rPr lang="en-US" baseline="0" dirty="0" smtClean="0"/>
              <a:t> </a:t>
            </a:r>
            <a:r>
              <a:rPr lang="en-US" dirty="0" smtClean="0"/>
              <a:t>counties</a:t>
            </a:r>
            <a:r>
              <a:rPr lang="en-US" baseline="0" dirty="0" smtClean="0"/>
              <a:t> gained population while 96 (38%) lost population over the decade.</a:t>
            </a:r>
          </a:p>
          <a:p>
            <a:pPr defTabSz="1097658">
              <a:defRPr/>
            </a:pPr>
            <a:endParaRPr lang="en-US" dirty="0" smtClean="0"/>
          </a:p>
        </p:txBody>
      </p:sp>
      <p:sp>
        <p:nvSpPr>
          <p:cNvPr id="4" name="Slide Number Placeholder 3"/>
          <p:cNvSpPr>
            <a:spLocks noGrp="1"/>
          </p:cNvSpPr>
          <p:nvPr>
            <p:ph type="sldNum" sz="quarter" idx="10"/>
          </p:nvPr>
        </p:nvSpPr>
        <p:spPr>
          <a:xfrm>
            <a:off x="6190080" y="8239170"/>
            <a:ext cx="4733588" cy="433641"/>
          </a:xfrm>
          <a:prstGeom prst="rect">
            <a:avLst/>
          </a:prstGeom>
        </p:spPr>
        <p:txBody>
          <a:bodyPr/>
          <a:lstStyle/>
          <a:p>
            <a:pPr>
              <a:defRPr/>
            </a:pPr>
            <a:fld id="{47192831-88FD-46AC-A3A6-55A2B3E79D84}" type="slidenum">
              <a:rPr lang="en-US" smtClean="0"/>
              <a:pPr>
                <a:defRPr/>
              </a:pPr>
              <a:t>4</a:t>
            </a:fld>
            <a:endParaRPr lang="en-US" dirty="0"/>
          </a:p>
        </p:txBody>
      </p:sp>
    </p:spTree>
    <p:extLst>
      <p:ext uri="{BB962C8B-B14F-4D97-AF65-F5344CB8AC3E}">
        <p14:creationId xmlns:p14="http://schemas.microsoft.com/office/powerpoint/2010/main" val="1865928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376238"/>
            <a:ext cx="8936037" cy="6704012"/>
          </a:xfrm>
        </p:spPr>
      </p:sp>
      <p:sp>
        <p:nvSpPr>
          <p:cNvPr id="3" name="Notes Placeholder 2"/>
          <p:cNvSpPr>
            <a:spLocks noGrp="1"/>
          </p:cNvSpPr>
          <p:nvPr>
            <p:ph type="body" idx="1"/>
          </p:nvPr>
        </p:nvSpPr>
        <p:spPr>
          <a:xfrm>
            <a:off x="626769" y="6881686"/>
            <a:ext cx="9883316" cy="2152491"/>
          </a:xfrm>
          <a:prstGeom prst="rect">
            <a:avLst/>
          </a:prstGeom>
        </p:spPr>
        <p:txBody>
          <a:bodyPr/>
          <a:lstStyle/>
          <a:p>
            <a:pPr defTabSz="1097658">
              <a:defRPr/>
            </a:pPr>
            <a:endParaRPr lang="en-US" dirty="0" smtClean="0"/>
          </a:p>
          <a:p>
            <a:pPr defTabSz="1097658">
              <a:defRPr/>
            </a:pPr>
            <a:r>
              <a:rPr lang="en-US" dirty="0" smtClean="0"/>
              <a:t>Percent change is an indicator of the speed of population change</a:t>
            </a:r>
            <a:r>
              <a:rPr lang="en-US" baseline="0" dirty="0" smtClean="0"/>
              <a:t> void of information about the volume of population change. Percent change in the population over the past few years has been greatest in the suburban population triangle counties, notably among counties between San Antonio and Austin. In the early part of the decade, counties in the Eagle Ford Shale area (south east of San Antonio) and the Cline Shale area (Midland and Odessa area), had been growing quickly. This is no longer the case. </a:t>
            </a:r>
          </a:p>
          <a:p>
            <a:pPr defTabSz="1097658">
              <a:defRPr/>
            </a:pPr>
            <a:endParaRPr lang="en-US" dirty="0" smtClean="0"/>
          </a:p>
        </p:txBody>
      </p:sp>
      <p:sp>
        <p:nvSpPr>
          <p:cNvPr id="4" name="Slide Number Placeholder 3"/>
          <p:cNvSpPr>
            <a:spLocks noGrp="1"/>
          </p:cNvSpPr>
          <p:nvPr>
            <p:ph type="sldNum" sz="quarter" idx="10"/>
          </p:nvPr>
        </p:nvSpPr>
        <p:spPr>
          <a:xfrm>
            <a:off x="6190080" y="8239170"/>
            <a:ext cx="4733588" cy="433641"/>
          </a:xfrm>
          <a:prstGeom prst="rect">
            <a:avLst/>
          </a:prstGeom>
        </p:spPr>
        <p:txBody>
          <a:bodyPr/>
          <a:lstStyle/>
          <a:p>
            <a:pPr>
              <a:defRPr/>
            </a:pPr>
            <a:fld id="{47192831-88FD-46AC-A3A6-55A2B3E79D84}" type="slidenum">
              <a:rPr lang="en-US" smtClean="0"/>
              <a:pPr>
                <a:defRPr/>
              </a:pPr>
              <a:t>5</a:t>
            </a:fld>
            <a:endParaRPr lang="en-US" dirty="0"/>
          </a:p>
        </p:txBody>
      </p:sp>
    </p:spTree>
    <p:extLst>
      <p:ext uri="{BB962C8B-B14F-4D97-AF65-F5344CB8AC3E}">
        <p14:creationId xmlns:p14="http://schemas.microsoft.com/office/powerpoint/2010/main" val="581491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6</a:t>
            </a:fld>
            <a:endParaRPr lang="en-US" dirty="0"/>
          </a:p>
        </p:txBody>
      </p:sp>
    </p:spTree>
    <p:extLst>
      <p:ext uri="{BB962C8B-B14F-4D97-AF65-F5344CB8AC3E}">
        <p14:creationId xmlns:p14="http://schemas.microsoft.com/office/powerpoint/2010/main" val="896278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Natural</a:t>
            </a:r>
            <a:r>
              <a:rPr lang="en-US" baseline="0" dirty="0" smtClean="0"/>
              <a:t> increase has been in the range of half of population change since the last Census in Texas. Thus Texas is growing quickly and substantially from having more births than deaths over time. In recent years the number and percent of new Texas from other states has decline and the number and percent of international migrants has increased.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8</a:t>
            </a:fld>
            <a:endParaRPr lang="en-US" dirty="0"/>
          </a:p>
        </p:txBody>
      </p:sp>
    </p:spTree>
    <p:extLst>
      <p:ext uri="{BB962C8B-B14F-4D97-AF65-F5344CB8AC3E}">
        <p14:creationId xmlns:p14="http://schemas.microsoft.com/office/powerpoint/2010/main" val="3421829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smtClean="0"/>
              <a:t>The age distribution of the non-Hispanic white population in Texas is weighted heavily with the “baby boom” generation. Largely the result of lower fertility and less net</a:t>
            </a:r>
            <a:r>
              <a:rPr lang="en-US" baseline="0" dirty="0" smtClean="0"/>
              <a:t> </a:t>
            </a:r>
            <a:r>
              <a:rPr lang="en-US" dirty="0" smtClean="0"/>
              <a:t>in-migration, the non-Hispanic white population</a:t>
            </a:r>
            <a:r>
              <a:rPr lang="en-US" baseline="0" dirty="0" smtClean="0"/>
              <a:t> has relatively fewer young persons relative to those in the middle-age years. In 2010, at ages 37 and younger, the Hispanic population exceeds the non-Hispanic white population.</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16</a:t>
            </a:fld>
            <a:endParaRPr lang="en-US" dirty="0"/>
          </a:p>
        </p:txBody>
      </p:sp>
    </p:spTree>
    <p:extLst>
      <p:ext uri="{BB962C8B-B14F-4D97-AF65-F5344CB8AC3E}">
        <p14:creationId xmlns:p14="http://schemas.microsoft.com/office/powerpoint/2010/main" val="915902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sex, race and</a:t>
            </a:r>
            <a:r>
              <a:rPr lang="en-US" baseline="0" dirty="0" smtClean="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17</a:t>
            </a:fld>
            <a:endParaRPr lang="en-US" dirty="0"/>
          </a:p>
        </p:txBody>
      </p:sp>
    </p:spTree>
    <p:extLst>
      <p:ext uri="{BB962C8B-B14F-4D97-AF65-F5344CB8AC3E}">
        <p14:creationId xmlns:p14="http://schemas.microsoft.com/office/powerpoint/2010/main" val="1831273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00500" y="120015"/>
            <a:ext cx="5046344" cy="908684"/>
          </a:xfrm>
        </p:spPr>
        <p:txBody>
          <a:bodyPr anchor="t" anchorCtr="0">
            <a:noAutofit/>
          </a:bodyPr>
          <a:lstStyle>
            <a:lvl1pPr algn="r">
              <a:defRPr sz="32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412231" y="1754505"/>
            <a:ext cx="2634614" cy="2874645"/>
          </a:xfrm>
        </p:spPr>
        <p:txBody>
          <a:bodyPr>
            <a:noAutofit/>
          </a:bodyPr>
          <a:lstStyle>
            <a:lvl1pPr marL="0" indent="0" algn="r">
              <a:lnSpc>
                <a:spcPct val="100000"/>
              </a:lnSpc>
              <a:buNone/>
              <a:defRPr sz="2400">
                <a:solidFill>
                  <a:srgbClr val="25327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5" name="Group 4"/>
          <p:cNvGrpSpPr/>
          <p:nvPr/>
        </p:nvGrpSpPr>
        <p:grpSpPr>
          <a:xfrm>
            <a:off x="6019800" y="6256840"/>
            <a:ext cx="2895599" cy="400110"/>
            <a:chOff x="6229737" y="6256840"/>
            <a:chExt cx="2895599" cy="40011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9737" y="6256840"/>
              <a:ext cx="399663" cy="399663"/>
            </a:xfrm>
            <a:prstGeom prst="rect">
              <a:avLst/>
            </a:prstGeom>
          </p:spPr>
        </p:pic>
        <p:sp>
          <p:nvSpPr>
            <p:cNvPr id="16" name="TextBox 15"/>
            <p:cNvSpPr txBox="1"/>
            <p:nvPr userDrawn="1"/>
          </p:nvSpPr>
          <p:spPr>
            <a:xfrm>
              <a:off x="6629399" y="6256840"/>
              <a:ext cx="2495937" cy="400110"/>
            </a:xfrm>
            <a:prstGeom prst="rect">
              <a:avLst/>
            </a:prstGeom>
            <a:noFill/>
          </p:spPr>
          <p:txBody>
            <a:bodyPr wrap="square" rtlCol="0">
              <a:normAutofit fontScale="92500"/>
            </a:bodyPr>
            <a:lstStyle/>
            <a:p>
              <a:r>
                <a:rPr lang="en-US" sz="2000" dirty="0" smtClean="0">
                  <a:solidFill>
                    <a:schemeClr val="tx2"/>
                  </a:solidFill>
                </a:rPr>
                <a:t>@TexasDemography</a:t>
              </a:r>
              <a:endParaRPr lang="en-US" sz="2000" dirty="0">
                <a:solidFill>
                  <a:schemeClr val="tx2"/>
                </a:solidFill>
              </a:endParaRPr>
            </a:p>
          </p:txBody>
        </p:sp>
      </p:gr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9315" y="5112828"/>
            <a:ext cx="3080384" cy="101119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9777" t="1" r="-8" b="-765"/>
          <a:stretch/>
        </p:blipFill>
        <p:spPr>
          <a:xfrm>
            <a:off x="0" y="0"/>
            <a:ext cx="6675120" cy="6766560"/>
          </a:xfrm>
          <a:prstGeom prst="rect">
            <a:avLst/>
          </a:prstGeom>
        </p:spPr>
      </p:pic>
    </p:spTree>
    <p:extLst>
      <p:ext uri="{BB962C8B-B14F-4D97-AF65-F5344CB8AC3E}">
        <p14:creationId xmlns:p14="http://schemas.microsoft.com/office/powerpoint/2010/main" val="173491616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0"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0" y="2150744"/>
            <a:ext cx="3887391" cy="4101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D34E50B-2F52-4821-A80F-AEA68124EBC8}" type="datetime1">
              <a:rPr lang="en-US" smtClean="0"/>
              <a:t>2/24/2018</a:t>
            </a:fld>
            <a:endParaRPr lang="en-US" dirty="0"/>
          </a:p>
        </p:txBody>
      </p:sp>
      <p:sp>
        <p:nvSpPr>
          <p:cNvPr id="8" name="Footer Placeholder 7"/>
          <p:cNvSpPr>
            <a:spLocks noGrp="1"/>
          </p:cNvSpPr>
          <p:nvPr>
            <p:ph type="ftr" sz="quarter" idx="11"/>
          </p:nvPr>
        </p:nvSpPr>
        <p:spPr/>
        <p:txBody>
          <a:bodyPr/>
          <a:lstStyle/>
          <a:p>
            <a:r>
              <a:rPr lang="en-US"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54508949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49"/>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6E1CF5-A70B-4390-BA91-1EB097C99F0D}" type="datetime1">
              <a:rPr lang="en-US" smtClean="0"/>
              <a:t>2/24/2018</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267435235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4"/>
            <a:ext cx="462915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297305"/>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DF19AD-229C-4ABE-A25C-718C0D054BAE}" type="datetime1">
              <a:rPr lang="en-US" smtClean="0"/>
              <a:t>2/24/2018</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42838306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63680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normAutofit/>
          </a:bodyPr>
          <a:lstStyle>
            <a:lvl1pPr algn="ctr">
              <a:defRPr sz="3600">
                <a:solidFill>
                  <a:schemeClr val="bg1"/>
                </a:solidFill>
                <a:effectLst>
                  <a:outerShdw blurRad="50800" dist="38100" dir="5400000" algn="t" rotWithShape="0">
                    <a:prstClr val="black">
                      <a:alpha val="40000"/>
                    </a:prstClr>
                  </a:outerShdw>
                </a:effectLst>
                <a:latin typeface="+mn-l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16EA17B0-1009-45A1-B7BB-2A2DC920306F}" type="datetime1">
              <a:rPr lang="en-US" smtClean="0"/>
              <a:t>2/24/2018</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304833260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26251"/>
            <a:ext cx="7886700" cy="2852737"/>
          </a:xfrm>
        </p:spPr>
        <p:txBody>
          <a:bodyPr anchor="b"/>
          <a:lstStyle>
            <a:lvl1pPr>
              <a:defRPr sz="6000">
                <a:solidFill>
                  <a:srgbClr val="25327B"/>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37195DDB-3A78-4C6D-97A9-BF4491D2246E}" type="datetime1">
              <a:rPr lang="en-US" smtClean="0"/>
              <a:t>2/24/2018</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3280222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45795" y="1563016"/>
            <a:ext cx="3886200" cy="467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6295" y="1563016"/>
            <a:ext cx="3886200" cy="467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C28A85-6220-4C1A-AFF4-87E88D120771}" type="datetime1">
              <a:rPr lang="en-US" smtClean="0"/>
              <a:t>2/24/2018</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79375839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0"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0" y="2150744"/>
            <a:ext cx="3887391" cy="4101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124345A-3D20-49E5-8A05-7DD2A06E0781}" type="datetime1">
              <a:rPr lang="en-US" smtClean="0"/>
              <a:t>2/24/2018</a:t>
            </a:fld>
            <a:endParaRPr lang="en-US" dirty="0"/>
          </a:p>
        </p:txBody>
      </p:sp>
      <p:sp>
        <p:nvSpPr>
          <p:cNvPr id="8" name="Footer Placeholder 7"/>
          <p:cNvSpPr>
            <a:spLocks noGrp="1"/>
          </p:cNvSpPr>
          <p:nvPr>
            <p:ph type="ftr" sz="quarter" idx="11"/>
          </p:nvPr>
        </p:nvSpPr>
        <p:spPr/>
        <p:txBody>
          <a:bodyPr/>
          <a:lstStyle/>
          <a:p>
            <a:r>
              <a:rPr lang="en-US"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02578019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0CC9E70-FB3D-4BDB-BC8B-791C280B0EC6}" type="datetime1">
              <a:rPr lang="en-US" smtClean="0"/>
              <a:t>2/24/2018</a:t>
            </a:fld>
            <a:endParaRPr lang="en-US" dirty="0"/>
          </a:p>
        </p:txBody>
      </p:sp>
      <p:sp>
        <p:nvSpPr>
          <p:cNvPr id="4" name="Footer Placeholder 3"/>
          <p:cNvSpPr>
            <a:spLocks noGrp="1"/>
          </p:cNvSpPr>
          <p:nvPr>
            <p:ph type="ftr" sz="quarter" idx="11"/>
          </p:nvPr>
        </p:nvSpPr>
        <p:spPr/>
        <p:txBody>
          <a:bodyPr/>
          <a:lstStyle/>
          <a:p>
            <a:r>
              <a:rPr lang="en-US" smtClean="0"/>
              <a:t>DRAFT 5-25-10</a:t>
            </a:r>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66614799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274B86-8FF8-444A-ADFB-7DCF305616B1}" type="datetime1">
              <a:rPr lang="en-US" smtClean="0"/>
              <a:t>2/24/2018</a:t>
            </a:fld>
            <a:endParaRPr lang="en-US" dirty="0"/>
          </a:p>
        </p:txBody>
      </p:sp>
      <p:sp>
        <p:nvSpPr>
          <p:cNvPr id="3" name="Footer Placeholder 2"/>
          <p:cNvSpPr>
            <a:spLocks noGrp="1"/>
          </p:cNvSpPr>
          <p:nvPr>
            <p:ph type="ftr" sz="quarter" idx="11"/>
          </p:nvPr>
        </p:nvSpPr>
        <p:spPr/>
        <p:txBody>
          <a:bodyPr/>
          <a:lstStyle/>
          <a:p>
            <a:r>
              <a:rPr lang="en-US" smtClean="0"/>
              <a:t>DRAFT 5-25-10</a:t>
            </a:r>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39759984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49"/>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48AC94-746D-4D1E-A90E-AED3C5E97251}" type="datetime1">
              <a:rPr lang="en-US" smtClean="0"/>
              <a:t>2/24/2018</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7425736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4"/>
            <a:ext cx="462915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297305"/>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9D2612-89F1-4C39-A4E6-E99566F934F7}" type="datetime1">
              <a:rPr lang="en-US" smtClean="0"/>
              <a:t>2/24/2018</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50409477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1131570"/>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77190" y="1511216"/>
            <a:ext cx="8458200" cy="466345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DABCF4BF-2998-4258-A5A8-4925EC584ECF}" type="datetime1">
              <a:rPr lang="en-US" smtClean="0"/>
              <a:t>2/24/2018</a:t>
            </a:fld>
            <a:endParaRPr lang="en-US" dirty="0"/>
          </a:p>
        </p:txBody>
      </p:sp>
      <p:sp>
        <p:nvSpPr>
          <p:cNvPr id="5"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6"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
        <p:nvSpPr>
          <p:cNvPr id="7" name="Rectangle 6"/>
          <p:cNvSpPr/>
          <p:nvPr/>
        </p:nvSpPr>
        <p:spPr>
          <a:xfrm>
            <a:off x="0" y="6721476"/>
            <a:ext cx="9144000" cy="136524"/>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15" cstate="print">
            <a:extLst>
              <a:ext uri="{28A0092B-C50C-407E-A947-70E740481C1C}">
                <a14:useLocalDpi xmlns:a14="http://schemas.microsoft.com/office/drawing/2010/main" val="0"/>
              </a:ext>
            </a:extLst>
          </a:blip>
          <a:srcRect l="15228" r="-1522"/>
          <a:stretch/>
        </p:blipFill>
        <p:spPr>
          <a:xfrm>
            <a:off x="0" y="0"/>
            <a:ext cx="1554480" cy="1453899"/>
          </a:xfrm>
          <a:prstGeom prst="rect">
            <a:avLst/>
          </a:prstGeom>
        </p:spPr>
      </p:pic>
    </p:spTree>
    <p:extLst>
      <p:ext uri="{BB962C8B-B14F-4D97-AF65-F5344CB8AC3E}">
        <p14:creationId xmlns:p14="http://schemas.microsoft.com/office/powerpoint/2010/main" val="122495075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iming>
    <p:tnLst>
      <p:par>
        <p:cTn id="1" dur="indefinite" restart="never" nodeType="tmRoot"/>
      </p:par>
    </p:tnLst>
  </p:timing>
  <p:hf hdr="0" ftr="0" dt="0"/>
  <p:txStyles>
    <p:titleStyle>
      <a:lvl1pPr algn="ctr" defTabSz="914400" rtl="0" eaLnBrk="1" latinLnBrk="0" hangingPunct="1">
        <a:lnSpc>
          <a:spcPct val="90000"/>
        </a:lnSpc>
        <a:spcBef>
          <a:spcPct val="0"/>
        </a:spcBef>
        <a:buNone/>
        <a:defRPr sz="3600" kern="1200">
          <a:solidFill>
            <a:schemeClr val="bg1"/>
          </a:solidFill>
          <a:effectLst>
            <a:outerShdw blurRad="50800" dist="38100" dir="5400000" algn="t" rotWithShape="0">
              <a:prstClr val="black">
                <a:alpha val="40000"/>
              </a:prst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8.emf"/><Relationship Id="rId7" Type="http://schemas.openxmlformats.org/officeDocument/2006/relationships/image" Target="../media/image22.emf"/><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2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www.tracer2.com/cgi/dataanalysis/AreaSelection.asp?tableName=Ces" TargetMode="External"/></Relationships>
</file>

<file path=ppt/slides/_rels/slide33.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81400" y="76200"/>
            <a:ext cx="5622234" cy="1295400"/>
          </a:xfrm>
        </p:spPr>
        <p:txBody>
          <a:bodyPr>
            <a:normAutofit/>
          </a:bodyPr>
          <a:lstStyle/>
          <a:p>
            <a:pPr algn="ctr"/>
            <a:r>
              <a:rPr lang="en-US" sz="2400" dirty="0" smtClean="0"/>
              <a:t>Economic Development and </a:t>
            </a:r>
            <a:r>
              <a:rPr lang="en-US" sz="2400" smtClean="0"/>
              <a:t>Demographic Characteristics </a:t>
            </a:r>
            <a:r>
              <a:rPr lang="en-US" sz="2400" dirty="0" smtClean="0"/>
              <a:t>and Trends in Texas</a:t>
            </a:r>
            <a:endParaRPr lang="en-US" sz="2400" dirty="0"/>
          </a:p>
        </p:txBody>
      </p:sp>
      <p:sp>
        <p:nvSpPr>
          <p:cNvPr id="4" name="Subtitle 3"/>
          <p:cNvSpPr>
            <a:spLocks noGrp="1"/>
          </p:cNvSpPr>
          <p:nvPr>
            <p:ph type="subTitle" idx="1"/>
          </p:nvPr>
        </p:nvSpPr>
        <p:spPr>
          <a:xfrm>
            <a:off x="6019800" y="2590800"/>
            <a:ext cx="2895600" cy="1981200"/>
          </a:xfrm>
        </p:spPr>
        <p:txBody>
          <a:bodyPr>
            <a:normAutofit/>
          </a:bodyPr>
          <a:lstStyle/>
          <a:p>
            <a:pPr algn="ctr"/>
            <a:r>
              <a:rPr lang="en-US" sz="2000" dirty="0" smtClean="0"/>
              <a:t>Texas Economic Development Council</a:t>
            </a:r>
          </a:p>
          <a:p>
            <a:pPr algn="ctr"/>
            <a:r>
              <a:rPr lang="en-US" sz="2000" dirty="0" smtClean="0"/>
              <a:t>February 22, 2018</a:t>
            </a:r>
          </a:p>
          <a:p>
            <a:pPr algn="ctr"/>
            <a:r>
              <a:rPr lang="en-US" sz="2000" dirty="0" smtClean="0"/>
              <a:t>San Antonio, Texas</a:t>
            </a:r>
          </a:p>
        </p:txBody>
      </p:sp>
    </p:spTree>
    <p:extLst>
      <p:ext uri="{BB962C8B-B14F-4D97-AF65-F5344CB8AC3E}">
        <p14:creationId xmlns:p14="http://schemas.microsoft.com/office/powerpoint/2010/main" val="12193350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Natural increase, Texas, Florida, California, 2011-2017</a:t>
            </a:r>
            <a:endParaRPr lang="en-US"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10</a:t>
            </a:fld>
            <a:endParaRPr lang="en-US" dirty="0"/>
          </a:p>
        </p:txBody>
      </p:sp>
      <p:graphicFrame>
        <p:nvGraphicFramePr>
          <p:cNvPr id="5" name="Content Placeholder 4"/>
          <p:cNvGraphicFramePr>
            <a:graphicFrameLocks noGrp="1"/>
          </p:cNvGraphicFramePr>
          <p:nvPr>
            <p:ph idx="1"/>
            <p:extLst/>
          </p:nvPr>
        </p:nvGraphicFramePr>
        <p:xfrm>
          <a:off x="-200979" y="1002997"/>
          <a:ext cx="8747760" cy="527367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5" y="6538923"/>
            <a:ext cx="3978974" cy="246221"/>
          </a:xfrm>
          <a:prstGeom prst="rect">
            <a:avLst/>
          </a:prstGeom>
          <a:noFill/>
        </p:spPr>
        <p:txBody>
          <a:bodyPr wrap="none" rtlCol="0">
            <a:spAutoFit/>
          </a:bodyPr>
          <a:lstStyle/>
          <a:p>
            <a:r>
              <a:rPr lang="en-US" sz="1000" dirty="0">
                <a:solidFill>
                  <a:schemeClr val="tx1">
                    <a:lumMod val="50000"/>
                    <a:lumOff val="50000"/>
                  </a:schemeClr>
                </a:solidFill>
              </a:rPr>
              <a:t>Source: U.S. Census </a:t>
            </a:r>
            <a:r>
              <a:rPr lang="en-US" sz="1000" dirty="0" smtClean="0">
                <a:solidFill>
                  <a:schemeClr val="tx1">
                    <a:lumMod val="50000"/>
                    <a:lumOff val="50000"/>
                  </a:schemeClr>
                </a:solidFill>
              </a:rPr>
              <a:t>Bureau, 2017 Vintage </a:t>
            </a:r>
            <a:r>
              <a:rPr lang="en-US" sz="1000" dirty="0">
                <a:solidFill>
                  <a:schemeClr val="tx1">
                    <a:lumMod val="50000"/>
                    <a:lumOff val="50000"/>
                  </a:schemeClr>
                </a:solidFill>
              </a:rPr>
              <a:t>Population </a:t>
            </a:r>
            <a:r>
              <a:rPr lang="en-US" sz="1000" dirty="0" smtClean="0">
                <a:solidFill>
                  <a:schemeClr val="tx1">
                    <a:lumMod val="50000"/>
                    <a:lumOff val="50000"/>
                  </a:schemeClr>
                </a:solidFill>
              </a:rPr>
              <a:t>Estimates </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2977528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International net-migration, Texas, Florida, California, 2011-2017</a:t>
            </a:r>
            <a:endParaRPr lang="en-US"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11</a:t>
            </a:fld>
            <a:endParaRPr lang="en-US" dirty="0"/>
          </a:p>
        </p:txBody>
      </p:sp>
      <p:sp>
        <p:nvSpPr>
          <p:cNvPr id="8" name="TextBox 7"/>
          <p:cNvSpPr txBox="1"/>
          <p:nvPr/>
        </p:nvSpPr>
        <p:spPr>
          <a:xfrm>
            <a:off x="5" y="6538923"/>
            <a:ext cx="3978974" cy="246221"/>
          </a:xfrm>
          <a:prstGeom prst="rect">
            <a:avLst/>
          </a:prstGeom>
          <a:noFill/>
        </p:spPr>
        <p:txBody>
          <a:bodyPr wrap="none" rtlCol="0">
            <a:spAutoFit/>
          </a:bodyPr>
          <a:lstStyle/>
          <a:p>
            <a:r>
              <a:rPr lang="en-US" sz="1000" dirty="0">
                <a:solidFill>
                  <a:schemeClr val="tx1">
                    <a:lumMod val="50000"/>
                    <a:lumOff val="50000"/>
                  </a:schemeClr>
                </a:solidFill>
              </a:rPr>
              <a:t>Source: U.S. Census </a:t>
            </a:r>
            <a:r>
              <a:rPr lang="en-US" sz="1000" dirty="0" smtClean="0">
                <a:solidFill>
                  <a:schemeClr val="tx1">
                    <a:lumMod val="50000"/>
                    <a:lumOff val="50000"/>
                  </a:schemeClr>
                </a:solidFill>
              </a:rPr>
              <a:t>Bureau, 2017 Vintage </a:t>
            </a:r>
            <a:r>
              <a:rPr lang="en-US" sz="1000" dirty="0">
                <a:solidFill>
                  <a:schemeClr val="tx1">
                    <a:lumMod val="50000"/>
                    <a:lumOff val="50000"/>
                  </a:schemeClr>
                </a:solidFill>
              </a:rPr>
              <a:t>Population </a:t>
            </a:r>
            <a:r>
              <a:rPr lang="en-US" sz="1000" dirty="0" smtClean="0">
                <a:solidFill>
                  <a:schemeClr val="tx1">
                    <a:lumMod val="50000"/>
                    <a:lumOff val="50000"/>
                  </a:schemeClr>
                </a:solidFill>
              </a:rPr>
              <a:t>Estimates </a:t>
            </a:r>
            <a:endParaRPr lang="en-US" sz="1000" dirty="0">
              <a:solidFill>
                <a:schemeClr val="tx1">
                  <a:lumMod val="50000"/>
                  <a:lumOff val="50000"/>
                </a:schemeClr>
              </a:solidFill>
            </a:endParaRPr>
          </a:p>
        </p:txBody>
      </p:sp>
      <p:graphicFrame>
        <p:nvGraphicFramePr>
          <p:cNvPr id="9" name="Content Placeholder 8"/>
          <p:cNvGraphicFramePr>
            <a:graphicFrameLocks noGrp="1"/>
          </p:cNvGraphicFramePr>
          <p:nvPr>
            <p:ph idx="1"/>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61703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Domestic net-migration, Texas, Florida, California, 2011-2017</a:t>
            </a:r>
            <a:endParaRPr lang="en-US"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12</a:t>
            </a:fld>
            <a:endParaRPr lang="en-US" dirty="0"/>
          </a:p>
        </p:txBody>
      </p:sp>
      <p:graphicFrame>
        <p:nvGraphicFramePr>
          <p:cNvPr id="7" name="Content Placeholder 6"/>
          <p:cNvGraphicFramePr>
            <a:graphicFrameLocks noGrp="1"/>
          </p:cNvGraphicFramePr>
          <p:nvPr>
            <p:ph idx="1"/>
            <p:extLst/>
          </p:nvPr>
        </p:nvGraphicFramePr>
        <p:xfrm>
          <a:off x="377824" y="1219200"/>
          <a:ext cx="8461375" cy="495617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5" y="6538923"/>
            <a:ext cx="3978974" cy="246221"/>
          </a:xfrm>
          <a:prstGeom prst="rect">
            <a:avLst/>
          </a:prstGeom>
          <a:noFill/>
        </p:spPr>
        <p:txBody>
          <a:bodyPr wrap="none" rtlCol="0">
            <a:spAutoFit/>
          </a:bodyPr>
          <a:lstStyle/>
          <a:p>
            <a:r>
              <a:rPr lang="en-US" sz="1000" dirty="0">
                <a:solidFill>
                  <a:schemeClr val="tx1">
                    <a:lumMod val="50000"/>
                    <a:lumOff val="50000"/>
                  </a:schemeClr>
                </a:solidFill>
              </a:rPr>
              <a:t>Source: U.S. Census </a:t>
            </a:r>
            <a:r>
              <a:rPr lang="en-US" sz="1000" dirty="0" smtClean="0">
                <a:solidFill>
                  <a:schemeClr val="tx1">
                    <a:lumMod val="50000"/>
                    <a:lumOff val="50000"/>
                  </a:schemeClr>
                </a:solidFill>
              </a:rPr>
              <a:t>Bureau, 2017 Vintage </a:t>
            </a:r>
            <a:r>
              <a:rPr lang="en-US" sz="1000" dirty="0">
                <a:solidFill>
                  <a:schemeClr val="tx1">
                    <a:lumMod val="50000"/>
                    <a:lumOff val="50000"/>
                  </a:schemeClr>
                </a:solidFill>
              </a:rPr>
              <a:t>Population </a:t>
            </a:r>
            <a:r>
              <a:rPr lang="en-US" sz="1000" dirty="0" smtClean="0">
                <a:solidFill>
                  <a:schemeClr val="tx1">
                    <a:lumMod val="50000"/>
                    <a:lumOff val="50000"/>
                  </a:schemeClr>
                </a:solidFill>
              </a:rPr>
              <a:t>Estimates </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2791071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BC1FA3B-F0C1-4F58-90BE-DCC7501F4B28}" type="slidenum">
              <a:rPr lang="en-US" smtClean="0"/>
              <a:pPr/>
              <a:t>13</a:t>
            </a:fld>
            <a:endParaRPr lang="en-US" dirty="0"/>
          </a:p>
        </p:txBody>
      </p:sp>
      <p:sp>
        <p:nvSpPr>
          <p:cNvPr id="3" name="Title 1"/>
          <p:cNvSpPr txBox="1">
            <a:spLocks/>
          </p:cNvSpPr>
          <p:nvPr/>
        </p:nvSpPr>
        <p:spPr>
          <a:xfrm>
            <a:off x="1600200" y="228600"/>
            <a:ext cx="6858000" cy="990600"/>
          </a:xfrm>
          <a:prstGeom prst="rect">
            <a:avLst/>
          </a:prstGeom>
        </p:spPr>
        <p:txBody>
          <a:bodyPr>
            <a:noAutofit/>
          </a:bodyPr>
          <a:lstStyle>
            <a:lvl1pPr algn="ctr" defTabSz="914400" rtl="0" eaLnBrk="1" latinLnBrk="0" hangingPunct="1">
              <a:lnSpc>
                <a:spcPct val="90000"/>
              </a:lnSpc>
              <a:spcBef>
                <a:spcPct val="0"/>
              </a:spcBef>
              <a:buNone/>
              <a:defRPr sz="3600" kern="1200">
                <a:solidFill>
                  <a:schemeClr val="bg1"/>
                </a:solidFill>
                <a:effectLst>
                  <a:outerShdw blurRad="50800" dist="38100" dir="5400000" algn="t" rotWithShape="0">
                    <a:prstClr val="black">
                      <a:alpha val="40000"/>
                    </a:prstClr>
                  </a:outerShdw>
                </a:effectLst>
                <a:latin typeface="+mn-lt"/>
                <a:ea typeface="+mj-ea"/>
                <a:cs typeface="+mj-cs"/>
              </a:defRPr>
            </a:lvl1pPr>
          </a:lstStyle>
          <a:p>
            <a:r>
              <a:rPr lang="en-US" sz="2400" dirty="0">
                <a:solidFill>
                  <a:schemeClr val="tx2"/>
                </a:solidFill>
                <a:effectLst/>
              </a:rPr>
              <a:t>Annual Shares of Recent Non-Citizen Immigrants to Texas by World Area of Birth, </a:t>
            </a:r>
            <a:r>
              <a:rPr lang="en-US" sz="2400" dirty="0" smtClean="0">
                <a:solidFill>
                  <a:schemeClr val="tx2"/>
                </a:solidFill>
                <a:effectLst/>
              </a:rPr>
              <a:t>2005-2015 </a:t>
            </a:r>
            <a:endParaRPr lang="en-US" sz="2400" dirty="0">
              <a:solidFill>
                <a:schemeClr val="tx2"/>
              </a:solidFill>
              <a:effectLst/>
            </a:endParaRPr>
          </a:p>
        </p:txBody>
      </p:sp>
      <p:graphicFrame>
        <p:nvGraphicFramePr>
          <p:cNvPr id="5" name="Chart 4"/>
          <p:cNvGraphicFramePr>
            <a:graphicFrameLocks noGrp="1"/>
          </p:cNvGraphicFramePr>
          <p:nvPr>
            <p:extLst/>
          </p:nvPr>
        </p:nvGraphicFramePr>
        <p:xfrm>
          <a:off x="832585" y="1228335"/>
          <a:ext cx="7478830" cy="5172472"/>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0" y="6400807"/>
            <a:ext cx="8001000" cy="261610"/>
          </a:xfrm>
          <a:prstGeom prst="rect">
            <a:avLst/>
          </a:prstGeom>
        </p:spPr>
        <p:txBody>
          <a:bodyPr wrap="square">
            <a:spAutoFit/>
          </a:bodyPr>
          <a:lstStyle/>
          <a:p>
            <a:r>
              <a:rPr lang="en-US" sz="1100" dirty="0">
                <a:solidFill>
                  <a:schemeClr val="tx1">
                    <a:lumMod val="50000"/>
                    <a:lumOff val="50000"/>
                  </a:schemeClr>
                </a:solidFill>
              </a:rPr>
              <a:t>Source: U.S. Census Bureau, </a:t>
            </a:r>
            <a:r>
              <a:rPr lang="en-US" sz="1100" dirty="0" smtClean="0">
                <a:solidFill>
                  <a:schemeClr val="tx1">
                    <a:lumMod val="50000"/>
                    <a:lumOff val="50000"/>
                  </a:schemeClr>
                </a:solidFill>
              </a:rPr>
              <a:t>American Community Survey, 1-Year PUMS</a:t>
            </a:r>
            <a:endParaRPr lang="en-US" sz="1100" dirty="0">
              <a:solidFill>
                <a:schemeClr val="tx1">
                  <a:lumMod val="50000"/>
                  <a:lumOff val="50000"/>
                </a:schemeClr>
              </a:solidFill>
            </a:endParaRPr>
          </a:p>
        </p:txBody>
      </p:sp>
    </p:spTree>
    <p:extLst>
      <p:ext uri="{BB962C8B-B14F-4D97-AF65-F5344CB8AC3E}">
        <p14:creationId xmlns:p14="http://schemas.microsoft.com/office/powerpoint/2010/main" val="3515237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447800" y="1138228"/>
            <a:ext cx="6472515" cy="5284713"/>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14</a:t>
            </a:fld>
            <a:endParaRPr lang="en-US" dirty="0"/>
          </a:p>
        </p:txBody>
      </p:sp>
    </p:spTree>
    <p:extLst>
      <p:ext uri="{BB962C8B-B14F-4D97-AF65-F5344CB8AC3E}">
        <p14:creationId xmlns:p14="http://schemas.microsoft.com/office/powerpoint/2010/main" val="1747117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BC1FA3B-F0C1-4F58-90BE-DCC7501F4B28}" type="slidenum">
              <a:rPr lang="en-US" smtClean="0"/>
              <a:pPr/>
              <a:t>15</a:t>
            </a:fld>
            <a:endParaRPr lang="en-US" dirty="0"/>
          </a:p>
        </p:txBody>
      </p:sp>
      <p:pic>
        <p:nvPicPr>
          <p:cNvPr id="5" name="Content Placeholder 4"/>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6734" b="4034"/>
          <a:stretch/>
        </p:blipFill>
        <p:spPr>
          <a:xfrm>
            <a:off x="1143000" y="1325250"/>
            <a:ext cx="6477000" cy="5373688"/>
          </a:xfrm>
        </p:spPr>
      </p:pic>
      <p:sp>
        <p:nvSpPr>
          <p:cNvPr id="2" name="TextBox 1"/>
          <p:cNvSpPr txBox="1"/>
          <p:nvPr/>
        </p:nvSpPr>
        <p:spPr>
          <a:xfrm>
            <a:off x="4495800" y="5562600"/>
            <a:ext cx="2318905" cy="307777"/>
          </a:xfrm>
          <a:prstGeom prst="rect">
            <a:avLst/>
          </a:prstGeom>
          <a:noFill/>
        </p:spPr>
        <p:txBody>
          <a:bodyPr wrap="none" rtlCol="0">
            <a:spAutoFit/>
          </a:bodyPr>
          <a:lstStyle/>
          <a:p>
            <a:r>
              <a:rPr lang="en-US" sz="1400" dirty="0" smtClean="0">
                <a:solidFill>
                  <a:schemeClr val="tx2"/>
                </a:solidFill>
              </a:rPr>
              <a:t>~5.8% of Texas’ population</a:t>
            </a:r>
            <a:endParaRPr lang="en-US" sz="1400" dirty="0">
              <a:solidFill>
                <a:schemeClr val="tx2"/>
              </a:solidFill>
            </a:endParaRPr>
          </a:p>
        </p:txBody>
      </p:sp>
      <p:cxnSp>
        <p:nvCxnSpPr>
          <p:cNvPr id="6" name="Straight Arrow Connector 5"/>
          <p:cNvCxnSpPr/>
          <p:nvPr/>
        </p:nvCxnSpPr>
        <p:spPr>
          <a:xfrm>
            <a:off x="4191000" y="4724400"/>
            <a:ext cx="53340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3219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6858000" cy="990600"/>
          </a:xfrm>
        </p:spPr>
        <p:txBody>
          <a:bodyPr>
            <a:noAutofit/>
          </a:bodyPr>
          <a:lstStyle/>
          <a:p>
            <a:r>
              <a:rPr lang="en-US" sz="3200" dirty="0" smtClean="0"/>
              <a:t>Texas White (non-Hispanic) and Hispanic Populations by Age, 2014</a:t>
            </a:r>
            <a:endParaRPr lang="en-US" sz="3200" dirty="0"/>
          </a:p>
        </p:txBody>
      </p:sp>
      <p:graphicFrame>
        <p:nvGraphicFramePr>
          <p:cNvPr id="5" name="Content Placeholder 4"/>
          <p:cNvGraphicFramePr>
            <a:graphicFrameLocks noGrp="1"/>
          </p:cNvGraphicFramePr>
          <p:nvPr>
            <p:ph idx="1"/>
            <p:extLst/>
          </p:nvPr>
        </p:nvGraphicFramePr>
        <p:xfrm>
          <a:off x="0" y="1524000"/>
          <a:ext cx="9067800" cy="5896678"/>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16</a:t>
            </a:fld>
            <a:endParaRPr lang="en-US" dirty="0"/>
          </a:p>
        </p:txBody>
      </p:sp>
      <p:sp>
        <p:nvSpPr>
          <p:cNvPr id="6" name="TextBox 5"/>
          <p:cNvSpPr txBox="1"/>
          <p:nvPr/>
        </p:nvSpPr>
        <p:spPr>
          <a:xfrm>
            <a:off x="533400" y="6554085"/>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981099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594360" y="1323012"/>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17</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2014</a:t>
            </a:r>
            <a:endParaRPr lang="en-US" sz="2400" dirty="0"/>
          </a:p>
        </p:txBody>
      </p:sp>
      <p:sp>
        <p:nvSpPr>
          <p:cNvPr id="7" name="TextBox 6"/>
          <p:cNvSpPr txBox="1"/>
          <p:nvPr/>
        </p:nvSpPr>
        <p:spPr>
          <a:xfrm>
            <a:off x="0" y="6506033"/>
            <a:ext cx="3116559" cy="215444"/>
          </a:xfrm>
          <a:prstGeom prst="rect">
            <a:avLst/>
          </a:prstGeom>
          <a:noFill/>
        </p:spPr>
        <p:txBody>
          <a:bodyPr wrap="none" rtlCol="0">
            <a:spAutoFit/>
          </a:bodyPr>
          <a:lstStyle/>
          <a:p>
            <a:r>
              <a:rPr lang="en-US" sz="800" dirty="0" smtClean="0">
                <a:solidFill>
                  <a:schemeClr val="tx1">
                    <a:lumMod val="50000"/>
                    <a:lumOff val="50000"/>
                  </a:schemeClr>
                </a:solidFill>
              </a:rPr>
              <a:t>Source: Texas Demographic Center, 2014 Population Estimates</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34076765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594360" y="1323012"/>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18</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2014</a:t>
            </a:r>
            <a:endParaRPr lang="en-US" sz="2400" dirty="0"/>
          </a:p>
        </p:txBody>
      </p:sp>
      <p:sp>
        <p:nvSpPr>
          <p:cNvPr id="7" name="TextBox 6"/>
          <p:cNvSpPr txBox="1"/>
          <p:nvPr/>
        </p:nvSpPr>
        <p:spPr>
          <a:xfrm>
            <a:off x="0" y="6506033"/>
            <a:ext cx="3116559" cy="215444"/>
          </a:xfrm>
          <a:prstGeom prst="rect">
            <a:avLst/>
          </a:prstGeom>
          <a:noFill/>
        </p:spPr>
        <p:txBody>
          <a:bodyPr wrap="none" rtlCol="0">
            <a:spAutoFit/>
          </a:bodyPr>
          <a:lstStyle/>
          <a:p>
            <a:r>
              <a:rPr lang="en-US" sz="800" dirty="0" smtClean="0">
                <a:solidFill>
                  <a:schemeClr val="tx1">
                    <a:lumMod val="50000"/>
                    <a:lumOff val="50000"/>
                  </a:schemeClr>
                </a:solidFill>
              </a:rPr>
              <a:t>Source: Texas Demographic Center, 2014 Population Estimates</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34076765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594360" y="1323012"/>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19</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2014</a:t>
            </a:r>
            <a:endParaRPr lang="en-US" sz="2400" dirty="0"/>
          </a:p>
        </p:txBody>
      </p:sp>
      <p:sp>
        <p:nvSpPr>
          <p:cNvPr id="7" name="TextBox 6"/>
          <p:cNvSpPr txBox="1"/>
          <p:nvPr/>
        </p:nvSpPr>
        <p:spPr>
          <a:xfrm>
            <a:off x="0" y="6506033"/>
            <a:ext cx="3116559" cy="215444"/>
          </a:xfrm>
          <a:prstGeom prst="rect">
            <a:avLst/>
          </a:prstGeom>
          <a:noFill/>
        </p:spPr>
        <p:txBody>
          <a:bodyPr wrap="none" rtlCol="0">
            <a:spAutoFit/>
          </a:bodyPr>
          <a:lstStyle/>
          <a:p>
            <a:r>
              <a:rPr lang="en-US" sz="800" dirty="0" smtClean="0">
                <a:solidFill>
                  <a:schemeClr val="tx1">
                    <a:lumMod val="50000"/>
                    <a:lumOff val="50000"/>
                  </a:schemeClr>
                </a:solidFill>
              </a:rPr>
              <a:t>Source: Texas Demographic Center, 2014 Population Estimates</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8567626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905000" y="432204"/>
            <a:ext cx="6172199" cy="313855"/>
          </a:xfrm>
        </p:spPr>
        <p:txBody>
          <a:bodyPr>
            <a:noAutofit/>
          </a:bodyPr>
          <a:lstStyle/>
          <a:p>
            <a:r>
              <a:rPr lang="en-US" sz="2400" b="1" dirty="0">
                <a:effectLst/>
              </a:rPr>
              <a:t>Growing States, 2010-2017</a:t>
            </a:r>
          </a:p>
        </p:txBody>
      </p:sp>
      <p:graphicFrame>
        <p:nvGraphicFramePr>
          <p:cNvPr id="6" name="Table 5"/>
          <p:cNvGraphicFramePr>
            <a:graphicFrameLocks noGrp="1"/>
          </p:cNvGraphicFramePr>
          <p:nvPr>
            <p:extLst/>
          </p:nvPr>
        </p:nvGraphicFramePr>
        <p:xfrm>
          <a:off x="228600" y="838200"/>
          <a:ext cx="8686800" cy="4952996"/>
        </p:xfrm>
        <a:graphic>
          <a:graphicData uri="http://schemas.openxmlformats.org/drawingml/2006/table">
            <a:tbl>
              <a:tblPr firstRow="1" bandRow="1">
                <a:tableStyleId>{073A0DAA-6AF3-43AB-8588-CEC1D06C72B9}</a:tableStyleId>
              </a:tblPr>
              <a:tblGrid>
                <a:gridCol w="1930402">
                  <a:extLst>
                    <a:ext uri="{9D8B030D-6E8A-4147-A177-3AD203B41FA5}">
                      <a16:colId xmlns:a16="http://schemas.microsoft.com/office/drawing/2014/main" val="20000"/>
                    </a:ext>
                  </a:extLst>
                </a:gridCol>
                <a:gridCol w="2010833">
                  <a:extLst>
                    <a:ext uri="{9D8B030D-6E8A-4147-A177-3AD203B41FA5}">
                      <a16:colId xmlns:a16="http://schemas.microsoft.com/office/drawing/2014/main" val="20002"/>
                    </a:ext>
                  </a:extLst>
                </a:gridCol>
                <a:gridCol w="1528233">
                  <a:extLst>
                    <a:ext uri="{9D8B030D-6E8A-4147-A177-3AD203B41FA5}">
                      <a16:colId xmlns:a16="http://schemas.microsoft.com/office/drawing/2014/main" val="20003"/>
                    </a:ext>
                  </a:extLst>
                </a:gridCol>
                <a:gridCol w="1528233">
                  <a:extLst>
                    <a:ext uri="{9D8B030D-6E8A-4147-A177-3AD203B41FA5}">
                      <a16:colId xmlns:a16="http://schemas.microsoft.com/office/drawing/2014/main" val="20004"/>
                    </a:ext>
                  </a:extLst>
                </a:gridCol>
                <a:gridCol w="1689099">
                  <a:extLst>
                    <a:ext uri="{9D8B030D-6E8A-4147-A177-3AD203B41FA5}">
                      <a16:colId xmlns:a16="http://schemas.microsoft.com/office/drawing/2014/main" val="20005"/>
                    </a:ext>
                  </a:extLst>
                </a:gridCol>
              </a:tblGrid>
              <a:tr h="1138884">
                <a:tc>
                  <a:txBody>
                    <a:bodyPr/>
                    <a:lstStyle/>
                    <a:p>
                      <a:pPr marL="117475" indent="0" algn="l"/>
                      <a:endParaRPr lang="en-US" sz="1500" b="1" dirty="0">
                        <a:solidFill>
                          <a:srgbClr val="1B1E7A"/>
                        </a:solidFill>
                        <a:latin typeface="Arial" pitchFamily="34" charset="0"/>
                        <a:cs typeface="Arial" pitchFamily="34" charset="0"/>
                      </a:endParaRP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defTabSz="914400" rtl="0" eaLnBrk="1" latinLnBrk="0" hangingPunct="1"/>
                      <a:r>
                        <a:rPr lang="en-US" sz="1200" b="1" kern="1200" dirty="0">
                          <a:solidFill>
                            <a:srgbClr val="1B1E7A"/>
                          </a:solidFill>
                          <a:latin typeface="Arial" pitchFamily="34" charset="0"/>
                          <a:ea typeface="+mn-ea"/>
                          <a:cs typeface="Arial" pitchFamily="34" charset="0"/>
                        </a:rPr>
                        <a:t>2010 Census</a:t>
                      </a:r>
                    </a:p>
                    <a:p>
                      <a:pPr marL="233363" indent="0" algn="ctr" defTabSz="914400" rtl="0" eaLnBrk="1" latinLnBrk="0" hangingPunct="1"/>
                      <a:r>
                        <a:rPr lang="en-US" sz="1200" b="1" kern="1200" dirty="0">
                          <a:solidFill>
                            <a:srgbClr val="1B1E7A"/>
                          </a:solidFill>
                          <a:latin typeface="Arial" pitchFamily="34" charset="0"/>
                          <a:ea typeface="+mn-ea"/>
                          <a:cs typeface="Arial" pitchFamily="34" charset="0"/>
                        </a:rPr>
                        <a:t>Population</a:t>
                      </a: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defTabSz="914400" rtl="0" eaLnBrk="1" latinLnBrk="0" hangingPunct="1"/>
                      <a:r>
                        <a:rPr lang="en-US" sz="1200" b="1" kern="1200" dirty="0">
                          <a:solidFill>
                            <a:srgbClr val="1B1E7A"/>
                          </a:solidFill>
                          <a:latin typeface="Arial" pitchFamily="34" charset="0"/>
                          <a:ea typeface="+mn-ea"/>
                          <a:cs typeface="Arial" pitchFamily="34" charset="0"/>
                        </a:rPr>
                        <a:t>2017 Population </a:t>
                      </a: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defTabSz="914400" rtl="0" eaLnBrk="1" latinLnBrk="0" hangingPunct="1"/>
                      <a:r>
                        <a:rPr lang="en-US" sz="1200" b="1" kern="1200" dirty="0">
                          <a:solidFill>
                            <a:srgbClr val="1B1E7A"/>
                          </a:solidFill>
                          <a:latin typeface="Arial" pitchFamily="34" charset="0"/>
                          <a:ea typeface="+mn-ea"/>
                          <a:cs typeface="Arial" pitchFamily="34" charset="0"/>
                        </a:rPr>
                        <a:t>Numeric</a:t>
                      </a:r>
                    </a:p>
                    <a:p>
                      <a:pPr marL="233363" indent="0" algn="ctr" defTabSz="914400" rtl="0" eaLnBrk="1" latinLnBrk="0" hangingPunct="1"/>
                      <a:r>
                        <a:rPr lang="en-US" sz="1200" b="1" kern="1200" dirty="0">
                          <a:solidFill>
                            <a:srgbClr val="1B1E7A"/>
                          </a:solidFill>
                          <a:latin typeface="Arial" pitchFamily="34" charset="0"/>
                          <a:ea typeface="+mn-ea"/>
                          <a:cs typeface="Arial" pitchFamily="34" charset="0"/>
                        </a:rPr>
                        <a:t>Change</a:t>
                      </a:r>
                    </a:p>
                    <a:p>
                      <a:pPr marL="233363" indent="0" algn="ctr" defTabSz="914400" rtl="0" eaLnBrk="1" latinLnBrk="0" hangingPunct="1"/>
                      <a:r>
                        <a:rPr lang="en-US" sz="1200" b="1" kern="1200" dirty="0">
                          <a:solidFill>
                            <a:srgbClr val="1B1E7A"/>
                          </a:solidFill>
                          <a:latin typeface="Arial" pitchFamily="34" charset="0"/>
                          <a:ea typeface="+mn-ea"/>
                          <a:cs typeface="Arial" pitchFamily="34" charset="0"/>
                        </a:rPr>
                        <a:t>2010-2017</a:t>
                      </a: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58738" indent="0" algn="ctr"/>
                      <a:r>
                        <a:rPr lang="en-US" sz="1200" b="1" dirty="0">
                          <a:solidFill>
                            <a:srgbClr val="1B1E7A"/>
                          </a:solidFill>
                          <a:latin typeface="Arial" pitchFamily="34" charset="0"/>
                          <a:cs typeface="Arial" pitchFamily="34" charset="0"/>
                        </a:rPr>
                        <a:t>Percent</a:t>
                      </a:r>
                    </a:p>
                    <a:p>
                      <a:pPr marL="58738" indent="0" algn="ctr"/>
                      <a:r>
                        <a:rPr lang="en-US" sz="1200" b="1" dirty="0">
                          <a:solidFill>
                            <a:srgbClr val="1B1E7A"/>
                          </a:solidFill>
                          <a:latin typeface="Arial" pitchFamily="34" charset="0"/>
                          <a:cs typeface="Arial" pitchFamily="34" charset="0"/>
                        </a:rPr>
                        <a:t>Change</a:t>
                      </a:r>
                    </a:p>
                    <a:p>
                      <a:pPr marL="58738" indent="0" algn="ctr"/>
                      <a:r>
                        <a:rPr lang="en-US" sz="1200" b="1" dirty="0">
                          <a:solidFill>
                            <a:srgbClr val="1B1E7A"/>
                          </a:solidFill>
                          <a:latin typeface="Arial" pitchFamily="34" charset="0"/>
                          <a:cs typeface="Arial" pitchFamily="34" charset="0"/>
                        </a:rPr>
                        <a:t>2010-2017</a:t>
                      </a: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10000"/>
                  </a:ext>
                </a:extLst>
              </a:tr>
              <a:tr h="489598">
                <a:tc>
                  <a:txBody>
                    <a:bodyPr/>
                    <a:lstStyle/>
                    <a:p>
                      <a:pPr algn="ctr" rtl="0" fontAlgn="ctr"/>
                      <a:r>
                        <a:rPr lang="en-US" sz="1600" b="0" i="0" u="none" strike="noStrike" dirty="0">
                          <a:solidFill>
                            <a:schemeClr val="tx2"/>
                          </a:solidFill>
                          <a:effectLst/>
                          <a:latin typeface="Calibri" panose="020F0502020204030204" pitchFamily="34" charset="0"/>
                        </a:rPr>
                        <a:t>United States</a:t>
                      </a:r>
                    </a:p>
                  </a:txBody>
                  <a:tcPr marL="5358" marR="5358" marT="5358" marB="0" anchor="ctr">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dirty="0">
                          <a:solidFill>
                            <a:schemeClr val="tx2"/>
                          </a:solidFill>
                          <a:effectLst/>
                          <a:latin typeface="Calibri" panose="020F0502020204030204" pitchFamily="34" charset="0"/>
                        </a:rPr>
                        <a:t>    308,745,538 </a:t>
                      </a:r>
                    </a:p>
                  </a:txBody>
                  <a:tcPr marL="3810" marR="3810" marT="3810"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dirty="0">
                          <a:solidFill>
                            <a:schemeClr val="tx2"/>
                          </a:solidFill>
                          <a:effectLst/>
                          <a:latin typeface="Calibri" panose="020F0502020204030204" pitchFamily="34" charset="0"/>
                        </a:rPr>
                        <a:t>    325,719,178 </a:t>
                      </a:r>
                    </a:p>
                  </a:txBody>
                  <a:tcPr marL="3810" marR="3810" marT="3810"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dirty="0">
                          <a:solidFill>
                            <a:schemeClr val="tx2"/>
                          </a:solidFill>
                          <a:effectLst/>
                          <a:latin typeface="Calibri" panose="020F0502020204030204" pitchFamily="34" charset="0"/>
                        </a:rPr>
                        <a:t>      16,973,640 </a:t>
                      </a:r>
                    </a:p>
                  </a:txBody>
                  <a:tcPr marL="3810" marR="3810" marT="3810"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dirty="0">
                          <a:solidFill>
                            <a:schemeClr val="tx2"/>
                          </a:solidFill>
                          <a:effectLst/>
                          <a:latin typeface="Calibri" panose="020F0502020204030204" pitchFamily="34" charset="0"/>
                        </a:rPr>
                        <a:t>5.5%</a:t>
                      </a:r>
                    </a:p>
                  </a:txBody>
                  <a:tcPr marL="3810" marR="3810" marT="3810"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1"/>
                  </a:ext>
                </a:extLst>
              </a:tr>
              <a:tr h="355416">
                <a:tc>
                  <a:txBody>
                    <a:bodyPr/>
                    <a:lstStyle/>
                    <a:p>
                      <a:pPr algn="ctr" fontAlgn="b"/>
                      <a:r>
                        <a:rPr lang="en-US" sz="1800" b="1" i="0" u="none" strike="noStrike" dirty="0">
                          <a:solidFill>
                            <a:schemeClr val="tx2"/>
                          </a:solidFill>
                          <a:effectLst/>
                          <a:latin typeface="Calibri" panose="020F0502020204030204" pitchFamily="34" charset="0"/>
                        </a:rPr>
                        <a:t>Texas</a:t>
                      </a:r>
                    </a:p>
                  </a:txBody>
                  <a:tcPr marL="3810" marR="3810" marT="3810"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ctr" fontAlgn="b"/>
                      <a:r>
                        <a:rPr lang="en-US" sz="1800" b="1" i="0" u="none" strike="noStrike" dirty="0">
                          <a:solidFill>
                            <a:schemeClr val="tx2"/>
                          </a:solidFill>
                          <a:effectLst/>
                          <a:latin typeface="Calibri" panose="020F0502020204030204" pitchFamily="34" charset="0"/>
                        </a:rPr>
                        <a:t>      25,145,561 </a:t>
                      </a:r>
                    </a:p>
                  </a:txBody>
                  <a:tcPr marL="3810" marR="3810" marT="3810"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ctr" fontAlgn="b"/>
                      <a:r>
                        <a:rPr lang="en-US" sz="1800" b="1" i="0" u="none" strike="noStrike" dirty="0">
                          <a:solidFill>
                            <a:schemeClr val="tx2"/>
                          </a:solidFill>
                          <a:effectLst/>
                          <a:latin typeface="Calibri" panose="020F0502020204030204" pitchFamily="34" charset="0"/>
                        </a:rPr>
                        <a:t>      28,304,596 </a:t>
                      </a:r>
                    </a:p>
                  </a:txBody>
                  <a:tcPr marL="3810" marR="3810" marT="3810"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ctr" fontAlgn="b"/>
                      <a:r>
                        <a:rPr lang="en-US" sz="1800" b="1" i="0" u="none" strike="noStrike" dirty="0">
                          <a:solidFill>
                            <a:schemeClr val="tx2"/>
                          </a:solidFill>
                          <a:effectLst/>
                          <a:latin typeface="Calibri" panose="020F0502020204030204" pitchFamily="34" charset="0"/>
                        </a:rPr>
                        <a:t>        3,159,035 </a:t>
                      </a:r>
                    </a:p>
                  </a:txBody>
                  <a:tcPr marL="3810" marR="3810" marT="3810"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ctr" fontAlgn="b"/>
                      <a:r>
                        <a:rPr lang="en-US" sz="1800" b="1" i="0" u="none" strike="noStrike" dirty="0">
                          <a:solidFill>
                            <a:schemeClr val="tx2"/>
                          </a:solidFill>
                          <a:effectLst/>
                          <a:latin typeface="Calibri" panose="020F0502020204030204" pitchFamily="34" charset="0"/>
                        </a:rPr>
                        <a:t>12.6%</a:t>
                      </a:r>
                    </a:p>
                  </a:txBody>
                  <a:tcPr marL="3810" marR="3810" marT="3810"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10002"/>
                  </a:ext>
                </a:extLst>
              </a:tr>
              <a:tr h="444009">
                <a:tc>
                  <a:txBody>
                    <a:bodyPr/>
                    <a:lstStyle/>
                    <a:p>
                      <a:pPr algn="ctr" fontAlgn="b"/>
                      <a:r>
                        <a:rPr lang="en-US" sz="1600" b="0" i="0" u="none" strike="noStrike" dirty="0">
                          <a:solidFill>
                            <a:schemeClr val="tx2"/>
                          </a:solidFill>
                          <a:effectLst/>
                          <a:latin typeface="Calibri" panose="020F0502020204030204" pitchFamily="34" charset="0"/>
                        </a:rPr>
                        <a:t>California</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a:solidFill>
                            <a:schemeClr val="tx2"/>
                          </a:solidFill>
                          <a:effectLst/>
                          <a:latin typeface="Calibri" panose="020F0502020204030204" pitchFamily="34" charset="0"/>
                        </a:rPr>
                        <a:t>      37,253,956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a:solidFill>
                            <a:schemeClr val="tx2"/>
                          </a:solidFill>
                          <a:effectLst/>
                          <a:latin typeface="Calibri" panose="020F0502020204030204" pitchFamily="34" charset="0"/>
                        </a:rPr>
                        <a:t>      39,536,653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a:solidFill>
                            <a:schemeClr val="tx2"/>
                          </a:solidFill>
                          <a:effectLst/>
                          <a:latin typeface="Calibri" panose="020F0502020204030204" pitchFamily="34" charset="0"/>
                        </a:rPr>
                        <a:t>        2,282,697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a:solidFill>
                            <a:schemeClr val="tx2"/>
                          </a:solidFill>
                          <a:effectLst/>
                          <a:latin typeface="Calibri" panose="020F0502020204030204" pitchFamily="34" charset="0"/>
                        </a:rPr>
                        <a:t>6.1%</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3"/>
                  </a:ext>
                </a:extLst>
              </a:tr>
              <a:tr h="361872">
                <a:tc>
                  <a:txBody>
                    <a:bodyPr/>
                    <a:lstStyle/>
                    <a:p>
                      <a:pPr algn="ctr" fontAlgn="b"/>
                      <a:r>
                        <a:rPr lang="en-US" sz="1600" b="0" i="0" u="none" strike="noStrike" dirty="0">
                          <a:solidFill>
                            <a:schemeClr val="tx2"/>
                          </a:solidFill>
                          <a:effectLst/>
                          <a:latin typeface="Calibri" panose="020F0502020204030204" pitchFamily="34" charset="0"/>
                        </a:rPr>
                        <a:t>Florida</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ctr" fontAlgn="b"/>
                      <a:r>
                        <a:rPr lang="en-US" sz="1600" b="0" i="0" u="none" strike="noStrike" dirty="0">
                          <a:solidFill>
                            <a:schemeClr val="tx2"/>
                          </a:solidFill>
                          <a:effectLst/>
                          <a:latin typeface="Calibri" panose="020F0502020204030204" pitchFamily="34" charset="0"/>
                        </a:rPr>
                        <a:t>      18,801,310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ctr" fontAlgn="b"/>
                      <a:r>
                        <a:rPr lang="en-US" sz="1600" b="0" i="0" u="none" strike="noStrike">
                          <a:solidFill>
                            <a:schemeClr val="tx2"/>
                          </a:solidFill>
                          <a:effectLst/>
                          <a:latin typeface="Calibri" panose="020F0502020204030204" pitchFamily="34" charset="0"/>
                        </a:rPr>
                        <a:t>      20,984,400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ctr" fontAlgn="b"/>
                      <a:r>
                        <a:rPr lang="en-US" sz="1600" b="0" i="0" u="none" strike="noStrike" dirty="0">
                          <a:solidFill>
                            <a:schemeClr val="tx2"/>
                          </a:solidFill>
                          <a:effectLst/>
                          <a:latin typeface="Calibri" panose="020F0502020204030204" pitchFamily="34" charset="0"/>
                        </a:rPr>
                        <a:t>        2,183,090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ctr" fontAlgn="b"/>
                      <a:r>
                        <a:rPr lang="en-US" sz="1600" b="0" i="0" u="none" strike="noStrike">
                          <a:solidFill>
                            <a:schemeClr val="tx2"/>
                          </a:solidFill>
                          <a:effectLst/>
                          <a:latin typeface="Calibri" panose="020F0502020204030204" pitchFamily="34" charset="0"/>
                        </a:rPr>
                        <a:t>11.6%</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10004"/>
                  </a:ext>
                </a:extLst>
              </a:tr>
              <a:tr h="411766">
                <a:tc>
                  <a:txBody>
                    <a:bodyPr/>
                    <a:lstStyle/>
                    <a:p>
                      <a:pPr algn="ctr" fontAlgn="b"/>
                      <a:r>
                        <a:rPr lang="en-US" sz="1600" b="0" i="0" u="none" strike="noStrike" dirty="0">
                          <a:solidFill>
                            <a:schemeClr val="tx2"/>
                          </a:solidFill>
                          <a:effectLst/>
                          <a:latin typeface="Calibri" panose="020F0502020204030204" pitchFamily="34" charset="0"/>
                        </a:rPr>
                        <a:t>Georgia</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dirty="0">
                          <a:solidFill>
                            <a:schemeClr val="tx2"/>
                          </a:solidFill>
                          <a:effectLst/>
                          <a:latin typeface="Calibri" panose="020F0502020204030204" pitchFamily="34" charset="0"/>
                        </a:rPr>
                        <a:t>        9,687,653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a:solidFill>
                            <a:schemeClr val="tx2"/>
                          </a:solidFill>
                          <a:effectLst/>
                          <a:latin typeface="Calibri" panose="020F0502020204030204" pitchFamily="34" charset="0"/>
                        </a:rPr>
                        <a:t>      10,429,379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a:solidFill>
                            <a:schemeClr val="tx2"/>
                          </a:solidFill>
                          <a:effectLst/>
                          <a:latin typeface="Calibri" panose="020F0502020204030204" pitchFamily="34" charset="0"/>
                        </a:rPr>
                        <a:t>            741,726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a:solidFill>
                            <a:schemeClr val="tx2"/>
                          </a:solidFill>
                          <a:effectLst/>
                          <a:latin typeface="Calibri" panose="020F0502020204030204" pitchFamily="34" charset="0"/>
                        </a:rPr>
                        <a:t>7.7%</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5"/>
                  </a:ext>
                </a:extLst>
              </a:tr>
              <a:tr h="355416">
                <a:tc>
                  <a:txBody>
                    <a:bodyPr/>
                    <a:lstStyle/>
                    <a:p>
                      <a:pPr algn="ctr" fontAlgn="b"/>
                      <a:r>
                        <a:rPr lang="en-US" sz="1600" b="0" i="0" u="none" strike="noStrike" dirty="0">
                          <a:solidFill>
                            <a:schemeClr val="tx2"/>
                          </a:solidFill>
                          <a:effectLst/>
                          <a:latin typeface="Calibri" panose="020F0502020204030204" pitchFamily="34" charset="0"/>
                        </a:rPr>
                        <a:t>North Carolina</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ctr" fontAlgn="b"/>
                      <a:r>
                        <a:rPr lang="en-US" sz="1600" b="0" i="0" u="none" strike="noStrike" dirty="0">
                          <a:solidFill>
                            <a:schemeClr val="tx2"/>
                          </a:solidFill>
                          <a:effectLst/>
                          <a:latin typeface="Calibri" panose="020F0502020204030204" pitchFamily="34" charset="0"/>
                        </a:rPr>
                        <a:t>        9,535,483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ctr" fontAlgn="b"/>
                      <a:r>
                        <a:rPr lang="en-US" sz="1600" b="0" i="0" u="none" strike="noStrike">
                          <a:solidFill>
                            <a:schemeClr val="tx2"/>
                          </a:solidFill>
                          <a:effectLst/>
                          <a:latin typeface="Calibri" panose="020F0502020204030204" pitchFamily="34" charset="0"/>
                        </a:rPr>
                        <a:t>      10,273,419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ctr" fontAlgn="b"/>
                      <a:r>
                        <a:rPr lang="en-US" sz="1600" b="0" i="0" u="none" strike="noStrike">
                          <a:solidFill>
                            <a:schemeClr val="tx2"/>
                          </a:solidFill>
                          <a:effectLst/>
                          <a:latin typeface="Calibri" panose="020F0502020204030204" pitchFamily="34" charset="0"/>
                        </a:rPr>
                        <a:t>            737,936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ctr" fontAlgn="b"/>
                      <a:r>
                        <a:rPr lang="en-US" sz="1600" b="0" i="0" u="none" strike="noStrike">
                          <a:solidFill>
                            <a:schemeClr val="tx2"/>
                          </a:solidFill>
                          <a:effectLst/>
                          <a:latin typeface="Calibri" panose="020F0502020204030204" pitchFamily="34" charset="0"/>
                        </a:rPr>
                        <a:t>7.7%</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10006"/>
                  </a:ext>
                </a:extLst>
              </a:tr>
              <a:tr h="355416">
                <a:tc>
                  <a:txBody>
                    <a:bodyPr/>
                    <a:lstStyle/>
                    <a:p>
                      <a:pPr algn="ctr" fontAlgn="b"/>
                      <a:r>
                        <a:rPr lang="en-US" sz="1600" b="0" i="0" u="none" strike="noStrike">
                          <a:solidFill>
                            <a:schemeClr val="tx2"/>
                          </a:solidFill>
                          <a:effectLst/>
                          <a:latin typeface="Calibri" panose="020F0502020204030204" pitchFamily="34" charset="0"/>
                        </a:rPr>
                        <a:t>Washington</a:t>
                      </a:r>
                    </a:p>
                  </a:txBody>
                  <a:tcPr marL="3810" marR="3810" marT="3810"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dirty="0">
                          <a:solidFill>
                            <a:schemeClr val="tx2"/>
                          </a:solidFill>
                          <a:effectLst/>
                          <a:latin typeface="Calibri" panose="020F0502020204030204" pitchFamily="34" charset="0"/>
                        </a:rPr>
                        <a:t>        6,724,540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a:solidFill>
                            <a:schemeClr val="tx2"/>
                          </a:solidFill>
                          <a:effectLst/>
                          <a:latin typeface="Calibri" panose="020F0502020204030204" pitchFamily="34" charset="0"/>
                        </a:rPr>
                        <a:t>        7,405,743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a:solidFill>
                            <a:schemeClr val="tx2"/>
                          </a:solidFill>
                          <a:effectLst/>
                          <a:latin typeface="Calibri" panose="020F0502020204030204" pitchFamily="34" charset="0"/>
                        </a:rPr>
                        <a:t>            681,203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a:solidFill>
                            <a:schemeClr val="tx2"/>
                          </a:solidFill>
                          <a:effectLst/>
                          <a:latin typeface="Calibri" panose="020F0502020204030204" pitchFamily="34" charset="0"/>
                        </a:rPr>
                        <a:t>10.1%</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9"/>
                  </a:ext>
                </a:extLst>
              </a:tr>
              <a:tr h="329787">
                <a:tc>
                  <a:txBody>
                    <a:bodyPr/>
                    <a:lstStyle/>
                    <a:p>
                      <a:pPr algn="ctr" fontAlgn="b"/>
                      <a:r>
                        <a:rPr lang="en-US" sz="1600" b="0" i="0" u="none" strike="noStrike">
                          <a:solidFill>
                            <a:schemeClr val="tx2"/>
                          </a:solidFill>
                          <a:effectLst/>
                          <a:latin typeface="Calibri" panose="020F0502020204030204" pitchFamily="34" charset="0"/>
                        </a:rPr>
                        <a:t>Arizona</a:t>
                      </a:r>
                    </a:p>
                  </a:txBody>
                  <a:tcPr marL="3810" marR="3810" marT="3810"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chemeClr val="tx2"/>
                          </a:solidFill>
                          <a:effectLst/>
                          <a:latin typeface="Calibri" panose="020F0502020204030204" pitchFamily="34" charset="0"/>
                        </a:rPr>
                        <a:t>        6,392,017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a:solidFill>
                            <a:schemeClr val="tx2"/>
                          </a:solidFill>
                          <a:effectLst/>
                          <a:latin typeface="Calibri" panose="020F0502020204030204" pitchFamily="34" charset="0"/>
                        </a:rPr>
                        <a:t>        7,016,270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a:solidFill>
                            <a:schemeClr val="tx2"/>
                          </a:solidFill>
                          <a:effectLst/>
                          <a:latin typeface="Calibri" panose="020F0502020204030204" pitchFamily="34" charset="0"/>
                        </a:rPr>
                        <a:t>            624,253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chemeClr val="tx2"/>
                          </a:solidFill>
                          <a:effectLst/>
                          <a:latin typeface="Calibri" panose="020F0502020204030204" pitchFamily="34" charset="0"/>
                        </a:rPr>
                        <a:t>9.8%</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355416">
                <a:tc>
                  <a:txBody>
                    <a:bodyPr/>
                    <a:lstStyle/>
                    <a:p>
                      <a:pPr algn="ctr" fontAlgn="b"/>
                      <a:r>
                        <a:rPr lang="en-US" sz="1600" b="0" i="0" u="none" strike="noStrike" dirty="0">
                          <a:solidFill>
                            <a:schemeClr val="tx2"/>
                          </a:solidFill>
                          <a:effectLst/>
                          <a:latin typeface="Calibri" panose="020F0502020204030204" pitchFamily="34" charset="0"/>
                        </a:rPr>
                        <a:t>Colorado</a:t>
                      </a:r>
                    </a:p>
                  </a:txBody>
                  <a:tcPr marL="3810" marR="3810" marT="3810"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dirty="0">
                          <a:solidFill>
                            <a:schemeClr val="tx2"/>
                          </a:solidFill>
                          <a:effectLst/>
                          <a:latin typeface="Calibri" panose="020F0502020204030204" pitchFamily="34" charset="0"/>
                        </a:rPr>
                        <a:t>        5,029,196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dirty="0">
                          <a:solidFill>
                            <a:schemeClr val="tx2"/>
                          </a:solidFill>
                          <a:effectLst/>
                          <a:latin typeface="Calibri" panose="020F0502020204030204" pitchFamily="34" charset="0"/>
                        </a:rPr>
                        <a:t>        5,607,154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dirty="0">
                          <a:solidFill>
                            <a:schemeClr val="tx2"/>
                          </a:solidFill>
                          <a:effectLst/>
                          <a:latin typeface="Calibri" panose="020F0502020204030204" pitchFamily="34" charset="0"/>
                        </a:rPr>
                        <a:t>            577,958 </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1600" b="0" i="0" u="none" strike="noStrike" dirty="0">
                          <a:solidFill>
                            <a:schemeClr val="tx2"/>
                          </a:solidFill>
                          <a:effectLst/>
                          <a:latin typeface="Calibri" panose="020F0502020204030204" pitchFamily="34" charset="0"/>
                        </a:rPr>
                        <a:t>11.5%</a:t>
                      </a:r>
                    </a:p>
                  </a:txBody>
                  <a:tcPr marL="3810" marR="3810" marT="381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7"/>
                  </a:ext>
                </a:extLst>
              </a:tr>
              <a:tr h="355416">
                <a:tc>
                  <a:txBody>
                    <a:bodyPr/>
                    <a:lstStyle/>
                    <a:p>
                      <a:pPr algn="l" fontAlgn="b"/>
                      <a:endParaRPr lang="en-US" sz="1100" b="0" i="0" u="none" strike="noStrike" dirty="0">
                        <a:solidFill>
                          <a:srgbClr val="000000"/>
                        </a:solidFill>
                        <a:effectLst/>
                        <a:latin typeface="Calibri" panose="020F0502020204030204" pitchFamily="34" charset="0"/>
                      </a:endParaRPr>
                    </a:p>
                  </a:txBody>
                  <a:tcPr marL="3810" marR="3810" marT="3810" marB="0"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r" rtl="0" fontAlgn="b"/>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10008"/>
                  </a:ext>
                </a:extLst>
              </a:tr>
            </a:tbl>
          </a:graphicData>
        </a:graphic>
      </p:graphicFrame>
      <p:sp>
        <p:nvSpPr>
          <p:cNvPr id="9" name="Rectangle 8"/>
          <p:cNvSpPr/>
          <p:nvPr/>
        </p:nvSpPr>
        <p:spPr>
          <a:xfrm>
            <a:off x="152400" y="6344919"/>
            <a:ext cx="4500563" cy="300082"/>
          </a:xfrm>
          <a:prstGeom prst="rect">
            <a:avLst/>
          </a:prstGeom>
        </p:spPr>
        <p:txBody>
          <a:bodyPr wrap="square">
            <a:spAutoFit/>
          </a:bodyPr>
          <a:lstStyle/>
          <a:p>
            <a:r>
              <a:rPr lang="en-US" sz="675" dirty="0">
                <a:solidFill>
                  <a:schemeClr val="tx1">
                    <a:lumMod val="50000"/>
                    <a:lumOff val="50000"/>
                  </a:schemeClr>
                </a:solidFill>
              </a:rPr>
              <a:t>Source: U.S. Census Bureau. 2000 and 2010 Census Count, 2017 Population Estimates.					</a:t>
            </a:r>
          </a:p>
        </p:txBody>
      </p:sp>
    </p:spTree>
    <p:extLst>
      <p:ext uri="{BB962C8B-B14F-4D97-AF65-F5344CB8AC3E}">
        <p14:creationId xmlns:p14="http://schemas.microsoft.com/office/powerpoint/2010/main" val="22779776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594360" y="1323012"/>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20</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2014</a:t>
            </a:r>
            <a:endParaRPr lang="en-US" sz="2400" dirty="0"/>
          </a:p>
        </p:txBody>
      </p:sp>
      <p:sp>
        <p:nvSpPr>
          <p:cNvPr id="7" name="TextBox 6"/>
          <p:cNvSpPr txBox="1"/>
          <p:nvPr/>
        </p:nvSpPr>
        <p:spPr>
          <a:xfrm>
            <a:off x="0" y="6506033"/>
            <a:ext cx="3116559" cy="215444"/>
          </a:xfrm>
          <a:prstGeom prst="rect">
            <a:avLst/>
          </a:prstGeom>
          <a:noFill/>
        </p:spPr>
        <p:txBody>
          <a:bodyPr wrap="none" rtlCol="0">
            <a:spAutoFit/>
          </a:bodyPr>
          <a:lstStyle/>
          <a:p>
            <a:r>
              <a:rPr lang="en-US" sz="800" dirty="0" smtClean="0">
                <a:solidFill>
                  <a:schemeClr val="tx1">
                    <a:lumMod val="50000"/>
                    <a:lumOff val="50000"/>
                  </a:schemeClr>
                </a:solidFill>
              </a:rPr>
              <a:t>Source: Texas Demographic Center, 2014 Population Estimates</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8567626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594360" y="1323012"/>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21</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2014</a:t>
            </a:r>
            <a:endParaRPr lang="en-US" sz="2400" dirty="0"/>
          </a:p>
        </p:txBody>
      </p:sp>
      <p:sp>
        <p:nvSpPr>
          <p:cNvPr id="7" name="TextBox 6"/>
          <p:cNvSpPr txBox="1"/>
          <p:nvPr/>
        </p:nvSpPr>
        <p:spPr>
          <a:xfrm>
            <a:off x="0" y="6506033"/>
            <a:ext cx="3116559" cy="215444"/>
          </a:xfrm>
          <a:prstGeom prst="rect">
            <a:avLst/>
          </a:prstGeom>
          <a:noFill/>
        </p:spPr>
        <p:txBody>
          <a:bodyPr wrap="none" rtlCol="0">
            <a:spAutoFit/>
          </a:bodyPr>
          <a:lstStyle/>
          <a:p>
            <a:r>
              <a:rPr lang="en-US" sz="800" dirty="0" smtClean="0">
                <a:solidFill>
                  <a:schemeClr val="tx1">
                    <a:lumMod val="50000"/>
                    <a:lumOff val="50000"/>
                  </a:schemeClr>
                </a:solidFill>
              </a:rPr>
              <a:t>Source: Texas Demographic Center, 2014 Population Estimates</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41364113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594360" y="1323012"/>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22</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2014</a:t>
            </a:r>
            <a:endParaRPr lang="en-US" sz="2400" dirty="0"/>
          </a:p>
        </p:txBody>
      </p:sp>
      <p:sp>
        <p:nvSpPr>
          <p:cNvPr id="7" name="TextBox 6"/>
          <p:cNvSpPr txBox="1"/>
          <p:nvPr/>
        </p:nvSpPr>
        <p:spPr>
          <a:xfrm>
            <a:off x="0" y="6506033"/>
            <a:ext cx="3116559" cy="215444"/>
          </a:xfrm>
          <a:prstGeom prst="rect">
            <a:avLst/>
          </a:prstGeom>
          <a:noFill/>
        </p:spPr>
        <p:txBody>
          <a:bodyPr wrap="none" rtlCol="0">
            <a:spAutoFit/>
          </a:bodyPr>
          <a:lstStyle/>
          <a:p>
            <a:r>
              <a:rPr lang="en-US" sz="800" dirty="0" smtClean="0">
                <a:solidFill>
                  <a:schemeClr val="tx1">
                    <a:lumMod val="50000"/>
                    <a:lumOff val="50000"/>
                  </a:schemeClr>
                </a:solidFill>
              </a:rPr>
              <a:t>Source: Texas Demographic Center, 2014 Population Estimates</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41364113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386" t="3971" r="2231" b="6363"/>
          <a:stretch/>
        </p:blipFill>
        <p:spPr>
          <a:xfrm>
            <a:off x="144610" y="1602432"/>
            <a:ext cx="4473382" cy="4205357"/>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304" t="3971" r="2232" b="6363"/>
          <a:stretch/>
        </p:blipFill>
        <p:spPr>
          <a:xfrm>
            <a:off x="4460122" y="1588807"/>
            <a:ext cx="4683878" cy="4353845"/>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7330" t="21702" r="16637" b="22424"/>
          <a:stretch/>
        </p:blipFill>
        <p:spPr>
          <a:xfrm>
            <a:off x="3990410" y="4719958"/>
            <a:ext cx="1524693" cy="1290125"/>
          </a:xfrm>
          <a:prstGeom prst="rect">
            <a:avLst/>
          </a:prstGeom>
        </p:spPr>
      </p:pic>
      <p:sp>
        <p:nvSpPr>
          <p:cNvPr id="8" name="Title 1"/>
          <p:cNvSpPr txBox="1">
            <a:spLocks/>
          </p:cNvSpPr>
          <p:nvPr/>
        </p:nvSpPr>
        <p:spPr>
          <a:xfrm>
            <a:off x="1600200" y="99434"/>
            <a:ext cx="7239000" cy="876126"/>
          </a:xfrm>
          <a:prstGeom prst="rect">
            <a:avLst/>
          </a:prstGeom>
        </p:spPr>
        <p:txBody>
          <a:bodyPr vert="horz" lIns="91440" tIns="45720" rIns="91440" bIns="45720" rtlCol="0" anchor="t">
            <a:noAutofit/>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pPr algn="ctr"/>
            <a:r>
              <a:rPr lang="en-US" sz="2400" dirty="0">
                <a:solidFill>
                  <a:schemeClr val="bg1"/>
                </a:solidFill>
                <a:effectLst/>
              </a:rPr>
              <a:t>Percentage of Population with Drive </a:t>
            </a:r>
            <a:r>
              <a:rPr lang="en-US" sz="2400" dirty="0" smtClean="0">
                <a:solidFill>
                  <a:schemeClr val="bg1"/>
                </a:solidFill>
                <a:effectLst/>
              </a:rPr>
              <a:t>Times Longer </a:t>
            </a:r>
            <a:r>
              <a:rPr lang="en-US" sz="2400" dirty="0">
                <a:solidFill>
                  <a:schemeClr val="bg1"/>
                </a:solidFill>
                <a:effectLst/>
              </a:rPr>
              <a:t>than 25 </a:t>
            </a:r>
            <a:r>
              <a:rPr lang="en-US" sz="2400" dirty="0" smtClean="0">
                <a:solidFill>
                  <a:schemeClr val="bg1"/>
                </a:solidFill>
                <a:effectLst/>
              </a:rPr>
              <a:t>Minutes, Texas Census Tracts, 1990 and 2010*</a:t>
            </a:r>
            <a:endParaRPr lang="en-US" sz="2400" dirty="0">
              <a:solidFill>
                <a:schemeClr val="bg1"/>
              </a:solidFill>
              <a:effectLst/>
            </a:endParaRPr>
          </a:p>
        </p:txBody>
      </p:sp>
      <p:sp>
        <p:nvSpPr>
          <p:cNvPr id="10" name="TextBox 9"/>
          <p:cNvSpPr txBox="1"/>
          <p:nvPr/>
        </p:nvSpPr>
        <p:spPr>
          <a:xfrm>
            <a:off x="2590800" y="1833265"/>
            <a:ext cx="858741" cy="461665"/>
          </a:xfrm>
          <a:prstGeom prst="rect">
            <a:avLst/>
          </a:prstGeom>
          <a:no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b="1" dirty="0">
                <a:solidFill>
                  <a:schemeClr val="tx2"/>
                </a:solidFill>
                <a:latin typeface="+mj-lt"/>
              </a:rPr>
              <a:t>1990</a:t>
            </a:r>
          </a:p>
        </p:txBody>
      </p:sp>
      <p:sp>
        <p:nvSpPr>
          <p:cNvPr id="12" name="TextBox 11"/>
          <p:cNvSpPr txBox="1"/>
          <p:nvPr/>
        </p:nvSpPr>
        <p:spPr>
          <a:xfrm>
            <a:off x="7265018" y="1833265"/>
            <a:ext cx="1040782" cy="461665"/>
          </a:xfrm>
          <a:prstGeom prst="rect">
            <a:avLst/>
          </a:prstGeom>
          <a:no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b="1" dirty="0" smtClean="0">
                <a:solidFill>
                  <a:schemeClr val="tx2"/>
                </a:solidFill>
                <a:latin typeface="+mj-lt"/>
              </a:rPr>
              <a:t>2010*</a:t>
            </a:r>
            <a:endParaRPr lang="en-US" b="1" dirty="0">
              <a:solidFill>
                <a:schemeClr val="tx2"/>
              </a:solidFill>
              <a:latin typeface="+mj-lt"/>
            </a:endParaRPr>
          </a:p>
        </p:txBody>
      </p:sp>
      <p:sp>
        <p:nvSpPr>
          <p:cNvPr id="9" name="TextBox 8"/>
          <p:cNvSpPr txBox="1"/>
          <p:nvPr/>
        </p:nvSpPr>
        <p:spPr>
          <a:xfrm>
            <a:off x="-28937" y="6555899"/>
            <a:ext cx="6179897" cy="230832"/>
          </a:xfrm>
          <a:prstGeom prst="rect">
            <a:avLst/>
          </a:prstGeom>
          <a:noFill/>
        </p:spPr>
        <p:txBody>
          <a:bodyPr wrap="none" rtlCol="0">
            <a:spAutoFit/>
          </a:bodyPr>
          <a:lstStyle/>
          <a:p>
            <a:r>
              <a:rPr lang="en-US" sz="900" dirty="0" smtClean="0">
                <a:solidFill>
                  <a:schemeClr val="bg1">
                    <a:lumMod val="50000"/>
                  </a:schemeClr>
                </a:solidFill>
              </a:rPr>
              <a:t>Source: U.S. Census Bureau, 1990 decennial census and *American Community Survey, 2008-2012 5 Year Sample. </a:t>
            </a:r>
          </a:p>
        </p:txBody>
      </p:sp>
    </p:spTree>
    <p:extLst>
      <p:ext uri="{BB962C8B-B14F-4D97-AF65-F5344CB8AC3E}">
        <p14:creationId xmlns:p14="http://schemas.microsoft.com/office/powerpoint/2010/main" val="288562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 presetClass="entr" presetSubtype="0" fill="hold" grpId="0" nodeType="withEffect">
                                  <p:stCondLst>
                                    <p:cond delay="15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Mean Commute Time (minutes) of workers, Census Tracts, </a:t>
            </a:r>
            <a:r>
              <a:rPr lang="en-US" sz="2400" dirty="0" err="1" smtClean="0"/>
              <a:t>Metroplex</a:t>
            </a:r>
            <a:r>
              <a:rPr lang="en-US" sz="2400" dirty="0" smtClean="0"/>
              <a:t> Area, Texas, 2009-2013</a:t>
            </a:r>
            <a:endParaRPr lang="en-US" sz="24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24</a:t>
            </a:fld>
            <a:endParaRPr lang="en-US" dirty="0"/>
          </a:p>
        </p:txBody>
      </p:sp>
      <p:sp>
        <p:nvSpPr>
          <p:cNvPr id="7" name="TextBox 6"/>
          <p:cNvSpPr txBox="1"/>
          <p:nvPr/>
        </p:nvSpPr>
        <p:spPr>
          <a:xfrm>
            <a:off x="76200" y="6475256"/>
            <a:ext cx="6096000" cy="246221"/>
          </a:xfrm>
          <a:prstGeom prst="rect">
            <a:avLst/>
          </a:prstGeom>
          <a:noFill/>
        </p:spPr>
        <p:txBody>
          <a:bodyPr wrap="square" rtlCol="0">
            <a:spAutoFit/>
          </a:bodyPr>
          <a:lstStyle/>
          <a:p>
            <a:r>
              <a:rPr lang="en-US" sz="1000" dirty="0" smtClean="0">
                <a:solidFill>
                  <a:schemeClr val="bg1">
                    <a:lumMod val="50000"/>
                  </a:schemeClr>
                </a:solidFill>
              </a:rPr>
              <a:t>Source: U.S. Census Bureau, American Community Survey, 5 Year Sample 2009-2013.</a:t>
            </a:r>
            <a:endParaRPr lang="en-US" sz="1000" dirty="0">
              <a:solidFill>
                <a:schemeClr val="bg1">
                  <a:lumMod val="50000"/>
                </a:schemeClr>
              </a:solidFill>
            </a:endParaRPr>
          </a:p>
        </p:txBody>
      </p:sp>
      <p:pic>
        <p:nvPicPr>
          <p:cNvPr id="8" name="Picture 7"/>
          <p:cNvPicPr>
            <a:picLocks noChangeAspect="1"/>
          </p:cNvPicPr>
          <p:nvPr/>
        </p:nvPicPr>
        <p:blipFill rotWithShape="1">
          <a:blip r:embed="rId2"/>
          <a:srcRect t="40491" r="49994"/>
          <a:stretch/>
        </p:blipFill>
        <p:spPr>
          <a:xfrm>
            <a:off x="609600" y="3274219"/>
            <a:ext cx="1447800" cy="1462881"/>
          </a:xfrm>
          <a:prstGeom prst="rect">
            <a:avLst/>
          </a:prstGeom>
        </p:spPr>
      </p:pic>
      <p:pic>
        <p:nvPicPr>
          <p:cNvPr id="11" name="Content Placeholder 10"/>
          <p:cNvPicPr>
            <a:picLocks noGrp="1" noChangeAspect="1"/>
          </p:cNvPicPr>
          <p:nvPr>
            <p:ph idx="1"/>
          </p:nvPr>
        </p:nvPicPr>
        <p:blipFill rotWithShape="1">
          <a:blip r:embed="rId3"/>
          <a:srcRect b="5969"/>
          <a:stretch/>
        </p:blipFill>
        <p:spPr>
          <a:xfrm>
            <a:off x="2057400" y="1199327"/>
            <a:ext cx="6454211" cy="5277673"/>
          </a:xfrm>
          <a:prstGeom prst="rect">
            <a:avLst/>
          </a:prstGeom>
        </p:spPr>
      </p:pic>
    </p:spTree>
    <p:extLst>
      <p:ext uri="{BB962C8B-B14F-4D97-AF65-F5344CB8AC3E}">
        <p14:creationId xmlns:p14="http://schemas.microsoft.com/office/powerpoint/2010/main" val="25643954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0" y="4043469"/>
            <a:ext cx="1488883" cy="443283"/>
          </a:xfrm>
          <a:prstGeom prst="rect">
            <a:avLst/>
          </a:prstGeom>
        </p:spPr>
        <p:txBody>
          <a:bodyPr vert="horz" lIns="91440" tIns="45720" rIns="91440" bIns="45720" rtlCol="0" anchor="t">
            <a:noAutofit/>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r>
              <a:rPr lang="en-US" sz="1400" dirty="0">
                <a:solidFill>
                  <a:schemeClr val="tx2"/>
                </a:solidFill>
                <a:effectLst/>
              </a:rPr>
              <a:t>Persons per </a:t>
            </a:r>
            <a:r>
              <a:rPr lang="en-US" sz="1400" dirty="0" smtClean="0">
                <a:solidFill>
                  <a:schemeClr val="tx2"/>
                </a:solidFill>
                <a:effectLst/>
              </a:rPr>
              <a:t>Square Mile</a:t>
            </a:r>
            <a:endParaRPr lang="en-US" sz="1400" dirty="0">
              <a:solidFill>
                <a:schemeClr val="tx2"/>
              </a:solidFill>
              <a:effectLst/>
            </a:endParaRPr>
          </a:p>
        </p:txBody>
      </p:sp>
      <p:grpSp>
        <p:nvGrpSpPr>
          <p:cNvPr id="36" name="Group 35"/>
          <p:cNvGrpSpPr/>
          <p:nvPr/>
        </p:nvGrpSpPr>
        <p:grpSpPr>
          <a:xfrm>
            <a:off x="68249" y="4576251"/>
            <a:ext cx="1531952" cy="1304462"/>
            <a:chOff x="1575021" y="3446524"/>
            <a:chExt cx="1579660" cy="1317255"/>
          </a:xfrm>
        </p:grpSpPr>
        <p:pic>
          <p:nvPicPr>
            <p:cNvPr id="23" name="Picture 22"/>
            <p:cNvPicPr>
              <a:picLocks noChangeAspect="1"/>
            </p:cNvPicPr>
            <p:nvPr/>
          </p:nvPicPr>
          <p:blipFill rotWithShape="1">
            <a:blip r:embed="rId3" cstate="screen">
              <a:extLst>
                <a:ext uri="{28A0092B-C50C-407E-A947-70E740481C1C}">
                  <a14:useLocalDpi xmlns:a14="http://schemas.microsoft.com/office/drawing/2010/main"/>
                </a:ext>
              </a:extLst>
            </a:blip>
            <a:srcRect l="1" t="38336" r="81672"/>
            <a:stretch/>
          </p:blipFill>
          <p:spPr>
            <a:xfrm>
              <a:off x="1575021" y="3446524"/>
              <a:ext cx="418769" cy="1298275"/>
            </a:xfrm>
            <a:prstGeom prst="rect">
              <a:avLst/>
            </a:prstGeom>
          </p:spPr>
        </p:pic>
        <p:grpSp>
          <p:nvGrpSpPr>
            <p:cNvPr id="35" name="Group 34"/>
            <p:cNvGrpSpPr/>
            <p:nvPr/>
          </p:nvGrpSpPr>
          <p:grpSpPr>
            <a:xfrm>
              <a:off x="2016319" y="3451067"/>
              <a:ext cx="1138362" cy="1312712"/>
              <a:chOff x="2016319" y="3451067"/>
              <a:chExt cx="1138362" cy="1312712"/>
            </a:xfrm>
          </p:grpSpPr>
          <p:sp>
            <p:nvSpPr>
              <p:cNvPr id="24" name="TextBox 23"/>
              <p:cNvSpPr txBox="1"/>
              <p:nvPr/>
            </p:nvSpPr>
            <p:spPr>
              <a:xfrm>
                <a:off x="2017643" y="3451067"/>
                <a:ext cx="1001865" cy="264175"/>
              </a:xfrm>
              <a:prstGeom prst="rect">
                <a:avLst/>
              </a:prstGeom>
              <a:noFill/>
            </p:spPr>
            <p:txBody>
              <a:bodyPr wrap="square" rtlCol="0">
                <a:spAutoFit/>
              </a:bodyPr>
              <a:lstStyle/>
              <a:p>
                <a:r>
                  <a:rPr lang="en-US" sz="1050" b="1" dirty="0">
                    <a:solidFill>
                      <a:schemeClr val="tx2"/>
                    </a:solidFill>
                    <a:latin typeface="+mj-lt"/>
                  </a:rPr>
                  <a:t>0 – 10</a:t>
                </a:r>
              </a:p>
            </p:txBody>
          </p:sp>
          <p:sp>
            <p:nvSpPr>
              <p:cNvPr id="25" name="TextBox 24"/>
              <p:cNvSpPr txBox="1"/>
              <p:nvPr/>
            </p:nvSpPr>
            <p:spPr>
              <a:xfrm>
                <a:off x="2016319" y="3720115"/>
                <a:ext cx="979336" cy="264175"/>
              </a:xfrm>
              <a:prstGeom prst="rect">
                <a:avLst/>
              </a:prstGeom>
              <a:noFill/>
            </p:spPr>
            <p:txBody>
              <a:bodyPr wrap="square" rtlCol="0">
                <a:spAutoFit/>
              </a:bodyPr>
              <a:lstStyle/>
              <a:p>
                <a:r>
                  <a:rPr lang="en-US" sz="1050" b="1" dirty="0">
                    <a:solidFill>
                      <a:schemeClr val="tx2"/>
                    </a:solidFill>
                    <a:latin typeface="+mj-lt"/>
                  </a:rPr>
                  <a:t>11 – 50</a:t>
                </a:r>
              </a:p>
            </p:txBody>
          </p:sp>
          <p:sp>
            <p:nvSpPr>
              <p:cNvPr id="26" name="TextBox 25"/>
              <p:cNvSpPr txBox="1"/>
              <p:nvPr/>
            </p:nvSpPr>
            <p:spPr>
              <a:xfrm>
                <a:off x="2016319" y="3989163"/>
                <a:ext cx="979336" cy="264175"/>
              </a:xfrm>
              <a:prstGeom prst="rect">
                <a:avLst/>
              </a:prstGeom>
              <a:noFill/>
            </p:spPr>
            <p:txBody>
              <a:bodyPr wrap="square" rtlCol="0">
                <a:spAutoFit/>
              </a:bodyPr>
              <a:lstStyle/>
              <a:p>
                <a:r>
                  <a:rPr lang="en-US" sz="1050" b="1" dirty="0">
                    <a:solidFill>
                      <a:schemeClr val="tx2"/>
                    </a:solidFill>
                    <a:latin typeface="+mj-lt"/>
                  </a:rPr>
                  <a:t>51 – 500 </a:t>
                </a:r>
              </a:p>
            </p:txBody>
          </p:sp>
          <p:sp>
            <p:nvSpPr>
              <p:cNvPr id="27" name="TextBox 26"/>
              <p:cNvSpPr txBox="1"/>
              <p:nvPr/>
            </p:nvSpPr>
            <p:spPr>
              <a:xfrm>
                <a:off x="2016319" y="4247933"/>
                <a:ext cx="1066800" cy="264175"/>
              </a:xfrm>
              <a:prstGeom prst="rect">
                <a:avLst/>
              </a:prstGeom>
              <a:noFill/>
            </p:spPr>
            <p:txBody>
              <a:bodyPr wrap="square" rtlCol="0">
                <a:spAutoFit/>
              </a:bodyPr>
              <a:lstStyle/>
              <a:p>
                <a:r>
                  <a:rPr lang="en-US" sz="1050" b="1" dirty="0">
                    <a:solidFill>
                      <a:schemeClr val="tx2"/>
                    </a:solidFill>
                    <a:latin typeface="+mj-lt"/>
                  </a:rPr>
                  <a:t>501 – 4,000</a:t>
                </a:r>
              </a:p>
            </p:txBody>
          </p:sp>
          <p:sp>
            <p:nvSpPr>
              <p:cNvPr id="28" name="TextBox 27"/>
              <p:cNvSpPr txBox="1"/>
              <p:nvPr/>
            </p:nvSpPr>
            <p:spPr>
              <a:xfrm>
                <a:off x="2016319" y="4499604"/>
                <a:ext cx="1138362" cy="264175"/>
              </a:xfrm>
              <a:prstGeom prst="rect">
                <a:avLst/>
              </a:prstGeom>
              <a:noFill/>
            </p:spPr>
            <p:txBody>
              <a:bodyPr wrap="square" rtlCol="0">
                <a:spAutoFit/>
              </a:bodyPr>
              <a:lstStyle/>
              <a:p>
                <a:r>
                  <a:rPr lang="en-US" sz="1050" b="1" dirty="0">
                    <a:solidFill>
                      <a:schemeClr val="tx2"/>
                    </a:solidFill>
                    <a:latin typeface="+mj-lt"/>
                  </a:rPr>
                  <a:t>4,001 – 56,000</a:t>
                </a:r>
              </a:p>
            </p:txBody>
          </p:sp>
        </p:grpSp>
      </p:grpSp>
      <p:sp>
        <p:nvSpPr>
          <p:cNvPr id="29" name="TextBox 28"/>
          <p:cNvSpPr txBox="1"/>
          <p:nvPr/>
        </p:nvSpPr>
        <p:spPr>
          <a:xfrm>
            <a:off x="1357317" y="1210722"/>
            <a:ext cx="914400"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1970</a:t>
            </a:r>
          </a:p>
        </p:txBody>
      </p:sp>
      <p:sp>
        <p:nvSpPr>
          <p:cNvPr id="30" name="TextBox 29"/>
          <p:cNvSpPr txBox="1"/>
          <p:nvPr/>
        </p:nvSpPr>
        <p:spPr>
          <a:xfrm>
            <a:off x="4189509" y="1154210"/>
            <a:ext cx="858741"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1980</a:t>
            </a:r>
          </a:p>
        </p:txBody>
      </p:sp>
      <p:sp>
        <p:nvSpPr>
          <p:cNvPr id="31" name="TextBox 30"/>
          <p:cNvSpPr txBox="1"/>
          <p:nvPr/>
        </p:nvSpPr>
        <p:spPr>
          <a:xfrm>
            <a:off x="6966042" y="1193357"/>
            <a:ext cx="858741"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1990</a:t>
            </a:r>
          </a:p>
        </p:txBody>
      </p:sp>
      <p:sp>
        <p:nvSpPr>
          <p:cNvPr id="22" name="Title 1"/>
          <p:cNvSpPr txBox="1">
            <a:spLocks/>
          </p:cNvSpPr>
          <p:nvPr/>
        </p:nvSpPr>
        <p:spPr>
          <a:xfrm>
            <a:off x="2209800" y="188923"/>
            <a:ext cx="5638800" cy="621828"/>
          </a:xfrm>
          <a:prstGeom prst="rect">
            <a:avLst/>
          </a:prstGeom>
        </p:spPr>
        <p:txBody>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pPr algn="ctr"/>
            <a:r>
              <a:rPr lang="en-US" sz="2800" dirty="0">
                <a:solidFill>
                  <a:schemeClr val="bg1"/>
                </a:solidFill>
                <a:effectLst/>
              </a:rPr>
              <a:t>Density by Census Tract</a:t>
            </a:r>
            <a:r>
              <a:rPr lang="en-US" sz="2800" dirty="0" smtClean="0">
                <a:solidFill>
                  <a:schemeClr val="bg1"/>
                </a:solidFill>
                <a:effectLst/>
              </a:rPr>
              <a:t>, </a:t>
            </a:r>
            <a:r>
              <a:rPr lang="en-US" sz="2800" dirty="0" err="1" smtClean="0">
                <a:solidFill>
                  <a:schemeClr val="bg1"/>
                </a:solidFill>
                <a:effectLst/>
              </a:rPr>
              <a:t>Metroplex</a:t>
            </a:r>
            <a:r>
              <a:rPr lang="en-US" sz="2800" dirty="0" smtClean="0">
                <a:solidFill>
                  <a:schemeClr val="bg1"/>
                </a:solidFill>
                <a:effectLst/>
              </a:rPr>
              <a:t> Area, 1970-2010</a:t>
            </a:r>
            <a:endParaRPr lang="en-US" sz="2800" dirty="0">
              <a:solidFill>
                <a:schemeClr val="bg1"/>
              </a:solidFill>
              <a:effectLst/>
            </a:endParaRPr>
          </a:p>
        </p:txBody>
      </p:sp>
      <p:sp>
        <p:nvSpPr>
          <p:cNvPr id="7" name="TextBox 6"/>
          <p:cNvSpPr txBox="1"/>
          <p:nvPr/>
        </p:nvSpPr>
        <p:spPr>
          <a:xfrm>
            <a:off x="9525" y="6514611"/>
            <a:ext cx="6449201" cy="230832"/>
          </a:xfrm>
          <a:prstGeom prst="rect">
            <a:avLst/>
          </a:prstGeom>
          <a:noFill/>
        </p:spPr>
        <p:txBody>
          <a:bodyPr wrap="none" rtlCol="0">
            <a:spAutoFit/>
          </a:bodyPr>
          <a:lstStyle/>
          <a:p>
            <a:r>
              <a:rPr lang="en-US" sz="900" dirty="0" smtClean="0">
                <a:solidFill>
                  <a:schemeClr val="bg1">
                    <a:lumMod val="50000"/>
                  </a:schemeClr>
                </a:solidFill>
              </a:rPr>
              <a:t>Source: U.S. Census Bureau, decennial censuses. </a:t>
            </a:r>
            <a:r>
              <a:rPr lang="en-US" sz="900" dirty="0" err="1" smtClean="0">
                <a:solidFill>
                  <a:schemeClr val="bg1">
                    <a:lumMod val="50000"/>
                  </a:schemeClr>
                </a:solidFill>
              </a:rPr>
              <a:t>Geolytics</a:t>
            </a:r>
            <a:r>
              <a:rPr lang="en-US" sz="900" dirty="0">
                <a:solidFill>
                  <a:schemeClr val="bg1">
                    <a:lumMod val="50000"/>
                  </a:schemeClr>
                </a:solidFill>
              </a:rPr>
              <a:t>, Neighborhood Change Database </a:t>
            </a:r>
            <a:r>
              <a:rPr lang="en-US" sz="900" dirty="0" smtClean="0">
                <a:solidFill>
                  <a:schemeClr val="bg1">
                    <a:lumMod val="50000"/>
                  </a:schemeClr>
                </a:solidFill>
              </a:rPr>
              <a:t>Tract </a:t>
            </a:r>
            <a:r>
              <a:rPr lang="en-US" sz="900" dirty="0">
                <a:solidFill>
                  <a:schemeClr val="bg1">
                    <a:lumMod val="50000"/>
                  </a:schemeClr>
                </a:solidFill>
              </a:rPr>
              <a:t>Data from 1970-2010</a:t>
            </a:r>
            <a:endParaRPr lang="en-US" sz="900" dirty="0" smtClean="0">
              <a:solidFill>
                <a:schemeClr val="bg1">
                  <a:lumMod val="50000"/>
                </a:schemeClr>
              </a:solidFill>
            </a:endParaRPr>
          </a:p>
        </p:txBody>
      </p:sp>
      <p:pic>
        <p:nvPicPr>
          <p:cNvPr id="8" name="Picture 7"/>
          <p:cNvPicPr>
            <a:picLocks noChangeAspect="1"/>
          </p:cNvPicPr>
          <p:nvPr/>
        </p:nvPicPr>
        <p:blipFill rotWithShape="1">
          <a:blip r:embed="rId4"/>
          <a:srcRect l="6902" r="13063"/>
          <a:stretch/>
        </p:blipFill>
        <p:spPr>
          <a:xfrm>
            <a:off x="354903" y="1632665"/>
            <a:ext cx="2743200" cy="2197100"/>
          </a:xfrm>
          <a:prstGeom prst="rect">
            <a:avLst/>
          </a:prstGeom>
        </p:spPr>
      </p:pic>
      <p:pic>
        <p:nvPicPr>
          <p:cNvPr id="9" name="Picture 8"/>
          <p:cNvPicPr>
            <a:picLocks noChangeAspect="1"/>
          </p:cNvPicPr>
          <p:nvPr/>
        </p:nvPicPr>
        <p:blipFill>
          <a:blip r:embed="rId5"/>
          <a:stretch>
            <a:fillRect/>
          </a:stretch>
        </p:blipFill>
        <p:spPr>
          <a:xfrm>
            <a:off x="3397141" y="1593223"/>
            <a:ext cx="2705693" cy="2194696"/>
          </a:xfrm>
          <a:prstGeom prst="rect">
            <a:avLst/>
          </a:prstGeom>
        </p:spPr>
      </p:pic>
      <p:pic>
        <p:nvPicPr>
          <p:cNvPr id="10" name="Picture 9"/>
          <p:cNvPicPr>
            <a:picLocks noChangeAspect="1"/>
          </p:cNvPicPr>
          <p:nvPr/>
        </p:nvPicPr>
        <p:blipFill>
          <a:blip r:embed="rId6"/>
          <a:stretch>
            <a:fillRect/>
          </a:stretch>
        </p:blipFill>
        <p:spPr>
          <a:xfrm>
            <a:off x="6248400" y="1643028"/>
            <a:ext cx="2708396" cy="2196889"/>
          </a:xfrm>
          <a:prstGeom prst="rect">
            <a:avLst/>
          </a:prstGeom>
        </p:spPr>
      </p:pic>
      <p:pic>
        <p:nvPicPr>
          <p:cNvPr id="11" name="Picture 10"/>
          <p:cNvPicPr>
            <a:picLocks noChangeAspect="1"/>
          </p:cNvPicPr>
          <p:nvPr/>
        </p:nvPicPr>
        <p:blipFill>
          <a:blip r:embed="rId7"/>
          <a:stretch>
            <a:fillRect/>
          </a:stretch>
        </p:blipFill>
        <p:spPr>
          <a:xfrm>
            <a:off x="1402060" y="4061562"/>
            <a:ext cx="3076361" cy="2495360"/>
          </a:xfrm>
          <a:prstGeom prst="rect">
            <a:avLst/>
          </a:prstGeom>
        </p:spPr>
      </p:pic>
      <p:sp>
        <p:nvSpPr>
          <p:cNvPr id="32" name="TextBox 31"/>
          <p:cNvSpPr txBox="1"/>
          <p:nvPr/>
        </p:nvSpPr>
        <p:spPr>
          <a:xfrm>
            <a:off x="2449984" y="3763425"/>
            <a:ext cx="858741"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2000</a:t>
            </a:r>
          </a:p>
        </p:txBody>
      </p:sp>
      <p:pic>
        <p:nvPicPr>
          <p:cNvPr id="12" name="Picture 11"/>
          <p:cNvPicPr>
            <a:picLocks noChangeAspect="1"/>
          </p:cNvPicPr>
          <p:nvPr/>
        </p:nvPicPr>
        <p:blipFill>
          <a:blip r:embed="rId8"/>
          <a:stretch>
            <a:fillRect/>
          </a:stretch>
        </p:blipFill>
        <p:spPr>
          <a:xfrm>
            <a:off x="4897711" y="4042266"/>
            <a:ext cx="3083102" cy="2500828"/>
          </a:xfrm>
          <a:prstGeom prst="rect">
            <a:avLst/>
          </a:prstGeom>
        </p:spPr>
      </p:pic>
      <p:sp>
        <p:nvSpPr>
          <p:cNvPr id="33" name="TextBox 32"/>
          <p:cNvSpPr txBox="1"/>
          <p:nvPr/>
        </p:nvSpPr>
        <p:spPr>
          <a:xfrm>
            <a:off x="5939540" y="3811096"/>
            <a:ext cx="756809"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2010</a:t>
            </a:r>
          </a:p>
        </p:txBody>
      </p:sp>
    </p:spTree>
    <p:extLst>
      <p:ext uri="{BB962C8B-B14F-4D97-AF65-F5344CB8AC3E}">
        <p14:creationId xmlns:p14="http://schemas.microsoft.com/office/powerpoint/2010/main" val="96964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bg1"/>
                </a:solidFill>
              </a:rPr>
              <a:t>Percent of Housing Units Built Before 1960, Census Tracts</a:t>
            </a:r>
            <a:r>
              <a:rPr lang="en-US" dirty="0">
                <a:solidFill>
                  <a:schemeClr val="bg1"/>
                </a:solidFill>
              </a:rPr>
              <a:t>, </a:t>
            </a:r>
            <a:r>
              <a:rPr lang="en-US" dirty="0" err="1" smtClean="0">
                <a:solidFill>
                  <a:schemeClr val="bg1"/>
                </a:solidFill>
              </a:rPr>
              <a:t>Metroplex</a:t>
            </a:r>
            <a:r>
              <a:rPr lang="en-US" dirty="0" smtClean="0">
                <a:solidFill>
                  <a:schemeClr val="bg1"/>
                </a:solidFill>
              </a:rPr>
              <a:t> Area, Texas, 2009-2013</a:t>
            </a:r>
            <a:endParaRPr lang="en-US"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rotWithShape="1">
          <a:blip r:embed="rId2"/>
          <a:srcRect t="40244"/>
          <a:stretch/>
        </p:blipFill>
        <p:spPr>
          <a:xfrm>
            <a:off x="304800" y="2971800"/>
            <a:ext cx="1991840" cy="1549400"/>
          </a:xfrm>
          <a:prstGeom prst="rect">
            <a:avLst/>
          </a:prstGeom>
        </p:spPr>
      </p:pic>
      <p:pic>
        <p:nvPicPr>
          <p:cNvPr id="3" name="Content Placeholder 2"/>
          <p:cNvPicPr>
            <a:picLocks noGrp="1" noChangeAspect="1"/>
          </p:cNvPicPr>
          <p:nvPr>
            <p:ph idx="1"/>
          </p:nvPr>
        </p:nvPicPr>
        <p:blipFill rotWithShape="1">
          <a:blip r:embed="rId3"/>
          <a:srcRect b="4798"/>
          <a:stretch/>
        </p:blipFill>
        <p:spPr>
          <a:xfrm>
            <a:off x="2362200" y="1295400"/>
            <a:ext cx="6521136" cy="5182008"/>
          </a:xfrm>
          <a:prstGeom prst="rect">
            <a:avLst/>
          </a:prstGeom>
        </p:spPr>
      </p:pic>
      <p:sp>
        <p:nvSpPr>
          <p:cNvPr id="2" name="Slide Number Placeholder 1"/>
          <p:cNvSpPr>
            <a:spLocks noGrp="1"/>
          </p:cNvSpPr>
          <p:nvPr>
            <p:ph type="sldNum" sz="quarter" idx="4294967295"/>
          </p:nvPr>
        </p:nvSpPr>
        <p:spPr>
          <a:xfrm>
            <a:off x="8138159" y="6406376"/>
            <a:ext cx="817245" cy="315100"/>
          </a:xfrm>
          <a:prstGeom prst="rect">
            <a:avLst/>
          </a:prstGeom>
        </p:spPr>
        <p:txBody>
          <a:bodyPr/>
          <a:lstStyle/>
          <a:p>
            <a:fld id="{2BC1FA3B-F0C1-4F58-90BE-DCC7501F4B28}" type="slidenum">
              <a:rPr lang="en-US" smtClean="0"/>
              <a:pPr/>
              <a:t>26</a:t>
            </a:fld>
            <a:endParaRPr lang="en-US" dirty="0"/>
          </a:p>
        </p:txBody>
      </p:sp>
    </p:spTree>
    <p:extLst>
      <p:ext uri="{BB962C8B-B14F-4D97-AF65-F5344CB8AC3E}">
        <p14:creationId xmlns:p14="http://schemas.microsoft.com/office/powerpoint/2010/main" val="37837384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707886"/>
          </a:xfrm>
          <a:prstGeom prst="rect">
            <a:avLst/>
          </a:prstGeom>
          <a:noFill/>
        </p:spPr>
        <p:txBody>
          <a:bodyPr wrap="square" rtlCol="0">
            <a:spAutoFit/>
          </a:bodyPr>
          <a:lstStyle/>
          <a:p>
            <a:pPr algn="ctr"/>
            <a:r>
              <a:rPr lang="en-US" sz="2000" dirty="0" smtClean="0">
                <a:solidFill>
                  <a:schemeClr val="bg1"/>
                </a:solidFill>
              </a:rPr>
              <a:t>Percent of Housing Units Built Between 1960 and 1999, Census Tracts, </a:t>
            </a:r>
            <a:r>
              <a:rPr lang="en-US" sz="2000" dirty="0" err="1">
                <a:solidFill>
                  <a:schemeClr val="bg1"/>
                </a:solidFill>
              </a:rPr>
              <a:t>Metroplex</a:t>
            </a:r>
            <a:r>
              <a:rPr lang="en-US" sz="2000" dirty="0">
                <a:solidFill>
                  <a:schemeClr val="bg1"/>
                </a:solidFill>
              </a:rPr>
              <a:t> Area, Texas</a:t>
            </a:r>
            <a:r>
              <a:rPr lang="en-US" sz="2000" dirty="0" smtClean="0">
                <a:solidFill>
                  <a:schemeClr val="bg1"/>
                </a:solidFill>
              </a:rPr>
              <a:t>, 2009-2013</a:t>
            </a:r>
            <a:endParaRPr lang="en-US" sz="2000"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rotWithShape="1">
          <a:blip r:embed="rId2"/>
          <a:srcRect t="40244"/>
          <a:stretch/>
        </p:blipFill>
        <p:spPr>
          <a:xfrm>
            <a:off x="304800" y="2971800"/>
            <a:ext cx="1991840" cy="1549400"/>
          </a:xfrm>
          <a:prstGeom prst="rect">
            <a:avLst/>
          </a:prstGeom>
        </p:spPr>
      </p:pic>
      <p:pic>
        <p:nvPicPr>
          <p:cNvPr id="3" name="Content Placeholder 2"/>
          <p:cNvPicPr>
            <a:picLocks noGrp="1" noChangeAspect="1"/>
          </p:cNvPicPr>
          <p:nvPr>
            <p:ph idx="1"/>
          </p:nvPr>
        </p:nvPicPr>
        <p:blipFill rotWithShape="1">
          <a:blip r:embed="rId3"/>
          <a:srcRect b="3418"/>
          <a:stretch/>
        </p:blipFill>
        <p:spPr>
          <a:xfrm>
            <a:off x="2438400" y="1219200"/>
            <a:ext cx="6483627" cy="5226898"/>
          </a:xfrm>
          <a:prstGeom prst="rect">
            <a:avLst/>
          </a:prstGeom>
        </p:spPr>
      </p:pic>
      <p:sp>
        <p:nvSpPr>
          <p:cNvPr id="2" name="Slide Number Placeholder 1"/>
          <p:cNvSpPr>
            <a:spLocks noGrp="1"/>
          </p:cNvSpPr>
          <p:nvPr>
            <p:ph type="sldNum" sz="quarter" idx="4294967295"/>
          </p:nvPr>
        </p:nvSpPr>
        <p:spPr>
          <a:xfrm>
            <a:off x="8138159" y="6406376"/>
            <a:ext cx="817245" cy="315100"/>
          </a:xfrm>
          <a:prstGeom prst="rect">
            <a:avLst/>
          </a:prstGeom>
        </p:spPr>
        <p:txBody>
          <a:bodyPr/>
          <a:lstStyle/>
          <a:p>
            <a:fld id="{2BC1FA3B-F0C1-4F58-90BE-DCC7501F4B28}" type="slidenum">
              <a:rPr lang="en-US" smtClean="0"/>
              <a:pPr/>
              <a:t>27</a:t>
            </a:fld>
            <a:endParaRPr lang="en-US" dirty="0"/>
          </a:p>
        </p:txBody>
      </p:sp>
    </p:spTree>
    <p:extLst>
      <p:ext uri="{BB962C8B-B14F-4D97-AF65-F5344CB8AC3E}">
        <p14:creationId xmlns:p14="http://schemas.microsoft.com/office/powerpoint/2010/main" val="18987342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bg1"/>
                </a:solidFill>
              </a:rPr>
              <a:t>Percent of Housing Units Built After 1999, Census Tracts</a:t>
            </a:r>
            <a:r>
              <a:rPr lang="en-US" dirty="0">
                <a:solidFill>
                  <a:schemeClr val="bg1"/>
                </a:solidFill>
              </a:rPr>
              <a:t>, </a:t>
            </a:r>
            <a:r>
              <a:rPr lang="en-US" dirty="0" err="1" smtClean="0">
                <a:solidFill>
                  <a:schemeClr val="bg1"/>
                </a:solidFill>
              </a:rPr>
              <a:t>Metroplex</a:t>
            </a:r>
            <a:r>
              <a:rPr lang="en-US" dirty="0" smtClean="0">
                <a:solidFill>
                  <a:schemeClr val="bg1"/>
                </a:solidFill>
              </a:rPr>
              <a:t> Area, Texas, 2009-2013</a:t>
            </a:r>
            <a:endParaRPr lang="en-US"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Content Placeholder 5"/>
          <p:cNvPicPr>
            <a:picLocks noGrp="1" noChangeAspect="1"/>
          </p:cNvPicPr>
          <p:nvPr>
            <p:ph idx="1"/>
          </p:nvPr>
        </p:nvPicPr>
        <p:blipFill rotWithShape="1">
          <a:blip r:embed="rId2"/>
          <a:srcRect b="4034"/>
          <a:stretch/>
        </p:blipFill>
        <p:spPr>
          <a:xfrm>
            <a:off x="2514600" y="1340100"/>
            <a:ext cx="6412871" cy="5136900"/>
          </a:xfrm>
          <a:prstGeom prst="rect">
            <a:avLst/>
          </a:prstGeom>
        </p:spPr>
      </p:pic>
      <p:pic>
        <p:nvPicPr>
          <p:cNvPr id="9" name="Picture 8"/>
          <p:cNvPicPr>
            <a:picLocks noChangeAspect="1"/>
          </p:cNvPicPr>
          <p:nvPr/>
        </p:nvPicPr>
        <p:blipFill rotWithShape="1">
          <a:blip r:embed="rId3"/>
          <a:srcRect t="40244"/>
          <a:stretch/>
        </p:blipFill>
        <p:spPr>
          <a:xfrm>
            <a:off x="304800" y="2971800"/>
            <a:ext cx="1991840" cy="1549400"/>
          </a:xfrm>
          <a:prstGeom prst="rect">
            <a:avLst/>
          </a:prstGeom>
        </p:spPr>
      </p:pic>
      <p:sp>
        <p:nvSpPr>
          <p:cNvPr id="2" name="Slide Number Placeholder 1"/>
          <p:cNvSpPr>
            <a:spLocks noGrp="1"/>
          </p:cNvSpPr>
          <p:nvPr>
            <p:ph type="sldNum" sz="quarter" idx="4294967295"/>
          </p:nvPr>
        </p:nvSpPr>
        <p:spPr>
          <a:xfrm>
            <a:off x="8138159" y="6406376"/>
            <a:ext cx="817245" cy="315100"/>
          </a:xfrm>
          <a:prstGeom prst="rect">
            <a:avLst/>
          </a:prstGeom>
        </p:spPr>
        <p:txBody>
          <a:bodyPr/>
          <a:lstStyle/>
          <a:p>
            <a:fld id="{2BC1FA3B-F0C1-4F58-90BE-DCC7501F4B28}" type="slidenum">
              <a:rPr lang="en-US" smtClean="0"/>
              <a:pPr/>
              <a:t>28</a:t>
            </a:fld>
            <a:endParaRPr lang="en-US" dirty="0"/>
          </a:p>
        </p:txBody>
      </p:sp>
    </p:spTree>
    <p:extLst>
      <p:ext uri="{BB962C8B-B14F-4D97-AF65-F5344CB8AC3E}">
        <p14:creationId xmlns:p14="http://schemas.microsoft.com/office/powerpoint/2010/main" val="14809304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902057124"/>
              </p:ext>
            </p:extLst>
          </p:nvPr>
        </p:nvGraphicFramePr>
        <p:xfrm>
          <a:off x="457200" y="1371600"/>
          <a:ext cx="822960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1600200" y="152400"/>
            <a:ext cx="6858000" cy="990600"/>
          </a:xfrm>
          <a:prstGeom prst="rect">
            <a:avLst/>
          </a:prstGeom>
        </p:spPr>
        <p:txBody>
          <a:bodyPr>
            <a:noAutofit/>
          </a:bodyPr>
          <a:lstStyle/>
          <a:p>
            <a:pPr lvl="0" algn="ctr"/>
            <a:r>
              <a:rPr lang="en-US" sz="2800" kern="0" dirty="0" smtClean="0">
                <a:latin typeface="+mj-lt"/>
                <a:ea typeface="+mj-ea"/>
                <a:cs typeface="+mj-cs"/>
              </a:rPr>
              <a:t>Projected Population Growth in Texas, </a:t>
            </a:r>
            <a:br>
              <a:rPr lang="en-US" sz="2800" kern="0" dirty="0" smtClean="0">
                <a:latin typeface="+mj-lt"/>
                <a:ea typeface="+mj-ea"/>
                <a:cs typeface="+mj-cs"/>
              </a:rPr>
            </a:br>
            <a:r>
              <a:rPr lang="en-US" sz="2800" kern="0" dirty="0" smtClean="0">
                <a:latin typeface="+mj-lt"/>
                <a:ea typeface="+mj-ea"/>
                <a:cs typeface="+mj-cs"/>
              </a:rPr>
              <a:t>2010-2050</a:t>
            </a:r>
            <a:endParaRPr kumimoji="0" lang="en-US" sz="2800" i="0" u="none" strike="noStrike" kern="0" cap="none" spc="0" normalizeH="0" baseline="0" noProof="0" dirty="0">
              <a:ln>
                <a:noFill/>
              </a:ln>
              <a:effectLst/>
              <a:uLnTx/>
              <a:uFillTx/>
              <a:latin typeface="+mj-lt"/>
              <a:ea typeface="+mj-ea"/>
              <a:cs typeface="+mj-cs"/>
            </a:endParaRP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29</a:t>
            </a:fld>
            <a:endParaRPr lang="en-US" dirty="0"/>
          </a:p>
        </p:txBody>
      </p:sp>
      <p:sp>
        <p:nvSpPr>
          <p:cNvPr id="10" name="TextBox 9"/>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2016 Population Projections </a:t>
            </a:r>
          </a:p>
        </p:txBody>
      </p:sp>
      <p:cxnSp>
        <p:nvCxnSpPr>
          <p:cNvPr id="13" name="Straight Connector 12"/>
          <p:cNvCxnSpPr/>
          <p:nvPr/>
        </p:nvCxnSpPr>
        <p:spPr>
          <a:xfrm flipV="1">
            <a:off x="7162800" y="2590800"/>
            <a:ext cx="0" cy="2819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848600" y="1676400"/>
            <a:ext cx="0" cy="3810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38107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3973" t="13541" r="6150" b="13145"/>
          <a:stretch/>
        </p:blipFill>
        <p:spPr>
          <a:xfrm>
            <a:off x="1126118" y="1259086"/>
            <a:ext cx="6629401" cy="5486401"/>
          </a:xfrm>
          <a:prstGeom prst="rect">
            <a:avLst/>
          </a:prstGeom>
        </p:spPr>
      </p:pic>
      <p:sp>
        <p:nvSpPr>
          <p:cNvPr id="2" name="Title 1"/>
          <p:cNvSpPr>
            <a:spLocks noGrp="1"/>
          </p:cNvSpPr>
          <p:nvPr>
            <p:ph type="title"/>
          </p:nvPr>
        </p:nvSpPr>
        <p:spPr>
          <a:xfrm>
            <a:off x="1647784" y="312290"/>
            <a:ext cx="6972300" cy="742950"/>
          </a:xfrm>
        </p:spPr>
        <p:txBody>
          <a:bodyPr>
            <a:noAutofit/>
          </a:bodyPr>
          <a:lstStyle/>
          <a:p>
            <a:r>
              <a:rPr lang="en-US" sz="2400" b="1" dirty="0">
                <a:effectLst/>
              </a:rPr>
              <a:t>Total Estimated Population by County, Texas, </a:t>
            </a:r>
            <a:r>
              <a:rPr lang="en-US" sz="2400" b="1" dirty="0" smtClean="0">
                <a:effectLst/>
              </a:rPr>
              <a:t>2016</a:t>
            </a:r>
            <a:endParaRPr lang="en-US" sz="2400" b="1" dirty="0">
              <a:effectLst/>
            </a:endParaRPr>
          </a:p>
        </p:txBody>
      </p:sp>
      <p:sp>
        <p:nvSpPr>
          <p:cNvPr id="15" name="TextBox 14"/>
          <p:cNvSpPr txBox="1"/>
          <p:nvPr/>
        </p:nvSpPr>
        <p:spPr>
          <a:xfrm>
            <a:off x="141602" y="6400800"/>
            <a:ext cx="3012363" cy="207749"/>
          </a:xfrm>
          <a:prstGeom prst="rect">
            <a:avLst/>
          </a:prstGeom>
          <a:noFill/>
        </p:spPr>
        <p:txBody>
          <a:bodyPr wrap="none" rtlCol="0">
            <a:spAutoFit/>
          </a:bodyPr>
          <a:lstStyle/>
          <a:p>
            <a:r>
              <a:rPr lang="en-US" sz="750" dirty="0">
                <a:solidFill>
                  <a:schemeClr val="tx1">
                    <a:lumMod val="50000"/>
                    <a:lumOff val="50000"/>
                  </a:schemeClr>
                </a:solidFill>
              </a:rPr>
              <a:t>Source: U.S. Census Bureau, </a:t>
            </a:r>
            <a:r>
              <a:rPr lang="en-US" sz="750" dirty="0" smtClean="0">
                <a:solidFill>
                  <a:schemeClr val="tx1">
                    <a:lumMod val="50000"/>
                    <a:lumOff val="50000"/>
                  </a:schemeClr>
                </a:solidFill>
              </a:rPr>
              <a:t>2016 </a:t>
            </a:r>
            <a:r>
              <a:rPr lang="en-US" sz="750" dirty="0">
                <a:solidFill>
                  <a:schemeClr val="tx1">
                    <a:lumMod val="50000"/>
                    <a:lumOff val="50000"/>
                  </a:schemeClr>
                </a:solidFill>
              </a:rPr>
              <a:t>Vintage Population Estimates</a:t>
            </a:r>
          </a:p>
        </p:txBody>
      </p:sp>
      <p:sp>
        <p:nvSpPr>
          <p:cNvPr id="5" name="Isosceles Triangle 4"/>
          <p:cNvSpPr/>
          <p:nvPr/>
        </p:nvSpPr>
        <p:spPr>
          <a:xfrm rot="21366823">
            <a:off x="5189801" y="3153931"/>
            <a:ext cx="1459932" cy="1698095"/>
          </a:xfrm>
          <a:prstGeom prst="triangle">
            <a:avLst>
              <a:gd name="adj" fmla="val 55970"/>
            </a:avLst>
          </a:prstGeom>
          <a:noFill/>
          <a:ln w="38100">
            <a:solidFill>
              <a:schemeClr val="accent2">
                <a:alpha val="34000"/>
              </a:schemeClr>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Freeform 9"/>
          <p:cNvSpPr/>
          <p:nvPr/>
        </p:nvSpPr>
        <p:spPr>
          <a:xfrm>
            <a:off x="4648200" y="2666999"/>
            <a:ext cx="1219200" cy="3148205"/>
          </a:xfrm>
          <a:custGeom>
            <a:avLst/>
            <a:gdLst>
              <a:gd name="connsiteX0" fmla="*/ 0 w 1020216"/>
              <a:gd name="connsiteY0" fmla="*/ 3295291 h 3295291"/>
              <a:gd name="connsiteX1" fmla="*/ 34506 w 1020216"/>
              <a:gd name="connsiteY1" fmla="*/ 3209027 h 3295291"/>
              <a:gd name="connsiteX2" fmla="*/ 69011 w 1020216"/>
              <a:gd name="connsiteY2" fmla="*/ 3157268 h 3295291"/>
              <a:gd name="connsiteX3" fmla="*/ 86264 w 1020216"/>
              <a:gd name="connsiteY3" fmla="*/ 3105510 h 3295291"/>
              <a:gd name="connsiteX4" fmla="*/ 155276 w 1020216"/>
              <a:gd name="connsiteY4" fmla="*/ 3001993 h 3295291"/>
              <a:gd name="connsiteX5" fmla="*/ 189781 w 1020216"/>
              <a:gd name="connsiteY5" fmla="*/ 2950234 h 3295291"/>
              <a:gd name="connsiteX6" fmla="*/ 224287 w 1020216"/>
              <a:gd name="connsiteY6" fmla="*/ 2898476 h 3295291"/>
              <a:gd name="connsiteX7" fmla="*/ 276045 w 1020216"/>
              <a:gd name="connsiteY7" fmla="*/ 2743200 h 3295291"/>
              <a:gd name="connsiteX8" fmla="*/ 293298 w 1020216"/>
              <a:gd name="connsiteY8" fmla="*/ 2691442 h 3295291"/>
              <a:gd name="connsiteX9" fmla="*/ 327804 w 1020216"/>
              <a:gd name="connsiteY9" fmla="*/ 2553419 h 3295291"/>
              <a:gd name="connsiteX10" fmla="*/ 345057 w 1020216"/>
              <a:gd name="connsiteY10" fmla="*/ 2501661 h 3295291"/>
              <a:gd name="connsiteX11" fmla="*/ 362310 w 1020216"/>
              <a:gd name="connsiteY11" fmla="*/ 2432649 h 3295291"/>
              <a:gd name="connsiteX12" fmla="*/ 379562 w 1020216"/>
              <a:gd name="connsiteY12" fmla="*/ 2380891 h 3295291"/>
              <a:gd name="connsiteX13" fmla="*/ 396815 w 1020216"/>
              <a:gd name="connsiteY13" fmla="*/ 2311880 h 3295291"/>
              <a:gd name="connsiteX14" fmla="*/ 483079 w 1020216"/>
              <a:gd name="connsiteY14" fmla="*/ 2242868 h 3295291"/>
              <a:gd name="connsiteX15" fmla="*/ 586596 w 1020216"/>
              <a:gd name="connsiteY15" fmla="*/ 2173857 h 3295291"/>
              <a:gd name="connsiteX16" fmla="*/ 621102 w 1020216"/>
              <a:gd name="connsiteY16" fmla="*/ 2018582 h 3295291"/>
              <a:gd name="connsiteX17" fmla="*/ 638355 w 1020216"/>
              <a:gd name="connsiteY17" fmla="*/ 1966823 h 3295291"/>
              <a:gd name="connsiteX18" fmla="*/ 672861 w 1020216"/>
              <a:gd name="connsiteY18" fmla="*/ 1828800 h 3295291"/>
              <a:gd name="connsiteX19" fmla="*/ 724619 w 1020216"/>
              <a:gd name="connsiteY19" fmla="*/ 1621766 h 3295291"/>
              <a:gd name="connsiteX20" fmla="*/ 741872 w 1020216"/>
              <a:gd name="connsiteY20" fmla="*/ 1552755 h 3295291"/>
              <a:gd name="connsiteX21" fmla="*/ 776378 w 1020216"/>
              <a:gd name="connsiteY21" fmla="*/ 1500997 h 3295291"/>
              <a:gd name="connsiteX22" fmla="*/ 793630 w 1020216"/>
              <a:gd name="connsiteY22" fmla="*/ 1449238 h 3295291"/>
              <a:gd name="connsiteX23" fmla="*/ 862642 w 1020216"/>
              <a:gd name="connsiteY23" fmla="*/ 1345721 h 3295291"/>
              <a:gd name="connsiteX24" fmla="*/ 914400 w 1020216"/>
              <a:gd name="connsiteY24" fmla="*/ 862642 h 3295291"/>
              <a:gd name="connsiteX25" fmla="*/ 983411 w 1020216"/>
              <a:gd name="connsiteY25" fmla="*/ 741872 h 3295291"/>
              <a:gd name="connsiteX26" fmla="*/ 1017917 w 1020216"/>
              <a:gd name="connsiteY26" fmla="*/ 621102 h 3295291"/>
              <a:gd name="connsiteX27" fmla="*/ 1017917 w 1020216"/>
              <a:gd name="connsiteY27" fmla="*/ 0 h 329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0216" h="3295291">
                <a:moveTo>
                  <a:pt x="0" y="3295291"/>
                </a:moveTo>
                <a:cubicBezTo>
                  <a:pt x="11502" y="3266536"/>
                  <a:pt x="20656" y="3236727"/>
                  <a:pt x="34506" y="3209027"/>
                </a:cubicBezTo>
                <a:cubicBezTo>
                  <a:pt x="43779" y="3190481"/>
                  <a:pt x="59738" y="3175814"/>
                  <a:pt x="69011" y="3157268"/>
                </a:cubicBezTo>
                <a:cubicBezTo>
                  <a:pt x="77144" y="3141002"/>
                  <a:pt x="77432" y="3121407"/>
                  <a:pt x="86264" y="3105510"/>
                </a:cubicBezTo>
                <a:cubicBezTo>
                  <a:pt x="106404" y="3069258"/>
                  <a:pt x="132272" y="3036499"/>
                  <a:pt x="155276" y="3001993"/>
                </a:cubicBezTo>
                <a:lnTo>
                  <a:pt x="189781" y="2950234"/>
                </a:lnTo>
                <a:lnTo>
                  <a:pt x="224287" y="2898476"/>
                </a:lnTo>
                <a:lnTo>
                  <a:pt x="276045" y="2743200"/>
                </a:lnTo>
                <a:cubicBezTo>
                  <a:pt x="281796" y="2725947"/>
                  <a:pt x="288887" y="2709085"/>
                  <a:pt x="293298" y="2691442"/>
                </a:cubicBezTo>
                <a:cubicBezTo>
                  <a:pt x="304800" y="2645434"/>
                  <a:pt x="312807" y="2598409"/>
                  <a:pt x="327804" y="2553419"/>
                </a:cubicBezTo>
                <a:cubicBezTo>
                  <a:pt x="333555" y="2536166"/>
                  <a:pt x="340061" y="2519147"/>
                  <a:pt x="345057" y="2501661"/>
                </a:cubicBezTo>
                <a:cubicBezTo>
                  <a:pt x="351571" y="2478861"/>
                  <a:pt x="355796" y="2455449"/>
                  <a:pt x="362310" y="2432649"/>
                </a:cubicBezTo>
                <a:cubicBezTo>
                  <a:pt x="367306" y="2415163"/>
                  <a:pt x="374566" y="2398377"/>
                  <a:pt x="379562" y="2380891"/>
                </a:cubicBezTo>
                <a:cubicBezTo>
                  <a:pt x="386076" y="2358092"/>
                  <a:pt x="387474" y="2333674"/>
                  <a:pt x="396815" y="2311880"/>
                </a:cubicBezTo>
                <a:cubicBezTo>
                  <a:pt x="430686" y="2232848"/>
                  <a:pt x="421054" y="2277326"/>
                  <a:pt x="483079" y="2242868"/>
                </a:cubicBezTo>
                <a:cubicBezTo>
                  <a:pt x="519331" y="2222728"/>
                  <a:pt x="586596" y="2173857"/>
                  <a:pt x="586596" y="2173857"/>
                </a:cubicBezTo>
                <a:cubicBezTo>
                  <a:pt x="625435" y="2057340"/>
                  <a:pt x="580616" y="2200765"/>
                  <a:pt x="621102" y="2018582"/>
                </a:cubicBezTo>
                <a:cubicBezTo>
                  <a:pt x="625047" y="2000829"/>
                  <a:pt x="633944" y="1984466"/>
                  <a:pt x="638355" y="1966823"/>
                </a:cubicBezTo>
                <a:lnTo>
                  <a:pt x="672861" y="1828800"/>
                </a:lnTo>
                <a:cubicBezTo>
                  <a:pt x="696092" y="1689406"/>
                  <a:pt x="679051" y="1758469"/>
                  <a:pt x="724619" y="1621766"/>
                </a:cubicBezTo>
                <a:cubicBezTo>
                  <a:pt x="732117" y="1599271"/>
                  <a:pt x="732531" y="1574549"/>
                  <a:pt x="741872" y="1552755"/>
                </a:cubicBezTo>
                <a:cubicBezTo>
                  <a:pt x="750040" y="1533696"/>
                  <a:pt x="764876" y="1518250"/>
                  <a:pt x="776378" y="1500997"/>
                </a:cubicBezTo>
                <a:cubicBezTo>
                  <a:pt x="782129" y="1483744"/>
                  <a:pt x="784798" y="1465136"/>
                  <a:pt x="793630" y="1449238"/>
                </a:cubicBezTo>
                <a:cubicBezTo>
                  <a:pt x="813770" y="1412986"/>
                  <a:pt x="862642" y="1345721"/>
                  <a:pt x="862642" y="1345721"/>
                </a:cubicBezTo>
                <a:cubicBezTo>
                  <a:pt x="949971" y="1083728"/>
                  <a:pt x="851013" y="1411988"/>
                  <a:pt x="914400" y="862642"/>
                </a:cubicBezTo>
                <a:cubicBezTo>
                  <a:pt x="918937" y="823326"/>
                  <a:pt x="966279" y="776137"/>
                  <a:pt x="983411" y="741872"/>
                </a:cubicBezTo>
                <a:cubicBezTo>
                  <a:pt x="991771" y="725153"/>
                  <a:pt x="1017626" y="632741"/>
                  <a:pt x="1017917" y="621102"/>
                </a:cubicBezTo>
                <a:cubicBezTo>
                  <a:pt x="1023091" y="414133"/>
                  <a:pt x="1017917" y="207034"/>
                  <a:pt x="1017917" y="0"/>
                </a:cubicBezTo>
              </a:path>
            </a:pathLst>
          </a:custGeom>
          <a:noFill/>
          <a:ln w="79375">
            <a:solidFill>
              <a:schemeClr val="bg1">
                <a:alpha val="7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28" name="Picture 4" descr="Interstate 35 mark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2151511"/>
            <a:ext cx="258306" cy="258307"/>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p:cNvSpPr/>
          <p:nvPr/>
        </p:nvSpPr>
        <p:spPr>
          <a:xfrm>
            <a:off x="5863543" y="3580983"/>
            <a:ext cx="1959680" cy="733663"/>
          </a:xfrm>
          <a:prstGeom prst="rightArrow">
            <a:avLst/>
          </a:prstGeom>
          <a:solidFill>
            <a:schemeClr val="accent2">
              <a:alpha val="59000"/>
            </a:schemeClr>
          </a:solidFill>
          <a:ln>
            <a:solidFill>
              <a:schemeClr val="accent5">
                <a:lumMod val="60000"/>
                <a:lumOff val="40000"/>
              </a:schemeClr>
            </a:solidFill>
          </a:ln>
        </p:spPr>
        <p:txBody>
          <a:bodyPr wrap="square" rtlCol="0" anchor="ctr">
            <a:spAutoFit/>
          </a:bodyPr>
          <a:lstStyle/>
          <a:p>
            <a:pPr algn="ctr"/>
            <a:endParaRPr lang="en-US" sz="1800" dirty="0">
              <a:solidFill>
                <a:schemeClr val="tx2"/>
              </a:solidFill>
            </a:endParaRPr>
          </a:p>
        </p:txBody>
      </p:sp>
      <p:sp>
        <p:nvSpPr>
          <p:cNvPr id="3" name="TextBox 2"/>
          <p:cNvSpPr txBox="1"/>
          <p:nvPr/>
        </p:nvSpPr>
        <p:spPr>
          <a:xfrm>
            <a:off x="8220034" y="3710186"/>
            <a:ext cx="800100" cy="461665"/>
          </a:xfrm>
          <a:prstGeom prst="rect">
            <a:avLst/>
          </a:prstGeom>
          <a:noFill/>
        </p:spPr>
        <p:txBody>
          <a:bodyPr wrap="square" rtlCol="0">
            <a:spAutoFit/>
          </a:bodyPr>
          <a:lstStyle/>
          <a:p>
            <a:r>
              <a:rPr lang="en-US" dirty="0">
                <a:solidFill>
                  <a:schemeClr val="accent2"/>
                </a:solidFill>
              </a:rPr>
              <a:t>86%</a:t>
            </a:r>
          </a:p>
        </p:txBody>
      </p:sp>
      <p:pic>
        <p:nvPicPr>
          <p:cNvPr id="11" name="Picture 10"/>
          <p:cNvPicPr>
            <a:picLocks noChangeAspect="1"/>
          </p:cNvPicPr>
          <p:nvPr/>
        </p:nvPicPr>
        <p:blipFill rotWithShape="1">
          <a:blip r:embed="rId5"/>
          <a:srcRect t="24859"/>
          <a:stretch/>
        </p:blipFill>
        <p:spPr>
          <a:xfrm>
            <a:off x="830766" y="1509138"/>
            <a:ext cx="1956108" cy="1439088"/>
          </a:xfrm>
          <a:prstGeom prst="rect">
            <a:avLst/>
          </a:prstGeom>
        </p:spPr>
      </p:pic>
    </p:spTree>
    <p:extLst>
      <p:ext uri="{BB962C8B-B14F-4D97-AF65-F5344CB8AC3E}">
        <p14:creationId xmlns:p14="http://schemas.microsoft.com/office/powerpoint/2010/main" val="148749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5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ppt_x</p:attrName>
                                        </p:attrNameLst>
                                      </p:cBhvr>
                                      <p:tavLst>
                                        <p:tav tm="0">
                                          <p:val>
                                            <p:strVal val="#ppt_x-#ppt_w/2"/>
                                          </p:val>
                                        </p:tav>
                                        <p:tav tm="100000">
                                          <p:val>
                                            <p:strVal val="#ppt_x"/>
                                          </p:val>
                                        </p:tav>
                                      </p:tavLst>
                                    </p:anim>
                                    <p:anim calcmode="lin" valueType="num">
                                      <p:cBhvr>
                                        <p:cTn id="20" dur="1000" fill="hold"/>
                                        <p:tgtEl>
                                          <p:spTgt spid="8"/>
                                        </p:tgtEl>
                                        <p:attrNameLst>
                                          <p:attrName>ppt_y</p:attrName>
                                        </p:attrNameLst>
                                      </p:cBhvr>
                                      <p:tavLst>
                                        <p:tav tm="0">
                                          <p:val>
                                            <p:strVal val="#ppt_y"/>
                                          </p:val>
                                        </p:tav>
                                        <p:tav tm="100000">
                                          <p:val>
                                            <p:strVal val="#ppt_y"/>
                                          </p:val>
                                        </p:tav>
                                      </p:tavLst>
                                    </p:anim>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8" grpId="0" animBg="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2798097939"/>
              </p:ext>
            </p:extLst>
          </p:nvPr>
        </p:nvGraphicFramePr>
        <p:xfrm>
          <a:off x="457200" y="1371600"/>
          <a:ext cx="822960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1600200" y="152400"/>
            <a:ext cx="6858000" cy="990600"/>
          </a:xfrm>
          <a:prstGeom prst="rect">
            <a:avLst/>
          </a:prstGeom>
        </p:spPr>
        <p:txBody>
          <a:bodyPr>
            <a:noAutofit/>
          </a:bodyPr>
          <a:lstStyle/>
          <a:p>
            <a:pPr lvl="0" algn="ctr"/>
            <a:r>
              <a:rPr lang="en-US" sz="2800" kern="0" dirty="0" smtClean="0">
                <a:latin typeface="+mj-lt"/>
                <a:ea typeface="+mj-ea"/>
                <a:cs typeface="+mj-cs"/>
              </a:rPr>
              <a:t>Projected Population Growth in Texas, </a:t>
            </a:r>
            <a:br>
              <a:rPr lang="en-US" sz="2800" kern="0" dirty="0" smtClean="0">
                <a:latin typeface="+mj-lt"/>
                <a:ea typeface="+mj-ea"/>
                <a:cs typeface="+mj-cs"/>
              </a:rPr>
            </a:br>
            <a:r>
              <a:rPr lang="en-US" sz="2800" kern="0" dirty="0" smtClean="0">
                <a:latin typeface="+mj-lt"/>
                <a:ea typeface="+mj-ea"/>
                <a:cs typeface="+mj-cs"/>
              </a:rPr>
              <a:t>2010-2020</a:t>
            </a:r>
            <a:endParaRPr kumimoji="0" lang="en-US" sz="2800" i="0" u="none" strike="noStrike" kern="0" cap="none" spc="0" normalizeH="0" baseline="0" noProof="0" dirty="0">
              <a:ln>
                <a:noFill/>
              </a:ln>
              <a:effectLst/>
              <a:uLnTx/>
              <a:uFillTx/>
              <a:latin typeface="+mj-lt"/>
              <a:ea typeface="+mj-ea"/>
              <a:cs typeface="+mj-cs"/>
            </a:endParaRP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30</a:t>
            </a:fld>
            <a:endParaRPr lang="en-US" dirty="0"/>
          </a:p>
        </p:txBody>
      </p:sp>
      <p:sp>
        <p:nvSpPr>
          <p:cNvPr id="10" name="TextBox 9"/>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2016 Population Projections </a:t>
            </a:r>
          </a:p>
        </p:txBody>
      </p:sp>
      <p:cxnSp>
        <p:nvCxnSpPr>
          <p:cNvPr id="15" name="Straight Connector 14"/>
          <p:cNvCxnSpPr/>
          <p:nvPr/>
        </p:nvCxnSpPr>
        <p:spPr>
          <a:xfrm flipV="1">
            <a:off x="7848600" y="1676400"/>
            <a:ext cx="0" cy="3810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37636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162800" cy="990600"/>
          </a:xfrm>
        </p:spPr>
        <p:txBody>
          <a:bodyPr>
            <a:noAutofit/>
          </a:bodyPr>
          <a:lstStyle/>
          <a:p>
            <a:r>
              <a:rPr lang="en-US" sz="3200" kern="0" dirty="0"/>
              <a:t>Projected Racial and Ethnic Percent, Texas, </a:t>
            </a:r>
            <a:r>
              <a:rPr lang="en-US" sz="3200" kern="0" dirty="0" smtClean="0"/>
              <a:t>2010-2050</a:t>
            </a:r>
            <a:endParaRPr lang="en-US" sz="3200" dirty="0"/>
          </a:p>
        </p:txBody>
      </p:sp>
      <p:graphicFrame>
        <p:nvGraphicFramePr>
          <p:cNvPr id="5" name="Content Placeholder 4"/>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31</a:t>
            </a:fld>
            <a:endParaRPr lang="en-US" dirty="0"/>
          </a:p>
        </p:txBody>
      </p:sp>
      <p:sp>
        <p:nvSpPr>
          <p:cNvPr id="6" name="TextBox 5"/>
          <p:cNvSpPr txBox="1"/>
          <p:nvPr/>
        </p:nvSpPr>
        <p:spPr>
          <a:xfrm>
            <a:off x="838200" y="6477519"/>
            <a:ext cx="8763000" cy="261610"/>
          </a:xfrm>
          <a:prstGeom prst="rect">
            <a:avLst/>
          </a:prstGeom>
          <a:noFill/>
        </p:spPr>
        <p:txBody>
          <a:bodyPr wrap="square" rtlCol="0">
            <a:spAutoFit/>
          </a:bodyPr>
          <a:lstStyle/>
          <a:p>
            <a:pPr marL="798513" indent="-798513">
              <a:spcBef>
                <a:spcPct val="50000"/>
              </a:spcBef>
            </a:pPr>
            <a:r>
              <a:rPr lang="en-US" sz="1100" dirty="0" smtClean="0">
                <a:solidFill>
                  <a:schemeClr val="tx1">
                    <a:lumMod val="50000"/>
                    <a:lumOff val="50000"/>
                  </a:schemeClr>
                </a:solidFill>
                <a:latin typeface="+mn-lt"/>
              </a:rPr>
              <a:t>Source: Texas State Data Center 2012 Population Projections , 2000-2010 Migration Scenario</a:t>
            </a:r>
          </a:p>
        </p:txBody>
      </p:sp>
    </p:spTree>
    <p:extLst>
      <p:ext uri="{BB962C8B-B14F-4D97-AF65-F5344CB8AC3E}">
        <p14:creationId xmlns:p14="http://schemas.microsoft.com/office/powerpoint/2010/main" val="38376278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Percent distribution of employed persons by industry, Texas, 2005 and 2017</a:t>
            </a:r>
            <a:endParaRPr lang="en-US" dirty="0"/>
          </a:p>
        </p:txBody>
      </p:sp>
      <p:graphicFrame>
        <p:nvGraphicFramePr>
          <p:cNvPr id="7" name="Content Placeholder 6"/>
          <p:cNvGraphicFramePr>
            <a:graphicFrameLocks noGrp="1"/>
          </p:cNvGraphicFramePr>
          <p:nvPr>
            <p:ph idx="1"/>
          </p:nvPr>
        </p:nvGraphicFramePr>
        <p:xfrm>
          <a:off x="304801" y="1143000"/>
          <a:ext cx="8610600" cy="58674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32</a:t>
            </a:fld>
            <a:endParaRPr lang="en-US" dirty="0"/>
          </a:p>
        </p:txBody>
      </p:sp>
      <p:sp>
        <p:nvSpPr>
          <p:cNvPr id="8" name="TextBox 7"/>
          <p:cNvSpPr txBox="1"/>
          <p:nvPr/>
        </p:nvSpPr>
        <p:spPr>
          <a:xfrm>
            <a:off x="152400" y="6473078"/>
            <a:ext cx="8563563" cy="400110"/>
          </a:xfrm>
          <a:prstGeom prst="rect">
            <a:avLst/>
          </a:prstGeom>
          <a:noFill/>
        </p:spPr>
        <p:txBody>
          <a:bodyPr wrap="none" rtlCol="0">
            <a:spAutoFit/>
          </a:bodyPr>
          <a:lstStyle/>
          <a:p>
            <a:r>
              <a:rPr lang="en-US" sz="1000" dirty="0" smtClean="0">
                <a:solidFill>
                  <a:schemeClr val="bg1">
                    <a:lumMod val="50000"/>
                  </a:schemeClr>
                </a:solidFill>
              </a:rPr>
              <a:t>Source: Texas Workforce Commission, Tracer, </a:t>
            </a:r>
            <a:r>
              <a:rPr lang="en-US" sz="1000" dirty="0">
                <a:solidFill>
                  <a:schemeClr val="bg1">
                    <a:lumMod val="50000"/>
                  </a:schemeClr>
                </a:solidFill>
              </a:rPr>
              <a:t>Employment Estimates. </a:t>
            </a:r>
            <a:r>
              <a:rPr lang="en-US" sz="1000" dirty="0">
                <a:solidFill>
                  <a:schemeClr val="bg1">
                    <a:lumMod val="50000"/>
                  </a:schemeClr>
                </a:solidFill>
                <a:hlinkClick r:id="rId4"/>
              </a:rPr>
              <a:t>http://</a:t>
            </a:r>
            <a:r>
              <a:rPr lang="en-US" sz="1000" dirty="0" smtClean="0">
                <a:solidFill>
                  <a:schemeClr val="bg1">
                    <a:lumMod val="50000"/>
                  </a:schemeClr>
                </a:solidFill>
                <a:hlinkClick r:id="rId4"/>
              </a:rPr>
              <a:t>www.tracer2.com/cgi/dataanalysis/AreaSelection.asp?tableName=Ces</a:t>
            </a:r>
            <a:endParaRPr lang="en-US" sz="1000" dirty="0" smtClean="0">
              <a:solidFill>
                <a:schemeClr val="bg1">
                  <a:lumMod val="50000"/>
                </a:schemeClr>
              </a:solidFill>
            </a:endParaRPr>
          </a:p>
          <a:p>
            <a:endParaRPr lang="en-US" sz="1000" dirty="0">
              <a:solidFill>
                <a:schemeClr val="bg1">
                  <a:lumMod val="50000"/>
                </a:schemeClr>
              </a:solidFill>
            </a:endParaRPr>
          </a:p>
        </p:txBody>
      </p:sp>
      <p:sp>
        <p:nvSpPr>
          <p:cNvPr id="9" name="Oval 8"/>
          <p:cNvSpPr/>
          <p:nvPr/>
        </p:nvSpPr>
        <p:spPr>
          <a:xfrm>
            <a:off x="1905000" y="2590800"/>
            <a:ext cx="685800" cy="914400"/>
          </a:xfrm>
          <a:prstGeom prst="ellipse">
            <a:avLst/>
          </a:prstGeom>
          <a:ln w="15875">
            <a:solidFill>
              <a:schemeClr val="accent2"/>
            </a:solidFill>
          </a:ln>
        </p:spPr>
        <p:txBody>
          <a:bodyPr rtlCol="0" anchor="ctr">
            <a:spAutoFit/>
          </a:bodyPr>
          <a:lstStyle/>
          <a:p>
            <a:pPr algn="ctr"/>
            <a:endParaRPr lang="en-US" dirty="0" smtClean="0">
              <a:solidFill>
                <a:schemeClr val="tx2"/>
              </a:solidFill>
            </a:endParaRPr>
          </a:p>
        </p:txBody>
      </p:sp>
      <p:sp>
        <p:nvSpPr>
          <p:cNvPr id="10" name="Oval 9"/>
          <p:cNvSpPr/>
          <p:nvPr/>
        </p:nvSpPr>
        <p:spPr>
          <a:xfrm>
            <a:off x="4343400" y="2893639"/>
            <a:ext cx="685800" cy="914400"/>
          </a:xfrm>
          <a:prstGeom prst="ellipse">
            <a:avLst/>
          </a:prstGeom>
          <a:ln w="15875">
            <a:solidFill>
              <a:schemeClr val="accent2"/>
            </a:solidFill>
          </a:ln>
        </p:spPr>
        <p:txBody>
          <a:bodyPr rtlCol="0" anchor="ctr">
            <a:spAutoFit/>
          </a:bodyPr>
          <a:lstStyle/>
          <a:p>
            <a:pPr algn="ctr"/>
            <a:endParaRPr lang="en-US" dirty="0" smtClean="0">
              <a:solidFill>
                <a:schemeClr val="tx2"/>
              </a:solidFill>
            </a:endParaRPr>
          </a:p>
        </p:txBody>
      </p:sp>
      <p:sp>
        <p:nvSpPr>
          <p:cNvPr id="11" name="Oval 10"/>
          <p:cNvSpPr/>
          <p:nvPr/>
        </p:nvSpPr>
        <p:spPr>
          <a:xfrm>
            <a:off x="6286499" y="2209800"/>
            <a:ext cx="685800" cy="914400"/>
          </a:xfrm>
          <a:prstGeom prst="ellipse">
            <a:avLst/>
          </a:prstGeom>
          <a:ln w="15875">
            <a:solidFill>
              <a:schemeClr val="accent2"/>
            </a:solidFill>
          </a:ln>
        </p:spPr>
        <p:txBody>
          <a:bodyPr rtlCol="0" anchor="ctr">
            <a:spAutoFit/>
          </a:bodyPr>
          <a:lstStyle/>
          <a:p>
            <a:pPr algn="ctr"/>
            <a:endParaRPr lang="en-US" dirty="0" smtClean="0">
              <a:solidFill>
                <a:schemeClr val="tx2"/>
              </a:solidFill>
            </a:endParaRPr>
          </a:p>
        </p:txBody>
      </p:sp>
    </p:spTree>
    <p:extLst>
      <p:ext uri="{BB962C8B-B14F-4D97-AF65-F5344CB8AC3E}">
        <p14:creationId xmlns:p14="http://schemas.microsoft.com/office/powerpoint/2010/main" val="2880396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Percent of Civilian Labor Force by Occupation, Texas, 2008, 2014 and 2014-2008 Difference</a:t>
            </a:r>
            <a:endParaRPr lang="en-US" sz="2800" dirty="0"/>
          </a:p>
        </p:txBody>
      </p:sp>
      <p:graphicFrame>
        <p:nvGraphicFramePr>
          <p:cNvPr id="7" name="Content Placeholder 6"/>
          <p:cNvGraphicFramePr>
            <a:graphicFrameLocks noGrp="1"/>
          </p:cNvGraphicFramePr>
          <p:nvPr>
            <p:ph idx="1"/>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33</a:t>
            </a:fld>
            <a:endParaRPr lang="en-US" dirty="0"/>
          </a:p>
        </p:txBody>
      </p:sp>
      <p:sp>
        <p:nvSpPr>
          <p:cNvPr id="8" name="Rectangle 7"/>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1-Year Sample</a:t>
            </a:r>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2008, 2010, 2014`</a:t>
            </a:r>
            <a:endParaRPr lang="en-US" sz="1000" dirty="0">
              <a:solidFill>
                <a:schemeClr val="bg1">
                  <a:lumMod val="50000"/>
                </a:schemeClr>
              </a:solidFill>
            </a:endParaRPr>
          </a:p>
        </p:txBody>
      </p:sp>
    </p:spTree>
    <p:extLst>
      <p:ext uri="{BB962C8B-B14F-4D97-AF65-F5344CB8AC3E}">
        <p14:creationId xmlns:p14="http://schemas.microsoft.com/office/powerpoint/2010/main" val="11675686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Educational Attainment, Persons Aged 25 Years and Older, Texas, 2011 and 2015</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537730074"/>
              </p:ext>
            </p:extLst>
          </p:nvPr>
        </p:nvGraphicFramePr>
        <p:xfrm>
          <a:off x="304800" y="2362200"/>
          <a:ext cx="7815661" cy="1972105"/>
        </p:xfrm>
        <a:graphic>
          <a:graphicData uri="http://schemas.openxmlformats.org/drawingml/2006/table">
            <a:tbl>
              <a:tblPr firstRow="1">
                <a:tableStyleId>{5C22544A-7EE6-4342-B048-85BDC9FD1C3A}</a:tableStyleId>
              </a:tblPr>
              <a:tblGrid>
                <a:gridCol w="48006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74817">
                  <a:extLst>
                    <a:ext uri="{9D8B030D-6E8A-4147-A177-3AD203B41FA5}">
                      <a16:colId xmlns:a16="http://schemas.microsoft.com/office/drawing/2014/main" val="20002"/>
                    </a:ext>
                  </a:extLst>
                </a:gridCol>
                <a:gridCol w="521044">
                  <a:extLst>
                    <a:ext uri="{9D8B030D-6E8A-4147-A177-3AD203B41FA5}">
                      <a16:colId xmlns:a16="http://schemas.microsoft.com/office/drawing/2014/main" val="20003"/>
                    </a:ext>
                  </a:extLst>
                </a:gridCol>
              </a:tblGrid>
              <a:tr h="676702">
                <a:tc>
                  <a:txBody>
                    <a:bodyPr/>
                    <a:lstStyle/>
                    <a:p>
                      <a:pPr algn="l" fontAlgn="t"/>
                      <a:endParaRPr lang="en-US" sz="1600" b="0" i="0" u="none" strike="noStrike" dirty="0">
                        <a:solidFill>
                          <a:schemeClr val="tx2"/>
                        </a:solidFill>
                        <a:effectLst/>
                        <a:latin typeface="SansSerif" panose="00000400000000000000" pitchFamily="2" charset="2"/>
                      </a:endParaRPr>
                    </a:p>
                  </a:txBody>
                  <a:tcPr marL="9525" marR="9525" marT="9525" marB="0"/>
                </a:tc>
                <a:tc>
                  <a:txBody>
                    <a:bodyPr/>
                    <a:lstStyle/>
                    <a:p>
                      <a:pPr algn="ctr" fontAlgn="t"/>
                      <a:r>
                        <a:rPr lang="en-US" sz="2000" u="none" strike="noStrike" dirty="0">
                          <a:effectLst/>
                        </a:rPr>
                        <a:t> </a:t>
                      </a:r>
                      <a:r>
                        <a:rPr lang="en-US" sz="2000" u="none" strike="noStrike" dirty="0" smtClean="0">
                          <a:effectLst/>
                        </a:rPr>
                        <a:t>2011</a:t>
                      </a:r>
                      <a:endParaRPr lang="en-US" sz="2000" b="0" i="0" u="none" strike="noStrike" dirty="0">
                        <a:solidFill>
                          <a:schemeClr val="tx2"/>
                        </a:solidFill>
                        <a:effectLst/>
                        <a:latin typeface="SansSerif" panose="00000400000000000000" pitchFamily="2" charset="2"/>
                      </a:endParaRPr>
                    </a:p>
                  </a:txBody>
                  <a:tcPr marL="9525" marR="9525" marT="9525" marB="0" anchor="ctr"/>
                </a:tc>
                <a:tc>
                  <a:txBody>
                    <a:bodyPr/>
                    <a:lstStyle/>
                    <a:p>
                      <a:pPr algn="ctr" fontAlgn="t"/>
                      <a:r>
                        <a:rPr lang="en-US" sz="2000" u="none" strike="noStrike" dirty="0" smtClean="0">
                          <a:effectLst/>
                        </a:rPr>
                        <a:t>2015</a:t>
                      </a:r>
                      <a:endParaRPr lang="en-US" sz="2000" b="0" i="0" u="none" strike="noStrike" dirty="0">
                        <a:solidFill>
                          <a:schemeClr val="tx2"/>
                        </a:solidFill>
                        <a:effectLst/>
                        <a:latin typeface="SansSerif" panose="00000400000000000000" pitchFamily="2" charset="2"/>
                      </a:endParaRPr>
                    </a:p>
                  </a:txBody>
                  <a:tcPr marL="9525" marR="9525" marT="9525" marB="0" anchor="ctr"/>
                </a:tc>
                <a:tc>
                  <a:txBody>
                    <a:bodyPr/>
                    <a:lstStyle/>
                    <a:p>
                      <a:pPr algn="l" fontAlgn="t"/>
                      <a:r>
                        <a:rPr lang="en-US" sz="1600" u="none" strike="noStrike" dirty="0">
                          <a:effectLst/>
                        </a:rPr>
                        <a:t> </a:t>
                      </a:r>
                      <a:endParaRPr lang="en-US" sz="1600" b="0" i="0" u="none" strike="noStrike" dirty="0">
                        <a:solidFill>
                          <a:schemeClr val="tx2"/>
                        </a:solidFill>
                        <a:effectLst/>
                        <a:latin typeface="SansSerif" panose="00000400000000000000" pitchFamily="2" charset="2"/>
                      </a:endParaRPr>
                    </a:p>
                  </a:txBody>
                  <a:tcPr marL="9525" marR="9525" marT="9525" marB="0"/>
                </a:tc>
                <a:extLst>
                  <a:ext uri="{0D108BD9-81ED-4DB2-BD59-A6C34878D82A}">
                    <a16:rowId xmlns:a16="http://schemas.microsoft.com/office/drawing/2014/main" val="10000"/>
                  </a:ext>
                </a:extLst>
              </a:tr>
              <a:tr h="618701">
                <a:tc>
                  <a:txBody>
                    <a:bodyPr/>
                    <a:lstStyle/>
                    <a:p>
                      <a:pPr lvl="1" algn="l" fontAlgn="t"/>
                      <a:r>
                        <a:rPr lang="en-US" sz="2000" u="none" strike="noStrike" dirty="0" smtClean="0">
                          <a:solidFill>
                            <a:schemeClr val="tx2"/>
                          </a:solidFill>
                          <a:effectLst/>
                        </a:rPr>
                        <a:t>Percent </a:t>
                      </a:r>
                      <a:r>
                        <a:rPr lang="en-US" sz="2000" u="none" strike="noStrike" dirty="0">
                          <a:solidFill>
                            <a:schemeClr val="tx2"/>
                          </a:solidFill>
                          <a:effectLst/>
                        </a:rPr>
                        <a:t>high school graduate or higher</a:t>
                      </a:r>
                      <a:endParaRPr lang="en-US" sz="2000" b="0" i="0" u="none" strike="noStrike" dirty="0">
                        <a:solidFill>
                          <a:schemeClr val="tx2"/>
                        </a:solidFill>
                        <a:effectLst/>
                        <a:latin typeface="SansSerif" panose="00000400000000000000" pitchFamily="2" charset="2"/>
                      </a:endParaRPr>
                    </a:p>
                  </a:txBody>
                  <a:tcPr marL="9525" marR="9525" marT="9525" marB="0" anchor="ctr"/>
                </a:tc>
                <a:tc>
                  <a:txBody>
                    <a:bodyPr/>
                    <a:lstStyle/>
                    <a:p>
                      <a:pPr algn="r" fontAlgn="t"/>
                      <a:r>
                        <a:rPr lang="en-US" sz="2000" u="none" strike="noStrike" dirty="0">
                          <a:solidFill>
                            <a:schemeClr val="tx2"/>
                          </a:solidFill>
                          <a:effectLst/>
                        </a:rPr>
                        <a:t>81.1%</a:t>
                      </a:r>
                      <a:endParaRPr lang="en-US" sz="2000" b="0" i="0" u="none" strike="noStrike" dirty="0">
                        <a:solidFill>
                          <a:schemeClr val="tx2"/>
                        </a:solidFill>
                        <a:effectLst/>
                        <a:latin typeface="SansSerif" panose="00000400000000000000" pitchFamily="2" charset="2"/>
                      </a:endParaRPr>
                    </a:p>
                  </a:txBody>
                  <a:tcPr marL="9525" marR="9525" marT="9525" marB="0" anchor="ctr"/>
                </a:tc>
                <a:tc>
                  <a:txBody>
                    <a:bodyPr/>
                    <a:lstStyle/>
                    <a:p>
                      <a:pPr algn="r" fontAlgn="t"/>
                      <a:r>
                        <a:rPr lang="en-US" sz="2000" u="none" strike="noStrike" dirty="0">
                          <a:solidFill>
                            <a:schemeClr val="tx2"/>
                          </a:solidFill>
                          <a:effectLst/>
                        </a:rPr>
                        <a:t>82.4%</a:t>
                      </a:r>
                      <a:endParaRPr lang="en-US" sz="2000" b="0" i="0" u="none" strike="noStrike" dirty="0">
                        <a:solidFill>
                          <a:schemeClr val="tx2"/>
                        </a:solidFill>
                        <a:effectLst/>
                        <a:latin typeface="SansSerif" panose="00000400000000000000" pitchFamily="2" charset="2"/>
                      </a:endParaRPr>
                    </a:p>
                  </a:txBody>
                  <a:tcPr marL="9525" marR="9525" marT="9525" marB="0" anchor="ctr"/>
                </a:tc>
                <a:tc>
                  <a:txBody>
                    <a:bodyPr/>
                    <a:lstStyle/>
                    <a:p>
                      <a:pPr algn="ctr" fontAlgn="t"/>
                      <a:r>
                        <a:rPr lang="en-US" sz="2000" u="none" strike="noStrike" dirty="0">
                          <a:solidFill>
                            <a:schemeClr val="tx2"/>
                          </a:solidFill>
                          <a:effectLst/>
                        </a:rPr>
                        <a:t>*</a:t>
                      </a:r>
                      <a:endParaRPr lang="en-US" sz="2000" b="0" i="0" u="none" strike="noStrike" dirty="0">
                        <a:solidFill>
                          <a:schemeClr val="tx2"/>
                        </a:solidFill>
                        <a:effectLst/>
                        <a:latin typeface="SansSerif" panose="00000400000000000000" pitchFamily="2" charset="2"/>
                      </a:endParaRPr>
                    </a:p>
                  </a:txBody>
                  <a:tcPr marL="9525" marR="9525" marT="9525" marB="0" anchor="ctr"/>
                </a:tc>
                <a:extLst>
                  <a:ext uri="{0D108BD9-81ED-4DB2-BD59-A6C34878D82A}">
                    <a16:rowId xmlns:a16="http://schemas.microsoft.com/office/drawing/2014/main" val="10001"/>
                  </a:ext>
                </a:extLst>
              </a:tr>
              <a:tr h="676702">
                <a:tc>
                  <a:txBody>
                    <a:bodyPr/>
                    <a:lstStyle/>
                    <a:p>
                      <a:pPr lvl="1" algn="l" fontAlgn="t"/>
                      <a:r>
                        <a:rPr lang="en-US" sz="2000" u="none" strike="noStrike" dirty="0" smtClean="0">
                          <a:solidFill>
                            <a:schemeClr val="tx2"/>
                          </a:solidFill>
                          <a:effectLst/>
                        </a:rPr>
                        <a:t>Percent </a:t>
                      </a:r>
                      <a:r>
                        <a:rPr lang="en-US" sz="2000" u="none" strike="noStrike" dirty="0">
                          <a:solidFill>
                            <a:schemeClr val="tx2"/>
                          </a:solidFill>
                          <a:effectLst/>
                        </a:rPr>
                        <a:t>bachelor's degree or higher</a:t>
                      </a:r>
                      <a:endParaRPr lang="en-US" sz="2000" b="0" i="0" u="none" strike="noStrike" dirty="0">
                        <a:solidFill>
                          <a:schemeClr val="tx2"/>
                        </a:solidFill>
                        <a:effectLst/>
                        <a:latin typeface="SansSerif" panose="00000400000000000000" pitchFamily="2" charset="2"/>
                      </a:endParaRPr>
                    </a:p>
                  </a:txBody>
                  <a:tcPr marL="9525" marR="9525" marT="9525" marB="0" anchor="ctr"/>
                </a:tc>
                <a:tc>
                  <a:txBody>
                    <a:bodyPr/>
                    <a:lstStyle/>
                    <a:p>
                      <a:pPr algn="r" fontAlgn="t"/>
                      <a:r>
                        <a:rPr lang="en-US" sz="2000" u="none" strike="noStrike" dirty="0">
                          <a:solidFill>
                            <a:schemeClr val="tx2"/>
                          </a:solidFill>
                          <a:effectLst/>
                        </a:rPr>
                        <a:t>26.4%</a:t>
                      </a:r>
                      <a:endParaRPr lang="en-US" sz="2000" b="0" i="0" u="none" strike="noStrike" dirty="0">
                        <a:solidFill>
                          <a:schemeClr val="tx2"/>
                        </a:solidFill>
                        <a:effectLst/>
                        <a:latin typeface="SansSerif" panose="00000400000000000000" pitchFamily="2" charset="2"/>
                      </a:endParaRPr>
                    </a:p>
                  </a:txBody>
                  <a:tcPr marL="9525" marR="9525" marT="9525" marB="0" anchor="ctr"/>
                </a:tc>
                <a:tc>
                  <a:txBody>
                    <a:bodyPr/>
                    <a:lstStyle/>
                    <a:p>
                      <a:pPr algn="r" fontAlgn="t"/>
                      <a:r>
                        <a:rPr lang="en-US" sz="2000" u="none" strike="noStrike" dirty="0">
                          <a:solidFill>
                            <a:schemeClr val="tx2"/>
                          </a:solidFill>
                          <a:effectLst/>
                        </a:rPr>
                        <a:t>28.4%</a:t>
                      </a:r>
                      <a:endParaRPr lang="en-US" sz="2000" b="0" i="0" u="none" strike="noStrike" dirty="0">
                        <a:solidFill>
                          <a:schemeClr val="tx2"/>
                        </a:solidFill>
                        <a:effectLst/>
                        <a:latin typeface="SansSerif" panose="00000400000000000000" pitchFamily="2" charset="2"/>
                      </a:endParaRPr>
                    </a:p>
                  </a:txBody>
                  <a:tcPr marL="9525" marR="9525" marT="9525" marB="0" anchor="ctr"/>
                </a:tc>
                <a:tc>
                  <a:txBody>
                    <a:bodyPr/>
                    <a:lstStyle/>
                    <a:p>
                      <a:pPr algn="ctr" fontAlgn="t"/>
                      <a:r>
                        <a:rPr lang="en-US" sz="2000" u="none" strike="noStrike" dirty="0">
                          <a:solidFill>
                            <a:schemeClr val="tx2"/>
                          </a:solidFill>
                          <a:effectLst/>
                        </a:rPr>
                        <a:t>*</a:t>
                      </a:r>
                      <a:endParaRPr lang="en-US" sz="2000" b="0" i="0" u="none" strike="noStrike" dirty="0">
                        <a:solidFill>
                          <a:schemeClr val="tx2"/>
                        </a:solidFill>
                        <a:effectLst/>
                        <a:latin typeface="SansSerif" panose="00000400000000000000" pitchFamily="2" charset="2"/>
                      </a:endParaRPr>
                    </a:p>
                  </a:txBody>
                  <a:tcPr marL="9525" marR="9525" marT="9525" marB="0" anchor="ctr"/>
                </a:tc>
                <a:extLst>
                  <a:ext uri="{0D108BD9-81ED-4DB2-BD59-A6C34878D82A}">
                    <a16:rowId xmlns:a16="http://schemas.microsoft.com/office/drawing/2014/main" val="10002"/>
                  </a:ext>
                </a:extLst>
              </a:tr>
            </a:tbl>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34</a:t>
            </a:fld>
            <a:endParaRPr lang="en-US" dirty="0"/>
          </a:p>
        </p:txBody>
      </p:sp>
      <p:sp>
        <p:nvSpPr>
          <p:cNvPr id="6" name="Rectangle 5"/>
          <p:cNvSpPr/>
          <p:nvPr/>
        </p:nvSpPr>
        <p:spPr>
          <a:xfrm>
            <a:off x="76200" y="6305978"/>
            <a:ext cx="6823076" cy="415498"/>
          </a:xfrm>
          <a:prstGeom prst="rect">
            <a:avLst/>
          </a:prstGeom>
        </p:spPr>
        <p:txBody>
          <a:bodyPr wrap="square">
            <a:spAutoFit/>
          </a:bodyPr>
          <a:lstStyle/>
          <a:p>
            <a:r>
              <a:rPr lang="en-US" sz="1050" i="1" dirty="0">
                <a:solidFill>
                  <a:schemeClr val="bg1">
                    <a:lumMod val="50000"/>
                  </a:schemeClr>
                </a:solidFill>
                <a:latin typeface="Arial" panose="020B0604020202020204" pitchFamily="34" charset="0"/>
                <a:ea typeface="Calibri" panose="020F0502020204030204" pitchFamily="34" charset="0"/>
              </a:rPr>
              <a:t>U.S. Census Bureau </a:t>
            </a:r>
            <a:r>
              <a:rPr lang="en-US" sz="1050" i="1" dirty="0" smtClean="0">
                <a:solidFill>
                  <a:schemeClr val="bg1">
                    <a:lumMod val="50000"/>
                  </a:schemeClr>
                </a:solidFill>
                <a:latin typeface="Arial" panose="020B0604020202020204" pitchFamily="34" charset="0"/>
                <a:ea typeface="Calibri" panose="020F0502020204030204" pitchFamily="34" charset="0"/>
              </a:rPr>
              <a:t>American Community Survey,  1-Year Samples, 2011 and 2015</a:t>
            </a:r>
          </a:p>
          <a:p>
            <a:r>
              <a:rPr lang="en-US" sz="1050" i="1" dirty="0" smtClean="0">
                <a:solidFill>
                  <a:schemeClr val="bg1">
                    <a:lumMod val="50000"/>
                  </a:schemeClr>
                </a:solidFill>
                <a:latin typeface="Arial" panose="020B0604020202020204" pitchFamily="34" charset="0"/>
              </a:rPr>
              <a:t>* Years significantly different p&lt;.05</a:t>
            </a:r>
            <a:endParaRPr lang="en-US" sz="1050" dirty="0">
              <a:solidFill>
                <a:schemeClr val="bg1">
                  <a:lumMod val="50000"/>
                </a:schemeClr>
              </a:solidFill>
            </a:endParaRPr>
          </a:p>
        </p:txBody>
      </p:sp>
    </p:spTree>
    <p:extLst>
      <p:ext uri="{BB962C8B-B14F-4D97-AF65-F5344CB8AC3E}">
        <p14:creationId xmlns:p14="http://schemas.microsoft.com/office/powerpoint/2010/main" val="2670968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Percent Distribution of Educational Attainment of Persons Aged 25 Years and Older, Texas, 2008, 2011, and 2015</a:t>
            </a:r>
            <a:endParaRPr lang="en-US" sz="2400" dirty="0"/>
          </a:p>
        </p:txBody>
      </p:sp>
      <p:graphicFrame>
        <p:nvGraphicFramePr>
          <p:cNvPr id="7" name="Content Placeholder 6"/>
          <p:cNvGraphicFramePr>
            <a:graphicFrameLocks noGrp="1"/>
          </p:cNvGraphicFramePr>
          <p:nvPr>
            <p:ph idx="1"/>
            <p:extLst/>
          </p:nvPr>
        </p:nvGraphicFramePr>
        <p:xfrm>
          <a:off x="76200" y="1511300"/>
          <a:ext cx="8836025" cy="508881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35</a:t>
            </a:fld>
            <a:endParaRPr lang="en-US" dirty="0"/>
          </a:p>
        </p:txBody>
      </p:sp>
      <p:sp>
        <p:nvSpPr>
          <p:cNvPr id="8" name="Rectangle 7"/>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1-Year Samples, 2008-2015</a:t>
            </a:r>
            <a:endParaRPr lang="en-US" sz="1000" dirty="0">
              <a:solidFill>
                <a:schemeClr val="bg1">
                  <a:lumMod val="50000"/>
                </a:schemeClr>
              </a:solidFill>
            </a:endParaRPr>
          </a:p>
        </p:txBody>
      </p:sp>
      <p:sp>
        <p:nvSpPr>
          <p:cNvPr id="6" name="Right Brace 5"/>
          <p:cNvSpPr/>
          <p:nvPr/>
        </p:nvSpPr>
        <p:spPr>
          <a:xfrm>
            <a:off x="5486400" y="4267200"/>
            <a:ext cx="76200" cy="1600200"/>
          </a:xfrm>
          <a:prstGeom prst="rightBrace">
            <a:avLst/>
          </a:prstGeom>
          <a:ln w="22225"/>
        </p:spPr>
        <p:style>
          <a:lnRef idx="1">
            <a:schemeClr val="accent1"/>
          </a:lnRef>
          <a:fillRef idx="0">
            <a:schemeClr val="accent1"/>
          </a:fillRef>
          <a:effectRef idx="0">
            <a:schemeClr val="accent1"/>
          </a:effectRef>
          <a:fontRef idx="minor">
            <a:schemeClr val="tx1"/>
          </a:fontRef>
        </p:style>
        <p:txBody>
          <a:bodyPr wrap="squar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41929570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4072411620"/>
              </p:ext>
            </p:extLst>
          </p:nvPr>
        </p:nvGraphicFramePr>
        <p:xfrm>
          <a:off x="152400" y="1447800"/>
          <a:ext cx="9299575" cy="5116126"/>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36</a:t>
            </a:fld>
            <a:endParaRPr lang="en-US" dirty="0"/>
          </a:p>
        </p:txBody>
      </p:sp>
      <p:sp>
        <p:nvSpPr>
          <p:cNvPr id="8" name="Title 1"/>
          <p:cNvSpPr>
            <a:spLocks noGrp="1"/>
          </p:cNvSpPr>
          <p:nvPr>
            <p:ph type="title"/>
          </p:nvPr>
        </p:nvSpPr>
        <p:spPr/>
        <p:txBody>
          <a:bodyPr>
            <a:noAutofit/>
          </a:bodyPr>
          <a:lstStyle/>
          <a:p>
            <a:r>
              <a:rPr lang="en-US" sz="2400" dirty="0" smtClean="0"/>
              <a:t>Educational Attainment of Persons Age 25 Years and Older by Race/Ethnicity, Texas, 2015</a:t>
            </a:r>
            <a:endParaRPr lang="en-US" sz="2400" dirty="0"/>
          </a:p>
        </p:txBody>
      </p:sp>
      <p:sp>
        <p:nvSpPr>
          <p:cNvPr id="9" name="Rectangle 8"/>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1-Year Sample</a:t>
            </a:r>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2015</a:t>
            </a:r>
            <a:endParaRPr lang="en-US" sz="1000" dirty="0">
              <a:solidFill>
                <a:schemeClr val="bg1">
                  <a:lumMod val="50000"/>
                </a:schemeClr>
              </a:solidFill>
            </a:endParaRPr>
          </a:p>
        </p:txBody>
      </p:sp>
    </p:spTree>
    <p:extLst>
      <p:ext uri="{BB962C8B-B14F-4D97-AF65-F5344CB8AC3E}">
        <p14:creationId xmlns:p14="http://schemas.microsoft.com/office/powerpoint/2010/main" val="2274313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7315200" cy="990600"/>
          </a:xfrm>
        </p:spPr>
        <p:txBody>
          <a:bodyPr>
            <a:noAutofit/>
          </a:bodyPr>
          <a:lstStyle/>
          <a:p>
            <a:r>
              <a:rPr lang="en-US" sz="2400" dirty="0" smtClean="0"/>
              <a:t>Trends in Educational Attainment of Persons in the Labor Force (25-64 Years of Age) in Texas by Race/Ethnicity – High School Graduates and Above</a:t>
            </a:r>
            <a:endParaRPr lang="en-US" sz="2400" dirty="0"/>
          </a:p>
        </p:txBody>
      </p:sp>
      <p:sp>
        <p:nvSpPr>
          <p:cNvPr id="3" name="TextBox 2"/>
          <p:cNvSpPr txBox="1"/>
          <p:nvPr/>
        </p:nvSpPr>
        <p:spPr>
          <a:xfrm>
            <a:off x="2971800" y="2362200"/>
            <a:ext cx="3657600" cy="369332"/>
          </a:xfrm>
          <a:prstGeom prst="rect">
            <a:avLst/>
          </a:prstGeom>
          <a:noFill/>
        </p:spPr>
        <p:txBody>
          <a:bodyPr wrap="square" rtlCol="0">
            <a:spAutoFit/>
          </a:bodyPr>
          <a:lstStyle/>
          <a:p>
            <a:endParaRPr lang="en-US" dirty="0"/>
          </a:p>
        </p:txBody>
      </p:sp>
      <p:graphicFrame>
        <p:nvGraphicFramePr>
          <p:cNvPr id="5" name="Chart 4"/>
          <p:cNvGraphicFramePr>
            <a:graphicFrameLocks/>
          </p:cNvGraphicFramePr>
          <p:nvPr>
            <p:extLst/>
          </p:nvPr>
        </p:nvGraphicFramePr>
        <p:xfrm>
          <a:off x="728662" y="1362074"/>
          <a:ext cx="8034338" cy="4657726"/>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Public Use Micro Sample, 2001-2011</a:t>
            </a:r>
            <a:endParaRPr lang="en-US" sz="1000" dirty="0">
              <a:solidFill>
                <a:schemeClr val="bg1">
                  <a:lumMod val="50000"/>
                </a:schemeClr>
              </a:solidFill>
            </a:endParaRPr>
          </a:p>
        </p:txBody>
      </p:sp>
    </p:spTree>
    <p:extLst>
      <p:ext uri="{BB962C8B-B14F-4D97-AF65-F5344CB8AC3E}">
        <p14:creationId xmlns:p14="http://schemas.microsoft.com/office/powerpoint/2010/main" val="36185852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71600" y="304800"/>
            <a:ext cx="7772400" cy="685800"/>
          </a:xfrm>
        </p:spPr>
        <p:txBody>
          <a:bodyPr>
            <a:noAutofit/>
          </a:bodyPr>
          <a:lstStyle/>
          <a:p>
            <a:pPr algn="ctr"/>
            <a:r>
              <a:rPr lang="en-US" sz="2400" dirty="0"/>
              <a:t>Percent of the Civilian Labor Force (ages 25-64) by Educational Attainment for 2011, 2030 Using Constant Rates</a:t>
            </a:r>
            <a:r>
              <a:rPr lang="en-US" sz="2400" dirty="0" smtClean="0"/>
              <a:t>, </a:t>
            </a:r>
            <a:r>
              <a:rPr lang="en-US" sz="2400" dirty="0"/>
              <a:t>Texas</a:t>
            </a: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38</a:t>
            </a:fld>
            <a:endParaRPr lang="en-US" dirty="0"/>
          </a:p>
        </p:txBody>
      </p:sp>
      <p:sp>
        <p:nvSpPr>
          <p:cNvPr id="9" name="Rectangle 8"/>
          <p:cNvSpPr/>
          <p:nvPr/>
        </p:nvSpPr>
        <p:spPr>
          <a:xfrm>
            <a:off x="0" y="6396335"/>
            <a:ext cx="8001000" cy="276999"/>
          </a:xfrm>
          <a:prstGeom prst="rect">
            <a:avLst/>
          </a:prstGeom>
        </p:spPr>
        <p:txBody>
          <a:bodyPr wrap="square">
            <a:spAutoFit/>
          </a:bodyPr>
          <a:lstStyle/>
          <a:p>
            <a:r>
              <a:rPr lang="en-US" sz="1200" dirty="0" smtClean="0">
                <a:solidFill>
                  <a:schemeClr val="tx1">
                    <a:lumMod val="50000"/>
                    <a:lumOff val="50000"/>
                  </a:schemeClr>
                </a:solidFill>
              </a:rPr>
              <a:t>					</a:t>
            </a:r>
            <a:endParaRPr lang="en-US" sz="1200" dirty="0">
              <a:solidFill>
                <a:schemeClr val="tx1">
                  <a:lumMod val="50000"/>
                  <a:lumOff val="50000"/>
                </a:schemeClr>
              </a:solidFill>
            </a:endParaRPr>
          </a:p>
        </p:txBody>
      </p:sp>
      <p:graphicFrame>
        <p:nvGraphicFramePr>
          <p:cNvPr id="10" name="Chart 9"/>
          <p:cNvGraphicFramePr/>
          <p:nvPr>
            <p:extLst/>
          </p:nvPr>
        </p:nvGraphicFramePr>
        <p:xfrm>
          <a:off x="280204" y="1290033"/>
          <a:ext cx="8305800" cy="457613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914463" y="5822345"/>
            <a:ext cx="3886200" cy="369332"/>
          </a:xfrm>
          <a:prstGeom prst="rect">
            <a:avLst/>
          </a:prstGeom>
          <a:noFill/>
        </p:spPr>
        <p:txBody>
          <a:bodyPr wrap="square" rtlCol="0">
            <a:spAutoFit/>
          </a:bodyPr>
          <a:lstStyle/>
          <a:p>
            <a:r>
              <a:rPr lang="en-US" sz="1800" dirty="0" smtClean="0"/>
              <a:t>These should be going DOWN</a:t>
            </a:r>
            <a:endParaRPr lang="en-US" sz="1800" dirty="0"/>
          </a:p>
        </p:txBody>
      </p:sp>
      <p:sp>
        <p:nvSpPr>
          <p:cNvPr id="7" name="TextBox 6"/>
          <p:cNvSpPr txBox="1"/>
          <p:nvPr/>
        </p:nvSpPr>
        <p:spPr>
          <a:xfrm>
            <a:off x="4876800" y="5822345"/>
            <a:ext cx="3886200" cy="369332"/>
          </a:xfrm>
          <a:prstGeom prst="rect">
            <a:avLst/>
          </a:prstGeom>
          <a:noFill/>
        </p:spPr>
        <p:txBody>
          <a:bodyPr wrap="square" rtlCol="0">
            <a:spAutoFit/>
          </a:bodyPr>
          <a:lstStyle/>
          <a:p>
            <a:r>
              <a:rPr lang="en-US" sz="1800" dirty="0" smtClean="0"/>
              <a:t>These should be going UP</a:t>
            </a:r>
            <a:endParaRPr lang="en-US" sz="1800" dirty="0"/>
          </a:p>
        </p:txBody>
      </p:sp>
      <p:sp>
        <p:nvSpPr>
          <p:cNvPr id="8" name="Rectangle 7"/>
          <p:cNvSpPr/>
          <p:nvPr/>
        </p:nvSpPr>
        <p:spPr>
          <a:xfrm>
            <a:off x="152400" y="6356352"/>
            <a:ext cx="4572000" cy="338554"/>
          </a:xfrm>
          <a:prstGeom prst="rect">
            <a:avLst/>
          </a:prstGeom>
        </p:spPr>
        <p:txBody>
          <a:bodyPr wrap="square">
            <a:spAutoFit/>
          </a:bodyPr>
          <a:lstStyle/>
          <a:p>
            <a:r>
              <a:rPr lang="en-US" sz="800" dirty="0" smtClean="0">
                <a:solidFill>
                  <a:schemeClr val="accent1">
                    <a:lumMod val="50000"/>
                  </a:schemeClr>
                </a:solidFill>
                <a:effectLst/>
                <a:cs typeface="Calibri" panose="020F0502020204030204" pitchFamily="34" charset="0"/>
              </a:rPr>
              <a:t>Sources: U.S. Census Bureau, American Community Survey, 1-Year PUMS.</a:t>
            </a:r>
            <a:endParaRPr lang="en-US" sz="800" dirty="0" smtClean="0">
              <a:solidFill>
                <a:schemeClr val="accent1">
                  <a:lumMod val="50000"/>
                </a:schemeClr>
              </a:solidFill>
              <a:effectLst/>
            </a:endParaRPr>
          </a:p>
          <a:p>
            <a:r>
              <a:rPr lang="en-US" sz="800" dirty="0" smtClean="0">
                <a:solidFill>
                  <a:schemeClr val="accent1">
                    <a:lumMod val="50000"/>
                  </a:schemeClr>
                </a:solidFill>
                <a:effectLst/>
                <a:cs typeface="Calibri" panose="020F0502020204030204" pitchFamily="34" charset="0"/>
              </a:rPr>
              <a:t>                Texas State Data Center, 2012 Vintage Population Projections, 0.5 Migration Scenario  </a:t>
            </a:r>
            <a:endParaRPr lang="en-US" sz="800" dirty="0">
              <a:solidFill>
                <a:schemeClr val="accent1">
                  <a:lumMod val="50000"/>
                </a:schemeClr>
              </a:solidFill>
              <a:effectLst/>
            </a:endParaRPr>
          </a:p>
        </p:txBody>
      </p:sp>
    </p:spTree>
    <p:extLst>
      <p:ext uri="{BB962C8B-B14F-4D97-AF65-F5344CB8AC3E}">
        <p14:creationId xmlns:p14="http://schemas.microsoft.com/office/powerpoint/2010/main" val="24256176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71600" y="304800"/>
            <a:ext cx="7772400" cy="685800"/>
          </a:xfrm>
        </p:spPr>
        <p:txBody>
          <a:bodyPr>
            <a:noAutofit/>
          </a:bodyPr>
          <a:lstStyle/>
          <a:p>
            <a:pPr algn="ctr"/>
            <a:r>
              <a:rPr lang="en-US" sz="2400" dirty="0"/>
              <a:t>Percent of the Civilian Labor Force (ages 25-64) by Educational Attainment for 2011, </a:t>
            </a:r>
            <a:r>
              <a:rPr lang="en-US" sz="2400" dirty="0" smtClean="0"/>
              <a:t>and 2030 </a:t>
            </a:r>
            <a:r>
              <a:rPr lang="en-US" sz="2400" dirty="0"/>
              <a:t>Using Trended Rates, Texas</a:t>
            </a: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39</a:t>
            </a:fld>
            <a:endParaRPr lang="en-US" dirty="0"/>
          </a:p>
        </p:txBody>
      </p:sp>
      <p:sp>
        <p:nvSpPr>
          <p:cNvPr id="9" name="Rectangle 8"/>
          <p:cNvSpPr/>
          <p:nvPr/>
        </p:nvSpPr>
        <p:spPr>
          <a:xfrm>
            <a:off x="0" y="6396335"/>
            <a:ext cx="8001000" cy="276999"/>
          </a:xfrm>
          <a:prstGeom prst="rect">
            <a:avLst/>
          </a:prstGeom>
        </p:spPr>
        <p:txBody>
          <a:bodyPr wrap="square">
            <a:spAutoFit/>
          </a:bodyPr>
          <a:lstStyle/>
          <a:p>
            <a:r>
              <a:rPr lang="en-US" sz="1200" dirty="0" smtClean="0">
                <a:solidFill>
                  <a:schemeClr val="tx1">
                    <a:lumMod val="50000"/>
                    <a:lumOff val="50000"/>
                  </a:schemeClr>
                </a:solidFill>
              </a:rPr>
              <a:t>					</a:t>
            </a:r>
            <a:endParaRPr lang="en-US" sz="1200" dirty="0">
              <a:solidFill>
                <a:schemeClr val="tx1">
                  <a:lumMod val="50000"/>
                  <a:lumOff val="50000"/>
                </a:schemeClr>
              </a:solidFill>
            </a:endParaRPr>
          </a:p>
        </p:txBody>
      </p:sp>
      <p:graphicFrame>
        <p:nvGraphicFramePr>
          <p:cNvPr id="10" name="Chart 9"/>
          <p:cNvGraphicFramePr/>
          <p:nvPr>
            <p:extLst/>
          </p:nvPr>
        </p:nvGraphicFramePr>
        <p:xfrm>
          <a:off x="280204" y="1290033"/>
          <a:ext cx="8305800" cy="457613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914463" y="5822345"/>
            <a:ext cx="3886200" cy="369332"/>
          </a:xfrm>
          <a:prstGeom prst="rect">
            <a:avLst/>
          </a:prstGeom>
          <a:noFill/>
        </p:spPr>
        <p:txBody>
          <a:bodyPr wrap="square" rtlCol="0">
            <a:spAutoFit/>
          </a:bodyPr>
          <a:lstStyle/>
          <a:p>
            <a:r>
              <a:rPr lang="en-US" sz="1800" dirty="0" smtClean="0"/>
              <a:t>These should be going DOWN</a:t>
            </a:r>
            <a:endParaRPr lang="en-US" sz="1800" dirty="0"/>
          </a:p>
        </p:txBody>
      </p:sp>
      <p:sp>
        <p:nvSpPr>
          <p:cNvPr id="7" name="TextBox 6"/>
          <p:cNvSpPr txBox="1"/>
          <p:nvPr/>
        </p:nvSpPr>
        <p:spPr>
          <a:xfrm>
            <a:off x="4876800" y="5822345"/>
            <a:ext cx="3886200" cy="369332"/>
          </a:xfrm>
          <a:prstGeom prst="rect">
            <a:avLst/>
          </a:prstGeom>
          <a:noFill/>
        </p:spPr>
        <p:txBody>
          <a:bodyPr wrap="square" rtlCol="0">
            <a:spAutoFit/>
          </a:bodyPr>
          <a:lstStyle/>
          <a:p>
            <a:r>
              <a:rPr lang="en-US" sz="1800" dirty="0" smtClean="0"/>
              <a:t>These should be going UP</a:t>
            </a:r>
            <a:endParaRPr lang="en-US" sz="1800" dirty="0"/>
          </a:p>
        </p:txBody>
      </p:sp>
      <p:sp>
        <p:nvSpPr>
          <p:cNvPr id="8" name="Rectangle 7"/>
          <p:cNvSpPr/>
          <p:nvPr/>
        </p:nvSpPr>
        <p:spPr>
          <a:xfrm>
            <a:off x="152400" y="6356352"/>
            <a:ext cx="4572000" cy="338554"/>
          </a:xfrm>
          <a:prstGeom prst="rect">
            <a:avLst/>
          </a:prstGeom>
        </p:spPr>
        <p:txBody>
          <a:bodyPr wrap="square">
            <a:spAutoFit/>
          </a:bodyPr>
          <a:lstStyle/>
          <a:p>
            <a:r>
              <a:rPr lang="en-US" sz="800" dirty="0" smtClean="0">
                <a:solidFill>
                  <a:schemeClr val="accent1">
                    <a:lumMod val="50000"/>
                  </a:schemeClr>
                </a:solidFill>
                <a:effectLst/>
                <a:cs typeface="Calibri" panose="020F0502020204030204" pitchFamily="34" charset="0"/>
              </a:rPr>
              <a:t>Sources: U.S. Census Bureau, American Community Survey, 1-Year PUMS.</a:t>
            </a:r>
            <a:endParaRPr lang="en-US" sz="800" dirty="0" smtClean="0">
              <a:solidFill>
                <a:schemeClr val="accent1">
                  <a:lumMod val="50000"/>
                </a:schemeClr>
              </a:solidFill>
              <a:effectLst/>
            </a:endParaRPr>
          </a:p>
          <a:p>
            <a:r>
              <a:rPr lang="en-US" sz="800" dirty="0" smtClean="0">
                <a:solidFill>
                  <a:schemeClr val="accent1">
                    <a:lumMod val="50000"/>
                  </a:schemeClr>
                </a:solidFill>
                <a:effectLst/>
                <a:cs typeface="Calibri" panose="020F0502020204030204" pitchFamily="34" charset="0"/>
              </a:rPr>
              <a:t>                Texas State Data Center, 2012 Vintage Population Projections, 0.5 Migration Scenario  </a:t>
            </a:r>
            <a:endParaRPr lang="en-US" sz="800" dirty="0">
              <a:solidFill>
                <a:schemeClr val="accent1">
                  <a:lumMod val="50000"/>
                </a:schemeClr>
              </a:solidFill>
              <a:effectLst/>
            </a:endParaRPr>
          </a:p>
        </p:txBody>
      </p:sp>
    </p:spTree>
    <p:extLst>
      <p:ext uri="{BB962C8B-B14F-4D97-AF65-F5344CB8AC3E}">
        <p14:creationId xmlns:p14="http://schemas.microsoft.com/office/powerpoint/2010/main" val="1959782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5973" t="16842" r="3908" b="17582"/>
          <a:stretch/>
        </p:blipFill>
        <p:spPr>
          <a:xfrm>
            <a:off x="1558361" y="1038572"/>
            <a:ext cx="6027278" cy="5742321"/>
          </a:xfrm>
          <a:prstGeom prst="rect">
            <a:avLst/>
          </a:prstGeom>
        </p:spPr>
      </p:pic>
      <p:sp>
        <p:nvSpPr>
          <p:cNvPr id="2" name="Title 1"/>
          <p:cNvSpPr>
            <a:spLocks noGrp="1"/>
          </p:cNvSpPr>
          <p:nvPr>
            <p:ph type="title"/>
          </p:nvPr>
        </p:nvSpPr>
        <p:spPr>
          <a:xfrm>
            <a:off x="1524000" y="11853"/>
            <a:ext cx="7539616" cy="990600"/>
          </a:xfrm>
        </p:spPr>
        <p:txBody>
          <a:bodyPr>
            <a:noAutofit/>
          </a:bodyPr>
          <a:lstStyle/>
          <a:p>
            <a:r>
              <a:rPr lang="en-US" sz="2400" dirty="0"/>
              <a:t>Estimated Population Change, Texas Counties, 2010 to </a:t>
            </a:r>
            <a:r>
              <a:rPr lang="en-US" sz="2400" dirty="0" smtClean="0"/>
              <a:t>2016</a:t>
            </a:r>
            <a:endParaRPr lang="en-US" sz="2400" dirty="0"/>
          </a:p>
        </p:txBody>
      </p:sp>
      <p:sp>
        <p:nvSpPr>
          <p:cNvPr id="4" name="Slide Number Placeholder 3"/>
          <p:cNvSpPr>
            <a:spLocks noGrp="1"/>
          </p:cNvSpPr>
          <p:nvPr>
            <p:ph type="sldNum" sz="quarter" idx="4294967295"/>
          </p:nvPr>
        </p:nvSpPr>
        <p:spPr>
          <a:xfrm>
            <a:off x="6553200" y="6356355"/>
            <a:ext cx="2133600" cy="365125"/>
          </a:xfrm>
          <a:prstGeom prst="rect">
            <a:avLst/>
          </a:prstGeom>
        </p:spPr>
        <p:txBody>
          <a:bodyPr/>
          <a:lstStyle/>
          <a:p>
            <a:fld id="{2BC1FA3B-F0C1-4F58-90BE-DCC7501F4B28}" type="slidenum">
              <a:rPr lang="en-US" smtClean="0"/>
              <a:pPr/>
              <a:t>4</a:t>
            </a:fld>
            <a:endParaRPr lang="en-US" dirty="0"/>
          </a:p>
        </p:txBody>
      </p:sp>
      <p:sp>
        <p:nvSpPr>
          <p:cNvPr id="15" name="TextBox 14"/>
          <p:cNvSpPr txBox="1"/>
          <p:nvPr/>
        </p:nvSpPr>
        <p:spPr>
          <a:xfrm>
            <a:off x="6" y="6501769"/>
            <a:ext cx="3206327" cy="230832"/>
          </a:xfrm>
          <a:prstGeom prst="rect">
            <a:avLst/>
          </a:prstGeom>
          <a:noFill/>
        </p:spPr>
        <p:txBody>
          <a:bodyPr wrap="none" rtlCol="0">
            <a:spAutoFit/>
          </a:bodyPr>
          <a:lstStyle/>
          <a:p>
            <a:r>
              <a:rPr lang="en-US" sz="900" dirty="0">
                <a:solidFill>
                  <a:schemeClr val="tx1">
                    <a:lumMod val="50000"/>
                    <a:lumOff val="50000"/>
                  </a:schemeClr>
                </a:solidFill>
              </a:rPr>
              <a:t>Source: U.S. Census </a:t>
            </a:r>
            <a:r>
              <a:rPr lang="en-US" sz="900" dirty="0" smtClean="0">
                <a:solidFill>
                  <a:schemeClr val="tx1">
                    <a:lumMod val="50000"/>
                    <a:lumOff val="50000"/>
                  </a:schemeClr>
                </a:solidFill>
              </a:rPr>
              <a:t>Bureau, 2016 Vintage </a:t>
            </a:r>
            <a:r>
              <a:rPr lang="en-US" sz="900" dirty="0">
                <a:solidFill>
                  <a:schemeClr val="tx1">
                    <a:lumMod val="50000"/>
                    <a:lumOff val="50000"/>
                  </a:schemeClr>
                </a:solidFill>
              </a:rPr>
              <a:t>Population </a:t>
            </a:r>
            <a:r>
              <a:rPr lang="en-US" sz="900" dirty="0" smtClean="0">
                <a:solidFill>
                  <a:schemeClr val="tx1">
                    <a:lumMod val="50000"/>
                    <a:lumOff val="50000"/>
                  </a:schemeClr>
                </a:solidFill>
              </a:rPr>
              <a:t>Estimates </a:t>
            </a:r>
            <a:endParaRPr lang="en-US" sz="900" dirty="0">
              <a:solidFill>
                <a:schemeClr val="tx1">
                  <a:lumMod val="50000"/>
                  <a:lumOff val="50000"/>
                </a:schemeClr>
              </a:solidFill>
            </a:endParaRPr>
          </a:p>
        </p:txBody>
      </p:sp>
      <p:sp>
        <p:nvSpPr>
          <p:cNvPr id="3" name="TextBox 2"/>
          <p:cNvSpPr txBox="1"/>
          <p:nvPr/>
        </p:nvSpPr>
        <p:spPr>
          <a:xfrm>
            <a:off x="6595038" y="1351555"/>
            <a:ext cx="2468577" cy="584775"/>
          </a:xfrm>
          <a:prstGeom prst="rect">
            <a:avLst/>
          </a:prstGeom>
          <a:noFill/>
        </p:spPr>
        <p:txBody>
          <a:bodyPr wrap="square" rtlCol="0">
            <a:spAutoFit/>
          </a:bodyPr>
          <a:lstStyle/>
          <a:p>
            <a:r>
              <a:rPr lang="en-US" sz="1600" dirty="0" smtClean="0">
                <a:solidFill>
                  <a:schemeClr val="tx1">
                    <a:lumMod val="75000"/>
                    <a:lumOff val="25000"/>
                  </a:schemeClr>
                </a:solidFill>
              </a:rPr>
              <a:t>96 </a:t>
            </a:r>
            <a:r>
              <a:rPr lang="en-US" sz="1600" dirty="0">
                <a:solidFill>
                  <a:schemeClr val="tx1">
                    <a:lumMod val="75000"/>
                    <a:lumOff val="25000"/>
                  </a:schemeClr>
                </a:solidFill>
              </a:rPr>
              <a:t>counties lost population over the </a:t>
            </a:r>
            <a:r>
              <a:rPr lang="en-US" sz="1600" dirty="0" smtClean="0">
                <a:solidFill>
                  <a:schemeClr val="tx1">
                    <a:lumMod val="75000"/>
                    <a:lumOff val="25000"/>
                  </a:schemeClr>
                </a:solidFill>
              </a:rPr>
              <a:t>6 </a:t>
            </a:r>
            <a:r>
              <a:rPr lang="en-US" sz="1600" dirty="0">
                <a:solidFill>
                  <a:schemeClr val="tx1">
                    <a:lumMod val="75000"/>
                    <a:lumOff val="25000"/>
                  </a:schemeClr>
                </a:solidFill>
              </a:rPr>
              <a:t>year period.</a:t>
            </a:r>
          </a:p>
        </p:txBody>
      </p:sp>
      <p:pic>
        <p:nvPicPr>
          <p:cNvPr id="6" name="Picture 5"/>
          <p:cNvPicPr>
            <a:picLocks noChangeAspect="1"/>
          </p:cNvPicPr>
          <p:nvPr/>
        </p:nvPicPr>
        <p:blipFill>
          <a:blip r:embed="rId4"/>
          <a:stretch>
            <a:fillRect/>
          </a:stretch>
        </p:blipFill>
        <p:spPr>
          <a:xfrm>
            <a:off x="348589" y="4914833"/>
            <a:ext cx="2009600" cy="1561661"/>
          </a:xfrm>
          <a:prstGeom prst="rect">
            <a:avLst/>
          </a:prstGeom>
        </p:spPr>
      </p:pic>
    </p:spTree>
    <p:extLst>
      <p:ext uri="{BB962C8B-B14F-4D97-AF65-F5344CB8AC3E}">
        <p14:creationId xmlns:p14="http://schemas.microsoft.com/office/powerpoint/2010/main" val="8977614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Teen (ages 15-19 years) birth rates, the U.S. and select states, 2015</a:t>
            </a:r>
            <a:endParaRPr lang="en-US" dirty="0"/>
          </a:p>
        </p:txBody>
      </p:sp>
      <p:graphicFrame>
        <p:nvGraphicFramePr>
          <p:cNvPr id="5" name="Content Placeholder 4"/>
          <p:cNvGraphicFramePr>
            <a:graphicFrameLocks noGrp="1"/>
          </p:cNvGraphicFramePr>
          <p:nvPr>
            <p:ph idx="1"/>
            <p:extLst/>
          </p:nvPr>
        </p:nvGraphicFramePr>
        <p:xfrm>
          <a:off x="2285999" y="1143000"/>
          <a:ext cx="5562601" cy="5086350"/>
        </p:xfrm>
        <a:graphic>
          <a:graphicData uri="http://schemas.openxmlformats.org/drawingml/2006/table">
            <a:tbl>
              <a:tblPr firstRow="1">
                <a:tableStyleId>{BC89EF96-8CEA-46FF-86C4-4CE0E7609802}</a:tableStyleId>
              </a:tblPr>
              <a:tblGrid>
                <a:gridCol w="2372286">
                  <a:extLst>
                    <a:ext uri="{9D8B030D-6E8A-4147-A177-3AD203B41FA5}">
                      <a16:colId xmlns:a16="http://schemas.microsoft.com/office/drawing/2014/main" val="20000"/>
                    </a:ext>
                  </a:extLst>
                </a:gridCol>
                <a:gridCol w="1308847">
                  <a:extLst>
                    <a:ext uri="{9D8B030D-6E8A-4147-A177-3AD203B41FA5}">
                      <a16:colId xmlns:a16="http://schemas.microsoft.com/office/drawing/2014/main" val="20001"/>
                    </a:ext>
                  </a:extLst>
                </a:gridCol>
                <a:gridCol w="1881468">
                  <a:extLst>
                    <a:ext uri="{9D8B030D-6E8A-4147-A177-3AD203B41FA5}">
                      <a16:colId xmlns:a16="http://schemas.microsoft.com/office/drawing/2014/main" val="20002"/>
                    </a:ext>
                  </a:extLst>
                </a:gridCol>
              </a:tblGrid>
              <a:tr h="268941">
                <a:tc>
                  <a:txBody>
                    <a:bodyPr/>
                    <a:lstStyle/>
                    <a:p>
                      <a:pPr algn="ctr" fontAlgn="t"/>
                      <a:r>
                        <a:rPr lang="en-US" sz="1800" b="1" u="none" strike="noStrike" dirty="0">
                          <a:solidFill>
                            <a:srgbClr val="1B1E7A"/>
                          </a:solidFill>
                          <a:effectLst/>
                        </a:rPr>
                        <a:t>Area</a:t>
                      </a:r>
                      <a:endParaRPr lang="en-US" sz="1800" b="1" i="0" u="none" strike="noStrike" dirty="0">
                        <a:solidFill>
                          <a:srgbClr val="1B1E7A"/>
                        </a:solidFill>
                        <a:effectLst/>
                        <a:latin typeface="Times New Roman" panose="02020603050405020304" pitchFamily="18" charset="0"/>
                      </a:endParaRPr>
                    </a:p>
                  </a:txBody>
                  <a:tcPr marL="3810" marR="3810" marT="3810" marB="0" anchor="ctr">
                    <a:solidFill>
                      <a:schemeClr val="accent1">
                        <a:lumMod val="20000"/>
                        <a:lumOff val="80000"/>
                      </a:schemeClr>
                    </a:solidFill>
                  </a:tcPr>
                </a:tc>
                <a:tc>
                  <a:txBody>
                    <a:bodyPr/>
                    <a:lstStyle/>
                    <a:p>
                      <a:pPr algn="ctr" fontAlgn="t"/>
                      <a:r>
                        <a:rPr lang="en-US" sz="1800" b="1" u="none" strike="noStrike" dirty="0">
                          <a:solidFill>
                            <a:srgbClr val="1B1E7A"/>
                          </a:solidFill>
                          <a:effectLst/>
                        </a:rPr>
                        <a:t>Rank</a:t>
                      </a:r>
                      <a:endParaRPr lang="en-US" sz="1800" b="1" i="0" u="none" strike="noStrike" dirty="0">
                        <a:solidFill>
                          <a:srgbClr val="1B1E7A"/>
                        </a:solidFill>
                        <a:effectLst/>
                        <a:latin typeface="Times New Roman" panose="02020603050405020304" pitchFamily="18" charset="0"/>
                      </a:endParaRPr>
                    </a:p>
                  </a:txBody>
                  <a:tcPr marL="3810" marR="3810" marT="3810" marB="0" anchor="ctr">
                    <a:solidFill>
                      <a:schemeClr val="accent1">
                        <a:lumMod val="20000"/>
                        <a:lumOff val="80000"/>
                      </a:schemeClr>
                    </a:solidFill>
                  </a:tcPr>
                </a:tc>
                <a:tc>
                  <a:txBody>
                    <a:bodyPr/>
                    <a:lstStyle/>
                    <a:p>
                      <a:pPr algn="ctr" fontAlgn="t"/>
                      <a:r>
                        <a:rPr lang="en-US" sz="1800" b="1" i="0" u="none" strike="noStrike" dirty="0" smtClean="0">
                          <a:solidFill>
                            <a:srgbClr val="1B1E7A"/>
                          </a:solidFill>
                          <a:effectLst/>
                          <a:latin typeface="+mn-lt"/>
                        </a:rPr>
                        <a:t>Birth</a:t>
                      </a:r>
                      <a:r>
                        <a:rPr lang="en-US" sz="1800" b="1" i="0" u="none" strike="noStrike" baseline="0" dirty="0" smtClean="0">
                          <a:solidFill>
                            <a:srgbClr val="1B1E7A"/>
                          </a:solidFill>
                          <a:effectLst/>
                          <a:latin typeface="+mn-lt"/>
                        </a:rPr>
                        <a:t> Rate Per 1,000 Women</a:t>
                      </a:r>
                      <a:endParaRPr lang="en-US" sz="1800" b="1" i="0" u="none" strike="noStrike" dirty="0">
                        <a:solidFill>
                          <a:srgbClr val="1B1E7A"/>
                        </a:solidFill>
                        <a:effectLst/>
                        <a:latin typeface="Times New Roman" panose="02020603050405020304" pitchFamily="18" charset="0"/>
                      </a:endParaRPr>
                    </a:p>
                  </a:txBody>
                  <a:tcPr marL="3810" marR="3810" marT="3810" marB="0" anchor="ctr">
                    <a:solidFill>
                      <a:schemeClr val="accent1">
                        <a:lumMod val="20000"/>
                        <a:lumOff val="80000"/>
                      </a:schemeClr>
                    </a:solidFill>
                  </a:tcPr>
                </a:tc>
                <a:extLst>
                  <a:ext uri="{0D108BD9-81ED-4DB2-BD59-A6C34878D82A}">
                    <a16:rowId xmlns:a16="http://schemas.microsoft.com/office/drawing/2014/main" val="10000"/>
                  </a:ext>
                </a:extLst>
              </a:tr>
              <a:tr h="268941">
                <a:tc>
                  <a:txBody>
                    <a:bodyPr/>
                    <a:lstStyle/>
                    <a:p>
                      <a:pPr algn="l" fontAlgn="t"/>
                      <a:r>
                        <a:rPr lang="en-US" sz="1800" b="1" u="none" strike="noStrike" dirty="0" smtClean="0">
                          <a:solidFill>
                            <a:srgbClr val="1B1E7A"/>
                          </a:solidFill>
                          <a:effectLst/>
                        </a:rPr>
                        <a:t>United States                 </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a:solidFill>
                            <a:srgbClr val="1B1E7A"/>
                          </a:solidFill>
                          <a:effectLst/>
                        </a:rPr>
                        <a:t> </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t"/>
                      <a:r>
                        <a:rPr lang="en-US" sz="1800" b="1" u="none" strike="noStrike" dirty="0" smtClean="0">
                          <a:solidFill>
                            <a:srgbClr val="1B1E7A"/>
                          </a:solidFill>
                          <a:effectLst/>
                        </a:rPr>
                        <a:t>23.3</a:t>
                      </a:r>
                      <a:endParaRPr lang="en-US" sz="1800" b="1" i="0" u="none" strike="noStrike" dirty="0">
                        <a:solidFill>
                          <a:srgbClr val="1B1E7A"/>
                        </a:solidFill>
                        <a:effectLst/>
                        <a:latin typeface="Times New Roman" panose="02020603050405020304" pitchFamily="18" charset="0"/>
                      </a:endParaRPr>
                    </a:p>
                  </a:txBody>
                  <a:tcPr marL="3810" marR="3810" marT="3810" marB="0"/>
                </a:tc>
                <a:extLst>
                  <a:ext uri="{0D108BD9-81ED-4DB2-BD59-A6C34878D82A}">
                    <a16:rowId xmlns:a16="http://schemas.microsoft.com/office/drawing/2014/main" val="10001"/>
                  </a:ext>
                </a:extLst>
              </a:tr>
              <a:tr h="268941">
                <a:tc>
                  <a:txBody>
                    <a:bodyPr/>
                    <a:lstStyle/>
                    <a:p>
                      <a:pPr algn="l" fontAlgn="b"/>
                      <a:r>
                        <a:rPr lang="en-US" sz="1800" b="1" i="0" u="none" strike="noStrike" dirty="0">
                          <a:solidFill>
                            <a:schemeClr val="tx2"/>
                          </a:solidFill>
                          <a:effectLst/>
                          <a:latin typeface="Calibri" panose="020F0502020204030204" pitchFamily="34" charset="0"/>
                          <a:cs typeface="Calibri" panose="020F0502020204030204" pitchFamily="34" charset="0"/>
                        </a:rPr>
                        <a:t>Arkansas</a:t>
                      </a:r>
                    </a:p>
                  </a:txBody>
                  <a:tcPr marL="7620" marR="7620" marT="7620" marB="0" anchor="b"/>
                </a:tc>
                <a:tc>
                  <a:txBody>
                    <a:bodyPr/>
                    <a:lstStyle/>
                    <a:p>
                      <a:pPr algn="ctr" fontAlgn="t"/>
                      <a:r>
                        <a:rPr lang="en-US" sz="1800" b="1" u="none" strike="noStrike" dirty="0">
                          <a:solidFill>
                            <a:srgbClr val="1B1E7A"/>
                          </a:solidFill>
                          <a:effectLst/>
                        </a:rPr>
                        <a:t>1</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b"/>
                      <a:r>
                        <a:rPr lang="en-US" sz="1800" b="1" i="0" u="none" strike="noStrike" dirty="0" smtClean="0">
                          <a:solidFill>
                            <a:schemeClr val="tx2"/>
                          </a:solidFill>
                          <a:effectLst/>
                          <a:latin typeface="Calibri" panose="020F0502020204030204" pitchFamily="34" charset="0"/>
                        </a:rPr>
                        <a:t>38.0</a:t>
                      </a:r>
                      <a:endParaRPr lang="en-US" sz="1800" b="1" i="0" u="none" strike="noStrike" dirty="0">
                        <a:solidFill>
                          <a:schemeClr val="tx2"/>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2"/>
                  </a:ext>
                </a:extLst>
              </a:tr>
              <a:tr h="268941">
                <a:tc>
                  <a:txBody>
                    <a:bodyPr/>
                    <a:lstStyle/>
                    <a:p>
                      <a:pPr algn="l" fontAlgn="b"/>
                      <a:r>
                        <a:rPr lang="en-US" sz="1800" b="1" i="0" u="none" strike="noStrike" dirty="0">
                          <a:solidFill>
                            <a:schemeClr val="tx2"/>
                          </a:solidFill>
                          <a:effectLst/>
                          <a:latin typeface="Calibri" panose="020F0502020204030204" pitchFamily="34" charset="0"/>
                          <a:cs typeface="Calibri" panose="020F0502020204030204" pitchFamily="34" charset="0"/>
                        </a:rPr>
                        <a:t>Mississippi</a:t>
                      </a:r>
                    </a:p>
                  </a:txBody>
                  <a:tcPr marL="7620" marR="7620" marT="7620" marB="0" anchor="b"/>
                </a:tc>
                <a:tc>
                  <a:txBody>
                    <a:bodyPr/>
                    <a:lstStyle/>
                    <a:p>
                      <a:pPr algn="ctr" fontAlgn="t"/>
                      <a:r>
                        <a:rPr lang="en-US" sz="1800" b="1" u="none" strike="noStrike" dirty="0">
                          <a:solidFill>
                            <a:srgbClr val="1B1E7A"/>
                          </a:solidFill>
                          <a:effectLst/>
                        </a:rPr>
                        <a:t>2</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b"/>
                      <a:r>
                        <a:rPr lang="en-US" sz="1800" b="1" i="0" u="none" strike="noStrike" dirty="0">
                          <a:solidFill>
                            <a:schemeClr val="tx2"/>
                          </a:solidFill>
                          <a:effectLst/>
                          <a:latin typeface="Calibri" panose="020F0502020204030204" pitchFamily="34" charset="0"/>
                        </a:rPr>
                        <a:t>34.8</a:t>
                      </a:r>
                    </a:p>
                  </a:txBody>
                  <a:tcPr marL="7620" marR="7620" marT="7620" marB="0" anchor="b"/>
                </a:tc>
                <a:extLst>
                  <a:ext uri="{0D108BD9-81ED-4DB2-BD59-A6C34878D82A}">
                    <a16:rowId xmlns:a16="http://schemas.microsoft.com/office/drawing/2014/main" val="10003"/>
                  </a:ext>
                </a:extLst>
              </a:tr>
              <a:tr h="268941">
                <a:tc>
                  <a:txBody>
                    <a:bodyPr/>
                    <a:lstStyle/>
                    <a:p>
                      <a:pPr algn="l" fontAlgn="b"/>
                      <a:r>
                        <a:rPr lang="en-US" sz="1800" b="1" i="0" u="none" strike="noStrike" dirty="0">
                          <a:solidFill>
                            <a:schemeClr val="tx2"/>
                          </a:solidFill>
                          <a:effectLst/>
                          <a:latin typeface="Calibri" panose="020F0502020204030204" pitchFamily="34" charset="0"/>
                          <a:cs typeface="Calibri" panose="020F0502020204030204" pitchFamily="34" charset="0"/>
                        </a:rPr>
                        <a:t>Oklahoma</a:t>
                      </a:r>
                    </a:p>
                  </a:txBody>
                  <a:tcPr marL="7620" marR="7620" marT="7620" marB="0" anchor="b"/>
                </a:tc>
                <a:tc>
                  <a:txBody>
                    <a:bodyPr/>
                    <a:lstStyle/>
                    <a:p>
                      <a:pPr algn="ctr" fontAlgn="t"/>
                      <a:r>
                        <a:rPr lang="en-US" sz="1800" b="1" u="none" strike="noStrike" dirty="0">
                          <a:solidFill>
                            <a:srgbClr val="1B1E7A"/>
                          </a:solidFill>
                          <a:effectLst/>
                        </a:rPr>
                        <a:t>3</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b"/>
                      <a:r>
                        <a:rPr lang="en-US" sz="1800" b="1" i="0" u="none" strike="noStrike" dirty="0">
                          <a:solidFill>
                            <a:schemeClr val="tx2"/>
                          </a:solidFill>
                          <a:effectLst/>
                          <a:latin typeface="Calibri" panose="020F0502020204030204" pitchFamily="34" charset="0"/>
                        </a:rPr>
                        <a:t>34.8</a:t>
                      </a:r>
                    </a:p>
                  </a:txBody>
                  <a:tcPr marL="7620" marR="7620" marT="7620" marB="0" anchor="b"/>
                </a:tc>
                <a:extLst>
                  <a:ext uri="{0D108BD9-81ED-4DB2-BD59-A6C34878D82A}">
                    <a16:rowId xmlns:a16="http://schemas.microsoft.com/office/drawing/2014/main" val="10004"/>
                  </a:ext>
                </a:extLst>
              </a:tr>
              <a:tr h="268941">
                <a:tc>
                  <a:txBody>
                    <a:bodyPr/>
                    <a:lstStyle/>
                    <a:p>
                      <a:pPr algn="l" fontAlgn="b"/>
                      <a:r>
                        <a:rPr lang="en-US" sz="1800" b="1" i="0" u="none" strike="noStrike" dirty="0">
                          <a:solidFill>
                            <a:schemeClr val="tx2"/>
                          </a:solidFill>
                          <a:effectLst/>
                          <a:latin typeface="Calibri" panose="020F0502020204030204" pitchFamily="34" charset="0"/>
                          <a:cs typeface="Calibri" panose="020F0502020204030204" pitchFamily="34" charset="0"/>
                        </a:rPr>
                        <a:t>New Mexico</a:t>
                      </a:r>
                    </a:p>
                  </a:txBody>
                  <a:tcPr marL="7620" marR="7620" marT="7620" marB="0" anchor="b"/>
                </a:tc>
                <a:tc>
                  <a:txBody>
                    <a:bodyPr/>
                    <a:lstStyle/>
                    <a:p>
                      <a:pPr algn="ctr" fontAlgn="t"/>
                      <a:r>
                        <a:rPr lang="en-US" sz="1800" b="1" u="none" strike="noStrike" dirty="0">
                          <a:solidFill>
                            <a:srgbClr val="1B1E7A"/>
                          </a:solidFill>
                          <a:effectLst/>
                        </a:rPr>
                        <a:t>4</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b"/>
                      <a:r>
                        <a:rPr lang="en-US" sz="1800" b="1" i="0" u="none" strike="noStrike" dirty="0">
                          <a:solidFill>
                            <a:schemeClr val="tx2"/>
                          </a:solidFill>
                          <a:effectLst/>
                          <a:latin typeface="Calibri" panose="020F0502020204030204" pitchFamily="34" charset="0"/>
                        </a:rPr>
                        <a:t>34.6</a:t>
                      </a:r>
                    </a:p>
                  </a:txBody>
                  <a:tcPr marL="7620" marR="7620" marT="7620" marB="0" anchor="b"/>
                </a:tc>
                <a:extLst>
                  <a:ext uri="{0D108BD9-81ED-4DB2-BD59-A6C34878D82A}">
                    <a16:rowId xmlns:a16="http://schemas.microsoft.com/office/drawing/2014/main" val="10005"/>
                  </a:ext>
                </a:extLst>
              </a:tr>
              <a:tr h="268941">
                <a:tc>
                  <a:txBody>
                    <a:bodyPr/>
                    <a:lstStyle/>
                    <a:p>
                      <a:pPr algn="l" fontAlgn="b"/>
                      <a:r>
                        <a:rPr lang="en-US" sz="1800" b="1" i="0" u="none" strike="noStrike" dirty="0">
                          <a:solidFill>
                            <a:schemeClr val="tx2"/>
                          </a:solidFill>
                          <a:effectLst/>
                          <a:latin typeface="Calibri" panose="020F0502020204030204" pitchFamily="34" charset="0"/>
                          <a:cs typeface="Calibri" panose="020F0502020204030204" pitchFamily="34" charset="0"/>
                        </a:rPr>
                        <a:t>Texas</a:t>
                      </a:r>
                    </a:p>
                  </a:txBody>
                  <a:tcPr marL="7620" marR="7620" marT="7620" marB="0" anchor="b">
                    <a:solidFill>
                      <a:schemeClr val="accent3">
                        <a:lumMod val="20000"/>
                        <a:lumOff val="80000"/>
                      </a:schemeClr>
                    </a:solidFill>
                  </a:tcPr>
                </a:tc>
                <a:tc>
                  <a:txBody>
                    <a:bodyPr/>
                    <a:lstStyle/>
                    <a:p>
                      <a:pPr algn="ctr" fontAlgn="t"/>
                      <a:r>
                        <a:rPr lang="en-US" sz="2000" b="1" u="none" strike="noStrike" dirty="0">
                          <a:solidFill>
                            <a:srgbClr val="1B1E7A"/>
                          </a:solidFill>
                          <a:effectLst/>
                        </a:rPr>
                        <a:t>5</a:t>
                      </a:r>
                      <a:endParaRPr lang="en-US" sz="2000" b="1" i="0" u="none" strike="noStrike" dirty="0">
                        <a:solidFill>
                          <a:srgbClr val="1B1E7A"/>
                        </a:solidFill>
                        <a:effectLst/>
                        <a:latin typeface="Times New Roman" panose="02020603050405020304" pitchFamily="18" charset="0"/>
                      </a:endParaRPr>
                    </a:p>
                  </a:txBody>
                  <a:tcPr marL="3810" marR="3810" marT="3810" marB="0">
                    <a:solidFill>
                      <a:schemeClr val="accent3">
                        <a:lumMod val="20000"/>
                        <a:lumOff val="80000"/>
                      </a:schemeClr>
                    </a:solidFill>
                  </a:tcPr>
                </a:tc>
                <a:tc>
                  <a:txBody>
                    <a:bodyPr/>
                    <a:lstStyle/>
                    <a:p>
                      <a:pPr algn="ctr" fontAlgn="b"/>
                      <a:r>
                        <a:rPr lang="en-US" sz="1800" b="1" i="0" u="none" strike="noStrike" dirty="0">
                          <a:solidFill>
                            <a:schemeClr val="tx2"/>
                          </a:solidFill>
                          <a:effectLst/>
                          <a:latin typeface="Calibri" panose="020F0502020204030204" pitchFamily="34" charset="0"/>
                        </a:rPr>
                        <a:t>34.6</a:t>
                      </a:r>
                    </a:p>
                  </a:txBody>
                  <a:tcPr marL="7620" marR="7620" marT="7620" marB="0" anchor="b">
                    <a:solidFill>
                      <a:schemeClr val="accent3">
                        <a:lumMod val="20000"/>
                        <a:lumOff val="80000"/>
                      </a:schemeClr>
                    </a:solidFill>
                  </a:tcPr>
                </a:tc>
                <a:extLst>
                  <a:ext uri="{0D108BD9-81ED-4DB2-BD59-A6C34878D82A}">
                    <a16:rowId xmlns:a16="http://schemas.microsoft.com/office/drawing/2014/main" val="10006"/>
                  </a:ext>
                </a:extLst>
              </a:tr>
              <a:tr h="268941">
                <a:tc>
                  <a:txBody>
                    <a:bodyPr/>
                    <a:lstStyle/>
                    <a:p>
                      <a:pPr algn="l" fontAlgn="b"/>
                      <a:r>
                        <a:rPr lang="en-US" sz="1800" b="1" i="0" u="none" strike="noStrike" dirty="0">
                          <a:solidFill>
                            <a:schemeClr val="tx2"/>
                          </a:solidFill>
                          <a:effectLst/>
                          <a:latin typeface="Calibri" panose="020F0502020204030204" pitchFamily="34" charset="0"/>
                          <a:cs typeface="Calibri" panose="020F0502020204030204" pitchFamily="34" charset="0"/>
                        </a:rPr>
                        <a:t>Louisiana</a:t>
                      </a:r>
                    </a:p>
                  </a:txBody>
                  <a:tcPr marL="7620" marR="7620" marT="7620" marB="0" anchor="b"/>
                </a:tc>
                <a:tc>
                  <a:txBody>
                    <a:bodyPr/>
                    <a:lstStyle/>
                    <a:p>
                      <a:pPr algn="ctr" fontAlgn="t"/>
                      <a:r>
                        <a:rPr lang="en-US" sz="1800" b="1" u="none" strike="noStrike" dirty="0">
                          <a:solidFill>
                            <a:srgbClr val="1B1E7A"/>
                          </a:solidFill>
                          <a:effectLst/>
                        </a:rPr>
                        <a:t>6</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b"/>
                      <a:r>
                        <a:rPr lang="en-US" sz="1800" b="1" i="0" u="none" strike="noStrike" dirty="0">
                          <a:solidFill>
                            <a:schemeClr val="tx2"/>
                          </a:solidFill>
                          <a:effectLst/>
                          <a:latin typeface="Calibri" panose="020F0502020204030204" pitchFamily="34" charset="0"/>
                        </a:rPr>
                        <a:t>34.1</a:t>
                      </a:r>
                    </a:p>
                  </a:txBody>
                  <a:tcPr marL="7620" marR="7620" marT="7620" marB="0" anchor="b"/>
                </a:tc>
                <a:extLst>
                  <a:ext uri="{0D108BD9-81ED-4DB2-BD59-A6C34878D82A}">
                    <a16:rowId xmlns:a16="http://schemas.microsoft.com/office/drawing/2014/main" val="10007"/>
                  </a:ext>
                </a:extLst>
              </a:tr>
              <a:tr h="268941">
                <a:tc>
                  <a:txBody>
                    <a:bodyPr/>
                    <a:lstStyle/>
                    <a:p>
                      <a:pPr algn="l" fontAlgn="b"/>
                      <a:r>
                        <a:rPr lang="en-US" sz="1800" b="1" i="0" u="none" strike="noStrike" dirty="0">
                          <a:solidFill>
                            <a:schemeClr val="tx2"/>
                          </a:solidFill>
                          <a:effectLst/>
                          <a:latin typeface="Calibri" panose="020F0502020204030204" pitchFamily="34" charset="0"/>
                          <a:cs typeface="Calibri" panose="020F0502020204030204" pitchFamily="34" charset="0"/>
                        </a:rPr>
                        <a:t>Kentucky</a:t>
                      </a:r>
                    </a:p>
                  </a:txBody>
                  <a:tcPr marL="7620" marR="7620" marT="7620" marB="0" anchor="b"/>
                </a:tc>
                <a:tc>
                  <a:txBody>
                    <a:bodyPr/>
                    <a:lstStyle/>
                    <a:p>
                      <a:pPr algn="ctr" fontAlgn="t"/>
                      <a:r>
                        <a:rPr lang="en-US" sz="1800" b="1" u="none" strike="noStrike" dirty="0">
                          <a:solidFill>
                            <a:srgbClr val="1B1E7A"/>
                          </a:solidFill>
                          <a:effectLst/>
                        </a:rPr>
                        <a:t>7</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b"/>
                      <a:r>
                        <a:rPr lang="en-US" sz="1800" b="1" i="0" u="none" strike="noStrike" dirty="0">
                          <a:solidFill>
                            <a:schemeClr val="tx2"/>
                          </a:solidFill>
                          <a:effectLst/>
                          <a:latin typeface="Calibri" panose="020F0502020204030204" pitchFamily="34" charset="0"/>
                        </a:rPr>
                        <a:t>32.4</a:t>
                      </a:r>
                    </a:p>
                  </a:txBody>
                  <a:tcPr marL="7620" marR="7620" marT="7620" marB="0" anchor="b"/>
                </a:tc>
                <a:extLst>
                  <a:ext uri="{0D108BD9-81ED-4DB2-BD59-A6C34878D82A}">
                    <a16:rowId xmlns:a16="http://schemas.microsoft.com/office/drawing/2014/main" val="10008"/>
                  </a:ext>
                </a:extLst>
              </a:tr>
              <a:tr h="268941">
                <a:tc>
                  <a:txBody>
                    <a:bodyPr/>
                    <a:lstStyle/>
                    <a:p>
                      <a:pPr algn="l" fontAlgn="b"/>
                      <a:r>
                        <a:rPr lang="en-US" sz="1800" b="1" i="0" u="none" strike="noStrike" dirty="0">
                          <a:solidFill>
                            <a:schemeClr val="tx2"/>
                          </a:solidFill>
                          <a:effectLst/>
                          <a:latin typeface="Calibri" panose="020F0502020204030204" pitchFamily="34" charset="0"/>
                          <a:cs typeface="Calibri" panose="020F0502020204030204" pitchFamily="34" charset="0"/>
                        </a:rPr>
                        <a:t>West Virginia</a:t>
                      </a:r>
                    </a:p>
                  </a:txBody>
                  <a:tcPr marL="7620" marR="7620" marT="7620" marB="0" anchor="b"/>
                </a:tc>
                <a:tc>
                  <a:txBody>
                    <a:bodyPr/>
                    <a:lstStyle/>
                    <a:p>
                      <a:pPr algn="ctr" fontAlgn="t"/>
                      <a:r>
                        <a:rPr lang="en-US" sz="1800" b="1" u="none" strike="noStrike" dirty="0">
                          <a:solidFill>
                            <a:srgbClr val="1B1E7A"/>
                          </a:solidFill>
                          <a:effectLst/>
                        </a:rPr>
                        <a:t>8</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b"/>
                      <a:r>
                        <a:rPr lang="en-US" sz="1800" b="1" i="0" u="none" strike="noStrike" dirty="0">
                          <a:solidFill>
                            <a:schemeClr val="tx2"/>
                          </a:solidFill>
                          <a:effectLst/>
                          <a:latin typeface="Calibri" panose="020F0502020204030204" pitchFamily="34" charset="0"/>
                        </a:rPr>
                        <a:t>31.9</a:t>
                      </a:r>
                    </a:p>
                  </a:txBody>
                  <a:tcPr marL="7620" marR="7620" marT="7620" marB="0" anchor="b"/>
                </a:tc>
                <a:extLst>
                  <a:ext uri="{0D108BD9-81ED-4DB2-BD59-A6C34878D82A}">
                    <a16:rowId xmlns:a16="http://schemas.microsoft.com/office/drawing/2014/main" val="10009"/>
                  </a:ext>
                </a:extLst>
              </a:tr>
              <a:tr h="268941">
                <a:tc>
                  <a:txBody>
                    <a:bodyPr/>
                    <a:lstStyle/>
                    <a:p>
                      <a:pPr algn="l" fontAlgn="b"/>
                      <a:r>
                        <a:rPr lang="en-US" sz="1800" b="1" i="0" u="none" strike="noStrike">
                          <a:solidFill>
                            <a:schemeClr val="tx2"/>
                          </a:solidFill>
                          <a:effectLst/>
                          <a:latin typeface="Calibri" panose="020F0502020204030204" pitchFamily="34" charset="0"/>
                          <a:cs typeface="Calibri" panose="020F0502020204030204" pitchFamily="34" charset="0"/>
                        </a:rPr>
                        <a:t>Tennessee</a:t>
                      </a:r>
                    </a:p>
                  </a:txBody>
                  <a:tcPr marL="7620" marR="7620" marT="7620" marB="0" anchor="b"/>
                </a:tc>
                <a:tc>
                  <a:txBody>
                    <a:bodyPr/>
                    <a:lstStyle/>
                    <a:p>
                      <a:pPr algn="ctr" fontAlgn="t"/>
                      <a:r>
                        <a:rPr lang="en-US" sz="1800" b="1" u="none" strike="noStrike" dirty="0">
                          <a:solidFill>
                            <a:srgbClr val="1B1E7A"/>
                          </a:solidFill>
                          <a:effectLst/>
                        </a:rPr>
                        <a:t>9</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b"/>
                      <a:r>
                        <a:rPr lang="en-US" sz="1800" b="1" i="0" u="none" strike="noStrike" dirty="0">
                          <a:solidFill>
                            <a:schemeClr val="tx2"/>
                          </a:solidFill>
                          <a:effectLst/>
                          <a:latin typeface="Calibri" panose="020F0502020204030204" pitchFamily="34" charset="0"/>
                        </a:rPr>
                        <a:t>30.5</a:t>
                      </a:r>
                    </a:p>
                  </a:txBody>
                  <a:tcPr marL="7620" marR="7620" marT="7620" marB="0" anchor="b"/>
                </a:tc>
                <a:extLst>
                  <a:ext uri="{0D108BD9-81ED-4DB2-BD59-A6C34878D82A}">
                    <a16:rowId xmlns:a16="http://schemas.microsoft.com/office/drawing/2014/main" val="10010"/>
                  </a:ext>
                </a:extLst>
              </a:tr>
              <a:tr h="268941">
                <a:tc>
                  <a:txBody>
                    <a:bodyPr/>
                    <a:lstStyle/>
                    <a:p>
                      <a:pPr algn="l" fontAlgn="b"/>
                      <a:r>
                        <a:rPr lang="en-US" sz="1800" b="1" i="0" u="none" strike="noStrike" dirty="0">
                          <a:solidFill>
                            <a:schemeClr val="tx2"/>
                          </a:solidFill>
                          <a:effectLst/>
                          <a:latin typeface="Calibri" panose="020F0502020204030204" pitchFamily="34" charset="0"/>
                          <a:cs typeface="Calibri" panose="020F0502020204030204" pitchFamily="34" charset="0"/>
                        </a:rPr>
                        <a:t>Alabama</a:t>
                      </a:r>
                    </a:p>
                  </a:txBody>
                  <a:tcPr marL="7620" marR="7620" marT="7620" marB="0" anchor="b"/>
                </a:tc>
                <a:tc>
                  <a:txBody>
                    <a:bodyPr/>
                    <a:lstStyle/>
                    <a:p>
                      <a:pPr algn="ctr" fontAlgn="t"/>
                      <a:r>
                        <a:rPr lang="en-US" sz="1800" b="1" u="none" strike="noStrike" dirty="0">
                          <a:solidFill>
                            <a:srgbClr val="1B1E7A"/>
                          </a:solidFill>
                          <a:effectLst/>
                        </a:rPr>
                        <a:t>10</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b"/>
                      <a:r>
                        <a:rPr lang="en-US" sz="1800" b="1" i="0" u="none" strike="noStrike" dirty="0">
                          <a:solidFill>
                            <a:schemeClr val="tx2"/>
                          </a:solidFill>
                          <a:effectLst/>
                          <a:latin typeface="Calibri" panose="020F0502020204030204" pitchFamily="34" charset="0"/>
                        </a:rPr>
                        <a:t>30.1</a:t>
                      </a:r>
                    </a:p>
                  </a:txBody>
                  <a:tcPr marL="7620" marR="7620" marT="7620" marB="0" anchor="b"/>
                </a:tc>
                <a:extLst>
                  <a:ext uri="{0D108BD9-81ED-4DB2-BD59-A6C34878D82A}">
                    <a16:rowId xmlns:a16="http://schemas.microsoft.com/office/drawing/2014/main" val="10011"/>
                  </a:ext>
                </a:extLst>
              </a:tr>
              <a:tr h="268941">
                <a:tc>
                  <a:txBody>
                    <a:bodyPr/>
                    <a:lstStyle/>
                    <a:p>
                      <a:pPr algn="l" fontAlgn="b"/>
                      <a:r>
                        <a:rPr lang="en-US" sz="1800" b="1" i="0" u="none" strike="noStrike" dirty="0">
                          <a:solidFill>
                            <a:schemeClr val="tx2"/>
                          </a:solidFill>
                          <a:effectLst/>
                          <a:latin typeface="Calibri" panose="020F0502020204030204" pitchFamily="34" charset="0"/>
                          <a:cs typeface="Calibri" panose="020F0502020204030204" pitchFamily="34" charset="0"/>
                        </a:rPr>
                        <a:t>Alaska</a:t>
                      </a:r>
                    </a:p>
                  </a:txBody>
                  <a:tcPr marL="7620" marR="7620" marT="7620" marB="0" anchor="b"/>
                </a:tc>
                <a:tc>
                  <a:txBody>
                    <a:bodyPr/>
                    <a:lstStyle/>
                    <a:p>
                      <a:pPr algn="ctr" fontAlgn="t"/>
                      <a:r>
                        <a:rPr lang="en-US" sz="1800" b="1" u="none" strike="noStrike" dirty="0">
                          <a:solidFill>
                            <a:srgbClr val="1B1E7A"/>
                          </a:solidFill>
                          <a:effectLst/>
                        </a:rPr>
                        <a:t>11</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b"/>
                      <a:r>
                        <a:rPr lang="en-US" sz="1800" b="1" i="0" u="none" strike="noStrike" dirty="0">
                          <a:solidFill>
                            <a:schemeClr val="tx2"/>
                          </a:solidFill>
                          <a:effectLst/>
                          <a:latin typeface="Calibri" panose="020F0502020204030204" pitchFamily="34" charset="0"/>
                        </a:rPr>
                        <a:t>29.3</a:t>
                      </a:r>
                    </a:p>
                  </a:txBody>
                  <a:tcPr marL="7620" marR="7620" marT="7620" marB="0" anchor="b"/>
                </a:tc>
                <a:extLst>
                  <a:ext uri="{0D108BD9-81ED-4DB2-BD59-A6C34878D82A}">
                    <a16:rowId xmlns:a16="http://schemas.microsoft.com/office/drawing/2014/main" val="10012"/>
                  </a:ext>
                </a:extLst>
              </a:tr>
              <a:tr h="268941">
                <a:tc>
                  <a:txBody>
                    <a:bodyPr/>
                    <a:lstStyle/>
                    <a:p>
                      <a:pPr algn="l" fontAlgn="b"/>
                      <a:r>
                        <a:rPr lang="en-US" sz="1800" b="1" i="0" u="none" strike="noStrike" dirty="0">
                          <a:solidFill>
                            <a:schemeClr val="tx2"/>
                          </a:solidFill>
                          <a:effectLst/>
                          <a:latin typeface="Calibri" panose="020F0502020204030204" pitchFamily="34" charset="0"/>
                          <a:cs typeface="Calibri" panose="020F0502020204030204" pitchFamily="34" charset="0"/>
                        </a:rPr>
                        <a:t>Wyoming</a:t>
                      </a:r>
                    </a:p>
                  </a:txBody>
                  <a:tcPr marL="7620" marR="7620" marT="7620" marB="0" anchor="b"/>
                </a:tc>
                <a:tc>
                  <a:txBody>
                    <a:bodyPr/>
                    <a:lstStyle/>
                    <a:p>
                      <a:pPr algn="ctr" fontAlgn="t"/>
                      <a:r>
                        <a:rPr lang="en-US" sz="1800" b="1" u="none" strike="noStrike" dirty="0">
                          <a:solidFill>
                            <a:srgbClr val="1B1E7A"/>
                          </a:solidFill>
                          <a:effectLst/>
                        </a:rPr>
                        <a:t>12</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b"/>
                      <a:r>
                        <a:rPr lang="en-US" sz="1800" b="1" i="0" u="none" strike="noStrike" dirty="0">
                          <a:solidFill>
                            <a:schemeClr val="tx2"/>
                          </a:solidFill>
                          <a:effectLst/>
                          <a:latin typeface="Calibri" panose="020F0502020204030204" pitchFamily="34" charset="0"/>
                        </a:rPr>
                        <a:t>29.2</a:t>
                      </a:r>
                    </a:p>
                  </a:txBody>
                  <a:tcPr marL="7620" marR="7620" marT="7620" marB="0" anchor="b"/>
                </a:tc>
                <a:extLst>
                  <a:ext uri="{0D108BD9-81ED-4DB2-BD59-A6C34878D82A}">
                    <a16:rowId xmlns:a16="http://schemas.microsoft.com/office/drawing/2014/main" val="10013"/>
                  </a:ext>
                </a:extLst>
              </a:tr>
              <a:tr h="268941">
                <a:tc>
                  <a:txBody>
                    <a:bodyPr/>
                    <a:lstStyle/>
                    <a:p>
                      <a:pPr algn="l" fontAlgn="b"/>
                      <a:r>
                        <a:rPr lang="en-US" sz="1800" b="1" i="0" u="none" strike="noStrike" dirty="0">
                          <a:solidFill>
                            <a:schemeClr val="tx2"/>
                          </a:solidFill>
                          <a:effectLst/>
                          <a:latin typeface="Calibri" panose="020F0502020204030204" pitchFamily="34" charset="0"/>
                          <a:cs typeface="Calibri" panose="020F0502020204030204" pitchFamily="34" charset="0"/>
                        </a:rPr>
                        <a:t>Nevada</a:t>
                      </a:r>
                    </a:p>
                  </a:txBody>
                  <a:tcPr marL="7620" marR="7620" marT="7620" marB="0" anchor="b"/>
                </a:tc>
                <a:tc>
                  <a:txBody>
                    <a:bodyPr/>
                    <a:lstStyle/>
                    <a:p>
                      <a:pPr algn="ctr" fontAlgn="t"/>
                      <a:r>
                        <a:rPr lang="en-US" sz="1800" b="1" u="none" strike="noStrike" dirty="0">
                          <a:solidFill>
                            <a:srgbClr val="1B1E7A"/>
                          </a:solidFill>
                          <a:effectLst/>
                        </a:rPr>
                        <a:t>13</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b"/>
                      <a:r>
                        <a:rPr lang="en-US" sz="1800" b="1" i="0" u="none" strike="noStrike" dirty="0">
                          <a:solidFill>
                            <a:schemeClr val="tx2"/>
                          </a:solidFill>
                          <a:effectLst/>
                          <a:latin typeface="Calibri" panose="020F0502020204030204" pitchFamily="34" charset="0"/>
                        </a:rPr>
                        <a:t>27.6</a:t>
                      </a:r>
                    </a:p>
                  </a:txBody>
                  <a:tcPr marL="7620" marR="7620" marT="7620" marB="0" anchor="b"/>
                </a:tc>
                <a:extLst>
                  <a:ext uri="{0D108BD9-81ED-4DB2-BD59-A6C34878D82A}">
                    <a16:rowId xmlns:a16="http://schemas.microsoft.com/office/drawing/2014/main" val="10014"/>
                  </a:ext>
                </a:extLst>
              </a:tr>
              <a:tr h="268941">
                <a:tc>
                  <a:txBody>
                    <a:bodyPr/>
                    <a:lstStyle/>
                    <a:p>
                      <a:pPr algn="l" fontAlgn="b"/>
                      <a:r>
                        <a:rPr lang="en-US" sz="1800" b="1" i="0" u="none" strike="noStrike" dirty="0">
                          <a:solidFill>
                            <a:schemeClr val="tx2"/>
                          </a:solidFill>
                          <a:effectLst/>
                          <a:latin typeface="Calibri" panose="020F0502020204030204" pitchFamily="34" charset="0"/>
                          <a:cs typeface="Calibri" panose="020F0502020204030204" pitchFamily="34" charset="0"/>
                        </a:rPr>
                        <a:t>South Dakota</a:t>
                      </a:r>
                    </a:p>
                  </a:txBody>
                  <a:tcPr marL="7620" marR="7620" marT="7620" marB="0" anchor="b"/>
                </a:tc>
                <a:tc>
                  <a:txBody>
                    <a:bodyPr/>
                    <a:lstStyle/>
                    <a:p>
                      <a:pPr algn="ctr" fontAlgn="t"/>
                      <a:r>
                        <a:rPr lang="en-US" sz="1800" b="1" u="none" strike="noStrike" dirty="0">
                          <a:solidFill>
                            <a:srgbClr val="1B1E7A"/>
                          </a:solidFill>
                          <a:effectLst/>
                        </a:rPr>
                        <a:t>14</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b"/>
                      <a:r>
                        <a:rPr lang="en-US" sz="1800" b="1" i="0" u="none" strike="noStrike" dirty="0">
                          <a:solidFill>
                            <a:schemeClr val="tx2"/>
                          </a:solidFill>
                          <a:effectLst/>
                          <a:latin typeface="Calibri" panose="020F0502020204030204" pitchFamily="34" charset="0"/>
                        </a:rPr>
                        <a:t>26.4</a:t>
                      </a:r>
                    </a:p>
                  </a:txBody>
                  <a:tcPr marL="7620" marR="7620" marT="7620" marB="0" anchor="b"/>
                </a:tc>
                <a:extLst>
                  <a:ext uri="{0D108BD9-81ED-4DB2-BD59-A6C34878D82A}">
                    <a16:rowId xmlns:a16="http://schemas.microsoft.com/office/drawing/2014/main" val="10015"/>
                  </a:ext>
                </a:extLst>
              </a:tr>
              <a:tr h="268941">
                <a:tc>
                  <a:txBody>
                    <a:bodyPr/>
                    <a:lstStyle/>
                    <a:p>
                      <a:pPr algn="l" fontAlgn="b"/>
                      <a:r>
                        <a:rPr lang="en-US" sz="1800" b="1" i="0" u="none" strike="noStrike" dirty="0">
                          <a:solidFill>
                            <a:schemeClr val="tx2"/>
                          </a:solidFill>
                          <a:effectLst/>
                          <a:latin typeface="Calibri" panose="020F0502020204030204" pitchFamily="34" charset="0"/>
                          <a:cs typeface="Calibri" panose="020F0502020204030204" pitchFamily="34" charset="0"/>
                        </a:rPr>
                        <a:t>Arizona</a:t>
                      </a:r>
                    </a:p>
                  </a:txBody>
                  <a:tcPr marL="7620" marR="7620" marT="7620" marB="0" anchor="b"/>
                </a:tc>
                <a:tc>
                  <a:txBody>
                    <a:bodyPr/>
                    <a:lstStyle/>
                    <a:p>
                      <a:pPr algn="ctr" fontAlgn="t"/>
                      <a:r>
                        <a:rPr lang="en-US" sz="1800" b="1" u="none" strike="noStrike" dirty="0">
                          <a:solidFill>
                            <a:srgbClr val="1B1E7A"/>
                          </a:solidFill>
                          <a:effectLst/>
                        </a:rPr>
                        <a:t>15</a:t>
                      </a:r>
                      <a:endParaRPr lang="en-US" sz="1800" b="1" i="0" u="none" strike="noStrike" dirty="0">
                        <a:solidFill>
                          <a:srgbClr val="1B1E7A"/>
                        </a:solidFill>
                        <a:effectLst/>
                        <a:latin typeface="Times New Roman" panose="02020603050405020304" pitchFamily="18" charset="0"/>
                      </a:endParaRPr>
                    </a:p>
                  </a:txBody>
                  <a:tcPr marL="3810" marR="3810" marT="3810" marB="0"/>
                </a:tc>
                <a:tc>
                  <a:txBody>
                    <a:bodyPr/>
                    <a:lstStyle/>
                    <a:p>
                      <a:pPr algn="ctr" fontAlgn="b"/>
                      <a:r>
                        <a:rPr lang="en-US" sz="1800" b="1" i="0" u="none" strike="noStrike" dirty="0">
                          <a:solidFill>
                            <a:schemeClr val="tx2"/>
                          </a:solidFill>
                          <a:effectLst/>
                          <a:latin typeface="Calibri" panose="020F0502020204030204" pitchFamily="34" charset="0"/>
                        </a:rPr>
                        <a:t>26.3</a:t>
                      </a:r>
                    </a:p>
                  </a:txBody>
                  <a:tcPr marL="7620" marR="7620" marT="7620" marB="0" anchor="b"/>
                </a:tc>
                <a:extLst>
                  <a:ext uri="{0D108BD9-81ED-4DB2-BD59-A6C34878D82A}">
                    <a16:rowId xmlns:a16="http://schemas.microsoft.com/office/drawing/2014/main" val="10016"/>
                  </a:ext>
                </a:extLst>
              </a:tr>
            </a:tbl>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40</a:t>
            </a:fld>
            <a:endParaRPr lang="en-US" dirty="0"/>
          </a:p>
        </p:txBody>
      </p:sp>
      <p:sp>
        <p:nvSpPr>
          <p:cNvPr id="7" name="Rectangle 6"/>
          <p:cNvSpPr/>
          <p:nvPr/>
        </p:nvSpPr>
        <p:spPr>
          <a:xfrm>
            <a:off x="228600" y="6406376"/>
            <a:ext cx="6324600" cy="261610"/>
          </a:xfrm>
          <a:prstGeom prst="rect">
            <a:avLst/>
          </a:prstGeom>
        </p:spPr>
        <p:txBody>
          <a:bodyPr wrap="square">
            <a:spAutoFit/>
          </a:bodyPr>
          <a:lstStyle/>
          <a:p>
            <a:r>
              <a:rPr lang="en-US" sz="1100" dirty="0">
                <a:solidFill>
                  <a:schemeClr val="bg1">
                    <a:lumMod val="65000"/>
                  </a:schemeClr>
                </a:solidFill>
              </a:rPr>
              <a:t>Source: National Center for Health Statistics at the Centers for Disease Control and Prevention</a:t>
            </a:r>
            <a:endParaRPr lang="en-US" sz="1100" dirty="0">
              <a:solidFill>
                <a:schemeClr val="bg1">
                  <a:lumMod val="65000"/>
                </a:schemeClr>
              </a:solidFill>
              <a:effectLst/>
            </a:endParaRPr>
          </a:p>
        </p:txBody>
      </p:sp>
    </p:spTree>
    <p:extLst>
      <p:ext uri="{BB962C8B-B14F-4D97-AF65-F5344CB8AC3E}">
        <p14:creationId xmlns:p14="http://schemas.microsoft.com/office/powerpoint/2010/main" val="3833012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Adult Obesity</a:t>
            </a:r>
            <a:endParaRPr lang="en-US" dirty="0"/>
          </a:p>
        </p:txBody>
      </p:sp>
      <p:pic>
        <p:nvPicPr>
          <p:cNvPr id="5" name="Content Placeholder 4"/>
          <p:cNvPicPr>
            <a:picLocks noGrp="1" noChangeAspect="1"/>
          </p:cNvPicPr>
          <p:nvPr>
            <p:ph idx="1"/>
          </p:nvPr>
        </p:nvPicPr>
        <p:blipFill>
          <a:blip r:embed="rId2"/>
          <a:stretch>
            <a:fillRect/>
          </a:stretch>
        </p:blipFill>
        <p:spPr>
          <a:xfrm>
            <a:off x="-152400" y="1828800"/>
            <a:ext cx="4724400" cy="3624590"/>
          </a:xfrm>
          <a:prstGeom prst="rect">
            <a:avLst/>
          </a:prstGeom>
        </p:spPr>
      </p:pic>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41</a:t>
            </a:fld>
            <a:endParaRPr lang="en-US" dirty="0"/>
          </a:p>
        </p:txBody>
      </p:sp>
      <p:sp>
        <p:nvSpPr>
          <p:cNvPr id="6" name="Rectangle 5"/>
          <p:cNvSpPr/>
          <p:nvPr/>
        </p:nvSpPr>
        <p:spPr>
          <a:xfrm>
            <a:off x="152400" y="6444478"/>
            <a:ext cx="4572000" cy="276999"/>
          </a:xfrm>
          <a:prstGeom prst="rect">
            <a:avLst/>
          </a:prstGeom>
        </p:spPr>
        <p:txBody>
          <a:bodyPr>
            <a:spAutoFit/>
          </a:bodyPr>
          <a:lstStyle/>
          <a:p>
            <a:r>
              <a:rPr lang="en-US" sz="1200" dirty="0" smtClean="0">
                <a:solidFill>
                  <a:schemeClr val="bg1">
                    <a:lumMod val="50000"/>
                  </a:schemeClr>
                </a:solidFill>
              </a:rPr>
              <a:t>Source: http</a:t>
            </a:r>
            <a:r>
              <a:rPr lang="en-US" sz="1200" dirty="0">
                <a:solidFill>
                  <a:schemeClr val="bg1">
                    <a:lumMod val="50000"/>
                  </a:schemeClr>
                </a:solidFill>
              </a:rPr>
              <a:t>://stateofobesity.org/files/stateofobesity2015.pdf</a:t>
            </a:r>
          </a:p>
        </p:txBody>
      </p:sp>
      <p:pic>
        <p:nvPicPr>
          <p:cNvPr id="7" name="Picture 6"/>
          <p:cNvPicPr>
            <a:picLocks noChangeAspect="1"/>
          </p:cNvPicPr>
          <p:nvPr/>
        </p:nvPicPr>
        <p:blipFill>
          <a:blip r:embed="rId3"/>
          <a:stretch>
            <a:fillRect/>
          </a:stretch>
        </p:blipFill>
        <p:spPr>
          <a:xfrm>
            <a:off x="4495800" y="2286000"/>
            <a:ext cx="4543337" cy="2819400"/>
          </a:xfrm>
          <a:prstGeom prst="rect">
            <a:avLst/>
          </a:prstGeom>
        </p:spPr>
      </p:pic>
    </p:spTree>
    <p:extLst>
      <p:ext uri="{BB962C8B-B14F-4D97-AF65-F5344CB8AC3E}">
        <p14:creationId xmlns:p14="http://schemas.microsoft.com/office/powerpoint/2010/main" val="17249841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7391400" cy="1143000"/>
          </a:xfrm>
        </p:spPr>
        <p:txBody>
          <a:bodyPr>
            <a:noAutofit/>
          </a:bodyPr>
          <a:lstStyle/>
          <a:p>
            <a:r>
              <a:rPr lang="en-US" sz="2800" b="1" dirty="0" smtClean="0"/>
              <a:t>Projected Increase in Obesity in Texas by Ethnicity, 2006 to 2040</a:t>
            </a:r>
            <a:endParaRPr lang="en-US" sz="2800" b="1" dirty="0"/>
          </a:p>
        </p:txBody>
      </p:sp>
      <p:pic>
        <p:nvPicPr>
          <p:cNvPr id="1026" name="Picture 2" descr="C:\Users\Owner\Pictures\Picture1.png"/>
          <p:cNvPicPr>
            <a:picLocks noGrp="1" noChangeAspect="1" noChangeArrowheads="1"/>
          </p:cNvPicPr>
          <p:nvPr>
            <p:ph idx="1"/>
          </p:nvPr>
        </p:nvPicPr>
        <p:blipFill>
          <a:blip r:embed="rId3" cstate="print"/>
          <a:stretch>
            <a:fillRect/>
          </a:stretch>
        </p:blipFill>
        <p:spPr bwMode="auto">
          <a:xfrm>
            <a:off x="459700" y="1600200"/>
            <a:ext cx="8224600" cy="4525963"/>
          </a:xfrm>
          <a:prstGeom prst="rect">
            <a:avLst/>
          </a:prstGeom>
          <a:noFill/>
        </p:spPr>
      </p:pic>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C5A0E2DA-1685-4FD8-8CAE-9EFF8F924A6A}" type="slidenum">
              <a:rPr lang="en-US" smtClean="0"/>
              <a:pPr/>
              <a:t>42</a:t>
            </a:fld>
            <a:endParaRPr lang="en-US" dirty="0"/>
          </a:p>
        </p:txBody>
      </p:sp>
      <p:sp>
        <p:nvSpPr>
          <p:cNvPr id="6" name="Rectangle 5"/>
          <p:cNvSpPr/>
          <p:nvPr/>
        </p:nvSpPr>
        <p:spPr>
          <a:xfrm>
            <a:off x="0" y="6537900"/>
            <a:ext cx="5867400" cy="230832"/>
          </a:xfrm>
          <a:prstGeom prst="rect">
            <a:avLst/>
          </a:prstGeom>
        </p:spPr>
        <p:txBody>
          <a:bodyPr wrap="square">
            <a:spAutoFit/>
          </a:bodyPr>
          <a:lstStyle/>
          <a:p>
            <a:r>
              <a:rPr lang="en-US" sz="900" dirty="0"/>
              <a:t>Source: Office of the State Demographer projections, using 2000-2004 migration scenario population projections </a:t>
            </a:r>
          </a:p>
        </p:txBody>
      </p:sp>
    </p:spTree>
    <p:extLst>
      <p:ext uri="{BB962C8B-B14F-4D97-AF65-F5344CB8AC3E}">
        <p14:creationId xmlns:p14="http://schemas.microsoft.com/office/powerpoint/2010/main" val="17171910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Contact </a:t>
            </a:r>
            <a:endParaRPr lang="en-US" dirty="0"/>
          </a:p>
        </p:txBody>
      </p:sp>
      <p:sp>
        <p:nvSpPr>
          <p:cNvPr id="36867" name="Content Placeholder 2"/>
          <p:cNvSpPr>
            <a:spLocks noGrp="1"/>
          </p:cNvSpPr>
          <p:nvPr>
            <p:ph idx="4294967295"/>
          </p:nvPr>
        </p:nvSpPr>
        <p:spPr>
          <a:xfrm>
            <a:off x="914400" y="1676400"/>
            <a:ext cx="7924800" cy="4525963"/>
          </a:xfrm>
        </p:spPr>
        <p:txBody>
          <a:bodyPr/>
          <a:lstStyle/>
          <a:p>
            <a:pPr lvl="1" eaLnBrk="1" hangingPunct="1">
              <a:buNone/>
            </a:pPr>
            <a:endParaRPr lang="en-US" dirty="0" smtClean="0"/>
          </a:p>
          <a:p>
            <a:pPr lvl="1" eaLnBrk="1" hangingPunct="1">
              <a:buNone/>
            </a:pPr>
            <a:endParaRPr lang="en-US" dirty="0" smtClean="0"/>
          </a:p>
          <a:p>
            <a:pPr lvl="1" eaLnBrk="1" hangingPunct="1">
              <a:buNone/>
            </a:pPr>
            <a:endParaRPr lang="en-US" dirty="0" smtClean="0"/>
          </a:p>
          <a:p>
            <a:pPr lvl="1" eaLnBrk="1" hangingPunct="1">
              <a:buNone/>
            </a:pPr>
            <a:r>
              <a:rPr lang="en-US" dirty="0" smtClean="0">
                <a:solidFill>
                  <a:schemeClr val="tx2"/>
                </a:solidFill>
              </a:rPr>
              <a:t>State Demographer</a:t>
            </a:r>
          </a:p>
          <a:p>
            <a:pPr lvl="1">
              <a:buNone/>
            </a:pPr>
            <a:r>
              <a:rPr lang="en-US" dirty="0" smtClean="0">
                <a:solidFill>
                  <a:schemeClr val="tx2"/>
                </a:solidFill>
              </a:rPr>
              <a:t>Office: (210) 458-6530</a:t>
            </a:r>
          </a:p>
          <a:p>
            <a:pPr lvl="1">
              <a:buNone/>
            </a:pPr>
            <a:r>
              <a:rPr lang="en-US" dirty="0" smtClean="0">
                <a:solidFill>
                  <a:schemeClr val="tx2"/>
                </a:solidFill>
              </a:rPr>
              <a:t>Email: Lloyd.Potter@utsa.edu</a:t>
            </a:r>
          </a:p>
          <a:p>
            <a:pPr lvl="1" eaLnBrk="1" hangingPunct="1">
              <a:buNone/>
            </a:pPr>
            <a:r>
              <a:rPr lang="en-US" dirty="0" smtClean="0">
                <a:solidFill>
                  <a:schemeClr val="tx2"/>
                </a:solidFill>
              </a:rPr>
              <a:t>Internet: demographics.texas.gov</a:t>
            </a:r>
          </a:p>
          <a:p>
            <a:pPr lvl="1">
              <a:buNone/>
            </a:pPr>
            <a:endParaRPr lang="en-US" dirty="0" smtClean="0"/>
          </a:p>
          <a:p>
            <a:pPr eaLnBrk="1" hangingPunct="1">
              <a:buNone/>
            </a:pPr>
            <a:endParaRPr lang="en-US" dirty="0" smtClean="0"/>
          </a:p>
        </p:txBody>
      </p:sp>
      <p:sp>
        <p:nvSpPr>
          <p:cNvPr id="5" name="Slide Number Placeholder 3"/>
          <p:cNvSpPr txBox="1">
            <a:spLocks/>
          </p:cNvSpPr>
          <p:nvPr/>
        </p:nvSpPr>
        <p:spPr>
          <a:xfrm>
            <a:off x="5714081" y="5190499"/>
            <a:ext cx="572243" cy="442437"/>
          </a:xfrm>
          <a:prstGeom prst="rect">
            <a:avLst/>
          </a:prstGeom>
        </p:spPr>
        <p:txBody>
          <a:bodyPr anchor="ctr"/>
          <a:lstStyle/>
          <a:p>
            <a:pPr algn="r" fontAlgn="auto">
              <a:spcBef>
                <a:spcPts val="0"/>
              </a:spcBef>
              <a:spcAft>
                <a:spcPts val="0"/>
              </a:spcAft>
              <a:defRPr/>
            </a:pPr>
            <a:endParaRPr lang="en-US" sz="2000" dirty="0">
              <a:solidFill>
                <a:schemeClr val="tx1">
                  <a:tint val="75000"/>
                </a:schemeClr>
              </a:solidFill>
              <a:latin typeface="+mn-lt"/>
              <a:cs typeface="+mn-cs"/>
            </a:endParaRPr>
          </a:p>
        </p:txBody>
      </p:sp>
      <p:sp>
        <p:nvSpPr>
          <p:cNvPr id="9" name="Rectangle 8"/>
          <p:cNvSpPr/>
          <p:nvPr/>
        </p:nvSpPr>
        <p:spPr>
          <a:xfrm>
            <a:off x="1295400" y="1905002"/>
            <a:ext cx="4369594" cy="769441"/>
          </a:xfrm>
          <a:prstGeom prst="rect">
            <a:avLst/>
          </a:prstGeom>
        </p:spPr>
        <p:txBody>
          <a:bodyPr wrap="none">
            <a:spAutoFit/>
          </a:bodyPr>
          <a:lstStyle/>
          <a:p>
            <a:pPr eaLnBrk="1" hangingPunct="1">
              <a:buNone/>
            </a:pPr>
            <a:r>
              <a:rPr lang="en-US" sz="4400" dirty="0" smtClean="0">
                <a:solidFill>
                  <a:srgbClr val="1B1E7A"/>
                </a:solidFill>
                <a:latin typeface="+mj-lt"/>
              </a:rPr>
              <a:t>Lloyd Potter, Ph.D.</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4572000"/>
            <a:ext cx="341593" cy="341593"/>
          </a:xfrm>
          <a:prstGeom prst="rect">
            <a:avLst/>
          </a:prstGeom>
        </p:spPr>
      </p:pic>
      <p:sp>
        <p:nvSpPr>
          <p:cNvPr id="10" name="TextBox 9"/>
          <p:cNvSpPr txBox="1"/>
          <p:nvPr/>
        </p:nvSpPr>
        <p:spPr>
          <a:xfrm>
            <a:off x="1789393" y="4513483"/>
            <a:ext cx="4804906" cy="400110"/>
          </a:xfrm>
          <a:prstGeom prst="rect">
            <a:avLst/>
          </a:prstGeom>
          <a:noFill/>
        </p:spPr>
        <p:txBody>
          <a:bodyPr wrap="square" rtlCol="0">
            <a:spAutoFit/>
          </a:bodyPr>
          <a:lstStyle/>
          <a:p>
            <a:r>
              <a:rPr lang="en-US" sz="2000" dirty="0" smtClean="0">
                <a:solidFill>
                  <a:schemeClr val="tx2"/>
                </a:solidFill>
              </a:rPr>
              <a:t>@</a:t>
            </a:r>
            <a:r>
              <a:rPr lang="en-US" sz="2000" dirty="0" err="1" smtClean="0">
                <a:solidFill>
                  <a:schemeClr val="tx2"/>
                </a:solidFill>
              </a:rPr>
              <a:t>TexasDemography</a:t>
            </a:r>
            <a:endParaRPr lang="en-US" sz="2000" dirty="0">
              <a:solidFill>
                <a:schemeClr val="tx2"/>
              </a:solidFill>
            </a:endParaRPr>
          </a:p>
        </p:txBody>
      </p:sp>
      <p:sp>
        <p:nvSpPr>
          <p:cNvPr id="2" name="Slide Number Placeholder 1"/>
          <p:cNvSpPr>
            <a:spLocks noGrp="1"/>
          </p:cNvSpPr>
          <p:nvPr>
            <p:ph type="sldNum" sz="quarter" idx="12"/>
          </p:nvPr>
        </p:nvSpPr>
        <p:spPr/>
        <p:txBody>
          <a:bodyPr/>
          <a:lstStyle/>
          <a:p>
            <a:fld id="{2BC1FA3B-F0C1-4F58-90BE-DCC7501F4B28}" type="slidenum">
              <a:rPr lang="en-US" smtClean="0"/>
              <a:pPr/>
              <a:t>43</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384" y="228600"/>
            <a:ext cx="7539616" cy="990600"/>
          </a:xfrm>
        </p:spPr>
        <p:txBody>
          <a:bodyPr>
            <a:noAutofit/>
          </a:bodyPr>
          <a:lstStyle/>
          <a:p>
            <a:r>
              <a:rPr lang="en-US" sz="2400" dirty="0"/>
              <a:t>Estimated Percent Change of the Total Population by County, Texas, 2010 to </a:t>
            </a:r>
            <a:r>
              <a:rPr lang="en-US" sz="2400" dirty="0" smtClean="0"/>
              <a:t>2016</a:t>
            </a:r>
            <a:endParaRPr lang="en-US" sz="2400" dirty="0"/>
          </a:p>
        </p:txBody>
      </p:sp>
      <p:sp>
        <p:nvSpPr>
          <p:cNvPr id="4" name="Slide Number Placeholder 3"/>
          <p:cNvSpPr>
            <a:spLocks noGrp="1"/>
          </p:cNvSpPr>
          <p:nvPr>
            <p:ph type="sldNum" sz="quarter" idx="4294967295"/>
          </p:nvPr>
        </p:nvSpPr>
        <p:spPr>
          <a:xfrm>
            <a:off x="6553200" y="6356355"/>
            <a:ext cx="2133600" cy="365125"/>
          </a:xfrm>
          <a:prstGeom prst="rect">
            <a:avLst/>
          </a:prstGeom>
        </p:spPr>
        <p:txBody>
          <a:bodyPr/>
          <a:lstStyle/>
          <a:p>
            <a:fld id="{2BC1FA3B-F0C1-4F58-90BE-DCC7501F4B28}" type="slidenum">
              <a:rPr lang="en-US" smtClean="0"/>
              <a:pPr/>
              <a:t>5</a:t>
            </a:fld>
            <a:endParaRPr lang="en-US" dirty="0"/>
          </a:p>
        </p:txBody>
      </p:sp>
      <p:sp>
        <p:nvSpPr>
          <p:cNvPr id="15" name="TextBox 14"/>
          <p:cNvSpPr txBox="1"/>
          <p:nvPr/>
        </p:nvSpPr>
        <p:spPr>
          <a:xfrm>
            <a:off x="5" y="6538923"/>
            <a:ext cx="3611886" cy="246221"/>
          </a:xfrm>
          <a:prstGeom prst="rect">
            <a:avLst/>
          </a:prstGeom>
          <a:noFill/>
        </p:spPr>
        <p:txBody>
          <a:bodyPr wrap="none" rtlCol="0">
            <a:spAutoFit/>
          </a:bodyPr>
          <a:lstStyle/>
          <a:p>
            <a:r>
              <a:rPr lang="en-US" sz="1000" dirty="0">
                <a:solidFill>
                  <a:schemeClr val="tx1">
                    <a:lumMod val="50000"/>
                    <a:lumOff val="50000"/>
                  </a:schemeClr>
                </a:solidFill>
              </a:rPr>
              <a:t>Source: U.S. Census </a:t>
            </a:r>
            <a:r>
              <a:rPr lang="en-US" sz="1000" dirty="0" smtClean="0">
                <a:solidFill>
                  <a:schemeClr val="tx1">
                    <a:lumMod val="50000"/>
                    <a:lumOff val="50000"/>
                  </a:schemeClr>
                </a:solidFill>
              </a:rPr>
              <a:t>Bureau, 2016 Vintage </a:t>
            </a:r>
            <a:r>
              <a:rPr lang="en-US" sz="1000" dirty="0">
                <a:solidFill>
                  <a:schemeClr val="tx1">
                    <a:lumMod val="50000"/>
                    <a:lumOff val="50000"/>
                  </a:schemeClr>
                </a:solidFill>
              </a:rPr>
              <a:t>Population </a:t>
            </a:r>
            <a:r>
              <a:rPr lang="en-US" sz="1000" dirty="0" smtClean="0">
                <a:solidFill>
                  <a:schemeClr val="tx1">
                    <a:lumMod val="50000"/>
                    <a:lumOff val="50000"/>
                  </a:schemeClr>
                </a:solidFill>
              </a:rPr>
              <a:t>Estimates </a:t>
            </a:r>
            <a:endParaRPr lang="en-US" sz="1000" dirty="0">
              <a:solidFill>
                <a:schemeClr val="tx1">
                  <a:lumMod val="50000"/>
                  <a:lumOff val="50000"/>
                </a:schemeClr>
              </a:solidFill>
            </a:endParaRPr>
          </a:p>
        </p:txBody>
      </p:sp>
      <p:pic>
        <p:nvPicPr>
          <p:cNvPr id="5" name="Picture 4"/>
          <p:cNvPicPr>
            <a:picLocks noChangeAspect="1"/>
          </p:cNvPicPr>
          <p:nvPr/>
        </p:nvPicPr>
        <p:blipFill rotWithShape="1">
          <a:blip r:embed="rId3"/>
          <a:srcRect l="5069" t="17137" r="3391" b="17878"/>
          <a:stretch/>
        </p:blipFill>
        <p:spPr>
          <a:xfrm>
            <a:off x="1555857" y="1114601"/>
            <a:ext cx="6032287" cy="5606879"/>
          </a:xfrm>
          <a:prstGeom prst="rect">
            <a:avLst/>
          </a:prstGeom>
        </p:spPr>
      </p:pic>
      <p:pic>
        <p:nvPicPr>
          <p:cNvPr id="7" name="Picture 6"/>
          <p:cNvPicPr>
            <a:picLocks noChangeAspect="1"/>
          </p:cNvPicPr>
          <p:nvPr/>
        </p:nvPicPr>
        <p:blipFill>
          <a:blip r:embed="rId4"/>
          <a:stretch>
            <a:fillRect/>
          </a:stretch>
        </p:blipFill>
        <p:spPr>
          <a:xfrm>
            <a:off x="239863" y="4880007"/>
            <a:ext cx="1781525" cy="1595251"/>
          </a:xfrm>
          <a:prstGeom prst="rect">
            <a:avLst/>
          </a:prstGeom>
        </p:spPr>
      </p:pic>
    </p:spTree>
    <p:extLst>
      <p:ext uri="{BB962C8B-B14F-4D97-AF65-F5344CB8AC3E}">
        <p14:creationId xmlns:p14="http://schemas.microsoft.com/office/powerpoint/2010/main" val="22380488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457200" y="1447800"/>
          <a:ext cx="8534400" cy="5047996"/>
        </p:xfrm>
        <a:graphic>
          <a:graphicData uri="http://schemas.openxmlformats.org/drawingml/2006/table">
            <a:tbl>
              <a:tblPr firstRow="1" firstCol="1" bandRow="1">
                <a:tableStyleId>{5C22544A-7EE6-4342-B048-85BDC9FD1C3A}</a:tableStyleId>
              </a:tblPr>
              <a:tblGrid>
                <a:gridCol w="1752599">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600201">
                  <a:extLst>
                    <a:ext uri="{9D8B030D-6E8A-4147-A177-3AD203B41FA5}">
                      <a16:colId xmlns:a16="http://schemas.microsoft.com/office/drawing/2014/main" val="20005"/>
                    </a:ext>
                  </a:extLst>
                </a:gridCol>
              </a:tblGrid>
              <a:tr h="838200">
                <a:tc>
                  <a:txBody>
                    <a:bodyPr/>
                    <a:lstStyle/>
                    <a:p>
                      <a:pPr algn="ctr">
                        <a:lnSpc>
                          <a:spcPct val="107000"/>
                        </a:lnSpc>
                      </a:pPr>
                      <a:r>
                        <a:rPr lang="en-US" sz="1600" b="1" dirty="0" smtClean="0">
                          <a:effectLst/>
                          <a:latin typeface="Calibri" panose="020F0502020204030204" pitchFamily="34" charset="0"/>
                        </a:rPr>
                        <a:t>County</a:t>
                      </a:r>
                    </a:p>
                    <a:p>
                      <a:pPr algn="ctr">
                        <a:lnSpc>
                          <a:spcPct val="107000"/>
                        </a:lnSpc>
                      </a:pPr>
                      <a:endParaRPr lang="en-US" sz="1600" b="1" dirty="0">
                        <a:effectLst/>
                        <a:latin typeface="Calibri" panose="020F0502020204030204" pitchFamily="34"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U.S. Rank </a:t>
                      </a:r>
                      <a:r>
                        <a:rPr lang="en-US" sz="1600" b="1" dirty="0" smtClean="0">
                          <a:effectLst/>
                        </a:rPr>
                        <a:t>Population Change</a:t>
                      </a:r>
                    </a:p>
                  </a:txBody>
                  <a:tcPr marL="61254" marR="61254" marT="0" marB="0" anchor="b"/>
                </a:tc>
                <a:tc>
                  <a:txBody>
                    <a:bodyPr/>
                    <a:lstStyle/>
                    <a:p>
                      <a:pPr marL="0" marR="0" algn="ctr">
                        <a:lnSpc>
                          <a:spcPct val="107000"/>
                        </a:lnSpc>
                        <a:spcBef>
                          <a:spcPts val="0"/>
                        </a:spcBef>
                        <a:spcAft>
                          <a:spcPts val="0"/>
                        </a:spcAft>
                      </a:pPr>
                      <a:r>
                        <a:rPr lang="en-US" sz="1600" b="1" dirty="0" smtClean="0">
                          <a:effectLst/>
                        </a:rPr>
                        <a:t>Population Change</a:t>
                      </a:r>
                    </a:p>
                    <a:p>
                      <a:pPr marL="0" marR="0" algn="ctr">
                        <a:lnSpc>
                          <a:spcPct val="107000"/>
                        </a:lnSpc>
                        <a:spcBef>
                          <a:spcPts val="0"/>
                        </a:spcBef>
                        <a:spcAft>
                          <a:spcPts val="0"/>
                        </a:spcAft>
                      </a:pP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smtClean="0">
                          <a:effectLst/>
                        </a:rPr>
                        <a:t>Percent of Change from Natural </a:t>
                      </a:r>
                      <a:r>
                        <a:rPr lang="en-US" sz="1600" b="1" dirty="0">
                          <a:effectLst/>
                        </a:rPr>
                        <a:t>Increase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Percent </a:t>
                      </a:r>
                      <a:r>
                        <a:rPr lang="en-US" sz="1600" b="1" dirty="0" smtClean="0">
                          <a:effectLst/>
                        </a:rPr>
                        <a:t>Change</a:t>
                      </a:r>
                      <a:r>
                        <a:rPr lang="en-US" sz="1600" b="1" baseline="0" dirty="0" smtClean="0">
                          <a:effectLst/>
                        </a:rPr>
                        <a:t> </a:t>
                      </a:r>
                      <a:r>
                        <a:rPr lang="en-US" sz="1600" b="1" dirty="0" smtClean="0">
                          <a:effectLst/>
                        </a:rPr>
                        <a:t>from Domestic  Migration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Percent </a:t>
                      </a:r>
                      <a:r>
                        <a:rPr lang="en-US" sz="1600" b="1" dirty="0" smtClean="0">
                          <a:effectLst/>
                        </a:rPr>
                        <a:t>Change from International Migration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extLst>
                  <a:ext uri="{0D108BD9-81ED-4DB2-BD59-A6C34878D82A}">
                    <a16:rowId xmlns:a16="http://schemas.microsoft.com/office/drawing/2014/main" val="10000"/>
                  </a:ext>
                </a:extLst>
              </a:tr>
              <a:tr h="320373">
                <a:tc>
                  <a:txBody>
                    <a:bodyPr/>
                    <a:lstStyle/>
                    <a:p>
                      <a:pPr algn="ctr" fontAlgn="b"/>
                      <a:r>
                        <a:rPr lang="en-US" sz="1800" b="1" i="0" u="none" strike="noStrike" dirty="0">
                          <a:solidFill>
                            <a:schemeClr val="bg1"/>
                          </a:solidFill>
                          <a:effectLst/>
                          <a:latin typeface="Calibri" panose="020F0502020204030204" pitchFamily="34" charset="0"/>
                        </a:rPr>
                        <a:t>Harris</a:t>
                      </a:r>
                    </a:p>
                  </a:txBody>
                  <a:tcPr marL="9525" marR="9525" marT="9525" marB="0" anchor="b"/>
                </a:tc>
                <a:tc>
                  <a:txBody>
                    <a:bodyPr/>
                    <a:lstStyle/>
                    <a:p>
                      <a:pPr algn="r" fontAlgn="b"/>
                      <a:r>
                        <a:rPr lang="en-US" sz="1800" b="0" i="0" u="none" strike="noStrike" dirty="0">
                          <a:solidFill>
                            <a:schemeClr val="tx2"/>
                          </a:solidFill>
                          <a:effectLst/>
                          <a:latin typeface="Calibri" panose="020F0502020204030204" pitchFamily="34" charset="0"/>
                        </a:rPr>
                        <a:t>2</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56,587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79.9%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-27.9%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48.1%</a:t>
                      </a:r>
                    </a:p>
                  </a:txBody>
                  <a:tcPr marL="3810" marR="3810" marT="3810" marB="0" anchor="b"/>
                </a:tc>
                <a:extLst>
                  <a:ext uri="{0D108BD9-81ED-4DB2-BD59-A6C34878D82A}">
                    <a16:rowId xmlns:a16="http://schemas.microsoft.com/office/drawing/2014/main" val="10001"/>
                  </a:ext>
                </a:extLst>
              </a:tr>
              <a:tr h="320373">
                <a:tc>
                  <a:txBody>
                    <a:bodyPr/>
                    <a:lstStyle/>
                    <a:p>
                      <a:pPr algn="ctr" fontAlgn="b"/>
                      <a:r>
                        <a:rPr lang="en-US" sz="1800" b="1" i="0" u="none" strike="noStrike" dirty="0">
                          <a:solidFill>
                            <a:schemeClr val="bg1"/>
                          </a:solidFill>
                          <a:effectLst/>
                          <a:latin typeface="Calibri" panose="020F0502020204030204" pitchFamily="34" charset="0"/>
                        </a:rPr>
                        <a:t>Tarrant</a:t>
                      </a:r>
                    </a:p>
                  </a:txBody>
                  <a:tcPr marL="9525" marR="9525" marT="9525" marB="0" anchor="b">
                    <a:solidFill>
                      <a:schemeClr val="accent1"/>
                    </a:solidFill>
                  </a:tcPr>
                </a:tc>
                <a:tc>
                  <a:txBody>
                    <a:bodyPr/>
                    <a:lstStyle/>
                    <a:p>
                      <a:pPr algn="r" fontAlgn="b"/>
                      <a:r>
                        <a:rPr lang="en-US" sz="1800" b="0" i="0" u="none" strike="noStrike" dirty="0">
                          <a:solidFill>
                            <a:schemeClr val="tx2"/>
                          </a:solidFill>
                          <a:effectLst/>
                          <a:latin typeface="Calibri" panose="020F0502020204030204" pitchFamily="34" charset="0"/>
                        </a:rPr>
                        <a:t>5</a:t>
                      </a:r>
                    </a:p>
                  </a:txBody>
                  <a:tcPr marL="9525" marR="9525" marT="9525" marB="0" anchor="b">
                    <a:solidFill>
                      <a:schemeClr val="bg1">
                        <a:lumMod val="95000"/>
                      </a:schemeClr>
                    </a:solidFill>
                  </a:tcPr>
                </a:tc>
                <a:tc>
                  <a:txBody>
                    <a:bodyPr/>
                    <a:lstStyle/>
                    <a:p>
                      <a:pPr algn="l" fontAlgn="b"/>
                      <a:r>
                        <a:rPr lang="en-US" sz="1800" b="0" i="0" u="none" strike="noStrike" dirty="0">
                          <a:solidFill>
                            <a:schemeClr val="tx2"/>
                          </a:solidFill>
                          <a:effectLst/>
                          <a:latin typeface="Calibri" panose="020F0502020204030204" pitchFamily="34" charset="0"/>
                        </a:rPr>
                        <a:t>         35,462 </a:t>
                      </a:r>
                    </a:p>
                  </a:txBody>
                  <a:tcPr marL="9525" marR="9525" marT="9525" marB="0" anchor="b">
                    <a:solidFill>
                      <a:schemeClr val="bg1">
                        <a:lumMod val="95000"/>
                      </a:schemeClr>
                    </a:solidFill>
                  </a:tcPr>
                </a:tc>
                <a:tc>
                  <a:txBody>
                    <a:bodyPr/>
                    <a:lstStyle/>
                    <a:p>
                      <a:pPr algn="ctr" fontAlgn="b"/>
                      <a:r>
                        <a:rPr lang="en-US" sz="1800" b="0" i="0" u="none" strike="noStrike" dirty="0">
                          <a:solidFill>
                            <a:schemeClr val="tx2"/>
                          </a:solidFill>
                          <a:effectLst/>
                          <a:latin typeface="Calibri" panose="020F0502020204030204" pitchFamily="34" charset="0"/>
                        </a:rPr>
                        <a:t>44.4%</a:t>
                      </a:r>
                    </a:p>
                  </a:txBody>
                  <a:tcPr marL="3810" marR="3810" marT="3810" marB="0" anchor="b">
                    <a:solidFill>
                      <a:schemeClr val="bg1">
                        <a:lumMod val="95000"/>
                      </a:schemeClr>
                    </a:solidFill>
                  </a:tcPr>
                </a:tc>
                <a:tc>
                  <a:txBody>
                    <a:bodyPr/>
                    <a:lstStyle/>
                    <a:p>
                      <a:pPr algn="ctr" fontAlgn="b"/>
                      <a:r>
                        <a:rPr lang="en-US" sz="1800" b="0" i="0" u="none" strike="noStrike" dirty="0">
                          <a:solidFill>
                            <a:schemeClr val="tx2"/>
                          </a:solidFill>
                          <a:effectLst/>
                          <a:latin typeface="Calibri" panose="020F0502020204030204" pitchFamily="34" charset="0"/>
                        </a:rPr>
                        <a:t>37.7%</a:t>
                      </a:r>
                    </a:p>
                  </a:txBody>
                  <a:tcPr marL="3810" marR="3810" marT="3810" marB="0" anchor="b">
                    <a:solidFill>
                      <a:schemeClr val="bg1">
                        <a:lumMod val="95000"/>
                      </a:schemeClr>
                    </a:solidFill>
                  </a:tcPr>
                </a:tc>
                <a:tc>
                  <a:txBody>
                    <a:bodyPr/>
                    <a:lstStyle/>
                    <a:p>
                      <a:pPr algn="ctr" fontAlgn="b"/>
                      <a:r>
                        <a:rPr lang="en-US" sz="1800" b="0" i="0" u="none" strike="noStrike" dirty="0">
                          <a:solidFill>
                            <a:schemeClr val="tx2"/>
                          </a:solidFill>
                          <a:effectLst/>
                          <a:latin typeface="Calibri" panose="020F0502020204030204" pitchFamily="34" charset="0"/>
                        </a:rPr>
                        <a:t>17.9%</a:t>
                      </a:r>
                    </a:p>
                  </a:txBody>
                  <a:tcPr marL="3810" marR="3810" marT="3810" marB="0" anchor="b">
                    <a:solidFill>
                      <a:schemeClr val="bg1">
                        <a:lumMod val="95000"/>
                      </a:schemeClr>
                    </a:solidFill>
                  </a:tcPr>
                </a:tc>
                <a:extLst>
                  <a:ext uri="{0D108BD9-81ED-4DB2-BD59-A6C34878D82A}">
                    <a16:rowId xmlns:a16="http://schemas.microsoft.com/office/drawing/2014/main" val="10002"/>
                  </a:ext>
                </a:extLst>
              </a:tr>
              <a:tr h="320373">
                <a:tc>
                  <a:txBody>
                    <a:bodyPr/>
                    <a:lstStyle/>
                    <a:p>
                      <a:pPr algn="ctr" fontAlgn="b"/>
                      <a:r>
                        <a:rPr lang="en-US" sz="1800" b="1" i="0" u="none" strike="noStrike" dirty="0">
                          <a:solidFill>
                            <a:schemeClr val="bg1"/>
                          </a:solidFill>
                          <a:effectLst/>
                          <a:latin typeface="Calibri" panose="020F0502020204030204" pitchFamily="34" charset="0"/>
                        </a:rPr>
                        <a:t>Bexar</a:t>
                      </a:r>
                    </a:p>
                  </a:txBody>
                  <a:tcPr marL="9525" marR="9525" marT="9525" marB="0" anchor="b"/>
                </a:tc>
                <a:tc>
                  <a:txBody>
                    <a:bodyPr/>
                    <a:lstStyle/>
                    <a:p>
                      <a:pPr algn="r" fontAlgn="b"/>
                      <a:r>
                        <a:rPr lang="en-US" sz="1800" b="0" i="0" u="none" strike="noStrike" dirty="0">
                          <a:solidFill>
                            <a:schemeClr val="tx2"/>
                          </a:solidFill>
                          <a:effectLst/>
                          <a:latin typeface="Calibri" panose="020F0502020204030204" pitchFamily="34" charset="0"/>
                        </a:rPr>
                        <a:t>7</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33,198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44.6%</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39.3%</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16.1%</a:t>
                      </a:r>
                    </a:p>
                  </a:txBody>
                  <a:tcPr marL="3810" marR="3810" marT="3810" marB="0" anchor="b"/>
                </a:tc>
                <a:extLst>
                  <a:ext uri="{0D108BD9-81ED-4DB2-BD59-A6C34878D82A}">
                    <a16:rowId xmlns:a16="http://schemas.microsoft.com/office/drawing/2014/main" val="10003"/>
                  </a:ext>
                </a:extLst>
              </a:tr>
              <a:tr h="320373">
                <a:tc>
                  <a:txBody>
                    <a:bodyPr/>
                    <a:lstStyle/>
                    <a:p>
                      <a:pPr algn="ctr" fontAlgn="b"/>
                      <a:r>
                        <a:rPr lang="en-US" sz="1800" b="1" i="0" u="none" strike="noStrike" dirty="0">
                          <a:solidFill>
                            <a:schemeClr val="bg1"/>
                          </a:solidFill>
                          <a:effectLst/>
                          <a:latin typeface="Calibri" panose="020F0502020204030204" pitchFamily="34" charset="0"/>
                        </a:rPr>
                        <a:t>Dallas</a:t>
                      </a:r>
                    </a:p>
                  </a:txBody>
                  <a:tcPr marL="9525" marR="9525" marT="9525" marB="0" anchor="b"/>
                </a:tc>
                <a:tc>
                  <a:txBody>
                    <a:bodyPr/>
                    <a:lstStyle/>
                    <a:p>
                      <a:pPr algn="r" fontAlgn="b"/>
                      <a:r>
                        <a:rPr lang="en-US" sz="1800" b="0" i="0" u="none" strike="noStrike" dirty="0">
                          <a:solidFill>
                            <a:schemeClr val="tx2"/>
                          </a:solidFill>
                          <a:effectLst/>
                          <a:latin typeface="Calibri" panose="020F0502020204030204" pitchFamily="34" charset="0"/>
                        </a:rPr>
                        <a:t>9</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29,209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79.9%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-20.9%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41.0%</a:t>
                      </a:r>
                    </a:p>
                  </a:txBody>
                  <a:tcPr marL="3810" marR="3810" marT="3810" marB="0" anchor="b"/>
                </a:tc>
                <a:extLst>
                  <a:ext uri="{0D108BD9-81ED-4DB2-BD59-A6C34878D82A}">
                    <a16:rowId xmlns:a16="http://schemas.microsoft.com/office/drawing/2014/main" val="10004"/>
                  </a:ext>
                </a:extLst>
              </a:tr>
              <a:tr h="320373">
                <a:tc>
                  <a:txBody>
                    <a:bodyPr/>
                    <a:lstStyle/>
                    <a:p>
                      <a:pPr algn="ctr" fontAlgn="b"/>
                      <a:r>
                        <a:rPr lang="en-US" sz="1800" b="1" i="0" u="none" strike="noStrike" dirty="0">
                          <a:solidFill>
                            <a:schemeClr val="bg1"/>
                          </a:solidFill>
                          <a:effectLst/>
                          <a:latin typeface="Calibri" panose="020F0502020204030204" pitchFamily="34" charset="0"/>
                        </a:rPr>
                        <a:t>Denton</a:t>
                      </a:r>
                    </a:p>
                  </a:txBody>
                  <a:tcPr marL="9525" marR="9525" marT="9525" marB="0" anchor="b"/>
                </a:tc>
                <a:tc>
                  <a:txBody>
                    <a:bodyPr/>
                    <a:lstStyle/>
                    <a:p>
                      <a:pPr algn="r" fontAlgn="b"/>
                      <a:r>
                        <a:rPr lang="en-US" sz="1800" b="0" i="0" u="none" strike="noStrike" dirty="0">
                          <a:solidFill>
                            <a:schemeClr val="tx2"/>
                          </a:solidFill>
                          <a:effectLst/>
                          <a:latin typeface="Calibri" panose="020F0502020204030204" pitchFamily="34" charset="0"/>
                        </a:rPr>
                        <a:t>11</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27,689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23.9%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67.1%</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9.0%</a:t>
                      </a:r>
                    </a:p>
                  </a:txBody>
                  <a:tcPr marL="3810" marR="3810" marT="3810" marB="0" anchor="b"/>
                </a:tc>
                <a:extLst>
                  <a:ext uri="{0D108BD9-81ED-4DB2-BD59-A6C34878D82A}">
                    <a16:rowId xmlns:a16="http://schemas.microsoft.com/office/drawing/2014/main" val="10005"/>
                  </a:ext>
                </a:extLst>
              </a:tr>
              <a:tr h="320373">
                <a:tc>
                  <a:txBody>
                    <a:bodyPr/>
                    <a:lstStyle/>
                    <a:p>
                      <a:pPr algn="ctr" fontAlgn="b"/>
                      <a:r>
                        <a:rPr lang="en-US" sz="1800" b="1" i="0" u="none" strike="noStrike" dirty="0">
                          <a:solidFill>
                            <a:schemeClr val="bg1"/>
                          </a:solidFill>
                          <a:effectLst/>
                          <a:latin typeface="Calibri" panose="020F0502020204030204" pitchFamily="34" charset="0"/>
                        </a:rPr>
                        <a:t>Fort Bend</a:t>
                      </a:r>
                    </a:p>
                  </a:txBody>
                  <a:tcPr marL="9525" marR="9525" marT="9525" marB="0" anchor="b"/>
                </a:tc>
                <a:tc>
                  <a:txBody>
                    <a:bodyPr/>
                    <a:lstStyle/>
                    <a:p>
                      <a:pPr algn="r" fontAlgn="b"/>
                      <a:r>
                        <a:rPr lang="en-US" sz="1800" b="0" i="0" u="none" strike="noStrike" dirty="0">
                          <a:solidFill>
                            <a:schemeClr val="tx2"/>
                          </a:solidFill>
                          <a:effectLst/>
                          <a:latin typeface="Calibri" panose="020F0502020204030204" pitchFamily="34" charset="0"/>
                        </a:rPr>
                        <a:t>13</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27,388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24.8%</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59.4%</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15.8%</a:t>
                      </a:r>
                    </a:p>
                  </a:txBody>
                  <a:tcPr marL="3810" marR="3810" marT="3810" marB="0" anchor="b"/>
                </a:tc>
                <a:extLst>
                  <a:ext uri="{0D108BD9-81ED-4DB2-BD59-A6C34878D82A}">
                    <a16:rowId xmlns:a16="http://schemas.microsoft.com/office/drawing/2014/main" val="10006"/>
                  </a:ext>
                </a:extLst>
              </a:tr>
              <a:tr h="320373">
                <a:tc>
                  <a:txBody>
                    <a:bodyPr/>
                    <a:lstStyle/>
                    <a:p>
                      <a:pPr algn="ctr" fontAlgn="b"/>
                      <a:r>
                        <a:rPr lang="en-US" sz="1800" b="1" i="0" u="none" strike="noStrike" dirty="0">
                          <a:solidFill>
                            <a:schemeClr val="bg1"/>
                          </a:solidFill>
                          <a:effectLst/>
                          <a:latin typeface="Calibri" panose="020F0502020204030204" pitchFamily="34" charset="0"/>
                        </a:rPr>
                        <a:t>Collin</a:t>
                      </a:r>
                    </a:p>
                  </a:txBody>
                  <a:tcPr marL="9525" marR="9525" marT="9525" marB="0" anchor="b"/>
                </a:tc>
                <a:tc>
                  <a:txBody>
                    <a:bodyPr/>
                    <a:lstStyle/>
                    <a:p>
                      <a:pPr algn="r" fontAlgn="b"/>
                      <a:r>
                        <a:rPr lang="en-US" sz="1800" b="0" i="0" u="none" strike="noStrike" dirty="0">
                          <a:solidFill>
                            <a:schemeClr val="tx2"/>
                          </a:solidFill>
                          <a:effectLst/>
                          <a:latin typeface="Calibri" panose="020F0502020204030204" pitchFamily="34" charset="0"/>
                        </a:rPr>
                        <a:t>14</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26,506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25.8%</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58.7%</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15.5%</a:t>
                      </a:r>
                    </a:p>
                  </a:txBody>
                  <a:tcPr marL="3810" marR="3810" marT="3810" marB="0" anchor="b"/>
                </a:tc>
                <a:extLst>
                  <a:ext uri="{0D108BD9-81ED-4DB2-BD59-A6C34878D82A}">
                    <a16:rowId xmlns:a16="http://schemas.microsoft.com/office/drawing/2014/main" val="10007"/>
                  </a:ext>
                </a:extLst>
              </a:tr>
              <a:tr h="320373">
                <a:tc>
                  <a:txBody>
                    <a:bodyPr/>
                    <a:lstStyle/>
                    <a:p>
                      <a:pPr algn="ctr" fontAlgn="b"/>
                      <a:r>
                        <a:rPr lang="en-US" sz="1800" b="1" i="0" u="none" strike="noStrike" dirty="0">
                          <a:solidFill>
                            <a:schemeClr val="bg1"/>
                          </a:solidFill>
                          <a:effectLst/>
                          <a:latin typeface="Calibri" panose="020F0502020204030204" pitchFamily="34" charset="0"/>
                        </a:rPr>
                        <a:t>Travis</a:t>
                      </a:r>
                    </a:p>
                  </a:txBody>
                  <a:tcPr marL="9525" marR="9525" marT="9525" marB="0" anchor="b"/>
                </a:tc>
                <a:tc>
                  <a:txBody>
                    <a:bodyPr/>
                    <a:lstStyle/>
                    <a:p>
                      <a:pPr algn="r" fontAlgn="b"/>
                      <a:r>
                        <a:rPr lang="en-US" sz="1800" b="0" i="0" u="none" strike="noStrike" dirty="0">
                          <a:solidFill>
                            <a:schemeClr val="tx2"/>
                          </a:solidFill>
                          <a:effectLst/>
                          <a:latin typeface="Calibri" panose="020F0502020204030204" pitchFamily="34" charset="0"/>
                        </a:rPr>
                        <a:t>17</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24,505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44.2%</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33.3%</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22.5%</a:t>
                      </a:r>
                    </a:p>
                  </a:txBody>
                  <a:tcPr marL="3810" marR="3810" marT="3810" marB="0" anchor="b"/>
                </a:tc>
                <a:extLst>
                  <a:ext uri="{0D108BD9-81ED-4DB2-BD59-A6C34878D82A}">
                    <a16:rowId xmlns:a16="http://schemas.microsoft.com/office/drawing/2014/main" val="10008"/>
                  </a:ext>
                </a:extLst>
              </a:tr>
              <a:tr h="320373">
                <a:tc>
                  <a:txBody>
                    <a:bodyPr/>
                    <a:lstStyle/>
                    <a:p>
                      <a:pPr algn="ctr" fontAlgn="b"/>
                      <a:r>
                        <a:rPr lang="en-US" sz="1800" b="1" i="0" u="none" strike="noStrike" dirty="0">
                          <a:solidFill>
                            <a:schemeClr val="bg1"/>
                          </a:solidFill>
                          <a:effectLst/>
                          <a:latin typeface="Calibri" panose="020F0502020204030204" pitchFamily="34" charset="0"/>
                        </a:rPr>
                        <a:t>Williamson</a:t>
                      </a:r>
                    </a:p>
                  </a:txBody>
                  <a:tcPr marL="9525" marR="9525" marT="9525" marB="0" anchor="b"/>
                </a:tc>
                <a:tc>
                  <a:txBody>
                    <a:bodyPr/>
                    <a:lstStyle/>
                    <a:p>
                      <a:pPr algn="r" fontAlgn="b"/>
                      <a:r>
                        <a:rPr lang="en-US" sz="1800" b="0" i="0" u="none" strike="noStrike" dirty="0">
                          <a:solidFill>
                            <a:schemeClr val="tx2"/>
                          </a:solidFill>
                          <a:effectLst/>
                          <a:latin typeface="Calibri" panose="020F0502020204030204" pitchFamily="34" charset="0"/>
                        </a:rPr>
                        <a:t>22</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20,659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20.3%</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74.1%</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5.6%</a:t>
                      </a:r>
                    </a:p>
                  </a:txBody>
                  <a:tcPr marL="3810" marR="3810" marT="3810" marB="0" anchor="b"/>
                </a:tc>
                <a:extLst>
                  <a:ext uri="{0D108BD9-81ED-4DB2-BD59-A6C34878D82A}">
                    <a16:rowId xmlns:a16="http://schemas.microsoft.com/office/drawing/2014/main" val="10009"/>
                  </a:ext>
                </a:extLst>
              </a:tr>
              <a:tr h="320373">
                <a:tc>
                  <a:txBody>
                    <a:bodyPr/>
                    <a:lstStyle/>
                    <a:p>
                      <a:pPr algn="ctr" fontAlgn="b"/>
                      <a:r>
                        <a:rPr lang="en-US" sz="1800" b="1" i="0" u="none" strike="noStrike" dirty="0">
                          <a:solidFill>
                            <a:schemeClr val="bg1"/>
                          </a:solidFill>
                          <a:effectLst/>
                          <a:latin typeface="Calibri" panose="020F0502020204030204" pitchFamily="34" charset="0"/>
                        </a:rPr>
                        <a:t>Montgomery</a:t>
                      </a:r>
                    </a:p>
                  </a:txBody>
                  <a:tcPr marL="9525" marR="9525" marT="9525" marB="0" anchor="b"/>
                </a:tc>
                <a:tc>
                  <a:txBody>
                    <a:bodyPr/>
                    <a:lstStyle/>
                    <a:p>
                      <a:pPr algn="r" fontAlgn="b"/>
                      <a:r>
                        <a:rPr lang="en-US" sz="1800" b="0" i="0" u="none" strike="noStrike" dirty="0">
                          <a:solidFill>
                            <a:schemeClr val="tx2"/>
                          </a:solidFill>
                          <a:effectLst/>
                          <a:latin typeface="Calibri" panose="020F0502020204030204" pitchFamily="34" charset="0"/>
                        </a:rPr>
                        <a:t>24</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19,769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18.5%</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73.5%</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8.0%</a:t>
                      </a:r>
                    </a:p>
                  </a:txBody>
                  <a:tcPr marL="3810" marR="3810" marT="3810" marB="0" anchor="b"/>
                </a:tc>
                <a:extLst>
                  <a:ext uri="{0D108BD9-81ED-4DB2-BD59-A6C34878D82A}">
                    <a16:rowId xmlns:a16="http://schemas.microsoft.com/office/drawing/2014/main" val="10010"/>
                  </a:ext>
                </a:extLst>
              </a:tr>
              <a:tr h="320373">
                <a:tc>
                  <a:txBody>
                    <a:bodyPr/>
                    <a:lstStyle/>
                    <a:p>
                      <a:pPr algn="ctr" fontAlgn="b"/>
                      <a:r>
                        <a:rPr lang="en-US" sz="1800" b="1" i="0" u="none" strike="noStrike" dirty="0" smtClean="0">
                          <a:solidFill>
                            <a:schemeClr val="bg1"/>
                          </a:solidFill>
                          <a:effectLst/>
                          <a:latin typeface="Calibri" panose="020F0502020204030204" pitchFamily="34" charset="0"/>
                        </a:rPr>
                        <a:t>Hidalgo*</a:t>
                      </a:r>
                      <a:endParaRPr lang="en-US" sz="1800" b="1" i="0" u="none" strike="noStrike" dirty="0">
                        <a:solidFill>
                          <a:schemeClr val="bg1"/>
                        </a:solidFill>
                        <a:effectLst/>
                        <a:latin typeface="Calibri" panose="020F0502020204030204" pitchFamily="34" charset="0"/>
                      </a:endParaRPr>
                    </a:p>
                  </a:txBody>
                  <a:tcPr marL="9525" marR="9525" marT="9525" marB="0" anchor="b"/>
                </a:tc>
                <a:tc>
                  <a:txBody>
                    <a:bodyPr/>
                    <a:lstStyle/>
                    <a:p>
                      <a:pPr algn="r" fontAlgn="b"/>
                      <a:r>
                        <a:rPr lang="en-US" sz="1800" b="0" i="0" u="none" strike="noStrike" dirty="0">
                          <a:solidFill>
                            <a:schemeClr val="tx2"/>
                          </a:solidFill>
                          <a:effectLst/>
                          <a:latin typeface="Calibri" panose="020F0502020204030204" pitchFamily="34" charset="0"/>
                        </a:rPr>
                        <a:t>54</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10,529 </a:t>
                      </a:r>
                    </a:p>
                  </a:txBody>
                  <a:tcPr marL="9525" marR="9525" marT="9525" marB="0" anchor="b"/>
                </a:tc>
                <a:tc>
                  <a:txBody>
                    <a:bodyPr/>
                    <a:lstStyle/>
                    <a:p>
                      <a:pPr algn="ctr" fontAlgn="b"/>
                      <a:r>
                        <a:rPr lang="en-US" sz="1800" b="0" i="0" u="none" strike="noStrike" dirty="0" smtClean="0">
                          <a:solidFill>
                            <a:schemeClr val="tx2"/>
                          </a:solidFill>
                          <a:effectLst/>
                          <a:latin typeface="Calibri" panose="020F0502020204030204" pitchFamily="34" charset="0"/>
                        </a:rPr>
                        <a:t>113.5%</a:t>
                      </a:r>
                      <a:endParaRPr lang="en-US" sz="18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-33.4%</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19.9%</a:t>
                      </a:r>
                    </a:p>
                  </a:txBody>
                  <a:tcPr marL="3810" marR="3810" marT="3810" marB="0" anchor="b"/>
                </a:tc>
                <a:extLst>
                  <a:ext uri="{0D108BD9-81ED-4DB2-BD59-A6C34878D82A}">
                    <a16:rowId xmlns:a16="http://schemas.microsoft.com/office/drawing/2014/main" val="10011"/>
                  </a:ext>
                </a:extLst>
              </a:tr>
              <a:tr h="309011">
                <a:tc gridSpan="6">
                  <a:txBody>
                    <a:bodyPr/>
                    <a:lstStyle/>
                    <a:p>
                      <a:pPr marL="0" marR="0">
                        <a:lnSpc>
                          <a:spcPct val="107000"/>
                        </a:lnSpc>
                        <a:spcBef>
                          <a:spcPts val="0"/>
                        </a:spcBef>
                        <a:spcAft>
                          <a:spcPts val="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Hidalgo</a:t>
                      </a:r>
                      <a:r>
                        <a:rPr lang="en-US" sz="1200" baseline="0" dirty="0" smtClean="0">
                          <a:effectLst/>
                          <a:latin typeface="Calibri" panose="020F0502020204030204" pitchFamily="34" charset="0"/>
                          <a:ea typeface="Calibri" panose="020F0502020204030204" pitchFamily="34" charset="0"/>
                          <a:cs typeface="Times New Roman" panose="02020603050405020304" pitchFamily="18" charset="0"/>
                        </a:rPr>
                        <a:t> County had negative net migration (-13.5% of total population growth).</a:t>
                      </a:r>
                    </a:p>
                  </a:txBody>
                  <a:tcPr marL="61254" marR="61254"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2"/>
                  </a:ext>
                </a:extLst>
              </a:tr>
              <a:tr h="170109">
                <a:tc gridSpan="6">
                  <a:txBody>
                    <a:bodyPr/>
                    <a:lstStyle/>
                    <a:p>
                      <a:pPr marL="0" marR="0">
                        <a:lnSpc>
                          <a:spcPct val="107000"/>
                        </a:lnSpc>
                        <a:spcBef>
                          <a:spcPts val="0"/>
                        </a:spcBef>
                        <a:spcAft>
                          <a:spcPts val="0"/>
                        </a:spcAft>
                      </a:pPr>
                      <a:r>
                        <a:rPr lang="en-US" sz="1050" dirty="0">
                          <a:effectLst/>
                        </a:rPr>
                        <a:t>Source: U.S. Census  Bureau, </a:t>
                      </a:r>
                      <a:r>
                        <a:rPr lang="en-US" sz="1050" dirty="0" smtClean="0">
                          <a:effectLst/>
                        </a:rPr>
                        <a:t>2016 </a:t>
                      </a:r>
                      <a:r>
                        <a:rPr lang="en-US" sz="1050" dirty="0">
                          <a:effectLst/>
                        </a:rPr>
                        <a:t>Vintage Population Estimates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3"/>
                  </a:ext>
                </a:extLst>
              </a:tr>
            </a:tbl>
          </a:graphicData>
        </a:graphic>
      </p:graphicFrame>
      <p:sp>
        <p:nvSpPr>
          <p:cNvPr id="3" name="Rectangle 2"/>
          <p:cNvSpPr/>
          <p:nvPr/>
        </p:nvSpPr>
        <p:spPr>
          <a:xfrm>
            <a:off x="2743200" y="76200"/>
            <a:ext cx="4572000" cy="830997"/>
          </a:xfrm>
          <a:prstGeom prst="rect">
            <a:avLst/>
          </a:prstGeom>
        </p:spPr>
        <p:txBody>
          <a:bodyPr>
            <a:spAutoFit/>
          </a:bodyPr>
          <a:lstStyle/>
          <a:p>
            <a:r>
              <a:rPr lang="en-US" dirty="0" smtClean="0">
                <a:solidFill>
                  <a:schemeClr val="bg1"/>
                </a:solidFill>
              </a:rPr>
              <a:t>Top Counties for Numeric Growth in </a:t>
            </a:r>
            <a:r>
              <a:rPr lang="en-US" dirty="0">
                <a:solidFill>
                  <a:schemeClr val="bg1"/>
                </a:solidFill>
              </a:rPr>
              <a:t>Texas, </a:t>
            </a:r>
            <a:r>
              <a:rPr lang="en-US" dirty="0" smtClean="0">
                <a:solidFill>
                  <a:schemeClr val="bg1"/>
                </a:solidFill>
              </a:rPr>
              <a:t>2015-2016</a:t>
            </a:r>
            <a:endParaRPr lang="en-US" dirty="0">
              <a:solidFill>
                <a:schemeClr val="bg1"/>
              </a:solidFill>
            </a:endParaRPr>
          </a:p>
        </p:txBody>
      </p:sp>
      <p:sp>
        <p:nvSpPr>
          <p:cNvPr id="4" name="Rectangle 3"/>
          <p:cNvSpPr/>
          <p:nvPr/>
        </p:nvSpPr>
        <p:spPr>
          <a:xfrm>
            <a:off x="4495800" y="2514600"/>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5" name="Rectangle 4"/>
          <p:cNvSpPr/>
          <p:nvPr/>
        </p:nvSpPr>
        <p:spPr>
          <a:xfrm>
            <a:off x="4495800" y="3429000"/>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6" name="Rectangle 5"/>
          <p:cNvSpPr/>
          <p:nvPr/>
        </p:nvSpPr>
        <p:spPr>
          <a:xfrm>
            <a:off x="5943600" y="2514600"/>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7" name="Rectangle 6"/>
          <p:cNvSpPr/>
          <p:nvPr/>
        </p:nvSpPr>
        <p:spPr>
          <a:xfrm>
            <a:off x="5943600" y="3429000"/>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8" name="Rectangle 7"/>
          <p:cNvSpPr/>
          <p:nvPr/>
        </p:nvSpPr>
        <p:spPr>
          <a:xfrm>
            <a:off x="7391400" y="2514600"/>
            <a:ext cx="16002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9" name="Rectangle 8"/>
          <p:cNvSpPr/>
          <p:nvPr/>
        </p:nvSpPr>
        <p:spPr>
          <a:xfrm>
            <a:off x="7391400" y="3424052"/>
            <a:ext cx="16002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10" name="Rectangle 9"/>
          <p:cNvSpPr/>
          <p:nvPr/>
        </p:nvSpPr>
        <p:spPr>
          <a:xfrm>
            <a:off x="4495800" y="2814452"/>
            <a:ext cx="1447800" cy="609600"/>
          </a:xfrm>
          <a:prstGeom prst="rect">
            <a:avLst/>
          </a:prstGeom>
          <a:ln w="22225">
            <a:solidFill>
              <a:schemeClr val="accent6"/>
            </a:solidFill>
          </a:ln>
        </p:spPr>
        <p:txBody>
          <a:bodyPr rtlCol="0" anchor="ctr">
            <a:spAutoFit/>
          </a:bodyPr>
          <a:lstStyle/>
          <a:p>
            <a:pPr algn="ctr"/>
            <a:endParaRPr lang="en-US" dirty="0" smtClean="0">
              <a:solidFill>
                <a:schemeClr val="tx2"/>
              </a:solidFill>
            </a:endParaRPr>
          </a:p>
        </p:txBody>
      </p:sp>
      <p:sp>
        <p:nvSpPr>
          <p:cNvPr id="11" name="Rectangle 10"/>
          <p:cNvSpPr/>
          <p:nvPr/>
        </p:nvSpPr>
        <p:spPr>
          <a:xfrm>
            <a:off x="4495800" y="4724400"/>
            <a:ext cx="1447800" cy="304800"/>
          </a:xfrm>
          <a:prstGeom prst="rect">
            <a:avLst/>
          </a:prstGeom>
          <a:ln w="22225">
            <a:solidFill>
              <a:schemeClr val="accent6"/>
            </a:solidFill>
          </a:ln>
        </p:spPr>
        <p:txBody>
          <a:bodyPr rtlCol="0" anchor="ctr">
            <a:spAutoFit/>
          </a:bodyPr>
          <a:lstStyle/>
          <a:p>
            <a:pPr algn="ctr"/>
            <a:endParaRPr lang="en-US" dirty="0" smtClean="0">
              <a:solidFill>
                <a:schemeClr val="tx2"/>
              </a:solidFill>
            </a:endParaRPr>
          </a:p>
        </p:txBody>
      </p:sp>
      <p:sp>
        <p:nvSpPr>
          <p:cNvPr id="12" name="Rectangle 11"/>
          <p:cNvSpPr/>
          <p:nvPr/>
        </p:nvSpPr>
        <p:spPr>
          <a:xfrm>
            <a:off x="5943600" y="4724400"/>
            <a:ext cx="1447800" cy="304800"/>
          </a:xfrm>
          <a:prstGeom prst="rect">
            <a:avLst/>
          </a:prstGeom>
          <a:ln w="22225">
            <a:solidFill>
              <a:schemeClr val="accent6"/>
            </a:solidFill>
          </a:ln>
        </p:spPr>
        <p:txBody>
          <a:bodyPr rtlCol="0" anchor="ctr">
            <a:spAutoFit/>
          </a:bodyPr>
          <a:lstStyle/>
          <a:p>
            <a:pPr algn="ctr"/>
            <a:endParaRPr lang="en-US" dirty="0" smtClean="0">
              <a:solidFill>
                <a:schemeClr val="tx2"/>
              </a:solidFill>
            </a:endParaRPr>
          </a:p>
        </p:txBody>
      </p:sp>
      <p:sp>
        <p:nvSpPr>
          <p:cNvPr id="13" name="Rectangle 12"/>
          <p:cNvSpPr/>
          <p:nvPr/>
        </p:nvSpPr>
        <p:spPr>
          <a:xfrm>
            <a:off x="5943600" y="2814452"/>
            <a:ext cx="1447800" cy="609600"/>
          </a:xfrm>
          <a:prstGeom prst="rect">
            <a:avLst/>
          </a:prstGeom>
          <a:ln w="22225">
            <a:solidFill>
              <a:schemeClr val="accent6"/>
            </a:solidFill>
          </a:ln>
        </p:spPr>
        <p:txBody>
          <a:bodyPr rtlCol="0" anchor="ctr">
            <a:spAutoFit/>
          </a:bodyPr>
          <a:lstStyle/>
          <a:p>
            <a:pPr algn="ctr"/>
            <a:endParaRPr lang="en-US" dirty="0" smtClean="0">
              <a:solidFill>
                <a:schemeClr val="tx2"/>
              </a:solidFill>
            </a:endParaRPr>
          </a:p>
        </p:txBody>
      </p:sp>
    </p:spTree>
    <p:extLst>
      <p:ext uri="{BB962C8B-B14F-4D97-AF65-F5344CB8AC3E}">
        <p14:creationId xmlns:p14="http://schemas.microsoft.com/office/powerpoint/2010/main" val="245756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3200" y="76200"/>
            <a:ext cx="4572000" cy="830997"/>
          </a:xfrm>
          <a:prstGeom prst="rect">
            <a:avLst/>
          </a:prstGeom>
        </p:spPr>
        <p:txBody>
          <a:bodyPr>
            <a:spAutoFit/>
          </a:bodyPr>
          <a:lstStyle/>
          <a:p>
            <a:pPr algn="ctr"/>
            <a:r>
              <a:rPr lang="en-US" dirty="0" smtClean="0">
                <a:solidFill>
                  <a:schemeClr val="bg1"/>
                </a:solidFill>
              </a:rPr>
              <a:t>Top Counties for Percent Growth* in </a:t>
            </a:r>
            <a:r>
              <a:rPr lang="en-US" dirty="0">
                <a:solidFill>
                  <a:schemeClr val="bg1"/>
                </a:solidFill>
              </a:rPr>
              <a:t>Texas, </a:t>
            </a:r>
            <a:r>
              <a:rPr lang="en-US" dirty="0" smtClean="0">
                <a:solidFill>
                  <a:schemeClr val="bg1"/>
                </a:solidFill>
              </a:rPr>
              <a:t>2015-2016</a:t>
            </a:r>
            <a:endParaRPr lang="en-US" dirty="0">
              <a:solidFill>
                <a:schemeClr val="bg1"/>
              </a:solidFill>
            </a:endParaRPr>
          </a:p>
        </p:txBody>
      </p:sp>
      <p:graphicFrame>
        <p:nvGraphicFramePr>
          <p:cNvPr id="4" name="Table 3"/>
          <p:cNvGraphicFramePr>
            <a:graphicFrameLocks noGrp="1"/>
          </p:cNvGraphicFramePr>
          <p:nvPr>
            <p:extLst/>
          </p:nvPr>
        </p:nvGraphicFramePr>
        <p:xfrm>
          <a:off x="1295400" y="1219200"/>
          <a:ext cx="6781800" cy="4876801"/>
        </p:xfrm>
        <a:graphic>
          <a:graphicData uri="http://schemas.openxmlformats.org/drawingml/2006/table">
            <a:tbl>
              <a:tblPr firstRow="1" firstCol="1" bandRow="1">
                <a:tableStyleId>{5C22544A-7EE6-4342-B048-85BDC9FD1C3A}</a:tableStyleId>
              </a:tblPr>
              <a:tblGrid>
                <a:gridCol w="2074433">
                  <a:extLst>
                    <a:ext uri="{9D8B030D-6E8A-4147-A177-3AD203B41FA5}">
                      <a16:colId xmlns:a16="http://schemas.microsoft.com/office/drawing/2014/main" val="20000"/>
                    </a:ext>
                  </a:extLst>
                </a:gridCol>
                <a:gridCol w="638287">
                  <a:extLst>
                    <a:ext uri="{9D8B030D-6E8A-4147-A177-3AD203B41FA5}">
                      <a16:colId xmlns:a16="http://schemas.microsoft.com/office/drawing/2014/main" val="20001"/>
                    </a:ext>
                  </a:extLst>
                </a:gridCol>
                <a:gridCol w="1436146">
                  <a:extLst>
                    <a:ext uri="{9D8B030D-6E8A-4147-A177-3AD203B41FA5}">
                      <a16:colId xmlns:a16="http://schemas.microsoft.com/office/drawing/2014/main" val="20002"/>
                    </a:ext>
                  </a:extLst>
                </a:gridCol>
                <a:gridCol w="1276574">
                  <a:extLst>
                    <a:ext uri="{9D8B030D-6E8A-4147-A177-3AD203B41FA5}">
                      <a16:colId xmlns:a16="http://schemas.microsoft.com/office/drawing/2014/main" val="20003"/>
                    </a:ext>
                  </a:extLst>
                </a:gridCol>
                <a:gridCol w="1356360">
                  <a:extLst>
                    <a:ext uri="{9D8B030D-6E8A-4147-A177-3AD203B41FA5}">
                      <a16:colId xmlns:a16="http://schemas.microsoft.com/office/drawing/2014/main" val="20004"/>
                    </a:ext>
                  </a:extLst>
                </a:gridCol>
              </a:tblGrid>
              <a:tr h="1221765">
                <a:tc>
                  <a:txBody>
                    <a:bodyPr/>
                    <a:lstStyle/>
                    <a:p>
                      <a:pPr algn="ctr">
                        <a:lnSpc>
                          <a:spcPct val="107000"/>
                        </a:lnSpc>
                      </a:pPr>
                      <a:r>
                        <a:rPr lang="en-US" sz="1600" dirty="0" smtClean="0">
                          <a:effectLst/>
                          <a:latin typeface="Calibri" panose="020F0502020204030204" pitchFamily="34" charset="0"/>
                        </a:rPr>
                        <a:t>County</a:t>
                      </a:r>
                    </a:p>
                    <a:p>
                      <a:pPr algn="ctr">
                        <a:lnSpc>
                          <a:spcPct val="107000"/>
                        </a:lnSpc>
                      </a:pPr>
                      <a:endParaRPr lang="en-US" sz="1600" dirty="0">
                        <a:effectLst/>
                        <a:latin typeface="Calibri" panose="020F0502020204030204" pitchFamily="34"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U.S. Rank</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smtClean="0">
                          <a:effectLst/>
                        </a:rPr>
                        <a:t>2015-2016</a:t>
                      </a:r>
                      <a:r>
                        <a:rPr lang="en-US" sz="1600" baseline="0" dirty="0" smtClean="0">
                          <a:effectLst/>
                        </a:rPr>
                        <a:t> </a:t>
                      </a:r>
                      <a:r>
                        <a:rPr lang="en-US" sz="1600" dirty="0" smtClean="0">
                          <a:effectLst/>
                        </a:rPr>
                        <a:t>Percent Population </a:t>
                      </a:r>
                      <a:r>
                        <a:rPr lang="en-US" sz="1600" dirty="0">
                          <a:effectLst/>
                        </a:rPr>
                        <a:t>Change</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Percent </a:t>
                      </a:r>
                      <a:r>
                        <a:rPr lang="en-US" sz="1600" dirty="0" smtClean="0">
                          <a:effectLst/>
                        </a:rPr>
                        <a:t>Change</a:t>
                      </a:r>
                      <a:r>
                        <a:rPr lang="en-US" sz="1600" baseline="0" dirty="0" smtClean="0">
                          <a:effectLst/>
                        </a:rPr>
                        <a:t> </a:t>
                      </a:r>
                      <a:r>
                        <a:rPr lang="en-US" sz="1600" dirty="0" smtClean="0">
                          <a:effectLst/>
                        </a:rPr>
                        <a:t>from Domestic Migration</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Percent </a:t>
                      </a:r>
                      <a:r>
                        <a:rPr lang="en-US" sz="1600" dirty="0" smtClean="0">
                          <a:effectLst/>
                        </a:rPr>
                        <a:t> Change from International</a:t>
                      </a:r>
                    </a:p>
                    <a:p>
                      <a:pPr marL="0" marR="0" algn="ctr">
                        <a:lnSpc>
                          <a:spcPct val="107000"/>
                        </a:lnSpc>
                        <a:spcBef>
                          <a:spcPts val="0"/>
                        </a:spcBef>
                        <a:spcAft>
                          <a:spcPts val="0"/>
                        </a:spcAft>
                      </a:pPr>
                      <a:r>
                        <a:rPr lang="en-US" sz="1600" dirty="0" smtClean="0">
                          <a:effectLst/>
                        </a:rPr>
                        <a:t>Migration </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0"/>
                  </a:ext>
                </a:extLst>
              </a:tr>
              <a:tr h="332276">
                <a:tc>
                  <a:txBody>
                    <a:bodyPr/>
                    <a:lstStyle/>
                    <a:p>
                      <a:pPr algn="ctr" fontAlgn="b"/>
                      <a:r>
                        <a:rPr lang="en-US" sz="1800" b="0" i="0" u="none" strike="noStrike" dirty="0">
                          <a:solidFill>
                            <a:schemeClr val="bg1"/>
                          </a:solidFill>
                          <a:effectLst/>
                          <a:latin typeface="Calibri" panose="020F0502020204030204" pitchFamily="34" charset="0"/>
                        </a:rPr>
                        <a:t>Kendall</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2</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5.2%</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95.9%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4.0%</a:t>
                      </a:r>
                    </a:p>
                  </a:txBody>
                  <a:tcPr marL="3810" marR="3810" marT="3810" marB="0" anchor="b"/>
                </a:tc>
                <a:extLst>
                  <a:ext uri="{0D108BD9-81ED-4DB2-BD59-A6C34878D82A}">
                    <a16:rowId xmlns:a16="http://schemas.microsoft.com/office/drawing/2014/main" val="10001"/>
                  </a:ext>
                </a:extLst>
              </a:tr>
              <a:tr h="332276">
                <a:tc>
                  <a:txBody>
                    <a:bodyPr/>
                    <a:lstStyle/>
                    <a:p>
                      <a:pPr algn="ctr" fontAlgn="b"/>
                      <a:r>
                        <a:rPr lang="en-US" sz="1800" b="0" i="0" u="none" strike="noStrike" dirty="0">
                          <a:solidFill>
                            <a:schemeClr val="bg1"/>
                          </a:solidFill>
                          <a:effectLst/>
                          <a:latin typeface="Calibri" panose="020F0502020204030204" pitchFamily="34" charset="0"/>
                        </a:rPr>
                        <a:t>Hays</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3</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5.1%</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82.2%</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1.8%</a:t>
                      </a:r>
                    </a:p>
                  </a:txBody>
                  <a:tcPr marL="3810" marR="3810" marT="3810" marB="0" anchor="b"/>
                </a:tc>
                <a:extLst>
                  <a:ext uri="{0D108BD9-81ED-4DB2-BD59-A6C34878D82A}">
                    <a16:rowId xmlns:a16="http://schemas.microsoft.com/office/drawing/2014/main" val="10002"/>
                  </a:ext>
                </a:extLst>
              </a:tr>
              <a:tr h="332276">
                <a:tc>
                  <a:txBody>
                    <a:bodyPr/>
                    <a:lstStyle/>
                    <a:p>
                      <a:pPr algn="ctr" fontAlgn="b"/>
                      <a:r>
                        <a:rPr lang="en-US" sz="1800" b="0" i="0" u="none" strike="noStrike" dirty="0">
                          <a:solidFill>
                            <a:schemeClr val="bg1"/>
                          </a:solidFill>
                          <a:effectLst/>
                          <a:latin typeface="Calibri" panose="020F0502020204030204" pitchFamily="34" charset="0"/>
                        </a:rPr>
                        <a:t>Comal</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6</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4.4%</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88.5%</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2.0%</a:t>
                      </a:r>
                    </a:p>
                  </a:txBody>
                  <a:tcPr marL="3810" marR="3810" marT="3810" marB="0" anchor="b"/>
                </a:tc>
                <a:extLst>
                  <a:ext uri="{0D108BD9-81ED-4DB2-BD59-A6C34878D82A}">
                    <a16:rowId xmlns:a16="http://schemas.microsoft.com/office/drawing/2014/main" val="10003"/>
                  </a:ext>
                </a:extLst>
              </a:tr>
              <a:tr h="332276">
                <a:tc>
                  <a:txBody>
                    <a:bodyPr/>
                    <a:lstStyle/>
                    <a:p>
                      <a:pPr algn="ctr" fontAlgn="b"/>
                      <a:r>
                        <a:rPr lang="en-US" sz="1800" b="0" i="0" u="none" strike="noStrike" dirty="0">
                          <a:solidFill>
                            <a:schemeClr val="bg1"/>
                          </a:solidFill>
                          <a:effectLst/>
                          <a:latin typeface="Calibri" panose="020F0502020204030204" pitchFamily="34" charset="0"/>
                        </a:rPr>
                        <a:t>Williamson</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14</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4.1%</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74.1%</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5.6%</a:t>
                      </a:r>
                    </a:p>
                  </a:txBody>
                  <a:tcPr marL="3810" marR="3810" marT="3810" marB="0" anchor="b"/>
                </a:tc>
                <a:extLst>
                  <a:ext uri="{0D108BD9-81ED-4DB2-BD59-A6C34878D82A}">
                    <a16:rowId xmlns:a16="http://schemas.microsoft.com/office/drawing/2014/main" val="10004"/>
                  </a:ext>
                </a:extLst>
              </a:tr>
              <a:tr h="332276">
                <a:tc>
                  <a:txBody>
                    <a:bodyPr/>
                    <a:lstStyle/>
                    <a:p>
                      <a:pPr algn="ctr" fontAlgn="b"/>
                      <a:r>
                        <a:rPr lang="en-US" sz="1800" b="0" i="0" u="none" strike="noStrike" dirty="0">
                          <a:solidFill>
                            <a:schemeClr val="bg1"/>
                          </a:solidFill>
                          <a:effectLst/>
                          <a:latin typeface="Calibri" panose="020F0502020204030204" pitchFamily="34" charset="0"/>
                        </a:rPr>
                        <a:t>Fort Bend</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18</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3.8%</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59.4%</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15.8%</a:t>
                      </a:r>
                    </a:p>
                  </a:txBody>
                  <a:tcPr marL="3810" marR="3810" marT="3810" marB="0" anchor="b"/>
                </a:tc>
                <a:extLst>
                  <a:ext uri="{0D108BD9-81ED-4DB2-BD59-A6C34878D82A}">
                    <a16:rowId xmlns:a16="http://schemas.microsoft.com/office/drawing/2014/main" val="10005"/>
                  </a:ext>
                </a:extLst>
              </a:tr>
              <a:tr h="332276">
                <a:tc>
                  <a:txBody>
                    <a:bodyPr/>
                    <a:lstStyle/>
                    <a:p>
                      <a:pPr algn="ctr" fontAlgn="b"/>
                      <a:r>
                        <a:rPr lang="en-US" sz="1800" b="0" i="0" u="none" strike="noStrike" dirty="0">
                          <a:solidFill>
                            <a:schemeClr val="bg1"/>
                          </a:solidFill>
                          <a:effectLst/>
                          <a:latin typeface="Calibri" panose="020F0502020204030204" pitchFamily="34" charset="0"/>
                        </a:rPr>
                        <a:t>Montgomery</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24</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3.7%</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73.5%</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8.0%</a:t>
                      </a:r>
                    </a:p>
                  </a:txBody>
                  <a:tcPr marL="3810" marR="3810" marT="3810" marB="0" anchor="b"/>
                </a:tc>
                <a:extLst>
                  <a:ext uri="{0D108BD9-81ED-4DB2-BD59-A6C34878D82A}">
                    <a16:rowId xmlns:a16="http://schemas.microsoft.com/office/drawing/2014/main" val="10006"/>
                  </a:ext>
                </a:extLst>
              </a:tr>
              <a:tr h="332276">
                <a:tc>
                  <a:txBody>
                    <a:bodyPr/>
                    <a:lstStyle/>
                    <a:p>
                      <a:pPr algn="ctr" fontAlgn="b"/>
                      <a:r>
                        <a:rPr lang="en-US" sz="1800" b="0" i="0" u="none" strike="noStrike" dirty="0">
                          <a:solidFill>
                            <a:schemeClr val="bg1"/>
                          </a:solidFill>
                          <a:effectLst/>
                          <a:latin typeface="Calibri" panose="020F0502020204030204" pitchFamily="34" charset="0"/>
                        </a:rPr>
                        <a:t>Rockwall</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25</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3.6%</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82.2%</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2.5%</a:t>
                      </a:r>
                    </a:p>
                  </a:txBody>
                  <a:tcPr marL="3810" marR="3810" marT="3810" marB="0" anchor="b"/>
                </a:tc>
                <a:extLst>
                  <a:ext uri="{0D108BD9-81ED-4DB2-BD59-A6C34878D82A}">
                    <a16:rowId xmlns:a16="http://schemas.microsoft.com/office/drawing/2014/main" val="10007"/>
                  </a:ext>
                </a:extLst>
              </a:tr>
              <a:tr h="332276">
                <a:tc>
                  <a:txBody>
                    <a:bodyPr/>
                    <a:lstStyle/>
                    <a:p>
                      <a:pPr algn="ctr" fontAlgn="b"/>
                      <a:r>
                        <a:rPr lang="en-US" sz="1800" b="0" i="0" u="none" strike="noStrike" dirty="0">
                          <a:solidFill>
                            <a:schemeClr val="bg1"/>
                          </a:solidFill>
                          <a:effectLst/>
                          <a:latin typeface="Calibri" panose="020F0502020204030204" pitchFamily="34" charset="0"/>
                        </a:rPr>
                        <a:t>Denton</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28</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3.6%</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67.1%</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9.0%</a:t>
                      </a:r>
                    </a:p>
                  </a:txBody>
                  <a:tcPr marL="3810" marR="3810" marT="3810" marB="0" anchor="b"/>
                </a:tc>
                <a:extLst>
                  <a:ext uri="{0D108BD9-81ED-4DB2-BD59-A6C34878D82A}">
                    <a16:rowId xmlns:a16="http://schemas.microsoft.com/office/drawing/2014/main" val="10008"/>
                  </a:ext>
                </a:extLst>
              </a:tr>
              <a:tr h="332276">
                <a:tc>
                  <a:txBody>
                    <a:bodyPr/>
                    <a:lstStyle/>
                    <a:p>
                      <a:pPr algn="ctr" fontAlgn="b"/>
                      <a:r>
                        <a:rPr lang="en-US" sz="1800" b="0" i="0" u="none" strike="noStrike" dirty="0">
                          <a:solidFill>
                            <a:schemeClr val="bg1"/>
                          </a:solidFill>
                          <a:effectLst/>
                          <a:latin typeface="Calibri" panose="020F0502020204030204" pitchFamily="34" charset="0"/>
                        </a:rPr>
                        <a:t>Kaufman</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36</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3.4%</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81.3%</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2.2%</a:t>
                      </a:r>
                    </a:p>
                  </a:txBody>
                  <a:tcPr marL="3810" marR="3810" marT="3810" marB="0" anchor="b"/>
                </a:tc>
                <a:extLst>
                  <a:ext uri="{0D108BD9-81ED-4DB2-BD59-A6C34878D82A}">
                    <a16:rowId xmlns:a16="http://schemas.microsoft.com/office/drawing/2014/main" val="10009"/>
                  </a:ext>
                </a:extLst>
              </a:tr>
              <a:tr h="332276">
                <a:tc>
                  <a:txBody>
                    <a:bodyPr/>
                    <a:lstStyle/>
                    <a:p>
                      <a:pPr algn="ctr" fontAlgn="b"/>
                      <a:r>
                        <a:rPr lang="en-US" sz="1800" b="0" i="0" u="none" strike="noStrike" dirty="0">
                          <a:solidFill>
                            <a:schemeClr val="bg1"/>
                          </a:solidFill>
                          <a:effectLst/>
                          <a:latin typeface="Calibri" panose="020F0502020204030204" pitchFamily="34" charset="0"/>
                        </a:rPr>
                        <a:t>Bastrop</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42</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3.1%</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83.5%</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0.7%</a:t>
                      </a:r>
                    </a:p>
                  </a:txBody>
                  <a:tcPr marL="3810" marR="3810" marT="3810" marB="0" anchor="b"/>
                </a:tc>
                <a:extLst>
                  <a:ext uri="{0D108BD9-81ED-4DB2-BD59-A6C34878D82A}">
                    <a16:rowId xmlns:a16="http://schemas.microsoft.com/office/drawing/2014/main" val="10010"/>
                  </a:ext>
                </a:extLst>
              </a:tr>
              <a:tr h="332276">
                <a:tc>
                  <a:txBody>
                    <a:bodyPr/>
                    <a:lstStyle/>
                    <a:p>
                      <a:pPr algn="ctr" fontAlgn="b"/>
                      <a:r>
                        <a:rPr lang="en-US" sz="1800" b="0" i="0" u="none" strike="noStrike" dirty="0">
                          <a:solidFill>
                            <a:schemeClr val="bg1"/>
                          </a:solidFill>
                          <a:effectLst/>
                          <a:latin typeface="Calibri" panose="020F0502020204030204" pitchFamily="34" charset="0"/>
                        </a:rPr>
                        <a:t>Ellis</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50</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3.1%</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78.1%</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2.6%</a:t>
                      </a:r>
                    </a:p>
                  </a:txBody>
                  <a:tcPr marL="3810" marR="3810" marT="3810" marB="0" anchor="b"/>
                </a:tc>
                <a:extLst>
                  <a:ext uri="{0D108BD9-81ED-4DB2-BD59-A6C34878D82A}">
                    <a16:rowId xmlns:a16="http://schemas.microsoft.com/office/drawing/2014/main" val="10011"/>
                  </a:ext>
                </a:extLst>
              </a:tr>
            </a:tbl>
          </a:graphicData>
        </a:graphic>
      </p:graphicFrame>
      <p:sp>
        <p:nvSpPr>
          <p:cNvPr id="5" name="Rectangle 4"/>
          <p:cNvSpPr/>
          <p:nvPr/>
        </p:nvSpPr>
        <p:spPr>
          <a:xfrm>
            <a:off x="104934" y="6236716"/>
            <a:ext cx="4572000" cy="635751"/>
          </a:xfrm>
          <a:prstGeom prst="rect">
            <a:avLst/>
          </a:prstGeom>
        </p:spPr>
        <p:txBody>
          <a:bodyPr>
            <a:spAutoFit/>
          </a:bodyPr>
          <a:lstStyle/>
          <a:p>
            <a:pPr marL="0" marR="0">
              <a:lnSpc>
                <a:spcPct val="107000"/>
              </a:lnSpc>
              <a:spcBef>
                <a:spcPts val="0"/>
              </a:spcBef>
              <a:spcAft>
                <a:spcPts val="0"/>
              </a:spcAft>
            </a:pPr>
            <a:r>
              <a:rPr lang="en-US" sz="1100" dirty="0" smtClean="0">
                <a:solidFill>
                  <a:schemeClr val="bg1">
                    <a:lumMod val="75000"/>
                  </a:schemeClr>
                </a:solidFill>
              </a:rPr>
              <a:t>*Among Counties with 10,000 or more population in 2016</a:t>
            </a:r>
          </a:p>
          <a:p>
            <a:pPr marL="0" marR="0">
              <a:lnSpc>
                <a:spcPct val="107000"/>
              </a:lnSpc>
              <a:spcBef>
                <a:spcPts val="0"/>
              </a:spcBef>
              <a:spcAft>
                <a:spcPts val="0"/>
              </a:spcAft>
            </a:pPr>
            <a:r>
              <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Source: U.S. Census  Bureau, </a:t>
            </a:r>
            <a:r>
              <a:rPr lang="fr-FR" sz="1100" dirty="0" smtClean="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2016 </a:t>
            </a:r>
            <a:r>
              <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Vintage Population </a:t>
            </a:r>
            <a:r>
              <a:rPr lang="fr-FR" sz="1100" dirty="0" err="1">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Estimates</a:t>
            </a:r>
            <a:endPar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5486400" y="2438400"/>
            <a:ext cx="1219200" cy="3657601"/>
          </a:xfrm>
          <a:prstGeom prst="rect">
            <a:avLst/>
          </a:prstGeom>
          <a:noFill/>
          <a:ln w="34925">
            <a:solidFill>
              <a:srgbClr val="C00000"/>
            </a:solidFill>
          </a:ln>
        </p:spPr>
        <p:txBody>
          <a:bodyPr rtlCol="0" anchor="ctr">
            <a:spAutoFit/>
          </a:bodyPr>
          <a:lstStyle/>
          <a:p>
            <a:pPr algn="ctr"/>
            <a:endParaRPr lang="en-US" dirty="0" smtClean="0">
              <a:solidFill>
                <a:schemeClr val="tx2"/>
              </a:solidFill>
            </a:endParaRPr>
          </a:p>
        </p:txBody>
      </p:sp>
    </p:spTree>
    <p:extLst>
      <p:ext uri="{BB962C8B-B14F-4D97-AF65-F5344CB8AC3E}">
        <p14:creationId xmlns:p14="http://schemas.microsoft.com/office/powerpoint/2010/main" val="358108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Estimates of percent components </a:t>
            </a:r>
            <a:r>
              <a:rPr lang="en-US" sz="2400" dirty="0"/>
              <a:t>of population change</a:t>
            </a:r>
            <a:r>
              <a:rPr lang="en-US" sz="2400" dirty="0" smtClean="0"/>
              <a:t>, </a:t>
            </a:r>
            <a:r>
              <a:rPr lang="en-US" sz="2400" dirty="0"/>
              <a:t>Texas, </a:t>
            </a:r>
            <a:r>
              <a:rPr lang="en-US" sz="2400" dirty="0" smtClean="0"/>
              <a:t>2015-2017</a:t>
            </a:r>
            <a:endParaRPr lang="en-US" sz="24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80568930"/>
              </p:ext>
            </p:extLst>
          </p:nvPr>
        </p:nvGraphicFramePr>
        <p:xfrm>
          <a:off x="377824" y="1295400"/>
          <a:ext cx="9375775" cy="4879975"/>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8138159" y="6406376"/>
            <a:ext cx="817245" cy="315100"/>
          </a:xfrm>
          <a:prstGeom prst="rect">
            <a:avLst/>
          </a:prstGeom>
        </p:spPr>
        <p:txBody>
          <a:bodyPr/>
          <a:lstStyle/>
          <a:p>
            <a:fld id="{2BC1FA3B-F0C1-4F58-90BE-DCC7501F4B28}" type="slidenum">
              <a:rPr lang="en-US" smtClean="0"/>
              <a:pPr/>
              <a:t>8</a:t>
            </a:fld>
            <a:endParaRPr lang="en-US" dirty="0"/>
          </a:p>
        </p:txBody>
      </p:sp>
      <p:sp>
        <p:nvSpPr>
          <p:cNvPr id="8" name="TextBox 7"/>
          <p:cNvSpPr txBox="1"/>
          <p:nvPr/>
        </p:nvSpPr>
        <p:spPr>
          <a:xfrm>
            <a:off x="228600" y="6459866"/>
            <a:ext cx="9067800" cy="261610"/>
          </a:xfrm>
          <a:prstGeom prst="rect">
            <a:avLst/>
          </a:prstGeom>
          <a:noFill/>
        </p:spPr>
        <p:txBody>
          <a:bodyPr wrap="square" rtlCol="0">
            <a:spAutoFit/>
          </a:bodyPr>
          <a:lstStyle/>
          <a:p>
            <a:r>
              <a:rPr lang="en-US" sz="1100" dirty="0" smtClean="0">
                <a:solidFill>
                  <a:schemeClr val="tx1">
                    <a:lumMod val="50000"/>
                    <a:lumOff val="50000"/>
                  </a:schemeClr>
                </a:solidFill>
              </a:rPr>
              <a:t>Source: U.S. Census Bureau, 2017 Vintage population estimates</a:t>
            </a:r>
            <a:endParaRPr lang="en-US" sz="1100" dirty="0">
              <a:solidFill>
                <a:schemeClr val="tx1">
                  <a:lumMod val="50000"/>
                  <a:lumOff val="50000"/>
                </a:schemeClr>
              </a:solidFill>
            </a:endParaRPr>
          </a:p>
        </p:txBody>
      </p:sp>
      <p:cxnSp>
        <p:nvCxnSpPr>
          <p:cNvPr id="10" name="Straight Arrow Connector 9"/>
          <p:cNvCxnSpPr/>
          <p:nvPr/>
        </p:nvCxnSpPr>
        <p:spPr>
          <a:xfrm>
            <a:off x="1295400" y="3581400"/>
            <a:ext cx="6096000"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2837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Population change, Texas, Florida, and California, 2011-2017</a:t>
            </a:r>
            <a:endParaRPr lang="en-US"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9</a:t>
            </a:fld>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78400445"/>
              </p:ext>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5" y="6538923"/>
            <a:ext cx="3978974" cy="246221"/>
          </a:xfrm>
          <a:prstGeom prst="rect">
            <a:avLst/>
          </a:prstGeom>
          <a:noFill/>
        </p:spPr>
        <p:txBody>
          <a:bodyPr wrap="none" rtlCol="0">
            <a:spAutoFit/>
          </a:bodyPr>
          <a:lstStyle/>
          <a:p>
            <a:r>
              <a:rPr lang="en-US" sz="1000" dirty="0">
                <a:solidFill>
                  <a:schemeClr val="tx1">
                    <a:lumMod val="50000"/>
                    <a:lumOff val="50000"/>
                  </a:schemeClr>
                </a:solidFill>
              </a:rPr>
              <a:t>Source: U.S. Census </a:t>
            </a:r>
            <a:r>
              <a:rPr lang="en-US" sz="1000" dirty="0" smtClean="0">
                <a:solidFill>
                  <a:schemeClr val="tx1">
                    <a:lumMod val="50000"/>
                    <a:lumOff val="50000"/>
                  </a:schemeClr>
                </a:solidFill>
              </a:rPr>
              <a:t>Bureau, 2017 Vintage </a:t>
            </a:r>
            <a:r>
              <a:rPr lang="en-US" sz="1000" dirty="0">
                <a:solidFill>
                  <a:schemeClr val="tx1">
                    <a:lumMod val="50000"/>
                    <a:lumOff val="50000"/>
                  </a:schemeClr>
                </a:solidFill>
              </a:rPr>
              <a:t>Population </a:t>
            </a:r>
            <a:r>
              <a:rPr lang="en-US" sz="1000" dirty="0" smtClean="0">
                <a:solidFill>
                  <a:schemeClr val="tx1">
                    <a:lumMod val="50000"/>
                    <a:lumOff val="50000"/>
                  </a:schemeClr>
                </a:solidFill>
              </a:rPr>
              <a:t>Estimates </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127011687"/>
      </p:ext>
    </p:extLst>
  </p:cSld>
  <p:clrMapOvr>
    <a:masterClrMapping/>
  </p:clrMapOvr>
</p:sld>
</file>

<file path=ppt/theme/theme1.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dirty="0" smtClean="0">
            <a:solidFill>
              <a:schemeClr val="tx2"/>
            </a:solidFill>
          </a:defRPr>
        </a:defPPr>
      </a:lstStyle>
    </a:spDef>
  </a:objectDefaults>
  <a:extraClrSchemeLst/>
  <a:extLst>
    <a:ext uri="{05A4C25C-085E-4340-85A3-A5531E510DB2}">
      <thm15:themeFamily xmlns:thm15="http://schemas.microsoft.com/office/thememl/2012/main" name="TDC Template.potx" id="{A8AA4A31-D64B-4527-8D8E-CE9363F07BF5}" vid="{DEBAF849-1D8C-4359-AD0F-0FCB4EBE36F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09ED1DF319F2048B3E62B9641678531" ma:contentTypeVersion="0" ma:contentTypeDescription="Create a new document." ma:contentTypeScope="" ma:versionID="4e3f5fc684d5389b1ede4e436d85ba1b">
  <xsd:schema xmlns:xsd="http://www.w3.org/2001/XMLSchema" xmlns:xs="http://www.w3.org/2001/XMLSchema" xmlns:p="http://schemas.microsoft.com/office/2006/metadata/properties" targetNamespace="http://schemas.microsoft.com/office/2006/metadata/properties" ma:root="true" ma:fieldsID="7ba2d133991974d76e777eae1aa1de2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327827-ADB5-4A53-A1D5-C733F4954327}">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94A2D153-A545-4A3E-B636-BC684C00752A}">
  <ds:schemaRefs>
    <ds:schemaRef ds:uri="http://schemas.microsoft.com/sharepoint/v3/contenttype/forms"/>
  </ds:schemaRefs>
</ds:datastoreItem>
</file>

<file path=customXml/itemProps3.xml><?xml version="1.0" encoding="utf-8"?>
<ds:datastoreItem xmlns:ds="http://schemas.openxmlformats.org/officeDocument/2006/customXml" ds:itemID="{BAC40382-C1AA-459A-ADD3-F5514567A9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23481</TotalTime>
  <Words>2984</Words>
  <Application>Microsoft Office PowerPoint</Application>
  <PresentationFormat>Letter Paper (8.5x11 in)</PresentationFormat>
  <Paragraphs>470</Paragraphs>
  <Slides>43</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ＭＳ Ｐゴシック</vt:lpstr>
      <vt:lpstr>Arial</vt:lpstr>
      <vt:lpstr>Calibri</vt:lpstr>
      <vt:lpstr>Calibri Light</vt:lpstr>
      <vt:lpstr>SansSerif</vt:lpstr>
      <vt:lpstr>Times New Roman</vt:lpstr>
      <vt:lpstr>1_Office Theme</vt:lpstr>
      <vt:lpstr>Economic Development and Demographic Characteristics and Trends in Texas</vt:lpstr>
      <vt:lpstr>Growing States, 2010-2017</vt:lpstr>
      <vt:lpstr>Total Estimated Population by County, Texas, 2016</vt:lpstr>
      <vt:lpstr>Estimated Population Change, Texas Counties, 2010 to 2016</vt:lpstr>
      <vt:lpstr>Estimated Percent Change of the Total Population by County, Texas, 2010 to 2016</vt:lpstr>
      <vt:lpstr>PowerPoint Presentation</vt:lpstr>
      <vt:lpstr>PowerPoint Presentation</vt:lpstr>
      <vt:lpstr>Estimates of percent components of population change, Texas, 2015-2017</vt:lpstr>
      <vt:lpstr>Population change, Texas, Florida, and California, 2011-2017</vt:lpstr>
      <vt:lpstr>Natural increase, Texas, Florida, California, 2011-2017</vt:lpstr>
      <vt:lpstr>International net-migration, Texas, Florida, California, 2011-2017</vt:lpstr>
      <vt:lpstr>Domestic net-migration, Texas, Florida, California, 2011-2017</vt:lpstr>
      <vt:lpstr>PowerPoint Presentation</vt:lpstr>
      <vt:lpstr>PowerPoint Presentation</vt:lpstr>
      <vt:lpstr>PowerPoint Presentation</vt:lpstr>
      <vt:lpstr>Texas White (non-Hispanic) and Hispanic Populations by Age, 2014</vt:lpstr>
      <vt:lpstr>Texas Population Pyramid by Race/Ethnicity, 2014</vt:lpstr>
      <vt:lpstr>Texas Population Pyramid by Race/Ethnicity, 2014</vt:lpstr>
      <vt:lpstr>Texas Population Pyramid by Race/Ethnicity, 2014</vt:lpstr>
      <vt:lpstr>Texas Population Pyramid by Race/Ethnicity, 2014</vt:lpstr>
      <vt:lpstr>Texas Population Pyramid by Race/Ethnicity, 2014</vt:lpstr>
      <vt:lpstr>Texas Population Pyramid by Race/Ethnicity, 2014</vt:lpstr>
      <vt:lpstr>PowerPoint Presentation</vt:lpstr>
      <vt:lpstr>Mean Commute Time (minutes) of workers, Census Tracts, Metroplex Area, Texas, 2009-2013</vt:lpstr>
      <vt:lpstr>PowerPoint Presentation</vt:lpstr>
      <vt:lpstr>PowerPoint Presentation</vt:lpstr>
      <vt:lpstr>PowerPoint Presentation</vt:lpstr>
      <vt:lpstr>PowerPoint Presentation</vt:lpstr>
      <vt:lpstr>Projected Population Growth in Texas,  2010-2050</vt:lpstr>
      <vt:lpstr>Projected Population Growth in Texas,  2010-2020</vt:lpstr>
      <vt:lpstr>Projected Racial and Ethnic Percent, Texas, 2010-2050</vt:lpstr>
      <vt:lpstr>Percent distribution of employed persons by industry, Texas, 2005 and 2017</vt:lpstr>
      <vt:lpstr>Percent of Civilian Labor Force by Occupation, Texas, 2008, 2014 and 2014-2008 Difference</vt:lpstr>
      <vt:lpstr>Educational Attainment, Persons Aged 25 Years and Older, Texas, 2011 and 2015</vt:lpstr>
      <vt:lpstr>Percent Distribution of Educational Attainment of Persons Aged 25 Years and Older, Texas, 2008, 2011, and 2015</vt:lpstr>
      <vt:lpstr>Educational Attainment of Persons Age 25 Years and Older by Race/Ethnicity, Texas, 2015</vt:lpstr>
      <vt:lpstr>Trends in Educational Attainment of Persons in the Labor Force (25-64 Years of Age) in Texas by Race/Ethnicity – High School Graduates and Above</vt:lpstr>
      <vt:lpstr>Percent of the Civilian Labor Force (ages 25-64) by Educational Attainment for 2011, 2030 Using Constant Rates, Texas</vt:lpstr>
      <vt:lpstr>Percent of the Civilian Labor Force (ages 25-64) by Educational Attainment for 2011, and 2030 Using Trended Rates, Texas</vt:lpstr>
      <vt:lpstr>Teen (ages 15-19 years) birth rates, the U.S. and select states, 2015</vt:lpstr>
      <vt:lpstr>Adult Obesity</vt:lpstr>
      <vt:lpstr>Projected Increase in Obesity in Texas by Ethnicity, 2006 to 2040</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Lloyd Potter</dc:creator>
  <cp:lastModifiedBy>Lloyd Potter</cp:lastModifiedBy>
  <cp:revision>610</cp:revision>
  <cp:lastPrinted>2018-02-25T03:12:12Z</cp:lastPrinted>
  <dcterms:created xsi:type="dcterms:W3CDTF">2010-01-22T14:36:29Z</dcterms:created>
  <dcterms:modified xsi:type="dcterms:W3CDTF">2018-02-25T03:15:14Z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0x010100809ED1DF319F2048B3E62B9641678531</vt:lpwstr>
  </property>
  <property fmtid="{D5CDD505-2E9C-101B-9397-08002B2CF9AE}" pid="3" name="IsMyDocuments">
    <vt:bool>true</vt:bool>
  </property>
</Properties>
</file>