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notesSlides/notesSlide10.xml" ContentType="application/vnd.openxmlformats-officedocument.presentationml.notesSlide+xml"/>
  <Override PartName="/ppt/charts/chart5.xml" ContentType="application/vnd.openxmlformats-officedocument.drawingml.chart+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4"/>
  </p:sldMasterIdLst>
  <p:notesMasterIdLst>
    <p:notesMasterId r:id="rId49"/>
  </p:notesMasterIdLst>
  <p:handoutMasterIdLst>
    <p:handoutMasterId r:id="rId50"/>
  </p:handoutMasterIdLst>
  <p:sldIdLst>
    <p:sldId id="353" r:id="rId5"/>
    <p:sldId id="489" r:id="rId6"/>
    <p:sldId id="490" r:id="rId7"/>
    <p:sldId id="494" r:id="rId8"/>
    <p:sldId id="491" r:id="rId9"/>
    <p:sldId id="495" r:id="rId10"/>
    <p:sldId id="492" r:id="rId11"/>
    <p:sldId id="510" r:id="rId12"/>
    <p:sldId id="509" r:id="rId13"/>
    <p:sldId id="546" r:id="rId14"/>
    <p:sldId id="523" r:id="rId15"/>
    <p:sldId id="520" r:id="rId16"/>
    <p:sldId id="541" r:id="rId17"/>
    <p:sldId id="542" r:id="rId18"/>
    <p:sldId id="543" r:id="rId19"/>
    <p:sldId id="544" r:id="rId20"/>
    <p:sldId id="545" r:id="rId21"/>
    <p:sldId id="521" r:id="rId22"/>
    <p:sldId id="534" r:id="rId23"/>
    <p:sldId id="535" r:id="rId24"/>
    <p:sldId id="536" r:id="rId25"/>
    <p:sldId id="537" r:id="rId26"/>
    <p:sldId id="538" r:id="rId27"/>
    <p:sldId id="539" r:id="rId28"/>
    <p:sldId id="522" r:id="rId29"/>
    <p:sldId id="540" r:id="rId30"/>
    <p:sldId id="533" r:id="rId31"/>
    <p:sldId id="528" r:id="rId32"/>
    <p:sldId id="547" r:id="rId33"/>
    <p:sldId id="512" r:id="rId34"/>
    <p:sldId id="513" r:id="rId35"/>
    <p:sldId id="514" r:id="rId36"/>
    <p:sldId id="515" r:id="rId37"/>
    <p:sldId id="516" r:id="rId38"/>
    <p:sldId id="517" r:id="rId39"/>
    <p:sldId id="518" r:id="rId40"/>
    <p:sldId id="519" r:id="rId41"/>
    <p:sldId id="496" r:id="rId42"/>
    <p:sldId id="497" r:id="rId43"/>
    <p:sldId id="508" r:id="rId44"/>
    <p:sldId id="511" r:id="rId45"/>
    <p:sldId id="498" r:id="rId46"/>
    <p:sldId id="499" r:id="rId47"/>
    <p:sldId id="352" r:id="rId48"/>
  </p:sldIdLst>
  <p:sldSz cx="9144000" cy="6858000" type="letter"/>
  <p:notesSz cx="9296400" cy="7010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353"/>
            <p14:sldId id="489"/>
            <p14:sldId id="490"/>
            <p14:sldId id="494"/>
            <p14:sldId id="491"/>
            <p14:sldId id="495"/>
            <p14:sldId id="492"/>
            <p14:sldId id="510"/>
            <p14:sldId id="509"/>
            <p14:sldId id="546"/>
            <p14:sldId id="523"/>
            <p14:sldId id="520"/>
            <p14:sldId id="541"/>
            <p14:sldId id="542"/>
            <p14:sldId id="543"/>
            <p14:sldId id="544"/>
            <p14:sldId id="545"/>
            <p14:sldId id="521"/>
            <p14:sldId id="534"/>
            <p14:sldId id="535"/>
            <p14:sldId id="536"/>
            <p14:sldId id="537"/>
            <p14:sldId id="538"/>
            <p14:sldId id="539"/>
            <p14:sldId id="522"/>
            <p14:sldId id="540"/>
            <p14:sldId id="533"/>
            <p14:sldId id="528"/>
            <p14:sldId id="547"/>
            <p14:sldId id="512"/>
            <p14:sldId id="513"/>
            <p14:sldId id="514"/>
            <p14:sldId id="515"/>
            <p14:sldId id="516"/>
            <p14:sldId id="517"/>
            <p14:sldId id="518"/>
            <p14:sldId id="519"/>
            <p14:sldId id="496"/>
            <p14:sldId id="497"/>
            <p14:sldId id="508"/>
            <p14:sldId id="511"/>
            <p14:sldId id="498"/>
            <p14:sldId id="499"/>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oyd Potter" initials="LP" lastIdx="2" clrIdx="0">
    <p:extLst>
      <p:ext uri="{19B8F6BF-5375-455C-9EA6-DF929625EA0E}">
        <p15:presenceInfo xmlns:p15="http://schemas.microsoft.com/office/powerpoint/2012/main" userId="S-1-5-21-1922958001-1748050809-1695950106-235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D78F8D"/>
    <a:srgbClr val="4383D1"/>
    <a:srgbClr val="AF423F"/>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16" autoAdjust="0"/>
    <p:restoredTop sz="87260" autoAdjust="0"/>
  </p:normalViewPr>
  <p:slideViewPr>
    <p:cSldViewPr>
      <p:cViewPr varScale="1">
        <p:scale>
          <a:sx n="143" d="100"/>
          <a:sy n="143" d="100"/>
        </p:scale>
        <p:origin x="222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378"/>
    </p:cViewPr>
  </p:sorterViewPr>
  <p:notesViewPr>
    <p:cSldViewPr>
      <p:cViewPr varScale="1">
        <p:scale>
          <a:sx n="79" d="100"/>
          <a:sy n="79" d="100"/>
        </p:scale>
        <p:origin x="-1446"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2000</a:t>
            </a:r>
          </a:p>
        </c:rich>
      </c:tx>
      <c:layout>
        <c:manualLayout>
          <c:xMode val="edge"/>
          <c:yMode val="edge"/>
          <c:x val="0.44565812494852752"/>
          <c:y val="7.851061519423649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7BD-4C9D-9F54-A642BDA8DDA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7BD-4C9D-9F54-A642BDA8DDA2}"/>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07BD-4C9D-9F54-A642BDA8DDA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7BD-4C9D-9F54-A642BDA8DDA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7BD-4C9D-9F54-A642BDA8DDA2}"/>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1-07BD-4C9D-9F54-A642BDA8DDA2}"/>
                </c:ext>
              </c:extLst>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3-07BD-4C9D-9F54-A642BDA8DDA2}"/>
                </c:ext>
              </c:extLst>
            </c:dLbl>
            <c:dLbl>
              <c:idx val="2"/>
              <c:layout>
                <c:manualLayout>
                  <c:x val="0.13252667554391612"/>
                  <c:y val="0.12464776391231754"/>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5025170888394127"/>
                      <c:h val="0.11486444353417644"/>
                    </c:manualLayout>
                  </c15:layout>
                </c:ext>
                <c:ext xmlns:c16="http://schemas.microsoft.com/office/drawing/2014/chart" uri="{C3380CC4-5D6E-409C-BE32-E72D297353CC}">
                  <c16:uniqueId val="{00000005-07BD-4C9D-9F54-A642BDA8DDA2}"/>
                </c:ext>
              </c:extLst>
            </c:dLbl>
            <c:dLbl>
              <c:idx val="3"/>
              <c:layout>
                <c:manualLayout>
                  <c:x val="4.1984671340747237E-2"/>
                  <c:y val="5.5887409165825387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4755390029464868"/>
                      <c:h val="0.15241299862707217"/>
                    </c:manualLayout>
                  </c15:layout>
                </c:ext>
                <c:ext xmlns:c16="http://schemas.microsoft.com/office/drawing/2014/chart" uri="{C3380CC4-5D6E-409C-BE32-E72D297353CC}">
                  <c16:uniqueId val="{00000007-07BD-4C9D-9F54-A642BDA8DDA2}"/>
                </c:ext>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9-07BD-4C9D-9F54-A642BDA8DDA2}"/>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Sheet1!$B$9:$F$9</c:f>
              <c:numCache>
                <c:formatCode>0%</c:formatCode>
                <c:ptCount val="5"/>
                <c:pt idx="0">
                  <c:v>0.52689128804584595</c:v>
                </c:pt>
                <c:pt idx="1">
                  <c:v>0.11406756539773483</c:v>
                </c:pt>
                <c:pt idx="2">
                  <c:v>2.7218130444215987E-2</c:v>
                </c:pt>
                <c:pt idx="3">
                  <c:v>1.1952312375197999E-2</c:v>
                </c:pt>
                <c:pt idx="4">
                  <c:v>0.31987070373700521</c:v>
                </c:pt>
              </c:numCache>
            </c:numRef>
          </c:val>
          <c:extLst>
            <c:ext xmlns:c16="http://schemas.microsoft.com/office/drawing/2014/chart" uri="{C3380CC4-5D6E-409C-BE32-E72D297353CC}">
              <c16:uniqueId val="{0000000A-07BD-4C9D-9F54-A642BDA8DDA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.5 of 2000-2010 Migration</c:v>
                </c:pt>
              </c:strCache>
            </c:strRef>
          </c:tx>
          <c:spPr>
            <a:ln w="28575" cap="rnd">
              <a:solidFill>
                <a:schemeClr val="accent1"/>
              </a:solidFill>
              <a:round/>
            </a:ln>
            <a:effectLst/>
          </c:spPr>
          <c:marker>
            <c:symbol val="none"/>
          </c:marker>
          <c:cat>
            <c:numRef>
              <c:f>Sheet1!$A$2:$A$42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Sheet1!$B$2:$B$42</c:f>
              <c:numCache>
                <c:formatCode>#,##0</c:formatCode>
                <c:ptCount val="11"/>
                <c:pt idx="0">
                  <c:v>340223</c:v>
                </c:pt>
                <c:pt idx="1">
                  <c:v>343233</c:v>
                </c:pt>
                <c:pt idx="2">
                  <c:v>346206</c:v>
                </c:pt>
                <c:pt idx="3">
                  <c:v>349206</c:v>
                </c:pt>
                <c:pt idx="4">
                  <c:v>352157</c:v>
                </c:pt>
                <c:pt idx="5">
                  <c:v>355116</c:v>
                </c:pt>
                <c:pt idx="6">
                  <c:v>358171</c:v>
                </c:pt>
                <c:pt idx="7">
                  <c:v>361175</c:v>
                </c:pt>
                <c:pt idx="8">
                  <c:v>364209</c:v>
                </c:pt>
                <c:pt idx="9">
                  <c:v>367372</c:v>
                </c:pt>
                <c:pt idx="10">
                  <c:v>370473</c:v>
                </c:pt>
              </c:numCache>
            </c:numRef>
          </c:val>
          <c:smooth val="0"/>
          <c:extLst>
            <c:ext xmlns:c16="http://schemas.microsoft.com/office/drawing/2014/chart" uri="{C3380CC4-5D6E-409C-BE32-E72D297353CC}">
              <c16:uniqueId val="{00000000-EDEC-40F6-A004-D708FCCC7DB7}"/>
            </c:ext>
          </c:extLst>
        </c:ser>
        <c:ser>
          <c:idx val="1"/>
          <c:order val="1"/>
          <c:tx>
            <c:strRef>
              <c:f>Sheet1!$C$1</c:f>
              <c:strCache>
                <c:ptCount val="1"/>
                <c:pt idx="0">
                  <c:v>2000-2010 Migration </c:v>
                </c:pt>
              </c:strCache>
            </c:strRef>
          </c:tx>
          <c:spPr>
            <a:ln w="28575" cap="rnd">
              <a:solidFill>
                <a:schemeClr val="accent2"/>
              </a:solidFill>
              <a:round/>
            </a:ln>
            <a:effectLst/>
          </c:spPr>
          <c:marker>
            <c:symbol val="none"/>
          </c:marker>
          <c:cat>
            <c:numRef>
              <c:f>Sheet1!$A$2:$A$42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Sheet1!$C$2:$C$42</c:f>
              <c:numCache>
                <c:formatCode>#,##0</c:formatCode>
                <c:ptCount val="11"/>
                <c:pt idx="0">
                  <c:v>340223</c:v>
                </c:pt>
                <c:pt idx="1">
                  <c:v>343700</c:v>
                </c:pt>
                <c:pt idx="2">
                  <c:v>347209</c:v>
                </c:pt>
                <c:pt idx="3">
                  <c:v>350748</c:v>
                </c:pt>
                <c:pt idx="4">
                  <c:v>354358</c:v>
                </c:pt>
                <c:pt idx="5">
                  <c:v>357888</c:v>
                </c:pt>
                <c:pt idx="6">
                  <c:v>361555</c:v>
                </c:pt>
                <c:pt idx="7">
                  <c:v>365275</c:v>
                </c:pt>
                <c:pt idx="8">
                  <c:v>369142</c:v>
                </c:pt>
                <c:pt idx="9">
                  <c:v>372883</c:v>
                </c:pt>
                <c:pt idx="10">
                  <c:v>376623</c:v>
                </c:pt>
              </c:numCache>
            </c:numRef>
          </c:val>
          <c:smooth val="0"/>
          <c:extLst>
            <c:ext xmlns:c16="http://schemas.microsoft.com/office/drawing/2014/chart" uri="{C3380CC4-5D6E-409C-BE32-E72D297353CC}">
              <c16:uniqueId val="{00000001-EDEC-40F6-A004-D708FCCC7DB7}"/>
            </c:ext>
          </c:extLst>
        </c:ser>
        <c:ser>
          <c:idx val="2"/>
          <c:order val="2"/>
          <c:tx>
            <c:strRef>
              <c:f>Sheet1!$D$1</c:f>
              <c:strCache>
                <c:ptCount val="1"/>
                <c:pt idx="0">
                  <c:v>Population Estimates</c:v>
                </c:pt>
              </c:strCache>
            </c:strRef>
          </c:tx>
          <c:spPr>
            <a:ln w="28575" cap="rnd">
              <a:solidFill>
                <a:schemeClr val="accent3"/>
              </a:solidFill>
              <a:round/>
            </a:ln>
            <a:effectLst/>
          </c:spPr>
          <c:marker>
            <c:symbol val="square"/>
            <c:size val="5"/>
            <c:spPr>
              <a:solidFill>
                <a:schemeClr val="accent3"/>
              </a:solidFill>
              <a:ln w="9525">
                <a:solidFill>
                  <a:schemeClr val="accent3"/>
                </a:solidFill>
              </a:ln>
              <a:effectLst/>
            </c:spPr>
          </c:marke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Sheet1!$D$2:$D$9</c:f>
              <c:numCache>
                <c:formatCode>#,##0</c:formatCode>
                <c:ptCount val="8"/>
                <c:pt idx="0">
                  <c:v>340223</c:v>
                </c:pt>
                <c:pt idx="1">
                  <c:v>343225</c:v>
                </c:pt>
                <c:pt idx="2">
                  <c:v>347848</c:v>
                </c:pt>
                <c:pt idx="3">
                  <c:v>352781</c:v>
                </c:pt>
                <c:pt idx="4">
                  <c:v>356452</c:v>
                </c:pt>
                <c:pt idx="5">
                  <c:v>360437</c:v>
                </c:pt>
                <c:pt idx="6">
                  <c:v>361529</c:v>
                </c:pt>
                <c:pt idx="7">
                  <c:v>361221</c:v>
                </c:pt>
              </c:numCache>
            </c:numRef>
          </c:val>
          <c:smooth val="0"/>
          <c:extLst>
            <c:ext xmlns:c16="http://schemas.microsoft.com/office/drawing/2014/chart" uri="{C3380CC4-5D6E-409C-BE32-E72D297353CC}">
              <c16:uniqueId val="{00000003-EDEC-40F6-A004-D708FCCC7DB7}"/>
            </c:ext>
          </c:extLst>
        </c:ser>
        <c:dLbls>
          <c:showLegendKey val="0"/>
          <c:showVal val="0"/>
          <c:showCatName val="0"/>
          <c:showSerName val="0"/>
          <c:showPercent val="0"/>
          <c:showBubbleSize val="0"/>
        </c:dLbls>
        <c:smooth val="0"/>
        <c:axId val="539250128"/>
        <c:axId val="539244880"/>
      </c:lineChart>
      <c:catAx>
        <c:axId val="539250128"/>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348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9244880"/>
        <c:crosses val="autoZero"/>
        <c:auto val="1"/>
        <c:lblAlgn val="ctr"/>
        <c:lblOffset val="100"/>
        <c:tickLblSkip val="1"/>
        <c:noMultiLvlLbl val="0"/>
      </c:catAx>
      <c:valAx>
        <c:axId val="539244880"/>
        <c:scaling>
          <c:orientation val="minMax"/>
          <c:min val="3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9250128"/>
        <c:crosses val="autoZero"/>
        <c:crossBetween val="between"/>
      </c:valAx>
      <c:spPr>
        <a:noFill/>
        <a:ln>
          <a:noFill/>
        </a:ln>
        <a:effectLst/>
      </c:spPr>
    </c:plotArea>
    <c:legend>
      <c:legendPos val="b"/>
      <c:layout>
        <c:manualLayout>
          <c:xMode val="edge"/>
          <c:yMode val="edge"/>
          <c:x val="0.41362594878342912"/>
          <c:y val="0.52766797274915178"/>
          <c:w val="0.30638161783831075"/>
          <c:h val="0.2109297127511886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2016</a:t>
            </a:r>
          </a:p>
        </c:rich>
      </c:tx>
      <c:layout>
        <c:manualLayout>
          <c:xMode val="edge"/>
          <c:yMode val="edge"/>
          <c:x val="0.44198039466889671"/>
          <c:y val="0.1025019350266868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460-4A82-A0E1-1D49E281F84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460-4A82-A0E1-1D49E281F840}"/>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6460-4A82-A0E1-1D49E281F84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460-4A82-A0E1-1D49E281F84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460-4A82-A0E1-1D49E281F840}"/>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1-6460-4A82-A0E1-1D49E281F840}"/>
                </c:ext>
              </c:extLst>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3-6460-4A82-A0E1-1D49E281F840}"/>
                </c:ext>
              </c:extLst>
            </c:dLbl>
            <c:dLbl>
              <c:idx val="2"/>
              <c:layout>
                <c:manualLayout>
                  <c:x val="9.3999620374642281E-2"/>
                  <c:y val="3.9021491239043929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6460-4A82-A0E1-1D49E281F840}"/>
                </c:ext>
              </c:extLst>
            </c:dLbl>
            <c:dLbl>
              <c:idx val="3"/>
              <c:layout>
                <c:manualLayout>
                  <c:x val="4.8393489150024303E-2"/>
                  <c:y val="1.7897752571090202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6460-4A82-A0E1-1D49E281F840}"/>
                </c:ext>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9-6460-4A82-A0E1-1D49E281F840}"/>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Sheet1!$B$7:$F$7</c:f>
              <c:numCache>
                <c:formatCode>0%</c:formatCode>
                <c:ptCount val="5"/>
                <c:pt idx="0">
                  <c:v>0.43037249035407549</c:v>
                </c:pt>
                <c:pt idx="1">
                  <c:v>0.11768675902688379</c:v>
                </c:pt>
                <c:pt idx="2">
                  <c:v>4.5569798865736991E-2</c:v>
                </c:pt>
                <c:pt idx="3">
                  <c:v>1.7931011535355673E-2</c:v>
                </c:pt>
                <c:pt idx="4">
                  <c:v>0.38843994021794803</c:v>
                </c:pt>
              </c:numCache>
            </c:numRef>
          </c:val>
          <c:extLst>
            <c:ext xmlns:c16="http://schemas.microsoft.com/office/drawing/2014/chart" uri="{C3380CC4-5D6E-409C-BE32-E72D297353CC}">
              <c16:uniqueId val="{0000000A-6460-4A82-A0E1-1D49E281F840}"/>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2010</a:t>
            </a:r>
          </a:p>
        </c:rich>
      </c:tx>
      <c:layout>
        <c:manualLayout>
          <c:xMode val="edge"/>
          <c:yMode val="edge"/>
          <c:x val="0.43599697940623672"/>
          <c:y val="9.533839230944117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D53-4943-8539-09CBBCF50E6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D53-4943-8539-09CBBCF50E66}"/>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7D53-4943-8539-09CBBCF50E6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D53-4943-8539-09CBBCF50E6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D53-4943-8539-09CBBCF50E66}"/>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1-7D53-4943-8539-09CBBCF50E66}"/>
                </c:ext>
              </c:extLst>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3-7D53-4943-8539-09CBBCF50E66}"/>
                </c:ext>
              </c:extLst>
            </c:dLbl>
            <c:dLbl>
              <c:idx val="2"/>
              <c:layout>
                <c:manualLayout>
                  <c:x val="5.983203722922583E-2"/>
                  <c:y val="1.3650870592878254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7D53-4943-8539-09CBBCF50E66}"/>
                </c:ext>
              </c:extLst>
            </c:dLbl>
            <c:dLbl>
              <c:idx val="3"/>
              <c:layout>
                <c:manualLayout>
                  <c:x val="-8.7913412061446528E-3"/>
                  <c:y val="-3.4104923707837694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7D53-4943-8539-09CBBCF50E66}"/>
                </c:ext>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9-7D53-4943-8539-09CBBCF50E66}"/>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Sheet1!$B$8:$F$8</c:f>
              <c:numCache>
                <c:formatCode>0%</c:formatCode>
                <c:ptCount val="5"/>
                <c:pt idx="0">
                  <c:v>0.4544992255293091</c:v>
                </c:pt>
                <c:pt idx="1">
                  <c:v>0.11532389354924315</c:v>
                </c:pt>
                <c:pt idx="2">
                  <c:v>3.8199306827952653E-2</c:v>
                </c:pt>
                <c:pt idx="3">
                  <c:v>1.5731404839208003E-2</c:v>
                </c:pt>
                <c:pt idx="4">
                  <c:v>0.37624616925428706</c:v>
                </c:pt>
              </c:numCache>
            </c:numRef>
          </c:val>
          <c:extLst>
            <c:ext xmlns:c16="http://schemas.microsoft.com/office/drawing/2014/chart" uri="{C3380CC4-5D6E-409C-BE32-E72D297353CC}">
              <c16:uniqueId val="{0000000A-7D53-4943-8539-09CBBCF50E66}"/>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rgbClr val="C00000"/>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c:formatCode>
                <c:ptCount val="86"/>
                <c:pt idx="0">
                  <c:v>122428</c:v>
                </c:pt>
                <c:pt idx="1">
                  <c:v>121262</c:v>
                </c:pt>
                <c:pt idx="2">
                  <c:v>119706</c:v>
                </c:pt>
                <c:pt idx="3">
                  <c:v>119778</c:v>
                </c:pt>
                <c:pt idx="4">
                  <c:v>120619</c:v>
                </c:pt>
                <c:pt idx="5">
                  <c:v>119532</c:v>
                </c:pt>
                <c:pt idx="6">
                  <c:v>122081</c:v>
                </c:pt>
                <c:pt idx="7">
                  <c:v>123852</c:v>
                </c:pt>
                <c:pt idx="8">
                  <c:v>124528</c:v>
                </c:pt>
                <c:pt idx="9">
                  <c:v>125689</c:v>
                </c:pt>
                <c:pt idx="10">
                  <c:v>127327</c:v>
                </c:pt>
                <c:pt idx="11">
                  <c:v>128263</c:v>
                </c:pt>
                <c:pt idx="12">
                  <c:v>128594</c:v>
                </c:pt>
                <c:pt idx="13">
                  <c:v>131088</c:v>
                </c:pt>
                <c:pt idx="14">
                  <c:v>132577</c:v>
                </c:pt>
                <c:pt idx="15">
                  <c:v>131971</c:v>
                </c:pt>
                <c:pt idx="16">
                  <c:v>131063</c:v>
                </c:pt>
                <c:pt idx="17">
                  <c:v>132256</c:v>
                </c:pt>
                <c:pt idx="18">
                  <c:v>134548</c:v>
                </c:pt>
                <c:pt idx="19">
                  <c:v>137096</c:v>
                </c:pt>
                <c:pt idx="20">
                  <c:v>134960</c:v>
                </c:pt>
                <c:pt idx="21">
                  <c:v>136408</c:v>
                </c:pt>
                <c:pt idx="22">
                  <c:v>137448</c:v>
                </c:pt>
                <c:pt idx="23">
                  <c:v>137398</c:v>
                </c:pt>
                <c:pt idx="24">
                  <c:v>138042</c:v>
                </c:pt>
                <c:pt idx="25">
                  <c:v>137146</c:v>
                </c:pt>
                <c:pt idx="26">
                  <c:v>137867</c:v>
                </c:pt>
                <c:pt idx="27">
                  <c:v>141512</c:v>
                </c:pt>
                <c:pt idx="28">
                  <c:v>145418</c:v>
                </c:pt>
                <c:pt idx="29">
                  <c:v>148869</c:v>
                </c:pt>
                <c:pt idx="30">
                  <c:v>147295</c:v>
                </c:pt>
                <c:pt idx="31">
                  <c:v>150128</c:v>
                </c:pt>
                <c:pt idx="32">
                  <c:v>151145</c:v>
                </c:pt>
                <c:pt idx="33">
                  <c:v>151662</c:v>
                </c:pt>
                <c:pt idx="34">
                  <c:v>150770</c:v>
                </c:pt>
                <c:pt idx="35">
                  <c:v>142895</c:v>
                </c:pt>
                <c:pt idx="36">
                  <c:v>139686</c:v>
                </c:pt>
                <c:pt idx="37">
                  <c:v>136709</c:v>
                </c:pt>
                <c:pt idx="38">
                  <c:v>134721</c:v>
                </c:pt>
                <c:pt idx="39">
                  <c:v>137143</c:v>
                </c:pt>
                <c:pt idx="40">
                  <c:v>135053</c:v>
                </c:pt>
                <c:pt idx="41">
                  <c:v>137961</c:v>
                </c:pt>
                <c:pt idx="42">
                  <c:v>147743</c:v>
                </c:pt>
                <c:pt idx="43">
                  <c:v>159529</c:v>
                </c:pt>
                <c:pt idx="44">
                  <c:v>161160</c:v>
                </c:pt>
                <c:pt idx="45">
                  <c:v>153398</c:v>
                </c:pt>
                <c:pt idx="46">
                  <c:v>147505</c:v>
                </c:pt>
                <c:pt idx="47">
                  <c:v>146908</c:v>
                </c:pt>
                <c:pt idx="48">
                  <c:v>149378</c:v>
                </c:pt>
                <c:pt idx="49">
                  <c:v>161688</c:v>
                </c:pt>
                <c:pt idx="50">
                  <c:v>170500</c:v>
                </c:pt>
                <c:pt idx="51">
                  <c:v>175912</c:v>
                </c:pt>
                <c:pt idx="52">
                  <c:v>178898</c:v>
                </c:pt>
                <c:pt idx="53">
                  <c:v>182461</c:v>
                </c:pt>
                <c:pt idx="54">
                  <c:v>186102</c:v>
                </c:pt>
                <c:pt idx="55">
                  <c:v>182270</c:v>
                </c:pt>
                <c:pt idx="56">
                  <c:v>183392</c:v>
                </c:pt>
                <c:pt idx="57">
                  <c:v>180605</c:v>
                </c:pt>
                <c:pt idx="58">
                  <c:v>176253</c:v>
                </c:pt>
                <c:pt idx="59">
                  <c:v>175246</c:v>
                </c:pt>
                <c:pt idx="60">
                  <c:v>169158</c:v>
                </c:pt>
                <c:pt idx="61">
                  <c:v>164457</c:v>
                </c:pt>
                <c:pt idx="62">
                  <c:v>158436</c:v>
                </c:pt>
                <c:pt idx="63">
                  <c:v>149884</c:v>
                </c:pt>
                <c:pt idx="64">
                  <c:v>148013</c:v>
                </c:pt>
                <c:pt idx="65">
                  <c:v>145083</c:v>
                </c:pt>
                <c:pt idx="66">
                  <c:v>148364</c:v>
                </c:pt>
                <c:pt idx="67">
                  <c:v>148599</c:v>
                </c:pt>
                <c:pt idx="68">
                  <c:v>119031</c:v>
                </c:pt>
                <c:pt idx="69">
                  <c:v>112097</c:v>
                </c:pt>
                <c:pt idx="70">
                  <c:v>112814</c:v>
                </c:pt>
                <c:pt idx="71">
                  <c:v>108911</c:v>
                </c:pt>
                <c:pt idx="72">
                  <c:v>98388</c:v>
                </c:pt>
                <c:pt idx="73">
                  <c:v>90010</c:v>
                </c:pt>
                <c:pt idx="74">
                  <c:v>82911</c:v>
                </c:pt>
                <c:pt idx="75">
                  <c:v>77959</c:v>
                </c:pt>
                <c:pt idx="76">
                  <c:v>73802</c:v>
                </c:pt>
                <c:pt idx="77">
                  <c:v>68036</c:v>
                </c:pt>
                <c:pt idx="78">
                  <c:v>64861</c:v>
                </c:pt>
                <c:pt idx="79">
                  <c:v>62401</c:v>
                </c:pt>
                <c:pt idx="80">
                  <c:v>56580</c:v>
                </c:pt>
                <c:pt idx="81">
                  <c:v>52997</c:v>
                </c:pt>
                <c:pt idx="82">
                  <c:v>49872</c:v>
                </c:pt>
                <c:pt idx="83">
                  <c:v>47036</c:v>
                </c:pt>
                <c:pt idx="84">
                  <c:v>43784</c:v>
                </c:pt>
                <c:pt idx="85">
                  <c:v>241516</c:v>
                </c:pt>
              </c:numCache>
            </c:numRef>
          </c:val>
          <c:extLst>
            <c:ext xmlns:c16="http://schemas.microsoft.com/office/drawing/2014/chart" uri="{C3380CC4-5D6E-409C-BE32-E72D297353CC}">
              <c16:uniqueId val="{00000000-5F50-4196-A476-54EC04991C03}"/>
            </c:ext>
          </c:extLst>
        </c:ser>
        <c:ser>
          <c:idx val="1"/>
          <c:order val="1"/>
          <c:tx>
            <c:strRef>
              <c:f>Sheet1!$C$1</c:f>
              <c:strCache>
                <c:ptCount val="1"/>
                <c:pt idx="0">
                  <c:v>Hispanic</c:v>
                </c:pt>
              </c:strCache>
            </c:strRef>
          </c:tx>
          <c:spPr>
            <a:solidFill>
              <a:srgbClr val="0000FF"/>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c:formatCode>
                <c:ptCount val="86"/>
                <c:pt idx="0">
                  <c:v>201273</c:v>
                </c:pt>
                <c:pt idx="1">
                  <c:v>198602</c:v>
                </c:pt>
                <c:pt idx="2">
                  <c:v>196390</c:v>
                </c:pt>
                <c:pt idx="3">
                  <c:v>197984</c:v>
                </c:pt>
                <c:pt idx="4">
                  <c:v>197309</c:v>
                </c:pt>
                <c:pt idx="5">
                  <c:v>193080</c:v>
                </c:pt>
                <c:pt idx="6">
                  <c:v>196451</c:v>
                </c:pt>
                <c:pt idx="7">
                  <c:v>197711</c:v>
                </c:pt>
                <c:pt idx="8">
                  <c:v>196329</c:v>
                </c:pt>
                <c:pt idx="9">
                  <c:v>196930</c:v>
                </c:pt>
                <c:pt idx="10">
                  <c:v>198012</c:v>
                </c:pt>
                <c:pt idx="11">
                  <c:v>199509</c:v>
                </c:pt>
                <c:pt idx="12">
                  <c:v>201597</c:v>
                </c:pt>
                <c:pt idx="13">
                  <c:v>204574</c:v>
                </c:pt>
                <c:pt idx="14">
                  <c:v>202667</c:v>
                </c:pt>
                <c:pt idx="15">
                  <c:v>196441</c:v>
                </c:pt>
                <c:pt idx="16">
                  <c:v>191694</c:v>
                </c:pt>
                <c:pt idx="17">
                  <c:v>188563</c:v>
                </c:pt>
                <c:pt idx="18">
                  <c:v>187938</c:v>
                </c:pt>
                <c:pt idx="19">
                  <c:v>187701</c:v>
                </c:pt>
                <c:pt idx="20">
                  <c:v>185592</c:v>
                </c:pt>
                <c:pt idx="21">
                  <c:v>186151</c:v>
                </c:pt>
                <c:pt idx="22">
                  <c:v>185539</c:v>
                </c:pt>
                <c:pt idx="23">
                  <c:v>182100</c:v>
                </c:pt>
                <c:pt idx="24">
                  <c:v>177609</c:v>
                </c:pt>
                <c:pt idx="25">
                  <c:v>172521</c:v>
                </c:pt>
                <c:pt idx="26">
                  <c:v>171083</c:v>
                </c:pt>
                <c:pt idx="27">
                  <c:v>170565</c:v>
                </c:pt>
                <c:pt idx="28">
                  <c:v>169642</c:v>
                </c:pt>
                <c:pt idx="29">
                  <c:v>168232</c:v>
                </c:pt>
                <c:pt idx="30">
                  <c:v>165890</c:v>
                </c:pt>
                <c:pt idx="31">
                  <c:v>168024</c:v>
                </c:pt>
                <c:pt idx="32">
                  <c:v>167928</c:v>
                </c:pt>
                <c:pt idx="33">
                  <c:v>167703</c:v>
                </c:pt>
                <c:pt idx="34">
                  <c:v>165670</c:v>
                </c:pt>
                <c:pt idx="35">
                  <c:v>155767</c:v>
                </c:pt>
                <c:pt idx="36">
                  <c:v>153987</c:v>
                </c:pt>
                <c:pt idx="37">
                  <c:v>152544</c:v>
                </c:pt>
                <c:pt idx="38">
                  <c:v>153291</c:v>
                </c:pt>
                <c:pt idx="39">
                  <c:v>153681</c:v>
                </c:pt>
                <c:pt idx="40">
                  <c:v>148767</c:v>
                </c:pt>
                <c:pt idx="41">
                  <c:v>147817</c:v>
                </c:pt>
                <c:pt idx="42">
                  <c:v>146464</c:v>
                </c:pt>
                <c:pt idx="43">
                  <c:v>143574</c:v>
                </c:pt>
                <c:pt idx="44">
                  <c:v>141216</c:v>
                </c:pt>
                <c:pt idx="45">
                  <c:v>132503</c:v>
                </c:pt>
                <c:pt idx="46">
                  <c:v>127557</c:v>
                </c:pt>
                <c:pt idx="47">
                  <c:v>123472</c:v>
                </c:pt>
                <c:pt idx="48">
                  <c:v>121957</c:v>
                </c:pt>
                <c:pt idx="49">
                  <c:v>122175</c:v>
                </c:pt>
                <c:pt idx="50">
                  <c:v>117613</c:v>
                </c:pt>
                <c:pt idx="51">
                  <c:v>114234</c:v>
                </c:pt>
                <c:pt idx="52">
                  <c:v>109810</c:v>
                </c:pt>
                <c:pt idx="53">
                  <c:v>107039</c:v>
                </c:pt>
                <c:pt idx="54">
                  <c:v>105173</c:v>
                </c:pt>
                <c:pt idx="55">
                  <c:v>97895</c:v>
                </c:pt>
                <c:pt idx="56">
                  <c:v>94140</c:v>
                </c:pt>
                <c:pt idx="57">
                  <c:v>90153</c:v>
                </c:pt>
                <c:pt idx="58">
                  <c:v>86238</c:v>
                </c:pt>
                <c:pt idx="59">
                  <c:v>82105</c:v>
                </c:pt>
                <c:pt idx="60">
                  <c:v>75981</c:v>
                </c:pt>
                <c:pt idx="61">
                  <c:v>71418</c:v>
                </c:pt>
                <c:pt idx="62">
                  <c:v>66322</c:v>
                </c:pt>
                <c:pt idx="63">
                  <c:v>64076</c:v>
                </c:pt>
                <c:pt idx="64">
                  <c:v>61713</c:v>
                </c:pt>
                <c:pt idx="65">
                  <c:v>57678</c:v>
                </c:pt>
                <c:pt idx="66">
                  <c:v>54797</c:v>
                </c:pt>
                <c:pt idx="67">
                  <c:v>51541</c:v>
                </c:pt>
                <c:pt idx="68">
                  <c:v>45986</c:v>
                </c:pt>
                <c:pt idx="69">
                  <c:v>42738</c:v>
                </c:pt>
                <c:pt idx="70">
                  <c:v>39241</c:v>
                </c:pt>
                <c:pt idx="71">
                  <c:v>35933</c:v>
                </c:pt>
                <c:pt idx="72">
                  <c:v>32497</c:v>
                </c:pt>
                <c:pt idx="73">
                  <c:v>30318</c:v>
                </c:pt>
                <c:pt idx="74">
                  <c:v>28514</c:v>
                </c:pt>
                <c:pt idx="75">
                  <c:v>26097</c:v>
                </c:pt>
                <c:pt idx="76">
                  <c:v>24698</c:v>
                </c:pt>
                <c:pt idx="77">
                  <c:v>22979</c:v>
                </c:pt>
                <c:pt idx="78">
                  <c:v>21662</c:v>
                </c:pt>
                <c:pt idx="79">
                  <c:v>20483</c:v>
                </c:pt>
                <c:pt idx="80">
                  <c:v>18207</c:v>
                </c:pt>
                <c:pt idx="81">
                  <c:v>16196</c:v>
                </c:pt>
                <c:pt idx="82">
                  <c:v>15267</c:v>
                </c:pt>
                <c:pt idx="83">
                  <c:v>14215</c:v>
                </c:pt>
                <c:pt idx="84">
                  <c:v>13265</c:v>
                </c:pt>
                <c:pt idx="85">
                  <c:v>64416</c:v>
                </c:pt>
              </c:numCache>
            </c:numRef>
          </c:val>
          <c:extLst>
            <c:ext xmlns:c16="http://schemas.microsoft.com/office/drawing/2014/chart" uri="{C3380CC4-5D6E-409C-BE32-E72D297353CC}">
              <c16:uniqueId val="{00000001-5F50-4196-A476-54EC04991C03}"/>
            </c:ext>
          </c:extLst>
        </c:ser>
        <c:dLbls>
          <c:showLegendKey val="0"/>
          <c:showVal val="0"/>
          <c:showCatName val="0"/>
          <c:showSerName val="0"/>
          <c:showPercent val="0"/>
          <c:showBubbleSize val="0"/>
        </c:dLbls>
        <c:gapWidth val="0"/>
        <c:axId val="220208104"/>
        <c:axId val="220212416"/>
      </c:barChart>
      <c:catAx>
        <c:axId val="220208104"/>
        <c:scaling>
          <c:orientation val="minMax"/>
        </c:scaling>
        <c:delete val="0"/>
        <c:axPos val="b"/>
        <c:title>
          <c:tx>
            <c:rich>
              <a:bodyPr/>
              <a:lstStyle/>
              <a:p>
                <a:pPr>
                  <a:defRPr/>
                </a:pPr>
                <a:r>
                  <a:rPr lang="en-US"/>
                  <a:t>Age</a:t>
                </a:r>
              </a:p>
            </c:rich>
          </c:tx>
          <c:layout/>
          <c:overlay val="0"/>
        </c:title>
        <c:numFmt formatCode="General" sourceLinked="0"/>
        <c:majorTickMark val="out"/>
        <c:minorTickMark val="none"/>
        <c:tickLblPos val="nextTo"/>
        <c:txPr>
          <a:bodyPr rot="-3900000"/>
          <a:lstStyle/>
          <a:p>
            <a:pPr>
              <a:defRPr sz="1200"/>
            </a:pPr>
            <a:endParaRPr lang="en-US"/>
          </a:p>
        </c:txPr>
        <c:crossAx val="220212416"/>
        <c:crosses val="autoZero"/>
        <c:auto val="1"/>
        <c:lblAlgn val="ctr"/>
        <c:lblOffset val="100"/>
        <c:tickLblSkip val="5"/>
        <c:noMultiLvlLbl val="0"/>
      </c:catAx>
      <c:valAx>
        <c:axId val="220212416"/>
        <c:scaling>
          <c:orientation val="minMax"/>
          <c:max val="250000"/>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0" sourceLinked="1"/>
        <c:majorTickMark val="out"/>
        <c:minorTickMark val="none"/>
        <c:tickLblPos val="nextTo"/>
        <c:txPr>
          <a:bodyPr/>
          <a:lstStyle/>
          <a:p>
            <a:pPr>
              <a:defRPr sz="1400"/>
            </a:pPr>
            <a:endParaRPr lang="en-US"/>
          </a:p>
        </c:txPr>
        <c:crossAx val="220208104"/>
        <c:crosses val="autoZero"/>
        <c:crossBetween val="midCat"/>
      </c:valAx>
    </c:plotArea>
    <c:legend>
      <c:legendPos val="r"/>
      <c:layout>
        <c:manualLayout>
          <c:xMode val="edge"/>
          <c:yMode val="edge"/>
          <c:x val="0.68634414342275007"/>
          <c:y val="8.2665768709552542E-2"/>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extLst>
            <c:ext xmlns:c16="http://schemas.microsoft.com/office/drawing/2014/chart" uri="{C3380CC4-5D6E-409C-BE32-E72D297353CC}">
              <c16:uniqueId val="{00000000-3282-49BC-A486-6617A9E49AF8}"/>
            </c:ext>
          </c:extLst>
        </c:ser>
        <c:ser>
          <c:idx val="5"/>
          <c:order val="1"/>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extLst>
            <c:ext xmlns:c16="http://schemas.microsoft.com/office/drawing/2014/chart" uri="{C3380CC4-5D6E-409C-BE32-E72D297353CC}">
              <c16:uniqueId val="{00000001-3282-49BC-A486-6617A9E49AF8}"/>
            </c:ext>
          </c:extLst>
        </c:ser>
        <c:dLbls>
          <c:showLegendKey val="0"/>
          <c:showVal val="0"/>
          <c:showCatName val="0"/>
          <c:showSerName val="0"/>
          <c:showPercent val="0"/>
          <c:showBubbleSize val="0"/>
        </c:dLbls>
        <c:gapWidth val="0"/>
        <c:overlap val="100"/>
        <c:axId val="220207320"/>
        <c:axId val="220208496"/>
      </c:barChart>
      <c:catAx>
        <c:axId val="220207320"/>
        <c:scaling>
          <c:orientation val="minMax"/>
        </c:scaling>
        <c:delete val="0"/>
        <c:axPos val="l"/>
        <c:numFmt formatCode="General" sourceLinked="0"/>
        <c:majorTickMark val="out"/>
        <c:minorTickMark val="none"/>
        <c:tickLblPos val="low"/>
        <c:txPr>
          <a:bodyPr/>
          <a:lstStyle/>
          <a:p>
            <a:pPr>
              <a:defRPr sz="1050" baseline="0"/>
            </a:pPr>
            <a:endParaRPr lang="en-US"/>
          </a:p>
        </c:txPr>
        <c:crossAx val="220208496"/>
        <c:crosses val="autoZero"/>
        <c:auto val="1"/>
        <c:lblAlgn val="ctr"/>
        <c:lblOffset val="100"/>
        <c:tickLblSkip val="5"/>
        <c:noMultiLvlLbl val="0"/>
      </c:catAx>
      <c:valAx>
        <c:axId val="220208496"/>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220207320"/>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2"/>
          <c:order val="0"/>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extLst>
            <c:ext xmlns:c16="http://schemas.microsoft.com/office/drawing/2014/chart" uri="{C3380CC4-5D6E-409C-BE32-E72D297353CC}">
              <c16:uniqueId val="{00000000-857B-4F92-9C51-8DFDF1ECC766}"/>
            </c:ext>
          </c:extLst>
        </c:ser>
        <c:ser>
          <c:idx val="4"/>
          <c:order val="1"/>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extLst>
            <c:ext xmlns:c16="http://schemas.microsoft.com/office/drawing/2014/chart" uri="{C3380CC4-5D6E-409C-BE32-E72D297353CC}">
              <c16:uniqueId val="{00000001-857B-4F92-9C51-8DFDF1ECC766}"/>
            </c:ext>
          </c:extLst>
        </c:ser>
        <c:ser>
          <c:idx val="3"/>
          <c:order val="2"/>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extLst>
            <c:ext xmlns:c16="http://schemas.microsoft.com/office/drawing/2014/chart" uri="{C3380CC4-5D6E-409C-BE32-E72D297353CC}">
              <c16:uniqueId val="{00000002-857B-4F92-9C51-8DFDF1ECC766}"/>
            </c:ext>
          </c:extLst>
        </c:ser>
        <c:ser>
          <c:idx val="6"/>
          <c:order val="3"/>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extLst>
            <c:ext xmlns:c16="http://schemas.microsoft.com/office/drawing/2014/chart" uri="{C3380CC4-5D6E-409C-BE32-E72D297353CC}">
              <c16:uniqueId val="{00000003-857B-4F92-9C51-8DFDF1ECC766}"/>
            </c:ext>
          </c:extLst>
        </c:ser>
        <c:ser>
          <c:idx val="8"/>
          <c:order val="4"/>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extLst>
            <c:ext xmlns:c16="http://schemas.microsoft.com/office/drawing/2014/chart" uri="{C3380CC4-5D6E-409C-BE32-E72D297353CC}">
              <c16:uniqueId val="{00000004-857B-4F92-9C51-8DFDF1ECC766}"/>
            </c:ext>
          </c:extLst>
        </c:ser>
        <c:ser>
          <c:idx val="7"/>
          <c:order val="5"/>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extLst>
              <c:ext xmlns:c16="http://schemas.microsoft.com/office/drawing/2014/chart" uri="{C3380CC4-5D6E-409C-BE32-E72D297353CC}">
                <c16:uniqueId val="{00000005-857B-4F92-9C51-8DFDF1ECC766}"/>
              </c:ext>
            </c:extLst>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extLst>
            <c:ext xmlns:c16="http://schemas.microsoft.com/office/drawing/2014/chart" uri="{C3380CC4-5D6E-409C-BE32-E72D297353CC}">
              <c16:uniqueId val="{00000006-857B-4F92-9C51-8DFDF1ECC766}"/>
            </c:ext>
          </c:extLst>
        </c:ser>
        <c:dLbls>
          <c:showLegendKey val="0"/>
          <c:showVal val="0"/>
          <c:showCatName val="0"/>
          <c:showSerName val="0"/>
          <c:showPercent val="0"/>
          <c:showBubbleSize val="0"/>
        </c:dLbls>
        <c:gapWidth val="0"/>
        <c:overlap val="100"/>
        <c:axId val="220210848"/>
        <c:axId val="220212808"/>
      </c:barChart>
      <c:catAx>
        <c:axId val="220210848"/>
        <c:scaling>
          <c:orientation val="minMax"/>
        </c:scaling>
        <c:delete val="0"/>
        <c:axPos val="l"/>
        <c:numFmt formatCode="General" sourceLinked="0"/>
        <c:majorTickMark val="out"/>
        <c:minorTickMark val="none"/>
        <c:tickLblPos val="low"/>
        <c:txPr>
          <a:bodyPr/>
          <a:lstStyle/>
          <a:p>
            <a:pPr>
              <a:defRPr sz="1050" baseline="0"/>
            </a:pPr>
            <a:endParaRPr lang="en-US"/>
          </a:p>
        </c:txPr>
        <c:crossAx val="220212808"/>
        <c:crosses val="autoZero"/>
        <c:auto val="1"/>
        <c:lblAlgn val="ctr"/>
        <c:lblOffset val="100"/>
        <c:tickLblSkip val="5"/>
        <c:noMultiLvlLbl val="0"/>
      </c:catAx>
      <c:valAx>
        <c:axId val="220212808"/>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220210848"/>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extLst>
            <c:ext xmlns:c16="http://schemas.microsoft.com/office/drawing/2014/chart" uri="{C3380CC4-5D6E-409C-BE32-E72D297353CC}">
              <c16:uniqueId val="{00000000-AC00-43E5-9391-5CD523DA4AA1}"/>
            </c:ext>
          </c:extLst>
        </c:ser>
        <c:ser>
          <c:idx val="2"/>
          <c:order val="1"/>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extLst>
            <c:ext xmlns:c16="http://schemas.microsoft.com/office/drawing/2014/chart" uri="{C3380CC4-5D6E-409C-BE32-E72D297353CC}">
              <c16:uniqueId val="{00000001-AC00-43E5-9391-5CD523DA4AA1}"/>
            </c:ext>
          </c:extLst>
        </c:ser>
        <c:ser>
          <c:idx val="4"/>
          <c:order val="2"/>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extLst>
            <c:ext xmlns:c16="http://schemas.microsoft.com/office/drawing/2014/chart" uri="{C3380CC4-5D6E-409C-BE32-E72D297353CC}">
              <c16:uniqueId val="{00000002-AC00-43E5-9391-5CD523DA4AA1}"/>
            </c:ext>
          </c:extLst>
        </c:ser>
        <c:ser>
          <c:idx val="3"/>
          <c:order val="3"/>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extLst>
            <c:ext xmlns:c16="http://schemas.microsoft.com/office/drawing/2014/chart" uri="{C3380CC4-5D6E-409C-BE32-E72D297353CC}">
              <c16:uniqueId val="{00000003-AC00-43E5-9391-5CD523DA4AA1}"/>
            </c:ext>
          </c:extLst>
        </c:ser>
        <c:ser>
          <c:idx val="5"/>
          <c:order val="4"/>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extLst>
            <c:ext xmlns:c16="http://schemas.microsoft.com/office/drawing/2014/chart" uri="{C3380CC4-5D6E-409C-BE32-E72D297353CC}">
              <c16:uniqueId val="{00000004-AC00-43E5-9391-5CD523DA4AA1}"/>
            </c:ext>
          </c:extLst>
        </c:ser>
        <c:ser>
          <c:idx val="6"/>
          <c:order val="5"/>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extLst>
            <c:ext xmlns:c16="http://schemas.microsoft.com/office/drawing/2014/chart" uri="{C3380CC4-5D6E-409C-BE32-E72D297353CC}">
              <c16:uniqueId val="{00000005-AC00-43E5-9391-5CD523DA4AA1}"/>
            </c:ext>
          </c:extLst>
        </c:ser>
        <c:ser>
          <c:idx val="8"/>
          <c:order val="6"/>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extLst>
            <c:ext xmlns:c16="http://schemas.microsoft.com/office/drawing/2014/chart" uri="{C3380CC4-5D6E-409C-BE32-E72D297353CC}">
              <c16:uniqueId val="{00000006-AC00-43E5-9391-5CD523DA4AA1}"/>
            </c:ext>
          </c:extLst>
        </c:ser>
        <c:ser>
          <c:idx val="7"/>
          <c:order val="7"/>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extLst>
              <c:ext xmlns:c16="http://schemas.microsoft.com/office/drawing/2014/chart" uri="{C3380CC4-5D6E-409C-BE32-E72D297353CC}">
                <c16:uniqueId val="{00000007-AC00-43E5-9391-5CD523DA4AA1}"/>
              </c:ext>
            </c:extLst>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extLst>
            <c:ext xmlns:c16="http://schemas.microsoft.com/office/drawing/2014/chart" uri="{C3380CC4-5D6E-409C-BE32-E72D297353CC}">
              <c16:uniqueId val="{00000008-AC00-43E5-9391-5CD523DA4AA1}"/>
            </c:ext>
          </c:extLst>
        </c:ser>
        <c:dLbls>
          <c:showLegendKey val="0"/>
          <c:showVal val="0"/>
          <c:showCatName val="0"/>
          <c:showSerName val="0"/>
          <c:showPercent val="0"/>
          <c:showBubbleSize val="0"/>
        </c:dLbls>
        <c:gapWidth val="0"/>
        <c:overlap val="100"/>
        <c:axId val="220211632"/>
        <c:axId val="220206536"/>
      </c:barChart>
      <c:catAx>
        <c:axId val="220211632"/>
        <c:scaling>
          <c:orientation val="minMax"/>
        </c:scaling>
        <c:delete val="0"/>
        <c:axPos val="l"/>
        <c:numFmt formatCode="General" sourceLinked="0"/>
        <c:majorTickMark val="out"/>
        <c:minorTickMark val="none"/>
        <c:tickLblPos val="low"/>
        <c:txPr>
          <a:bodyPr/>
          <a:lstStyle/>
          <a:p>
            <a:pPr>
              <a:defRPr sz="1050" baseline="0"/>
            </a:pPr>
            <a:endParaRPr lang="en-US"/>
          </a:p>
        </c:txPr>
        <c:crossAx val="220206536"/>
        <c:crosses val="autoZero"/>
        <c:auto val="1"/>
        <c:lblAlgn val="ctr"/>
        <c:lblOffset val="100"/>
        <c:tickLblSkip val="5"/>
        <c:noMultiLvlLbl val="0"/>
      </c:catAx>
      <c:valAx>
        <c:axId val="220206536"/>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220211632"/>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591523281812"/>
          <c:y val="8.0072974109292483E-2"/>
          <c:w val="0.77674249052201805"/>
          <c:h val="0.78936150388584614"/>
        </c:manualLayout>
      </c:layout>
      <c:lineChart>
        <c:grouping val="standard"/>
        <c:varyColors val="0"/>
        <c:ser>
          <c:idx val="0"/>
          <c:order val="3"/>
          <c:tx>
            <c:strRef>
              <c:f>Sheet!$E$1</c:f>
              <c:strCache>
                <c:ptCount val="1"/>
                <c:pt idx="0">
                  <c:v>Projected Population, 2010 -2015 Migration Scenario</c:v>
                </c:pt>
              </c:strCache>
            </c:strRef>
          </c:tx>
          <c:spPr>
            <a:ln w="44450">
              <a:solidFill>
                <a:schemeClr val="accent2"/>
              </a:solidFill>
            </a:ln>
          </c:spPr>
          <c:marker>
            <c:symbol val="square"/>
            <c:size val="5"/>
            <c:spPr>
              <a:solidFill>
                <a:schemeClr val="accent2"/>
              </a:solidFill>
              <a:ln>
                <a:solidFill>
                  <a:schemeClr val="accent2"/>
                </a:solidFill>
              </a:ln>
            </c:spPr>
          </c:marker>
          <c:dLbls>
            <c:dLbl>
              <c:idx val="40"/>
              <c:layout>
                <c:manualLayout>
                  <c:x val="-0.1195293817439488"/>
                  <c:y val="-8.0133547499528345E-3"/>
                </c:manualLayout>
              </c:layout>
              <c:spPr>
                <a:solidFill>
                  <a:prstClr val="white"/>
                </a:solidFill>
                <a:ln>
                  <a:solidFill>
                    <a:prstClr val="black">
                      <a:lumMod val="65000"/>
                      <a:lumOff val="35000"/>
                    </a:prstClr>
                  </a:solidFill>
                </a:ln>
                <a:effectLst/>
              </c:spPr>
              <c:txPr>
                <a:bodyPr/>
                <a:lstStyle/>
                <a:p>
                  <a:pPr>
                    <a:defRPr sz="2000"/>
                  </a:pPr>
                  <a:endParaRPr lang="en-US"/>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prstGeom>
                  </c15:spPr>
                  <c15:layout>
                    <c:manualLayout>
                      <c:w val="8.2492223194322936E-2"/>
                      <c:h val="7.322881198545482E-2"/>
                    </c:manualLayout>
                  </c15:layout>
                </c:ext>
                <c:ext xmlns:c16="http://schemas.microsoft.com/office/drawing/2014/chart" uri="{C3380CC4-5D6E-409C-BE32-E72D297353CC}">
                  <c16:uniqueId val="{00000000-F2C1-4456-9050-0FE647E9CE40}"/>
                </c:ext>
              </c:extLst>
            </c:dLbl>
            <c:spPr>
              <a:solidFill>
                <a:prstClr val="white"/>
              </a:solidFill>
              <a:ln>
                <a:solidFill>
                  <a:prstClr val="black">
                    <a:lumMod val="65000"/>
                    <a:lumOff val="35000"/>
                  </a:prstClr>
                </a:solidFill>
              </a:ln>
              <a:effectLst/>
            </c:spPr>
            <c:txPr>
              <a:bodyPr wrap="square" lIns="38100" tIns="19050" rIns="38100" bIns="19050" anchor="ctr">
                <a:spAutoFit/>
              </a:bodyPr>
              <a:lstStyle/>
              <a:p>
                <a:pPr>
                  <a:defRPr sz="2000"/>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prstGeom>
                </c15:spPr>
                <c15:showLeaderLines val="1"/>
              </c:ext>
            </c:extLst>
          </c:dLbls>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Sheet!$E$2:$E$42</c:f>
              <c:numCache>
                <c:formatCode>0.0</c:formatCode>
                <c:ptCount val="41"/>
                <c:pt idx="0">
                  <c:v>25.145561000000001</c:v>
                </c:pt>
                <c:pt idx="1">
                  <c:v>25.560866999999998</c:v>
                </c:pt>
                <c:pt idx="2">
                  <c:v>25.982796</c:v>
                </c:pt>
                <c:pt idx="3">
                  <c:v>26.411553999999999</c:v>
                </c:pt>
                <c:pt idx="4">
                  <c:v>26.847197999999999</c:v>
                </c:pt>
                <c:pt idx="5">
                  <c:v>27.289849</c:v>
                </c:pt>
                <c:pt idx="6">
                  <c:v>27.739236999999999</c:v>
                </c:pt>
                <c:pt idx="7">
                  <c:v>28.195917999999999</c:v>
                </c:pt>
                <c:pt idx="8">
                  <c:v>28.659986</c:v>
                </c:pt>
                <c:pt idx="9">
                  <c:v>29.131564000000001</c:v>
                </c:pt>
                <c:pt idx="10">
                  <c:v>29.610797999999999</c:v>
                </c:pt>
                <c:pt idx="11">
                  <c:v>30.097591999999999</c:v>
                </c:pt>
                <c:pt idx="12">
                  <c:v>30.592002000000001</c:v>
                </c:pt>
                <c:pt idx="13">
                  <c:v>31.094014000000001</c:v>
                </c:pt>
                <c:pt idx="14">
                  <c:v>31.603586</c:v>
                </c:pt>
                <c:pt idx="15">
                  <c:v>32.120618999999998</c:v>
                </c:pt>
                <c:pt idx="16">
                  <c:v>32.644846000000001</c:v>
                </c:pt>
                <c:pt idx="17">
                  <c:v>33.176082999999998</c:v>
                </c:pt>
                <c:pt idx="18">
                  <c:v>33.714047000000001</c:v>
                </c:pt>
                <c:pt idx="19">
                  <c:v>34.258343000000004</c:v>
                </c:pt>
                <c:pt idx="20">
                  <c:v>34.808596000000001</c:v>
                </c:pt>
                <c:pt idx="21">
                  <c:v>35.364516000000002</c:v>
                </c:pt>
                <c:pt idx="22">
                  <c:v>35.926034000000001</c:v>
                </c:pt>
                <c:pt idx="23">
                  <c:v>36.493169000000002</c:v>
                </c:pt>
                <c:pt idx="24">
                  <c:v>37.065918000000003</c:v>
                </c:pt>
                <c:pt idx="25">
                  <c:v>37.644506999999997</c:v>
                </c:pt>
                <c:pt idx="26">
                  <c:v>38.229151000000002</c:v>
                </c:pt>
                <c:pt idx="27">
                  <c:v>38.820807000000002</c:v>
                </c:pt>
                <c:pt idx="28">
                  <c:v>39.419739</c:v>
                </c:pt>
                <c:pt idx="29">
                  <c:v>40.026367999999998</c:v>
                </c:pt>
                <c:pt idx="30">
                  <c:v>40.641319000000003</c:v>
                </c:pt>
                <c:pt idx="31">
                  <c:v>41.265099999999997</c:v>
                </c:pt>
                <c:pt idx="32">
                  <c:v>41.898122000000001</c:v>
                </c:pt>
                <c:pt idx="33">
                  <c:v>42.541187999999998</c:v>
                </c:pt>
                <c:pt idx="34">
                  <c:v>43.195070000000001</c:v>
                </c:pt>
                <c:pt idx="35">
                  <c:v>43.860542000000002</c:v>
                </c:pt>
                <c:pt idx="36">
                  <c:v>44.538311999999998</c:v>
                </c:pt>
                <c:pt idx="37">
                  <c:v>45.229095999999998</c:v>
                </c:pt>
                <c:pt idx="38">
                  <c:v>45.933566999999996</c:v>
                </c:pt>
                <c:pt idx="39">
                  <c:v>46.652445999999998</c:v>
                </c:pt>
                <c:pt idx="40">
                  <c:v>47.386428000000002</c:v>
                </c:pt>
              </c:numCache>
            </c:numRef>
          </c:val>
          <c:smooth val="0"/>
          <c:extLst>
            <c:ext xmlns:c16="http://schemas.microsoft.com/office/drawing/2014/chart" uri="{C3380CC4-5D6E-409C-BE32-E72D297353CC}">
              <c16:uniqueId val="{00000003-3466-4418-A72D-805512C9E718}"/>
            </c:ext>
          </c:extLst>
        </c:ser>
        <c:ser>
          <c:idx val="4"/>
          <c:order val="4"/>
          <c:tx>
            <c:strRef>
              <c:f>Sheet!$F$1</c:f>
              <c:strCache>
                <c:ptCount val="1"/>
                <c:pt idx="0">
                  <c:v>Population Estimates 2010-2017</c:v>
                </c:pt>
              </c:strCache>
            </c:strRef>
          </c:tx>
          <c:spPr>
            <a:ln w="44450"/>
          </c:spPr>
          <c:marker>
            <c:symbol val="square"/>
            <c:size val="5"/>
          </c:marker>
          <c:dLbls>
            <c:dLbl>
              <c:idx val="0"/>
              <c:layout>
                <c:manualLayout>
                  <c:x val="6.5586419753086406E-2"/>
                  <c:y val="1.0684472999937016E-2"/>
                </c:manualLayout>
              </c:layout>
              <c:spPr>
                <a:solidFill>
                  <a:prstClr val="white"/>
                </a:solidFill>
                <a:ln>
                  <a:solidFill>
                    <a:prstClr val="black">
                      <a:lumMod val="65000"/>
                      <a:lumOff val="35000"/>
                    </a:prstClr>
                  </a:solidFill>
                </a:ln>
                <a:effectLst/>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prstGeom>
                  </c15:spPr>
                  <c15:layout>
                    <c:manualLayout>
                      <c:w val="8.4035433070866139E-2"/>
                      <c:h val="7.322881198545482E-2"/>
                    </c:manualLayout>
                  </c15:layout>
                </c:ext>
                <c:ext xmlns:c16="http://schemas.microsoft.com/office/drawing/2014/chart" uri="{C3380CC4-5D6E-409C-BE32-E72D297353CC}">
                  <c16:uniqueId val="{00000002-57BE-4B00-AAF3-932C93CEABA8}"/>
                </c:ext>
              </c:extLst>
            </c:dLbl>
            <c:dLbl>
              <c:idx val="7"/>
              <c:layout>
                <c:manualLayout>
                  <c:x val="-0.10648148148148145"/>
                  <c:y val="-0.13622703074919829"/>
                </c:manualLayout>
              </c:layout>
              <c:tx>
                <c:rich>
                  <a:bodyPr/>
                  <a:lstStyle/>
                  <a:p>
                    <a:r>
                      <a:rPr lang="en-US" baseline="0" dirty="0" smtClean="0"/>
                      <a:t> </a:t>
                    </a:r>
                    <a:fld id="{0080D4D6-7FED-4B9F-8FA2-4228949999AA}" type="VALUE">
                      <a:rPr lang="en-US" baseline="0" dirty="0"/>
                      <a:pPr/>
                      <a:t>[VALUE]</a:t>
                    </a:fld>
                    <a:endParaRPr lang="en-US" baseline="0" dirty="0" smtClean="0"/>
                  </a:p>
                </c:rich>
              </c:tx>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57BE-4B00-AAF3-932C93CEABA8}"/>
                </c:ext>
              </c:extLst>
            </c:dLbl>
            <c:spPr>
              <a:solidFill>
                <a:prstClr val="white"/>
              </a:solidFill>
              <a:ln>
                <a:solidFill>
                  <a:prstClr val="black">
                    <a:lumMod val="65000"/>
                    <a:lumOff val="35000"/>
                  </a:prstClr>
                </a:solid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prstGeom>
                </c15:spPr>
                <c15:showLeaderLines val="1"/>
              </c:ext>
            </c:extLst>
          </c:dLbls>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Sheet!$F$2:$F$9</c:f>
              <c:numCache>
                <c:formatCode>0.0</c:formatCode>
                <c:ptCount val="8"/>
                <c:pt idx="0">
                  <c:v>25.145561000000001</c:v>
                </c:pt>
                <c:pt idx="1">
                  <c:v>25.657477</c:v>
                </c:pt>
                <c:pt idx="2">
                  <c:v>26.094422000000002</c:v>
                </c:pt>
                <c:pt idx="3">
                  <c:v>26.505637</c:v>
                </c:pt>
                <c:pt idx="4">
                  <c:v>26.956958</c:v>
                </c:pt>
                <c:pt idx="5">
                  <c:v>27.469114000000001</c:v>
                </c:pt>
                <c:pt idx="6">
                  <c:v>27.862596</c:v>
                </c:pt>
                <c:pt idx="7">
                  <c:v>28.304596</c:v>
                </c:pt>
              </c:numCache>
            </c:numRef>
          </c:val>
          <c:smooth val="0"/>
          <c:extLst>
            <c:ext xmlns:c16="http://schemas.microsoft.com/office/drawing/2014/chart" uri="{C3380CC4-5D6E-409C-BE32-E72D297353CC}">
              <c16:uniqueId val="{00000004-3466-4418-A72D-805512C9E718}"/>
            </c:ext>
          </c:extLst>
        </c:ser>
        <c:dLbls>
          <c:showLegendKey val="0"/>
          <c:showVal val="0"/>
          <c:showCatName val="0"/>
          <c:showSerName val="0"/>
          <c:showPercent val="0"/>
          <c:showBubbleSize val="0"/>
        </c:dLbls>
        <c:marker val="1"/>
        <c:smooth val="0"/>
        <c:axId val="908179264"/>
        <c:axId val="908168680"/>
        <c:extLst>
          <c:ext xmlns:c15="http://schemas.microsoft.com/office/drawing/2012/chart" uri="{02D57815-91ED-43cb-92C2-25804820EDAC}">
            <c15:filteredLineSeries>
              <c15:ser>
                <c:idx val="1"/>
                <c:order val="0"/>
                <c:tx>
                  <c:strRef>
                    <c:extLst>
                      <c:ext uri="{02D57815-91ED-43cb-92C2-25804820EDAC}">
                        <c15:formulaRef>
                          <c15:sqref>Sheet!$B$1</c15:sqref>
                        </c15:formulaRef>
                      </c:ext>
                    </c:extLst>
                    <c:strCache>
                      <c:ptCount val="1"/>
                      <c:pt idx="0">
                        <c:v>Zero Net Migration</c:v>
                      </c:pt>
                    </c:strCache>
                  </c:strRef>
                </c:tx>
                <c:spPr>
                  <a:ln w="50800" cmpd="sng">
                    <a:solidFill>
                      <a:schemeClr val="accent1"/>
                    </a:solidFill>
                    <a:prstDash val="sysDash"/>
                  </a:ln>
                </c:spPr>
                <c:marker>
                  <c:symbol val="none"/>
                </c:marker>
                <c:cat>
                  <c:numRef>
                    <c:extLst>
                      <c:ext uri="{02D57815-91ED-43cb-92C2-25804820EDAC}">
                        <c15:formulaRef>
                          <c15:sqref>Sheet!$A$2:$A$42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c:ext uri="{02D57815-91ED-43cb-92C2-25804820EDAC}">
                        <c15:formulaRef>
                          <c15:sqref>Sheet!$B$2:$B$42</c15:sqref>
                        </c15:formulaRef>
                      </c:ext>
                    </c:extLst>
                    <c:numCache>
                      <c:formatCode>General</c:formatCode>
                      <c:ptCount val="41"/>
                      <c:pt idx="0">
                        <c:v>25.145561000000001</c:v>
                      </c:pt>
                      <c:pt idx="1">
                        <c:v>25.36814</c:v>
                      </c:pt>
                      <c:pt idx="2">
                        <c:v>25.587758000000001</c:v>
                      </c:pt>
                      <c:pt idx="3">
                        <c:v>25.804803</c:v>
                      </c:pt>
                      <c:pt idx="4">
                        <c:v>26.018996000000001</c:v>
                      </c:pt>
                      <c:pt idx="5">
                        <c:v>26.230098000000002</c:v>
                      </c:pt>
                      <c:pt idx="6">
                        <c:v>26.438030999999999</c:v>
                      </c:pt>
                      <c:pt idx="7">
                        <c:v>26.642845999999999</c:v>
                      </c:pt>
                      <c:pt idx="8">
                        <c:v>26.844587000000001</c:v>
                      </c:pt>
                      <c:pt idx="9">
                        <c:v>27.043215</c:v>
                      </c:pt>
                      <c:pt idx="10">
                        <c:v>27.238610000000001</c:v>
                      </c:pt>
                      <c:pt idx="11">
                        <c:v>27.430845999999999</c:v>
                      </c:pt>
                      <c:pt idx="12">
                        <c:v>27.619758000000001</c:v>
                      </c:pt>
                      <c:pt idx="13">
                        <c:v>27.805264000000001</c:v>
                      </c:pt>
                      <c:pt idx="14">
                        <c:v>27.987306</c:v>
                      </c:pt>
                      <c:pt idx="15">
                        <c:v>28.165689</c:v>
                      </c:pt>
                      <c:pt idx="16">
                        <c:v>28.340191999999998</c:v>
                      </c:pt>
                      <c:pt idx="17">
                        <c:v>28.510652</c:v>
                      </c:pt>
                      <c:pt idx="18">
                        <c:v>28.676462999999998</c:v>
                      </c:pt>
                      <c:pt idx="19">
                        <c:v>28.837655000000002</c:v>
                      </c:pt>
                      <c:pt idx="20">
                        <c:v>28.994209999999999</c:v>
                      </c:pt>
                      <c:pt idx="21">
                        <c:v>29.146457000000002</c:v>
                      </c:pt>
                      <c:pt idx="22">
                        <c:v>29.293369999999999</c:v>
                      </c:pt>
                      <c:pt idx="23">
                        <c:v>29.435223000000001</c:v>
                      </c:pt>
                      <c:pt idx="24">
                        <c:v>29.572471</c:v>
                      </c:pt>
                      <c:pt idx="25">
                        <c:v>29.705207000000001</c:v>
                      </c:pt>
                      <c:pt idx="26">
                        <c:v>29.833584999999999</c:v>
                      </c:pt>
                      <c:pt idx="27">
                        <c:v>29.957694</c:v>
                      </c:pt>
                      <c:pt idx="28">
                        <c:v>30.0776</c:v>
                      </c:pt>
                      <c:pt idx="29">
                        <c:v>30.193458</c:v>
                      </c:pt>
                      <c:pt idx="30">
                        <c:v>30.305304</c:v>
                      </c:pt>
                      <c:pt idx="31">
                        <c:v>30.413550000000001</c:v>
                      </c:pt>
                      <c:pt idx="32">
                        <c:v>30.517688</c:v>
                      </c:pt>
                      <c:pt idx="33">
                        <c:v>30.617889999999999</c:v>
                      </c:pt>
                      <c:pt idx="34">
                        <c:v>30.714751</c:v>
                      </c:pt>
                      <c:pt idx="35">
                        <c:v>30.808219000000001</c:v>
                      </c:pt>
                      <c:pt idx="36">
                        <c:v>30.89922</c:v>
                      </c:pt>
                      <c:pt idx="37">
                        <c:v>30.988289999999999</c:v>
                      </c:pt>
                      <c:pt idx="38">
                        <c:v>31.075662000000001</c:v>
                      </c:pt>
                      <c:pt idx="39">
                        <c:v>31.161595999999999</c:v>
                      </c:pt>
                      <c:pt idx="40">
                        <c:v>31.246355000000001</c:v>
                      </c:pt>
                    </c:numCache>
                  </c:numRef>
                </c:val>
                <c:smooth val="0"/>
                <c:extLst>
                  <c:ext xmlns:c16="http://schemas.microsoft.com/office/drawing/2014/chart" uri="{C3380CC4-5D6E-409C-BE32-E72D297353CC}">
                    <c16:uniqueId val="{00000000-3466-4418-A72D-805512C9E718}"/>
                  </c:ext>
                </c:extLst>
              </c15:ser>
            </c15:filteredLineSeries>
            <c15:filteredLineSeries>
              <c15:ser>
                <c:idx val="2"/>
                <c:order val="1"/>
                <c:tx>
                  <c:strRef>
                    <c:extLst xmlns:c15="http://schemas.microsoft.com/office/drawing/2012/chart">
                      <c:ext xmlns:c15="http://schemas.microsoft.com/office/drawing/2012/chart" uri="{02D57815-91ED-43cb-92C2-25804820EDAC}">
                        <c15:formulaRef>
                          <c15:sqref>Sheet!$C$1</c15:sqref>
                        </c15:formulaRef>
                      </c:ext>
                    </c:extLst>
                    <c:strCache>
                      <c:ptCount val="1"/>
                      <c:pt idx="0">
                        <c:v>Half 2000 -2010</c:v>
                      </c:pt>
                    </c:strCache>
                  </c:strRef>
                </c:tx>
                <c:spPr>
                  <a:ln w="50800" cmpd="sng">
                    <a:solidFill>
                      <a:srgbClr val="996600"/>
                    </a:solidFill>
                  </a:ln>
                </c:spPr>
                <c:marker>
                  <c:symbol val="none"/>
                </c:marker>
                <c:cat>
                  <c:numRef>
                    <c:extLst xmlns:c15="http://schemas.microsoft.com/office/drawing/2012/chart">
                      <c:ext xmlns:c15="http://schemas.microsoft.com/office/drawing/2012/chart" uri="{02D57815-91ED-43cb-92C2-25804820EDAC}">
                        <c15:formulaRef>
                          <c15:sqref>Sheet!$A$2:$A$42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xmlns:c15="http://schemas.microsoft.com/office/drawing/2012/chart">
                      <c:ext xmlns:c15="http://schemas.microsoft.com/office/drawing/2012/chart" uri="{02D57815-91ED-43cb-92C2-25804820EDAC}">
                        <c15:formulaRef>
                          <c15:sqref>Sheet!$C$2:$C$42</c15:sqref>
                        </c15:formulaRef>
                      </c:ext>
                    </c:extLst>
                    <c:numCache>
                      <c:formatCode>General</c:formatCode>
                      <c:ptCount val="41"/>
                      <c:pt idx="0">
                        <c:v>25.145561000000001</c:v>
                      </c:pt>
                      <c:pt idx="1">
                        <c:v>25.499699</c:v>
                      </c:pt>
                      <c:pt idx="2">
                        <c:v>25.857199999999999</c:v>
                      </c:pt>
                      <c:pt idx="3">
                        <c:v>26.217849999999999</c:v>
                      </c:pt>
                      <c:pt idx="4">
                        <c:v>26.581256</c:v>
                      </c:pt>
                      <c:pt idx="5">
                        <c:v>26.947116000000001</c:v>
                      </c:pt>
                      <c:pt idx="6">
                        <c:v>27.315362</c:v>
                      </c:pt>
                      <c:pt idx="7">
                        <c:v>27.686233999999999</c:v>
                      </c:pt>
                      <c:pt idx="8">
                        <c:v>28.059417</c:v>
                      </c:pt>
                      <c:pt idx="9">
                        <c:v>28.435222</c:v>
                      </c:pt>
                      <c:pt idx="10">
                        <c:v>28.813282000000001</c:v>
                      </c:pt>
                      <c:pt idx="11">
                        <c:v>29.193542999999998</c:v>
                      </c:pt>
                      <c:pt idx="12">
                        <c:v>29.576077999999999</c:v>
                      </c:pt>
                      <c:pt idx="13">
                        <c:v>29.960483</c:v>
                      </c:pt>
                      <c:pt idx="14">
                        <c:v>30.346675000000001</c:v>
                      </c:pt>
                      <c:pt idx="15">
                        <c:v>30.734321000000001</c:v>
                      </c:pt>
                      <c:pt idx="16">
                        <c:v>31.12311</c:v>
                      </c:pt>
                      <c:pt idx="17">
                        <c:v>31.512597</c:v>
                      </c:pt>
                      <c:pt idx="18">
                        <c:v>31.902068</c:v>
                      </c:pt>
                      <c:pt idx="19">
                        <c:v>32.291314</c:v>
                      </c:pt>
                      <c:pt idx="20">
                        <c:v>32.680216999999999</c:v>
                      </c:pt>
                      <c:pt idx="21">
                        <c:v>33.069124000000002</c:v>
                      </c:pt>
                      <c:pt idx="22">
                        <c:v>33.456995999999997</c:v>
                      </c:pt>
                      <c:pt idx="23">
                        <c:v>33.844034000000001</c:v>
                      </c:pt>
                      <c:pt idx="24">
                        <c:v>34.230595999999998</c:v>
                      </c:pt>
                      <c:pt idx="25">
                        <c:v>34.616889999999998</c:v>
                      </c:pt>
                      <c:pt idx="26">
                        <c:v>35.003182000000002</c:v>
                      </c:pt>
                      <c:pt idx="27">
                        <c:v>35.389580000000002</c:v>
                      </c:pt>
                      <c:pt idx="28">
                        <c:v>35.776102000000002</c:v>
                      </c:pt>
                      <c:pt idx="29">
                        <c:v>36.163116000000002</c:v>
                      </c:pt>
                      <c:pt idx="30">
                        <c:v>36.550595000000001</c:v>
                      </c:pt>
                      <c:pt idx="31">
                        <c:v>36.938879</c:v>
                      </c:pt>
                      <c:pt idx="32">
                        <c:v>37.327562</c:v>
                      </c:pt>
                      <c:pt idx="33">
                        <c:v>37.716926000000001</c:v>
                      </c:pt>
                      <c:pt idx="34">
                        <c:v>38.107567000000003</c:v>
                      </c:pt>
                      <c:pt idx="35">
                        <c:v>38.499538000000001</c:v>
                      </c:pt>
                      <c:pt idx="36">
                        <c:v>38.893625</c:v>
                      </c:pt>
                      <c:pt idx="37">
                        <c:v>39.290774999999996</c:v>
                      </c:pt>
                      <c:pt idx="38">
                        <c:v>39.691096999999999</c:v>
                      </c:pt>
                      <c:pt idx="39">
                        <c:v>40.095109000000001</c:v>
                      </c:pt>
                      <c:pt idx="40">
                        <c:v>40.502749000000001</c:v>
                      </c:pt>
                    </c:numCache>
                  </c:numRef>
                </c:val>
                <c:smooth val="0"/>
                <c:extLst xmlns:c15="http://schemas.microsoft.com/office/drawing/2012/chart">
                  <c:ext xmlns:c16="http://schemas.microsoft.com/office/drawing/2014/chart" uri="{C3380CC4-5D6E-409C-BE32-E72D297353CC}">
                    <c16:uniqueId val="{00000001-3466-4418-A72D-805512C9E718}"/>
                  </c:ext>
                </c:extLst>
              </c15:ser>
            </c15:filteredLineSeries>
            <c15:filteredLineSeries>
              <c15:ser>
                <c:idx val="3"/>
                <c:order val="2"/>
                <c:tx>
                  <c:strRef>
                    <c:extLst xmlns:c15="http://schemas.microsoft.com/office/drawing/2012/chart">
                      <c:ext xmlns:c15="http://schemas.microsoft.com/office/drawing/2012/chart" uri="{02D57815-91ED-43cb-92C2-25804820EDAC}">
                        <c15:formulaRef>
                          <c15:sqref>Sheet!$D$1</c15:sqref>
                        </c15:formulaRef>
                      </c:ext>
                    </c:extLst>
                    <c:strCache>
                      <c:ptCount val="1"/>
                      <c:pt idx="0">
                        <c:v>2000 -2010</c:v>
                      </c:pt>
                    </c:strCache>
                  </c:strRef>
                </c:tx>
                <c:spPr>
                  <a:ln w="57150" cmpd="dbl">
                    <a:solidFill>
                      <a:srgbClr val="002060"/>
                    </a:solidFill>
                  </a:ln>
                </c:spPr>
                <c:marker>
                  <c:symbol val="none"/>
                </c:marker>
                <c:cat>
                  <c:numRef>
                    <c:extLst xmlns:c15="http://schemas.microsoft.com/office/drawing/2012/chart">
                      <c:ext xmlns:c15="http://schemas.microsoft.com/office/drawing/2012/chart" uri="{02D57815-91ED-43cb-92C2-25804820EDAC}">
                        <c15:formulaRef>
                          <c15:sqref>Sheet!$A$2:$A$42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xmlns:c15="http://schemas.microsoft.com/office/drawing/2012/chart">
                      <c:ext xmlns:c15="http://schemas.microsoft.com/office/drawing/2012/chart" uri="{02D57815-91ED-43cb-92C2-25804820EDAC}">
                        <c15:formulaRef>
                          <c15:sqref>Sheet!$D$2:$D$42</c15:sqref>
                        </c15:formulaRef>
                      </c:ext>
                    </c:extLst>
                    <c:numCache>
                      <c:formatCode>General</c:formatCode>
                      <c:ptCount val="41"/>
                      <c:pt idx="0">
                        <c:v>25.145561000000001</c:v>
                      </c:pt>
                      <c:pt idx="1">
                        <c:v>25.631695000000001</c:v>
                      </c:pt>
                      <c:pt idx="2">
                        <c:v>26.130047000000001</c:v>
                      </c:pt>
                      <c:pt idx="3">
                        <c:v>26.640165</c:v>
                      </c:pt>
                      <c:pt idx="4">
                        <c:v>27.161942</c:v>
                      </c:pt>
                      <c:pt idx="5">
                        <c:v>27.695284000000001</c:v>
                      </c:pt>
                      <c:pt idx="6">
                        <c:v>28.240245000000002</c:v>
                      </c:pt>
                      <c:pt idx="7">
                        <c:v>28.79729</c:v>
                      </c:pt>
                      <c:pt idx="8">
                        <c:v>29.366479000000002</c:v>
                      </c:pt>
                      <c:pt idx="9">
                        <c:v>29.948091000000002</c:v>
                      </c:pt>
                      <c:pt idx="10">
                        <c:v>30.541978</c:v>
                      </c:pt>
                      <c:pt idx="11">
                        <c:v>31.148299000000002</c:v>
                      </c:pt>
                      <c:pt idx="12">
                        <c:v>31.767295000000001</c:v>
                      </c:pt>
                      <c:pt idx="13">
                        <c:v>32.398820000000001</c:v>
                      </c:pt>
                      <c:pt idx="14">
                        <c:v>33.042844000000002</c:v>
                      </c:pt>
                      <c:pt idx="15">
                        <c:v>33.699306999999997</c:v>
                      </c:pt>
                      <c:pt idx="16">
                        <c:v>34.367812000000001</c:v>
                      </c:pt>
                      <c:pt idx="17">
                        <c:v>35.048138999999999</c:v>
                      </c:pt>
                      <c:pt idx="18">
                        <c:v>35.739576</c:v>
                      </c:pt>
                      <c:pt idx="19">
                        <c:v>36.441844000000003</c:v>
                      </c:pt>
                      <c:pt idx="20">
                        <c:v>37.155084000000002</c:v>
                      </c:pt>
                      <c:pt idx="21">
                        <c:v>37.879807999999997</c:v>
                      </c:pt>
                      <c:pt idx="22">
                        <c:v>38.615544999999997</c:v>
                      </c:pt>
                      <c:pt idx="23">
                        <c:v>39.362271</c:v>
                      </c:pt>
                      <c:pt idx="24">
                        <c:v>40.120967999999998</c:v>
                      </c:pt>
                      <c:pt idx="25">
                        <c:v>40.892254999999999</c:v>
                      </c:pt>
                      <c:pt idx="26">
                        <c:v>41.676431999999998</c:v>
                      </c:pt>
                      <c:pt idx="27">
                        <c:v>42.474367999999998</c:v>
                      </c:pt>
                      <c:pt idx="28">
                        <c:v>43.286563999999998</c:v>
                      </c:pt>
                      <c:pt idx="29">
                        <c:v>44.113563999999997</c:v>
                      </c:pt>
                      <c:pt idx="30">
                        <c:v>44.955896000000003</c:v>
                      </c:pt>
                      <c:pt idx="31">
                        <c:v>45.814205999999999</c:v>
                      </c:pt>
                      <c:pt idx="32">
                        <c:v>46.688597999999999</c:v>
                      </c:pt>
                      <c:pt idx="33">
                        <c:v>47.579642999999997</c:v>
                      </c:pt>
                      <c:pt idx="34">
                        <c:v>48.488715999999997</c:v>
                      </c:pt>
                      <c:pt idx="35">
                        <c:v>49.416164999999999</c:v>
                      </c:pt>
                      <c:pt idx="36">
                        <c:v>50.363232000000004</c:v>
                      </c:pt>
                      <c:pt idx="37">
                        <c:v>51.331195999999998</c:v>
                      </c:pt>
                      <c:pt idx="38">
                        <c:v>52.321083999999999</c:v>
                      </c:pt>
                      <c:pt idx="39">
                        <c:v>53.333517000000001</c:v>
                      </c:pt>
                      <c:pt idx="40">
                        <c:v>54.369297000000003</c:v>
                      </c:pt>
                    </c:numCache>
                  </c:numRef>
                </c:val>
                <c:smooth val="0"/>
                <c:extLst xmlns:c15="http://schemas.microsoft.com/office/drawing/2012/chart">
                  <c:ext xmlns:c16="http://schemas.microsoft.com/office/drawing/2014/chart" uri="{C3380CC4-5D6E-409C-BE32-E72D297353CC}">
                    <c16:uniqueId val="{00000002-3466-4418-A72D-805512C9E718}"/>
                  </c:ext>
                </c:extLst>
              </c15:ser>
            </c15:filteredLineSeries>
          </c:ext>
        </c:extLst>
      </c:lineChart>
      <c:catAx>
        <c:axId val="908179264"/>
        <c:scaling>
          <c:orientation val="minMax"/>
        </c:scaling>
        <c:delete val="0"/>
        <c:axPos val="b"/>
        <c:numFmt formatCode="General" sourceLinked="1"/>
        <c:majorTickMark val="out"/>
        <c:minorTickMark val="none"/>
        <c:tickLblPos val="nextTo"/>
        <c:txPr>
          <a:bodyPr rot="2700000"/>
          <a:lstStyle/>
          <a:p>
            <a:pPr>
              <a:defRPr sz="1200"/>
            </a:pPr>
            <a:endParaRPr lang="en-US"/>
          </a:p>
        </c:txPr>
        <c:crossAx val="908168680"/>
        <c:crosses val="autoZero"/>
        <c:auto val="1"/>
        <c:lblAlgn val="ctr"/>
        <c:lblOffset val="0"/>
        <c:noMultiLvlLbl val="0"/>
      </c:catAx>
      <c:valAx>
        <c:axId val="908168680"/>
        <c:scaling>
          <c:orientation val="minMax"/>
          <c:min val="24"/>
        </c:scaling>
        <c:delete val="0"/>
        <c:axPos val="l"/>
        <c:majorGridlines/>
        <c:title>
          <c:tx>
            <c:rich>
              <a:bodyPr/>
              <a:lstStyle/>
              <a:p>
                <a:pPr>
                  <a:defRPr/>
                </a:pPr>
                <a:r>
                  <a:rPr lang="en-US" dirty="0" smtClean="0"/>
                  <a:t>Millions</a:t>
                </a:r>
                <a:endParaRPr lang="en-US" dirty="0"/>
              </a:p>
            </c:rich>
          </c:tx>
          <c:layout/>
          <c:overlay val="0"/>
        </c:title>
        <c:numFmt formatCode="0" sourceLinked="0"/>
        <c:majorTickMark val="out"/>
        <c:minorTickMark val="none"/>
        <c:tickLblPos val="nextTo"/>
        <c:crossAx val="908179264"/>
        <c:crosses val="autoZero"/>
        <c:crossBetween val="midCat"/>
      </c:valAx>
    </c:plotArea>
    <c:legend>
      <c:legendPos val="l"/>
      <c:layout>
        <c:manualLayout>
          <c:xMode val="edge"/>
          <c:yMode val="edge"/>
          <c:x val="0.52610260522990182"/>
          <c:y val="0.57656297750182295"/>
          <c:w val="0.41334900845727612"/>
          <c:h val="0.22350108727132231"/>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4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.5 of 2000-2010 Migration</c:v>
                </c:pt>
              </c:strCache>
            </c:strRef>
          </c:tx>
          <c:spPr>
            <a:ln w="28575" cap="rnd">
              <a:solidFill>
                <a:schemeClr val="accent1"/>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340223</c:v>
                </c:pt>
                <c:pt idx="1">
                  <c:v>343233</c:v>
                </c:pt>
                <c:pt idx="2">
                  <c:v>346206</c:v>
                </c:pt>
                <c:pt idx="3">
                  <c:v>349206</c:v>
                </c:pt>
                <c:pt idx="4">
                  <c:v>352157</c:v>
                </c:pt>
                <c:pt idx="5">
                  <c:v>355116</c:v>
                </c:pt>
                <c:pt idx="6">
                  <c:v>358171</c:v>
                </c:pt>
                <c:pt idx="7">
                  <c:v>361175</c:v>
                </c:pt>
                <c:pt idx="8">
                  <c:v>364209</c:v>
                </c:pt>
                <c:pt idx="9">
                  <c:v>367372</c:v>
                </c:pt>
                <c:pt idx="10">
                  <c:v>370473</c:v>
                </c:pt>
                <c:pt idx="11">
                  <c:v>373576</c:v>
                </c:pt>
                <c:pt idx="12">
                  <c:v>376781</c:v>
                </c:pt>
                <c:pt idx="13">
                  <c:v>379910</c:v>
                </c:pt>
                <c:pt idx="14">
                  <c:v>382967</c:v>
                </c:pt>
                <c:pt idx="15">
                  <c:v>385961</c:v>
                </c:pt>
                <c:pt idx="16">
                  <c:v>388955</c:v>
                </c:pt>
                <c:pt idx="17">
                  <c:v>391898</c:v>
                </c:pt>
                <c:pt idx="18">
                  <c:v>394589</c:v>
                </c:pt>
                <c:pt idx="19">
                  <c:v>397340</c:v>
                </c:pt>
                <c:pt idx="20">
                  <c:v>399947</c:v>
                </c:pt>
                <c:pt idx="21">
                  <c:v>402431</c:v>
                </c:pt>
                <c:pt idx="22">
                  <c:v>404797</c:v>
                </c:pt>
                <c:pt idx="23">
                  <c:v>407049</c:v>
                </c:pt>
                <c:pt idx="24">
                  <c:v>409271</c:v>
                </c:pt>
                <c:pt idx="25">
                  <c:v>411383</c:v>
                </c:pt>
                <c:pt idx="26">
                  <c:v>413473</c:v>
                </c:pt>
                <c:pt idx="27">
                  <c:v>415481</c:v>
                </c:pt>
                <c:pt idx="28">
                  <c:v>417429</c:v>
                </c:pt>
                <c:pt idx="29">
                  <c:v>419295</c:v>
                </c:pt>
                <c:pt idx="30">
                  <c:v>421032</c:v>
                </c:pt>
                <c:pt idx="31">
                  <c:v>422918</c:v>
                </c:pt>
                <c:pt idx="32">
                  <c:v>424663</c:v>
                </c:pt>
                <c:pt idx="33">
                  <c:v>426425</c:v>
                </c:pt>
                <c:pt idx="34">
                  <c:v>428135</c:v>
                </c:pt>
                <c:pt idx="35">
                  <c:v>429856</c:v>
                </c:pt>
                <c:pt idx="36">
                  <c:v>431574</c:v>
                </c:pt>
                <c:pt idx="37">
                  <c:v>433293</c:v>
                </c:pt>
                <c:pt idx="38">
                  <c:v>434989</c:v>
                </c:pt>
                <c:pt idx="39">
                  <c:v>436693</c:v>
                </c:pt>
                <c:pt idx="40">
                  <c:v>438408</c:v>
                </c:pt>
              </c:numCache>
            </c:numRef>
          </c:val>
          <c:smooth val="0"/>
          <c:extLst>
            <c:ext xmlns:c16="http://schemas.microsoft.com/office/drawing/2014/chart" uri="{C3380CC4-5D6E-409C-BE32-E72D297353CC}">
              <c16:uniqueId val="{00000000-EDEC-40F6-A004-D708FCCC7DB7}"/>
            </c:ext>
          </c:extLst>
        </c:ser>
        <c:ser>
          <c:idx val="1"/>
          <c:order val="1"/>
          <c:tx>
            <c:strRef>
              <c:f>Sheet1!$C$1</c:f>
              <c:strCache>
                <c:ptCount val="1"/>
                <c:pt idx="0">
                  <c:v>2000-2010 Migration </c:v>
                </c:pt>
              </c:strCache>
            </c:strRef>
          </c:tx>
          <c:spPr>
            <a:ln w="28575" cap="rnd">
              <a:solidFill>
                <a:schemeClr val="accent2"/>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340223</c:v>
                </c:pt>
                <c:pt idx="1">
                  <c:v>343700</c:v>
                </c:pt>
                <c:pt idx="2">
                  <c:v>347209</c:v>
                </c:pt>
                <c:pt idx="3">
                  <c:v>350748</c:v>
                </c:pt>
                <c:pt idx="4">
                  <c:v>354358</c:v>
                </c:pt>
                <c:pt idx="5">
                  <c:v>357888</c:v>
                </c:pt>
                <c:pt idx="6">
                  <c:v>361555</c:v>
                </c:pt>
                <c:pt idx="7">
                  <c:v>365275</c:v>
                </c:pt>
                <c:pt idx="8">
                  <c:v>369142</c:v>
                </c:pt>
                <c:pt idx="9">
                  <c:v>372883</c:v>
                </c:pt>
                <c:pt idx="10">
                  <c:v>376623</c:v>
                </c:pt>
                <c:pt idx="11">
                  <c:v>380654</c:v>
                </c:pt>
                <c:pt idx="12">
                  <c:v>384571</c:v>
                </c:pt>
                <c:pt idx="13">
                  <c:v>388426</c:v>
                </c:pt>
                <c:pt idx="14">
                  <c:v>392255</c:v>
                </c:pt>
                <c:pt idx="15">
                  <c:v>396093</c:v>
                </c:pt>
                <c:pt idx="16">
                  <c:v>399877</c:v>
                </c:pt>
                <c:pt idx="17">
                  <c:v>403476</c:v>
                </c:pt>
                <c:pt idx="18">
                  <c:v>406999</c:v>
                </c:pt>
                <c:pt idx="19">
                  <c:v>410370</c:v>
                </c:pt>
                <c:pt idx="20">
                  <c:v>413594</c:v>
                </c:pt>
                <c:pt idx="21">
                  <c:v>416706</c:v>
                </c:pt>
                <c:pt idx="22">
                  <c:v>419609</c:v>
                </c:pt>
                <c:pt idx="23">
                  <c:v>422416</c:v>
                </c:pt>
                <c:pt idx="24">
                  <c:v>425061</c:v>
                </c:pt>
                <c:pt idx="25">
                  <c:v>427578</c:v>
                </c:pt>
                <c:pt idx="26">
                  <c:v>429978</c:v>
                </c:pt>
                <c:pt idx="27">
                  <c:v>432288</c:v>
                </c:pt>
                <c:pt idx="28">
                  <c:v>434465</c:v>
                </c:pt>
                <c:pt idx="29">
                  <c:v>436551</c:v>
                </c:pt>
                <c:pt idx="30">
                  <c:v>438565</c:v>
                </c:pt>
                <c:pt idx="31">
                  <c:v>440515</c:v>
                </c:pt>
                <c:pt idx="32">
                  <c:v>442392</c:v>
                </c:pt>
                <c:pt idx="33">
                  <c:v>444226</c:v>
                </c:pt>
                <c:pt idx="34">
                  <c:v>445992</c:v>
                </c:pt>
                <c:pt idx="35">
                  <c:v>447701</c:v>
                </c:pt>
                <c:pt idx="36">
                  <c:v>449414</c:v>
                </c:pt>
                <c:pt idx="37">
                  <c:v>451043</c:v>
                </c:pt>
                <c:pt idx="38">
                  <c:v>452648</c:v>
                </c:pt>
                <c:pt idx="39">
                  <c:v>454201</c:v>
                </c:pt>
                <c:pt idx="40">
                  <c:v>455730</c:v>
                </c:pt>
              </c:numCache>
            </c:numRef>
          </c:val>
          <c:smooth val="0"/>
          <c:extLst>
            <c:ext xmlns:c16="http://schemas.microsoft.com/office/drawing/2014/chart" uri="{C3380CC4-5D6E-409C-BE32-E72D297353CC}">
              <c16:uniqueId val="{00000001-EDEC-40F6-A004-D708FCCC7DB7}"/>
            </c:ext>
          </c:extLst>
        </c:ser>
        <c:ser>
          <c:idx val="2"/>
          <c:order val="2"/>
          <c:tx>
            <c:strRef>
              <c:f>Sheet1!$D$1</c:f>
              <c:strCache>
                <c:ptCount val="1"/>
                <c:pt idx="0">
                  <c:v>Population Estimates</c:v>
                </c:pt>
              </c:strCache>
            </c:strRef>
          </c:tx>
          <c:spPr>
            <a:ln w="28575" cap="rnd">
              <a:solidFill>
                <a:schemeClr val="accent3"/>
              </a:solidFill>
              <a:round/>
            </a:ln>
            <a:effectLst/>
          </c:spPr>
          <c:marker>
            <c:symbol val="square"/>
            <c:size val="5"/>
            <c:spPr>
              <a:solidFill>
                <a:schemeClr val="accent3"/>
              </a:solidFill>
              <a:ln w="9525">
                <a:solidFill>
                  <a:schemeClr val="accent3"/>
                </a:solidFill>
              </a:ln>
              <a:effectLst/>
            </c:spPr>
          </c:marker>
          <c:val>
            <c:numRef>
              <c:f>Sheet1!$D$2:$D$9</c:f>
              <c:numCache>
                <c:formatCode>#,##0</c:formatCode>
                <c:ptCount val="8"/>
                <c:pt idx="0">
                  <c:v>340223</c:v>
                </c:pt>
                <c:pt idx="1">
                  <c:v>343225</c:v>
                </c:pt>
                <c:pt idx="2">
                  <c:v>347848</c:v>
                </c:pt>
                <c:pt idx="3">
                  <c:v>352781</c:v>
                </c:pt>
                <c:pt idx="4">
                  <c:v>356452</c:v>
                </c:pt>
                <c:pt idx="5">
                  <c:v>360437</c:v>
                </c:pt>
                <c:pt idx="6">
                  <c:v>361529</c:v>
                </c:pt>
                <c:pt idx="7">
                  <c:v>361221</c:v>
                </c:pt>
              </c:numCache>
            </c:numRef>
          </c:val>
          <c:smooth val="0"/>
          <c:extLst>
            <c:ext xmlns:c16="http://schemas.microsoft.com/office/drawing/2014/chart" uri="{C3380CC4-5D6E-409C-BE32-E72D297353CC}">
              <c16:uniqueId val="{00000003-EDEC-40F6-A004-D708FCCC7DB7}"/>
            </c:ext>
          </c:extLst>
        </c:ser>
        <c:dLbls>
          <c:showLegendKey val="0"/>
          <c:showVal val="0"/>
          <c:showCatName val="0"/>
          <c:showSerName val="0"/>
          <c:showPercent val="0"/>
          <c:showBubbleSize val="0"/>
        </c:dLbls>
        <c:smooth val="0"/>
        <c:axId val="539250128"/>
        <c:axId val="539244880"/>
      </c:lineChart>
      <c:catAx>
        <c:axId val="539250128"/>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348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9244880"/>
        <c:crosses val="autoZero"/>
        <c:auto val="1"/>
        <c:lblAlgn val="ctr"/>
        <c:lblOffset val="100"/>
        <c:tickLblSkip val="1"/>
        <c:noMultiLvlLbl val="0"/>
      </c:catAx>
      <c:valAx>
        <c:axId val="539244880"/>
        <c:scaling>
          <c:orientation val="minMax"/>
          <c:min val="3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9250128"/>
        <c:crosses val="autoZero"/>
        <c:crossBetween val="between"/>
      </c:valAx>
      <c:spPr>
        <a:noFill/>
        <a:ln>
          <a:noFill/>
        </a:ln>
        <a:effectLst/>
      </c:spPr>
    </c:plotArea>
    <c:legend>
      <c:legendPos val="b"/>
      <c:layout>
        <c:manualLayout>
          <c:xMode val="edge"/>
          <c:yMode val="edge"/>
          <c:x val="0.41362594878342912"/>
          <c:y val="0.52766797274915178"/>
          <c:w val="0.30638161783831075"/>
          <c:h val="0.2109297127511886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075" cy="350838"/>
          </a:xfrm>
          <a:prstGeom prst="rect">
            <a:avLst/>
          </a:prstGeom>
        </p:spPr>
        <p:txBody>
          <a:bodyPr vert="horz" lIns="91413" tIns="45706" rIns="91413" bIns="45706" rtlCol="0"/>
          <a:lstStyle>
            <a:lvl1pPr algn="l">
              <a:defRPr sz="1200"/>
            </a:lvl1pPr>
          </a:lstStyle>
          <a:p>
            <a:endParaRPr lang="en-US" dirty="0"/>
          </a:p>
        </p:txBody>
      </p:sp>
      <p:sp>
        <p:nvSpPr>
          <p:cNvPr id="3" name="Date Placeholder 2"/>
          <p:cNvSpPr>
            <a:spLocks noGrp="1"/>
          </p:cNvSpPr>
          <p:nvPr>
            <p:ph type="dt" sz="quarter" idx="1"/>
          </p:nvPr>
        </p:nvSpPr>
        <p:spPr>
          <a:xfrm>
            <a:off x="5265743" y="0"/>
            <a:ext cx="4029075" cy="350838"/>
          </a:xfrm>
          <a:prstGeom prst="rect">
            <a:avLst/>
          </a:prstGeom>
        </p:spPr>
        <p:txBody>
          <a:bodyPr vert="horz" lIns="91413" tIns="45706" rIns="91413" bIns="45706" rtlCol="0"/>
          <a:lstStyle>
            <a:lvl1pPr algn="r">
              <a:defRPr sz="1200"/>
            </a:lvl1pPr>
          </a:lstStyle>
          <a:p>
            <a:fld id="{6F86D4F7-26D3-47E1-8796-8EA85FE6EA14}" type="datetimeFigureOut">
              <a:rPr lang="en-US" smtClean="0"/>
              <a:pPr/>
              <a:t>4/18/2018</a:t>
            </a:fld>
            <a:endParaRPr lang="en-US" dirty="0"/>
          </a:p>
        </p:txBody>
      </p:sp>
      <p:sp>
        <p:nvSpPr>
          <p:cNvPr id="4" name="Footer Placeholder 3"/>
          <p:cNvSpPr>
            <a:spLocks noGrp="1"/>
          </p:cNvSpPr>
          <p:nvPr>
            <p:ph type="ftr" sz="quarter" idx="2"/>
          </p:nvPr>
        </p:nvSpPr>
        <p:spPr>
          <a:xfrm>
            <a:off x="2" y="6657975"/>
            <a:ext cx="4029075" cy="350838"/>
          </a:xfrm>
          <a:prstGeom prst="rect">
            <a:avLst/>
          </a:prstGeom>
        </p:spPr>
        <p:txBody>
          <a:bodyPr vert="horz" lIns="91413" tIns="45706" rIns="91413" bIns="457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43" y="6657975"/>
            <a:ext cx="4029075" cy="350838"/>
          </a:xfrm>
          <a:prstGeom prst="rect">
            <a:avLst/>
          </a:prstGeom>
        </p:spPr>
        <p:txBody>
          <a:bodyPr vert="horz" lIns="91413" tIns="45706" rIns="91413" bIns="45706"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267961"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0013" y="152400"/>
            <a:ext cx="6716712" cy="503713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62000" y="5562600"/>
            <a:ext cx="8001000" cy="114300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267961"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5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population pyramid represents the age, sex, race and</a:t>
            </a:r>
            <a:r>
              <a:rPr lang="en-US" baseline="0" dirty="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15</a:t>
            </a:fld>
            <a:endParaRPr lang="en-US" dirty="0"/>
          </a:p>
        </p:txBody>
      </p:sp>
    </p:spTree>
    <p:extLst>
      <p:ext uri="{BB962C8B-B14F-4D97-AF65-F5344CB8AC3E}">
        <p14:creationId xmlns:p14="http://schemas.microsoft.com/office/powerpoint/2010/main" val="2913736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population pyramid represents the age, sex, race and</a:t>
            </a:r>
            <a:r>
              <a:rPr lang="en-US" baseline="0" dirty="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16</a:t>
            </a:fld>
            <a:endParaRPr lang="en-US" dirty="0"/>
          </a:p>
        </p:txBody>
      </p:sp>
    </p:spTree>
    <p:extLst>
      <p:ext uri="{BB962C8B-B14F-4D97-AF65-F5344CB8AC3E}">
        <p14:creationId xmlns:p14="http://schemas.microsoft.com/office/powerpoint/2010/main" val="786011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population pyramid represents the age, sex, race and</a:t>
            </a:r>
            <a:r>
              <a:rPr lang="en-US" baseline="0" dirty="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17</a:t>
            </a:fld>
            <a:endParaRPr lang="en-US" dirty="0"/>
          </a:p>
        </p:txBody>
      </p:sp>
    </p:spTree>
    <p:extLst>
      <p:ext uri="{BB962C8B-B14F-4D97-AF65-F5344CB8AC3E}">
        <p14:creationId xmlns:p14="http://schemas.microsoft.com/office/powerpoint/2010/main" val="1115241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19</a:t>
            </a:fld>
            <a:endParaRPr lang="en-US"/>
          </a:p>
        </p:txBody>
      </p:sp>
    </p:spTree>
    <p:extLst>
      <p:ext uri="{BB962C8B-B14F-4D97-AF65-F5344CB8AC3E}">
        <p14:creationId xmlns:p14="http://schemas.microsoft.com/office/powerpoint/2010/main" val="676627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20</a:t>
            </a:fld>
            <a:endParaRPr lang="en-US"/>
          </a:p>
        </p:txBody>
      </p:sp>
    </p:spTree>
    <p:extLst>
      <p:ext uri="{BB962C8B-B14F-4D97-AF65-F5344CB8AC3E}">
        <p14:creationId xmlns:p14="http://schemas.microsoft.com/office/powerpoint/2010/main" val="3723414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21</a:t>
            </a:fld>
            <a:endParaRPr lang="en-US"/>
          </a:p>
        </p:txBody>
      </p:sp>
    </p:spTree>
    <p:extLst>
      <p:ext uri="{BB962C8B-B14F-4D97-AF65-F5344CB8AC3E}">
        <p14:creationId xmlns:p14="http://schemas.microsoft.com/office/powerpoint/2010/main" val="113056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74625"/>
            <a:ext cx="7164388" cy="5373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22</a:t>
            </a:fld>
            <a:endParaRPr lang="en-US"/>
          </a:p>
        </p:txBody>
      </p:sp>
    </p:spTree>
    <p:extLst>
      <p:ext uri="{BB962C8B-B14F-4D97-AF65-F5344CB8AC3E}">
        <p14:creationId xmlns:p14="http://schemas.microsoft.com/office/powerpoint/2010/main" val="1985755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8788" y="165100"/>
            <a:ext cx="7126287" cy="5346700"/>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39</a:t>
            </a:fld>
            <a:endParaRPr lang="en-US" dirty="0"/>
          </a:p>
        </p:txBody>
      </p:sp>
    </p:spTree>
    <p:extLst>
      <p:ext uri="{BB962C8B-B14F-4D97-AF65-F5344CB8AC3E}">
        <p14:creationId xmlns:p14="http://schemas.microsoft.com/office/powerpoint/2010/main" val="1077462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Projected population growth suggests</a:t>
            </a:r>
            <a:r>
              <a:rPr lang="en-US" baseline="0" dirty="0" smtClean="0"/>
              <a:t> increased numbers and density in the points of Texas’ population triangle, the lower Rio Grande valley with continued growth of El Paso and the urbanized areas in the west of the State.  Many rural counties will continue to lose population.</a:t>
            </a:r>
            <a:endParaRPr lang="en-US" dirty="0"/>
          </a:p>
        </p:txBody>
      </p:sp>
      <p:sp>
        <p:nvSpPr>
          <p:cNvPr id="5" name="Slide Number Placeholder 4"/>
          <p:cNvSpPr>
            <a:spLocks noGrp="1"/>
          </p:cNvSpPr>
          <p:nvPr>
            <p:ph type="sldNum" sz="quarter" idx="11"/>
          </p:nvPr>
        </p:nvSpPr>
        <p:spPr/>
        <p:txBody>
          <a:bodyPr/>
          <a:lstStyle/>
          <a:p>
            <a:pPr>
              <a:defRPr/>
            </a:pPr>
            <a:fld id="{47192831-88FD-46AC-A3A6-55A2B3E79D84}" type="slidenum">
              <a:rPr lang="en-US" smtClean="0"/>
              <a:pPr>
                <a:defRPr/>
              </a:pPr>
              <a:t>42</a:t>
            </a:fld>
            <a:endParaRPr lang="en-US" dirty="0"/>
          </a:p>
        </p:txBody>
      </p:sp>
    </p:spTree>
    <p:extLst>
      <p:ext uri="{BB962C8B-B14F-4D97-AF65-F5344CB8AC3E}">
        <p14:creationId xmlns:p14="http://schemas.microsoft.com/office/powerpoint/2010/main" val="3501160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43</a:t>
            </a:fld>
            <a:endParaRPr lang="en-US" dirty="0"/>
          </a:p>
        </p:txBody>
      </p:sp>
    </p:spTree>
    <p:extLst>
      <p:ext uri="{BB962C8B-B14F-4D97-AF65-F5344CB8AC3E}">
        <p14:creationId xmlns:p14="http://schemas.microsoft.com/office/powerpoint/2010/main" val="3534272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0925" y="173038"/>
            <a:ext cx="8307388" cy="6232525"/>
          </a:xfrm>
        </p:spPr>
      </p:sp>
      <p:sp>
        <p:nvSpPr>
          <p:cNvPr id="3" name="Notes Placeholder 2"/>
          <p:cNvSpPr>
            <a:spLocks noGrp="1"/>
          </p:cNvSpPr>
          <p:nvPr>
            <p:ph type="body" idx="1"/>
          </p:nvPr>
        </p:nvSpPr>
        <p:spPr/>
        <p:txBody>
          <a:bodyPr/>
          <a:lstStyle/>
          <a:p>
            <a:pPr defTabSz="1020137">
              <a:defRPr/>
            </a:pPr>
            <a:endParaRPr lang="en-US" sz="900" dirty="0"/>
          </a:p>
        </p:txBody>
      </p:sp>
    </p:spTree>
    <p:extLst>
      <p:ext uri="{BB962C8B-B14F-4D97-AF65-F5344CB8AC3E}">
        <p14:creationId xmlns:p14="http://schemas.microsoft.com/office/powerpoint/2010/main" val="975217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0788" y="228600"/>
            <a:ext cx="6894512" cy="5170488"/>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Texas Demographic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44</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2650" y="520700"/>
            <a:ext cx="8204200" cy="6153150"/>
          </a:xfrm>
        </p:spPr>
      </p:sp>
      <p:sp>
        <p:nvSpPr>
          <p:cNvPr id="3" name="Notes Placeholder 2"/>
          <p:cNvSpPr>
            <a:spLocks noGrp="1"/>
          </p:cNvSpPr>
          <p:nvPr>
            <p:ph type="body" idx="1"/>
          </p:nvPr>
        </p:nvSpPr>
        <p:spPr>
          <a:xfrm>
            <a:off x="587606" y="6493316"/>
            <a:ext cx="9265764" cy="1976854"/>
          </a:xfrm>
          <a:prstGeom prst="rect">
            <a:avLst/>
          </a:prstGeom>
        </p:spPr>
        <p:txBody>
          <a:bodyPr/>
          <a:lstStyle/>
          <a:p>
            <a:pPr defTabSz="1020137">
              <a:defRPr/>
            </a:pPr>
            <a:endParaRPr lang="en-US" dirty="0" smtClean="0"/>
          </a:p>
        </p:txBody>
      </p:sp>
      <p:sp>
        <p:nvSpPr>
          <p:cNvPr id="4" name="Slide Number Placeholder 3"/>
          <p:cNvSpPr>
            <a:spLocks noGrp="1"/>
          </p:cNvSpPr>
          <p:nvPr>
            <p:ph type="sldNum" sz="quarter" idx="10"/>
          </p:nvPr>
        </p:nvSpPr>
        <p:spPr>
          <a:xfrm>
            <a:off x="5803296" y="7566876"/>
            <a:ext cx="4437813" cy="398257"/>
          </a:xfrm>
          <a:prstGeom prst="rect">
            <a:avLst/>
          </a:prstGeom>
        </p:spPr>
        <p:txBody>
          <a:bodyPr/>
          <a:lstStyle/>
          <a:p>
            <a:pPr>
              <a:defRPr/>
            </a:pPr>
            <a:fld id="{47192831-88FD-46AC-A3A6-55A2B3E79D84}" type="slidenum">
              <a:rPr lang="en-US" smtClean="0"/>
              <a:pPr>
                <a:defRPr/>
              </a:pPr>
              <a:t>3</a:t>
            </a:fld>
            <a:endParaRPr lang="en-US" dirty="0"/>
          </a:p>
        </p:txBody>
      </p:sp>
    </p:spTree>
    <p:extLst>
      <p:ext uri="{BB962C8B-B14F-4D97-AF65-F5344CB8AC3E}">
        <p14:creationId xmlns:p14="http://schemas.microsoft.com/office/powerpoint/2010/main" val="3355777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5200" y="346075"/>
            <a:ext cx="8205788" cy="6156325"/>
          </a:xfrm>
        </p:spPr>
      </p:sp>
      <p:sp>
        <p:nvSpPr>
          <p:cNvPr id="3" name="Notes Placeholder 2"/>
          <p:cNvSpPr>
            <a:spLocks noGrp="1"/>
          </p:cNvSpPr>
          <p:nvPr>
            <p:ph type="body" idx="1"/>
          </p:nvPr>
        </p:nvSpPr>
        <p:spPr>
          <a:xfrm>
            <a:off x="587606" y="6320159"/>
            <a:ext cx="9265764" cy="1976854"/>
          </a:xfrm>
          <a:prstGeom prst="rect">
            <a:avLst/>
          </a:prstGeom>
        </p:spPr>
        <p:txBody>
          <a:bodyPr/>
          <a:lstStyle/>
          <a:p>
            <a:pPr defTabSz="1020137">
              <a:defRPr/>
            </a:pPr>
            <a:endParaRPr lang="en-US" dirty="0" smtClean="0"/>
          </a:p>
        </p:txBody>
      </p:sp>
      <p:sp>
        <p:nvSpPr>
          <p:cNvPr id="4" name="Slide Number Placeholder 3"/>
          <p:cNvSpPr>
            <a:spLocks noGrp="1"/>
          </p:cNvSpPr>
          <p:nvPr>
            <p:ph type="sldNum" sz="quarter" idx="10"/>
          </p:nvPr>
        </p:nvSpPr>
        <p:spPr>
          <a:xfrm>
            <a:off x="5803296" y="7566876"/>
            <a:ext cx="4437813" cy="398257"/>
          </a:xfrm>
          <a:prstGeom prst="rect">
            <a:avLst/>
          </a:prstGeom>
        </p:spPr>
        <p:txBody>
          <a:bodyPr/>
          <a:lstStyle/>
          <a:p>
            <a:pPr>
              <a:defRPr/>
            </a:pPr>
            <a:fld id="{47192831-88FD-46AC-A3A6-55A2B3E79D84}" type="slidenum">
              <a:rPr lang="en-US" smtClean="0"/>
              <a:pPr>
                <a:defRPr/>
              </a:pPr>
              <a:t>4</a:t>
            </a:fld>
            <a:endParaRPr lang="en-US" dirty="0"/>
          </a:p>
        </p:txBody>
      </p:sp>
    </p:spTree>
    <p:extLst>
      <p:ext uri="{BB962C8B-B14F-4D97-AF65-F5344CB8AC3E}">
        <p14:creationId xmlns:p14="http://schemas.microsoft.com/office/powerpoint/2010/main" val="1360055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5200" y="346075"/>
            <a:ext cx="8205788" cy="6156325"/>
          </a:xfrm>
        </p:spPr>
      </p:sp>
      <p:sp>
        <p:nvSpPr>
          <p:cNvPr id="3" name="Notes Placeholder 2"/>
          <p:cNvSpPr>
            <a:spLocks noGrp="1"/>
          </p:cNvSpPr>
          <p:nvPr>
            <p:ph type="body" idx="1"/>
          </p:nvPr>
        </p:nvSpPr>
        <p:spPr>
          <a:xfrm>
            <a:off x="587606" y="6320159"/>
            <a:ext cx="9265764" cy="1976854"/>
          </a:xfrm>
          <a:prstGeom prst="rect">
            <a:avLst/>
          </a:prstGeom>
        </p:spPr>
        <p:txBody>
          <a:bodyPr/>
          <a:lstStyle/>
          <a:p>
            <a:pPr defTabSz="1020137">
              <a:defRPr/>
            </a:pPr>
            <a:endParaRPr lang="en-US" dirty="0" smtClean="0"/>
          </a:p>
        </p:txBody>
      </p:sp>
      <p:sp>
        <p:nvSpPr>
          <p:cNvPr id="4" name="Slide Number Placeholder 3"/>
          <p:cNvSpPr>
            <a:spLocks noGrp="1"/>
          </p:cNvSpPr>
          <p:nvPr>
            <p:ph type="sldNum" sz="quarter" idx="10"/>
          </p:nvPr>
        </p:nvSpPr>
        <p:spPr>
          <a:xfrm>
            <a:off x="5803296" y="7566876"/>
            <a:ext cx="4437813" cy="398257"/>
          </a:xfrm>
          <a:prstGeom prst="rect">
            <a:avLst/>
          </a:prstGeom>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956432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5200" y="346075"/>
            <a:ext cx="8205788" cy="6156325"/>
          </a:xfrm>
        </p:spPr>
      </p:sp>
      <p:sp>
        <p:nvSpPr>
          <p:cNvPr id="3" name="Notes Placeholder 2"/>
          <p:cNvSpPr>
            <a:spLocks noGrp="1"/>
          </p:cNvSpPr>
          <p:nvPr>
            <p:ph type="body" idx="1"/>
          </p:nvPr>
        </p:nvSpPr>
        <p:spPr>
          <a:xfrm>
            <a:off x="587606" y="6320159"/>
            <a:ext cx="9265764" cy="1976854"/>
          </a:xfrm>
          <a:prstGeom prst="rect">
            <a:avLst/>
          </a:prstGeom>
        </p:spPr>
        <p:txBody>
          <a:bodyPr/>
          <a:lstStyle/>
          <a:p>
            <a:pPr defTabSz="1020137">
              <a:defRPr/>
            </a:pPr>
            <a:endParaRPr lang="en-US" dirty="0" smtClean="0"/>
          </a:p>
        </p:txBody>
      </p:sp>
      <p:sp>
        <p:nvSpPr>
          <p:cNvPr id="4" name="Slide Number Placeholder 3"/>
          <p:cNvSpPr>
            <a:spLocks noGrp="1"/>
          </p:cNvSpPr>
          <p:nvPr>
            <p:ph type="sldNum" sz="quarter" idx="10"/>
          </p:nvPr>
        </p:nvSpPr>
        <p:spPr>
          <a:xfrm>
            <a:off x="5803296" y="7566876"/>
            <a:ext cx="4437813" cy="398257"/>
          </a:xfrm>
          <a:prstGeom prst="rect">
            <a:avLst/>
          </a:prstGeom>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3828685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7</a:t>
            </a:fld>
            <a:endParaRPr lang="en-US" dirty="0"/>
          </a:p>
        </p:txBody>
      </p:sp>
    </p:spTree>
    <p:extLst>
      <p:ext uri="{BB962C8B-B14F-4D97-AF65-F5344CB8AC3E}">
        <p14:creationId xmlns:p14="http://schemas.microsoft.com/office/powerpoint/2010/main" val="323790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401763" y="528638"/>
            <a:ext cx="6357937" cy="4767262"/>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3D9BDED3-744B-4161-B247-055080F26F46}" type="slidenum">
              <a:rPr lang="en-US" smtClean="0"/>
              <a:pPr>
                <a:defRPr/>
              </a:pPr>
              <a:t>11</a:t>
            </a:fld>
            <a:endParaRPr lang="en-US"/>
          </a:p>
        </p:txBody>
      </p:sp>
    </p:spTree>
    <p:extLst>
      <p:ext uri="{BB962C8B-B14F-4D97-AF65-F5344CB8AC3E}">
        <p14:creationId xmlns:p14="http://schemas.microsoft.com/office/powerpoint/2010/main" val="1978753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3886">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14</a:t>
            </a:fld>
            <a:endParaRPr lang="en-US" dirty="0"/>
          </a:p>
        </p:txBody>
      </p:sp>
    </p:spTree>
    <p:extLst>
      <p:ext uri="{BB962C8B-B14F-4D97-AF65-F5344CB8AC3E}">
        <p14:creationId xmlns:p14="http://schemas.microsoft.com/office/powerpoint/2010/main" val="21553570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fontScale="92500"/>
            </a:bodyPr>
            <a:lstStyle/>
            <a:p>
              <a:r>
                <a:rPr lang="en-US" sz="2000" dirty="0" smtClean="0">
                  <a:solidFill>
                    <a:schemeClr val="tx2"/>
                  </a:solidFill>
                </a:rPr>
                <a:t>@TexasDemography</a:t>
              </a:r>
              <a:endParaRPr lang="en-US" sz="2000" dirty="0">
                <a:solidFill>
                  <a:schemeClr val="tx2"/>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4/18/2018</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4/18/2018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4/18/2018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6368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4/18/2018</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4/18/2018</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4/18/2018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4/18/2018</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4/18/2018</a:t>
            </a:fld>
            <a:endParaRPr lang="en-US" dirty="0"/>
          </a:p>
        </p:txBody>
      </p:sp>
      <p:sp>
        <p:nvSpPr>
          <p:cNvPr id="4" name="Footer Placeholder 3"/>
          <p:cNvSpPr>
            <a:spLocks noGrp="1"/>
          </p:cNvSpPr>
          <p:nvPr>
            <p:ph type="ftr" sz="quarter" idx="11"/>
          </p:nvPr>
        </p:nvSpPr>
        <p:spPr/>
        <p:txBody>
          <a:bodyPr/>
          <a:lstStyle/>
          <a:p>
            <a:r>
              <a:rPr lang="en-US"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4/18/2018</a:t>
            </a:fld>
            <a:endParaRPr lang="en-US" dirty="0"/>
          </a:p>
        </p:txBody>
      </p:sp>
      <p:sp>
        <p:nvSpPr>
          <p:cNvPr id="3" name="Footer Placeholder 2"/>
          <p:cNvSpPr>
            <a:spLocks noGrp="1"/>
          </p:cNvSpPr>
          <p:nvPr>
            <p:ph type="ftr" sz="quarter" idx="11"/>
          </p:nvPr>
        </p:nvSpPr>
        <p:spPr/>
        <p:txBody>
          <a:bodyPr/>
          <a:lstStyle/>
          <a:p>
            <a:r>
              <a:rPr lang="en-US"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4/18/2018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4/18/2018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4/18/2018</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1.emf"/></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399" y="175071"/>
            <a:ext cx="5317435" cy="1196529"/>
          </a:xfrm>
        </p:spPr>
        <p:txBody>
          <a:bodyPr>
            <a:normAutofit/>
          </a:bodyPr>
          <a:lstStyle/>
          <a:p>
            <a:pPr algn="ctr"/>
            <a:r>
              <a:rPr lang="en-US" sz="2800" dirty="0"/>
              <a:t>Future Demographics of Texas</a:t>
            </a:r>
          </a:p>
        </p:txBody>
      </p:sp>
      <p:sp>
        <p:nvSpPr>
          <p:cNvPr id="4" name="Subtitle 3"/>
          <p:cNvSpPr>
            <a:spLocks noGrp="1"/>
          </p:cNvSpPr>
          <p:nvPr>
            <p:ph type="subTitle" idx="1"/>
          </p:nvPr>
        </p:nvSpPr>
        <p:spPr>
          <a:xfrm>
            <a:off x="6019800" y="2590800"/>
            <a:ext cx="2895600" cy="1981200"/>
          </a:xfrm>
        </p:spPr>
        <p:txBody>
          <a:bodyPr>
            <a:normAutofit/>
          </a:bodyPr>
          <a:lstStyle/>
          <a:p>
            <a:pPr algn="ctr"/>
            <a:r>
              <a:rPr lang="en-US" dirty="0"/>
              <a:t>Urban Leadership Agriculture </a:t>
            </a:r>
            <a:r>
              <a:rPr lang="en-US" dirty="0" smtClean="0"/>
              <a:t>Academy</a:t>
            </a:r>
          </a:p>
          <a:p>
            <a:pPr algn="ctr"/>
            <a:r>
              <a:rPr lang="en-US" sz="2000" dirty="0" smtClean="0"/>
              <a:t>Robstown, Texas</a:t>
            </a:r>
          </a:p>
          <a:p>
            <a:pPr algn="ctr"/>
            <a:r>
              <a:rPr lang="en-US" sz="2000" dirty="0" smtClean="0"/>
              <a:t>April 19, 2018</a:t>
            </a:r>
            <a:endParaRPr lang="en-US" sz="2000" dirty="0"/>
          </a:p>
        </p:txBody>
      </p:sp>
    </p:spTree>
    <p:extLst>
      <p:ext uri="{BB962C8B-B14F-4D97-AF65-F5344CB8AC3E}">
        <p14:creationId xmlns:p14="http://schemas.microsoft.com/office/powerpoint/2010/main" val="1219335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change for places in Texas, 2015-2016</a:t>
            </a:r>
            <a:endParaRPr lang="en-US" dirty="0"/>
          </a:p>
        </p:txBody>
      </p:sp>
      <p:pic>
        <p:nvPicPr>
          <p:cNvPr id="5" name="Content Placeholder 4"/>
          <p:cNvPicPr>
            <a:picLocks noGrp="1" noChangeAspect="1"/>
          </p:cNvPicPr>
          <p:nvPr>
            <p:ph idx="1"/>
          </p:nvPr>
        </p:nvPicPr>
        <p:blipFill>
          <a:blip r:embed="rId2"/>
          <a:stretch>
            <a:fillRect/>
          </a:stretch>
        </p:blipFill>
        <p:spPr>
          <a:xfrm>
            <a:off x="1447800" y="1447800"/>
            <a:ext cx="7147177" cy="4664075"/>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10</a:t>
            </a:fld>
            <a:endParaRPr lang="en-US" dirty="0"/>
          </a:p>
        </p:txBody>
      </p:sp>
      <p:sp>
        <p:nvSpPr>
          <p:cNvPr id="6" name="Rectangle 5"/>
          <p:cNvSpPr/>
          <p:nvPr/>
        </p:nvSpPr>
        <p:spPr>
          <a:xfrm>
            <a:off x="31147" y="6400800"/>
            <a:ext cx="7879083" cy="230832"/>
          </a:xfrm>
          <a:prstGeom prst="rect">
            <a:avLst/>
          </a:prstGeom>
        </p:spPr>
        <p:txBody>
          <a:bodyPr wrap="square">
            <a:spAutoFit/>
          </a:bodyPr>
          <a:lstStyle/>
          <a:p>
            <a:r>
              <a:rPr lang="fr-FR" sz="900" dirty="0">
                <a:solidFill>
                  <a:schemeClr val="bg1">
                    <a:lumMod val="50000"/>
                  </a:schemeClr>
                </a:solidFill>
              </a:rPr>
              <a:t>Source: U.S. Census  Bureau, </a:t>
            </a:r>
            <a:r>
              <a:rPr lang="fr-FR" sz="900" dirty="0" smtClean="0">
                <a:solidFill>
                  <a:schemeClr val="bg1">
                    <a:lumMod val="50000"/>
                  </a:schemeClr>
                </a:solidFill>
              </a:rPr>
              <a:t>2016 </a:t>
            </a:r>
            <a:r>
              <a:rPr lang="fr-FR" sz="900" dirty="0">
                <a:solidFill>
                  <a:schemeClr val="bg1">
                    <a:lumMod val="50000"/>
                  </a:schemeClr>
                </a:solidFill>
              </a:rPr>
              <a:t>Vintage Population </a:t>
            </a:r>
            <a:r>
              <a:rPr lang="fr-FR" sz="900" dirty="0" err="1">
                <a:solidFill>
                  <a:schemeClr val="bg1">
                    <a:lumMod val="50000"/>
                  </a:schemeClr>
                </a:solidFill>
              </a:rPr>
              <a:t>Estimates</a:t>
            </a:r>
            <a:endParaRPr lang="fr-FR" sz="900" dirty="0">
              <a:solidFill>
                <a:schemeClr val="bg1">
                  <a:lumMod val="50000"/>
                </a:schemeClr>
              </a:solidFill>
            </a:endParaRPr>
          </a:p>
        </p:txBody>
      </p:sp>
      <p:pic>
        <p:nvPicPr>
          <p:cNvPr id="7" name="Picture 6"/>
          <p:cNvPicPr>
            <a:picLocks noChangeAspect="1"/>
          </p:cNvPicPr>
          <p:nvPr/>
        </p:nvPicPr>
        <p:blipFill rotWithShape="1">
          <a:blip r:embed="rId3"/>
          <a:srcRect t="45848" r="11106"/>
          <a:stretch/>
        </p:blipFill>
        <p:spPr>
          <a:xfrm>
            <a:off x="7162801" y="4419600"/>
            <a:ext cx="1447800" cy="1260000"/>
          </a:xfrm>
          <a:prstGeom prst="rect">
            <a:avLst/>
          </a:prstGeom>
        </p:spPr>
      </p:pic>
    </p:spTree>
    <p:extLst>
      <p:ext uri="{BB962C8B-B14F-4D97-AF65-F5344CB8AC3E}">
        <p14:creationId xmlns:p14="http://schemas.microsoft.com/office/powerpoint/2010/main" val="1755363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00200" y="137656"/>
            <a:ext cx="7391400" cy="990600"/>
          </a:xfrm>
          <a:prstGeom prst="rect">
            <a:avLst/>
          </a:prstGeom>
        </p:spPr>
        <p:txBody>
          <a:bodyPr/>
          <a:lstStyle/>
          <a:p>
            <a:pPr lvl="0" algn="ctr" eaLnBrk="1" hangingPunct="1">
              <a:defRPr/>
            </a:pPr>
            <a:r>
              <a:rPr lang="en-US" sz="2400" kern="0">
                <a:solidFill>
                  <a:schemeClr val="bg1"/>
                </a:solidFill>
                <a:latin typeface="+mj-lt"/>
                <a:ea typeface="+mj-ea"/>
                <a:cs typeface="+mj-cs"/>
              </a:rPr>
              <a:t>Texas Racial and Ethnic Composition, </a:t>
            </a:r>
          </a:p>
          <a:p>
            <a:pPr lvl="0" algn="ctr" eaLnBrk="1" hangingPunct="1">
              <a:defRPr/>
            </a:pPr>
            <a:r>
              <a:rPr lang="en-US" sz="2400" kern="0">
                <a:solidFill>
                  <a:schemeClr val="bg1"/>
                </a:solidFill>
                <a:latin typeface="+mj-lt"/>
                <a:ea typeface="+mj-ea"/>
                <a:cs typeface="+mj-cs"/>
              </a:rPr>
              <a:t>2000, 2010, and 2016</a:t>
            </a:r>
          </a:p>
        </p:txBody>
      </p:sp>
      <p:sp>
        <p:nvSpPr>
          <p:cNvPr id="9" name="Rectangle 8"/>
          <p:cNvSpPr/>
          <p:nvPr/>
        </p:nvSpPr>
        <p:spPr>
          <a:xfrm>
            <a:off x="0" y="6472543"/>
            <a:ext cx="8001000" cy="430887"/>
          </a:xfrm>
          <a:prstGeom prst="rect">
            <a:avLst/>
          </a:prstGeom>
        </p:spPr>
        <p:txBody>
          <a:bodyPr wrap="square">
            <a:spAutoFit/>
          </a:bodyPr>
          <a:lstStyle/>
          <a:p>
            <a:r>
              <a:rPr lang="en-US" sz="1100">
                <a:solidFill>
                  <a:schemeClr val="tx1">
                    <a:lumMod val="50000"/>
                    <a:lumOff val="50000"/>
                  </a:schemeClr>
                </a:solidFill>
              </a:rPr>
              <a:t>Source: U.S. Census Bureau. 2000, 2010 Decennial Census and 2016 Population Estimates					</a:t>
            </a:r>
          </a:p>
        </p:txBody>
      </p:sp>
      <p:sp>
        <p:nvSpPr>
          <p:cNvPr id="7" name="Slide Number Placeholder 3"/>
          <p:cNvSpPr txBox="1">
            <a:spLocks/>
          </p:cNvSpPr>
          <p:nvPr/>
        </p:nvSpPr>
        <p:spPr>
          <a:xfrm>
            <a:off x="6553200" y="6356355"/>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a:r>
              <a:rPr lang="en-US"/>
              <a:t>11</a:t>
            </a:r>
          </a:p>
        </p:txBody>
      </p:sp>
      <p:graphicFrame>
        <p:nvGraphicFramePr>
          <p:cNvPr id="11" name="Chart 10"/>
          <p:cNvGraphicFramePr>
            <a:graphicFrameLocks noGrp="1"/>
          </p:cNvGraphicFramePr>
          <p:nvPr>
            <p:extLst/>
          </p:nvPr>
        </p:nvGraphicFramePr>
        <p:xfrm>
          <a:off x="-721708" y="1112122"/>
          <a:ext cx="4966253" cy="3720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noGrp="1"/>
          </p:cNvGraphicFramePr>
          <p:nvPr>
            <p:extLst/>
          </p:nvPr>
        </p:nvGraphicFramePr>
        <p:xfrm>
          <a:off x="4710051" y="2581260"/>
          <a:ext cx="5089228" cy="37170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noGrp="1"/>
          </p:cNvGraphicFramePr>
          <p:nvPr>
            <p:extLst/>
          </p:nvPr>
        </p:nvGraphicFramePr>
        <p:xfrm>
          <a:off x="2336457" y="1819277"/>
          <a:ext cx="4415027" cy="37298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08796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Percent Racial and Ethnic Composition, Texas and Nueces County, 2012-2016</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16355582"/>
              </p:ext>
            </p:extLst>
          </p:nvPr>
        </p:nvGraphicFramePr>
        <p:xfrm>
          <a:off x="457200" y="2057400"/>
          <a:ext cx="8000998" cy="3164202"/>
        </p:xfrm>
        <a:graphic>
          <a:graphicData uri="http://schemas.openxmlformats.org/drawingml/2006/table">
            <a:tbl>
              <a:tblPr>
                <a:tableStyleId>{69CF1AB2-1976-4502-BF36-3FF5EA218861}</a:tableStyleId>
              </a:tblPr>
              <a:tblGrid>
                <a:gridCol w="4851670">
                  <a:extLst>
                    <a:ext uri="{9D8B030D-6E8A-4147-A177-3AD203B41FA5}">
                      <a16:colId xmlns:a16="http://schemas.microsoft.com/office/drawing/2014/main" val="2503543311"/>
                    </a:ext>
                  </a:extLst>
                </a:gridCol>
                <a:gridCol w="1617223">
                  <a:extLst>
                    <a:ext uri="{9D8B030D-6E8A-4147-A177-3AD203B41FA5}">
                      <a16:colId xmlns:a16="http://schemas.microsoft.com/office/drawing/2014/main" val="2246014631"/>
                    </a:ext>
                  </a:extLst>
                </a:gridCol>
                <a:gridCol w="1532105">
                  <a:extLst>
                    <a:ext uri="{9D8B030D-6E8A-4147-A177-3AD203B41FA5}">
                      <a16:colId xmlns:a16="http://schemas.microsoft.com/office/drawing/2014/main" val="3780987357"/>
                    </a:ext>
                  </a:extLst>
                </a:gridCol>
              </a:tblGrid>
              <a:tr h="953988">
                <a:tc>
                  <a:txBody>
                    <a:bodyPr/>
                    <a:lstStyle/>
                    <a:p>
                      <a:pPr algn="l" fontAlgn="b"/>
                      <a:endParaRPr lang="en-US" sz="32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3200" u="none" strike="noStrike" dirty="0" smtClean="0">
                          <a:solidFill>
                            <a:schemeClr val="tx2"/>
                          </a:solidFill>
                          <a:effectLst/>
                        </a:rPr>
                        <a:t>Texas</a:t>
                      </a:r>
                      <a:endParaRPr lang="en-US" sz="32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3200" u="none" strike="noStrike" dirty="0" smtClean="0">
                          <a:solidFill>
                            <a:schemeClr val="tx2"/>
                          </a:solidFill>
                          <a:effectLst/>
                        </a:rPr>
                        <a:t>Nueces</a:t>
                      </a:r>
                      <a:r>
                        <a:rPr lang="en-US" sz="3200" u="none" strike="noStrike" baseline="0" dirty="0" smtClean="0">
                          <a:solidFill>
                            <a:schemeClr val="tx2"/>
                          </a:solidFill>
                          <a:effectLst/>
                        </a:rPr>
                        <a:t> County</a:t>
                      </a:r>
                      <a:endParaRPr lang="en-US" sz="3200" b="0" i="0" u="none" strike="noStrike" dirty="0">
                        <a:solidFill>
                          <a:schemeClr val="tx2"/>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0284142"/>
                  </a:ext>
                </a:extLst>
              </a:tr>
              <a:tr h="481607">
                <a:tc>
                  <a:txBody>
                    <a:bodyPr/>
                    <a:lstStyle/>
                    <a:p>
                      <a:pPr algn="l" fontAlgn="b"/>
                      <a:r>
                        <a:rPr lang="en-US" sz="3200" u="none" strike="noStrike" dirty="0" smtClean="0">
                          <a:solidFill>
                            <a:schemeClr val="tx2"/>
                          </a:solidFill>
                          <a:effectLst/>
                        </a:rPr>
                        <a:t>NH </a:t>
                      </a:r>
                      <a:r>
                        <a:rPr lang="en-US" sz="3200" u="none" strike="noStrike" dirty="0">
                          <a:solidFill>
                            <a:schemeClr val="tx2"/>
                          </a:solidFill>
                          <a:effectLst/>
                        </a:rPr>
                        <a:t>White </a:t>
                      </a:r>
                      <a:endParaRPr lang="en-US" sz="3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3200" u="none" strike="noStrike" dirty="0" smtClean="0">
                          <a:solidFill>
                            <a:schemeClr val="tx2"/>
                          </a:solidFill>
                          <a:effectLst/>
                        </a:rPr>
                        <a:t>42.6%</a:t>
                      </a:r>
                      <a:endParaRPr lang="en-US" sz="3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3200" u="none" strike="noStrike" dirty="0" smtClean="0">
                          <a:solidFill>
                            <a:schemeClr val="tx2"/>
                          </a:solidFill>
                          <a:effectLst/>
                        </a:rPr>
                        <a:t>29.9%</a:t>
                      </a:r>
                      <a:endParaRPr lang="en-US" sz="3200" b="0" i="0" u="none" strike="noStrike" dirty="0">
                        <a:solidFill>
                          <a:schemeClr val="tx2"/>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06541833"/>
                  </a:ext>
                </a:extLst>
              </a:tr>
              <a:tr h="481607">
                <a:tc>
                  <a:txBody>
                    <a:bodyPr/>
                    <a:lstStyle/>
                    <a:p>
                      <a:pPr algn="l" fontAlgn="b"/>
                      <a:r>
                        <a:rPr lang="en-US" sz="3200" u="none" strike="noStrike" dirty="0" smtClean="0">
                          <a:solidFill>
                            <a:schemeClr val="tx2"/>
                          </a:solidFill>
                          <a:effectLst/>
                        </a:rPr>
                        <a:t>Hispanic </a:t>
                      </a:r>
                      <a:r>
                        <a:rPr lang="en-US" sz="3200" u="none" strike="noStrike" dirty="0">
                          <a:solidFill>
                            <a:schemeClr val="tx2"/>
                          </a:solidFill>
                          <a:effectLst/>
                        </a:rPr>
                        <a:t>or Latino</a:t>
                      </a:r>
                      <a:endParaRPr lang="en-US" sz="3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3200" u="none" strike="noStrike" dirty="0" smtClean="0">
                          <a:solidFill>
                            <a:schemeClr val="tx2"/>
                          </a:solidFill>
                          <a:effectLst/>
                        </a:rPr>
                        <a:t>39.1%</a:t>
                      </a:r>
                      <a:endParaRPr lang="en-US" sz="3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3200" u="none" strike="noStrike" dirty="0" smtClean="0">
                          <a:solidFill>
                            <a:schemeClr val="tx2"/>
                          </a:solidFill>
                          <a:effectLst/>
                        </a:rPr>
                        <a:t>63.4%</a:t>
                      </a:r>
                      <a:endParaRPr lang="en-US" sz="3200" b="0" i="0" u="none" strike="noStrike" dirty="0">
                        <a:solidFill>
                          <a:schemeClr val="tx2"/>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24672993"/>
                  </a:ext>
                </a:extLst>
              </a:tr>
              <a:tr h="687702">
                <a:tc>
                  <a:txBody>
                    <a:bodyPr/>
                    <a:lstStyle/>
                    <a:p>
                      <a:pPr algn="l" fontAlgn="b"/>
                      <a:r>
                        <a:rPr lang="en-US" sz="3200" u="none" strike="noStrike" dirty="0" smtClean="0">
                          <a:solidFill>
                            <a:schemeClr val="tx2"/>
                          </a:solidFill>
                          <a:effectLst/>
                        </a:rPr>
                        <a:t>Black </a:t>
                      </a:r>
                      <a:r>
                        <a:rPr lang="en-US" sz="3200" u="none" strike="noStrike" dirty="0">
                          <a:solidFill>
                            <a:schemeClr val="tx2"/>
                          </a:solidFill>
                          <a:effectLst/>
                        </a:rPr>
                        <a:t>or African American </a:t>
                      </a:r>
                      <a:endParaRPr lang="en-US" sz="3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3200" u="none" strike="noStrike" dirty="0" smtClean="0">
                          <a:solidFill>
                            <a:schemeClr val="tx2"/>
                          </a:solidFill>
                          <a:effectLst/>
                        </a:rPr>
                        <a:t>12.6%</a:t>
                      </a:r>
                      <a:endParaRPr lang="en-US" sz="3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3200" u="none" strike="noStrike" dirty="0" smtClean="0">
                          <a:solidFill>
                            <a:schemeClr val="tx2"/>
                          </a:solidFill>
                          <a:effectLst/>
                        </a:rPr>
                        <a:t>4.4%</a:t>
                      </a:r>
                      <a:endParaRPr lang="en-US" sz="3200" b="0" i="0" u="none" strike="noStrike" dirty="0">
                        <a:solidFill>
                          <a:schemeClr val="tx2"/>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48176211"/>
                  </a:ext>
                </a:extLst>
              </a:tr>
              <a:tr h="481607">
                <a:tc>
                  <a:txBody>
                    <a:bodyPr/>
                    <a:lstStyle/>
                    <a:p>
                      <a:pPr algn="l" fontAlgn="b"/>
                      <a:r>
                        <a:rPr lang="en-US" sz="3200" u="none" strike="noStrike" dirty="0" smtClean="0">
                          <a:solidFill>
                            <a:schemeClr val="tx2"/>
                          </a:solidFill>
                          <a:effectLst/>
                        </a:rPr>
                        <a:t>Asian </a:t>
                      </a:r>
                      <a:endParaRPr lang="en-US" sz="3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3200" u="none" strike="noStrike" dirty="0" smtClean="0">
                          <a:solidFill>
                            <a:schemeClr val="tx2"/>
                          </a:solidFill>
                          <a:effectLst/>
                        </a:rPr>
                        <a:t>4.8%</a:t>
                      </a:r>
                      <a:endParaRPr lang="en-US" sz="3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3200" u="none" strike="noStrike" dirty="0" smtClean="0">
                          <a:solidFill>
                            <a:schemeClr val="tx2"/>
                          </a:solidFill>
                          <a:effectLst/>
                        </a:rPr>
                        <a:t>2.2%</a:t>
                      </a:r>
                      <a:endParaRPr lang="en-US" sz="3200" b="0" i="0" u="none" strike="noStrike" dirty="0">
                        <a:solidFill>
                          <a:schemeClr val="tx2"/>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87732159"/>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12</a:t>
            </a:fld>
            <a:endParaRPr lang="en-US" dirty="0"/>
          </a:p>
        </p:txBody>
      </p:sp>
      <p:sp>
        <p:nvSpPr>
          <p:cNvPr id="6" name="TextBox 5"/>
          <p:cNvSpPr txBox="1"/>
          <p:nvPr/>
        </p:nvSpPr>
        <p:spPr>
          <a:xfrm>
            <a:off x="76200" y="6499139"/>
            <a:ext cx="5126724" cy="246221"/>
          </a:xfrm>
          <a:prstGeom prst="rect">
            <a:avLst/>
          </a:prstGeom>
          <a:noFill/>
        </p:spPr>
        <p:txBody>
          <a:bodyPr wrap="none" rtlCol="0">
            <a:spAutoFit/>
          </a:bodyPr>
          <a:lstStyle/>
          <a:p>
            <a:r>
              <a:rPr lang="en-US" sz="1000" dirty="0" smtClean="0">
                <a:solidFill>
                  <a:schemeClr val="bg1">
                    <a:lumMod val="50000"/>
                  </a:schemeClr>
                </a:solidFill>
              </a:rPr>
              <a:t>Source: U.S. Census Bureau, American Community Survey, 5-year Sample, 2012-2016</a:t>
            </a:r>
            <a:endParaRPr lang="en-US" sz="1000" dirty="0">
              <a:solidFill>
                <a:schemeClr val="bg1">
                  <a:lumMod val="50000"/>
                </a:schemeClr>
              </a:solidFill>
            </a:endParaRPr>
          </a:p>
        </p:txBody>
      </p:sp>
    </p:spTree>
    <p:extLst>
      <p:ext uri="{BB962C8B-B14F-4D97-AF65-F5344CB8AC3E}">
        <p14:creationId xmlns:p14="http://schemas.microsoft.com/office/powerpoint/2010/main" val="3242644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Percent Hispanic, Census Tracts, Nueces County Area, Texas, 2012-2016</a:t>
            </a:r>
            <a:endParaRPr lang="en-US" dirty="0"/>
          </a:p>
        </p:txBody>
      </p:sp>
      <p:pic>
        <p:nvPicPr>
          <p:cNvPr id="5" name="Content Placeholder 4"/>
          <p:cNvPicPr>
            <a:picLocks noGrp="1" noChangeAspect="1"/>
          </p:cNvPicPr>
          <p:nvPr>
            <p:ph idx="1"/>
          </p:nvPr>
        </p:nvPicPr>
        <p:blipFill rotWithShape="1">
          <a:blip r:embed="rId2"/>
          <a:srcRect b="8237"/>
          <a:stretch/>
        </p:blipFill>
        <p:spPr>
          <a:xfrm>
            <a:off x="2716706" y="1152170"/>
            <a:ext cx="5636748" cy="5378563"/>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13</a:t>
            </a:fld>
            <a:endParaRPr lang="en-US" dirty="0"/>
          </a:p>
        </p:txBody>
      </p:sp>
      <p:pic>
        <p:nvPicPr>
          <p:cNvPr id="6" name="Picture 5"/>
          <p:cNvPicPr>
            <a:picLocks noChangeAspect="1"/>
          </p:cNvPicPr>
          <p:nvPr/>
        </p:nvPicPr>
        <p:blipFill rotWithShape="1">
          <a:blip r:embed="rId3"/>
          <a:srcRect t="40236" r="73776"/>
          <a:stretch/>
        </p:blipFill>
        <p:spPr>
          <a:xfrm>
            <a:off x="304800" y="2438400"/>
            <a:ext cx="2295034" cy="2083200"/>
          </a:xfrm>
          <a:prstGeom prst="rect">
            <a:avLst/>
          </a:prstGeom>
        </p:spPr>
      </p:pic>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4562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2014</a:t>
            </a:r>
            <a:endParaRPr lang="en-US" sz="3200" dirty="0"/>
          </a:p>
        </p:txBody>
      </p:sp>
      <p:graphicFrame>
        <p:nvGraphicFramePr>
          <p:cNvPr id="5" name="Content Placeholder 4"/>
          <p:cNvGraphicFramePr>
            <a:graphicFrameLocks noGrp="1"/>
          </p:cNvGraphicFramePr>
          <p:nvPr>
            <p:ph idx="1"/>
            <p:extLst/>
          </p:nvPr>
        </p:nvGraphicFramePr>
        <p:xfrm>
          <a:off x="0" y="1524000"/>
          <a:ext cx="9067800" cy="589667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14</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1143027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15</a:t>
            </a:fld>
            <a:endParaRPr lang="en-US" dirty="0"/>
          </a:p>
        </p:txBody>
      </p:sp>
      <p:sp>
        <p:nvSpPr>
          <p:cNvPr id="6" name="Title 1"/>
          <p:cNvSpPr>
            <a:spLocks noGrp="1"/>
          </p:cNvSpPr>
          <p:nvPr>
            <p:ph type="title"/>
          </p:nvPr>
        </p:nvSpPr>
        <p:spPr/>
        <p:txBody>
          <a:bodyPr>
            <a:noAutofit/>
          </a:bodyPr>
          <a:lstStyle/>
          <a:p>
            <a:r>
              <a:rPr lang="en-US" sz="2400" dirty="0"/>
              <a:t>Texas Population Pyramid by Race/Ethnicity, 2014</a:t>
            </a:r>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a:solidFill>
                  <a:schemeClr val="tx1">
                    <a:lumMod val="50000"/>
                    <a:lumOff val="50000"/>
                  </a:schemeClr>
                </a:solidFill>
              </a:rPr>
              <a:t>Source: Texas Demographic Center, 2014 Population Estimates</a:t>
            </a:r>
          </a:p>
        </p:txBody>
      </p:sp>
    </p:spTree>
    <p:extLst>
      <p:ext uri="{BB962C8B-B14F-4D97-AF65-F5344CB8AC3E}">
        <p14:creationId xmlns:p14="http://schemas.microsoft.com/office/powerpoint/2010/main" val="3798355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16</a:t>
            </a:fld>
            <a:endParaRPr lang="en-US" dirty="0"/>
          </a:p>
        </p:txBody>
      </p:sp>
      <p:sp>
        <p:nvSpPr>
          <p:cNvPr id="6" name="Title 1"/>
          <p:cNvSpPr>
            <a:spLocks noGrp="1"/>
          </p:cNvSpPr>
          <p:nvPr>
            <p:ph type="title"/>
          </p:nvPr>
        </p:nvSpPr>
        <p:spPr/>
        <p:txBody>
          <a:bodyPr>
            <a:noAutofit/>
          </a:bodyPr>
          <a:lstStyle/>
          <a:p>
            <a:r>
              <a:rPr lang="en-US" sz="2400" dirty="0"/>
              <a:t>Texas Population Pyramid by Race/Ethnicity, 2014</a:t>
            </a:r>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a:solidFill>
                  <a:schemeClr val="tx1">
                    <a:lumMod val="50000"/>
                    <a:lumOff val="50000"/>
                  </a:schemeClr>
                </a:solidFill>
              </a:rPr>
              <a:t>Source: Texas Demographic Center, 2014 Population Estimates</a:t>
            </a:r>
          </a:p>
        </p:txBody>
      </p:sp>
    </p:spTree>
    <p:extLst>
      <p:ext uri="{BB962C8B-B14F-4D97-AF65-F5344CB8AC3E}">
        <p14:creationId xmlns:p14="http://schemas.microsoft.com/office/powerpoint/2010/main" val="1418274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17</a:t>
            </a:fld>
            <a:endParaRPr lang="en-US" dirty="0"/>
          </a:p>
        </p:txBody>
      </p:sp>
      <p:sp>
        <p:nvSpPr>
          <p:cNvPr id="6" name="Title 1"/>
          <p:cNvSpPr>
            <a:spLocks noGrp="1"/>
          </p:cNvSpPr>
          <p:nvPr>
            <p:ph type="title"/>
          </p:nvPr>
        </p:nvSpPr>
        <p:spPr/>
        <p:txBody>
          <a:bodyPr>
            <a:noAutofit/>
          </a:bodyPr>
          <a:lstStyle/>
          <a:p>
            <a:r>
              <a:rPr lang="en-US" sz="2400" dirty="0"/>
              <a:t>Texas Population Pyramid by Race/Ethnicity, 2014</a:t>
            </a:r>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a:solidFill>
                  <a:schemeClr val="tx1">
                    <a:lumMod val="50000"/>
                    <a:lumOff val="50000"/>
                  </a:schemeClr>
                </a:solidFill>
              </a:rPr>
              <a:t>Source: Texas Demographic Center, 2014 Population Estimates</a:t>
            </a:r>
          </a:p>
        </p:txBody>
      </p:sp>
    </p:spTree>
    <p:extLst>
      <p:ext uri="{BB962C8B-B14F-4D97-AF65-F5344CB8AC3E}">
        <p14:creationId xmlns:p14="http://schemas.microsoft.com/office/powerpoint/2010/main" val="1482289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Housing characteristics, Texas and Nueces County, 2012-2016</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09560593"/>
              </p:ext>
            </p:extLst>
          </p:nvPr>
        </p:nvGraphicFramePr>
        <p:xfrm>
          <a:off x="228600" y="2362199"/>
          <a:ext cx="8726804" cy="3238500"/>
        </p:xfrm>
        <a:graphic>
          <a:graphicData uri="http://schemas.openxmlformats.org/drawingml/2006/table">
            <a:tbl>
              <a:tblPr>
                <a:tableStyleId>{69CF1AB2-1976-4502-BF36-3FF5EA218861}</a:tableStyleId>
              </a:tblPr>
              <a:tblGrid>
                <a:gridCol w="5963530">
                  <a:extLst>
                    <a:ext uri="{9D8B030D-6E8A-4147-A177-3AD203B41FA5}">
                      <a16:colId xmlns:a16="http://schemas.microsoft.com/office/drawing/2014/main" val="3815323946"/>
                    </a:ext>
                  </a:extLst>
                </a:gridCol>
                <a:gridCol w="1439473">
                  <a:extLst>
                    <a:ext uri="{9D8B030D-6E8A-4147-A177-3AD203B41FA5}">
                      <a16:colId xmlns:a16="http://schemas.microsoft.com/office/drawing/2014/main" val="2379602127"/>
                    </a:ext>
                  </a:extLst>
                </a:gridCol>
                <a:gridCol w="1323801">
                  <a:extLst>
                    <a:ext uri="{9D8B030D-6E8A-4147-A177-3AD203B41FA5}">
                      <a16:colId xmlns:a16="http://schemas.microsoft.com/office/drawing/2014/main" val="1918571322"/>
                    </a:ext>
                  </a:extLst>
                </a:gridCol>
              </a:tblGrid>
              <a:tr h="647700">
                <a:tc>
                  <a:txBody>
                    <a:bodyPr/>
                    <a:lstStyle/>
                    <a:p>
                      <a:pPr algn="l" fontAlgn="b"/>
                      <a:endParaRPr lang="en-US" sz="20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2000" b="0" i="0" u="none" strike="noStrike" dirty="0" smtClean="0">
                          <a:solidFill>
                            <a:schemeClr val="tx2"/>
                          </a:solidFill>
                          <a:effectLst/>
                          <a:latin typeface="Calibri" panose="020F0502020204030204" pitchFamily="34" charset="0"/>
                        </a:rPr>
                        <a:t>Texas</a:t>
                      </a:r>
                      <a:endParaRPr lang="en-US" sz="20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2000" b="0" i="0" u="none" strike="noStrike" dirty="0" smtClean="0">
                          <a:solidFill>
                            <a:schemeClr val="tx2"/>
                          </a:solidFill>
                          <a:effectLst/>
                          <a:latin typeface="Calibri" panose="020F0502020204030204" pitchFamily="34" charset="0"/>
                        </a:rPr>
                        <a:t>Nueces County</a:t>
                      </a:r>
                      <a:endParaRPr lang="en-US" sz="2000" b="0" i="0" u="none" strike="noStrike" dirty="0">
                        <a:solidFill>
                          <a:schemeClr val="tx2"/>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93942943"/>
                  </a:ext>
                </a:extLst>
              </a:tr>
              <a:tr h="647700">
                <a:tc>
                  <a:txBody>
                    <a:bodyPr/>
                    <a:lstStyle/>
                    <a:p>
                      <a:pPr algn="l" fontAlgn="b"/>
                      <a:r>
                        <a:rPr lang="en-US" sz="2000" u="none" strike="noStrike" dirty="0">
                          <a:solidFill>
                            <a:schemeClr val="tx2"/>
                          </a:solidFill>
                          <a:effectLst/>
                        </a:rPr>
                        <a:t>Owner-occupied housing unit rate, 2012-2016</a:t>
                      </a:r>
                      <a:endParaRPr lang="en-US" sz="20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2000" u="none" strike="noStrike" dirty="0">
                          <a:solidFill>
                            <a:schemeClr val="tx2"/>
                          </a:solidFill>
                          <a:effectLst/>
                        </a:rPr>
                        <a:t>61.90%</a:t>
                      </a:r>
                      <a:endParaRPr lang="en-US" sz="20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2000" u="none" strike="noStrike">
                          <a:solidFill>
                            <a:schemeClr val="tx2"/>
                          </a:solidFill>
                          <a:effectLst/>
                        </a:rPr>
                        <a:t>57.40%</a:t>
                      </a:r>
                      <a:endParaRPr lang="en-US" sz="2000" b="0" i="0" u="none" strike="noStrike">
                        <a:solidFill>
                          <a:schemeClr val="tx2"/>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0847841"/>
                  </a:ext>
                </a:extLst>
              </a:tr>
              <a:tr h="647700">
                <a:tc>
                  <a:txBody>
                    <a:bodyPr/>
                    <a:lstStyle/>
                    <a:p>
                      <a:pPr algn="l" fontAlgn="b"/>
                      <a:r>
                        <a:rPr lang="en-US" sz="2000" u="none" strike="noStrike" dirty="0">
                          <a:solidFill>
                            <a:schemeClr val="tx2"/>
                          </a:solidFill>
                          <a:effectLst/>
                        </a:rPr>
                        <a:t>Median value of owner-occupied housing units, 2012-2016</a:t>
                      </a:r>
                      <a:endParaRPr lang="en-US" sz="20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2000" u="none" strike="noStrike">
                          <a:solidFill>
                            <a:schemeClr val="tx2"/>
                          </a:solidFill>
                          <a:effectLst/>
                        </a:rPr>
                        <a:t>$142,700 </a:t>
                      </a:r>
                      <a:endParaRPr lang="en-US" sz="20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2000" u="none" strike="noStrike">
                          <a:solidFill>
                            <a:schemeClr val="tx2"/>
                          </a:solidFill>
                          <a:effectLst/>
                        </a:rPr>
                        <a:t>$116,600 </a:t>
                      </a:r>
                      <a:endParaRPr lang="en-US" sz="2000" b="0" i="0" u="none" strike="noStrike">
                        <a:solidFill>
                          <a:schemeClr val="tx2"/>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42463873"/>
                  </a:ext>
                </a:extLst>
              </a:tr>
              <a:tr h="647700">
                <a:tc>
                  <a:txBody>
                    <a:bodyPr/>
                    <a:lstStyle/>
                    <a:p>
                      <a:pPr algn="l" fontAlgn="b"/>
                      <a:r>
                        <a:rPr lang="en-US" sz="2000" u="none" strike="noStrike" dirty="0">
                          <a:solidFill>
                            <a:schemeClr val="tx2"/>
                          </a:solidFill>
                          <a:effectLst/>
                        </a:rPr>
                        <a:t>Median gross rent, 2012-2016</a:t>
                      </a:r>
                      <a:endParaRPr lang="en-US" sz="20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2000" u="none" strike="noStrike">
                          <a:solidFill>
                            <a:schemeClr val="tx2"/>
                          </a:solidFill>
                          <a:effectLst/>
                        </a:rPr>
                        <a:t>$911 </a:t>
                      </a:r>
                      <a:endParaRPr lang="en-US" sz="20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2000" u="none" strike="noStrike">
                          <a:solidFill>
                            <a:schemeClr val="tx2"/>
                          </a:solidFill>
                          <a:effectLst/>
                        </a:rPr>
                        <a:t>$912 </a:t>
                      </a:r>
                      <a:endParaRPr lang="en-US" sz="2000" b="0" i="0" u="none" strike="noStrike">
                        <a:solidFill>
                          <a:schemeClr val="tx2"/>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88246901"/>
                  </a:ext>
                </a:extLst>
              </a:tr>
              <a:tr h="647700">
                <a:tc>
                  <a:txBody>
                    <a:bodyPr/>
                    <a:lstStyle/>
                    <a:p>
                      <a:pPr algn="l" fontAlgn="b"/>
                      <a:r>
                        <a:rPr lang="en-US" sz="2000" u="none" strike="noStrike" dirty="0">
                          <a:solidFill>
                            <a:schemeClr val="tx2"/>
                          </a:solidFill>
                          <a:effectLst/>
                        </a:rPr>
                        <a:t>Living in same house 1 year ago</a:t>
                      </a:r>
                      <a:endParaRPr lang="en-US" sz="20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2000" u="none" strike="noStrike">
                          <a:solidFill>
                            <a:schemeClr val="tx2"/>
                          </a:solidFill>
                          <a:effectLst/>
                        </a:rPr>
                        <a:t>83.50%</a:t>
                      </a:r>
                      <a:endParaRPr lang="en-US" sz="20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2000" u="none" strike="noStrike" dirty="0">
                          <a:solidFill>
                            <a:schemeClr val="tx2"/>
                          </a:solidFill>
                          <a:effectLst/>
                        </a:rPr>
                        <a:t>80.70%</a:t>
                      </a:r>
                      <a:endParaRPr lang="en-US" sz="2000" b="0" i="0" u="none" strike="noStrike" dirty="0">
                        <a:solidFill>
                          <a:schemeClr val="tx2"/>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9888625"/>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18</a:t>
            </a:fld>
            <a:endParaRPr lang="en-US" dirty="0"/>
          </a:p>
        </p:txBody>
      </p:sp>
      <p:sp>
        <p:nvSpPr>
          <p:cNvPr id="6" name="TextBox 5"/>
          <p:cNvSpPr txBox="1"/>
          <p:nvPr/>
        </p:nvSpPr>
        <p:spPr>
          <a:xfrm>
            <a:off x="76200" y="6499139"/>
            <a:ext cx="5126724" cy="246221"/>
          </a:xfrm>
          <a:prstGeom prst="rect">
            <a:avLst/>
          </a:prstGeom>
          <a:noFill/>
        </p:spPr>
        <p:txBody>
          <a:bodyPr wrap="none" rtlCol="0">
            <a:spAutoFit/>
          </a:bodyPr>
          <a:lstStyle/>
          <a:p>
            <a:r>
              <a:rPr lang="en-US" sz="1000" dirty="0" smtClean="0">
                <a:solidFill>
                  <a:schemeClr val="bg1">
                    <a:lumMod val="50000"/>
                  </a:schemeClr>
                </a:solidFill>
              </a:rPr>
              <a:t>Source: U.S. Census Bureau, American Community Survey, 5-year Sample, 2012-2016</a:t>
            </a:r>
            <a:endParaRPr lang="en-US" sz="1000" dirty="0">
              <a:solidFill>
                <a:schemeClr val="bg1">
                  <a:lumMod val="50000"/>
                </a:schemeClr>
              </a:solidFill>
            </a:endParaRPr>
          </a:p>
        </p:txBody>
      </p:sp>
    </p:spTree>
    <p:extLst>
      <p:ext uri="{BB962C8B-B14F-4D97-AF65-F5344CB8AC3E}">
        <p14:creationId xmlns:p14="http://schemas.microsoft.com/office/powerpoint/2010/main" val="2810493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a:solidFill>
                  <a:schemeClr val="bg1"/>
                </a:solidFill>
              </a:rPr>
              <a:t>Percent of Housing Units Built  Before 1960, Census Tracts, </a:t>
            </a:r>
            <a:r>
              <a:rPr lang="en-US" dirty="0" smtClean="0">
                <a:solidFill>
                  <a:schemeClr val="bg1"/>
                </a:solidFill>
              </a:rPr>
              <a:t>Nueces County </a:t>
            </a:r>
            <a:r>
              <a:rPr lang="en-US" dirty="0">
                <a:solidFill>
                  <a:schemeClr val="bg1"/>
                </a:solidFill>
              </a:rPr>
              <a:t>area, Texas, 2012-2016</a:t>
            </a: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rotWithShape="1">
          <a:blip r:embed="rId3"/>
          <a:srcRect t="36726"/>
          <a:stretch/>
        </p:blipFill>
        <p:spPr>
          <a:xfrm>
            <a:off x="838200" y="3124200"/>
            <a:ext cx="1435599" cy="1312800"/>
          </a:xfrm>
          <a:prstGeom prst="rect">
            <a:avLst/>
          </a:prstGeom>
        </p:spPr>
      </p:pic>
      <p:pic>
        <p:nvPicPr>
          <p:cNvPr id="3" name="Picture 2"/>
          <p:cNvPicPr>
            <a:picLocks noChangeAspect="1"/>
          </p:cNvPicPr>
          <p:nvPr/>
        </p:nvPicPr>
        <p:blipFill rotWithShape="1">
          <a:blip r:embed="rId4"/>
          <a:srcRect b="8215"/>
          <a:stretch/>
        </p:blipFill>
        <p:spPr>
          <a:xfrm>
            <a:off x="2895600" y="1172476"/>
            <a:ext cx="5580170" cy="5332534"/>
          </a:xfrm>
          <a:prstGeom prst="rect">
            <a:avLst/>
          </a:prstGeom>
        </p:spPr>
      </p:pic>
    </p:spTree>
    <p:extLst>
      <p:ext uri="{BB962C8B-B14F-4D97-AF65-F5344CB8AC3E}">
        <p14:creationId xmlns:p14="http://schemas.microsoft.com/office/powerpoint/2010/main" val="3771401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rotWithShape="1">
          <a:blip r:embed="rId3"/>
          <a:srcRect l="815" t="17413" r="23778" b="37126"/>
          <a:stretch/>
        </p:blipFill>
        <p:spPr>
          <a:xfrm>
            <a:off x="914400" y="992246"/>
            <a:ext cx="7053459" cy="5843983"/>
          </a:xfrm>
          <a:prstGeom prst="rect">
            <a:avLst/>
          </a:prstGeom>
        </p:spPr>
      </p:pic>
      <p:sp>
        <p:nvSpPr>
          <p:cNvPr id="2" name="Title 1"/>
          <p:cNvSpPr>
            <a:spLocks noGrp="1"/>
          </p:cNvSpPr>
          <p:nvPr>
            <p:ph type="title"/>
          </p:nvPr>
        </p:nvSpPr>
        <p:spPr>
          <a:xfrm>
            <a:off x="1647784" y="312290"/>
            <a:ext cx="6972300" cy="742950"/>
          </a:xfrm>
        </p:spPr>
        <p:txBody>
          <a:bodyPr>
            <a:noAutofit/>
          </a:bodyPr>
          <a:lstStyle/>
          <a:p>
            <a:r>
              <a:rPr lang="en-US" sz="2400" b="1" dirty="0">
                <a:effectLst/>
              </a:rPr>
              <a:t>Total Estimated Population by County, Texas, </a:t>
            </a:r>
            <a:r>
              <a:rPr lang="en-US" sz="2400" b="1" dirty="0" smtClean="0">
                <a:effectLst/>
              </a:rPr>
              <a:t>2017</a:t>
            </a:r>
            <a:endParaRPr lang="en-US" sz="2400" b="1" dirty="0">
              <a:effectLst/>
            </a:endParaRPr>
          </a:p>
        </p:txBody>
      </p:sp>
      <p:sp>
        <p:nvSpPr>
          <p:cNvPr id="15" name="TextBox 14"/>
          <p:cNvSpPr txBox="1"/>
          <p:nvPr/>
        </p:nvSpPr>
        <p:spPr>
          <a:xfrm>
            <a:off x="141602" y="6400800"/>
            <a:ext cx="3012363" cy="207749"/>
          </a:xfrm>
          <a:prstGeom prst="rect">
            <a:avLst/>
          </a:prstGeom>
          <a:noFill/>
        </p:spPr>
        <p:txBody>
          <a:bodyPr wrap="none" rtlCol="0">
            <a:spAutoFit/>
          </a:bodyPr>
          <a:lstStyle/>
          <a:p>
            <a:r>
              <a:rPr lang="en-US" sz="750" dirty="0">
                <a:solidFill>
                  <a:schemeClr val="tx1">
                    <a:lumMod val="50000"/>
                    <a:lumOff val="50000"/>
                  </a:schemeClr>
                </a:solidFill>
              </a:rPr>
              <a:t>Source: U.S. Census Bureau, </a:t>
            </a:r>
            <a:r>
              <a:rPr lang="en-US" sz="750" dirty="0" smtClean="0">
                <a:solidFill>
                  <a:schemeClr val="tx1">
                    <a:lumMod val="50000"/>
                    <a:lumOff val="50000"/>
                  </a:schemeClr>
                </a:solidFill>
              </a:rPr>
              <a:t>2017 </a:t>
            </a:r>
            <a:r>
              <a:rPr lang="en-US" sz="750" dirty="0">
                <a:solidFill>
                  <a:schemeClr val="tx1">
                    <a:lumMod val="50000"/>
                    <a:lumOff val="50000"/>
                  </a:schemeClr>
                </a:solidFill>
              </a:rPr>
              <a:t>Vintage Population Estimates</a:t>
            </a:r>
          </a:p>
        </p:txBody>
      </p:sp>
      <p:sp>
        <p:nvSpPr>
          <p:cNvPr id="5" name="Isosceles Triangle 4"/>
          <p:cNvSpPr/>
          <p:nvPr/>
        </p:nvSpPr>
        <p:spPr>
          <a:xfrm rot="21366823">
            <a:off x="5184107" y="2986130"/>
            <a:ext cx="1891209" cy="1851458"/>
          </a:xfrm>
          <a:prstGeom prst="triangle">
            <a:avLst>
              <a:gd name="adj" fmla="val 55970"/>
            </a:avLst>
          </a:prstGeom>
          <a:noFill/>
          <a:ln w="38100">
            <a:solidFill>
              <a:schemeClr val="accent2">
                <a:alpha val="34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p:cNvSpPr/>
          <p:nvPr/>
        </p:nvSpPr>
        <p:spPr>
          <a:xfrm>
            <a:off x="4648199" y="2409818"/>
            <a:ext cx="1295401" cy="3405387"/>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28" name="Picture 4" descr="Interstate 35 mar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2151511"/>
            <a:ext cx="258306" cy="2583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p:cNvPicPr>
          <p:nvPr/>
        </p:nvPicPr>
        <p:blipFill rotWithShape="1">
          <a:blip r:embed="rId5"/>
          <a:srcRect t="32157" r="20364" b="16291"/>
          <a:stretch/>
        </p:blipFill>
        <p:spPr>
          <a:xfrm>
            <a:off x="838200" y="2076429"/>
            <a:ext cx="1456908" cy="1066800"/>
          </a:xfrm>
          <a:prstGeom prst="rect">
            <a:avLst/>
          </a:prstGeom>
        </p:spPr>
      </p:pic>
      <p:sp>
        <p:nvSpPr>
          <p:cNvPr id="3" name="TextBox 2"/>
          <p:cNvSpPr txBox="1"/>
          <p:nvPr/>
        </p:nvSpPr>
        <p:spPr>
          <a:xfrm>
            <a:off x="8219172" y="3650846"/>
            <a:ext cx="801823" cy="461665"/>
          </a:xfrm>
          <a:prstGeom prst="rect">
            <a:avLst/>
          </a:prstGeom>
          <a:noFill/>
        </p:spPr>
        <p:txBody>
          <a:bodyPr wrap="none" rtlCol="0">
            <a:spAutoFit/>
          </a:bodyPr>
          <a:lstStyle/>
          <a:p>
            <a:r>
              <a:rPr lang="en-US" dirty="0" smtClean="0">
                <a:solidFill>
                  <a:schemeClr val="tx2"/>
                </a:solidFill>
              </a:rPr>
              <a:t>87%</a:t>
            </a:r>
            <a:endParaRPr lang="en-US" dirty="0">
              <a:solidFill>
                <a:schemeClr val="tx2"/>
              </a:solidFill>
            </a:endParaRPr>
          </a:p>
        </p:txBody>
      </p:sp>
      <p:sp>
        <p:nvSpPr>
          <p:cNvPr id="11" name="Right Arrow 6"/>
          <p:cNvSpPr/>
          <p:nvPr/>
        </p:nvSpPr>
        <p:spPr>
          <a:xfrm>
            <a:off x="5867400" y="3866140"/>
            <a:ext cx="1981200" cy="45719"/>
          </a:xfrm>
          <a:prstGeom prst="rightArrow">
            <a:avLst/>
          </a:prstGeom>
          <a:solidFill>
            <a:schemeClr val="accent1"/>
          </a:solidFill>
          <a:ln w="254000">
            <a:solidFill>
              <a:schemeClr val="accent1"/>
            </a:solidFill>
          </a:ln>
          <a:effectLst>
            <a:glow rad="203200">
              <a:schemeClr val="accent1">
                <a:alpha val="40000"/>
              </a:schemeClr>
            </a:glow>
            <a:softEdge rad="63500"/>
          </a:effectLst>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82659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3"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a:solidFill>
                  <a:schemeClr val="bg1"/>
                </a:solidFill>
              </a:rPr>
              <a:t>Percent of Housing Units Built Between 1959 and 1970, Census Tracts, </a:t>
            </a:r>
            <a:r>
              <a:rPr lang="en-US" sz="2000" dirty="0" smtClean="0">
                <a:solidFill>
                  <a:schemeClr val="bg1"/>
                </a:solidFill>
              </a:rPr>
              <a:t>Nueces County </a:t>
            </a:r>
            <a:r>
              <a:rPr lang="en-US" sz="2000" dirty="0">
                <a:solidFill>
                  <a:schemeClr val="bg1"/>
                </a:solidFill>
              </a:rPr>
              <a:t>area, Texas, 2012-2016</a:t>
            </a: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a:t>
            </a:r>
            <a:r>
              <a:rPr lang="en-US" sz="900" dirty="0" smtClean="0">
                <a:solidFill>
                  <a:schemeClr val="bg1">
                    <a:lumMod val="50000"/>
                  </a:schemeClr>
                </a:solidFill>
              </a:rPr>
              <a:t>Census</a:t>
            </a:r>
            <a:r>
              <a:rPr lang="en-US" sz="900" dirty="0">
                <a:solidFill>
                  <a:schemeClr val="bg1">
                    <a:lumMod val="50000"/>
                  </a:schemeClr>
                </a:solidFill>
              </a:rPr>
              <a:t>  Bureau, 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rotWithShape="1">
          <a:blip r:embed="rId3"/>
          <a:srcRect t="36726"/>
          <a:stretch/>
        </p:blipFill>
        <p:spPr>
          <a:xfrm>
            <a:off x="838200" y="3124200"/>
            <a:ext cx="1435599" cy="1312800"/>
          </a:xfrm>
          <a:prstGeom prst="rect">
            <a:avLst/>
          </a:prstGeom>
        </p:spPr>
      </p:pic>
      <p:pic>
        <p:nvPicPr>
          <p:cNvPr id="2" name="Picture 1"/>
          <p:cNvPicPr>
            <a:picLocks noChangeAspect="1"/>
          </p:cNvPicPr>
          <p:nvPr/>
        </p:nvPicPr>
        <p:blipFill rotWithShape="1">
          <a:blip r:embed="rId4"/>
          <a:srcRect b="8715"/>
          <a:stretch/>
        </p:blipFill>
        <p:spPr>
          <a:xfrm>
            <a:off x="3048000" y="1135412"/>
            <a:ext cx="5566368" cy="5290376"/>
          </a:xfrm>
          <a:prstGeom prst="rect">
            <a:avLst/>
          </a:prstGeom>
        </p:spPr>
      </p:pic>
    </p:spTree>
    <p:extLst>
      <p:ext uri="{BB962C8B-B14F-4D97-AF65-F5344CB8AC3E}">
        <p14:creationId xmlns:p14="http://schemas.microsoft.com/office/powerpoint/2010/main" val="2789951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a:solidFill>
                  <a:schemeClr val="bg1"/>
                </a:solidFill>
              </a:rPr>
              <a:t>Percent of Housing Units Built Between 1979 and </a:t>
            </a:r>
            <a:r>
              <a:rPr lang="en-US" sz="2000" dirty="0" smtClean="0">
                <a:solidFill>
                  <a:schemeClr val="bg1"/>
                </a:solidFill>
              </a:rPr>
              <a:t>2000, Nueces </a:t>
            </a:r>
            <a:r>
              <a:rPr lang="en-US" sz="2000" dirty="0">
                <a:solidFill>
                  <a:schemeClr val="bg1"/>
                </a:solidFill>
              </a:rPr>
              <a:t>County area, </a:t>
            </a:r>
            <a:r>
              <a:rPr lang="en-US" sz="2000" dirty="0" smtClean="0">
                <a:solidFill>
                  <a:schemeClr val="bg1"/>
                </a:solidFill>
              </a:rPr>
              <a:t>Texas</a:t>
            </a:r>
            <a:r>
              <a:rPr lang="en-US" sz="2000" dirty="0">
                <a:solidFill>
                  <a:schemeClr val="bg1"/>
                </a:solidFill>
              </a:rPr>
              <a:t>, 2012-2016</a:t>
            </a: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a:solidFill>
                  <a:schemeClr val="bg1">
                    <a:lumMod val="50000"/>
                  </a:schemeClr>
                </a:solidFill>
              </a:rPr>
              <a:t>Source: U.S. Census  Bureau, American Community Survey, 2012-2016 5-Year Sample</a:t>
            </a:r>
            <a:endParaRPr lang="en-US" sz="90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rotWithShape="1">
          <a:blip r:embed="rId3"/>
          <a:srcRect t="36726"/>
          <a:stretch/>
        </p:blipFill>
        <p:spPr>
          <a:xfrm>
            <a:off x="838200" y="3124200"/>
            <a:ext cx="1435599" cy="1312800"/>
          </a:xfrm>
          <a:prstGeom prst="rect">
            <a:avLst/>
          </a:prstGeom>
        </p:spPr>
      </p:pic>
      <p:pic>
        <p:nvPicPr>
          <p:cNvPr id="2" name="Picture 1"/>
          <p:cNvPicPr>
            <a:picLocks noChangeAspect="1"/>
          </p:cNvPicPr>
          <p:nvPr/>
        </p:nvPicPr>
        <p:blipFill rotWithShape="1">
          <a:blip r:embed="rId4"/>
          <a:srcRect b="7781"/>
          <a:stretch/>
        </p:blipFill>
        <p:spPr>
          <a:xfrm>
            <a:off x="2819400" y="1143000"/>
            <a:ext cx="5638800" cy="5414076"/>
          </a:xfrm>
          <a:prstGeom prst="rect">
            <a:avLst/>
          </a:prstGeom>
        </p:spPr>
      </p:pic>
    </p:spTree>
    <p:extLst>
      <p:ext uri="{BB962C8B-B14F-4D97-AF65-F5344CB8AC3E}">
        <p14:creationId xmlns:p14="http://schemas.microsoft.com/office/powerpoint/2010/main" val="3084942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a:solidFill>
                  <a:schemeClr val="bg1"/>
                </a:solidFill>
              </a:rPr>
              <a:t>Percent of Housing Units Built After 1999, Census Tracts, </a:t>
            </a:r>
            <a:r>
              <a:rPr lang="en-US" dirty="0" smtClean="0">
                <a:solidFill>
                  <a:schemeClr val="bg1"/>
                </a:solidFill>
              </a:rPr>
              <a:t>Nueces County </a:t>
            </a:r>
            <a:r>
              <a:rPr lang="en-US" dirty="0">
                <a:solidFill>
                  <a:schemeClr val="bg1"/>
                </a:solidFill>
              </a:rPr>
              <a:t>area, Texas, 2012-2016</a:t>
            </a: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a:solidFill>
                  <a:schemeClr val="bg1">
                    <a:lumMod val="50000"/>
                  </a:schemeClr>
                </a:solidFill>
              </a:rPr>
              <a:t>Source: U.S. Census  Bureau, American Community Survey, 2012-2016 5-Year Sample</a:t>
            </a:r>
            <a:endParaRPr lang="en-US" sz="90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rotWithShape="1">
          <a:blip r:embed="rId3"/>
          <a:srcRect t="36726"/>
          <a:stretch/>
        </p:blipFill>
        <p:spPr>
          <a:xfrm>
            <a:off x="838200" y="3124200"/>
            <a:ext cx="1435599" cy="1312800"/>
          </a:xfrm>
          <a:prstGeom prst="rect">
            <a:avLst/>
          </a:prstGeom>
        </p:spPr>
      </p:pic>
      <p:pic>
        <p:nvPicPr>
          <p:cNvPr id="2" name="Picture 1"/>
          <p:cNvPicPr>
            <a:picLocks noChangeAspect="1"/>
          </p:cNvPicPr>
          <p:nvPr/>
        </p:nvPicPr>
        <p:blipFill rotWithShape="1">
          <a:blip r:embed="rId4"/>
          <a:srcRect b="7994"/>
          <a:stretch/>
        </p:blipFill>
        <p:spPr>
          <a:xfrm>
            <a:off x="2819400" y="1140157"/>
            <a:ext cx="5638800" cy="5401562"/>
          </a:xfrm>
          <a:prstGeom prst="rect">
            <a:avLst/>
          </a:prstGeom>
        </p:spPr>
      </p:pic>
    </p:spTree>
    <p:extLst>
      <p:ext uri="{BB962C8B-B14F-4D97-AF65-F5344CB8AC3E}">
        <p14:creationId xmlns:p14="http://schemas.microsoft.com/office/powerpoint/2010/main" val="2780910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Percent of owner occupied housing units valued at $500k and more, Census Tracts, </a:t>
            </a:r>
            <a:r>
              <a:rPr lang="en-US" sz="2000" dirty="0" smtClean="0"/>
              <a:t>Nueces County </a:t>
            </a:r>
            <a:r>
              <a:rPr lang="en-US" sz="2000" dirty="0"/>
              <a:t>area, Texas, 2012-2016</a:t>
            </a:r>
          </a:p>
        </p:txBody>
      </p:sp>
      <p:sp>
        <p:nvSpPr>
          <p:cNvPr id="4" name="Slide Number Placeholder 3"/>
          <p:cNvSpPr>
            <a:spLocks noGrp="1"/>
          </p:cNvSpPr>
          <p:nvPr>
            <p:ph type="sldNum" sz="quarter" idx="4"/>
          </p:nvPr>
        </p:nvSpPr>
        <p:spPr/>
        <p:txBody>
          <a:bodyPr/>
          <a:lstStyle/>
          <a:p>
            <a:fld id="{2BC1FA3B-F0C1-4F58-90BE-DCC7501F4B28}" type="slidenum">
              <a:rPr lang="en-US" smtClean="0"/>
              <a:pPr/>
              <a:t>23</a:t>
            </a:fld>
            <a:endParaRPr lang="en-US"/>
          </a:p>
        </p:txBody>
      </p:sp>
      <p:pic>
        <p:nvPicPr>
          <p:cNvPr id="6" name="Picture 5"/>
          <p:cNvPicPr>
            <a:picLocks noChangeAspect="1"/>
          </p:cNvPicPr>
          <p:nvPr/>
        </p:nvPicPr>
        <p:blipFill rotWithShape="1">
          <a:blip r:embed="rId2"/>
          <a:srcRect t="40072"/>
          <a:stretch/>
        </p:blipFill>
        <p:spPr>
          <a:xfrm>
            <a:off x="888097" y="3084286"/>
            <a:ext cx="1779806" cy="1248428"/>
          </a:xfrm>
          <a:prstGeom prst="rect">
            <a:avLst/>
          </a:prstGeom>
        </p:spPr>
      </p:pic>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a:solidFill>
                  <a:schemeClr val="bg1">
                    <a:lumMod val="50000"/>
                  </a:schemeClr>
                </a:solidFill>
              </a:rPr>
              <a:t>Source: U.S. Census  Bureau, American Community Survey, 2012-2016 5-Year Sample</a:t>
            </a:r>
            <a:endParaRPr lang="en-US" sz="90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Content Placeholder 7"/>
          <p:cNvPicPr>
            <a:picLocks noGrp="1" noChangeAspect="1"/>
          </p:cNvPicPr>
          <p:nvPr>
            <p:ph idx="1"/>
          </p:nvPr>
        </p:nvPicPr>
        <p:blipFill rotWithShape="1">
          <a:blip r:embed="rId3"/>
          <a:srcRect b="7635"/>
          <a:stretch/>
        </p:blipFill>
        <p:spPr>
          <a:xfrm>
            <a:off x="2590800" y="1176628"/>
            <a:ext cx="5562933" cy="5342965"/>
          </a:xfrm>
          <a:prstGeom prst="rect">
            <a:avLst/>
          </a:prstGeom>
        </p:spPr>
      </p:pic>
    </p:spTree>
    <p:extLst>
      <p:ext uri="{BB962C8B-B14F-4D97-AF65-F5344CB8AC3E}">
        <p14:creationId xmlns:p14="http://schemas.microsoft.com/office/powerpoint/2010/main" val="2608336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a:t>Mean commute time (minutes), Census Tracts, </a:t>
            </a:r>
            <a:r>
              <a:rPr lang="en-US" sz="2400" dirty="0" smtClean="0"/>
              <a:t>Nueces County </a:t>
            </a:r>
            <a:r>
              <a:rPr lang="en-US" sz="2400" dirty="0"/>
              <a:t>area, 2012-2016 </a:t>
            </a:r>
          </a:p>
        </p:txBody>
      </p:sp>
      <p:sp>
        <p:nvSpPr>
          <p:cNvPr id="4" name="Slide Number Placeholder 3"/>
          <p:cNvSpPr>
            <a:spLocks noGrp="1"/>
          </p:cNvSpPr>
          <p:nvPr>
            <p:ph type="sldNum" sz="quarter" idx="4"/>
          </p:nvPr>
        </p:nvSpPr>
        <p:spPr/>
        <p:txBody>
          <a:bodyPr/>
          <a:lstStyle/>
          <a:p>
            <a:fld id="{2BC1FA3B-F0C1-4F58-90BE-DCC7501F4B28}" type="slidenum">
              <a:rPr lang="en-US" smtClean="0"/>
              <a:pPr/>
              <a:t>24</a:t>
            </a:fld>
            <a:endParaRPr lang="en-US"/>
          </a:p>
        </p:txBody>
      </p:sp>
      <p:pic>
        <p:nvPicPr>
          <p:cNvPr id="8" name="Picture 7"/>
          <p:cNvPicPr>
            <a:picLocks noChangeAspect="1"/>
          </p:cNvPicPr>
          <p:nvPr/>
        </p:nvPicPr>
        <p:blipFill rotWithShape="1">
          <a:blip r:embed="rId2"/>
          <a:srcRect t="37933"/>
          <a:stretch/>
        </p:blipFill>
        <p:spPr>
          <a:xfrm>
            <a:off x="751804" y="2888343"/>
            <a:ext cx="2262876" cy="1563543"/>
          </a:xfrm>
          <a:prstGeom prst="rect">
            <a:avLst/>
          </a:prstGeom>
        </p:spPr>
      </p:pic>
      <p:sp>
        <p:nvSpPr>
          <p:cNvPr id="9" name="Rectangle 8"/>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a:solidFill>
                  <a:schemeClr val="bg1">
                    <a:lumMod val="50000"/>
                  </a:schemeClr>
                </a:solidFill>
              </a:rPr>
              <a:t>Source: U.S. Census  Bureau, American Community Survey, 2012-2016 5-Year Sample</a:t>
            </a:r>
            <a:endParaRPr lang="en-US" sz="90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Content Placeholder 2"/>
          <p:cNvPicPr>
            <a:picLocks noGrp="1" noChangeAspect="1"/>
          </p:cNvPicPr>
          <p:nvPr>
            <p:ph idx="1"/>
          </p:nvPr>
        </p:nvPicPr>
        <p:blipFill rotWithShape="1">
          <a:blip r:embed="rId3"/>
          <a:srcRect b="8235"/>
          <a:stretch/>
        </p:blipFill>
        <p:spPr>
          <a:xfrm>
            <a:off x="2743200" y="1132863"/>
            <a:ext cx="5633927" cy="5382714"/>
          </a:xfrm>
          <a:prstGeom prst="rect">
            <a:avLst/>
          </a:prstGeom>
        </p:spPr>
      </p:pic>
    </p:spTree>
    <p:extLst>
      <p:ext uri="{BB962C8B-B14F-4D97-AF65-F5344CB8AC3E}">
        <p14:creationId xmlns:p14="http://schemas.microsoft.com/office/powerpoint/2010/main" val="896673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Percent educational attainment for persons 25 years and older, Texas and Nueces County, 2012-2016</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14900804"/>
              </p:ext>
            </p:extLst>
          </p:nvPr>
        </p:nvGraphicFramePr>
        <p:xfrm>
          <a:off x="457200" y="1676400"/>
          <a:ext cx="8290560" cy="4038600"/>
        </p:xfrm>
        <a:graphic>
          <a:graphicData uri="http://schemas.openxmlformats.org/drawingml/2006/table">
            <a:tbl>
              <a:tblPr>
                <a:tableStyleId>{69CF1AB2-1976-4502-BF36-3FF5EA218861}</a:tableStyleId>
              </a:tblPr>
              <a:tblGrid>
                <a:gridCol w="5665420">
                  <a:extLst>
                    <a:ext uri="{9D8B030D-6E8A-4147-A177-3AD203B41FA5}">
                      <a16:colId xmlns:a16="http://schemas.microsoft.com/office/drawing/2014/main" val="600056162"/>
                    </a:ext>
                  </a:extLst>
                </a:gridCol>
                <a:gridCol w="1367515">
                  <a:extLst>
                    <a:ext uri="{9D8B030D-6E8A-4147-A177-3AD203B41FA5}">
                      <a16:colId xmlns:a16="http://schemas.microsoft.com/office/drawing/2014/main" val="3027390730"/>
                    </a:ext>
                  </a:extLst>
                </a:gridCol>
                <a:gridCol w="1257625">
                  <a:extLst>
                    <a:ext uri="{9D8B030D-6E8A-4147-A177-3AD203B41FA5}">
                      <a16:colId xmlns:a16="http://schemas.microsoft.com/office/drawing/2014/main" val="2662381795"/>
                    </a:ext>
                  </a:extLst>
                </a:gridCol>
              </a:tblGrid>
              <a:tr h="1346200">
                <a:tc>
                  <a:txBody>
                    <a:bodyPr/>
                    <a:lstStyle/>
                    <a:p>
                      <a:pPr algn="l" fontAlgn="b"/>
                      <a:endParaRPr lang="en-US" sz="28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2800" u="none" strike="noStrike" dirty="0" smtClean="0">
                          <a:solidFill>
                            <a:schemeClr val="tx2"/>
                          </a:solidFill>
                          <a:effectLst/>
                        </a:rPr>
                        <a:t>Texas</a:t>
                      </a:r>
                      <a:endParaRPr lang="en-US" sz="28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2800" u="none" strike="noStrike" dirty="0" smtClean="0">
                          <a:solidFill>
                            <a:schemeClr val="tx2"/>
                          </a:solidFill>
                          <a:effectLst/>
                        </a:rPr>
                        <a:t>Nueces County</a:t>
                      </a:r>
                      <a:endParaRPr lang="en-US" sz="2800" b="0" i="0" u="none" strike="noStrike" dirty="0">
                        <a:solidFill>
                          <a:schemeClr val="tx2"/>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64394530"/>
                  </a:ext>
                </a:extLst>
              </a:tr>
              <a:tr h="1346200">
                <a:tc>
                  <a:txBody>
                    <a:bodyPr/>
                    <a:lstStyle/>
                    <a:p>
                      <a:pPr algn="l" fontAlgn="b"/>
                      <a:r>
                        <a:rPr lang="en-US" sz="2800" u="none" strike="noStrike" dirty="0">
                          <a:solidFill>
                            <a:schemeClr val="tx2"/>
                          </a:solidFill>
                          <a:effectLst/>
                        </a:rPr>
                        <a:t>High school graduate or </a:t>
                      </a:r>
                      <a:r>
                        <a:rPr lang="en-US" sz="2800" u="none" strike="noStrike" dirty="0" smtClean="0">
                          <a:solidFill>
                            <a:schemeClr val="tx2"/>
                          </a:solidFill>
                          <a:effectLst/>
                        </a:rPr>
                        <a:t>higher</a:t>
                      </a:r>
                      <a:endParaRPr lang="en-US" sz="28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2800" u="none" strike="noStrike" dirty="0" smtClean="0">
                          <a:solidFill>
                            <a:schemeClr val="tx2"/>
                          </a:solidFill>
                          <a:effectLst/>
                        </a:rPr>
                        <a:t>82.3%</a:t>
                      </a:r>
                      <a:endParaRPr lang="en-US" sz="28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2800" u="none" strike="noStrike" dirty="0" smtClean="0">
                          <a:solidFill>
                            <a:schemeClr val="tx2"/>
                          </a:solidFill>
                          <a:effectLst/>
                        </a:rPr>
                        <a:t>81.3%</a:t>
                      </a:r>
                      <a:endParaRPr lang="en-US" sz="2800" b="0" i="0" u="none" strike="noStrike" dirty="0">
                        <a:solidFill>
                          <a:schemeClr val="tx2"/>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61208595"/>
                  </a:ext>
                </a:extLst>
              </a:tr>
              <a:tr h="1346200">
                <a:tc>
                  <a:txBody>
                    <a:bodyPr/>
                    <a:lstStyle/>
                    <a:p>
                      <a:pPr algn="l" fontAlgn="b"/>
                      <a:r>
                        <a:rPr lang="en-US" sz="2800" u="none" strike="noStrike" dirty="0">
                          <a:solidFill>
                            <a:schemeClr val="tx2"/>
                          </a:solidFill>
                          <a:effectLst/>
                        </a:rPr>
                        <a:t>Bachelor's degree or </a:t>
                      </a:r>
                      <a:r>
                        <a:rPr lang="en-US" sz="2800" u="none" strike="noStrike" dirty="0" smtClean="0">
                          <a:solidFill>
                            <a:schemeClr val="tx2"/>
                          </a:solidFill>
                          <a:effectLst/>
                        </a:rPr>
                        <a:t>higher</a:t>
                      </a:r>
                      <a:endParaRPr lang="en-US" sz="28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2800" u="none" strike="noStrike" dirty="0" smtClean="0">
                          <a:solidFill>
                            <a:schemeClr val="tx2"/>
                          </a:solidFill>
                          <a:effectLst/>
                        </a:rPr>
                        <a:t>28.1%</a:t>
                      </a:r>
                      <a:endParaRPr lang="en-US" sz="2800" b="0" i="0" u="none" strike="noStrike" dirty="0">
                        <a:solidFill>
                          <a:schemeClr val="tx2"/>
                        </a:solidFill>
                        <a:effectLst/>
                        <a:latin typeface="Calibri" panose="020F0502020204030204" pitchFamily="34" charset="0"/>
                      </a:endParaRPr>
                    </a:p>
                  </a:txBody>
                  <a:tcPr marL="9525" marR="9525" marT="9525" marB="0" anchor="ctr"/>
                </a:tc>
                <a:tc>
                  <a:txBody>
                    <a:bodyPr/>
                    <a:lstStyle/>
                    <a:p>
                      <a:pPr algn="r" fontAlgn="b"/>
                      <a:r>
                        <a:rPr lang="en-US" sz="2800" u="none" strike="noStrike" dirty="0" smtClean="0">
                          <a:solidFill>
                            <a:schemeClr val="tx2"/>
                          </a:solidFill>
                          <a:effectLst/>
                        </a:rPr>
                        <a:t>20.5%</a:t>
                      </a:r>
                      <a:endParaRPr lang="en-US" sz="2800" b="0" i="0" u="none" strike="noStrike" dirty="0">
                        <a:solidFill>
                          <a:schemeClr val="tx2"/>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36144838"/>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25</a:t>
            </a:fld>
            <a:endParaRPr lang="en-US" dirty="0"/>
          </a:p>
        </p:txBody>
      </p:sp>
      <p:sp>
        <p:nvSpPr>
          <p:cNvPr id="6" name="Rectangle 5"/>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a:t>
            </a:r>
            <a:r>
              <a:rPr lang="en-US" sz="900" dirty="0" smtClean="0">
                <a:solidFill>
                  <a:schemeClr val="bg1">
                    <a:lumMod val="50000"/>
                  </a:schemeClr>
                </a:solidFill>
              </a:rPr>
              <a:t>Census</a:t>
            </a:r>
            <a:r>
              <a:rPr lang="en-US" sz="900" dirty="0">
                <a:solidFill>
                  <a:schemeClr val="bg1">
                    <a:lumMod val="50000"/>
                  </a:schemeClr>
                </a:solidFill>
              </a:rPr>
              <a:t>  Bureau, 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7215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Percent of the population (25 and older) with less than high school degree, Census Tracts, </a:t>
            </a:r>
            <a:r>
              <a:rPr lang="en-US" sz="2400" dirty="0" smtClean="0"/>
              <a:t>Nueces County </a:t>
            </a:r>
            <a:r>
              <a:rPr lang="en-US" sz="2400" dirty="0"/>
              <a:t>Area, Texas, 2012-2016</a:t>
            </a:r>
          </a:p>
        </p:txBody>
      </p:sp>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a:solidFill>
                  <a:schemeClr val="bg1">
                    <a:lumMod val="50000"/>
                  </a:schemeClr>
                </a:solidFill>
              </a:rPr>
              <a:t>Source: U.S. Census  Bureau, American Community Survey, 2012-2016 5-Year Sample</a:t>
            </a:r>
            <a:endParaRPr lang="en-US" sz="90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rotWithShape="1">
          <a:blip r:embed="rId2"/>
          <a:srcRect t="34306" b="8512"/>
          <a:stretch/>
        </p:blipFill>
        <p:spPr>
          <a:xfrm>
            <a:off x="576037" y="2910114"/>
            <a:ext cx="1912077" cy="1661886"/>
          </a:xfrm>
          <a:prstGeom prst="rect">
            <a:avLst/>
          </a:prstGeom>
        </p:spPr>
      </p:pic>
      <p:pic>
        <p:nvPicPr>
          <p:cNvPr id="9" name="Content Placeholder 8"/>
          <p:cNvPicPr>
            <a:picLocks noGrp="1" noChangeAspect="1"/>
          </p:cNvPicPr>
          <p:nvPr>
            <p:ph idx="1"/>
          </p:nvPr>
        </p:nvPicPr>
        <p:blipFill rotWithShape="1">
          <a:blip r:embed="rId3"/>
          <a:srcRect b="8509"/>
          <a:stretch/>
        </p:blipFill>
        <p:spPr>
          <a:xfrm>
            <a:off x="2488114" y="1143001"/>
            <a:ext cx="5589086" cy="5317260"/>
          </a:xfrm>
          <a:prstGeom prst="rect">
            <a:avLst/>
          </a:prstGeom>
        </p:spPr>
      </p:pic>
    </p:spTree>
    <p:extLst>
      <p:ext uri="{BB962C8B-B14F-4D97-AF65-F5344CB8AC3E}">
        <p14:creationId xmlns:p14="http://schemas.microsoft.com/office/powerpoint/2010/main" val="4261947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Percent distribution of the labor force by industry, Texas and Nueces County, 2012-2016</a:t>
            </a:r>
            <a:endParaRPr lang="en-US" sz="2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66619817"/>
              </p:ext>
            </p:extLst>
          </p:nvPr>
        </p:nvGraphicFramePr>
        <p:xfrm>
          <a:off x="228600" y="1785937"/>
          <a:ext cx="8153400" cy="4206240"/>
        </p:xfrm>
        <a:graphic>
          <a:graphicData uri="http://schemas.openxmlformats.org/drawingml/2006/table">
            <a:tbl>
              <a:tblPr>
                <a:tableStyleId>{69CF1AB2-1976-4502-BF36-3FF5EA218861}</a:tableStyleId>
              </a:tblPr>
              <a:tblGrid>
                <a:gridCol w="5047343">
                  <a:extLst>
                    <a:ext uri="{9D8B030D-6E8A-4147-A177-3AD203B41FA5}">
                      <a16:colId xmlns:a16="http://schemas.microsoft.com/office/drawing/2014/main" val="1931065993"/>
                    </a:ext>
                  </a:extLst>
                </a:gridCol>
                <a:gridCol w="1688074">
                  <a:extLst>
                    <a:ext uri="{9D8B030D-6E8A-4147-A177-3AD203B41FA5}">
                      <a16:colId xmlns:a16="http://schemas.microsoft.com/office/drawing/2014/main" val="1411405143"/>
                    </a:ext>
                  </a:extLst>
                </a:gridCol>
                <a:gridCol w="1417983">
                  <a:extLst>
                    <a:ext uri="{9D8B030D-6E8A-4147-A177-3AD203B41FA5}">
                      <a16:colId xmlns:a16="http://schemas.microsoft.com/office/drawing/2014/main" val="1819995246"/>
                    </a:ext>
                  </a:extLst>
                </a:gridCol>
              </a:tblGrid>
              <a:tr h="152400">
                <a:tc>
                  <a:txBody>
                    <a:bodyPr/>
                    <a:lstStyle/>
                    <a:p>
                      <a:pPr algn="l" fontAlgn="b"/>
                      <a:endParaRPr lang="en-US" sz="1400" b="0" i="0" u="none" strike="noStrike" dirty="0">
                        <a:effectLst/>
                        <a:latin typeface="Arial" panose="020B0604020202020204" pitchFamily="34" charset="0"/>
                      </a:endParaRPr>
                    </a:p>
                  </a:txBody>
                  <a:tcPr marL="9525" marR="9525" marT="9525" marB="0" anchor="b"/>
                </a:tc>
                <a:tc>
                  <a:txBody>
                    <a:bodyPr/>
                    <a:lstStyle/>
                    <a:p>
                      <a:pPr algn="ctr" fontAlgn="t"/>
                      <a:r>
                        <a:rPr lang="en-US" sz="1400" u="none" strike="noStrike" dirty="0">
                          <a:effectLst/>
                        </a:rPr>
                        <a:t>Texas</a:t>
                      </a:r>
                      <a:endParaRPr lang="en-US" sz="1400" b="0" i="0" u="none" strike="noStrike" dirty="0">
                        <a:solidFill>
                          <a:srgbClr val="000000"/>
                        </a:solidFill>
                        <a:effectLst/>
                        <a:latin typeface="SansSerif"/>
                      </a:endParaRPr>
                    </a:p>
                  </a:txBody>
                  <a:tcPr marL="9525" marR="9525" marT="9525" marB="0"/>
                </a:tc>
                <a:tc>
                  <a:txBody>
                    <a:bodyPr/>
                    <a:lstStyle/>
                    <a:p>
                      <a:pPr algn="ctr" fontAlgn="t"/>
                      <a:r>
                        <a:rPr lang="en-US" sz="1400" u="none" strike="noStrike">
                          <a:effectLst/>
                        </a:rPr>
                        <a:t>Nueces County, Texas</a:t>
                      </a:r>
                      <a:endParaRPr lang="en-US" sz="1400" b="0" i="0" u="none" strike="noStrike">
                        <a:solidFill>
                          <a:srgbClr val="000000"/>
                        </a:solidFill>
                        <a:effectLst/>
                        <a:latin typeface="SansSerif"/>
                      </a:endParaRPr>
                    </a:p>
                  </a:txBody>
                  <a:tcPr marL="9525" marR="9525" marT="9525" marB="0"/>
                </a:tc>
                <a:extLst>
                  <a:ext uri="{0D108BD9-81ED-4DB2-BD59-A6C34878D82A}">
                    <a16:rowId xmlns:a16="http://schemas.microsoft.com/office/drawing/2014/main" val="1539718438"/>
                  </a:ext>
                </a:extLst>
              </a:tr>
              <a:tr h="152400">
                <a:tc>
                  <a:txBody>
                    <a:bodyPr/>
                    <a:lstStyle/>
                    <a:p>
                      <a:pPr algn="l" fontAlgn="b"/>
                      <a:endParaRPr lang="en-US" sz="1400" b="0" i="0" u="none" strike="noStrike" dirty="0">
                        <a:effectLst/>
                        <a:latin typeface="Arial" panose="020B0604020202020204" pitchFamily="34" charset="0"/>
                      </a:endParaRPr>
                    </a:p>
                  </a:txBody>
                  <a:tcPr marL="9525" marR="9525" marT="9525" marB="0" anchor="b"/>
                </a:tc>
                <a:tc>
                  <a:txBody>
                    <a:bodyPr/>
                    <a:lstStyle/>
                    <a:p>
                      <a:pPr algn="ctr" fontAlgn="t"/>
                      <a:r>
                        <a:rPr lang="en-US" sz="1400" u="none" strike="noStrike" dirty="0">
                          <a:effectLst/>
                        </a:rPr>
                        <a:t>Percent</a:t>
                      </a:r>
                      <a:endParaRPr lang="en-US" sz="1400" b="0" i="0" u="none" strike="noStrike" dirty="0">
                        <a:solidFill>
                          <a:srgbClr val="000000"/>
                        </a:solidFill>
                        <a:effectLst/>
                        <a:latin typeface="SansSerif"/>
                      </a:endParaRPr>
                    </a:p>
                  </a:txBody>
                  <a:tcPr marL="9525" marR="9525" marT="9525" marB="0"/>
                </a:tc>
                <a:tc>
                  <a:txBody>
                    <a:bodyPr/>
                    <a:lstStyle/>
                    <a:p>
                      <a:pPr algn="ctr" fontAlgn="t"/>
                      <a:r>
                        <a:rPr lang="en-US" sz="1400" u="none" strike="noStrike" dirty="0">
                          <a:effectLst/>
                        </a:rPr>
                        <a:t>Percent</a:t>
                      </a:r>
                      <a:endParaRPr lang="en-US" sz="1400" b="0" i="0" u="none" strike="noStrike" dirty="0">
                        <a:solidFill>
                          <a:srgbClr val="000000"/>
                        </a:solidFill>
                        <a:effectLst/>
                        <a:latin typeface="SansSerif"/>
                      </a:endParaRPr>
                    </a:p>
                  </a:txBody>
                  <a:tcPr marL="9525" marR="9525" marT="9525" marB="0"/>
                </a:tc>
                <a:extLst>
                  <a:ext uri="{0D108BD9-81ED-4DB2-BD59-A6C34878D82A}">
                    <a16:rowId xmlns:a16="http://schemas.microsoft.com/office/drawing/2014/main" val="3880062927"/>
                  </a:ext>
                </a:extLst>
              </a:tr>
              <a:tr h="152400">
                <a:tc>
                  <a:txBody>
                    <a:bodyPr/>
                    <a:lstStyle/>
                    <a:p>
                      <a:pPr algn="l" fontAlgn="t"/>
                      <a:r>
                        <a:rPr lang="en-US" sz="1400" u="none" strike="noStrike" dirty="0">
                          <a:effectLst/>
                        </a:rPr>
                        <a:t>INDUSTRY</a:t>
                      </a:r>
                      <a:endParaRPr lang="en-US" sz="1400" b="0" i="0" u="none" strike="noStrike" dirty="0">
                        <a:solidFill>
                          <a:srgbClr val="000000"/>
                        </a:solidFill>
                        <a:effectLst/>
                        <a:latin typeface="SansSerif"/>
                      </a:endParaRPr>
                    </a:p>
                  </a:txBody>
                  <a:tcPr marL="9525" marR="9525" marT="9525" marB="0"/>
                </a:tc>
                <a:tc>
                  <a:txBody>
                    <a:bodyPr/>
                    <a:lstStyle/>
                    <a:p>
                      <a:pPr algn="r" fontAlgn="t"/>
                      <a:r>
                        <a:rPr lang="en-US" sz="1400" u="none" strike="noStrike">
                          <a:effectLst/>
                        </a:rPr>
                        <a:t> </a:t>
                      </a:r>
                      <a:endParaRPr lang="en-US" sz="1400" b="0" i="0" u="none" strike="noStrike">
                        <a:solidFill>
                          <a:srgbClr val="000000"/>
                        </a:solidFill>
                        <a:effectLst/>
                        <a:latin typeface="SansSerif"/>
                      </a:endParaRPr>
                    </a:p>
                  </a:txBody>
                  <a:tcPr marL="9525" marR="9525" marT="9525" marB="0"/>
                </a:tc>
                <a:tc>
                  <a:txBody>
                    <a:bodyPr/>
                    <a:lstStyle/>
                    <a:p>
                      <a:pPr algn="r" fontAlgn="t"/>
                      <a:r>
                        <a:rPr lang="en-US" sz="1400" u="none" strike="noStrike">
                          <a:effectLst/>
                        </a:rPr>
                        <a:t> </a:t>
                      </a:r>
                      <a:endParaRPr lang="en-US" sz="1400" b="0" i="0" u="none" strike="noStrike">
                        <a:solidFill>
                          <a:srgbClr val="000000"/>
                        </a:solidFill>
                        <a:effectLst/>
                        <a:latin typeface="SansSerif"/>
                      </a:endParaRPr>
                    </a:p>
                  </a:txBody>
                  <a:tcPr marL="9525" marR="9525" marT="9525" marB="0"/>
                </a:tc>
                <a:extLst>
                  <a:ext uri="{0D108BD9-81ED-4DB2-BD59-A6C34878D82A}">
                    <a16:rowId xmlns:a16="http://schemas.microsoft.com/office/drawing/2014/main" val="3157838015"/>
                  </a:ext>
                </a:extLst>
              </a:tr>
              <a:tr h="152400">
                <a:tc>
                  <a:txBody>
                    <a:bodyPr/>
                    <a:lstStyle/>
                    <a:p>
                      <a:pPr algn="l" fontAlgn="t"/>
                      <a:r>
                        <a:rPr lang="en-US" sz="1400" u="none" strike="noStrike" dirty="0">
                          <a:effectLst/>
                        </a:rPr>
                        <a:t>      Agriculture, forestry, fishing and hunting, and mining</a:t>
                      </a:r>
                      <a:endParaRPr lang="en-US" sz="1400" b="1" i="0" u="none" strike="noStrike" dirty="0">
                        <a:solidFill>
                          <a:srgbClr val="000000"/>
                        </a:solidFill>
                        <a:effectLst/>
                        <a:latin typeface="SansSerif"/>
                      </a:endParaRPr>
                    </a:p>
                  </a:txBody>
                  <a:tcPr marL="9525" marR="9525" marT="9525" marB="0"/>
                </a:tc>
                <a:tc>
                  <a:txBody>
                    <a:bodyPr/>
                    <a:lstStyle/>
                    <a:p>
                      <a:pPr algn="r" fontAlgn="t"/>
                      <a:r>
                        <a:rPr lang="en-US" sz="1400" u="none" strike="noStrike" dirty="0">
                          <a:solidFill>
                            <a:schemeClr val="tx2"/>
                          </a:solidFill>
                          <a:effectLst/>
                        </a:rPr>
                        <a:t>3.30%</a:t>
                      </a:r>
                      <a:endParaRPr lang="en-US" sz="1400" b="0" i="0" u="none" strike="noStrike" dirty="0">
                        <a:solidFill>
                          <a:schemeClr val="tx2"/>
                        </a:solidFill>
                        <a:effectLst/>
                        <a:latin typeface="SansSerif"/>
                      </a:endParaRPr>
                    </a:p>
                  </a:txBody>
                  <a:tcPr marL="9525" marR="9525" marT="9525" marB="0"/>
                </a:tc>
                <a:tc>
                  <a:txBody>
                    <a:bodyPr/>
                    <a:lstStyle/>
                    <a:p>
                      <a:pPr algn="r" fontAlgn="t"/>
                      <a:r>
                        <a:rPr lang="en-US" sz="1400" u="none" strike="noStrike">
                          <a:solidFill>
                            <a:schemeClr val="tx2"/>
                          </a:solidFill>
                          <a:effectLst/>
                        </a:rPr>
                        <a:t>3.60%</a:t>
                      </a:r>
                      <a:endParaRPr lang="en-US" sz="14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val="3220478453"/>
                  </a:ext>
                </a:extLst>
              </a:tr>
              <a:tr h="152400">
                <a:tc>
                  <a:txBody>
                    <a:bodyPr/>
                    <a:lstStyle/>
                    <a:p>
                      <a:pPr algn="l" fontAlgn="t"/>
                      <a:r>
                        <a:rPr lang="en-US" sz="1400" u="none" strike="noStrike" dirty="0">
                          <a:effectLst/>
                        </a:rPr>
                        <a:t>      Construction</a:t>
                      </a:r>
                      <a:endParaRPr lang="en-US" sz="1400" b="1" i="0" u="none" strike="noStrike" dirty="0">
                        <a:solidFill>
                          <a:srgbClr val="000000"/>
                        </a:solidFill>
                        <a:effectLst/>
                        <a:latin typeface="SansSerif"/>
                      </a:endParaRPr>
                    </a:p>
                  </a:txBody>
                  <a:tcPr marL="9525" marR="9525" marT="9525" marB="0"/>
                </a:tc>
                <a:tc>
                  <a:txBody>
                    <a:bodyPr/>
                    <a:lstStyle/>
                    <a:p>
                      <a:pPr algn="r" fontAlgn="t"/>
                      <a:r>
                        <a:rPr lang="en-US" sz="1400" u="none" strike="noStrike" dirty="0">
                          <a:solidFill>
                            <a:schemeClr val="tx2"/>
                          </a:solidFill>
                          <a:effectLst/>
                        </a:rPr>
                        <a:t>8.00%</a:t>
                      </a:r>
                      <a:endParaRPr lang="en-US" sz="1400" b="0" i="0" u="none" strike="noStrike" dirty="0">
                        <a:solidFill>
                          <a:schemeClr val="tx2"/>
                        </a:solidFill>
                        <a:effectLst/>
                        <a:latin typeface="SansSerif"/>
                      </a:endParaRPr>
                    </a:p>
                  </a:txBody>
                  <a:tcPr marL="9525" marR="9525" marT="9525" marB="0"/>
                </a:tc>
                <a:tc>
                  <a:txBody>
                    <a:bodyPr/>
                    <a:lstStyle/>
                    <a:p>
                      <a:pPr algn="r" fontAlgn="t"/>
                      <a:r>
                        <a:rPr lang="en-US" sz="1400" u="none" strike="noStrike" dirty="0">
                          <a:solidFill>
                            <a:schemeClr val="tx2"/>
                          </a:solidFill>
                          <a:effectLst/>
                        </a:rPr>
                        <a:t>8.50%</a:t>
                      </a:r>
                      <a:endParaRPr lang="en-US" sz="1400" b="0" i="0" u="none" strike="noStrike" dirty="0">
                        <a:solidFill>
                          <a:schemeClr val="tx2"/>
                        </a:solidFill>
                        <a:effectLst/>
                        <a:latin typeface="SansSerif"/>
                      </a:endParaRPr>
                    </a:p>
                  </a:txBody>
                  <a:tcPr marL="9525" marR="9525" marT="9525" marB="0"/>
                </a:tc>
                <a:extLst>
                  <a:ext uri="{0D108BD9-81ED-4DB2-BD59-A6C34878D82A}">
                    <a16:rowId xmlns:a16="http://schemas.microsoft.com/office/drawing/2014/main" val="3593139219"/>
                  </a:ext>
                </a:extLst>
              </a:tr>
              <a:tr h="152400">
                <a:tc>
                  <a:txBody>
                    <a:bodyPr/>
                    <a:lstStyle/>
                    <a:p>
                      <a:pPr algn="l" fontAlgn="t"/>
                      <a:r>
                        <a:rPr lang="en-US" sz="1400" u="none" strike="noStrike" dirty="0">
                          <a:effectLst/>
                        </a:rPr>
                        <a:t>      Manufacturing</a:t>
                      </a:r>
                      <a:endParaRPr lang="en-US" sz="1400" b="0" i="0" u="none" strike="noStrike" dirty="0">
                        <a:solidFill>
                          <a:srgbClr val="000000"/>
                        </a:solidFill>
                        <a:effectLst/>
                        <a:latin typeface="SansSerif"/>
                      </a:endParaRPr>
                    </a:p>
                  </a:txBody>
                  <a:tcPr marL="9525" marR="9525" marT="9525" marB="0"/>
                </a:tc>
                <a:tc>
                  <a:txBody>
                    <a:bodyPr/>
                    <a:lstStyle/>
                    <a:p>
                      <a:pPr algn="r" fontAlgn="t"/>
                      <a:r>
                        <a:rPr lang="en-US" sz="1400" u="none" strike="noStrike" dirty="0">
                          <a:solidFill>
                            <a:schemeClr val="accent2"/>
                          </a:solidFill>
                          <a:effectLst/>
                        </a:rPr>
                        <a:t>8.90%</a:t>
                      </a:r>
                      <a:endParaRPr lang="en-US" sz="1400" b="0" i="0" u="none" strike="noStrike" dirty="0">
                        <a:solidFill>
                          <a:schemeClr val="accent2"/>
                        </a:solidFill>
                        <a:effectLst/>
                        <a:latin typeface="SansSerif"/>
                      </a:endParaRPr>
                    </a:p>
                  </a:txBody>
                  <a:tcPr marL="9525" marR="9525" marT="9525" marB="0"/>
                </a:tc>
                <a:tc>
                  <a:txBody>
                    <a:bodyPr/>
                    <a:lstStyle/>
                    <a:p>
                      <a:pPr algn="r" fontAlgn="t"/>
                      <a:r>
                        <a:rPr lang="en-US" sz="1400" u="none" strike="noStrike">
                          <a:solidFill>
                            <a:schemeClr val="accent2"/>
                          </a:solidFill>
                          <a:effectLst/>
                        </a:rPr>
                        <a:t>6.40%</a:t>
                      </a:r>
                      <a:endParaRPr lang="en-US" sz="1400" b="0" i="0" u="none" strike="noStrike">
                        <a:solidFill>
                          <a:schemeClr val="accent2"/>
                        </a:solidFill>
                        <a:effectLst/>
                        <a:latin typeface="SansSerif"/>
                      </a:endParaRPr>
                    </a:p>
                  </a:txBody>
                  <a:tcPr marL="9525" marR="9525" marT="9525" marB="0"/>
                </a:tc>
                <a:extLst>
                  <a:ext uri="{0D108BD9-81ED-4DB2-BD59-A6C34878D82A}">
                    <a16:rowId xmlns:a16="http://schemas.microsoft.com/office/drawing/2014/main" val="1409883296"/>
                  </a:ext>
                </a:extLst>
              </a:tr>
              <a:tr h="152400">
                <a:tc>
                  <a:txBody>
                    <a:bodyPr/>
                    <a:lstStyle/>
                    <a:p>
                      <a:pPr algn="l" fontAlgn="t"/>
                      <a:r>
                        <a:rPr lang="en-US" sz="1400" u="none" strike="noStrike" dirty="0">
                          <a:effectLst/>
                        </a:rPr>
                        <a:t>      Wholesale trade</a:t>
                      </a:r>
                      <a:endParaRPr lang="en-US" sz="1400" b="0" i="0" u="none" strike="noStrike" dirty="0">
                        <a:solidFill>
                          <a:srgbClr val="000000"/>
                        </a:solidFill>
                        <a:effectLst/>
                        <a:latin typeface="SansSerif"/>
                      </a:endParaRPr>
                    </a:p>
                  </a:txBody>
                  <a:tcPr marL="9525" marR="9525" marT="9525" marB="0"/>
                </a:tc>
                <a:tc>
                  <a:txBody>
                    <a:bodyPr/>
                    <a:lstStyle/>
                    <a:p>
                      <a:pPr algn="r" fontAlgn="t"/>
                      <a:r>
                        <a:rPr lang="en-US" sz="1400" u="none" strike="noStrike" dirty="0">
                          <a:solidFill>
                            <a:schemeClr val="accent2"/>
                          </a:solidFill>
                          <a:effectLst/>
                        </a:rPr>
                        <a:t>3.00%</a:t>
                      </a:r>
                      <a:endParaRPr lang="en-US" sz="1400" b="0" i="0" u="none" strike="noStrike" dirty="0">
                        <a:solidFill>
                          <a:schemeClr val="accent2"/>
                        </a:solidFill>
                        <a:effectLst/>
                        <a:latin typeface="SansSerif"/>
                      </a:endParaRPr>
                    </a:p>
                  </a:txBody>
                  <a:tcPr marL="9525" marR="9525" marT="9525" marB="0"/>
                </a:tc>
                <a:tc>
                  <a:txBody>
                    <a:bodyPr/>
                    <a:lstStyle/>
                    <a:p>
                      <a:pPr algn="r" fontAlgn="t"/>
                      <a:r>
                        <a:rPr lang="en-US" sz="1400" u="none" strike="noStrike" dirty="0">
                          <a:solidFill>
                            <a:schemeClr val="accent2"/>
                          </a:solidFill>
                          <a:effectLst/>
                        </a:rPr>
                        <a:t>2.40%</a:t>
                      </a:r>
                      <a:endParaRPr lang="en-US" sz="1400" b="0" i="0" u="none" strike="noStrike" dirty="0">
                        <a:solidFill>
                          <a:schemeClr val="accent2"/>
                        </a:solidFill>
                        <a:effectLst/>
                        <a:latin typeface="SansSerif"/>
                      </a:endParaRPr>
                    </a:p>
                  </a:txBody>
                  <a:tcPr marL="9525" marR="9525" marT="9525" marB="0"/>
                </a:tc>
                <a:extLst>
                  <a:ext uri="{0D108BD9-81ED-4DB2-BD59-A6C34878D82A}">
                    <a16:rowId xmlns:a16="http://schemas.microsoft.com/office/drawing/2014/main" val="1829401661"/>
                  </a:ext>
                </a:extLst>
              </a:tr>
              <a:tr h="152400">
                <a:tc>
                  <a:txBody>
                    <a:bodyPr/>
                    <a:lstStyle/>
                    <a:p>
                      <a:pPr algn="l" fontAlgn="t"/>
                      <a:r>
                        <a:rPr lang="en-US" sz="1400" u="none" strike="noStrike" dirty="0">
                          <a:effectLst/>
                        </a:rPr>
                        <a:t>      Retail trade</a:t>
                      </a:r>
                      <a:endParaRPr lang="en-US" sz="1400" b="1" i="0" u="none" strike="noStrike" dirty="0">
                        <a:solidFill>
                          <a:srgbClr val="000000"/>
                        </a:solidFill>
                        <a:effectLst/>
                        <a:latin typeface="SansSerif"/>
                      </a:endParaRPr>
                    </a:p>
                  </a:txBody>
                  <a:tcPr marL="9525" marR="9525" marT="9525" marB="0"/>
                </a:tc>
                <a:tc>
                  <a:txBody>
                    <a:bodyPr/>
                    <a:lstStyle/>
                    <a:p>
                      <a:pPr algn="r" fontAlgn="t"/>
                      <a:r>
                        <a:rPr lang="en-US" sz="1400" u="none" strike="noStrike" dirty="0">
                          <a:solidFill>
                            <a:schemeClr val="tx2"/>
                          </a:solidFill>
                          <a:effectLst/>
                        </a:rPr>
                        <a:t>11.50%</a:t>
                      </a:r>
                      <a:endParaRPr lang="en-US" sz="1400" b="0" i="0" u="none" strike="noStrike" dirty="0">
                        <a:solidFill>
                          <a:schemeClr val="tx2"/>
                        </a:solidFill>
                        <a:effectLst/>
                        <a:latin typeface="SansSerif"/>
                      </a:endParaRPr>
                    </a:p>
                  </a:txBody>
                  <a:tcPr marL="9525" marR="9525" marT="9525" marB="0"/>
                </a:tc>
                <a:tc>
                  <a:txBody>
                    <a:bodyPr/>
                    <a:lstStyle/>
                    <a:p>
                      <a:pPr algn="r" fontAlgn="t"/>
                      <a:r>
                        <a:rPr lang="en-US" sz="1400" u="none" strike="noStrike" dirty="0">
                          <a:solidFill>
                            <a:schemeClr val="tx2"/>
                          </a:solidFill>
                          <a:effectLst/>
                        </a:rPr>
                        <a:t>11.70%</a:t>
                      </a:r>
                      <a:endParaRPr lang="en-US" sz="1400" b="0" i="0" u="none" strike="noStrike" dirty="0">
                        <a:solidFill>
                          <a:schemeClr val="tx2"/>
                        </a:solidFill>
                        <a:effectLst/>
                        <a:latin typeface="SansSerif"/>
                      </a:endParaRPr>
                    </a:p>
                  </a:txBody>
                  <a:tcPr marL="9525" marR="9525" marT="9525" marB="0"/>
                </a:tc>
                <a:extLst>
                  <a:ext uri="{0D108BD9-81ED-4DB2-BD59-A6C34878D82A}">
                    <a16:rowId xmlns:a16="http://schemas.microsoft.com/office/drawing/2014/main" val="1658769076"/>
                  </a:ext>
                </a:extLst>
              </a:tr>
              <a:tr h="152400">
                <a:tc>
                  <a:txBody>
                    <a:bodyPr/>
                    <a:lstStyle/>
                    <a:p>
                      <a:pPr algn="l" fontAlgn="t"/>
                      <a:r>
                        <a:rPr lang="en-US" sz="1400" u="none" strike="noStrike" dirty="0">
                          <a:effectLst/>
                        </a:rPr>
                        <a:t>      Transportation and warehousing, and utilities</a:t>
                      </a:r>
                      <a:endParaRPr lang="en-US" sz="1400" b="0" i="0" u="none" strike="noStrike" dirty="0">
                        <a:solidFill>
                          <a:srgbClr val="000000"/>
                        </a:solidFill>
                        <a:effectLst/>
                        <a:latin typeface="SansSerif"/>
                      </a:endParaRPr>
                    </a:p>
                  </a:txBody>
                  <a:tcPr marL="9525" marR="9525" marT="9525" marB="0"/>
                </a:tc>
                <a:tc>
                  <a:txBody>
                    <a:bodyPr/>
                    <a:lstStyle/>
                    <a:p>
                      <a:pPr algn="r" fontAlgn="t"/>
                      <a:r>
                        <a:rPr lang="en-US" sz="1400" u="none" strike="noStrike" dirty="0">
                          <a:solidFill>
                            <a:schemeClr val="accent2"/>
                          </a:solidFill>
                          <a:effectLst/>
                        </a:rPr>
                        <a:t>5.50%</a:t>
                      </a:r>
                      <a:endParaRPr lang="en-US" sz="1400" b="0" i="0" u="none" strike="noStrike" dirty="0">
                        <a:solidFill>
                          <a:schemeClr val="accent2"/>
                        </a:solidFill>
                        <a:effectLst/>
                        <a:latin typeface="SansSerif"/>
                      </a:endParaRPr>
                    </a:p>
                  </a:txBody>
                  <a:tcPr marL="9525" marR="9525" marT="9525" marB="0"/>
                </a:tc>
                <a:tc>
                  <a:txBody>
                    <a:bodyPr/>
                    <a:lstStyle/>
                    <a:p>
                      <a:pPr algn="r" fontAlgn="t"/>
                      <a:r>
                        <a:rPr lang="en-US" sz="1400" u="none" strike="noStrike" dirty="0">
                          <a:solidFill>
                            <a:schemeClr val="accent2"/>
                          </a:solidFill>
                          <a:effectLst/>
                        </a:rPr>
                        <a:t>4.80%</a:t>
                      </a:r>
                      <a:endParaRPr lang="en-US" sz="1400" b="0" i="0" u="none" strike="noStrike" dirty="0">
                        <a:solidFill>
                          <a:schemeClr val="accent2"/>
                        </a:solidFill>
                        <a:effectLst/>
                        <a:latin typeface="SansSerif"/>
                      </a:endParaRPr>
                    </a:p>
                  </a:txBody>
                  <a:tcPr marL="9525" marR="9525" marT="9525" marB="0"/>
                </a:tc>
                <a:extLst>
                  <a:ext uri="{0D108BD9-81ED-4DB2-BD59-A6C34878D82A}">
                    <a16:rowId xmlns:a16="http://schemas.microsoft.com/office/drawing/2014/main" val="4230669906"/>
                  </a:ext>
                </a:extLst>
              </a:tr>
              <a:tr h="152400">
                <a:tc>
                  <a:txBody>
                    <a:bodyPr/>
                    <a:lstStyle/>
                    <a:p>
                      <a:pPr algn="l" fontAlgn="t"/>
                      <a:r>
                        <a:rPr lang="en-US" sz="1400" u="none" strike="noStrike" dirty="0">
                          <a:effectLst/>
                        </a:rPr>
                        <a:t>      Information</a:t>
                      </a:r>
                      <a:endParaRPr lang="en-US" sz="1400" b="0" i="0" u="none" strike="noStrike" dirty="0">
                        <a:solidFill>
                          <a:srgbClr val="000000"/>
                        </a:solidFill>
                        <a:effectLst/>
                        <a:latin typeface="SansSerif"/>
                      </a:endParaRPr>
                    </a:p>
                  </a:txBody>
                  <a:tcPr marL="9525" marR="9525" marT="9525" marB="0"/>
                </a:tc>
                <a:tc>
                  <a:txBody>
                    <a:bodyPr/>
                    <a:lstStyle/>
                    <a:p>
                      <a:pPr algn="r" fontAlgn="t"/>
                      <a:r>
                        <a:rPr lang="en-US" sz="1400" u="none" strike="noStrike" dirty="0">
                          <a:solidFill>
                            <a:schemeClr val="accent2"/>
                          </a:solidFill>
                          <a:effectLst/>
                        </a:rPr>
                        <a:t>1.80%</a:t>
                      </a:r>
                      <a:endParaRPr lang="en-US" sz="1400" b="0" i="0" u="none" strike="noStrike" dirty="0">
                        <a:solidFill>
                          <a:schemeClr val="accent2"/>
                        </a:solidFill>
                        <a:effectLst/>
                        <a:latin typeface="SansSerif"/>
                      </a:endParaRPr>
                    </a:p>
                  </a:txBody>
                  <a:tcPr marL="9525" marR="9525" marT="9525" marB="0"/>
                </a:tc>
                <a:tc>
                  <a:txBody>
                    <a:bodyPr/>
                    <a:lstStyle/>
                    <a:p>
                      <a:pPr algn="r" fontAlgn="t"/>
                      <a:r>
                        <a:rPr lang="en-US" sz="1400" u="none" strike="noStrike" dirty="0">
                          <a:solidFill>
                            <a:schemeClr val="accent2"/>
                          </a:solidFill>
                          <a:effectLst/>
                        </a:rPr>
                        <a:t>1.60%</a:t>
                      </a:r>
                      <a:endParaRPr lang="en-US" sz="1400" b="0" i="0" u="none" strike="noStrike" dirty="0">
                        <a:solidFill>
                          <a:schemeClr val="accent2"/>
                        </a:solidFill>
                        <a:effectLst/>
                        <a:latin typeface="SansSerif"/>
                      </a:endParaRPr>
                    </a:p>
                  </a:txBody>
                  <a:tcPr marL="9525" marR="9525" marT="9525" marB="0"/>
                </a:tc>
                <a:extLst>
                  <a:ext uri="{0D108BD9-81ED-4DB2-BD59-A6C34878D82A}">
                    <a16:rowId xmlns:a16="http://schemas.microsoft.com/office/drawing/2014/main" val="201409747"/>
                  </a:ext>
                </a:extLst>
              </a:tr>
              <a:tr h="152400">
                <a:tc>
                  <a:txBody>
                    <a:bodyPr/>
                    <a:lstStyle/>
                    <a:p>
                      <a:pPr algn="l" fontAlgn="t"/>
                      <a:r>
                        <a:rPr lang="en-US" sz="1400" u="none" strike="noStrike" dirty="0">
                          <a:effectLst/>
                        </a:rPr>
                        <a:t>      Finance and insurance, and real estate and rental and leasing</a:t>
                      </a:r>
                      <a:endParaRPr lang="en-US" sz="1400" b="0" i="0" u="none" strike="noStrike" dirty="0">
                        <a:solidFill>
                          <a:srgbClr val="000000"/>
                        </a:solidFill>
                        <a:effectLst/>
                        <a:latin typeface="SansSerif"/>
                      </a:endParaRPr>
                    </a:p>
                  </a:txBody>
                  <a:tcPr marL="9525" marR="9525" marT="9525" marB="0"/>
                </a:tc>
                <a:tc>
                  <a:txBody>
                    <a:bodyPr/>
                    <a:lstStyle/>
                    <a:p>
                      <a:pPr algn="r" fontAlgn="t"/>
                      <a:r>
                        <a:rPr lang="en-US" sz="1400" u="none" strike="noStrike">
                          <a:solidFill>
                            <a:schemeClr val="accent2"/>
                          </a:solidFill>
                          <a:effectLst/>
                        </a:rPr>
                        <a:t>6.60%</a:t>
                      </a:r>
                      <a:endParaRPr lang="en-US" sz="1400" b="0" i="0" u="none" strike="noStrike">
                        <a:solidFill>
                          <a:schemeClr val="accent2"/>
                        </a:solidFill>
                        <a:effectLst/>
                        <a:latin typeface="SansSerif"/>
                      </a:endParaRPr>
                    </a:p>
                  </a:txBody>
                  <a:tcPr marL="9525" marR="9525" marT="9525" marB="0"/>
                </a:tc>
                <a:tc>
                  <a:txBody>
                    <a:bodyPr/>
                    <a:lstStyle/>
                    <a:p>
                      <a:pPr algn="r" fontAlgn="t"/>
                      <a:r>
                        <a:rPr lang="en-US" sz="1400" u="none" strike="noStrike" dirty="0">
                          <a:solidFill>
                            <a:schemeClr val="accent2"/>
                          </a:solidFill>
                          <a:effectLst/>
                        </a:rPr>
                        <a:t>5.30%</a:t>
                      </a:r>
                      <a:endParaRPr lang="en-US" sz="1400" b="0" i="0" u="none" strike="noStrike" dirty="0">
                        <a:solidFill>
                          <a:schemeClr val="accent2"/>
                        </a:solidFill>
                        <a:effectLst/>
                        <a:latin typeface="SansSerif"/>
                      </a:endParaRPr>
                    </a:p>
                  </a:txBody>
                  <a:tcPr marL="9525" marR="9525" marT="9525" marB="0"/>
                </a:tc>
                <a:extLst>
                  <a:ext uri="{0D108BD9-81ED-4DB2-BD59-A6C34878D82A}">
                    <a16:rowId xmlns:a16="http://schemas.microsoft.com/office/drawing/2014/main" val="3368732879"/>
                  </a:ext>
                </a:extLst>
              </a:tr>
              <a:tr h="152400">
                <a:tc>
                  <a:txBody>
                    <a:bodyPr/>
                    <a:lstStyle/>
                    <a:p>
                      <a:pPr algn="l" fontAlgn="t"/>
                      <a:r>
                        <a:rPr lang="en-US" sz="1400" u="none" strike="noStrike" dirty="0">
                          <a:effectLst/>
                        </a:rPr>
                        <a:t>      Professional, scientific, and management, and administrative and waste management services</a:t>
                      </a:r>
                      <a:endParaRPr lang="en-US" sz="1400" b="0" i="0" u="none" strike="noStrike" dirty="0">
                        <a:solidFill>
                          <a:srgbClr val="000000"/>
                        </a:solidFill>
                        <a:effectLst/>
                        <a:latin typeface="SansSerif"/>
                      </a:endParaRPr>
                    </a:p>
                  </a:txBody>
                  <a:tcPr marL="9525" marR="9525" marT="9525" marB="0"/>
                </a:tc>
                <a:tc>
                  <a:txBody>
                    <a:bodyPr/>
                    <a:lstStyle/>
                    <a:p>
                      <a:pPr algn="r" fontAlgn="t"/>
                      <a:r>
                        <a:rPr lang="en-US" sz="1400" u="none" strike="noStrike">
                          <a:solidFill>
                            <a:schemeClr val="accent2"/>
                          </a:solidFill>
                          <a:effectLst/>
                        </a:rPr>
                        <a:t>11.20%</a:t>
                      </a:r>
                      <a:endParaRPr lang="en-US" sz="1400" b="0" i="0" u="none" strike="noStrike">
                        <a:solidFill>
                          <a:schemeClr val="accent2"/>
                        </a:solidFill>
                        <a:effectLst/>
                        <a:latin typeface="SansSerif"/>
                      </a:endParaRPr>
                    </a:p>
                  </a:txBody>
                  <a:tcPr marL="9525" marR="9525" marT="9525" marB="0"/>
                </a:tc>
                <a:tc>
                  <a:txBody>
                    <a:bodyPr/>
                    <a:lstStyle/>
                    <a:p>
                      <a:pPr algn="r" fontAlgn="t"/>
                      <a:r>
                        <a:rPr lang="en-US" sz="1400" u="none" strike="noStrike" dirty="0">
                          <a:solidFill>
                            <a:schemeClr val="accent2"/>
                          </a:solidFill>
                          <a:effectLst/>
                        </a:rPr>
                        <a:t>8.60%</a:t>
                      </a:r>
                      <a:endParaRPr lang="en-US" sz="1400" b="0" i="0" u="none" strike="noStrike" dirty="0">
                        <a:solidFill>
                          <a:schemeClr val="accent2"/>
                        </a:solidFill>
                        <a:effectLst/>
                        <a:latin typeface="SansSerif"/>
                      </a:endParaRPr>
                    </a:p>
                  </a:txBody>
                  <a:tcPr marL="9525" marR="9525" marT="9525" marB="0"/>
                </a:tc>
                <a:extLst>
                  <a:ext uri="{0D108BD9-81ED-4DB2-BD59-A6C34878D82A}">
                    <a16:rowId xmlns:a16="http://schemas.microsoft.com/office/drawing/2014/main" val="807896111"/>
                  </a:ext>
                </a:extLst>
              </a:tr>
              <a:tr h="152400">
                <a:tc>
                  <a:txBody>
                    <a:bodyPr/>
                    <a:lstStyle/>
                    <a:p>
                      <a:pPr algn="l" fontAlgn="t"/>
                      <a:r>
                        <a:rPr lang="en-US" sz="1400" u="none" strike="noStrike" dirty="0">
                          <a:effectLst/>
                        </a:rPr>
                        <a:t>      Educational services, and health care and social assistance</a:t>
                      </a:r>
                      <a:endParaRPr lang="en-US" sz="1400" b="1" i="0" u="none" strike="noStrike" dirty="0">
                        <a:solidFill>
                          <a:srgbClr val="000000"/>
                        </a:solidFill>
                        <a:effectLst/>
                        <a:latin typeface="SansSerif"/>
                      </a:endParaRPr>
                    </a:p>
                  </a:txBody>
                  <a:tcPr marL="9525" marR="9525" marT="9525" marB="0"/>
                </a:tc>
                <a:tc>
                  <a:txBody>
                    <a:bodyPr/>
                    <a:lstStyle/>
                    <a:p>
                      <a:pPr algn="r" fontAlgn="t"/>
                      <a:r>
                        <a:rPr lang="en-US" sz="1400" u="none" strike="noStrike" dirty="0">
                          <a:solidFill>
                            <a:schemeClr val="tx2"/>
                          </a:solidFill>
                          <a:effectLst/>
                        </a:rPr>
                        <a:t>21.60%</a:t>
                      </a:r>
                      <a:endParaRPr lang="en-US" sz="1400" b="0" i="0" u="none" strike="noStrike" dirty="0">
                        <a:solidFill>
                          <a:schemeClr val="tx2"/>
                        </a:solidFill>
                        <a:effectLst/>
                        <a:latin typeface="SansSerif"/>
                      </a:endParaRPr>
                    </a:p>
                  </a:txBody>
                  <a:tcPr marL="9525" marR="9525" marT="9525" marB="0"/>
                </a:tc>
                <a:tc>
                  <a:txBody>
                    <a:bodyPr/>
                    <a:lstStyle/>
                    <a:p>
                      <a:pPr algn="r" fontAlgn="t"/>
                      <a:r>
                        <a:rPr lang="en-US" sz="1400" u="none" strike="noStrike">
                          <a:solidFill>
                            <a:schemeClr val="tx2"/>
                          </a:solidFill>
                          <a:effectLst/>
                        </a:rPr>
                        <a:t>23.60%</a:t>
                      </a:r>
                      <a:endParaRPr lang="en-US" sz="14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val="2433504505"/>
                  </a:ext>
                </a:extLst>
              </a:tr>
              <a:tr h="152400">
                <a:tc>
                  <a:txBody>
                    <a:bodyPr/>
                    <a:lstStyle/>
                    <a:p>
                      <a:pPr algn="l" fontAlgn="t"/>
                      <a:r>
                        <a:rPr lang="en-US" sz="1400" u="none" strike="noStrike" dirty="0">
                          <a:effectLst/>
                        </a:rPr>
                        <a:t>      Arts, entertainment, and recreation, and accommodation and food services</a:t>
                      </a:r>
                      <a:endParaRPr lang="en-US" sz="1400" b="1" i="0" u="none" strike="noStrike" dirty="0">
                        <a:solidFill>
                          <a:srgbClr val="000000"/>
                        </a:solidFill>
                        <a:effectLst/>
                        <a:latin typeface="SansSerif"/>
                      </a:endParaRPr>
                    </a:p>
                  </a:txBody>
                  <a:tcPr marL="9525" marR="9525" marT="9525" marB="0"/>
                </a:tc>
                <a:tc>
                  <a:txBody>
                    <a:bodyPr/>
                    <a:lstStyle/>
                    <a:p>
                      <a:pPr algn="r" fontAlgn="t"/>
                      <a:r>
                        <a:rPr lang="en-US" sz="1400" u="none" strike="noStrike" dirty="0">
                          <a:solidFill>
                            <a:schemeClr val="tx2"/>
                          </a:solidFill>
                          <a:effectLst/>
                        </a:rPr>
                        <a:t>9.00%</a:t>
                      </a:r>
                      <a:endParaRPr lang="en-US" sz="1400" b="0" i="0" u="none" strike="noStrike" dirty="0">
                        <a:solidFill>
                          <a:schemeClr val="tx2"/>
                        </a:solidFill>
                        <a:effectLst/>
                        <a:latin typeface="SansSerif"/>
                      </a:endParaRPr>
                    </a:p>
                  </a:txBody>
                  <a:tcPr marL="9525" marR="9525" marT="9525" marB="0"/>
                </a:tc>
                <a:tc>
                  <a:txBody>
                    <a:bodyPr/>
                    <a:lstStyle/>
                    <a:p>
                      <a:pPr algn="r" fontAlgn="t"/>
                      <a:r>
                        <a:rPr lang="en-US" sz="1400" u="none" strike="noStrike">
                          <a:solidFill>
                            <a:schemeClr val="tx2"/>
                          </a:solidFill>
                          <a:effectLst/>
                        </a:rPr>
                        <a:t>11.60%</a:t>
                      </a:r>
                      <a:endParaRPr lang="en-US" sz="14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val="2577926343"/>
                  </a:ext>
                </a:extLst>
              </a:tr>
              <a:tr h="152400">
                <a:tc>
                  <a:txBody>
                    <a:bodyPr/>
                    <a:lstStyle/>
                    <a:p>
                      <a:pPr algn="l" fontAlgn="t"/>
                      <a:r>
                        <a:rPr lang="en-US" sz="1400" u="none" strike="noStrike" dirty="0">
                          <a:effectLst/>
                        </a:rPr>
                        <a:t>      Other services, except public administration</a:t>
                      </a:r>
                      <a:endParaRPr lang="en-US" sz="1400" b="1" i="0" u="none" strike="noStrike" dirty="0">
                        <a:solidFill>
                          <a:srgbClr val="000000"/>
                        </a:solidFill>
                        <a:effectLst/>
                        <a:latin typeface="SansSerif"/>
                      </a:endParaRPr>
                    </a:p>
                  </a:txBody>
                  <a:tcPr marL="9525" marR="9525" marT="9525" marB="0"/>
                </a:tc>
                <a:tc>
                  <a:txBody>
                    <a:bodyPr/>
                    <a:lstStyle/>
                    <a:p>
                      <a:pPr algn="r" fontAlgn="t"/>
                      <a:r>
                        <a:rPr lang="en-US" sz="1400" u="none" strike="noStrike" dirty="0">
                          <a:solidFill>
                            <a:schemeClr val="tx2"/>
                          </a:solidFill>
                          <a:effectLst/>
                        </a:rPr>
                        <a:t>5.30%</a:t>
                      </a:r>
                      <a:endParaRPr lang="en-US" sz="1400" b="0" i="0" u="none" strike="noStrike" dirty="0">
                        <a:solidFill>
                          <a:schemeClr val="tx2"/>
                        </a:solidFill>
                        <a:effectLst/>
                        <a:latin typeface="SansSerif"/>
                      </a:endParaRPr>
                    </a:p>
                  </a:txBody>
                  <a:tcPr marL="9525" marR="9525" marT="9525" marB="0"/>
                </a:tc>
                <a:tc>
                  <a:txBody>
                    <a:bodyPr/>
                    <a:lstStyle/>
                    <a:p>
                      <a:pPr algn="r" fontAlgn="t"/>
                      <a:r>
                        <a:rPr lang="en-US" sz="1400" u="none" strike="noStrike">
                          <a:solidFill>
                            <a:schemeClr val="tx2"/>
                          </a:solidFill>
                          <a:effectLst/>
                        </a:rPr>
                        <a:t>5.50%</a:t>
                      </a:r>
                      <a:endParaRPr lang="en-US" sz="1400" b="0" i="0" u="none" strike="noStrike">
                        <a:solidFill>
                          <a:schemeClr val="tx2"/>
                        </a:solidFill>
                        <a:effectLst/>
                        <a:latin typeface="SansSerif"/>
                      </a:endParaRPr>
                    </a:p>
                  </a:txBody>
                  <a:tcPr marL="9525" marR="9525" marT="9525" marB="0"/>
                </a:tc>
                <a:extLst>
                  <a:ext uri="{0D108BD9-81ED-4DB2-BD59-A6C34878D82A}">
                    <a16:rowId xmlns:a16="http://schemas.microsoft.com/office/drawing/2014/main" val="1074363006"/>
                  </a:ext>
                </a:extLst>
              </a:tr>
              <a:tr h="152400">
                <a:tc>
                  <a:txBody>
                    <a:bodyPr/>
                    <a:lstStyle/>
                    <a:p>
                      <a:pPr algn="l" fontAlgn="t"/>
                      <a:r>
                        <a:rPr lang="en-US" sz="1400" u="none" strike="noStrike">
                          <a:effectLst/>
                        </a:rPr>
                        <a:t>      Public administration</a:t>
                      </a:r>
                      <a:endParaRPr lang="en-US" sz="1400" b="1" i="0" u="none" strike="noStrike">
                        <a:solidFill>
                          <a:srgbClr val="000000"/>
                        </a:solidFill>
                        <a:effectLst/>
                        <a:latin typeface="SansSerif"/>
                      </a:endParaRPr>
                    </a:p>
                  </a:txBody>
                  <a:tcPr marL="9525" marR="9525" marT="9525" marB="0"/>
                </a:tc>
                <a:tc>
                  <a:txBody>
                    <a:bodyPr/>
                    <a:lstStyle/>
                    <a:p>
                      <a:pPr algn="r" fontAlgn="t"/>
                      <a:r>
                        <a:rPr lang="en-US" sz="1400" u="none" strike="noStrike" dirty="0">
                          <a:solidFill>
                            <a:schemeClr val="tx2"/>
                          </a:solidFill>
                          <a:effectLst/>
                        </a:rPr>
                        <a:t>4.20%</a:t>
                      </a:r>
                      <a:endParaRPr lang="en-US" sz="1400" b="0" i="0" u="none" strike="noStrike" dirty="0">
                        <a:solidFill>
                          <a:schemeClr val="tx2"/>
                        </a:solidFill>
                        <a:effectLst/>
                        <a:latin typeface="SansSerif"/>
                      </a:endParaRPr>
                    </a:p>
                  </a:txBody>
                  <a:tcPr marL="9525" marR="9525" marT="9525" marB="0"/>
                </a:tc>
                <a:tc>
                  <a:txBody>
                    <a:bodyPr/>
                    <a:lstStyle/>
                    <a:p>
                      <a:pPr algn="r" fontAlgn="t"/>
                      <a:r>
                        <a:rPr lang="en-US" sz="1400" u="none" strike="noStrike" dirty="0">
                          <a:solidFill>
                            <a:schemeClr val="tx2"/>
                          </a:solidFill>
                          <a:effectLst/>
                        </a:rPr>
                        <a:t>6.40%</a:t>
                      </a:r>
                      <a:endParaRPr lang="en-US" sz="1400" b="0" i="0" u="none" strike="noStrike" dirty="0">
                        <a:solidFill>
                          <a:schemeClr val="tx2"/>
                        </a:solidFill>
                        <a:effectLst/>
                        <a:latin typeface="SansSerif"/>
                      </a:endParaRPr>
                    </a:p>
                  </a:txBody>
                  <a:tcPr marL="9525" marR="9525" marT="9525" marB="0"/>
                </a:tc>
                <a:extLst>
                  <a:ext uri="{0D108BD9-81ED-4DB2-BD59-A6C34878D82A}">
                    <a16:rowId xmlns:a16="http://schemas.microsoft.com/office/drawing/2014/main" val="602246788"/>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27</a:t>
            </a:fld>
            <a:endParaRPr lang="en-US" dirty="0"/>
          </a:p>
        </p:txBody>
      </p:sp>
      <p:sp>
        <p:nvSpPr>
          <p:cNvPr id="6" name="Rectangle 5"/>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a:t>
            </a:r>
            <a:r>
              <a:rPr lang="en-US" sz="900" dirty="0" smtClean="0">
                <a:solidFill>
                  <a:schemeClr val="bg1">
                    <a:lumMod val="50000"/>
                  </a:schemeClr>
                </a:solidFill>
              </a:rPr>
              <a:t>Census</a:t>
            </a:r>
            <a:r>
              <a:rPr lang="en-US" sz="900" dirty="0">
                <a:solidFill>
                  <a:schemeClr val="bg1">
                    <a:lumMod val="50000"/>
                  </a:schemeClr>
                </a:solidFill>
              </a:rPr>
              <a:t>  Bureau, American Community Survey, 2012-2016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6897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Percent of labor force working in management, business, science, and arts occupations, Census Tracts, </a:t>
            </a:r>
            <a:r>
              <a:rPr lang="en-US" sz="2000" dirty="0" smtClean="0"/>
              <a:t>Nueces County </a:t>
            </a:r>
            <a:r>
              <a:rPr lang="en-US" sz="2000" dirty="0"/>
              <a:t>area, Texas, 2012-2016</a:t>
            </a:r>
          </a:p>
        </p:txBody>
      </p:sp>
      <p:sp>
        <p:nvSpPr>
          <p:cNvPr id="4" name="Slide Number Placeholder 3"/>
          <p:cNvSpPr>
            <a:spLocks noGrp="1"/>
          </p:cNvSpPr>
          <p:nvPr>
            <p:ph type="sldNum" sz="quarter" idx="4"/>
          </p:nvPr>
        </p:nvSpPr>
        <p:spPr/>
        <p:txBody>
          <a:bodyPr/>
          <a:lstStyle/>
          <a:p>
            <a:fld id="{2BC1FA3B-F0C1-4F58-90BE-DCC7501F4B28}" type="slidenum">
              <a:rPr lang="en-US" smtClean="0"/>
              <a:pPr/>
              <a:t>28</a:t>
            </a:fld>
            <a:endParaRPr lang="en-US"/>
          </a:p>
        </p:txBody>
      </p:sp>
      <p:pic>
        <p:nvPicPr>
          <p:cNvPr id="6" name="Picture 5"/>
          <p:cNvPicPr>
            <a:picLocks noChangeAspect="1"/>
          </p:cNvPicPr>
          <p:nvPr/>
        </p:nvPicPr>
        <p:blipFill rotWithShape="1">
          <a:blip r:embed="rId2"/>
          <a:srcRect t="37550"/>
          <a:stretch/>
        </p:blipFill>
        <p:spPr>
          <a:xfrm>
            <a:off x="555437" y="3585029"/>
            <a:ext cx="1998085" cy="1295708"/>
          </a:xfrm>
          <a:prstGeom prst="rect">
            <a:avLst/>
          </a:prstGeom>
        </p:spPr>
      </p:pic>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a:solidFill>
                  <a:schemeClr val="bg1">
                    <a:lumMod val="50000"/>
                  </a:schemeClr>
                </a:solidFill>
              </a:rPr>
              <a:t>Source: U.S. Census  Bureau, American Community Survey, 2012-2016 5-Year Sample</a:t>
            </a:r>
            <a:endParaRPr lang="en-US" sz="90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Content Placeholder 7"/>
          <p:cNvPicPr>
            <a:picLocks noGrp="1" noChangeAspect="1"/>
          </p:cNvPicPr>
          <p:nvPr>
            <p:ph idx="1"/>
          </p:nvPr>
        </p:nvPicPr>
        <p:blipFill rotWithShape="1">
          <a:blip r:embed="rId3"/>
          <a:srcRect b="8509"/>
          <a:stretch/>
        </p:blipFill>
        <p:spPr>
          <a:xfrm>
            <a:off x="2971800" y="1199192"/>
            <a:ext cx="5446491" cy="5181599"/>
          </a:xfrm>
          <a:prstGeom prst="rect">
            <a:avLst/>
          </a:prstGeom>
        </p:spPr>
      </p:pic>
    </p:spTree>
    <p:extLst>
      <p:ext uri="{BB962C8B-B14F-4D97-AF65-F5344CB8AC3E}">
        <p14:creationId xmlns:p14="http://schemas.microsoft.com/office/powerpoint/2010/main" val="319149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Percent of labor force working in </a:t>
            </a:r>
            <a:r>
              <a:rPr lang="en-US" sz="2000" dirty="0" smtClean="0"/>
              <a:t>agriculture, forestry, fishing, hunting and mining, </a:t>
            </a:r>
            <a:r>
              <a:rPr lang="en-US" sz="2000" dirty="0"/>
              <a:t>Census Tracts, </a:t>
            </a:r>
            <a:r>
              <a:rPr lang="en-US" sz="2000" dirty="0" smtClean="0"/>
              <a:t>Nueces County </a:t>
            </a:r>
            <a:r>
              <a:rPr lang="en-US" sz="2000" dirty="0"/>
              <a:t>area, Texas, 2012-2016</a:t>
            </a:r>
          </a:p>
        </p:txBody>
      </p:sp>
      <p:sp>
        <p:nvSpPr>
          <p:cNvPr id="4" name="Slide Number Placeholder 3"/>
          <p:cNvSpPr>
            <a:spLocks noGrp="1"/>
          </p:cNvSpPr>
          <p:nvPr>
            <p:ph type="sldNum" sz="quarter" idx="4"/>
          </p:nvPr>
        </p:nvSpPr>
        <p:spPr/>
        <p:txBody>
          <a:bodyPr/>
          <a:lstStyle/>
          <a:p>
            <a:fld id="{2BC1FA3B-F0C1-4F58-90BE-DCC7501F4B28}" type="slidenum">
              <a:rPr lang="en-US" smtClean="0"/>
              <a:pPr/>
              <a:t>29</a:t>
            </a:fld>
            <a:endParaRPr lang="en-US"/>
          </a:p>
        </p:txBody>
      </p:sp>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a:solidFill>
                  <a:schemeClr val="bg1">
                    <a:lumMod val="50000"/>
                  </a:schemeClr>
                </a:solidFill>
              </a:rPr>
              <a:t>Source: U.S. Census  Bureau, American Community Survey, 2012-2016 5-Year Sample</a:t>
            </a:r>
            <a:endParaRPr lang="en-US" sz="90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590800" y="1344379"/>
            <a:ext cx="4672609" cy="4858800"/>
          </a:xfrm>
          <a:prstGeom prst="rect">
            <a:avLst/>
          </a:prstGeom>
        </p:spPr>
      </p:pic>
      <p:pic>
        <p:nvPicPr>
          <p:cNvPr id="9" name="Picture 8"/>
          <p:cNvPicPr>
            <a:picLocks noChangeAspect="1"/>
          </p:cNvPicPr>
          <p:nvPr/>
        </p:nvPicPr>
        <p:blipFill rotWithShape="1">
          <a:blip r:embed="rId3"/>
          <a:srcRect t="40889" r="35628"/>
          <a:stretch/>
        </p:blipFill>
        <p:spPr>
          <a:xfrm>
            <a:off x="762000" y="3581400"/>
            <a:ext cx="1524000" cy="1226442"/>
          </a:xfrm>
          <a:prstGeom prst="rect">
            <a:avLst/>
          </a:prstGeom>
        </p:spPr>
      </p:pic>
    </p:spTree>
    <p:extLst>
      <p:ext uri="{BB962C8B-B14F-4D97-AF65-F5344CB8AC3E}">
        <p14:creationId xmlns:p14="http://schemas.microsoft.com/office/powerpoint/2010/main" val="946257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000" dirty="0"/>
              <a:t>Estimated Population Change, Texas Counties, 2010 to </a:t>
            </a:r>
            <a:r>
              <a:rPr lang="en-US" sz="2000" dirty="0" smtClean="0"/>
              <a:t>2017</a:t>
            </a:r>
            <a:endParaRPr lang="en-US" sz="20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3</a:t>
            </a:fld>
            <a:endParaRPr lang="en-US" dirty="0"/>
          </a:p>
        </p:txBody>
      </p:sp>
      <p:sp>
        <p:nvSpPr>
          <p:cNvPr id="15" name="TextBox 14"/>
          <p:cNvSpPr txBox="1"/>
          <p:nvPr/>
        </p:nvSpPr>
        <p:spPr>
          <a:xfrm>
            <a:off x="6" y="6501769"/>
            <a:ext cx="3621504" cy="230832"/>
          </a:xfrm>
          <a:prstGeom prst="rect">
            <a:avLst/>
          </a:prstGeom>
          <a:noFill/>
        </p:spPr>
        <p:txBody>
          <a:bodyPr wrap="none" rtlCol="0">
            <a:spAutoFit/>
          </a:bodyPr>
          <a:lstStyle/>
          <a:p>
            <a:r>
              <a:rPr lang="en-US" sz="900" dirty="0">
                <a:solidFill>
                  <a:schemeClr val="tx1">
                    <a:lumMod val="50000"/>
                    <a:lumOff val="50000"/>
                  </a:schemeClr>
                </a:solidFill>
              </a:rPr>
              <a:t>Source: U.S. Census </a:t>
            </a:r>
            <a:r>
              <a:rPr lang="en-US" sz="900" dirty="0" smtClean="0">
                <a:solidFill>
                  <a:schemeClr val="tx1">
                    <a:lumMod val="50000"/>
                    <a:lumOff val="50000"/>
                  </a:schemeClr>
                </a:solidFill>
              </a:rPr>
              <a:t>Bureau, 2017 Vintage </a:t>
            </a:r>
            <a:r>
              <a:rPr lang="en-US" sz="900" dirty="0">
                <a:solidFill>
                  <a:schemeClr val="tx1">
                    <a:lumMod val="50000"/>
                    <a:lumOff val="50000"/>
                  </a:schemeClr>
                </a:solidFill>
              </a:rPr>
              <a:t>Population </a:t>
            </a:r>
            <a:r>
              <a:rPr lang="en-US" sz="900" dirty="0" smtClean="0">
                <a:solidFill>
                  <a:schemeClr val="tx1">
                    <a:lumMod val="50000"/>
                    <a:lumOff val="50000"/>
                  </a:schemeClr>
                </a:solidFill>
              </a:rPr>
              <a:t>Estimates </a:t>
            </a:r>
            <a:endParaRPr lang="en-US" sz="900" dirty="0">
              <a:solidFill>
                <a:schemeClr val="tx1">
                  <a:lumMod val="50000"/>
                  <a:lumOff val="50000"/>
                </a:schemeClr>
              </a:solidFill>
            </a:endParaRPr>
          </a:p>
        </p:txBody>
      </p:sp>
      <p:pic>
        <p:nvPicPr>
          <p:cNvPr id="5" name="Picture 4"/>
          <p:cNvPicPr>
            <a:picLocks noChangeAspect="1"/>
          </p:cNvPicPr>
          <p:nvPr/>
        </p:nvPicPr>
        <p:blipFill rotWithShape="1">
          <a:blip r:embed="rId3"/>
          <a:srcRect l="1696" t="9072" r="25337" b="28627"/>
          <a:stretch/>
        </p:blipFill>
        <p:spPr>
          <a:xfrm>
            <a:off x="1828801" y="1295400"/>
            <a:ext cx="6553200" cy="5257800"/>
          </a:xfrm>
          <a:prstGeom prst="rect">
            <a:avLst/>
          </a:prstGeom>
        </p:spPr>
      </p:pic>
      <p:pic>
        <p:nvPicPr>
          <p:cNvPr id="8" name="Picture 7"/>
          <p:cNvPicPr>
            <a:picLocks noChangeAspect="1"/>
          </p:cNvPicPr>
          <p:nvPr/>
        </p:nvPicPr>
        <p:blipFill rotWithShape="1">
          <a:blip r:embed="rId4"/>
          <a:srcRect t="31372" r="23970" b="15686"/>
          <a:stretch/>
        </p:blipFill>
        <p:spPr>
          <a:xfrm>
            <a:off x="990600" y="1295400"/>
            <a:ext cx="2565879" cy="2057400"/>
          </a:xfrm>
          <a:prstGeom prst="rect">
            <a:avLst/>
          </a:prstGeom>
        </p:spPr>
      </p:pic>
      <p:pic>
        <p:nvPicPr>
          <p:cNvPr id="3" name="Picture 4"/>
          <p:cNvPicPr>
            <a:picLocks noChangeAspect="1"/>
          </p:cNvPicPr>
          <p:nvPr/>
        </p:nvPicPr>
        <p:blipFill rotWithShape="1">
          <a:blip r:embed="rId3"/>
          <a:srcRect l="1696" t="9072" r="25337" b="28627"/>
          <a:stretch/>
        </p:blipFill>
        <p:spPr>
          <a:xfrm>
            <a:off x="1828801" y="1295400"/>
            <a:ext cx="6553200" cy="5257800"/>
          </a:xfrm>
          <a:prstGeom prst="rect">
            <a:avLst/>
          </a:prstGeom>
        </p:spPr>
      </p:pic>
      <p:pic>
        <p:nvPicPr>
          <p:cNvPr id="6" name="Picture 7"/>
          <p:cNvPicPr>
            <a:picLocks noChangeAspect="1"/>
          </p:cNvPicPr>
          <p:nvPr/>
        </p:nvPicPr>
        <p:blipFill rotWithShape="1">
          <a:blip r:embed="rId4"/>
          <a:srcRect t="31372" r="23970" b="15686"/>
          <a:stretch/>
        </p:blipFill>
        <p:spPr>
          <a:xfrm>
            <a:off x="990600" y="1295400"/>
            <a:ext cx="2565879" cy="2057400"/>
          </a:xfrm>
          <a:prstGeom prst="rect">
            <a:avLst/>
          </a:prstGeom>
        </p:spPr>
      </p:pic>
    </p:spTree>
    <p:extLst>
      <p:ext uri="{BB962C8B-B14F-4D97-AF65-F5344CB8AC3E}">
        <p14:creationId xmlns:p14="http://schemas.microsoft.com/office/powerpoint/2010/main" val="4251800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Average age of farm </a:t>
            </a:r>
            <a:r>
              <a:rPr lang="en-US" dirty="0"/>
              <a:t>operators, Texas Counties, </a:t>
            </a:r>
            <a:r>
              <a:rPr lang="en-US" dirty="0" smtClean="0"/>
              <a:t>2012</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30</a:t>
            </a:fld>
            <a:endParaRPr lang="en-US" dirty="0"/>
          </a:p>
        </p:txBody>
      </p:sp>
      <p:pic>
        <p:nvPicPr>
          <p:cNvPr id="6" name="Content Placeholder 5"/>
          <p:cNvPicPr>
            <a:picLocks noGrp="1" noChangeAspect="1"/>
          </p:cNvPicPr>
          <p:nvPr>
            <p:ph idx="1"/>
          </p:nvPr>
        </p:nvPicPr>
        <p:blipFill>
          <a:blip r:embed="rId2"/>
          <a:stretch>
            <a:fillRect/>
          </a:stretch>
        </p:blipFill>
        <p:spPr>
          <a:xfrm>
            <a:off x="1295400" y="1219200"/>
            <a:ext cx="7133591" cy="5338806"/>
          </a:xfrm>
          <a:prstGeom prst="rect">
            <a:avLst/>
          </a:prstGeom>
        </p:spPr>
      </p:pic>
      <p:cxnSp>
        <p:nvCxnSpPr>
          <p:cNvPr id="5" name="Straight Arrow Connector 4"/>
          <p:cNvCxnSpPr/>
          <p:nvPr/>
        </p:nvCxnSpPr>
        <p:spPr>
          <a:xfrm flipH="1">
            <a:off x="6248400" y="4724400"/>
            <a:ext cx="3810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405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Percent of Principal Operators Not Residing on </a:t>
            </a:r>
            <a:r>
              <a:rPr lang="en-US" dirty="0"/>
              <a:t>Farm Operated, Texas Counties, 2012</a:t>
            </a:r>
          </a:p>
        </p:txBody>
      </p:sp>
      <p:sp>
        <p:nvSpPr>
          <p:cNvPr id="4" name="Slide Number Placeholder 3"/>
          <p:cNvSpPr>
            <a:spLocks noGrp="1"/>
          </p:cNvSpPr>
          <p:nvPr>
            <p:ph type="sldNum" sz="quarter" idx="4"/>
          </p:nvPr>
        </p:nvSpPr>
        <p:spPr/>
        <p:txBody>
          <a:bodyPr/>
          <a:lstStyle/>
          <a:p>
            <a:fld id="{2BC1FA3B-F0C1-4F58-90BE-DCC7501F4B28}" type="slidenum">
              <a:rPr lang="en-US" smtClean="0"/>
              <a:pPr/>
              <a:t>31</a:t>
            </a:fld>
            <a:endParaRPr lang="en-US" dirty="0"/>
          </a:p>
        </p:txBody>
      </p:sp>
      <p:pic>
        <p:nvPicPr>
          <p:cNvPr id="6" name="Content Placeholder 5"/>
          <p:cNvPicPr>
            <a:picLocks noGrp="1" noChangeAspect="1"/>
          </p:cNvPicPr>
          <p:nvPr>
            <p:ph idx="1"/>
          </p:nvPr>
        </p:nvPicPr>
        <p:blipFill>
          <a:blip r:embed="rId2"/>
          <a:stretch>
            <a:fillRect/>
          </a:stretch>
        </p:blipFill>
        <p:spPr>
          <a:xfrm>
            <a:off x="1371600" y="1219200"/>
            <a:ext cx="7303829" cy="5411097"/>
          </a:xfrm>
          <a:prstGeom prst="rect">
            <a:avLst/>
          </a:prstGeom>
        </p:spPr>
      </p:pic>
      <p:cxnSp>
        <p:nvCxnSpPr>
          <p:cNvPr id="5" name="Straight Arrow Connector 4"/>
          <p:cNvCxnSpPr/>
          <p:nvPr/>
        </p:nvCxnSpPr>
        <p:spPr>
          <a:xfrm flipH="1">
            <a:off x="6400800" y="4648200"/>
            <a:ext cx="3810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21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Percent of Farms with Female Principal Operator, 2012</a:t>
            </a:r>
            <a:endParaRPr lang="en-US" dirty="0"/>
          </a:p>
        </p:txBody>
      </p:sp>
      <p:pic>
        <p:nvPicPr>
          <p:cNvPr id="5" name="Content Placeholder 4"/>
          <p:cNvPicPr>
            <a:picLocks noGrp="1" noChangeAspect="1"/>
          </p:cNvPicPr>
          <p:nvPr>
            <p:ph idx="1"/>
          </p:nvPr>
        </p:nvPicPr>
        <p:blipFill>
          <a:blip r:embed="rId2"/>
          <a:stretch>
            <a:fillRect/>
          </a:stretch>
        </p:blipFill>
        <p:spPr>
          <a:xfrm>
            <a:off x="1447800" y="1109061"/>
            <a:ext cx="7221147" cy="5297315"/>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32</a:t>
            </a:fld>
            <a:endParaRPr lang="en-US" dirty="0"/>
          </a:p>
        </p:txBody>
      </p:sp>
      <p:cxnSp>
        <p:nvCxnSpPr>
          <p:cNvPr id="6" name="Straight Arrow Connector 5"/>
          <p:cNvCxnSpPr/>
          <p:nvPr/>
        </p:nvCxnSpPr>
        <p:spPr>
          <a:xfrm flipH="1">
            <a:off x="5791200" y="4648200"/>
            <a:ext cx="3810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385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Percent of farms with Hispanic Operators, Texas Counties, 2012</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33</a:t>
            </a:fld>
            <a:endParaRPr lang="en-US" dirty="0"/>
          </a:p>
        </p:txBody>
      </p:sp>
      <p:pic>
        <p:nvPicPr>
          <p:cNvPr id="7" name="Content Placeholder 6"/>
          <p:cNvPicPr>
            <a:picLocks noGrp="1" noChangeAspect="1"/>
          </p:cNvPicPr>
          <p:nvPr>
            <p:ph idx="1"/>
          </p:nvPr>
        </p:nvPicPr>
        <p:blipFill>
          <a:blip r:embed="rId2"/>
          <a:stretch>
            <a:fillRect/>
          </a:stretch>
        </p:blipFill>
        <p:spPr>
          <a:xfrm>
            <a:off x="1439391" y="1093333"/>
            <a:ext cx="7091816" cy="5225549"/>
          </a:xfrm>
          <a:prstGeom prst="rect">
            <a:avLst/>
          </a:prstGeom>
        </p:spPr>
      </p:pic>
      <p:cxnSp>
        <p:nvCxnSpPr>
          <p:cNvPr id="5" name="Straight Arrow Connector 4"/>
          <p:cNvCxnSpPr/>
          <p:nvPr/>
        </p:nvCxnSpPr>
        <p:spPr>
          <a:xfrm flipH="1">
            <a:off x="5715000" y="4572000"/>
            <a:ext cx="3810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384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462627" y="1511300"/>
            <a:ext cx="6288596" cy="4664075"/>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34</a:t>
            </a:fld>
            <a:endParaRPr lang="en-US" dirty="0"/>
          </a:p>
        </p:txBody>
      </p:sp>
      <p:cxnSp>
        <p:nvCxnSpPr>
          <p:cNvPr id="6" name="Straight Arrow Connector 5"/>
          <p:cNvCxnSpPr/>
          <p:nvPr/>
        </p:nvCxnSpPr>
        <p:spPr>
          <a:xfrm flipH="1">
            <a:off x="5715000" y="4572000"/>
            <a:ext cx="3810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256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409841" y="1511300"/>
            <a:ext cx="6394167" cy="4664075"/>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35</a:t>
            </a:fld>
            <a:endParaRPr lang="en-US" dirty="0"/>
          </a:p>
        </p:txBody>
      </p:sp>
      <p:cxnSp>
        <p:nvCxnSpPr>
          <p:cNvPr id="6" name="Straight Arrow Connector 5"/>
          <p:cNvCxnSpPr/>
          <p:nvPr/>
        </p:nvCxnSpPr>
        <p:spPr>
          <a:xfrm flipH="1">
            <a:off x="5715000" y="4572000"/>
            <a:ext cx="3810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342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461479" y="1511300"/>
            <a:ext cx="6290891" cy="4664075"/>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36</a:t>
            </a:fld>
            <a:endParaRPr lang="en-US" dirty="0"/>
          </a:p>
        </p:txBody>
      </p:sp>
      <p:cxnSp>
        <p:nvCxnSpPr>
          <p:cNvPr id="6" name="Straight Arrow Connector 5"/>
          <p:cNvCxnSpPr/>
          <p:nvPr/>
        </p:nvCxnSpPr>
        <p:spPr>
          <a:xfrm flipH="1">
            <a:off x="5715000" y="4572000"/>
            <a:ext cx="3810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235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728644" y="1511300"/>
            <a:ext cx="5756561" cy="4664075"/>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37</a:t>
            </a:fld>
            <a:endParaRPr lang="en-US" dirty="0"/>
          </a:p>
        </p:txBody>
      </p:sp>
      <p:sp>
        <p:nvSpPr>
          <p:cNvPr id="6" name="Rectangle 5"/>
          <p:cNvSpPr/>
          <p:nvPr/>
        </p:nvSpPr>
        <p:spPr>
          <a:xfrm>
            <a:off x="228600" y="6415078"/>
            <a:ext cx="5867400" cy="230832"/>
          </a:xfrm>
          <a:prstGeom prst="rect">
            <a:avLst/>
          </a:prstGeom>
        </p:spPr>
        <p:txBody>
          <a:bodyPr wrap="square">
            <a:spAutoFit/>
          </a:bodyPr>
          <a:lstStyle/>
          <a:p>
            <a:r>
              <a:rPr lang="en-US" sz="900" dirty="0">
                <a:solidFill>
                  <a:schemeClr val="bg1">
                    <a:lumMod val="50000"/>
                  </a:schemeClr>
                </a:solidFill>
              </a:rPr>
              <a:t>Sources: Sperling’s Best </a:t>
            </a:r>
            <a:r>
              <a:rPr lang="en-US" sz="900" dirty="0" smtClean="0">
                <a:solidFill>
                  <a:schemeClr val="bg1">
                    <a:lumMod val="50000"/>
                  </a:schemeClr>
                </a:solidFill>
              </a:rPr>
              <a:t>Places</a:t>
            </a:r>
            <a:endParaRPr lang="en-US" sz="900" dirty="0">
              <a:solidFill>
                <a:schemeClr val="bg1">
                  <a:lumMod val="50000"/>
                </a:schemeClr>
              </a:solidFill>
            </a:endParaRPr>
          </a:p>
        </p:txBody>
      </p:sp>
    </p:spTree>
    <p:extLst>
      <p:ext uri="{BB962C8B-B14F-4D97-AF65-F5344CB8AC3E}">
        <p14:creationId xmlns:p14="http://schemas.microsoft.com/office/powerpoint/2010/main" val="1944826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1601" y="1201427"/>
            <a:ext cx="7698220" cy="2572569"/>
          </a:xfrm>
          <a:prstGeom prst="rect">
            <a:avLst/>
          </a:prstGeom>
        </p:spPr>
      </p:pic>
      <p:pic>
        <p:nvPicPr>
          <p:cNvPr id="3" name="Picture 2"/>
          <p:cNvPicPr>
            <a:picLocks noChangeAspect="1"/>
          </p:cNvPicPr>
          <p:nvPr/>
        </p:nvPicPr>
        <p:blipFill>
          <a:blip r:embed="rId3"/>
          <a:stretch>
            <a:fillRect/>
          </a:stretch>
        </p:blipFill>
        <p:spPr>
          <a:xfrm>
            <a:off x="5029201" y="3962400"/>
            <a:ext cx="3205938" cy="2743200"/>
          </a:xfrm>
          <a:prstGeom prst="rect">
            <a:avLst/>
          </a:prstGeom>
        </p:spPr>
      </p:pic>
      <p:pic>
        <p:nvPicPr>
          <p:cNvPr id="4" name="Picture 3"/>
          <p:cNvPicPr>
            <a:picLocks noChangeAspect="1"/>
          </p:cNvPicPr>
          <p:nvPr/>
        </p:nvPicPr>
        <p:blipFill>
          <a:blip r:embed="rId4"/>
          <a:stretch>
            <a:fillRect/>
          </a:stretch>
        </p:blipFill>
        <p:spPr>
          <a:xfrm>
            <a:off x="685800" y="4202391"/>
            <a:ext cx="4572000" cy="1336623"/>
          </a:xfrm>
          <a:prstGeom prst="rect">
            <a:avLst/>
          </a:prstGeom>
        </p:spPr>
      </p:pic>
      <p:sp>
        <p:nvSpPr>
          <p:cNvPr id="5" name="TextBox 4"/>
          <p:cNvSpPr txBox="1"/>
          <p:nvPr/>
        </p:nvSpPr>
        <p:spPr>
          <a:xfrm>
            <a:off x="6705600" y="3962401"/>
            <a:ext cx="1600200" cy="307777"/>
          </a:xfrm>
          <a:prstGeom prst="rect">
            <a:avLst/>
          </a:prstGeom>
          <a:noFill/>
        </p:spPr>
        <p:txBody>
          <a:bodyPr wrap="square" rtlCol="0">
            <a:spAutoFit/>
          </a:bodyPr>
          <a:lstStyle/>
          <a:p>
            <a:r>
              <a:rPr lang="en-US" sz="1400" b="1" dirty="0" smtClean="0"/>
              <a:t>April, 3, 2018</a:t>
            </a:r>
            <a:endParaRPr lang="en-US" sz="1400" b="1" dirty="0"/>
          </a:p>
        </p:txBody>
      </p:sp>
      <p:sp>
        <p:nvSpPr>
          <p:cNvPr id="6" name="Rectangle 2"/>
          <p:cNvSpPr txBox="1">
            <a:spLocks noChangeArrowheads="1"/>
          </p:cNvSpPr>
          <p:nvPr/>
        </p:nvSpPr>
        <p:spPr>
          <a:xfrm>
            <a:off x="1600200" y="304800"/>
            <a:ext cx="7391400" cy="990600"/>
          </a:xfrm>
          <a:prstGeom prst="rect">
            <a:avLst/>
          </a:prstGeom>
        </p:spPr>
        <p:txBody>
          <a:bodyPr/>
          <a:lstStyle/>
          <a:p>
            <a:pPr lvl="0" algn="ctr" eaLnBrk="1" hangingPunct="1">
              <a:defRPr/>
            </a:pPr>
            <a:r>
              <a:rPr lang="en-US" kern="0" dirty="0" smtClean="0">
                <a:solidFill>
                  <a:schemeClr val="bg1"/>
                </a:solidFill>
                <a:latin typeface="+mj-lt"/>
                <a:ea typeface="+mj-ea"/>
                <a:cs typeface="+mj-cs"/>
              </a:rPr>
              <a:t>Drought Conditions in Texas</a:t>
            </a:r>
            <a:endParaRPr kumimoji="0" lang="en-US" i="0" u="none" strike="noStrike" kern="0" cap="none" spc="0" normalizeH="0" baseline="0" noProof="0" dirty="0" smtClean="0">
              <a:ln>
                <a:noFill/>
              </a:ln>
              <a:solidFill>
                <a:schemeClr val="bg1"/>
              </a:solidFill>
              <a:effectLst/>
              <a:uLnTx/>
              <a:uFillTx/>
              <a:latin typeface="+mj-lt"/>
              <a:ea typeface="+mj-ea"/>
              <a:cs typeface="+mj-cs"/>
            </a:endParaRPr>
          </a:p>
        </p:txBody>
      </p:sp>
      <p:sp>
        <p:nvSpPr>
          <p:cNvPr id="7" name="Rectangle 6"/>
          <p:cNvSpPr/>
          <p:nvPr/>
        </p:nvSpPr>
        <p:spPr>
          <a:xfrm>
            <a:off x="-304800" y="6496308"/>
            <a:ext cx="4572000" cy="276999"/>
          </a:xfrm>
          <a:prstGeom prst="rect">
            <a:avLst/>
          </a:prstGeom>
        </p:spPr>
        <p:txBody>
          <a:bodyPr>
            <a:spAutoFit/>
          </a:bodyPr>
          <a:lstStyle/>
          <a:p>
            <a:pPr lvl="1"/>
            <a:r>
              <a:rPr lang="en-US" sz="1200" dirty="0">
                <a:solidFill>
                  <a:schemeClr val="bg1">
                    <a:lumMod val="50000"/>
                  </a:schemeClr>
                </a:solidFill>
              </a:rPr>
              <a:t>https://waterdatafortexas.org/drought/drought-monitor</a:t>
            </a:r>
          </a:p>
        </p:txBody>
      </p:sp>
    </p:spTree>
    <p:extLst>
      <p:ext uri="{BB962C8B-B14F-4D97-AF65-F5344CB8AC3E}">
        <p14:creationId xmlns:p14="http://schemas.microsoft.com/office/powerpoint/2010/main" val="4276811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1158990539"/>
              </p:ext>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and Estimated Population Growth in Texas, 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39</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Demographic Center 2017 Population Projections. U.S. Census Bureau, 2017 Vintage Estimates</a:t>
            </a:r>
          </a:p>
        </p:txBody>
      </p:sp>
      <p:cxnSp>
        <p:nvCxnSpPr>
          <p:cNvPr id="15" name="Straight Connector 14"/>
          <p:cNvCxnSpPr/>
          <p:nvPr/>
        </p:nvCxnSpPr>
        <p:spPr>
          <a:xfrm flipV="1">
            <a:off x="8229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6991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400" dirty="0"/>
              <a:t>Estimated Percent Change of the Total Population by County, Texas, </a:t>
            </a:r>
            <a:r>
              <a:rPr lang="en-US" sz="2400" dirty="0" smtClean="0"/>
              <a:t>2016 </a:t>
            </a:r>
            <a:r>
              <a:rPr lang="en-US" sz="2400" dirty="0"/>
              <a:t>to </a:t>
            </a:r>
            <a:r>
              <a:rPr lang="en-US" sz="2400" dirty="0" smtClean="0"/>
              <a:t>2017</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4</a:t>
            </a:fld>
            <a:endParaRPr lang="en-US" dirty="0"/>
          </a:p>
        </p:txBody>
      </p:sp>
      <p:sp>
        <p:nvSpPr>
          <p:cNvPr id="15" name="TextBox 14"/>
          <p:cNvSpPr txBox="1"/>
          <p:nvPr/>
        </p:nvSpPr>
        <p:spPr>
          <a:xfrm>
            <a:off x="5" y="6538923"/>
            <a:ext cx="3978974"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2017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pic>
        <p:nvPicPr>
          <p:cNvPr id="9" name="Picture 8"/>
          <p:cNvPicPr>
            <a:picLocks noChangeAspect="1"/>
          </p:cNvPicPr>
          <p:nvPr/>
        </p:nvPicPr>
        <p:blipFill rotWithShape="1">
          <a:blip r:embed="rId3"/>
          <a:srcRect t="31599" r="29281" b="15305"/>
          <a:stretch/>
        </p:blipFill>
        <p:spPr>
          <a:xfrm>
            <a:off x="1371600" y="1447800"/>
            <a:ext cx="2291538" cy="1981200"/>
          </a:xfrm>
          <a:prstGeom prst="rect">
            <a:avLst/>
          </a:prstGeom>
        </p:spPr>
      </p:pic>
      <p:pic>
        <p:nvPicPr>
          <p:cNvPr id="11" name="Picture 10"/>
          <p:cNvPicPr>
            <a:picLocks noChangeAspect="1"/>
          </p:cNvPicPr>
          <p:nvPr/>
        </p:nvPicPr>
        <p:blipFill rotWithShape="1">
          <a:blip r:embed="rId4"/>
          <a:srcRect l="1060" t="8335" r="24306" b="27865"/>
          <a:stretch/>
        </p:blipFill>
        <p:spPr>
          <a:xfrm>
            <a:off x="1604384" y="1035788"/>
            <a:ext cx="7104165" cy="5706626"/>
          </a:xfrm>
          <a:prstGeom prst="rect">
            <a:avLst/>
          </a:prstGeom>
        </p:spPr>
      </p:pic>
    </p:spTree>
    <p:extLst>
      <p:ext uri="{BB962C8B-B14F-4D97-AF65-F5344CB8AC3E}">
        <p14:creationId xmlns:p14="http://schemas.microsoft.com/office/powerpoint/2010/main" val="9593197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projections and estimates, Nueces County, Texas, 2010-2050</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466538259"/>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40</a:t>
            </a:fld>
            <a:endParaRPr lang="en-US" dirty="0"/>
          </a:p>
        </p:txBody>
      </p:sp>
      <p:sp>
        <p:nvSpPr>
          <p:cNvPr id="8" name="TextBox 7"/>
          <p:cNvSpPr txBox="1"/>
          <p:nvPr/>
        </p:nvSpPr>
        <p:spPr>
          <a:xfrm>
            <a:off x="-50947" y="6542836"/>
            <a:ext cx="8763000" cy="246221"/>
          </a:xfrm>
          <a:prstGeom prst="rect">
            <a:avLst/>
          </a:prstGeom>
          <a:noFill/>
        </p:spPr>
        <p:txBody>
          <a:bodyPr wrap="square" rtlCol="0">
            <a:spAutoFit/>
          </a:bodyPr>
          <a:lstStyle/>
          <a:p>
            <a:pPr marL="798513" indent="-798513">
              <a:spcBef>
                <a:spcPct val="50000"/>
              </a:spcBef>
            </a:pPr>
            <a:r>
              <a:rPr lang="en-US" sz="1000" dirty="0" smtClean="0">
                <a:solidFill>
                  <a:schemeClr val="tx1">
                    <a:lumMod val="50000"/>
                    <a:lumOff val="50000"/>
                  </a:schemeClr>
                </a:solidFill>
                <a:latin typeface="Arial" pitchFamily="34" charset="0"/>
                <a:cs typeface="Arial" pitchFamily="34" charset="0"/>
              </a:rPr>
              <a:t>Source: Texas State Data Center 2014 Population Projections . 2000-2010 Migration Scenario</a:t>
            </a:r>
          </a:p>
        </p:txBody>
      </p:sp>
    </p:spTree>
    <p:extLst>
      <p:ext uri="{BB962C8B-B14F-4D97-AF65-F5344CB8AC3E}">
        <p14:creationId xmlns:p14="http://schemas.microsoft.com/office/powerpoint/2010/main" val="2012452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projections and estimates, Nueces County, Texas, 2010-2020</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054801329"/>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41</a:t>
            </a:fld>
            <a:endParaRPr lang="en-US" dirty="0"/>
          </a:p>
        </p:txBody>
      </p:sp>
      <p:sp>
        <p:nvSpPr>
          <p:cNvPr id="8" name="TextBox 7"/>
          <p:cNvSpPr txBox="1"/>
          <p:nvPr/>
        </p:nvSpPr>
        <p:spPr>
          <a:xfrm>
            <a:off x="-50947" y="6542836"/>
            <a:ext cx="8763000" cy="246221"/>
          </a:xfrm>
          <a:prstGeom prst="rect">
            <a:avLst/>
          </a:prstGeom>
          <a:noFill/>
        </p:spPr>
        <p:txBody>
          <a:bodyPr wrap="square" rtlCol="0">
            <a:spAutoFit/>
          </a:bodyPr>
          <a:lstStyle/>
          <a:p>
            <a:pPr marL="798513" indent="-798513">
              <a:spcBef>
                <a:spcPct val="50000"/>
              </a:spcBef>
            </a:pPr>
            <a:r>
              <a:rPr lang="en-US" sz="1000" dirty="0" smtClean="0">
                <a:solidFill>
                  <a:schemeClr val="tx1">
                    <a:lumMod val="50000"/>
                    <a:lumOff val="50000"/>
                  </a:schemeClr>
                </a:solidFill>
                <a:latin typeface="Arial" pitchFamily="34" charset="0"/>
                <a:cs typeface="Arial" pitchFamily="34" charset="0"/>
              </a:rPr>
              <a:t>Source: Texas State Data Center 2014 Population Projections . 2000-2010 and .5 of 2000-2010 Migration Scenario</a:t>
            </a:r>
          </a:p>
        </p:txBody>
      </p:sp>
    </p:spTree>
    <p:extLst>
      <p:ext uri="{BB962C8B-B14F-4D97-AF65-F5344CB8AC3E}">
        <p14:creationId xmlns:p14="http://schemas.microsoft.com/office/powerpoint/2010/main" val="1551728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219" y="33728"/>
            <a:ext cx="6858000" cy="990600"/>
          </a:xfrm>
        </p:spPr>
        <p:txBody>
          <a:bodyPr>
            <a:noAutofit/>
          </a:bodyPr>
          <a:lstStyle/>
          <a:p>
            <a:r>
              <a:rPr lang="en-US" sz="2800" dirty="0" smtClean="0"/>
              <a:t>Projected Population Change, Texas Counties, 2010-2050</a:t>
            </a:r>
            <a:endParaRPr lang="en-US" sz="2800" dirty="0"/>
          </a:p>
        </p:txBody>
      </p:sp>
      <p:sp>
        <p:nvSpPr>
          <p:cNvPr id="6" name="TextBox 5"/>
          <p:cNvSpPr txBox="1"/>
          <p:nvPr/>
        </p:nvSpPr>
        <p:spPr>
          <a:xfrm>
            <a:off x="-50947" y="6542836"/>
            <a:ext cx="8763000" cy="246221"/>
          </a:xfrm>
          <a:prstGeom prst="rect">
            <a:avLst/>
          </a:prstGeom>
          <a:noFill/>
        </p:spPr>
        <p:txBody>
          <a:bodyPr wrap="square" rtlCol="0">
            <a:spAutoFit/>
          </a:bodyPr>
          <a:lstStyle/>
          <a:p>
            <a:pPr marL="798513" indent="-798513">
              <a:spcBef>
                <a:spcPct val="50000"/>
              </a:spcBef>
            </a:pPr>
            <a:r>
              <a:rPr lang="en-US" sz="1000" dirty="0" smtClean="0">
                <a:solidFill>
                  <a:schemeClr val="tx1">
                    <a:lumMod val="50000"/>
                    <a:lumOff val="50000"/>
                  </a:schemeClr>
                </a:solidFill>
                <a:latin typeface="Arial" pitchFamily="34" charset="0"/>
                <a:cs typeface="Arial" pitchFamily="34" charset="0"/>
              </a:rPr>
              <a:t>Source: Texas State Data Center 2014 Population Projections . 2000-2010 Migration Scenario</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96" t="22202" r="4881" b="23087"/>
          <a:stretch/>
        </p:blipFill>
        <p:spPr bwMode="auto">
          <a:xfrm>
            <a:off x="1880333" y="1205299"/>
            <a:ext cx="6522270" cy="537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2958"/>
          <a:stretch/>
        </p:blipFill>
        <p:spPr bwMode="auto">
          <a:xfrm>
            <a:off x="748192" y="1268273"/>
            <a:ext cx="2465642" cy="216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91057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Projected Percent Change in Population 2010-2050</a:t>
            </a:r>
            <a:endParaRPr lang="en-US" dirty="0"/>
          </a:p>
        </p:txBody>
      </p:sp>
      <p:pic>
        <p:nvPicPr>
          <p:cNvPr id="5" name="Content Placeholder 4"/>
          <p:cNvPicPr>
            <a:picLocks noGrp="1" noChangeAspect="1"/>
          </p:cNvPicPr>
          <p:nvPr>
            <p:ph idx="1"/>
          </p:nvPr>
        </p:nvPicPr>
        <p:blipFill rotWithShape="1">
          <a:blip r:embed="rId3"/>
          <a:srcRect l="2757" t="12075" r="5808" b="3471"/>
          <a:stretch/>
        </p:blipFill>
        <p:spPr>
          <a:xfrm>
            <a:off x="1447800" y="1066800"/>
            <a:ext cx="6934200" cy="5562600"/>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43</a:t>
            </a:fld>
            <a:endParaRPr lang="en-US" dirty="0"/>
          </a:p>
        </p:txBody>
      </p:sp>
      <p:pic>
        <p:nvPicPr>
          <p:cNvPr id="6" name="Picture 5"/>
          <p:cNvPicPr>
            <a:picLocks noChangeAspect="1"/>
          </p:cNvPicPr>
          <p:nvPr/>
        </p:nvPicPr>
        <p:blipFill rotWithShape="1">
          <a:blip r:embed="rId4"/>
          <a:srcRect t="36644"/>
          <a:stretch/>
        </p:blipFill>
        <p:spPr>
          <a:xfrm>
            <a:off x="1295400" y="1800798"/>
            <a:ext cx="1360041" cy="1314508"/>
          </a:xfrm>
          <a:prstGeom prst="rect">
            <a:avLst/>
          </a:prstGeom>
        </p:spPr>
      </p:pic>
      <p:sp>
        <p:nvSpPr>
          <p:cNvPr id="7" name="TextBox 6"/>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1.0 Scenario</a:t>
            </a:r>
          </a:p>
        </p:txBody>
      </p:sp>
    </p:spTree>
    <p:extLst>
      <p:ext uri="{BB962C8B-B14F-4D97-AF65-F5344CB8AC3E}">
        <p14:creationId xmlns:p14="http://schemas.microsoft.com/office/powerpoint/2010/main" val="1947250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4294967295"/>
          </p:nvPr>
        </p:nvSpPr>
        <p:spPr>
          <a:xfrm>
            <a:off x="914400" y="1676400"/>
            <a:ext cx="79248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eaLnBrk="1" hangingPunct="1">
              <a:buNone/>
            </a:pPr>
            <a:r>
              <a:rPr lang="en-US" dirty="0" smtClean="0"/>
              <a:t>State Demographer</a:t>
            </a:r>
          </a:p>
          <a:p>
            <a:pPr lvl="1">
              <a:buNone/>
            </a:pPr>
            <a:r>
              <a:rPr lang="en-US" dirty="0" smtClean="0"/>
              <a:t>Office: (210) 458-6530</a:t>
            </a:r>
          </a:p>
          <a:p>
            <a:pPr lvl="1">
              <a:buNone/>
            </a:pPr>
            <a:r>
              <a:rPr lang="en-US" dirty="0" smtClean="0"/>
              <a:t>Email: Lloyd.Potter@utsa.edu</a:t>
            </a:r>
          </a:p>
          <a:p>
            <a:pPr lvl="1" eaLnBrk="1" hangingPunct="1">
              <a:buNone/>
            </a:pPr>
            <a:r>
              <a:rPr lang="en-US" dirty="0" smtClean="0"/>
              <a:t>Internet: demographics.texas.gov</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5714081" y="5190499"/>
            <a:ext cx="572243" cy="442437"/>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4572000"/>
            <a:ext cx="341593" cy="341593"/>
          </a:xfrm>
          <a:prstGeom prst="rect">
            <a:avLst/>
          </a:prstGeom>
        </p:spPr>
      </p:pic>
      <p:sp>
        <p:nvSpPr>
          <p:cNvPr id="10" name="TextBox 9"/>
          <p:cNvSpPr txBox="1"/>
          <p:nvPr/>
        </p:nvSpPr>
        <p:spPr>
          <a:xfrm>
            <a:off x="1789393" y="4513483"/>
            <a:ext cx="4804906"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44</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1692"/>
            <a:ext cx="7539616" cy="990600"/>
          </a:xfrm>
        </p:spPr>
        <p:txBody>
          <a:bodyPr>
            <a:noAutofit/>
          </a:bodyPr>
          <a:lstStyle/>
          <a:p>
            <a:r>
              <a:rPr lang="en-US" sz="2400" dirty="0"/>
              <a:t>Estimated Percent Change of the Total Population by County, Texas, 2010 to </a:t>
            </a:r>
            <a:r>
              <a:rPr lang="en-US" sz="2400" dirty="0" smtClean="0"/>
              <a:t>2017</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5</a:t>
            </a:fld>
            <a:endParaRPr lang="en-US" dirty="0"/>
          </a:p>
        </p:txBody>
      </p:sp>
      <p:sp>
        <p:nvSpPr>
          <p:cNvPr id="15" name="TextBox 14"/>
          <p:cNvSpPr txBox="1"/>
          <p:nvPr/>
        </p:nvSpPr>
        <p:spPr>
          <a:xfrm>
            <a:off x="5" y="6538923"/>
            <a:ext cx="3978974"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2017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pic>
        <p:nvPicPr>
          <p:cNvPr id="3" name="Picture 2"/>
          <p:cNvPicPr>
            <a:picLocks noChangeAspect="1"/>
          </p:cNvPicPr>
          <p:nvPr/>
        </p:nvPicPr>
        <p:blipFill rotWithShape="1">
          <a:blip r:embed="rId3"/>
          <a:srcRect t="32141" r="23120" b="16306"/>
          <a:stretch/>
        </p:blipFill>
        <p:spPr>
          <a:xfrm>
            <a:off x="1066800" y="1524000"/>
            <a:ext cx="2253341" cy="1752600"/>
          </a:xfrm>
          <a:prstGeom prst="rect">
            <a:avLst/>
          </a:prstGeom>
        </p:spPr>
      </p:pic>
      <p:pic>
        <p:nvPicPr>
          <p:cNvPr id="5" name="Picture 2"/>
          <p:cNvPicPr>
            <a:picLocks noChangeAspect="1"/>
          </p:cNvPicPr>
          <p:nvPr/>
        </p:nvPicPr>
        <p:blipFill rotWithShape="1">
          <a:blip r:embed="rId3"/>
          <a:srcRect t="32141" r="23120" b="16306"/>
          <a:stretch/>
        </p:blipFill>
        <p:spPr>
          <a:xfrm>
            <a:off x="1066800" y="1524000"/>
            <a:ext cx="2253341" cy="1752600"/>
          </a:xfrm>
          <a:prstGeom prst="rect">
            <a:avLst/>
          </a:prstGeom>
        </p:spPr>
      </p:pic>
      <p:pic>
        <p:nvPicPr>
          <p:cNvPr id="7" name="Picture 5"/>
          <p:cNvPicPr>
            <a:picLocks noChangeAspect="1"/>
          </p:cNvPicPr>
          <p:nvPr/>
        </p:nvPicPr>
        <p:blipFill rotWithShape="1">
          <a:blip r:embed="rId4"/>
          <a:srcRect l="2120" t="6511" r="23887" b="24482"/>
          <a:stretch/>
        </p:blipFill>
        <p:spPr>
          <a:xfrm>
            <a:off x="1447800" y="914400"/>
            <a:ext cx="6998257" cy="6133137"/>
          </a:xfrm>
          <a:prstGeom prst="rect">
            <a:avLst/>
          </a:prstGeom>
        </p:spPr>
      </p:pic>
    </p:spTree>
    <p:extLst>
      <p:ext uri="{BB962C8B-B14F-4D97-AF65-F5344CB8AC3E}">
        <p14:creationId xmlns:p14="http://schemas.microsoft.com/office/powerpoint/2010/main" val="955845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400" dirty="0"/>
              <a:t>Estimated </a:t>
            </a:r>
            <a:r>
              <a:rPr lang="en-US" sz="2400" dirty="0" smtClean="0"/>
              <a:t>Numeric Change from Domestic Migration </a:t>
            </a:r>
            <a:r>
              <a:rPr lang="en-US" sz="2400" dirty="0"/>
              <a:t>by County, Texas, 2010 to </a:t>
            </a:r>
            <a:r>
              <a:rPr lang="en-US" sz="2400" dirty="0" smtClean="0"/>
              <a:t>2017</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6</a:t>
            </a:fld>
            <a:endParaRPr lang="en-US" dirty="0"/>
          </a:p>
        </p:txBody>
      </p:sp>
      <p:sp>
        <p:nvSpPr>
          <p:cNvPr id="15" name="TextBox 14"/>
          <p:cNvSpPr txBox="1"/>
          <p:nvPr/>
        </p:nvSpPr>
        <p:spPr>
          <a:xfrm>
            <a:off x="5" y="6538923"/>
            <a:ext cx="3978974"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2017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pic>
        <p:nvPicPr>
          <p:cNvPr id="5" name="Picture 4"/>
          <p:cNvPicPr>
            <a:picLocks noChangeAspect="1"/>
          </p:cNvPicPr>
          <p:nvPr/>
        </p:nvPicPr>
        <p:blipFill rotWithShape="1">
          <a:blip r:embed="rId3"/>
          <a:srcRect l="1957" t="9114" r="25856" b="25784"/>
          <a:stretch/>
        </p:blipFill>
        <p:spPr>
          <a:xfrm>
            <a:off x="1986143" y="1298744"/>
            <a:ext cx="6473953" cy="5486400"/>
          </a:xfrm>
          <a:prstGeom prst="rect">
            <a:avLst/>
          </a:prstGeom>
        </p:spPr>
      </p:pic>
      <p:pic>
        <p:nvPicPr>
          <p:cNvPr id="7" name="Picture 6"/>
          <p:cNvPicPr>
            <a:picLocks noChangeAspect="1"/>
          </p:cNvPicPr>
          <p:nvPr/>
        </p:nvPicPr>
        <p:blipFill rotWithShape="1">
          <a:blip r:embed="rId4"/>
          <a:srcRect t="31364" r="27390" b="15306"/>
          <a:stretch/>
        </p:blipFill>
        <p:spPr>
          <a:xfrm>
            <a:off x="1295400" y="1447800"/>
            <a:ext cx="2504440" cy="2133600"/>
          </a:xfrm>
          <a:prstGeom prst="rect">
            <a:avLst/>
          </a:prstGeom>
        </p:spPr>
      </p:pic>
    </p:spTree>
    <p:extLst>
      <p:ext uri="{BB962C8B-B14F-4D97-AF65-F5344CB8AC3E}">
        <p14:creationId xmlns:p14="http://schemas.microsoft.com/office/powerpoint/2010/main" val="33675316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33206888"/>
              </p:ext>
            </p:extLst>
          </p:nvPr>
        </p:nvGraphicFramePr>
        <p:xfrm>
          <a:off x="457200" y="1371600"/>
          <a:ext cx="8534400" cy="5124196"/>
        </p:xfrm>
        <a:graphic>
          <a:graphicData uri="http://schemas.openxmlformats.org/drawingml/2006/table">
            <a:tbl>
              <a:tblPr firstRow="1" firstCol="1" bandRow="1">
                <a:tableStyleId>{5C22544A-7EE6-4342-B048-85BDC9FD1C3A}</a:tableStyleId>
              </a:tblPr>
              <a:tblGrid>
                <a:gridCol w="1752599">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600201">
                  <a:extLst>
                    <a:ext uri="{9D8B030D-6E8A-4147-A177-3AD203B41FA5}">
                      <a16:colId xmlns:a16="http://schemas.microsoft.com/office/drawing/2014/main" val="20005"/>
                    </a:ext>
                  </a:extLst>
                </a:gridCol>
              </a:tblGrid>
              <a:tr h="838200">
                <a:tc>
                  <a:txBody>
                    <a:bodyPr/>
                    <a:lstStyle/>
                    <a:p>
                      <a:pPr algn="ctr">
                        <a:lnSpc>
                          <a:spcPct val="107000"/>
                        </a:lnSpc>
                      </a:pPr>
                      <a:r>
                        <a:rPr lang="en-US" sz="1600" b="1" dirty="0" smtClean="0">
                          <a:effectLst/>
                          <a:latin typeface="Calibri" panose="020F0502020204030204" pitchFamily="34" charset="0"/>
                        </a:rPr>
                        <a:t>County</a:t>
                      </a:r>
                    </a:p>
                    <a:p>
                      <a:pPr algn="ctr">
                        <a:lnSpc>
                          <a:spcPct val="107000"/>
                        </a:lnSpc>
                      </a:pPr>
                      <a:endParaRPr lang="en-US" sz="1600" b="1"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U.S. Rank </a:t>
                      </a:r>
                      <a:r>
                        <a:rPr lang="en-US" sz="1600" b="1" dirty="0" smtClean="0">
                          <a:effectLst/>
                        </a:rPr>
                        <a:t>Population Change</a:t>
                      </a:r>
                    </a:p>
                  </a:txBody>
                  <a:tcPr marL="61254" marR="61254" marT="0" marB="0" anchor="b"/>
                </a:tc>
                <a:tc>
                  <a:txBody>
                    <a:bodyPr/>
                    <a:lstStyle/>
                    <a:p>
                      <a:pPr marL="0" marR="0" algn="ctr">
                        <a:lnSpc>
                          <a:spcPct val="107000"/>
                        </a:lnSpc>
                        <a:spcBef>
                          <a:spcPts val="0"/>
                        </a:spcBef>
                        <a:spcAft>
                          <a:spcPts val="0"/>
                        </a:spcAft>
                      </a:pPr>
                      <a:r>
                        <a:rPr lang="en-US" sz="1600" b="1" dirty="0" smtClean="0">
                          <a:effectLst/>
                        </a:rPr>
                        <a:t>Population Change</a:t>
                      </a:r>
                    </a:p>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smtClean="0">
                          <a:effectLst/>
                        </a:rPr>
                        <a:t>Percent of Change from Natural </a:t>
                      </a:r>
                      <a:r>
                        <a:rPr lang="en-US" sz="1600" b="1" dirty="0">
                          <a:effectLst/>
                        </a:rPr>
                        <a:t>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a:t>
                      </a:r>
                      <a:r>
                        <a:rPr lang="en-US" sz="1600" b="1" baseline="0" dirty="0" smtClean="0">
                          <a:effectLst/>
                        </a:rPr>
                        <a:t> </a:t>
                      </a:r>
                      <a:r>
                        <a:rPr lang="en-US" sz="1600" b="1" dirty="0" smtClean="0">
                          <a:effectLst/>
                        </a:rPr>
                        <a:t>from Domestic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 from International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extLst>
                  <a:ext uri="{0D108BD9-81ED-4DB2-BD59-A6C34878D82A}">
                    <a16:rowId xmlns:a16="http://schemas.microsoft.com/office/drawing/2014/main" val="10000"/>
                  </a:ext>
                </a:extLst>
              </a:tr>
              <a:tr h="320373">
                <a:tc>
                  <a:txBody>
                    <a:bodyPr/>
                    <a:lstStyle/>
                    <a:p>
                      <a:pPr algn="l" fontAlgn="b"/>
                      <a:r>
                        <a:rPr lang="en-US" sz="2000" b="0" i="0" u="none" strike="noStrike" dirty="0" smtClean="0">
                          <a:solidFill>
                            <a:schemeClr val="bg1"/>
                          </a:solidFill>
                          <a:effectLst/>
                          <a:latin typeface="Calibri" panose="020F0502020204030204" pitchFamily="34" charset="0"/>
                        </a:rPr>
                        <a:t>Harris*</a:t>
                      </a:r>
                      <a:endParaRPr lang="en-US" sz="2000" b="0" i="0" u="none" strike="noStrike" dirty="0">
                        <a:solidFill>
                          <a:schemeClr val="bg1"/>
                        </a:solidFill>
                        <a:effectLst/>
                        <a:latin typeface="Calibri" panose="020F0502020204030204" pitchFamily="34" charset="0"/>
                      </a:endParaRP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4</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35,939 </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97.2%</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-126.0%</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97.2%</a:t>
                      </a:r>
                    </a:p>
                  </a:txBody>
                  <a:tcPr marL="7620" marR="7620" marT="7620" marB="0" anchor="b"/>
                </a:tc>
                <a:extLst>
                  <a:ext uri="{0D108BD9-81ED-4DB2-BD59-A6C34878D82A}">
                    <a16:rowId xmlns:a16="http://schemas.microsoft.com/office/drawing/2014/main" val="10001"/>
                  </a:ext>
                </a:extLst>
              </a:tr>
              <a:tr h="320373">
                <a:tc>
                  <a:txBody>
                    <a:bodyPr/>
                    <a:lstStyle/>
                    <a:p>
                      <a:pPr algn="l" fontAlgn="b"/>
                      <a:r>
                        <a:rPr lang="en-US" sz="2000" b="0" i="0" u="none" strike="noStrike" dirty="0">
                          <a:solidFill>
                            <a:schemeClr val="bg1"/>
                          </a:solidFill>
                          <a:effectLst/>
                          <a:latin typeface="Calibri" panose="020F0502020204030204" pitchFamily="34" charset="0"/>
                        </a:rPr>
                        <a:t>Tarrant</a:t>
                      </a:r>
                    </a:p>
                  </a:txBody>
                  <a:tcPr marL="7620" marR="7620" marT="7620" marB="0" anchor="b">
                    <a:solidFill>
                      <a:schemeClr val="accent1"/>
                    </a:solidFill>
                  </a:tcPr>
                </a:tc>
                <a:tc>
                  <a:txBody>
                    <a:bodyPr/>
                    <a:lstStyle/>
                    <a:p>
                      <a:pPr algn="r" fontAlgn="b"/>
                      <a:r>
                        <a:rPr lang="en-US" sz="1800" b="0" i="0" u="none" strike="noStrike" dirty="0">
                          <a:solidFill>
                            <a:schemeClr val="tx2"/>
                          </a:solidFill>
                          <a:effectLst/>
                          <a:latin typeface="Calibri" panose="020F0502020204030204" pitchFamily="34" charset="0"/>
                        </a:rPr>
                        <a:t>5</a:t>
                      </a:r>
                    </a:p>
                  </a:txBody>
                  <a:tcPr marL="7620" marR="7620" marT="7620" marB="0" anchor="b">
                    <a:solidFill>
                      <a:schemeClr val="bg1">
                        <a:lumMod val="95000"/>
                      </a:schemeClr>
                    </a:solidFill>
                  </a:tcPr>
                </a:tc>
                <a:tc>
                  <a:txBody>
                    <a:bodyPr/>
                    <a:lstStyle/>
                    <a:p>
                      <a:pPr algn="l" fontAlgn="b"/>
                      <a:r>
                        <a:rPr lang="en-US" sz="1600" b="0" i="0" u="none" strike="noStrike" dirty="0">
                          <a:solidFill>
                            <a:schemeClr val="tx2"/>
                          </a:solidFill>
                          <a:effectLst/>
                          <a:latin typeface="Calibri" panose="020F0502020204030204" pitchFamily="34" charset="0"/>
                        </a:rPr>
                        <a:t>             32,729 </a:t>
                      </a:r>
                    </a:p>
                  </a:txBody>
                  <a:tcPr marL="7620" marR="7620" marT="7620" marB="0" anchor="b">
                    <a:solidFill>
                      <a:schemeClr val="bg1">
                        <a:lumMod val="95000"/>
                      </a:schemeClr>
                    </a:solidFill>
                  </a:tcPr>
                </a:tc>
                <a:tc>
                  <a:txBody>
                    <a:bodyPr/>
                    <a:lstStyle/>
                    <a:p>
                      <a:pPr algn="r" fontAlgn="b"/>
                      <a:r>
                        <a:rPr lang="en-US" sz="1800" b="0" i="0" u="none" strike="noStrike">
                          <a:solidFill>
                            <a:schemeClr val="tx2"/>
                          </a:solidFill>
                          <a:effectLst/>
                          <a:latin typeface="Calibri" panose="020F0502020204030204" pitchFamily="34" charset="0"/>
                        </a:rPr>
                        <a:t>23.1%</a:t>
                      </a:r>
                    </a:p>
                  </a:txBody>
                  <a:tcPr marL="7620" marR="7620" marT="7620" marB="0" anchor="b">
                    <a:solidFill>
                      <a:schemeClr val="bg1">
                        <a:lumMod val="95000"/>
                      </a:schemeClr>
                    </a:solidFill>
                  </a:tcPr>
                </a:tc>
                <a:tc>
                  <a:txBody>
                    <a:bodyPr/>
                    <a:lstStyle/>
                    <a:p>
                      <a:pPr algn="r" fontAlgn="b"/>
                      <a:r>
                        <a:rPr lang="en-US" sz="1800" b="0" i="0" u="none" strike="noStrike">
                          <a:solidFill>
                            <a:schemeClr val="tx2"/>
                          </a:solidFill>
                          <a:effectLst/>
                          <a:latin typeface="Calibri" panose="020F0502020204030204" pitchFamily="34" charset="0"/>
                        </a:rPr>
                        <a:t>29.0%</a:t>
                      </a:r>
                    </a:p>
                  </a:txBody>
                  <a:tcPr marL="7620" marR="7620" marT="7620" marB="0" anchor="b">
                    <a:solidFill>
                      <a:schemeClr val="bg1">
                        <a:lumMod val="95000"/>
                      </a:schemeClr>
                    </a:solidFill>
                  </a:tcPr>
                </a:tc>
                <a:tc>
                  <a:txBody>
                    <a:bodyPr/>
                    <a:lstStyle/>
                    <a:p>
                      <a:pPr algn="r" fontAlgn="b"/>
                      <a:r>
                        <a:rPr lang="en-US" sz="1800" b="0" i="0" u="none" strike="noStrike">
                          <a:solidFill>
                            <a:schemeClr val="tx2"/>
                          </a:solidFill>
                          <a:effectLst/>
                          <a:latin typeface="Calibri" panose="020F0502020204030204" pitchFamily="34" charset="0"/>
                        </a:rPr>
                        <a:t>23.1%</a:t>
                      </a:r>
                    </a:p>
                  </a:txBody>
                  <a:tcPr marL="7620" marR="7620" marT="7620" marB="0" anchor="b">
                    <a:solidFill>
                      <a:schemeClr val="bg1">
                        <a:lumMod val="95000"/>
                      </a:schemeClr>
                    </a:solidFill>
                  </a:tcPr>
                </a:tc>
                <a:extLst>
                  <a:ext uri="{0D108BD9-81ED-4DB2-BD59-A6C34878D82A}">
                    <a16:rowId xmlns:a16="http://schemas.microsoft.com/office/drawing/2014/main" val="10002"/>
                  </a:ext>
                </a:extLst>
              </a:tr>
              <a:tr h="320373">
                <a:tc>
                  <a:txBody>
                    <a:bodyPr/>
                    <a:lstStyle/>
                    <a:p>
                      <a:pPr algn="l" fontAlgn="b"/>
                      <a:r>
                        <a:rPr lang="en-US" sz="2000" b="0" i="0" u="none" strike="noStrike" dirty="0">
                          <a:solidFill>
                            <a:schemeClr val="bg1"/>
                          </a:solidFill>
                          <a:effectLst/>
                          <a:latin typeface="Calibri" panose="020F0502020204030204" pitchFamily="34" charset="0"/>
                        </a:rPr>
                        <a:t>Bexar</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7</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30,831 </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18.8%</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33.4%</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18.8%</a:t>
                      </a:r>
                    </a:p>
                  </a:txBody>
                  <a:tcPr marL="7620" marR="7620" marT="7620" marB="0" anchor="b"/>
                </a:tc>
                <a:extLst>
                  <a:ext uri="{0D108BD9-81ED-4DB2-BD59-A6C34878D82A}">
                    <a16:rowId xmlns:a16="http://schemas.microsoft.com/office/drawing/2014/main" val="10003"/>
                  </a:ext>
                </a:extLst>
              </a:tr>
              <a:tr h="320373">
                <a:tc>
                  <a:txBody>
                    <a:bodyPr/>
                    <a:lstStyle/>
                    <a:p>
                      <a:pPr algn="l" fontAlgn="b"/>
                      <a:r>
                        <a:rPr lang="en-US" sz="2000" b="0" i="0" u="none" strike="noStrike" dirty="0">
                          <a:solidFill>
                            <a:schemeClr val="bg1"/>
                          </a:solidFill>
                          <a:effectLst/>
                          <a:latin typeface="Calibri" panose="020F0502020204030204" pitchFamily="34" charset="0"/>
                        </a:rPr>
                        <a:t>Dallas</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8</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30,686 </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47.6%</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-25.5%</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47.6%</a:t>
                      </a:r>
                    </a:p>
                  </a:txBody>
                  <a:tcPr marL="7620" marR="7620" marT="7620" marB="0" anchor="b"/>
                </a:tc>
                <a:extLst>
                  <a:ext uri="{0D108BD9-81ED-4DB2-BD59-A6C34878D82A}">
                    <a16:rowId xmlns:a16="http://schemas.microsoft.com/office/drawing/2014/main" val="10004"/>
                  </a:ext>
                </a:extLst>
              </a:tr>
              <a:tr h="320373">
                <a:tc>
                  <a:txBody>
                    <a:bodyPr/>
                    <a:lstStyle/>
                    <a:p>
                      <a:pPr algn="l" fontAlgn="b"/>
                      <a:r>
                        <a:rPr lang="en-US" sz="2000" b="0" i="0" u="none" strike="noStrike" dirty="0">
                          <a:solidFill>
                            <a:schemeClr val="bg1"/>
                          </a:solidFill>
                          <a:effectLst/>
                          <a:latin typeface="Calibri" panose="020F0502020204030204" pitchFamily="34" charset="0"/>
                        </a:rPr>
                        <a:t>Denton</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9</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27,911 </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9.7%</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67.0%</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9.7%</a:t>
                      </a:r>
                    </a:p>
                  </a:txBody>
                  <a:tcPr marL="7620" marR="7620" marT="7620" marB="0" anchor="b"/>
                </a:tc>
                <a:extLst>
                  <a:ext uri="{0D108BD9-81ED-4DB2-BD59-A6C34878D82A}">
                    <a16:rowId xmlns:a16="http://schemas.microsoft.com/office/drawing/2014/main" val="10005"/>
                  </a:ext>
                </a:extLst>
              </a:tr>
              <a:tr h="320373">
                <a:tc>
                  <a:txBody>
                    <a:bodyPr/>
                    <a:lstStyle/>
                    <a:p>
                      <a:pPr algn="l" fontAlgn="b"/>
                      <a:r>
                        <a:rPr lang="en-US" sz="2000" b="0" i="0" u="none" strike="noStrike" dirty="0">
                          <a:solidFill>
                            <a:schemeClr val="bg1"/>
                          </a:solidFill>
                          <a:effectLst/>
                          <a:latin typeface="Calibri" panose="020F0502020204030204" pitchFamily="34" charset="0"/>
                        </a:rPr>
                        <a:t>Collin</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10</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27,150 </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19.0%</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56.5%</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19.0%</a:t>
                      </a:r>
                    </a:p>
                  </a:txBody>
                  <a:tcPr marL="7620" marR="7620" marT="7620" marB="0" anchor="b"/>
                </a:tc>
                <a:extLst>
                  <a:ext uri="{0D108BD9-81ED-4DB2-BD59-A6C34878D82A}">
                    <a16:rowId xmlns:a16="http://schemas.microsoft.com/office/drawing/2014/main" val="10006"/>
                  </a:ext>
                </a:extLst>
              </a:tr>
              <a:tr h="320373">
                <a:tc>
                  <a:txBody>
                    <a:bodyPr/>
                    <a:lstStyle/>
                    <a:p>
                      <a:pPr algn="l" fontAlgn="b"/>
                      <a:r>
                        <a:rPr lang="en-US" sz="2000" b="0" i="0" u="none" strike="noStrike" dirty="0">
                          <a:solidFill>
                            <a:schemeClr val="bg1"/>
                          </a:solidFill>
                          <a:effectLst/>
                          <a:latin typeface="Calibri" panose="020F0502020204030204" pitchFamily="34" charset="0"/>
                        </a:rPr>
                        <a:t>Fort Bend</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14</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22,870 </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22.6%</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48.1%</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22.6%</a:t>
                      </a:r>
                    </a:p>
                  </a:txBody>
                  <a:tcPr marL="7620" marR="7620" marT="7620" marB="0" anchor="b"/>
                </a:tc>
                <a:extLst>
                  <a:ext uri="{0D108BD9-81ED-4DB2-BD59-A6C34878D82A}">
                    <a16:rowId xmlns:a16="http://schemas.microsoft.com/office/drawing/2014/main" val="10007"/>
                  </a:ext>
                </a:extLst>
              </a:tr>
              <a:tr h="320373">
                <a:tc>
                  <a:txBody>
                    <a:bodyPr/>
                    <a:lstStyle/>
                    <a:p>
                      <a:pPr algn="l" fontAlgn="b"/>
                      <a:r>
                        <a:rPr lang="en-US" sz="2000" b="0" i="0" u="none" strike="noStrike" dirty="0">
                          <a:solidFill>
                            <a:schemeClr val="bg1"/>
                          </a:solidFill>
                          <a:effectLst/>
                          <a:latin typeface="Calibri" panose="020F0502020204030204" pitchFamily="34" charset="0"/>
                        </a:rPr>
                        <a:t>Travis</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15</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22,116 </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30.0%</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22.1%</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30.0%</a:t>
                      </a:r>
                    </a:p>
                  </a:txBody>
                  <a:tcPr marL="7620" marR="7620" marT="7620" marB="0" anchor="b"/>
                </a:tc>
                <a:extLst>
                  <a:ext uri="{0D108BD9-81ED-4DB2-BD59-A6C34878D82A}">
                    <a16:rowId xmlns:a16="http://schemas.microsoft.com/office/drawing/2014/main" val="10008"/>
                  </a:ext>
                </a:extLst>
              </a:tr>
              <a:tr h="320373">
                <a:tc>
                  <a:txBody>
                    <a:bodyPr/>
                    <a:lstStyle/>
                    <a:p>
                      <a:pPr algn="l" fontAlgn="b"/>
                      <a:r>
                        <a:rPr lang="en-US" sz="2000" b="0" i="0" u="none" strike="noStrike" dirty="0">
                          <a:solidFill>
                            <a:schemeClr val="bg1"/>
                          </a:solidFill>
                          <a:effectLst/>
                          <a:latin typeface="Calibri" panose="020F0502020204030204" pitchFamily="34" charset="0"/>
                        </a:rPr>
                        <a:t>Williamson</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19</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19,776 </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6.3%</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73.5%</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6.3%</a:t>
                      </a:r>
                    </a:p>
                  </a:txBody>
                  <a:tcPr marL="7620" marR="7620" marT="7620" marB="0" anchor="b"/>
                </a:tc>
                <a:extLst>
                  <a:ext uri="{0D108BD9-81ED-4DB2-BD59-A6C34878D82A}">
                    <a16:rowId xmlns:a16="http://schemas.microsoft.com/office/drawing/2014/main" val="10009"/>
                  </a:ext>
                </a:extLst>
              </a:tr>
              <a:tr h="320373">
                <a:tc>
                  <a:txBody>
                    <a:bodyPr/>
                    <a:lstStyle/>
                    <a:p>
                      <a:pPr algn="l" fontAlgn="b"/>
                      <a:r>
                        <a:rPr lang="en-US" sz="2000" b="0" i="0" u="none" strike="noStrike" dirty="0">
                          <a:solidFill>
                            <a:schemeClr val="bg1"/>
                          </a:solidFill>
                          <a:effectLst/>
                          <a:latin typeface="Calibri" panose="020F0502020204030204" pitchFamily="34" charset="0"/>
                        </a:rPr>
                        <a:t>Montgomery</a:t>
                      </a:r>
                    </a:p>
                  </a:txBody>
                  <a:tcPr marL="7620" marR="7620" marT="7620" marB="0" anchor="b"/>
                </a:tc>
                <a:tc>
                  <a:txBody>
                    <a:bodyPr/>
                    <a:lstStyle/>
                    <a:p>
                      <a:pPr algn="r" fontAlgn="b"/>
                      <a:r>
                        <a:rPr lang="en-US" sz="1800" b="0" i="0" u="none" strike="noStrike">
                          <a:solidFill>
                            <a:schemeClr val="tx2"/>
                          </a:solidFill>
                          <a:effectLst/>
                          <a:latin typeface="Calibri" panose="020F0502020204030204" pitchFamily="34" charset="0"/>
                        </a:rPr>
                        <a:t>28</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16,412 </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8.8%</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68.5%</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8.8%</a:t>
                      </a:r>
                    </a:p>
                  </a:txBody>
                  <a:tcPr marL="7620" marR="7620" marT="7620" marB="0" anchor="b"/>
                </a:tc>
                <a:extLst>
                  <a:ext uri="{0D108BD9-81ED-4DB2-BD59-A6C34878D82A}">
                    <a16:rowId xmlns:a16="http://schemas.microsoft.com/office/drawing/2014/main" val="10010"/>
                  </a:ext>
                </a:extLst>
              </a:tr>
              <a:tr h="320373">
                <a:tc>
                  <a:txBody>
                    <a:bodyPr/>
                    <a:lstStyle/>
                    <a:p>
                      <a:pPr algn="l" fontAlgn="b"/>
                      <a:r>
                        <a:rPr lang="en-US" sz="2000" b="0" i="0" u="none" strike="noStrike" dirty="0" smtClean="0">
                          <a:solidFill>
                            <a:schemeClr val="bg1"/>
                          </a:solidFill>
                          <a:effectLst/>
                          <a:latin typeface="Calibri" panose="020F0502020204030204" pitchFamily="34" charset="0"/>
                        </a:rPr>
                        <a:t>Hidalgo*</a:t>
                      </a:r>
                      <a:endParaRPr lang="en-US" sz="2000" b="0" i="0" u="none" strike="noStrike" dirty="0">
                        <a:solidFill>
                          <a:schemeClr val="bg1"/>
                        </a:solidFill>
                        <a:effectLst/>
                        <a:latin typeface="Calibri" panose="020F0502020204030204" pitchFamily="34" charset="0"/>
                      </a:endParaRP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49</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10,474 </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28.5%</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-34.5%</a:t>
                      </a:r>
                    </a:p>
                  </a:txBody>
                  <a:tcPr marL="7620" marR="7620" marT="7620" marB="0" anchor="b"/>
                </a:tc>
                <a:tc>
                  <a:txBody>
                    <a:bodyPr/>
                    <a:lstStyle/>
                    <a:p>
                      <a:pPr algn="r" fontAlgn="b"/>
                      <a:r>
                        <a:rPr lang="en-US" sz="1800" b="0" i="0" u="none" strike="noStrike" dirty="0">
                          <a:solidFill>
                            <a:schemeClr val="tx2"/>
                          </a:solidFill>
                          <a:effectLst/>
                          <a:latin typeface="Calibri" panose="020F0502020204030204" pitchFamily="34" charset="0"/>
                        </a:rPr>
                        <a:t>28.5%</a:t>
                      </a:r>
                    </a:p>
                  </a:txBody>
                  <a:tcPr marL="7620" marR="7620" marT="7620" marB="0" anchor="b"/>
                </a:tc>
                <a:extLst>
                  <a:ext uri="{0D108BD9-81ED-4DB2-BD59-A6C34878D82A}">
                    <a16:rowId xmlns:a16="http://schemas.microsoft.com/office/drawing/2014/main" val="10011"/>
                  </a:ext>
                </a:extLst>
              </a:tr>
              <a:tr h="385211">
                <a:tc gridSpan="6">
                  <a:txBody>
                    <a:bodyPr/>
                    <a:lstStyle/>
                    <a:p>
                      <a:pPr marL="0" marR="0">
                        <a:lnSpc>
                          <a:spcPct val="107000"/>
                        </a:lnSpc>
                        <a:spcBef>
                          <a:spcPts val="0"/>
                        </a:spcBef>
                        <a:spcAft>
                          <a:spcPts val="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Hidalgo</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and Harris Counties had negative net migration (Harris -10,322 and Hidalgo -621).</a:t>
                      </a: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2"/>
                  </a:ext>
                </a:extLst>
              </a:tr>
              <a:tr h="170109">
                <a:tc gridSpan="6">
                  <a:txBody>
                    <a:bodyPr/>
                    <a:lstStyle/>
                    <a:p>
                      <a:pPr marL="0" marR="0">
                        <a:lnSpc>
                          <a:spcPct val="107000"/>
                        </a:lnSpc>
                        <a:spcBef>
                          <a:spcPts val="0"/>
                        </a:spcBef>
                        <a:spcAft>
                          <a:spcPts val="0"/>
                        </a:spcAft>
                      </a:pPr>
                      <a:r>
                        <a:rPr lang="en-US" sz="1050" dirty="0">
                          <a:effectLst/>
                        </a:rPr>
                        <a:t>Source: U.S. Census  Bureau, </a:t>
                      </a:r>
                      <a:r>
                        <a:rPr lang="en-US" sz="1050" dirty="0" smtClean="0">
                          <a:effectLst/>
                        </a:rPr>
                        <a:t>2017 </a:t>
                      </a:r>
                      <a:r>
                        <a:rPr lang="en-US" sz="1050" dirty="0">
                          <a:effectLst/>
                        </a:rPr>
                        <a:t>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bg1"/>
                </a:solidFill>
              </a:rPr>
              <a:t>Top Counties for Numeric Growth in </a:t>
            </a:r>
            <a:r>
              <a:rPr lang="en-US" dirty="0">
                <a:solidFill>
                  <a:schemeClr val="bg1"/>
                </a:solidFill>
              </a:rPr>
              <a:t>Texas, </a:t>
            </a:r>
            <a:r>
              <a:rPr lang="en-US" dirty="0" smtClean="0">
                <a:solidFill>
                  <a:schemeClr val="bg1"/>
                </a:solidFill>
              </a:rPr>
              <a:t>2016-2017</a:t>
            </a:r>
            <a:endParaRPr lang="en-US" dirty="0">
              <a:solidFill>
                <a:schemeClr val="bg1"/>
              </a:solidFill>
            </a:endParaRPr>
          </a:p>
        </p:txBody>
      </p:sp>
      <p:sp>
        <p:nvSpPr>
          <p:cNvPr id="4" name="Rectangle 3"/>
          <p:cNvSpPr/>
          <p:nvPr/>
        </p:nvSpPr>
        <p:spPr>
          <a:xfrm>
            <a:off x="4503336" y="2422315"/>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5" name="Rectangle 4"/>
          <p:cNvSpPr/>
          <p:nvPr/>
        </p:nvSpPr>
        <p:spPr>
          <a:xfrm>
            <a:off x="4495800" y="3387556"/>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6" name="Rectangle 5"/>
          <p:cNvSpPr/>
          <p:nvPr/>
        </p:nvSpPr>
        <p:spPr>
          <a:xfrm>
            <a:off x="5951136" y="2420701"/>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7" name="Rectangle 6"/>
          <p:cNvSpPr/>
          <p:nvPr/>
        </p:nvSpPr>
        <p:spPr>
          <a:xfrm>
            <a:off x="5961184" y="33860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8" name="Rectangle 7"/>
          <p:cNvSpPr/>
          <p:nvPr/>
        </p:nvSpPr>
        <p:spPr>
          <a:xfrm>
            <a:off x="7398936" y="2422315"/>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9" name="Rectangle 8"/>
          <p:cNvSpPr/>
          <p:nvPr/>
        </p:nvSpPr>
        <p:spPr>
          <a:xfrm>
            <a:off x="7398936" y="3384386"/>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10" name="Rectangle 9"/>
          <p:cNvSpPr/>
          <p:nvPr/>
        </p:nvSpPr>
        <p:spPr>
          <a:xfrm>
            <a:off x="4513384" y="2730449"/>
            <a:ext cx="1447800" cy="6096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1" name="Rectangle 10"/>
          <p:cNvSpPr/>
          <p:nvPr/>
        </p:nvSpPr>
        <p:spPr>
          <a:xfrm>
            <a:off x="4495800" y="4657598"/>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2" name="Rectangle 11"/>
          <p:cNvSpPr/>
          <p:nvPr/>
        </p:nvSpPr>
        <p:spPr>
          <a:xfrm>
            <a:off x="5951136" y="4657598"/>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3" name="Rectangle 12"/>
          <p:cNvSpPr/>
          <p:nvPr/>
        </p:nvSpPr>
        <p:spPr>
          <a:xfrm>
            <a:off x="5971232" y="2710987"/>
            <a:ext cx="1420168" cy="629062"/>
          </a:xfrm>
          <a:prstGeom prst="rect">
            <a:avLst/>
          </a:prstGeom>
          <a:ln w="22225">
            <a:solidFill>
              <a:schemeClr val="accent6"/>
            </a:solidFill>
          </a:ln>
        </p:spPr>
        <p:txBody>
          <a:bodyPr wrap="square"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23934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pPr algn="ctr"/>
            <a:r>
              <a:rPr lang="en-US" dirty="0" smtClean="0">
                <a:solidFill>
                  <a:schemeClr val="bg1"/>
                </a:solidFill>
              </a:rPr>
              <a:t>Top Counties for Percent Growth* in </a:t>
            </a:r>
            <a:r>
              <a:rPr lang="en-US" dirty="0">
                <a:solidFill>
                  <a:schemeClr val="bg1"/>
                </a:solidFill>
              </a:rPr>
              <a:t>Texas, </a:t>
            </a:r>
            <a:r>
              <a:rPr lang="en-US" dirty="0" smtClean="0">
                <a:solidFill>
                  <a:schemeClr val="bg1"/>
                </a:solidFill>
              </a:rPr>
              <a:t>2016-2017</a:t>
            </a:r>
            <a:endParaRPr lang="en-US" dirty="0">
              <a:solidFill>
                <a:schemeClr val="bg1"/>
              </a:solidFill>
            </a:endParaRPr>
          </a:p>
        </p:txBody>
      </p:sp>
      <p:graphicFrame>
        <p:nvGraphicFramePr>
          <p:cNvPr id="4" name="Table 3"/>
          <p:cNvGraphicFramePr>
            <a:graphicFrameLocks noGrp="1"/>
          </p:cNvGraphicFramePr>
          <p:nvPr>
            <p:extLst/>
          </p:nvPr>
        </p:nvGraphicFramePr>
        <p:xfrm>
          <a:off x="1600200" y="1143000"/>
          <a:ext cx="6781800" cy="5072587"/>
        </p:xfrm>
        <a:graphic>
          <a:graphicData uri="http://schemas.openxmlformats.org/drawingml/2006/table">
            <a:tbl>
              <a:tblPr firstRow="1" firstCol="1" bandRow="1">
                <a:tableStyleId>{5C22544A-7EE6-4342-B048-85BDC9FD1C3A}</a:tableStyleId>
              </a:tblPr>
              <a:tblGrid>
                <a:gridCol w="2074433">
                  <a:extLst>
                    <a:ext uri="{9D8B030D-6E8A-4147-A177-3AD203B41FA5}">
                      <a16:colId xmlns:a16="http://schemas.microsoft.com/office/drawing/2014/main" val="20000"/>
                    </a:ext>
                  </a:extLst>
                </a:gridCol>
                <a:gridCol w="638287">
                  <a:extLst>
                    <a:ext uri="{9D8B030D-6E8A-4147-A177-3AD203B41FA5}">
                      <a16:colId xmlns:a16="http://schemas.microsoft.com/office/drawing/2014/main" val="20001"/>
                    </a:ext>
                  </a:extLst>
                </a:gridCol>
                <a:gridCol w="1436146">
                  <a:extLst>
                    <a:ext uri="{9D8B030D-6E8A-4147-A177-3AD203B41FA5}">
                      <a16:colId xmlns:a16="http://schemas.microsoft.com/office/drawing/2014/main" val="20002"/>
                    </a:ext>
                  </a:extLst>
                </a:gridCol>
                <a:gridCol w="1276574">
                  <a:extLst>
                    <a:ext uri="{9D8B030D-6E8A-4147-A177-3AD203B41FA5}">
                      <a16:colId xmlns:a16="http://schemas.microsoft.com/office/drawing/2014/main" val="20003"/>
                    </a:ext>
                  </a:extLst>
                </a:gridCol>
                <a:gridCol w="1356360">
                  <a:extLst>
                    <a:ext uri="{9D8B030D-6E8A-4147-A177-3AD203B41FA5}">
                      <a16:colId xmlns:a16="http://schemas.microsoft.com/office/drawing/2014/main" val="20004"/>
                    </a:ext>
                  </a:extLst>
                </a:gridCol>
              </a:tblGrid>
              <a:tr h="990600">
                <a:tc>
                  <a:txBody>
                    <a:bodyPr/>
                    <a:lstStyle/>
                    <a:p>
                      <a:pPr algn="ctr">
                        <a:lnSpc>
                          <a:spcPct val="107000"/>
                        </a:lnSpc>
                      </a:pPr>
                      <a:r>
                        <a:rPr lang="en-US" sz="1400" dirty="0" smtClean="0">
                          <a:effectLst/>
                          <a:latin typeface="Calibri" panose="020F0502020204030204" pitchFamily="34" charset="0"/>
                        </a:rPr>
                        <a:t>County</a:t>
                      </a:r>
                    </a:p>
                    <a:p>
                      <a:pPr algn="ctr">
                        <a:lnSpc>
                          <a:spcPct val="107000"/>
                        </a:lnSpc>
                      </a:pPr>
                      <a:endParaRPr lang="en-US" sz="14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U.S. Rank</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smtClean="0">
                          <a:effectLst/>
                        </a:rPr>
                        <a:t>2015-2016</a:t>
                      </a:r>
                      <a:r>
                        <a:rPr lang="en-US" sz="1400" baseline="0" dirty="0" smtClean="0">
                          <a:effectLst/>
                        </a:rPr>
                        <a:t> </a:t>
                      </a:r>
                      <a:r>
                        <a:rPr lang="en-US" sz="1400" dirty="0" smtClean="0">
                          <a:effectLst/>
                        </a:rPr>
                        <a:t>Percent Population </a:t>
                      </a:r>
                      <a:r>
                        <a:rPr lang="en-US" sz="1400" dirty="0">
                          <a:effectLst/>
                        </a:rPr>
                        <a:t>Change</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Percent </a:t>
                      </a:r>
                      <a:r>
                        <a:rPr lang="en-US" sz="1400" dirty="0" smtClean="0">
                          <a:effectLst/>
                        </a:rPr>
                        <a:t>Change</a:t>
                      </a:r>
                      <a:r>
                        <a:rPr lang="en-US" sz="1400" baseline="0" dirty="0" smtClean="0">
                          <a:effectLst/>
                        </a:rPr>
                        <a:t> </a:t>
                      </a:r>
                      <a:r>
                        <a:rPr lang="en-US" sz="1400" dirty="0" smtClean="0">
                          <a:effectLst/>
                        </a:rPr>
                        <a:t>from Domestic Migration</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Percent </a:t>
                      </a:r>
                      <a:r>
                        <a:rPr lang="en-US" sz="1400" dirty="0" smtClean="0">
                          <a:effectLst/>
                        </a:rPr>
                        <a:t> Change from International</a:t>
                      </a:r>
                    </a:p>
                    <a:p>
                      <a:pPr marL="0" marR="0" algn="ctr">
                        <a:lnSpc>
                          <a:spcPct val="107000"/>
                        </a:lnSpc>
                        <a:spcBef>
                          <a:spcPts val="0"/>
                        </a:spcBef>
                        <a:spcAft>
                          <a:spcPts val="0"/>
                        </a:spcAft>
                      </a:pPr>
                      <a:r>
                        <a:rPr lang="en-US" sz="1400" dirty="0" smtClean="0">
                          <a:effectLst/>
                        </a:rPr>
                        <a:t>Migration </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0"/>
                  </a:ext>
                </a:extLst>
              </a:tr>
              <a:tr h="313999">
                <a:tc>
                  <a:txBody>
                    <a:bodyPr/>
                    <a:lstStyle/>
                    <a:p>
                      <a:pPr algn="l" fontAlgn="b"/>
                      <a:r>
                        <a:rPr lang="en-US" sz="2000" b="0" i="0" u="none" strike="noStrike" dirty="0">
                          <a:solidFill>
                            <a:schemeClr val="bg1"/>
                          </a:solidFill>
                          <a:effectLst/>
                          <a:latin typeface="Calibri" panose="020F0502020204030204" pitchFamily="34" charset="0"/>
                        </a:rPr>
                        <a:t>Comal</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2</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5.1%</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90.7%</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1.9%</a:t>
                      </a:r>
                    </a:p>
                  </a:txBody>
                  <a:tcPr marL="7620" marR="7620" marT="7620" marB="0" anchor="b"/>
                </a:tc>
                <a:extLst>
                  <a:ext uri="{0D108BD9-81ED-4DB2-BD59-A6C34878D82A}">
                    <a16:rowId xmlns:a16="http://schemas.microsoft.com/office/drawing/2014/main" val="10001"/>
                  </a:ext>
                </a:extLst>
              </a:tr>
              <a:tr h="313999">
                <a:tc>
                  <a:txBody>
                    <a:bodyPr/>
                    <a:lstStyle/>
                    <a:p>
                      <a:pPr algn="l" fontAlgn="b"/>
                      <a:r>
                        <a:rPr lang="en-US" sz="2000" b="0" i="0" u="none" strike="noStrike" dirty="0">
                          <a:solidFill>
                            <a:schemeClr val="bg1"/>
                          </a:solidFill>
                          <a:effectLst/>
                          <a:latin typeface="Calibri" panose="020F0502020204030204" pitchFamily="34" charset="0"/>
                        </a:rPr>
                        <a:t>Hays</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4</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5.0%</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81.6%</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2.8%</a:t>
                      </a:r>
                    </a:p>
                  </a:txBody>
                  <a:tcPr marL="7620" marR="7620" marT="7620" marB="0" anchor="b"/>
                </a:tc>
                <a:extLst>
                  <a:ext uri="{0D108BD9-81ED-4DB2-BD59-A6C34878D82A}">
                    <a16:rowId xmlns:a16="http://schemas.microsoft.com/office/drawing/2014/main" val="10002"/>
                  </a:ext>
                </a:extLst>
              </a:tr>
              <a:tr h="313999">
                <a:tc>
                  <a:txBody>
                    <a:bodyPr/>
                    <a:lstStyle/>
                    <a:p>
                      <a:pPr algn="l" fontAlgn="b"/>
                      <a:r>
                        <a:rPr lang="en-US" sz="2000" b="0" i="0" u="none" strike="noStrike" dirty="0">
                          <a:solidFill>
                            <a:schemeClr val="bg1"/>
                          </a:solidFill>
                          <a:effectLst/>
                          <a:latin typeface="Calibri" panose="020F0502020204030204" pitchFamily="34" charset="0"/>
                        </a:rPr>
                        <a:t>Kendall</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5</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4.9%</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96.3%</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3.3%</a:t>
                      </a:r>
                    </a:p>
                  </a:txBody>
                  <a:tcPr marL="7620" marR="7620" marT="7620" marB="0" anchor="b"/>
                </a:tc>
                <a:extLst>
                  <a:ext uri="{0D108BD9-81ED-4DB2-BD59-A6C34878D82A}">
                    <a16:rowId xmlns:a16="http://schemas.microsoft.com/office/drawing/2014/main" val="10003"/>
                  </a:ext>
                </a:extLst>
              </a:tr>
              <a:tr h="313999">
                <a:tc>
                  <a:txBody>
                    <a:bodyPr/>
                    <a:lstStyle/>
                    <a:p>
                      <a:pPr algn="l" fontAlgn="b"/>
                      <a:r>
                        <a:rPr lang="en-US" sz="2000" b="0" i="0" u="none" strike="noStrike" dirty="0">
                          <a:solidFill>
                            <a:schemeClr val="bg1"/>
                          </a:solidFill>
                          <a:effectLst/>
                          <a:latin typeface="Calibri" panose="020F0502020204030204" pitchFamily="34" charset="0"/>
                        </a:rPr>
                        <a:t>Kaufman</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11</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4.1%</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83.0%</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2.2%</a:t>
                      </a:r>
                    </a:p>
                  </a:txBody>
                  <a:tcPr marL="7620" marR="7620" marT="7620" marB="0" anchor="b"/>
                </a:tc>
                <a:extLst>
                  <a:ext uri="{0D108BD9-81ED-4DB2-BD59-A6C34878D82A}">
                    <a16:rowId xmlns:a16="http://schemas.microsoft.com/office/drawing/2014/main" val="10004"/>
                  </a:ext>
                </a:extLst>
              </a:tr>
              <a:tr h="313999">
                <a:tc>
                  <a:txBody>
                    <a:bodyPr/>
                    <a:lstStyle/>
                    <a:p>
                      <a:pPr algn="l" fontAlgn="b"/>
                      <a:r>
                        <a:rPr lang="en-US" sz="2000" b="0" i="0" u="none" strike="noStrike" dirty="0">
                          <a:solidFill>
                            <a:schemeClr val="bg1"/>
                          </a:solidFill>
                          <a:effectLst/>
                          <a:latin typeface="Calibri" panose="020F0502020204030204" pitchFamily="34" charset="0"/>
                        </a:rPr>
                        <a:t>Rains</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13</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4.0%</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103.1%</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2.9%</a:t>
                      </a:r>
                    </a:p>
                  </a:txBody>
                  <a:tcPr marL="7620" marR="7620" marT="7620" marB="0" anchor="b"/>
                </a:tc>
                <a:extLst>
                  <a:ext uri="{0D108BD9-81ED-4DB2-BD59-A6C34878D82A}">
                    <a16:rowId xmlns:a16="http://schemas.microsoft.com/office/drawing/2014/main" val="10005"/>
                  </a:ext>
                </a:extLst>
              </a:tr>
              <a:tr h="313999">
                <a:tc>
                  <a:txBody>
                    <a:bodyPr/>
                    <a:lstStyle/>
                    <a:p>
                      <a:pPr algn="l" fontAlgn="b"/>
                      <a:r>
                        <a:rPr lang="en-US" sz="2000" b="0" i="0" u="none" strike="noStrike" dirty="0">
                          <a:solidFill>
                            <a:schemeClr val="bg1"/>
                          </a:solidFill>
                          <a:effectLst/>
                          <a:latin typeface="Calibri" panose="020F0502020204030204" pitchFamily="34" charset="0"/>
                        </a:rPr>
                        <a:t>Williamson</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16</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3.7%</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73.5%</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6.3%</a:t>
                      </a:r>
                    </a:p>
                  </a:txBody>
                  <a:tcPr marL="7620" marR="7620" marT="7620" marB="0" anchor="b"/>
                </a:tc>
                <a:extLst>
                  <a:ext uri="{0D108BD9-81ED-4DB2-BD59-A6C34878D82A}">
                    <a16:rowId xmlns:a16="http://schemas.microsoft.com/office/drawing/2014/main" val="10006"/>
                  </a:ext>
                </a:extLst>
              </a:tr>
              <a:tr h="313999">
                <a:tc>
                  <a:txBody>
                    <a:bodyPr/>
                    <a:lstStyle/>
                    <a:p>
                      <a:pPr algn="l" fontAlgn="b"/>
                      <a:r>
                        <a:rPr lang="en-US" sz="2000" b="0" i="0" u="none" strike="noStrike" dirty="0">
                          <a:solidFill>
                            <a:schemeClr val="bg1"/>
                          </a:solidFill>
                          <a:effectLst/>
                          <a:latin typeface="Calibri" panose="020F0502020204030204" pitchFamily="34" charset="0"/>
                        </a:rPr>
                        <a:t>Rockwall</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22</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3.6%</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81.8%</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2.4%</a:t>
                      </a:r>
                    </a:p>
                  </a:txBody>
                  <a:tcPr marL="7620" marR="7620" marT="7620" marB="0" anchor="b"/>
                </a:tc>
                <a:extLst>
                  <a:ext uri="{0D108BD9-81ED-4DB2-BD59-A6C34878D82A}">
                    <a16:rowId xmlns:a16="http://schemas.microsoft.com/office/drawing/2014/main" val="10007"/>
                  </a:ext>
                </a:extLst>
              </a:tr>
              <a:tr h="313999">
                <a:tc>
                  <a:txBody>
                    <a:bodyPr/>
                    <a:lstStyle/>
                    <a:p>
                      <a:pPr algn="l" fontAlgn="b"/>
                      <a:r>
                        <a:rPr lang="en-US" sz="2000" b="0" i="0" u="none" strike="noStrike" dirty="0">
                          <a:solidFill>
                            <a:schemeClr val="bg1"/>
                          </a:solidFill>
                          <a:effectLst/>
                          <a:latin typeface="Calibri" panose="020F0502020204030204" pitchFamily="34" charset="0"/>
                        </a:rPr>
                        <a:t>Parker</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26</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3.6%</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89.7%</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1.3%</a:t>
                      </a:r>
                    </a:p>
                  </a:txBody>
                  <a:tcPr marL="7620" marR="7620" marT="7620" marB="0" anchor="b"/>
                </a:tc>
                <a:extLst>
                  <a:ext uri="{0D108BD9-81ED-4DB2-BD59-A6C34878D82A}">
                    <a16:rowId xmlns:a16="http://schemas.microsoft.com/office/drawing/2014/main" val="10008"/>
                  </a:ext>
                </a:extLst>
              </a:tr>
              <a:tr h="313999">
                <a:tc>
                  <a:txBody>
                    <a:bodyPr/>
                    <a:lstStyle/>
                    <a:p>
                      <a:pPr algn="l" fontAlgn="b"/>
                      <a:r>
                        <a:rPr lang="en-US" sz="2000" b="0" i="0" u="none" strike="noStrike" dirty="0">
                          <a:solidFill>
                            <a:schemeClr val="bg1"/>
                          </a:solidFill>
                          <a:effectLst/>
                          <a:latin typeface="Calibri" panose="020F0502020204030204" pitchFamily="34" charset="0"/>
                        </a:rPr>
                        <a:t>Denton</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32</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3.5%</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67.0%</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9.7%</a:t>
                      </a:r>
                    </a:p>
                  </a:txBody>
                  <a:tcPr marL="7620" marR="7620" marT="7620" marB="0" anchor="b"/>
                </a:tc>
                <a:extLst>
                  <a:ext uri="{0D108BD9-81ED-4DB2-BD59-A6C34878D82A}">
                    <a16:rowId xmlns:a16="http://schemas.microsoft.com/office/drawing/2014/main" val="10009"/>
                  </a:ext>
                </a:extLst>
              </a:tr>
              <a:tr h="313999">
                <a:tc>
                  <a:txBody>
                    <a:bodyPr/>
                    <a:lstStyle/>
                    <a:p>
                      <a:pPr algn="l" fontAlgn="b"/>
                      <a:r>
                        <a:rPr lang="en-US" sz="2000" b="0" i="0" u="none" strike="noStrike" dirty="0">
                          <a:solidFill>
                            <a:schemeClr val="bg1"/>
                          </a:solidFill>
                          <a:effectLst/>
                          <a:latin typeface="Calibri" panose="020F0502020204030204" pitchFamily="34" charset="0"/>
                        </a:rPr>
                        <a:t>Guadalupe</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36</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3.3%</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81.4%</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2.7%</a:t>
                      </a:r>
                    </a:p>
                  </a:txBody>
                  <a:tcPr marL="7620" marR="7620" marT="7620" marB="0" anchor="b"/>
                </a:tc>
                <a:extLst>
                  <a:ext uri="{0D108BD9-81ED-4DB2-BD59-A6C34878D82A}">
                    <a16:rowId xmlns:a16="http://schemas.microsoft.com/office/drawing/2014/main" val="10010"/>
                  </a:ext>
                </a:extLst>
              </a:tr>
              <a:tr h="313999">
                <a:tc>
                  <a:txBody>
                    <a:bodyPr/>
                    <a:lstStyle/>
                    <a:p>
                      <a:pPr algn="l" fontAlgn="b"/>
                      <a:r>
                        <a:rPr lang="en-US" sz="2000" b="0" i="0" u="none" strike="noStrike" dirty="0">
                          <a:solidFill>
                            <a:schemeClr val="bg1"/>
                          </a:solidFill>
                          <a:effectLst/>
                          <a:latin typeface="Calibri" panose="020F0502020204030204" pitchFamily="34" charset="0"/>
                        </a:rPr>
                        <a:t>Ellis</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44</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3.1%</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78.2%</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3.0%</a:t>
                      </a:r>
                    </a:p>
                  </a:txBody>
                  <a:tcPr marL="7620" marR="7620" marT="7620" marB="0" anchor="b"/>
                </a:tc>
                <a:extLst>
                  <a:ext uri="{0D108BD9-81ED-4DB2-BD59-A6C34878D82A}">
                    <a16:rowId xmlns:a16="http://schemas.microsoft.com/office/drawing/2014/main" val="10011"/>
                  </a:ext>
                </a:extLst>
              </a:tr>
              <a:tr h="313999">
                <a:tc>
                  <a:txBody>
                    <a:bodyPr/>
                    <a:lstStyle/>
                    <a:p>
                      <a:pPr algn="l" fontAlgn="b"/>
                      <a:r>
                        <a:rPr lang="en-US" sz="2000" b="0" i="0" u="none" strike="noStrike" dirty="0">
                          <a:solidFill>
                            <a:schemeClr val="bg1"/>
                          </a:solidFill>
                          <a:effectLst/>
                          <a:latin typeface="Calibri" panose="020F0502020204030204" pitchFamily="34" charset="0"/>
                        </a:rPr>
                        <a:t>Llano</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45</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3.1%</a:t>
                      </a:r>
                    </a:p>
                  </a:txBody>
                  <a:tcPr marL="7620" marR="7620" marT="7620" marB="0" anchor="b"/>
                </a:tc>
                <a:tc>
                  <a:txBody>
                    <a:bodyPr/>
                    <a:lstStyle/>
                    <a:p>
                      <a:pPr algn="r" fontAlgn="b"/>
                      <a:r>
                        <a:rPr lang="en-US" sz="2000" b="0" i="0" u="none" strike="noStrike">
                          <a:solidFill>
                            <a:schemeClr val="tx2"/>
                          </a:solidFill>
                          <a:effectLst/>
                          <a:latin typeface="Calibri" panose="020F0502020204030204" pitchFamily="34" charset="0"/>
                        </a:rPr>
                        <a:t>119.8%</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0.5%</a:t>
                      </a:r>
                    </a:p>
                  </a:txBody>
                  <a:tcPr marL="7620" marR="7620" marT="7620" marB="0" anchor="b"/>
                </a:tc>
                <a:extLst>
                  <a:ext uri="{0D108BD9-81ED-4DB2-BD59-A6C34878D82A}">
                    <a16:rowId xmlns:a16="http://schemas.microsoft.com/office/drawing/2014/main" val="1504884576"/>
                  </a:ext>
                </a:extLst>
              </a:tr>
              <a:tr h="313999">
                <a:tc>
                  <a:txBody>
                    <a:bodyPr/>
                    <a:lstStyle/>
                    <a:p>
                      <a:pPr algn="l" fontAlgn="b"/>
                      <a:r>
                        <a:rPr lang="en-US" sz="2000" b="0" i="0" u="none" strike="noStrike" dirty="0">
                          <a:solidFill>
                            <a:schemeClr val="bg1"/>
                          </a:solidFill>
                          <a:effectLst/>
                          <a:latin typeface="Calibri" panose="020F0502020204030204" pitchFamily="34" charset="0"/>
                        </a:rPr>
                        <a:t>Fort Bend</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48</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3.1%</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48.1%</a:t>
                      </a:r>
                    </a:p>
                  </a:txBody>
                  <a:tcPr marL="7620" marR="7620" marT="7620" marB="0" anchor="b"/>
                </a:tc>
                <a:tc>
                  <a:txBody>
                    <a:bodyPr/>
                    <a:lstStyle/>
                    <a:p>
                      <a:pPr algn="r" fontAlgn="b"/>
                      <a:r>
                        <a:rPr lang="en-US" sz="2000" b="0" i="0" u="none" strike="noStrike" dirty="0">
                          <a:solidFill>
                            <a:schemeClr val="tx2"/>
                          </a:solidFill>
                          <a:effectLst/>
                          <a:latin typeface="Calibri" panose="020F0502020204030204" pitchFamily="34" charset="0"/>
                        </a:rPr>
                        <a:t>22.6%</a:t>
                      </a:r>
                    </a:p>
                  </a:txBody>
                  <a:tcPr marL="7620" marR="7620" marT="7620" marB="0" anchor="b"/>
                </a:tc>
                <a:extLst>
                  <a:ext uri="{0D108BD9-81ED-4DB2-BD59-A6C34878D82A}">
                    <a16:rowId xmlns:a16="http://schemas.microsoft.com/office/drawing/2014/main" val="2999213434"/>
                  </a:ext>
                </a:extLst>
              </a:tr>
            </a:tbl>
          </a:graphicData>
        </a:graphic>
      </p:graphicFrame>
      <p:sp>
        <p:nvSpPr>
          <p:cNvPr id="5" name="Rectangle 4"/>
          <p:cNvSpPr/>
          <p:nvPr/>
        </p:nvSpPr>
        <p:spPr>
          <a:xfrm>
            <a:off x="104934" y="6236716"/>
            <a:ext cx="4572000" cy="635751"/>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2017</a:t>
            </a:r>
          </a:p>
          <a:p>
            <a:pPr marL="0" marR="0">
              <a:lnSpc>
                <a:spcPct val="107000"/>
              </a:lnSpc>
              <a:spcBef>
                <a:spcPts val="0"/>
              </a:spcBef>
              <a:spcAft>
                <a:spcPts val="0"/>
              </a:spcAft>
            </a:pP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Source: U.S. Census  Bureau, </a:t>
            </a:r>
            <a:r>
              <a:rPr lang="fr-FR" sz="1100" dirty="0" smtClean="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2017 </a:t>
            </a: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Vintage Population </a:t>
            </a:r>
            <a:r>
              <a:rPr lang="fr-FR" sz="1100" dirty="0" err="1" smtClean="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Estimates</a:t>
            </a:r>
            <a:endPar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791200" y="2133600"/>
            <a:ext cx="1295400" cy="4103116"/>
          </a:xfrm>
          <a:prstGeom prst="rect">
            <a:avLst/>
          </a:prstGeom>
          <a:noFill/>
          <a:ln w="34925">
            <a:solidFill>
              <a:srgbClr val="C00000"/>
            </a:solidFill>
          </a:ln>
        </p:spPr>
        <p:txBody>
          <a:bodyPr wrap="square"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66620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Population Change and Components of Change, Nueces County, Texas, 2010-2017 and 2016-2017</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3931881"/>
              </p:ext>
            </p:extLst>
          </p:nvPr>
        </p:nvGraphicFramePr>
        <p:xfrm>
          <a:off x="228604" y="2209798"/>
          <a:ext cx="8381999" cy="1814242"/>
        </p:xfrm>
        <a:graphic>
          <a:graphicData uri="http://schemas.openxmlformats.org/drawingml/2006/table">
            <a:tbl>
              <a:tblPr firstRow="1">
                <a:tableStyleId>{69CF1AB2-1976-4502-BF36-3FF5EA218861}</a:tableStyleId>
              </a:tblPr>
              <a:tblGrid>
                <a:gridCol w="2371007">
                  <a:extLst>
                    <a:ext uri="{9D8B030D-6E8A-4147-A177-3AD203B41FA5}">
                      <a16:colId xmlns:a16="http://schemas.microsoft.com/office/drawing/2014/main" val="84955241"/>
                    </a:ext>
                  </a:extLst>
                </a:gridCol>
                <a:gridCol w="1001832">
                  <a:extLst>
                    <a:ext uri="{9D8B030D-6E8A-4147-A177-3AD203B41FA5}">
                      <a16:colId xmlns:a16="http://schemas.microsoft.com/office/drawing/2014/main" val="3598542863"/>
                    </a:ext>
                  </a:extLst>
                </a:gridCol>
                <a:gridCol w="1001832">
                  <a:extLst>
                    <a:ext uri="{9D8B030D-6E8A-4147-A177-3AD203B41FA5}">
                      <a16:colId xmlns:a16="http://schemas.microsoft.com/office/drawing/2014/main" val="1346933927"/>
                    </a:ext>
                  </a:extLst>
                </a:gridCol>
                <a:gridCol w="1001832">
                  <a:extLst>
                    <a:ext uri="{9D8B030D-6E8A-4147-A177-3AD203B41FA5}">
                      <a16:colId xmlns:a16="http://schemas.microsoft.com/office/drawing/2014/main" val="2357888267"/>
                    </a:ext>
                  </a:extLst>
                </a:gridCol>
                <a:gridCol w="1001832">
                  <a:extLst>
                    <a:ext uri="{9D8B030D-6E8A-4147-A177-3AD203B41FA5}">
                      <a16:colId xmlns:a16="http://schemas.microsoft.com/office/drawing/2014/main" val="3028523809"/>
                    </a:ext>
                  </a:extLst>
                </a:gridCol>
                <a:gridCol w="1001832">
                  <a:extLst>
                    <a:ext uri="{9D8B030D-6E8A-4147-A177-3AD203B41FA5}">
                      <a16:colId xmlns:a16="http://schemas.microsoft.com/office/drawing/2014/main" val="1649816377"/>
                    </a:ext>
                  </a:extLst>
                </a:gridCol>
                <a:gridCol w="1001832">
                  <a:extLst>
                    <a:ext uri="{9D8B030D-6E8A-4147-A177-3AD203B41FA5}">
                      <a16:colId xmlns:a16="http://schemas.microsoft.com/office/drawing/2014/main" val="1061583312"/>
                    </a:ext>
                  </a:extLst>
                </a:gridCol>
              </a:tblGrid>
              <a:tr h="368890">
                <a:tc>
                  <a:txBody>
                    <a:bodyPr/>
                    <a:lstStyle/>
                    <a:p>
                      <a:pPr algn="ctr" fontAlgn="t"/>
                      <a:r>
                        <a:rPr lang="en-US" sz="1400" u="none" strike="noStrike" dirty="0">
                          <a:solidFill>
                            <a:schemeClr val="tx2"/>
                          </a:solidFill>
                          <a:effectLst/>
                        </a:rPr>
                        <a:t>Total Population Change </a:t>
                      </a:r>
                      <a:endParaRPr lang="en-US" sz="1400" b="0" i="0" u="none" strike="noStrike" dirty="0">
                        <a:solidFill>
                          <a:schemeClr val="tx2"/>
                        </a:solidFill>
                        <a:effectLst/>
                        <a:latin typeface="SansSerif"/>
                      </a:endParaRPr>
                    </a:p>
                  </a:txBody>
                  <a:tcPr marL="9525" marR="9525" marT="9525" marB="0" anchor="ctr"/>
                </a:tc>
                <a:tc>
                  <a:txBody>
                    <a:bodyPr/>
                    <a:lstStyle/>
                    <a:p>
                      <a:pPr algn="ctr" fontAlgn="t"/>
                      <a:r>
                        <a:rPr lang="en-US" sz="1400" u="none" strike="noStrike" dirty="0">
                          <a:solidFill>
                            <a:schemeClr val="tx2"/>
                          </a:solidFill>
                          <a:effectLst/>
                        </a:rPr>
                        <a:t>Natural Increase</a:t>
                      </a:r>
                      <a:endParaRPr lang="en-US" sz="1400" b="0" i="0" u="none" strike="noStrike" dirty="0">
                        <a:solidFill>
                          <a:schemeClr val="tx2"/>
                        </a:solidFill>
                        <a:effectLst/>
                        <a:latin typeface="SansSerif"/>
                      </a:endParaRPr>
                    </a:p>
                  </a:txBody>
                  <a:tcPr marL="9525" marR="9525" marT="9525" marB="0" anchor="ctr"/>
                </a:tc>
                <a:tc gridSpan="2">
                  <a:txBody>
                    <a:bodyPr/>
                    <a:lstStyle/>
                    <a:p>
                      <a:pPr algn="ctr" fontAlgn="t"/>
                      <a:r>
                        <a:rPr lang="en-US" sz="1400" u="none" strike="noStrike" dirty="0">
                          <a:solidFill>
                            <a:schemeClr val="tx2"/>
                          </a:solidFill>
                          <a:effectLst/>
                        </a:rPr>
                        <a:t>Vital Events</a:t>
                      </a:r>
                      <a:endParaRPr lang="en-US" sz="1400" b="0" i="0" u="none" strike="noStrike" dirty="0">
                        <a:solidFill>
                          <a:schemeClr val="tx2"/>
                        </a:solidFill>
                        <a:effectLst/>
                        <a:latin typeface="SansSerif"/>
                      </a:endParaRPr>
                    </a:p>
                  </a:txBody>
                  <a:tcPr marL="9525" marR="9525" marT="9525" marB="0" anchor="ctr"/>
                </a:tc>
                <a:tc hMerge="1">
                  <a:txBody>
                    <a:bodyPr/>
                    <a:lstStyle/>
                    <a:p>
                      <a:endParaRPr lang="en-US"/>
                    </a:p>
                  </a:txBody>
                  <a:tcPr/>
                </a:tc>
                <a:tc gridSpan="3">
                  <a:txBody>
                    <a:bodyPr/>
                    <a:lstStyle/>
                    <a:p>
                      <a:pPr algn="ctr" fontAlgn="t"/>
                      <a:r>
                        <a:rPr lang="en-US" sz="1400" u="none" strike="noStrike" dirty="0">
                          <a:solidFill>
                            <a:schemeClr val="tx2"/>
                          </a:solidFill>
                          <a:effectLst/>
                        </a:rPr>
                        <a:t>Net Migration</a:t>
                      </a:r>
                      <a:endParaRPr lang="en-US" sz="1400" b="0" i="0" u="none" strike="noStrike" dirty="0">
                        <a:solidFill>
                          <a:schemeClr val="tx2"/>
                        </a:solidFill>
                        <a:effectLst/>
                        <a:latin typeface="SansSerif"/>
                      </a:endParaRPr>
                    </a:p>
                  </a:txBody>
                  <a:tcPr marL="9525" marR="9525" marT="952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99503032"/>
                  </a:ext>
                </a:extLst>
              </a:tr>
              <a:tr h="22860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400" u="none" strike="noStrike" dirty="0" smtClean="0">
                          <a:solidFill>
                            <a:schemeClr val="tx2"/>
                          </a:solidFill>
                          <a:effectLst/>
                        </a:rPr>
                        <a:t>April 1, 2010 to July 1, 2017</a:t>
                      </a:r>
                      <a:r>
                        <a:rPr lang="en-US" sz="1400" u="none" strike="noStrike" dirty="0">
                          <a:solidFill>
                            <a:schemeClr val="tx2"/>
                          </a:solidFill>
                          <a:effectLst/>
                        </a:rPr>
                        <a:t> </a:t>
                      </a:r>
                      <a:endParaRPr lang="en-US" sz="1400" b="0" i="0" u="none" strike="noStrike" dirty="0">
                        <a:solidFill>
                          <a:schemeClr val="tx2"/>
                        </a:solidFill>
                        <a:effectLst/>
                        <a:latin typeface="SansSerif"/>
                      </a:endParaRPr>
                    </a:p>
                  </a:txBody>
                  <a:tcPr marL="9525" marR="9525" marT="9525" marB="0" anchor="ctr"/>
                </a:tc>
                <a:tc>
                  <a:txBody>
                    <a:bodyPr/>
                    <a:lstStyle/>
                    <a:p>
                      <a:pPr algn="ctr" fontAlgn="t"/>
                      <a:r>
                        <a:rPr lang="en-US" sz="1400" u="none" strike="noStrike">
                          <a:solidFill>
                            <a:schemeClr val="tx2"/>
                          </a:solidFill>
                          <a:effectLst/>
                        </a:rPr>
                        <a:t> </a:t>
                      </a:r>
                      <a:endParaRPr lang="en-US" sz="1400" b="0" i="0" u="none" strike="noStrike">
                        <a:solidFill>
                          <a:schemeClr val="tx2"/>
                        </a:solidFill>
                        <a:effectLst/>
                        <a:latin typeface="SansSerif"/>
                      </a:endParaRPr>
                    </a:p>
                  </a:txBody>
                  <a:tcPr marL="9525" marR="9525" marT="9525" marB="0" anchor="ctr"/>
                </a:tc>
                <a:tc>
                  <a:txBody>
                    <a:bodyPr/>
                    <a:lstStyle/>
                    <a:p>
                      <a:pPr algn="ctr" fontAlgn="t"/>
                      <a:r>
                        <a:rPr lang="en-US" sz="1400" u="none" strike="noStrike" dirty="0">
                          <a:solidFill>
                            <a:schemeClr val="tx2"/>
                          </a:solidFill>
                          <a:effectLst/>
                        </a:rPr>
                        <a:t>Births</a:t>
                      </a:r>
                      <a:endParaRPr lang="en-US" sz="1400" b="0" i="0" u="none" strike="noStrike" dirty="0">
                        <a:solidFill>
                          <a:schemeClr val="tx2"/>
                        </a:solidFill>
                        <a:effectLst/>
                        <a:latin typeface="SansSerif"/>
                      </a:endParaRPr>
                    </a:p>
                  </a:txBody>
                  <a:tcPr marL="9525" marR="9525" marT="9525" marB="0" anchor="ctr"/>
                </a:tc>
                <a:tc>
                  <a:txBody>
                    <a:bodyPr/>
                    <a:lstStyle/>
                    <a:p>
                      <a:pPr algn="ctr" fontAlgn="t"/>
                      <a:r>
                        <a:rPr lang="en-US" sz="1400" u="none" strike="noStrike" dirty="0">
                          <a:solidFill>
                            <a:schemeClr val="tx2"/>
                          </a:solidFill>
                          <a:effectLst/>
                        </a:rPr>
                        <a:t>Deaths</a:t>
                      </a:r>
                      <a:endParaRPr lang="en-US" sz="1400" b="0" i="0" u="none" strike="noStrike" dirty="0">
                        <a:solidFill>
                          <a:schemeClr val="tx2"/>
                        </a:solidFill>
                        <a:effectLst/>
                        <a:latin typeface="SansSerif"/>
                      </a:endParaRPr>
                    </a:p>
                  </a:txBody>
                  <a:tcPr marL="9525" marR="9525" marT="9525" marB="0" anchor="ctr"/>
                </a:tc>
                <a:tc>
                  <a:txBody>
                    <a:bodyPr/>
                    <a:lstStyle/>
                    <a:p>
                      <a:pPr algn="ctr" fontAlgn="t"/>
                      <a:r>
                        <a:rPr lang="en-US" sz="1400" u="none" strike="noStrike" dirty="0">
                          <a:solidFill>
                            <a:schemeClr val="tx2"/>
                          </a:solidFill>
                          <a:effectLst/>
                        </a:rPr>
                        <a:t>Total</a:t>
                      </a:r>
                      <a:endParaRPr lang="en-US" sz="1400" b="0" i="0" u="none" strike="noStrike" dirty="0">
                        <a:solidFill>
                          <a:schemeClr val="tx2"/>
                        </a:solidFill>
                        <a:effectLst/>
                        <a:latin typeface="SansSerif"/>
                      </a:endParaRPr>
                    </a:p>
                  </a:txBody>
                  <a:tcPr marL="9525" marR="9525" marT="9525" marB="0" anchor="ctr"/>
                </a:tc>
                <a:tc>
                  <a:txBody>
                    <a:bodyPr/>
                    <a:lstStyle/>
                    <a:p>
                      <a:pPr algn="ctr" fontAlgn="t"/>
                      <a:r>
                        <a:rPr lang="en-US" sz="1400" u="none" strike="noStrike" dirty="0">
                          <a:solidFill>
                            <a:schemeClr val="tx2"/>
                          </a:solidFill>
                          <a:effectLst/>
                        </a:rPr>
                        <a:t>International </a:t>
                      </a:r>
                      <a:endParaRPr lang="en-US" sz="1400" b="0" i="0" u="none" strike="noStrike" dirty="0">
                        <a:solidFill>
                          <a:schemeClr val="tx2"/>
                        </a:solidFill>
                        <a:effectLst/>
                        <a:latin typeface="SansSerif"/>
                      </a:endParaRPr>
                    </a:p>
                  </a:txBody>
                  <a:tcPr marL="9525" marR="9525" marT="9525" marB="0" anchor="ctr"/>
                </a:tc>
                <a:tc>
                  <a:txBody>
                    <a:bodyPr/>
                    <a:lstStyle/>
                    <a:p>
                      <a:pPr algn="ctr" fontAlgn="t"/>
                      <a:r>
                        <a:rPr lang="en-US" sz="1400" u="none" strike="noStrike" dirty="0">
                          <a:solidFill>
                            <a:schemeClr val="tx2"/>
                          </a:solidFill>
                          <a:effectLst/>
                        </a:rPr>
                        <a:t>Domestic</a:t>
                      </a:r>
                      <a:endParaRPr lang="en-US" sz="1400" b="0" i="0" u="none" strike="noStrike" dirty="0">
                        <a:solidFill>
                          <a:schemeClr val="tx2"/>
                        </a:solidFill>
                        <a:effectLst/>
                        <a:latin typeface="SansSerif"/>
                      </a:endParaRPr>
                    </a:p>
                  </a:txBody>
                  <a:tcPr marL="9525" marR="9525" marT="9525" marB="0" anchor="ctr"/>
                </a:tc>
                <a:extLst>
                  <a:ext uri="{0D108BD9-81ED-4DB2-BD59-A6C34878D82A}">
                    <a16:rowId xmlns:a16="http://schemas.microsoft.com/office/drawing/2014/main" val="3455558117"/>
                  </a:ext>
                </a:extLst>
              </a:tr>
              <a:tr h="463256">
                <a:tc>
                  <a:txBody>
                    <a:bodyPr/>
                    <a:lstStyle/>
                    <a:p>
                      <a:pPr algn="r" fontAlgn="t"/>
                      <a:r>
                        <a:rPr lang="en-US" sz="1400" u="none" strike="noStrike" dirty="0">
                          <a:solidFill>
                            <a:schemeClr val="tx2"/>
                          </a:solidFill>
                          <a:effectLst/>
                        </a:rPr>
                        <a:t>20,998</a:t>
                      </a:r>
                      <a:endParaRPr lang="en-US" sz="1400" b="0" i="0" u="none" strike="noStrike" dirty="0">
                        <a:solidFill>
                          <a:schemeClr val="tx2"/>
                        </a:solidFill>
                        <a:effectLst/>
                        <a:latin typeface="SansSerif"/>
                      </a:endParaRPr>
                    </a:p>
                  </a:txBody>
                  <a:tcPr marL="9525" marR="9525" marT="9525" marB="0" anchor="ctr"/>
                </a:tc>
                <a:tc>
                  <a:txBody>
                    <a:bodyPr/>
                    <a:lstStyle/>
                    <a:p>
                      <a:pPr algn="r" fontAlgn="t"/>
                      <a:r>
                        <a:rPr lang="en-US" sz="1400" u="none" strike="noStrike" dirty="0">
                          <a:solidFill>
                            <a:schemeClr val="tx2"/>
                          </a:solidFill>
                          <a:effectLst/>
                        </a:rPr>
                        <a:t>15,144</a:t>
                      </a:r>
                      <a:endParaRPr lang="en-US" sz="1400" b="0" i="0" u="none" strike="noStrike" dirty="0">
                        <a:solidFill>
                          <a:schemeClr val="tx2"/>
                        </a:solidFill>
                        <a:effectLst/>
                        <a:latin typeface="SansSerif"/>
                      </a:endParaRPr>
                    </a:p>
                  </a:txBody>
                  <a:tcPr marL="9525" marR="9525" marT="9525" marB="0" anchor="ctr"/>
                </a:tc>
                <a:tc>
                  <a:txBody>
                    <a:bodyPr/>
                    <a:lstStyle/>
                    <a:p>
                      <a:pPr algn="r" fontAlgn="t"/>
                      <a:r>
                        <a:rPr lang="en-US" sz="1400" u="none" strike="noStrike" dirty="0">
                          <a:solidFill>
                            <a:schemeClr val="tx2"/>
                          </a:solidFill>
                          <a:effectLst/>
                        </a:rPr>
                        <a:t>35,414</a:t>
                      </a:r>
                      <a:endParaRPr lang="en-US" sz="1400" b="0" i="0" u="none" strike="noStrike" dirty="0">
                        <a:solidFill>
                          <a:schemeClr val="tx2"/>
                        </a:solidFill>
                        <a:effectLst/>
                        <a:latin typeface="SansSerif"/>
                      </a:endParaRPr>
                    </a:p>
                  </a:txBody>
                  <a:tcPr marL="9525" marR="9525" marT="9525" marB="0" anchor="ctr"/>
                </a:tc>
                <a:tc>
                  <a:txBody>
                    <a:bodyPr/>
                    <a:lstStyle/>
                    <a:p>
                      <a:pPr algn="r" fontAlgn="t"/>
                      <a:r>
                        <a:rPr lang="en-US" sz="1400" u="none" strike="noStrike" dirty="0">
                          <a:solidFill>
                            <a:schemeClr val="tx2"/>
                          </a:solidFill>
                          <a:effectLst/>
                        </a:rPr>
                        <a:t>20,270</a:t>
                      </a:r>
                      <a:endParaRPr lang="en-US" sz="1400" b="0" i="0" u="none" strike="noStrike" dirty="0">
                        <a:solidFill>
                          <a:schemeClr val="tx2"/>
                        </a:solidFill>
                        <a:effectLst/>
                        <a:latin typeface="SansSerif"/>
                      </a:endParaRPr>
                    </a:p>
                  </a:txBody>
                  <a:tcPr marL="9525" marR="9525" marT="9525" marB="0" anchor="ctr"/>
                </a:tc>
                <a:tc>
                  <a:txBody>
                    <a:bodyPr/>
                    <a:lstStyle/>
                    <a:p>
                      <a:pPr algn="r" fontAlgn="t"/>
                      <a:r>
                        <a:rPr lang="en-US" sz="1400" u="none" strike="noStrike" dirty="0">
                          <a:solidFill>
                            <a:schemeClr val="tx2"/>
                          </a:solidFill>
                          <a:effectLst/>
                        </a:rPr>
                        <a:t>5,937</a:t>
                      </a:r>
                      <a:endParaRPr lang="en-US" sz="1400" b="0" i="0" u="none" strike="noStrike" dirty="0">
                        <a:solidFill>
                          <a:schemeClr val="tx2"/>
                        </a:solidFill>
                        <a:effectLst/>
                        <a:latin typeface="SansSerif"/>
                      </a:endParaRPr>
                    </a:p>
                  </a:txBody>
                  <a:tcPr marL="9525" marR="9525" marT="9525" marB="0" anchor="ctr"/>
                </a:tc>
                <a:tc>
                  <a:txBody>
                    <a:bodyPr/>
                    <a:lstStyle/>
                    <a:p>
                      <a:pPr algn="r" fontAlgn="t"/>
                      <a:r>
                        <a:rPr lang="en-US" sz="1400" u="none" strike="noStrike" dirty="0">
                          <a:solidFill>
                            <a:schemeClr val="tx2"/>
                          </a:solidFill>
                          <a:effectLst/>
                        </a:rPr>
                        <a:t>4,769</a:t>
                      </a:r>
                      <a:endParaRPr lang="en-US" sz="1400" b="0" i="0" u="none" strike="noStrike" dirty="0">
                        <a:solidFill>
                          <a:schemeClr val="tx2"/>
                        </a:solidFill>
                        <a:effectLst/>
                        <a:latin typeface="SansSerif"/>
                      </a:endParaRPr>
                    </a:p>
                  </a:txBody>
                  <a:tcPr marL="9525" marR="9525" marT="9525" marB="0" anchor="ctr"/>
                </a:tc>
                <a:tc>
                  <a:txBody>
                    <a:bodyPr/>
                    <a:lstStyle/>
                    <a:p>
                      <a:pPr algn="r" fontAlgn="t"/>
                      <a:r>
                        <a:rPr lang="en-US" sz="1400" u="none" strike="noStrike" dirty="0">
                          <a:solidFill>
                            <a:schemeClr val="tx2"/>
                          </a:solidFill>
                          <a:effectLst/>
                        </a:rPr>
                        <a:t>1,168</a:t>
                      </a:r>
                      <a:endParaRPr lang="en-US" sz="1400" b="0" i="0" u="none" strike="noStrike" dirty="0">
                        <a:solidFill>
                          <a:schemeClr val="tx2"/>
                        </a:solidFill>
                        <a:effectLst/>
                        <a:latin typeface="SansSerif"/>
                      </a:endParaRPr>
                    </a:p>
                  </a:txBody>
                  <a:tcPr marL="9525" marR="9525" marT="9525" marB="0" anchor="ctr"/>
                </a:tc>
                <a:extLst>
                  <a:ext uri="{0D108BD9-81ED-4DB2-BD59-A6C34878D82A}">
                    <a16:rowId xmlns:a16="http://schemas.microsoft.com/office/drawing/2014/main" val="1461358351"/>
                  </a:ext>
                </a:extLst>
              </a:tr>
              <a:tr h="146344">
                <a:tc gridSpan="7">
                  <a:txBody>
                    <a:bodyPr/>
                    <a:lstStyle/>
                    <a:p>
                      <a:pPr algn="l" fontAlgn="t"/>
                      <a:r>
                        <a:rPr lang="en-US" sz="1400" u="none" strike="noStrike" dirty="0" smtClean="0">
                          <a:solidFill>
                            <a:schemeClr val="tx2"/>
                          </a:solidFill>
                          <a:effectLst/>
                        </a:rPr>
                        <a:t>     July </a:t>
                      </a:r>
                      <a:r>
                        <a:rPr lang="en-US" sz="1400" u="none" strike="noStrike" dirty="0">
                          <a:solidFill>
                            <a:schemeClr val="tx2"/>
                          </a:solidFill>
                          <a:effectLst/>
                        </a:rPr>
                        <a:t>1, 2016 to July 1, 2017</a:t>
                      </a:r>
                      <a:endParaRPr lang="en-US" sz="1400" b="0" i="0" u="none" strike="noStrike" dirty="0">
                        <a:solidFill>
                          <a:schemeClr val="tx2"/>
                        </a:solidFill>
                        <a:effectLst/>
                        <a:latin typeface="SansSerif"/>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2042022"/>
                  </a:ext>
                </a:extLst>
              </a:tr>
              <a:tr h="463256">
                <a:tc>
                  <a:txBody>
                    <a:bodyPr/>
                    <a:lstStyle/>
                    <a:p>
                      <a:pPr algn="r" fontAlgn="t"/>
                      <a:r>
                        <a:rPr lang="en-US" sz="1400" u="none" strike="noStrike" dirty="0">
                          <a:solidFill>
                            <a:schemeClr val="tx2"/>
                          </a:solidFill>
                          <a:effectLst/>
                        </a:rPr>
                        <a:t>-308</a:t>
                      </a:r>
                      <a:endParaRPr lang="en-US" sz="1400" b="0" i="0" u="none" strike="noStrike" dirty="0">
                        <a:solidFill>
                          <a:schemeClr val="tx2"/>
                        </a:solidFill>
                        <a:effectLst/>
                        <a:latin typeface="SansSerif"/>
                      </a:endParaRPr>
                    </a:p>
                  </a:txBody>
                  <a:tcPr marL="9525" marR="9525" marT="9525" marB="0" anchor="ctr"/>
                </a:tc>
                <a:tc>
                  <a:txBody>
                    <a:bodyPr/>
                    <a:lstStyle/>
                    <a:p>
                      <a:pPr algn="r" fontAlgn="t"/>
                      <a:r>
                        <a:rPr lang="en-US" sz="1400" u="none" strike="noStrike" dirty="0">
                          <a:solidFill>
                            <a:schemeClr val="tx2"/>
                          </a:solidFill>
                          <a:effectLst/>
                        </a:rPr>
                        <a:t>1,963</a:t>
                      </a:r>
                      <a:endParaRPr lang="en-US" sz="1400" b="0" i="0" u="none" strike="noStrike" dirty="0">
                        <a:solidFill>
                          <a:schemeClr val="tx2"/>
                        </a:solidFill>
                        <a:effectLst/>
                        <a:latin typeface="SansSerif"/>
                      </a:endParaRPr>
                    </a:p>
                  </a:txBody>
                  <a:tcPr marL="9525" marR="9525" marT="9525" marB="0" anchor="ctr"/>
                </a:tc>
                <a:tc>
                  <a:txBody>
                    <a:bodyPr/>
                    <a:lstStyle/>
                    <a:p>
                      <a:pPr algn="r" fontAlgn="t"/>
                      <a:r>
                        <a:rPr lang="en-US" sz="1400" u="none" strike="noStrike" dirty="0">
                          <a:solidFill>
                            <a:schemeClr val="tx2"/>
                          </a:solidFill>
                          <a:effectLst/>
                        </a:rPr>
                        <a:t>4,887</a:t>
                      </a:r>
                      <a:endParaRPr lang="en-US" sz="1400" b="0" i="0" u="none" strike="noStrike" dirty="0">
                        <a:solidFill>
                          <a:schemeClr val="tx2"/>
                        </a:solidFill>
                        <a:effectLst/>
                        <a:latin typeface="SansSerif"/>
                      </a:endParaRPr>
                    </a:p>
                  </a:txBody>
                  <a:tcPr marL="9525" marR="9525" marT="9525" marB="0" anchor="ctr"/>
                </a:tc>
                <a:tc>
                  <a:txBody>
                    <a:bodyPr/>
                    <a:lstStyle/>
                    <a:p>
                      <a:pPr algn="r" fontAlgn="t"/>
                      <a:r>
                        <a:rPr lang="en-US" sz="1400" u="none" strike="noStrike" dirty="0">
                          <a:solidFill>
                            <a:schemeClr val="tx2"/>
                          </a:solidFill>
                          <a:effectLst/>
                        </a:rPr>
                        <a:t>2,924</a:t>
                      </a:r>
                      <a:endParaRPr lang="en-US" sz="1400" b="0" i="0" u="none" strike="noStrike" dirty="0">
                        <a:solidFill>
                          <a:schemeClr val="tx2"/>
                        </a:solidFill>
                        <a:effectLst/>
                        <a:latin typeface="SansSerif"/>
                      </a:endParaRPr>
                    </a:p>
                  </a:txBody>
                  <a:tcPr marL="9525" marR="9525" marT="9525" marB="0" anchor="ctr"/>
                </a:tc>
                <a:tc>
                  <a:txBody>
                    <a:bodyPr/>
                    <a:lstStyle/>
                    <a:p>
                      <a:pPr algn="r" fontAlgn="t"/>
                      <a:r>
                        <a:rPr lang="en-US" sz="1400" u="none" strike="noStrike" dirty="0">
                          <a:solidFill>
                            <a:schemeClr val="tx2"/>
                          </a:solidFill>
                          <a:effectLst/>
                        </a:rPr>
                        <a:t>-2,277</a:t>
                      </a:r>
                      <a:endParaRPr lang="en-US" sz="1400" b="0" i="0" u="none" strike="noStrike" dirty="0">
                        <a:solidFill>
                          <a:schemeClr val="tx2"/>
                        </a:solidFill>
                        <a:effectLst/>
                        <a:latin typeface="SansSerif"/>
                      </a:endParaRPr>
                    </a:p>
                  </a:txBody>
                  <a:tcPr marL="9525" marR="9525" marT="9525" marB="0" anchor="ctr"/>
                </a:tc>
                <a:tc>
                  <a:txBody>
                    <a:bodyPr/>
                    <a:lstStyle/>
                    <a:p>
                      <a:pPr algn="r" fontAlgn="t"/>
                      <a:r>
                        <a:rPr lang="en-US" sz="1400" u="none" strike="noStrike" dirty="0">
                          <a:solidFill>
                            <a:schemeClr val="tx2"/>
                          </a:solidFill>
                          <a:effectLst/>
                        </a:rPr>
                        <a:t>716</a:t>
                      </a:r>
                      <a:endParaRPr lang="en-US" sz="1400" b="0" i="0" u="none" strike="noStrike" dirty="0">
                        <a:solidFill>
                          <a:schemeClr val="tx2"/>
                        </a:solidFill>
                        <a:effectLst/>
                        <a:latin typeface="SansSerif"/>
                      </a:endParaRPr>
                    </a:p>
                  </a:txBody>
                  <a:tcPr marL="9525" marR="9525" marT="9525" marB="0" anchor="ctr"/>
                </a:tc>
                <a:tc>
                  <a:txBody>
                    <a:bodyPr/>
                    <a:lstStyle/>
                    <a:p>
                      <a:pPr algn="r" fontAlgn="t"/>
                      <a:r>
                        <a:rPr lang="en-US" sz="1400" u="none" strike="noStrike" dirty="0">
                          <a:solidFill>
                            <a:schemeClr val="tx2"/>
                          </a:solidFill>
                          <a:effectLst/>
                        </a:rPr>
                        <a:t>-2,993</a:t>
                      </a:r>
                      <a:endParaRPr lang="en-US" sz="1400" b="0" i="0" u="none" strike="noStrike" dirty="0">
                        <a:solidFill>
                          <a:schemeClr val="tx2"/>
                        </a:solidFill>
                        <a:effectLst/>
                        <a:latin typeface="SansSerif"/>
                      </a:endParaRPr>
                    </a:p>
                  </a:txBody>
                  <a:tcPr marL="9525" marR="9525" marT="9525" marB="0" anchor="ctr"/>
                </a:tc>
                <a:extLst>
                  <a:ext uri="{0D108BD9-81ED-4DB2-BD59-A6C34878D82A}">
                    <a16:rowId xmlns:a16="http://schemas.microsoft.com/office/drawing/2014/main" val="1955670359"/>
                  </a:ext>
                </a:extLst>
              </a:tr>
            </a:tbl>
          </a:graphicData>
        </a:graphic>
      </p:graphicFrame>
      <p:sp>
        <p:nvSpPr>
          <p:cNvPr id="5" name="Rectangle 4"/>
          <p:cNvSpPr/>
          <p:nvPr/>
        </p:nvSpPr>
        <p:spPr>
          <a:xfrm>
            <a:off x="31147" y="6400800"/>
            <a:ext cx="7879083" cy="230832"/>
          </a:xfrm>
          <a:prstGeom prst="rect">
            <a:avLst/>
          </a:prstGeom>
        </p:spPr>
        <p:txBody>
          <a:bodyPr wrap="square">
            <a:spAutoFit/>
          </a:bodyPr>
          <a:lstStyle/>
          <a:p>
            <a:r>
              <a:rPr lang="fr-FR" sz="900" dirty="0">
                <a:solidFill>
                  <a:schemeClr val="bg1">
                    <a:lumMod val="50000"/>
                  </a:schemeClr>
                </a:solidFill>
              </a:rPr>
              <a:t>Source: U.S. Census  Bureau, 2017 Vintage Population </a:t>
            </a:r>
            <a:r>
              <a:rPr lang="fr-FR" sz="900" dirty="0" err="1">
                <a:solidFill>
                  <a:schemeClr val="bg1">
                    <a:lumMod val="50000"/>
                  </a:schemeClr>
                </a:solidFill>
              </a:rPr>
              <a:t>Estimates</a:t>
            </a:r>
            <a:endParaRPr lang="fr-FR" sz="900" dirty="0">
              <a:solidFill>
                <a:schemeClr val="bg1">
                  <a:lumMod val="50000"/>
                </a:schemeClr>
              </a:solidFill>
            </a:endParaRPr>
          </a:p>
        </p:txBody>
      </p:sp>
    </p:spTree>
    <p:extLst>
      <p:ext uri="{BB962C8B-B14F-4D97-AF65-F5344CB8AC3E}">
        <p14:creationId xmlns:p14="http://schemas.microsoft.com/office/powerpoint/2010/main" val="2232599269"/>
      </p:ext>
    </p:extLst>
  </p:cSld>
  <p:clrMapOvr>
    <a:masterClrMapping/>
  </p:clrMapOvr>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C327827-ADB5-4A53-A1D5-C733F4954327}">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4A2D153-A545-4A3E-B636-BC684C0075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23041</TotalTime>
  <Words>1813</Words>
  <Application>Microsoft Office PowerPoint</Application>
  <PresentationFormat>Letter Paper (8.5x11 in)</PresentationFormat>
  <Paragraphs>423</Paragraphs>
  <Slides>44</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ＭＳ Ｐゴシック</vt:lpstr>
      <vt:lpstr>Arial</vt:lpstr>
      <vt:lpstr>Calibri</vt:lpstr>
      <vt:lpstr>Calibri Light</vt:lpstr>
      <vt:lpstr>SansSerif</vt:lpstr>
      <vt:lpstr>Times New Roman</vt:lpstr>
      <vt:lpstr>1_Office Theme</vt:lpstr>
      <vt:lpstr>Future Demographics of Texas</vt:lpstr>
      <vt:lpstr>Total Estimated Population by County, Texas, 2017</vt:lpstr>
      <vt:lpstr>Estimated Population Change, Texas Counties, 2010 to 2017</vt:lpstr>
      <vt:lpstr>Estimated Percent Change of the Total Population by County, Texas, 2016 to 2017</vt:lpstr>
      <vt:lpstr>Estimated Percent Change of the Total Population by County, Texas, 2010 to 2017</vt:lpstr>
      <vt:lpstr>Estimated Numeric Change from Domestic Migration by County, Texas, 2010 to 2017</vt:lpstr>
      <vt:lpstr>PowerPoint Presentation</vt:lpstr>
      <vt:lpstr>PowerPoint Presentation</vt:lpstr>
      <vt:lpstr>Population Change and Components of Change, Nueces County, Texas, 2010-2017 and 2016-2017</vt:lpstr>
      <vt:lpstr>Population change for places in Texas, 2015-2016</vt:lpstr>
      <vt:lpstr>PowerPoint Presentation</vt:lpstr>
      <vt:lpstr>Percent Racial and Ethnic Composition, Texas and Nueces County, 2012-2016</vt:lpstr>
      <vt:lpstr>Percent Hispanic, Census Tracts, Nueces County Area, Texas, 2012-2016</vt:lpstr>
      <vt:lpstr>Texas White (non-Hispanic) and Hispanic Populations by Age, 2014</vt:lpstr>
      <vt:lpstr>Texas Population Pyramid by Race/Ethnicity, 2014</vt:lpstr>
      <vt:lpstr>Texas Population Pyramid by Race/Ethnicity, 2014</vt:lpstr>
      <vt:lpstr>Texas Population Pyramid by Race/Ethnicity, 2014</vt:lpstr>
      <vt:lpstr>Housing characteristics, Texas and Nueces County, 2012-2016</vt:lpstr>
      <vt:lpstr>PowerPoint Presentation</vt:lpstr>
      <vt:lpstr>PowerPoint Presentation</vt:lpstr>
      <vt:lpstr>PowerPoint Presentation</vt:lpstr>
      <vt:lpstr>PowerPoint Presentation</vt:lpstr>
      <vt:lpstr>Percent of owner occupied housing units valued at $500k and more, Census Tracts, Nueces County area, Texas, 2012-2016</vt:lpstr>
      <vt:lpstr>Mean commute time (minutes), Census Tracts, Nueces County area, 2012-2016 </vt:lpstr>
      <vt:lpstr>Percent educational attainment for persons 25 years and older, Texas and Nueces County, 2012-2016</vt:lpstr>
      <vt:lpstr>Percent of the population (25 and older) with less than high school degree, Census Tracts, Nueces County Area, Texas, 2012-2016</vt:lpstr>
      <vt:lpstr>Percent distribution of the labor force by industry, Texas and Nueces County, 2012-2016</vt:lpstr>
      <vt:lpstr>Percent of labor force working in management, business, science, and arts occupations, Census Tracts, Nueces County area, Texas, 2012-2016</vt:lpstr>
      <vt:lpstr>Percent of labor force working in agriculture, forestry, fishing, hunting and mining, Census Tracts, Nueces County area, Texas, 2012-2016</vt:lpstr>
      <vt:lpstr>Average age of farm operators, Texas Counties, 2012</vt:lpstr>
      <vt:lpstr>Percent of Principal Operators Not Residing on Farm Operated, Texas Counties, 2012</vt:lpstr>
      <vt:lpstr>Percent of Farms with Female Principal Operator, 2012</vt:lpstr>
      <vt:lpstr>Percent of farms with Hispanic Operators, Texas Counties, 2012</vt:lpstr>
      <vt:lpstr>PowerPoint Presentation</vt:lpstr>
      <vt:lpstr>PowerPoint Presentation</vt:lpstr>
      <vt:lpstr>PowerPoint Presentation</vt:lpstr>
      <vt:lpstr>PowerPoint Presentation</vt:lpstr>
      <vt:lpstr>PowerPoint Presentation</vt:lpstr>
      <vt:lpstr>Projected and Estimated Population Growth in Texas, 2010-2050</vt:lpstr>
      <vt:lpstr>Population projections and estimates, Nueces County, Texas, 2010-2050</vt:lpstr>
      <vt:lpstr>Population projections and estimates, Nueces County, Texas, 2010-2020</vt:lpstr>
      <vt:lpstr>Projected Population Change, Texas Counties, 2010-2050</vt:lpstr>
      <vt:lpstr>Projected Percent Change in Population 2010-2050</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603</cp:revision>
  <cp:lastPrinted>2012-07-15T20:37:49Z</cp:lastPrinted>
  <dcterms:created xsi:type="dcterms:W3CDTF">2010-01-22T14:36:29Z</dcterms:created>
  <dcterms:modified xsi:type="dcterms:W3CDTF">2018-04-18T14:37:52Z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