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notesSlides/notesSlide1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4.xml" ContentType="application/vnd.openxmlformats-officedocument.drawingml.chartshapes+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charts/chart22.xml" ContentType="application/vnd.openxmlformats-officedocument.drawingml.chart+xml"/>
  <Override PartName="/ppt/notesSlides/notesSlide20.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5.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5.xml" ContentType="application/vnd.openxmlformats-officedocument.drawingml.chartshapes+xml"/>
  <Override PartName="/ppt/charts/chart26.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6.xml" ContentType="application/vnd.openxmlformats-officedocument.drawingml.chartshape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50"/>
  </p:notesMasterIdLst>
  <p:handoutMasterIdLst>
    <p:handoutMasterId r:id="rId51"/>
  </p:handoutMasterIdLst>
  <p:sldIdLst>
    <p:sldId id="353" r:id="rId5"/>
    <p:sldId id="567" r:id="rId6"/>
    <p:sldId id="546" r:id="rId7"/>
    <p:sldId id="489" r:id="rId8"/>
    <p:sldId id="490" r:id="rId9"/>
    <p:sldId id="494" r:id="rId10"/>
    <p:sldId id="491" r:id="rId11"/>
    <p:sldId id="492" r:id="rId12"/>
    <p:sldId id="510" r:id="rId13"/>
    <p:sldId id="568" r:id="rId14"/>
    <p:sldId id="570" r:id="rId15"/>
    <p:sldId id="569" r:id="rId16"/>
    <p:sldId id="543" r:id="rId17"/>
    <p:sldId id="544" r:id="rId18"/>
    <p:sldId id="545" r:id="rId19"/>
    <p:sldId id="580" r:id="rId20"/>
    <p:sldId id="579" r:id="rId21"/>
    <p:sldId id="578" r:id="rId22"/>
    <p:sldId id="585" r:id="rId23"/>
    <p:sldId id="586" r:id="rId24"/>
    <p:sldId id="587" r:id="rId25"/>
    <p:sldId id="588" r:id="rId26"/>
    <p:sldId id="581" r:id="rId27"/>
    <p:sldId id="554" r:id="rId28"/>
    <p:sldId id="582" r:id="rId29"/>
    <p:sldId id="589" r:id="rId30"/>
    <p:sldId id="590" r:id="rId31"/>
    <p:sldId id="591" r:id="rId32"/>
    <p:sldId id="592" r:id="rId33"/>
    <p:sldId id="557" r:id="rId34"/>
    <p:sldId id="558" r:id="rId35"/>
    <p:sldId id="559" r:id="rId36"/>
    <p:sldId id="564" r:id="rId37"/>
    <p:sldId id="565" r:id="rId38"/>
    <p:sldId id="566" r:id="rId39"/>
    <p:sldId id="571" r:id="rId40"/>
    <p:sldId id="572" r:id="rId41"/>
    <p:sldId id="573" r:id="rId42"/>
    <p:sldId id="574" r:id="rId43"/>
    <p:sldId id="575" r:id="rId44"/>
    <p:sldId id="576" r:id="rId45"/>
    <p:sldId id="577" r:id="rId46"/>
    <p:sldId id="584" r:id="rId47"/>
    <p:sldId id="583" r:id="rId48"/>
    <p:sldId id="352" r:id="rId49"/>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567"/>
            <p14:sldId id="546"/>
            <p14:sldId id="489"/>
            <p14:sldId id="490"/>
            <p14:sldId id="494"/>
            <p14:sldId id="491"/>
            <p14:sldId id="492"/>
            <p14:sldId id="510"/>
            <p14:sldId id="568"/>
            <p14:sldId id="570"/>
            <p14:sldId id="569"/>
            <p14:sldId id="543"/>
            <p14:sldId id="544"/>
            <p14:sldId id="545"/>
            <p14:sldId id="580"/>
            <p14:sldId id="579"/>
            <p14:sldId id="578"/>
            <p14:sldId id="585"/>
            <p14:sldId id="586"/>
            <p14:sldId id="587"/>
            <p14:sldId id="588"/>
            <p14:sldId id="581"/>
            <p14:sldId id="554"/>
            <p14:sldId id="582"/>
            <p14:sldId id="589"/>
            <p14:sldId id="590"/>
            <p14:sldId id="591"/>
            <p14:sldId id="592"/>
            <p14:sldId id="557"/>
            <p14:sldId id="558"/>
            <p14:sldId id="559"/>
            <p14:sldId id="564"/>
            <p14:sldId id="565"/>
            <p14:sldId id="566"/>
            <p14:sldId id="571"/>
            <p14:sldId id="572"/>
            <p14:sldId id="573"/>
            <p14:sldId id="574"/>
            <p14:sldId id="575"/>
            <p14:sldId id="576"/>
            <p14:sldId id="577"/>
            <p14:sldId id="584"/>
            <p14:sldId id="583"/>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147" d="100"/>
          <a:sy n="147" d="100"/>
        </p:scale>
        <p:origin x="210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78"/>
    </p:cViewPr>
  </p:sorterViewPr>
  <p:notesViewPr>
    <p:cSldViewPr>
      <p:cViewPr varScale="1">
        <p:scale>
          <a:sx n="79" d="100"/>
          <a:sy n="79" d="100"/>
        </p:scale>
        <p:origin x="-144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4.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5.xml"/><Relationship Id="rId1" Type="http://schemas.microsoft.com/office/2011/relationships/chartStyle" Target="style15.xml"/></Relationships>
</file>

<file path=ppt/charts/_rels/chart25.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Aging\Charts\AgingTables.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5.xml"/></Relationships>
</file>

<file path=ppt/charts/_rels/chart26.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Aging\Charts\AgingTables.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6.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Natural Increase</c:v>
                </c:pt>
              </c:strCache>
            </c:strRef>
          </c:tx>
          <c:spPr>
            <a:solidFill>
              <a:schemeClr val="accent1"/>
            </a:solidFill>
            <a:ln>
              <a:noFill/>
            </a:ln>
            <a:effectLst/>
          </c:spPr>
          <c:invertIfNegative val="0"/>
          <c:dLbls>
            <c:spPr>
              <a:gradFill>
                <a:gsLst>
                  <a:gs pos="0">
                    <a:schemeClr val="tx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2011</c:v>
                </c:pt>
                <c:pt idx="1">
                  <c:v>2012</c:v>
                </c:pt>
                <c:pt idx="2">
                  <c:v>2013</c:v>
                </c:pt>
                <c:pt idx="3">
                  <c:v>2014</c:v>
                </c:pt>
                <c:pt idx="4">
                  <c:v>2015</c:v>
                </c:pt>
                <c:pt idx="5">
                  <c:v>2016</c:v>
                </c:pt>
                <c:pt idx="6">
                  <c:v>2017</c:v>
                </c:pt>
              </c:numCache>
            </c:numRef>
          </c:cat>
          <c:val>
            <c:numRef>
              <c:f>Sheet1!$B$2:$B$8</c:f>
              <c:numCache>
                <c:formatCode>0.0%</c:formatCode>
                <c:ptCount val="7"/>
                <c:pt idx="0">
                  <c:v>0.53173337049932679</c:v>
                </c:pt>
                <c:pt idx="1">
                  <c:v>0.48435091590544027</c:v>
                </c:pt>
                <c:pt idx="2">
                  <c:v>0.51596056741998408</c:v>
                </c:pt>
                <c:pt idx="3">
                  <c:v>0.45207065767356391</c:v>
                </c:pt>
                <c:pt idx="4">
                  <c:v>0.42984751421095374</c:v>
                </c:pt>
                <c:pt idx="5">
                  <c:v>0.47136308258708237</c:v>
                </c:pt>
                <c:pt idx="6">
                  <c:v>0.52518345981416081</c:v>
                </c:pt>
              </c:numCache>
            </c:numRef>
          </c:val>
          <c:extLst>
            <c:ext xmlns:c16="http://schemas.microsoft.com/office/drawing/2014/chart" uri="{C3380CC4-5D6E-409C-BE32-E72D297353CC}">
              <c16:uniqueId val="{00000000-7910-4928-A331-F6F715EF4A96}"/>
            </c:ext>
          </c:extLst>
        </c:ser>
        <c:ser>
          <c:idx val="1"/>
          <c:order val="1"/>
          <c:tx>
            <c:strRef>
              <c:f>Sheet1!$C$1</c:f>
              <c:strCache>
                <c:ptCount val="1"/>
                <c:pt idx="0">
                  <c:v>Net International Migration</c:v>
                </c:pt>
              </c:strCache>
            </c:strRef>
          </c:tx>
          <c:spPr>
            <a:solidFill>
              <a:schemeClr val="accent2"/>
            </a:solidFill>
            <a:ln>
              <a:noFill/>
            </a:ln>
            <a:effectLst/>
          </c:spPr>
          <c:invertIfNegative val="0"/>
          <c:dLbls>
            <c:spPr>
              <a:gradFill>
                <a:gsLst>
                  <a:gs pos="1000">
                    <a:schemeClr val="accent2">
                      <a:lumMod val="60000"/>
                      <a:lumOff val="40000"/>
                    </a:schemeClr>
                  </a:gs>
                  <a:gs pos="100000">
                    <a:schemeClr val="accent1">
                      <a:lumMod val="45000"/>
                      <a:lumOff val="55000"/>
                    </a:schemeClr>
                  </a:gs>
                  <a:gs pos="100000">
                    <a:schemeClr val="accent2"/>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2011</c:v>
                </c:pt>
                <c:pt idx="1">
                  <c:v>2012</c:v>
                </c:pt>
                <c:pt idx="2">
                  <c:v>2013</c:v>
                </c:pt>
                <c:pt idx="3">
                  <c:v>2014</c:v>
                </c:pt>
                <c:pt idx="4">
                  <c:v>2015</c:v>
                </c:pt>
                <c:pt idx="5">
                  <c:v>2016</c:v>
                </c:pt>
                <c:pt idx="6">
                  <c:v>2017</c:v>
                </c:pt>
              </c:numCache>
            </c:numRef>
          </c:cat>
          <c:val>
            <c:numRef>
              <c:f>Sheet1!$C$2:$C$8</c:f>
              <c:numCache>
                <c:formatCode>0.0%</c:formatCode>
                <c:ptCount val="7"/>
                <c:pt idx="0">
                  <c:v>0.17554709918591541</c:v>
                </c:pt>
                <c:pt idx="1">
                  <c:v>0.17836919461049391</c:v>
                </c:pt>
                <c:pt idx="2">
                  <c:v>0.20671266465759744</c:v>
                </c:pt>
                <c:pt idx="3">
                  <c:v>0.2025162904721379</c:v>
                </c:pt>
                <c:pt idx="4">
                  <c:v>0.22086879805908949</c:v>
                </c:pt>
                <c:pt idx="5">
                  <c:v>0.24895954682483926</c:v>
                </c:pt>
                <c:pt idx="6">
                  <c:v>0.27654719863751348</c:v>
                </c:pt>
              </c:numCache>
            </c:numRef>
          </c:val>
          <c:extLst>
            <c:ext xmlns:c16="http://schemas.microsoft.com/office/drawing/2014/chart" uri="{C3380CC4-5D6E-409C-BE32-E72D297353CC}">
              <c16:uniqueId val="{00000001-7910-4928-A331-F6F715EF4A96}"/>
            </c:ext>
          </c:extLst>
        </c:ser>
        <c:ser>
          <c:idx val="2"/>
          <c:order val="2"/>
          <c:tx>
            <c:strRef>
              <c:f>Sheet1!$D$1</c:f>
              <c:strCache>
                <c:ptCount val="1"/>
                <c:pt idx="0">
                  <c:v>Net Domestic Migration</c:v>
                </c:pt>
              </c:strCache>
            </c:strRef>
          </c:tx>
          <c:spPr>
            <a:solidFill>
              <a:schemeClr val="accent3"/>
            </a:solidFill>
            <a:ln>
              <a:noFill/>
            </a:ln>
            <a:effectLst/>
          </c:spPr>
          <c:invertIfNegative val="0"/>
          <c:dLbls>
            <c:spPr>
              <a:gradFill>
                <a:gsLst>
                  <a:gs pos="0">
                    <a:schemeClr val="accent3"/>
                  </a:gs>
                  <a:gs pos="74000">
                    <a:schemeClr val="accent1">
                      <a:lumMod val="45000"/>
                      <a:lumOff val="55000"/>
                    </a:schemeClr>
                  </a:gs>
                  <a:gs pos="83000">
                    <a:srgbClr val="92D050"/>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2011</c:v>
                </c:pt>
                <c:pt idx="1">
                  <c:v>2012</c:v>
                </c:pt>
                <c:pt idx="2">
                  <c:v>2013</c:v>
                </c:pt>
                <c:pt idx="3">
                  <c:v>2014</c:v>
                </c:pt>
                <c:pt idx="4">
                  <c:v>2015</c:v>
                </c:pt>
                <c:pt idx="5">
                  <c:v>2016</c:v>
                </c:pt>
                <c:pt idx="6">
                  <c:v>2017</c:v>
                </c:pt>
              </c:numCache>
            </c:numRef>
          </c:cat>
          <c:val>
            <c:numRef>
              <c:f>Sheet1!$D$2:$D$8</c:f>
              <c:numCache>
                <c:formatCode>0.0%</c:formatCode>
                <c:ptCount val="7"/>
                <c:pt idx="0">
                  <c:v>0.29271953031475778</c:v>
                </c:pt>
                <c:pt idx="1">
                  <c:v>0.33727988948406584</c:v>
                </c:pt>
                <c:pt idx="2">
                  <c:v>0.2773267679224185</c:v>
                </c:pt>
                <c:pt idx="3">
                  <c:v>0.34541305185429821</c:v>
                </c:pt>
                <c:pt idx="4">
                  <c:v>0.34928368772995677</c:v>
                </c:pt>
                <c:pt idx="5">
                  <c:v>0.27967737058807834</c:v>
                </c:pt>
                <c:pt idx="6">
                  <c:v>0.19826934154832571</c:v>
                </c:pt>
              </c:numCache>
            </c:numRef>
          </c:val>
          <c:extLst>
            <c:ext xmlns:c16="http://schemas.microsoft.com/office/drawing/2014/chart" uri="{C3380CC4-5D6E-409C-BE32-E72D297353CC}">
              <c16:uniqueId val="{00000002-7910-4928-A331-F6F715EF4A96}"/>
            </c:ext>
          </c:extLst>
        </c:ser>
        <c:dLbls>
          <c:showLegendKey val="0"/>
          <c:showVal val="0"/>
          <c:showCatName val="0"/>
          <c:showSerName val="0"/>
          <c:showPercent val="0"/>
          <c:showBubbleSize val="0"/>
        </c:dLbls>
        <c:gapWidth val="150"/>
        <c:overlap val="100"/>
        <c:axId val="735792608"/>
        <c:axId val="735789864"/>
      </c:barChart>
      <c:catAx>
        <c:axId val="73579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35789864"/>
        <c:crosses val="autoZero"/>
        <c:auto val="1"/>
        <c:lblAlgn val="ctr"/>
        <c:lblOffset val="100"/>
        <c:noMultiLvlLbl val="0"/>
      </c:catAx>
      <c:valAx>
        <c:axId val="7357898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792608"/>
        <c:crosses val="autoZero"/>
        <c:crossBetween val="between"/>
      </c:valAx>
      <c:spPr>
        <a:noFill/>
        <a:ln>
          <a:noFill/>
        </a:ln>
        <a:effectLst/>
      </c:spPr>
    </c:plotArea>
    <c:legend>
      <c:legendPos val="r"/>
      <c:layout>
        <c:manualLayout>
          <c:xMode val="edge"/>
          <c:yMode val="edge"/>
          <c:x val="0.70328959472683605"/>
          <c:y val="9.3893923636904041E-4"/>
          <c:w val="0.23038246908325649"/>
          <c:h val="0.8179491110241580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North Central Texas</c:v>
                </c:pt>
              </c:strCache>
            </c:strRef>
          </c:tx>
          <c:spPr>
            <a:ln w="28575" cap="rnd">
              <a:solidFill>
                <a:schemeClr val="accent1"/>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6539950</c:v>
                </c:pt>
                <c:pt idx="1">
                  <c:v>6670756</c:v>
                </c:pt>
                <c:pt idx="2">
                  <c:v>6806181</c:v>
                </c:pt>
                <c:pt idx="3">
                  <c:v>6946460</c:v>
                </c:pt>
                <c:pt idx="4">
                  <c:v>7091052</c:v>
                </c:pt>
                <c:pt idx="5">
                  <c:v>7238808</c:v>
                </c:pt>
                <c:pt idx="6">
                  <c:v>7391373</c:v>
                </c:pt>
                <c:pt idx="7">
                  <c:v>7548267</c:v>
                </c:pt>
                <c:pt idx="8">
                  <c:v>7710287</c:v>
                </c:pt>
                <c:pt idx="9">
                  <c:v>7876820</c:v>
                </c:pt>
                <c:pt idx="10">
                  <c:v>8049465</c:v>
                </c:pt>
                <c:pt idx="11">
                  <c:v>8227298</c:v>
                </c:pt>
                <c:pt idx="12">
                  <c:v>8410825</c:v>
                </c:pt>
                <c:pt idx="13">
                  <c:v>8600555</c:v>
                </c:pt>
                <c:pt idx="14">
                  <c:v>8797082</c:v>
                </c:pt>
                <c:pt idx="15">
                  <c:v>8999485</c:v>
                </c:pt>
                <c:pt idx="16">
                  <c:v>9208481</c:v>
                </c:pt>
                <c:pt idx="17">
                  <c:v>9425385</c:v>
                </c:pt>
                <c:pt idx="18">
                  <c:v>9648862</c:v>
                </c:pt>
                <c:pt idx="19">
                  <c:v>9878602</c:v>
                </c:pt>
                <c:pt idx="20">
                  <c:v>10115541</c:v>
                </c:pt>
                <c:pt idx="21">
                  <c:v>10359906</c:v>
                </c:pt>
                <c:pt idx="22">
                  <c:v>10610639</c:v>
                </c:pt>
                <c:pt idx="23">
                  <c:v>10868782</c:v>
                </c:pt>
                <c:pt idx="24">
                  <c:v>11134207</c:v>
                </c:pt>
                <c:pt idx="25">
                  <c:v>11406940</c:v>
                </c:pt>
                <c:pt idx="26">
                  <c:v>11687539</c:v>
                </c:pt>
                <c:pt idx="27">
                  <c:v>11975463</c:v>
                </c:pt>
                <c:pt idx="28">
                  <c:v>12271907</c:v>
                </c:pt>
                <c:pt idx="29">
                  <c:v>12576132</c:v>
                </c:pt>
                <c:pt idx="30">
                  <c:v>12888231</c:v>
                </c:pt>
                <c:pt idx="31">
                  <c:v>13209488</c:v>
                </c:pt>
                <c:pt idx="32">
                  <c:v>13539535</c:v>
                </c:pt>
                <c:pt idx="33">
                  <c:v>13878036</c:v>
                </c:pt>
                <c:pt idx="34">
                  <c:v>14226354</c:v>
                </c:pt>
                <c:pt idx="35">
                  <c:v>14584573</c:v>
                </c:pt>
                <c:pt idx="36">
                  <c:v>14952521</c:v>
                </c:pt>
                <c:pt idx="37">
                  <c:v>15332505</c:v>
                </c:pt>
                <c:pt idx="38">
                  <c:v>15723201</c:v>
                </c:pt>
                <c:pt idx="39">
                  <c:v>16126017</c:v>
                </c:pt>
                <c:pt idx="40">
                  <c:v>16541609</c:v>
                </c:pt>
              </c:numCache>
            </c:numRef>
          </c:val>
          <c:smooth val="0"/>
          <c:extLst>
            <c:ext xmlns:c16="http://schemas.microsoft.com/office/drawing/2014/chart" uri="{C3380CC4-5D6E-409C-BE32-E72D297353CC}">
              <c16:uniqueId val="{00000000-AC94-407D-978F-91FD0F91712A}"/>
            </c:ext>
          </c:extLst>
        </c:ser>
        <c:ser>
          <c:idx val="1"/>
          <c:order val="1"/>
          <c:tx>
            <c:strRef>
              <c:f>Sheet1!$C$1</c:f>
              <c:strCache>
                <c:ptCount val="1"/>
                <c:pt idx="0">
                  <c:v>Houston-Galveston</c:v>
                </c:pt>
              </c:strCache>
            </c:strRef>
          </c:tx>
          <c:spPr>
            <a:ln w="28575" cap="rnd">
              <a:solidFill>
                <a:schemeClr val="accent2"/>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6087133</c:v>
                </c:pt>
                <c:pt idx="1">
                  <c:v>6220528</c:v>
                </c:pt>
                <c:pt idx="2">
                  <c:v>6358693</c:v>
                </c:pt>
                <c:pt idx="3">
                  <c:v>6499808</c:v>
                </c:pt>
                <c:pt idx="4">
                  <c:v>6644817</c:v>
                </c:pt>
                <c:pt idx="5">
                  <c:v>6794658</c:v>
                </c:pt>
                <c:pt idx="6">
                  <c:v>6946624</c:v>
                </c:pt>
                <c:pt idx="7">
                  <c:v>7103171</c:v>
                </c:pt>
                <c:pt idx="8">
                  <c:v>7262352</c:v>
                </c:pt>
                <c:pt idx="9">
                  <c:v>7425374</c:v>
                </c:pt>
                <c:pt idx="10">
                  <c:v>7591647</c:v>
                </c:pt>
                <c:pt idx="11">
                  <c:v>7762268</c:v>
                </c:pt>
                <c:pt idx="12">
                  <c:v>7937136</c:v>
                </c:pt>
                <c:pt idx="13">
                  <c:v>8115962</c:v>
                </c:pt>
                <c:pt idx="14">
                  <c:v>8297307</c:v>
                </c:pt>
                <c:pt idx="15">
                  <c:v>8483669</c:v>
                </c:pt>
                <c:pt idx="16">
                  <c:v>8673854</c:v>
                </c:pt>
                <c:pt idx="17">
                  <c:v>8866536</c:v>
                </c:pt>
                <c:pt idx="18">
                  <c:v>9062556</c:v>
                </c:pt>
                <c:pt idx="19">
                  <c:v>9263082</c:v>
                </c:pt>
                <c:pt idx="20">
                  <c:v>9466708</c:v>
                </c:pt>
                <c:pt idx="21">
                  <c:v>9674114</c:v>
                </c:pt>
                <c:pt idx="22">
                  <c:v>9885422</c:v>
                </c:pt>
                <c:pt idx="23">
                  <c:v>10099923</c:v>
                </c:pt>
                <c:pt idx="24">
                  <c:v>10317958</c:v>
                </c:pt>
                <c:pt idx="25">
                  <c:v>10540101</c:v>
                </c:pt>
                <c:pt idx="26">
                  <c:v>10765808</c:v>
                </c:pt>
                <c:pt idx="27">
                  <c:v>10995695</c:v>
                </c:pt>
                <c:pt idx="28">
                  <c:v>11229652</c:v>
                </c:pt>
                <c:pt idx="29">
                  <c:v>11468411</c:v>
                </c:pt>
                <c:pt idx="30">
                  <c:v>11712202</c:v>
                </c:pt>
                <c:pt idx="31">
                  <c:v>11959648</c:v>
                </c:pt>
                <c:pt idx="32">
                  <c:v>12211450</c:v>
                </c:pt>
                <c:pt idx="33">
                  <c:v>12468536</c:v>
                </c:pt>
                <c:pt idx="34">
                  <c:v>12729893</c:v>
                </c:pt>
                <c:pt idx="35">
                  <c:v>12996660</c:v>
                </c:pt>
                <c:pt idx="36">
                  <c:v>13269840</c:v>
                </c:pt>
                <c:pt idx="37">
                  <c:v>13547084</c:v>
                </c:pt>
                <c:pt idx="38">
                  <c:v>13831293</c:v>
                </c:pt>
                <c:pt idx="39">
                  <c:v>14121093</c:v>
                </c:pt>
                <c:pt idx="40">
                  <c:v>14416642</c:v>
                </c:pt>
              </c:numCache>
            </c:numRef>
          </c:val>
          <c:smooth val="0"/>
          <c:extLst>
            <c:ext xmlns:c16="http://schemas.microsoft.com/office/drawing/2014/chart" uri="{C3380CC4-5D6E-409C-BE32-E72D297353CC}">
              <c16:uniqueId val="{00000001-AC94-407D-978F-91FD0F91712A}"/>
            </c:ext>
          </c:extLst>
        </c:ser>
        <c:ser>
          <c:idx val="2"/>
          <c:order val="2"/>
          <c:tx>
            <c:strRef>
              <c:f>Sheet1!$D$1</c:f>
              <c:strCache>
                <c:ptCount val="1"/>
                <c:pt idx="0">
                  <c:v>Alamo Area</c:v>
                </c:pt>
              </c:strCache>
            </c:strRef>
          </c:tx>
          <c:spPr>
            <a:ln w="28575" cap="rnd">
              <a:solidFill>
                <a:schemeClr val="accent3"/>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2249011</c:v>
                </c:pt>
                <c:pt idx="1">
                  <c:v>2295937</c:v>
                </c:pt>
                <c:pt idx="2">
                  <c:v>2344579</c:v>
                </c:pt>
                <c:pt idx="3">
                  <c:v>2394030</c:v>
                </c:pt>
                <c:pt idx="4">
                  <c:v>2443641</c:v>
                </c:pt>
                <c:pt idx="5">
                  <c:v>2494723</c:v>
                </c:pt>
                <c:pt idx="6">
                  <c:v>2546210</c:v>
                </c:pt>
                <c:pt idx="7">
                  <c:v>2597987</c:v>
                </c:pt>
                <c:pt idx="8">
                  <c:v>2650226</c:v>
                </c:pt>
                <c:pt idx="9">
                  <c:v>2704227</c:v>
                </c:pt>
                <c:pt idx="10">
                  <c:v>2758461</c:v>
                </c:pt>
                <c:pt idx="11">
                  <c:v>2812915</c:v>
                </c:pt>
                <c:pt idx="12">
                  <c:v>2867670</c:v>
                </c:pt>
                <c:pt idx="13">
                  <c:v>2923712</c:v>
                </c:pt>
                <c:pt idx="14">
                  <c:v>2980253</c:v>
                </c:pt>
                <c:pt idx="15">
                  <c:v>3036801</c:v>
                </c:pt>
                <c:pt idx="16">
                  <c:v>3093809</c:v>
                </c:pt>
                <c:pt idx="17">
                  <c:v>3151217</c:v>
                </c:pt>
                <c:pt idx="18">
                  <c:v>3208290</c:v>
                </c:pt>
                <c:pt idx="19">
                  <c:v>3265500</c:v>
                </c:pt>
                <c:pt idx="20">
                  <c:v>3322430</c:v>
                </c:pt>
                <c:pt idx="21">
                  <c:v>3379143</c:v>
                </c:pt>
                <c:pt idx="22">
                  <c:v>3435945</c:v>
                </c:pt>
                <c:pt idx="23">
                  <c:v>3492253</c:v>
                </c:pt>
                <c:pt idx="24">
                  <c:v>3548580</c:v>
                </c:pt>
                <c:pt idx="25">
                  <c:v>3604863</c:v>
                </c:pt>
                <c:pt idx="26">
                  <c:v>3661355</c:v>
                </c:pt>
                <c:pt idx="27">
                  <c:v>3717562</c:v>
                </c:pt>
                <c:pt idx="28">
                  <c:v>3773829</c:v>
                </c:pt>
                <c:pt idx="29">
                  <c:v>3829985</c:v>
                </c:pt>
                <c:pt idx="30">
                  <c:v>3885928</c:v>
                </c:pt>
                <c:pt idx="31">
                  <c:v>3942057</c:v>
                </c:pt>
                <c:pt idx="32">
                  <c:v>3998109</c:v>
                </c:pt>
                <c:pt idx="33">
                  <c:v>4054079</c:v>
                </c:pt>
                <c:pt idx="34">
                  <c:v>4110212</c:v>
                </c:pt>
                <c:pt idx="35">
                  <c:v>4166440</c:v>
                </c:pt>
                <c:pt idx="36">
                  <c:v>4222691</c:v>
                </c:pt>
                <c:pt idx="37">
                  <c:v>4279070</c:v>
                </c:pt>
                <c:pt idx="38">
                  <c:v>4335814</c:v>
                </c:pt>
                <c:pt idx="39">
                  <c:v>4392512</c:v>
                </c:pt>
                <c:pt idx="40">
                  <c:v>4449660</c:v>
                </c:pt>
              </c:numCache>
            </c:numRef>
          </c:val>
          <c:smooth val="0"/>
          <c:extLst>
            <c:ext xmlns:c16="http://schemas.microsoft.com/office/drawing/2014/chart" uri="{C3380CC4-5D6E-409C-BE32-E72D297353CC}">
              <c16:uniqueId val="{00000002-AC94-407D-978F-91FD0F91712A}"/>
            </c:ext>
          </c:extLst>
        </c:ser>
        <c:ser>
          <c:idx val="3"/>
          <c:order val="3"/>
          <c:tx>
            <c:strRef>
              <c:f>Sheet1!$E$1</c:f>
              <c:strCache>
                <c:ptCount val="1"/>
                <c:pt idx="0">
                  <c:v>Capital Area</c:v>
                </c:pt>
              </c:strCache>
            </c:strRef>
          </c:tx>
          <c:spPr>
            <a:ln w="28575" cap="rnd">
              <a:solidFill>
                <a:schemeClr val="accent4"/>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1830003</c:v>
                </c:pt>
                <c:pt idx="1">
                  <c:v>1883355</c:v>
                </c:pt>
                <c:pt idx="2">
                  <c:v>1938568</c:v>
                </c:pt>
                <c:pt idx="3">
                  <c:v>1995493</c:v>
                </c:pt>
                <c:pt idx="4">
                  <c:v>2054093</c:v>
                </c:pt>
                <c:pt idx="5">
                  <c:v>2114226</c:v>
                </c:pt>
                <c:pt idx="6">
                  <c:v>2176598</c:v>
                </c:pt>
                <c:pt idx="7">
                  <c:v>2240155</c:v>
                </c:pt>
                <c:pt idx="8">
                  <c:v>2305939</c:v>
                </c:pt>
                <c:pt idx="9">
                  <c:v>2372949</c:v>
                </c:pt>
                <c:pt idx="10">
                  <c:v>2441264</c:v>
                </c:pt>
                <c:pt idx="11">
                  <c:v>2510284</c:v>
                </c:pt>
                <c:pt idx="12">
                  <c:v>2580666</c:v>
                </c:pt>
                <c:pt idx="13">
                  <c:v>2651927</c:v>
                </c:pt>
                <c:pt idx="14">
                  <c:v>2724673</c:v>
                </c:pt>
                <c:pt idx="15">
                  <c:v>2798788</c:v>
                </c:pt>
                <c:pt idx="16">
                  <c:v>2873932</c:v>
                </c:pt>
                <c:pt idx="17">
                  <c:v>2950548</c:v>
                </c:pt>
                <c:pt idx="18">
                  <c:v>3028978</c:v>
                </c:pt>
                <c:pt idx="19">
                  <c:v>3108809</c:v>
                </c:pt>
                <c:pt idx="20">
                  <c:v>3190612</c:v>
                </c:pt>
                <c:pt idx="21">
                  <c:v>3273987</c:v>
                </c:pt>
                <c:pt idx="22">
                  <c:v>3359527</c:v>
                </c:pt>
                <c:pt idx="23">
                  <c:v>3447284</c:v>
                </c:pt>
                <c:pt idx="24">
                  <c:v>3537106</c:v>
                </c:pt>
                <c:pt idx="25">
                  <c:v>3629404</c:v>
                </c:pt>
                <c:pt idx="26">
                  <c:v>3723800</c:v>
                </c:pt>
                <c:pt idx="27">
                  <c:v>3821218</c:v>
                </c:pt>
                <c:pt idx="28">
                  <c:v>3921239</c:v>
                </c:pt>
                <c:pt idx="29">
                  <c:v>4024157</c:v>
                </c:pt>
                <c:pt idx="30">
                  <c:v>4129875</c:v>
                </c:pt>
                <c:pt idx="31">
                  <c:v>4238697</c:v>
                </c:pt>
                <c:pt idx="32">
                  <c:v>4350404</c:v>
                </c:pt>
                <c:pt idx="33">
                  <c:v>4465155</c:v>
                </c:pt>
                <c:pt idx="34">
                  <c:v>4583016</c:v>
                </c:pt>
                <c:pt idx="35">
                  <c:v>4703941</c:v>
                </c:pt>
                <c:pt idx="36">
                  <c:v>4828085</c:v>
                </c:pt>
                <c:pt idx="37">
                  <c:v>4955653</c:v>
                </c:pt>
                <c:pt idx="38">
                  <c:v>5086456</c:v>
                </c:pt>
                <c:pt idx="39">
                  <c:v>5220502</c:v>
                </c:pt>
                <c:pt idx="40">
                  <c:v>5358126</c:v>
                </c:pt>
              </c:numCache>
            </c:numRef>
          </c:val>
          <c:smooth val="0"/>
          <c:extLst>
            <c:ext xmlns:c16="http://schemas.microsoft.com/office/drawing/2014/chart" uri="{C3380CC4-5D6E-409C-BE32-E72D297353CC}">
              <c16:uniqueId val="{00000000-E5CA-48F3-BBC4-D5DE56722F86}"/>
            </c:ext>
          </c:extLst>
        </c:ser>
        <c:ser>
          <c:idx val="4"/>
          <c:order val="4"/>
          <c:tx>
            <c:strRef>
              <c:f>Sheet1!$F$1</c:f>
              <c:strCache>
                <c:ptCount val="1"/>
                <c:pt idx="0">
                  <c:v>Lower Rio Grande Valley</c:v>
                </c:pt>
              </c:strCache>
            </c:strRef>
          </c:tx>
          <c:spPr>
            <a:ln w="28575" cap="rnd">
              <a:solidFill>
                <a:schemeClr val="accent5"/>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#,##0</c:formatCode>
                <c:ptCount val="41"/>
                <c:pt idx="0">
                  <c:v>1203123</c:v>
                </c:pt>
                <c:pt idx="1">
                  <c:v>1232758</c:v>
                </c:pt>
                <c:pt idx="2">
                  <c:v>1262984</c:v>
                </c:pt>
                <c:pt idx="3">
                  <c:v>1294242</c:v>
                </c:pt>
                <c:pt idx="4">
                  <c:v>1325760</c:v>
                </c:pt>
                <c:pt idx="5">
                  <c:v>1357513</c:v>
                </c:pt>
                <c:pt idx="6">
                  <c:v>1390077</c:v>
                </c:pt>
                <c:pt idx="7">
                  <c:v>1423186</c:v>
                </c:pt>
                <c:pt idx="8">
                  <c:v>1457271</c:v>
                </c:pt>
                <c:pt idx="9">
                  <c:v>1491456</c:v>
                </c:pt>
                <c:pt idx="10">
                  <c:v>1525927</c:v>
                </c:pt>
                <c:pt idx="11">
                  <c:v>1561426</c:v>
                </c:pt>
                <c:pt idx="12">
                  <c:v>1597000</c:v>
                </c:pt>
                <c:pt idx="13">
                  <c:v>1632914</c:v>
                </c:pt>
                <c:pt idx="14">
                  <c:v>1669252</c:v>
                </c:pt>
                <c:pt idx="15">
                  <c:v>1705725</c:v>
                </c:pt>
                <c:pt idx="16">
                  <c:v>1742255</c:v>
                </c:pt>
                <c:pt idx="17">
                  <c:v>1778975</c:v>
                </c:pt>
                <c:pt idx="18">
                  <c:v>1815564</c:v>
                </c:pt>
                <c:pt idx="19">
                  <c:v>1851833</c:v>
                </c:pt>
                <c:pt idx="20">
                  <c:v>1888065</c:v>
                </c:pt>
                <c:pt idx="21">
                  <c:v>1923937</c:v>
                </c:pt>
                <c:pt idx="22">
                  <c:v>1959709</c:v>
                </c:pt>
                <c:pt idx="23">
                  <c:v>1995171</c:v>
                </c:pt>
                <c:pt idx="24">
                  <c:v>2030350</c:v>
                </c:pt>
                <c:pt idx="25">
                  <c:v>2065242</c:v>
                </c:pt>
                <c:pt idx="26">
                  <c:v>2099948</c:v>
                </c:pt>
                <c:pt idx="27">
                  <c:v>2134429</c:v>
                </c:pt>
                <c:pt idx="28">
                  <c:v>2168553</c:v>
                </c:pt>
                <c:pt idx="29">
                  <c:v>2202413</c:v>
                </c:pt>
                <c:pt idx="30">
                  <c:v>2236009</c:v>
                </c:pt>
                <c:pt idx="31">
                  <c:v>2269395</c:v>
                </c:pt>
                <c:pt idx="32">
                  <c:v>2302585</c:v>
                </c:pt>
                <c:pt idx="33">
                  <c:v>2335600</c:v>
                </c:pt>
                <c:pt idx="34">
                  <c:v>2368347</c:v>
                </c:pt>
                <c:pt idx="35">
                  <c:v>2401011</c:v>
                </c:pt>
                <c:pt idx="36">
                  <c:v>2433375</c:v>
                </c:pt>
                <c:pt idx="37">
                  <c:v>2465617</c:v>
                </c:pt>
                <c:pt idx="38">
                  <c:v>2497604</c:v>
                </c:pt>
                <c:pt idx="39">
                  <c:v>2529406</c:v>
                </c:pt>
                <c:pt idx="40">
                  <c:v>2560965</c:v>
                </c:pt>
              </c:numCache>
            </c:numRef>
          </c:val>
          <c:smooth val="0"/>
          <c:extLst>
            <c:ext xmlns:c16="http://schemas.microsoft.com/office/drawing/2014/chart" uri="{C3380CC4-5D6E-409C-BE32-E72D297353CC}">
              <c16:uniqueId val="{00000001-E5CA-48F3-BBC4-D5DE56722F86}"/>
            </c:ext>
          </c:extLst>
        </c:ser>
        <c:ser>
          <c:idx val="5"/>
          <c:order val="5"/>
          <c:tx>
            <c:strRef>
              <c:f>Sheet1!$G$1</c:f>
              <c:strCache>
                <c:ptCount val="1"/>
                <c:pt idx="0">
                  <c:v>East Texas</c:v>
                </c:pt>
              </c:strCache>
            </c:strRef>
          </c:tx>
          <c:spPr>
            <a:ln w="28575" cap="rnd">
              <a:solidFill>
                <a:schemeClr val="accent6"/>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Sheet1!$G$2:$G$42</c:f>
              <c:numCache>
                <c:formatCode>#,##0</c:formatCode>
                <c:ptCount val="41"/>
                <c:pt idx="0">
                  <c:v>829749</c:v>
                </c:pt>
                <c:pt idx="1">
                  <c:v>839706</c:v>
                </c:pt>
                <c:pt idx="2">
                  <c:v>850027</c:v>
                </c:pt>
                <c:pt idx="3">
                  <c:v>860524</c:v>
                </c:pt>
                <c:pt idx="4">
                  <c:v>871116</c:v>
                </c:pt>
                <c:pt idx="5">
                  <c:v>881799</c:v>
                </c:pt>
                <c:pt idx="6">
                  <c:v>892439</c:v>
                </c:pt>
                <c:pt idx="7">
                  <c:v>903144</c:v>
                </c:pt>
                <c:pt idx="8">
                  <c:v>914055</c:v>
                </c:pt>
                <c:pt idx="9">
                  <c:v>925106</c:v>
                </c:pt>
                <c:pt idx="10">
                  <c:v>936323</c:v>
                </c:pt>
                <c:pt idx="11">
                  <c:v>947833</c:v>
                </c:pt>
                <c:pt idx="12">
                  <c:v>959605</c:v>
                </c:pt>
                <c:pt idx="13">
                  <c:v>971601</c:v>
                </c:pt>
                <c:pt idx="14">
                  <c:v>983870</c:v>
                </c:pt>
                <c:pt idx="15">
                  <c:v>996097</c:v>
                </c:pt>
                <c:pt idx="16">
                  <c:v>1008566</c:v>
                </c:pt>
                <c:pt idx="17">
                  <c:v>1021126</c:v>
                </c:pt>
                <c:pt idx="18">
                  <c:v>1033756</c:v>
                </c:pt>
                <c:pt idx="19">
                  <c:v>1046430</c:v>
                </c:pt>
                <c:pt idx="20">
                  <c:v>1059245</c:v>
                </c:pt>
                <c:pt idx="21">
                  <c:v>1072130</c:v>
                </c:pt>
                <c:pt idx="22">
                  <c:v>1085086</c:v>
                </c:pt>
                <c:pt idx="23">
                  <c:v>1097984</c:v>
                </c:pt>
                <c:pt idx="24">
                  <c:v>1111068</c:v>
                </c:pt>
                <c:pt idx="25">
                  <c:v>1124207</c:v>
                </c:pt>
                <c:pt idx="26">
                  <c:v>1137447</c:v>
                </c:pt>
                <c:pt idx="27">
                  <c:v>1150820</c:v>
                </c:pt>
                <c:pt idx="28">
                  <c:v>1164455</c:v>
                </c:pt>
                <c:pt idx="29">
                  <c:v>1178292</c:v>
                </c:pt>
                <c:pt idx="30">
                  <c:v>1192453</c:v>
                </c:pt>
                <c:pt idx="31">
                  <c:v>1206833</c:v>
                </c:pt>
                <c:pt idx="32">
                  <c:v>1221548</c:v>
                </c:pt>
                <c:pt idx="33">
                  <c:v>1236640</c:v>
                </c:pt>
                <c:pt idx="34">
                  <c:v>1252165</c:v>
                </c:pt>
                <c:pt idx="35">
                  <c:v>1268026</c:v>
                </c:pt>
                <c:pt idx="36">
                  <c:v>1284399</c:v>
                </c:pt>
                <c:pt idx="37">
                  <c:v>1301328</c:v>
                </c:pt>
                <c:pt idx="38">
                  <c:v>1318887</c:v>
                </c:pt>
                <c:pt idx="39">
                  <c:v>1336937</c:v>
                </c:pt>
                <c:pt idx="40">
                  <c:v>1355704</c:v>
                </c:pt>
              </c:numCache>
            </c:numRef>
          </c:val>
          <c:smooth val="0"/>
          <c:extLst>
            <c:ext xmlns:c16="http://schemas.microsoft.com/office/drawing/2014/chart" uri="{C3380CC4-5D6E-409C-BE32-E72D297353CC}">
              <c16:uniqueId val="{00000002-E5CA-48F3-BBC4-D5DE56722F86}"/>
            </c:ext>
          </c:extLst>
        </c:ser>
        <c:ser>
          <c:idx val="6"/>
          <c:order val="6"/>
          <c:tx>
            <c:strRef>
              <c:f>Sheet1!$H$1</c:f>
              <c:strCache>
                <c:ptCount val="1"/>
                <c:pt idx="0">
                  <c:v>Rio Grande</c:v>
                </c:pt>
              </c:strCache>
            </c:strRef>
          </c:tx>
          <c:spPr>
            <a:ln w="28575" cap="rnd">
              <a:solidFill>
                <a:schemeClr val="accent1">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Sheet1!$H$2:$H$42</c:f>
              <c:numCache>
                <c:formatCode>#,##0</c:formatCode>
                <c:ptCount val="41"/>
                <c:pt idx="0">
                  <c:v>825913</c:v>
                </c:pt>
                <c:pt idx="1">
                  <c:v>840353</c:v>
                </c:pt>
                <c:pt idx="2">
                  <c:v>855218</c:v>
                </c:pt>
                <c:pt idx="3">
                  <c:v>869821</c:v>
                </c:pt>
                <c:pt idx="4">
                  <c:v>885187</c:v>
                </c:pt>
                <c:pt idx="5">
                  <c:v>900316</c:v>
                </c:pt>
                <c:pt idx="6">
                  <c:v>915995</c:v>
                </c:pt>
                <c:pt idx="7">
                  <c:v>931965</c:v>
                </c:pt>
                <c:pt idx="8">
                  <c:v>947668</c:v>
                </c:pt>
                <c:pt idx="9">
                  <c:v>963923</c:v>
                </c:pt>
                <c:pt idx="10">
                  <c:v>980456</c:v>
                </c:pt>
                <c:pt idx="11">
                  <c:v>996936</c:v>
                </c:pt>
                <c:pt idx="12">
                  <c:v>1013680</c:v>
                </c:pt>
                <c:pt idx="13">
                  <c:v>1030214</c:v>
                </c:pt>
                <c:pt idx="14">
                  <c:v>1046816</c:v>
                </c:pt>
                <c:pt idx="15">
                  <c:v>1063374</c:v>
                </c:pt>
                <c:pt idx="16">
                  <c:v>1079641</c:v>
                </c:pt>
                <c:pt idx="17">
                  <c:v>1095782</c:v>
                </c:pt>
                <c:pt idx="18">
                  <c:v>1111661</c:v>
                </c:pt>
                <c:pt idx="19">
                  <c:v>1127394</c:v>
                </c:pt>
                <c:pt idx="20">
                  <c:v>1142673</c:v>
                </c:pt>
                <c:pt idx="21">
                  <c:v>1157779</c:v>
                </c:pt>
                <c:pt idx="22">
                  <c:v>1172512</c:v>
                </c:pt>
                <c:pt idx="23">
                  <c:v>1186932</c:v>
                </c:pt>
                <c:pt idx="24">
                  <c:v>1201092</c:v>
                </c:pt>
                <c:pt idx="25">
                  <c:v>1215074</c:v>
                </c:pt>
                <c:pt idx="26">
                  <c:v>1228785</c:v>
                </c:pt>
                <c:pt idx="27">
                  <c:v>1242253</c:v>
                </c:pt>
                <c:pt idx="28">
                  <c:v>1255546</c:v>
                </c:pt>
                <c:pt idx="29">
                  <c:v>1268632</c:v>
                </c:pt>
                <c:pt idx="30">
                  <c:v>1281526</c:v>
                </c:pt>
                <c:pt idx="31">
                  <c:v>1294264</c:v>
                </c:pt>
                <c:pt idx="32">
                  <c:v>1306739</c:v>
                </c:pt>
                <c:pt idx="33">
                  <c:v>1318985</c:v>
                </c:pt>
                <c:pt idx="34">
                  <c:v>1331063</c:v>
                </c:pt>
                <c:pt idx="35">
                  <c:v>1342874</c:v>
                </c:pt>
                <c:pt idx="36">
                  <c:v>1354567</c:v>
                </c:pt>
                <c:pt idx="37">
                  <c:v>1366019</c:v>
                </c:pt>
                <c:pt idx="38">
                  <c:v>1377208</c:v>
                </c:pt>
                <c:pt idx="39">
                  <c:v>1388258</c:v>
                </c:pt>
                <c:pt idx="40">
                  <c:v>1398989</c:v>
                </c:pt>
              </c:numCache>
            </c:numRef>
          </c:val>
          <c:smooth val="0"/>
          <c:extLst>
            <c:ext xmlns:c16="http://schemas.microsoft.com/office/drawing/2014/chart" uri="{C3380CC4-5D6E-409C-BE32-E72D297353CC}">
              <c16:uniqueId val="{00000003-E5CA-48F3-BBC4-D5DE56722F86}"/>
            </c:ext>
          </c:extLst>
        </c:ser>
        <c:ser>
          <c:idx val="7"/>
          <c:order val="7"/>
          <c:tx>
            <c:strRef>
              <c:f>Sheet1!$I$1</c:f>
              <c:strCache>
                <c:ptCount val="1"/>
                <c:pt idx="0">
                  <c:v>Coastal Bend</c:v>
                </c:pt>
              </c:strCache>
            </c:strRef>
          </c:tx>
          <c:spPr>
            <a:ln w="28575" cap="rnd">
              <a:solidFill>
                <a:schemeClr val="accent2">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Sheet1!$I$2:$I$42</c:f>
              <c:numCache>
                <c:formatCode>#,##0</c:formatCode>
                <c:ptCount val="41"/>
                <c:pt idx="0">
                  <c:v>571987</c:v>
                </c:pt>
                <c:pt idx="1">
                  <c:v>577504</c:v>
                </c:pt>
                <c:pt idx="2">
                  <c:v>582878</c:v>
                </c:pt>
                <c:pt idx="3">
                  <c:v>588100</c:v>
                </c:pt>
                <c:pt idx="4">
                  <c:v>593413</c:v>
                </c:pt>
                <c:pt idx="5">
                  <c:v>598640</c:v>
                </c:pt>
                <c:pt idx="6">
                  <c:v>603918</c:v>
                </c:pt>
                <c:pt idx="7">
                  <c:v>609289</c:v>
                </c:pt>
                <c:pt idx="8">
                  <c:v>614728</c:v>
                </c:pt>
                <c:pt idx="9">
                  <c:v>620029</c:v>
                </c:pt>
                <c:pt idx="10">
                  <c:v>625225</c:v>
                </c:pt>
                <c:pt idx="11">
                  <c:v>630625</c:v>
                </c:pt>
                <c:pt idx="12">
                  <c:v>635884</c:v>
                </c:pt>
                <c:pt idx="13">
                  <c:v>640967</c:v>
                </c:pt>
                <c:pt idx="14">
                  <c:v>645931</c:v>
                </c:pt>
                <c:pt idx="15">
                  <c:v>650835</c:v>
                </c:pt>
                <c:pt idx="16">
                  <c:v>655577</c:v>
                </c:pt>
                <c:pt idx="17">
                  <c:v>660070</c:v>
                </c:pt>
                <c:pt idx="18">
                  <c:v>664405</c:v>
                </c:pt>
                <c:pt idx="19">
                  <c:v>668464</c:v>
                </c:pt>
                <c:pt idx="20">
                  <c:v>672221</c:v>
                </c:pt>
                <c:pt idx="21">
                  <c:v>675866</c:v>
                </c:pt>
                <c:pt idx="22">
                  <c:v>679155</c:v>
                </c:pt>
                <c:pt idx="23">
                  <c:v>682228</c:v>
                </c:pt>
                <c:pt idx="24">
                  <c:v>685089</c:v>
                </c:pt>
                <c:pt idx="25">
                  <c:v>687685</c:v>
                </c:pt>
                <c:pt idx="26">
                  <c:v>690130</c:v>
                </c:pt>
                <c:pt idx="27">
                  <c:v>692346</c:v>
                </c:pt>
                <c:pt idx="28">
                  <c:v>694397</c:v>
                </c:pt>
                <c:pt idx="29">
                  <c:v>696186</c:v>
                </c:pt>
                <c:pt idx="30">
                  <c:v>697908</c:v>
                </c:pt>
                <c:pt idx="31">
                  <c:v>699437</c:v>
                </c:pt>
                <c:pt idx="32">
                  <c:v>700846</c:v>
                </c:pt>
                <c:pt idx="33">
                  <c:v>702182</c:v>
                </c:pt>
                <c:pt idx="34">
                  <c:v>703335</c:v>
                </c:pt>
                <c:pt idx="35">
                  <c:v>704373</c:v>
                </c:pt>
                <c:pt idx="36">
                  <c:v>705329</c:v>
                </c:pt>
                <c:pt idx="37">
                  <c:v>706239</c:v>
                </c:pt>
                <c:pt idx="38">
                  <c:v>707050</c:v>
                </c:pt>
                <c:pt idx="39">
                  <c:v>707842</c:v>
                </c:pt>
                <c:pt idx="40">
                  <c:v>708569</c:v>
                </c:pt>
              </c:numCache>
            </c:numRef>
          </c:val>
          <c:smooth val="0"/>
          <c:extLst>
            <c:ext xmlns:c16="http://schemas.microsoft.com/office/drawing/2014/chart" uri="{C3380CC4-5D6E-409C-BE32-E72D297353CC}">
              <c16:uniqueId val="{00000004-E5CA-48F3-BBC4-D5DE56722F86}"/>
            </c:ext>
          </c:extLst>
        </c:ser>
        <c:ser>
          <c:idx val="8"/>
          <c:order val="8"/>
          <c:tx>
            <c:strRef>
              <c:f>Sheet1!$J$1</c:f>
              <c:strCache>
                <c:ptCount val="1"/>
                <c:pt idx="0">
                  <c:v>Central Texas</c:v>
                </c:pt>
              </c:strCache>
            </c:strRef>
          </c:tx>
          <c:spPr>
            <a:ln w="28575" cap="rnd">
              <a:solidFill>
                <a:schemeClr val="accent3">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Sheet1!$J$2:$J$42</c:f>
              <c:numCache>
                <c:formatCode>#,##0</c:formatCode>
                <c:ptCount val="41"/>
                <c:pt idx="0">
                  <c:v>449641</c:v>
                </c:pt>
                <c:pt idx="1">
                  <c:v>459619</c:v>
                </c:pt>
                <c:pt idx="2">
                  <c:v>469807</c:v>
                </c:pt>
                <c:pt idx="3">
                  <c:v>480066</c:v>
                </c:pt>
                <c:pt idx="4">
                  <c:v>490370</c:v>
                </c:pt>
                <c:pt idx="5">
                  <c:v>500759</c:v>
                </c:pt>
                <c:pt idx="6">
                  <c:v>510969</c:v>
                </c:pt>
                <c:pt idx="7">
                  <c:v>521198</c:v>
                </c:pt>
                <c:pt idx="8">
                  <c:v>531366</c:v>
                </c:pt>
                <c:pt idx="9">
                  <c:v>541560</c:v>
                </c:pt>
                <c:pt idx="10">
                  <c:v>551856</c:v>
                </c:pt>
                <c:pt idx="11">
                  <c:v>562250</c:v>
                </c:pt>
                <c:pt idx="12">
                  <c:v>572713</c:v>
                </c:pt>
                <c:pt idx="13">
                  <c:v>583196</c:v>
                </c:pt>
                <c:pt idx="14">
                  <c:v>593838</c:v>
                </c:pt>
                <c:pt idx="15">
                  <c:v>604451</c:v>
                </c:pt>
                <c:pt idx="16">
                  <c:v>615227</c:v>
                </c:pt>
                <c:pt idx="17">
                  <c:v>626108</c:v>
                </c:pt>
                <c:pt idx="18">
                  <c:v>637122</c:v>
                </c:pt>
                <c:pt idx="19">
                  <c:v>648318</c:v>
                </c:pt>
                <c:pt idx="20">
                  <c:v>659690</c:v>
                </c:pt>
                <c:pt idx="21">
                  <c:v>671117</c:v>
                </c:pt>
                <c:pt idx="22">
                  <c:v>682684</c:v>
                </c:pt>
                <c:pt idx="23">
                  <c:v>694362</c:v>
                </c:pt>
                <c:pt idx="24">
                  <c:v>706227</c:v>
                </c:pt>
                <c:pt idx="25">
                  <c:v>718227</c:v>
                </c:pt>
                <c:pt idx="26">
                  <c:v>730442</c:v>
                </c:pt>
                <c:pt idx="27">
                  <c:v>742703</c:v>
                </c:pt>
                <c:pt idx="28">
                  <c:v>755200</c:v>
                </c:pt>
                <c:pt idx="29">
                  <c:v>767820</c:v>
                </c:pt>
                <c:pt idx="30">
                  <c:v>780639</c:v>
                </c:pt>
                <c:pt idx="31">
                  <c:v>793524</c:v>
                </c:pt>
                <c:pt idx="32">
                  <c:v>806642</c:v>
                </c:pt>
                <c:pt idx="33">
                  <c:v>819717</c:v>
                </c:pt>
                <c:pt idx="34">
                  <c:v>833058</c:v>
                </c:pt>
                <c:pt idx="35">
                  <c:v>846339</c:v>
                </c:pt>
                <c:pt idx="36">
                  <c:v>859744</c:v>
                </c:pt>
                <c:pt idx="37">
                  <c:v>873243</c:v>
                </c:pt>
                <c:pt idx="38">
                  <c:v>886801</c:v>
                </c:pt>
                <c:pt idx="39">
                  <c:v>900528</c:v>
                </c:pt>
                <c:pt idx="40">
                  <c:v>914416</c:v>
                </c:pt>
              </c:numCache>
            </c:numRef>
          </c:val>
          <c:smooth val="0"/>
          <c:extLst>
            <c:ext xmlns:c16="http://schemas.microsoft.com/office/drawing/2014/chart" uri="{C3380CC4-5D6E-409C-BE32-E72D297353CC}">
              <c16:uniqueId val="{00000005-E5CA-48F3-BBC4-D5DE56722F86}"/>
            </c:ext>
          </c:extLst>
        </c:ser>
        <c:ser>
          <c:idx val="9"/>
          <c:order val="9"/>
          <c:tx>
            <c:strRef>
              <c:f>Sheet1!$K$1</c:f>
              <c:strCache>
                <c:ptCount val="1"/>
                <c:pt idx="0">
                  <c:v>Panhandle</c:v>
                </c:pt>
              </c:strCache>
            </c:strRef>
          </c:tx>
          <c:spPr>
            <a:ln w="28575" cap="rnd">
              <a:solidFill>
                <a:schemeClr val="accent4">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Sheet1!$K$2:$K$42</c:f>
              <c:numCache>
                <c:formatCode>#,##0</c:formatCode>
                <c:ptCount val="41"/>
                <c:pt idx="0">
                  <c:v>427927</c:v>
                </c:pt>
                <c:pt idx="1">
                  <c:v>433412</c:v>
                </c:pt>
                <c:pt idx="2">
                  <c:v>438816</c:v>
                </c:pt>
                <c:pt idx="3">
                  <c:v>444321</c:v>
                </c:pt>
                <c:pt idx="4">
                  <c:v>449799</c:v>
                </c:pt>
                <c:pt idx="5">
                  <c:v>455269</c:v>
                </c:pt>
                <c:pt idx="6">
                  <c:v>460891</c:v>
                </c:pt>
                <c:pt idx="7">
                  <c:v>466617</c:v>
                </c:pt>
                <c:pt idx="8">
                  <c:v>472451</c:v>
                </c:pt>
                <c:pt idx="9">
                  <c:v>478349</c:v>
                </c:pt>
                <c:pt idx="10">
                  <c:v>484478</c:v>
                </c:pt>
                <c:pt idx="11">
                  <c:v>490774</c:v>
                </c:pt>
                <c:pt idx="12">
                  <c:v>497251</c:v>
                </c:pt>
                <c:pt idx="13">
                  <c:v>503876</c:v>
                </c:pt>
                <c:pt idx="14">
                  <c:v>510668</c:v>
                </c:pt>
                <c:pt idx="15">
                  <c:v>517626</c:v>
                </c:pt>
                <c:pt idx="16">
                  <c:v>524736</c:v>
                </c:pt>
                <c:pt idx="17">
                  <c:v>531902</c:v>
                </c:pt>
                <c:pt idx="18">
                  <c:v>539232</c:v>
                </c:pt>
                <c:pt idx="19">
                  <c:v>546762</c:v>
                </c:pt>
                <c:pt idx="20">
                  <c:v>554343</c:v>
                </c:pt>
                <c:pt idx="21">
                  <c:v>562057</c:v>
                </c:pt>
                <c:pt idx="22">
                  <c:v>569810</c:v>
                </c:pt>
                <c:pt idx="23">
                  <c:v>577604</c:v>
                </c:pt>
                <c:pt idx="24">
                  <c:v>585390</c:v>
                </c:pt>
                <c:pt idx="25">
                  <c:v>593275</c:v>
                </c:pt>
                <c:pt idx="26">
                  <c:v>601188</c:v>
                </c:pt>
                <c:pt idx="27">
                  <c:v>609236</c:v>
                </c:pt>
                <c:pt idx="28">
                  <c:v>617288</c:v>
                </c:pt>
                <c:pt idx="29">
                  <c:v>625475</c:v>
                </c:pt>
                <c:pt idx="30">
                  <c:v>633691</c:v>
                </c:pt>
                <c:pt idx="31">
                  <c:v>642059</c:v>
                </c:pt>
                <c:pt idx="32">
                  <c:v>650679</c:v>
                </c:pt>
                <c:pt idx="33">
                  <c:v>659364</c:v>
                </c:pt>
                <c:pt idx="34">
                  <c:v>668312</c:v>
                </c:pt>
                <c:pt idx="35">
                  <c:v>677385</c:v>
                </c:pt>
                <c:pt idx="36">
                  <c:v>686522</c:v>
                </c:pt>
                <c:pt idx="37">
                  <c:v>696021</c:v>
                </c:pt>
                <c:pt idx="38">
                  <c:v>705670</c:v>
                </c:pt>
                <c:pt idx="39">
                  <c:v>715708</c:v>
                </c:pt>
                <c:pt idx="40">
                  <c:v>726044</c:v>
                </c:pt>
              </c:numCache>
            </c:numRef>
          </c:val>
          <c:smooth val="0"/>
          <c:extLst>
            <c:ext xmlns:c16="http://schemas.microsoft.com/office/drawing/2014/chart" uri="{C3380CC4-5D6E-409C-BE32-E72D297353CC}">
              <c16:uniqueId val="{00000006-E5CA-48F3-BBC4-D5DE56722F86}"/>
            </c:ext>
          </c:extLst>
        </c:ser>
        <c:ser>
          <c:idx val="10"/>
          <c:order val="10"/>
          <c:tx>
            <c:strRef>
              <c:f>Sheet1!$L$1</c:f>
              <c:strCache>
                <c:ptCount val="1"/>
                <c:pt idx="0">
                  <c:v>Permian Basin</c:v>
                </c:pt>
              </c:strCache>
            </c:strRef>
          </c:tx>
          <c:spPr>
            <a:ln w="28575" cap="rnd">
              <a:solidFill>
                <a:schemeClr val="accent5">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Sheet1!$L$2:$L$42</c:f>
              <c:numCache>
                <c:formatCode>#,##0</c:formatCode>
                <c:ptCount val="41"/>
                <c:pt idx="0">
                  <c:v>417679</c:v>
                </c:pt>
                <c:pt idx="1">
                  <c:v>423841</c:v>
                </c:pt>
                <c:pt idx="2">
                  <c:v>429952</c:v>
                </c:pt>
                <c:pt idx="3">
                  <c:v>436161</c:v>
                </c:pt>
                <c:pt idx="4">
                  <c:v>442395</c:v>
                </c:pt>
                <c:pt idx="5">
                  <c:v>448625</c:v>
                </c:pt>
                <c:pt idx="6">
                  <c:v>454743</c:v>
                </c:pt>
                <c:pt idx="7">
                  <c:v>461049</c:v>
                </c:pt>
                <c:pt idx="8">
                  <c:v>467315</c:v>
                </c:pt>
                <c:pt idx="9">
                  <c:v>473596</c:v>
                </c:pt>
                <c:pt idx="10">
                  <c:v>479978</c:v>
                </c:pt>
                <c:pt idx="11">
                  <c:v>486433</c:v>
                </c:pt>
                <c:pt idx="12">
                  <c:v>493073</c:v>
                </c:pt>
                <c:pt idx="13">
                  <c:v>499663</c:v>
                </c:pt>
                <c:pt idx="14">
                  <c:v>506352</c:v>
                </c:pt>
                <c:pt idx="15">
                  <c:v>513157</c:v>
                </c:pt>
                <c:pt idx="16">
                  <c:v>519941</c:v>
                </c:pt>
                <c:pt idx="17">
                  <c:v>526733</c:v>
                </c:pt>
                <c:pt idx="18">
                  <c:v>533632</c:v>
                </c:pt>
                <c:pt idx="19">
                  <c:v>540438</c:v>
                </c:pt>
                <c:pt idx="20">
                  <c:v>547298</c:v>
                </c:pt>
                <c:pt idx="21">
                  <c:v>554119</c:v>
                </c:pt>
                <c:pt idx="22">
                  <c:v>560900</c:v>
                </c:pt>
                <c:pt idx="23">
                  <c:v>567689</c:v>
                </c:pt>
                <c:pt idx="24">
                  <c:v>574487</c:v>
                </c:pt>
                <c:pt idx="25">
                  <c:v>581164</c:v>
                </c:pt>
                <c:pt idx="26">
                  <c:v>587812</c:v>
                </c:pt>
                <c:pt idx="27">
                  <c:v>594436</c:v>
                </c:pt>
                <c:pt idx="28">
                  <c:v>600977</c:v>
                </c:pt>
                <c:pt idx="29">
                  <c:v>607493</c:v>
                </c:pt>
                <c:pt idx="30">
                  <c:v>613899</c:v>
                </c:pt>
                <c:pt idx="31">
                  <c:v>620266</c:v>
                </c:pt>
                <c:pt idx="32">
                  <c:v>626567</c:v>
                </c:pt>
                <c:pt idx="33">
                  <c:v>632966</c:v>
                </c:pt>
                <c:pt idx="34">
                  <c:v>639286</c:v>
                </c:pt>
                <c:pt idx="35">
                  <c:v>645527</c:v>
                </c:pt>
                <c:pt idx="36">
                  <c:v>651777</c:v>
                </c:pt>
                <c:pt idx="37">
                  <c:v>658001</c:v>
                </c:pt>
                <c:pt idx="38">
                  <c:v>664284</c:v>
                </c:pt>
                <c:pt idx="39">
                  <c:v>670591</c:v>
                </c:pt>
                <c:pt idx="40">
                  <c:v>676892</c:v>
                </c:pt>
              </c:numCache>
            </c:numRef>
          </c:val>
          <c:smooth val="0"/>
          <c:extLst>
            <c:ext xmlns:c16="http://schemas.microsoft.com/office/drawing/2014/chart" uri="{C3380CC4-5D6E-409C-BE32-E72D297353CC}">
              <c16:uniqueId val="{00000007-E5CA-48F3-BBC4-D5DE56722F86}"/>
            </c:ext>
          </c:extLst>
        </c:ser>
        <c:ser>
          <c:idx val="11"/>
          <c:order val="11"/>
          <c:tx>
            <c:strRef>
              <c:f>Sheet1!$M$1</c:f>
              <c:strCache>
                <c:ptCount val="1"/>
                <c:pt idx="0">
                  <c:v>South Plains</c:v>
                </c:pt>
              </c:strCache>
            </c:strRef>
          </c:tx>
          <c:spPr>
            <a:ln w="28575" cap="rnd">
              <a:solidFill>
                <a:schemeClr val="accent6">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Sheet1!$M$2:$M$42</c:f>
              <c:numCache>
                <c:formatCode>#,##0</c:formatCode>
                <c:ptCount val="41"/>
                <c:pt idx="0">
                  <c:v>411659</c:v>
                </c:pt>
                <c:pt idx="1">
                  <c:v>416257</c:v>
                </c:pt>
                <c:pt idx="2">
                  <c:v>420666</c:v>
                </c:pt>
                <c:pt idx="3">
                  <c:v>425087</c:v>
                </c:pt>
                <c:pt idx="4">
                  <c:v>429514</c:v>
                </c:pt>
                <c:pt idx="5">
                  <c:v>433910</c:v>
                </c:pt>
                <c:pt idx="6">
                  <c:v>438621</c:v>
                </c:pt>
                <c:pt idx="7">
                  <c:v>443297</c:v>
                </c:pt>
                <c:pt idx="8">
                  <c:v>448109</c:v>
                </c:pt>
                <c:pt idx="9">
                  <c:v>452967</c:v>
                </c:pt>
                <c:pt idx="10">
                  <c:v>457807</c:v>
                </c:pt>
                <c:pt idx="11">
                  <c:v>462681</c:v>
                </c:pt>
                <c:pt idx="12">
                  <c:v>467594</c:v>
                </c:pt>
                <c:pt idx="13">
                  <c:v>472510</c:v>
                </c:pt>
                <c:pt idx="14">
                  <c:v>477433</c:v>
                </c:pt>
                <c:pt idx="15">
                  <c:v>482280</c:v>
                </c:pt>
                <c:pt idx="16">
                  <c:v>487177</c:v>
                </c:pt>
                <c:pt idx="17">
                  <c:v>492037</c:v>
                </c:pt>
                <c:pt idx="18">
                  <c:v>496921</c:v>
                </c:pt>
                <c:pt idx="19">
                  <c:v>501679</c:v>
                </c:pt>
                <c:pt idx="20">
                  <c:v>506423</c:v>
                </c:pt>
                <c:pt idx="21">
                  <c:v>511060</c:v>
                </c:pt>
                <c:pt idx="22">
                  <c:v>515637</c:v>
                </c:pt>
                <c:pt idx="23">
                  <c:v>520135</c:v>
                </c:pt>
                <c:pt idx="24">
                  <c:v>524556</c:v>
                </c:pt>
                <c:pt idx="25">
                  <c:v>528937</c:v>
                </c:pt>
                <c:pt idx="26">
                  <c:v>533224</c:v>
                </c:pt>
                <c:pt idx="27">
                  <c:v>537557</c:v>
                </c:pt>
                <c:pt idx="28">
                  <c:v>541799</c:v>
                </c:pt>
                <c:pt idx="29">
                  <c:v>546070</c:v>
                </c:pt>
                <c:pt idx="30">
                  <c:v>550335</c:v>
                </c:pt>
                <c:pt idx="31">
                  <c:v>554563</c:v>
                </c:pt>
                <c:pt idx="32">
                  <c:v>558813</c:v>
                </c:pt>
                <c:pt idx="33">
                  <c:v>563001</c:v>
                </c:pt>
                <c:pt idx="34">
                  <c:v>567195</c:v>
                </c:pt>
                <c:pt idx="35">
                  <c:v>571362</c:v>
                </c:pt>
                <c:pt idx="36">
                  <c:v>575495</c:v>
                </c:pt>
                <c:pt idx="37">
                  <c:v>579584</c:v>
                </c:pt>
                <c:pt idx="38">
                  <c:v>583677</c:v>
                </c:pt>
                <c:pt idx="39">
                  <c:v>587791</c:v>
                </c:pt>
                <c:pt idx="40">
                  <c:v>591983</c:v>
                </c:pt>
              </c:numCache>
            </c:numRef>
          </c:val>
          <c:smooth val="0"/>
          <c:extLst>
            <c:ext xmlns:c16="http://schemas.microsoft.com/office/drawing/2014/chart" uri="{C3380CC4-5D6E-409C-BE32-E72D297353CC}">
              <c16:uniqueId val="{00000008-E5CA-48F3-BBC4-D5DE56722F86}"/>
            </c:ext>
          </c:extLst>
        </c:ser>
        <c:ser>
          <c:idx val="12"/>
          <c:order val="12"/>
          <c:tx>
            <c:strRef>
              <c:f>Sheet1!$N$1</c:f>
              <c:strCache>
                <c:ptCount val="1"/>
                <c:pt idx="0">
                  <c:v>South East Texas</c:v>
                </c:pt>
              </c:strCache>
            </c:strRef>
          </c:tx>
          <c:spPr>
            <a:ln w="28575" cap="rnd">
              <a:solidFill>
                <a:schemeClr val="accent1">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Sheet1!$N$2:$N$42</c:f>
              <c:numCache>
                <c:formatCode>#,##0</c:formatCode>
                <c:ptCount val="41"/>
                <c:pt idx="0">
                  <c:v>388745</c:v>
                </c:pt>
                <c:pt idx="1">
                  <c:v>391840</c:v>
                </c:pt>
                <c:pt idx="2">
                  <c:v>394558</c:v>
                </c:pt>
                <c:pt idx="3">
                  <c:v>397393</c:v>
                </c:pt>
                <c:pt idx="4">
                  <c:v>400136</c:v>
                </c:pt>
                <c:pt idx="5">
                  <c:v>403018</c:v>
                </c:pt>
                <c:pt idx="6">
                  <c:v>405963</c:v>
                </c:pt>
                <c:pt idx="7">
                  <c:v>408912</c:v>
                </c:pt>
                <c:pt idx="8">
                  <c:v>412011</c:v>
                </c:pt>
                <c:pt idx="9">
                  <c:v>415163</c:v>
                </c:pt>
                <c:pt idx="10">
                  <c:v>418420</c:v>
                </c:pt>
                <c:pt idx="11">
                  <c:v>421752</c:v>
                </c:pt>
                <c:pt idx="12">
                  <c:v>425207</c:v>
                </c:pt>
                <c:pt idx="13">
                  <c:v>428733</c:v>
                </c:pt>
                <c:pt idx="14">
                  <c:v>432306</c:v>
                </c:pt>
                <c:pt idx="15">
                  <c:v>435975</c:v>
                </c:pt>
                <c:pt idx="16">
                  <c:v>439786</c:v>
                </c:pt>
                <c:pt idx="17">
                  <c:v>443596</c:v>
                </c:pt>
                <c:pt idx="18">
                  <c:v>447609</c:v>
                </c:pt>
                <c:pt idx="19">
                  <c:v>451574</c:v>
                </c:pt>
                <c:pt idx="20">
                  <c:v>455653</c:v>
                </c:pt>
                <c:pt idx="21">
                  <c:v>459767</c:v>
                </c:pt>
                <c:pt idx="22">
                  <c:v>463971</c:v>
                </c:pt>
                <c:pt idx="23">
                  <c:v>468181</c:v>
                </c:pt>
                <c:pt idx="24">
                  <c:v>472448</c:v>
                </c:pt>
                <c:pt idx="25">
                  <c:v>476711</c:v>
                </c:pt>
                <c:pt idx="26">
                  <c:v>480952</c:v>
                </c:pt>
                <c:pt idx="27">
                  <c:v>485402</c:v>
                </c:pt>
                <c:pt idx="28">
                  <c:v>489824</c:v>
                </c:pt>
                <c:pt idx="29">
                  <c:v>494328</c:v>
                </c:pt>
                <c:pt idx="30">
                  <c:v>498941</c:v>
                </c:pt>
                <c:pt idx="31">
                  <c:v>503573</c:v>
                </c:pt>
                <c:pt idx="32">
                  <c:v>508334</c:v>
                </c:pt>
                <c:pt idx="33">
                  <c:v>513200</c:v>
                </c:pt>
                <c:pt idx="34">
                  <c:v>518170</c:v>
                </c:pt>
                <c:pt idx="35">
                  <c:v>523313</c:v>
                </c:pt>
                <c:pt idx="36">
                  <c:v>528579</c:v>
                </c:pt>
                <c:pt idx="37">
                  <c:v>534055</c:v>
                </c:pt>
                <c:pt idx="38">
                  <c:v>539725</c:v>
                </c:pt>
                <c:pt idx="39">
                  <c:v>545517</c:v>
                </c:pt>
                <c:pt idx="40">
                  <c:v>551607</c:v>
                </c:pt>
              </c:numCache>
            </c:numRef>
          </c:val>
          <c:smooth val="0"/>
          <c:extLst>
            <c:ext xmlns:c16="http://schemas.microsoft.com/office/drawing/2014/chart" uri="{C3380CC4-5D6E-409C-BE32-E72D297353CC}">
              <c16:uniqueId val="{00000009-E5CA-48F3-BBC4-D5DE56722F86}"/>
            </c:ext>
          </c:extLst>
        </c:ser>
        <c:ser>
          <c:idx val="13"/>
          <c:order val="13"/>
          <c:tx>
            <c:strRef>
              <c:f>Sheet1!$O$1</c:f>
              <c:strCache>
                <c:ptCount val="1"/>
                <c:pt idx="0">
                  <c:v>Deep East Texas</c:v>
                </c:pt>
              </c:strCache>
            </c:strRef>
          </c:tx>
          <c:spPr>
            <a:ln w="28575" cap="rnd">
              <a:solidFill>
                <a:schemeClr val="accent2">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Sheet1!$O$2:$O$42</c:f>
              <c:numCache>
                <c:formatCode>#,##0</c:formatCode>
                <c:ptCount val="41"/>
                <c:pt idx="0">
                  <c:v>378477</c:v>
                </c:pt>
                <c:pt idx="1">
                  <c:v>382537</c:v>
                </c:pt>
                <c:pt idx="2">
                  <c:v>386469</c:v>
                </c:pt>
                <c:pt idx="3">
                  <c:v>390367</c:v>
                </c:pt>
                <c:pt idx="4">
                  <c:v>394315</c:v>
                </c:pt>
                <c:pt idx="5">
                  <c:v>398250</c:v>
                </c:pt>
                <c:pt idx="6">
                  <c:v>402204</c:v>
                </c:pt>
                <c:pt idx="7">
                  <c:v>406144</c:v>
                </c:pt>
                <c:pt idx="8">
                  <c:v>410124</c:v>
                </c:pt>
                <c:pt idx="9">
                  <c:v>414129</c:v>
                </c:pt>
                <c:pt idx="10">
                  <c:v>418106</c:v>
                </c:pt>
                <c:pt idx="11">
                  <c:v>422093</c:v>
                </c:pt>
                <c:pt idx="12">
                  <c:v>426124</c:v>
                </c:pt>
                <c:pt idx="13">
                  <c:v>429955</c:v>
                </c:pt>
                <c:pt idx="14">
                  <c:v>433796</c:v>
                </c:pt>
                <c:pt idx="15">
                  <c:v>437672</c:v>
                </c:pt>
                <c:pt idx="16">
                  <c:v>441431</c:v>
                </c:pt>
                <c:pt idx="17">
                  <c:v>445085</c:v>
                </c:pt>
                <c:pt idx="18">
                  <c:v>448687</c:v>
                </c:pt>
                <c:pt idx="19">
                  <c:v>452110</c:v>
                </c:pt>
                <c:pt idx="20">
                  <c:v>455430</c:v>
                </c:pt>
                <c:pt idx="21">
                  <c:v>458724</c:v>
                </c:pt>
                <c:pt idx="22">
                  <c:v>461714</c:v>
                </c:pt>
                <c:pt idx="23">
                  <c:v>464678</c:v>
                </c:pt>
                <c:pt idx="24">
                  <c:v>467499</c:v>
                </c:pt>
                <c:pt idx="25">
                  <c:v>470194</c:v>
                </c:pt>
                <c:pt idx="26">
                  <c:v>472828</c:v>
                </c:pt>
                <c:pt idx="27">
                  <c:v>475384</c:v>
                </c:pt>
                <c:pt idx="28">
                  <c:v>477810</c:v>
                </c:pt>
                <c:pt idx="29">
                  <c:v>480190</c:v>
                </c:pt>
                <c:pt idx="30">
                  <c:v>482461</c:v>
                </c:pt>
                <c:pt idx="31">
                  <c:v>484760</c:v>
                </c:pt>
                <c:pt idx="32">
                  <c:v>486884</c:v>
                </c:pt>
                <c:pt idx="33">
                  <c:v>489049</c:v>
                </c:pt>
                <c:pt idx="34">
                  <c:v>491225</c:v>
                </c:pt>
                <c:pt idx="35">
                  <c:v>493388</c:v>
                </c:pt>
                <c:pt idx="36">
                  <c:v>495491</c:v>
                </c:pt>
                <c:pt idx="37">
                  <c:v>497807</c:v>
                </c:pt>
                <c:pt idx="38">
                  <c:v>500079</c:v>
                </c:pt>
                <c:pt idx="39">
                  <c:v>502484</c:v>
                </c:pt>
                <c:pt idx="40">
                  <c:v>504915</c:v>
                </c:pt>
              </c:numCache>
            </c:numRef>
          </c:val>
          <c:smooth val="0"/>
          <c:extLst>
            <c:ext xmlns:c16="http://schemas.microsoft.com/office/drawing/2014/chart" uri="{C3380CC4-5D6E-409C-BE32-E72D297353CC}">
              <c16:uniqueId val="{0000000A-E5CA-48F3-BBC4-D5DE56722F86}"/>
            </c:ext>
          </c:extLst>
        </c:ser>
        <c:ser>
          <c:idx val="14"/>
          <c:order val="14"/>
          <c:tx>
            <c:strRef>
              <c:f>Sheet1!$P$1</c:f>
              <c:strCache>
                <c:ptCount val="1"/>
                <c:pt idx="0">
                  <c:v>Heart of Texas</c:v>
                </c:pt>
              </c:strCache>
            </c:strRef>
          </c:tx>
          <c:spPr>
            <a:ln w="28575" cap="rnd">
              <a:solidFill>
                <a:schemeClr val="accent3">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Sheet1!$P$2:$P$42</c:f>
              <c:numCache>
                <c:formatCode>#,##0</c:formatCode>
                <c:ptCount val="41"/>
                <c:pt idx="0">
                  <c:v>349273</c:v>
                </c:pt>
                <c:pt idx="1">
                  <c:v>352529</c:v>
                </c:pt>
                <c:pt idx="2">
                  <c:v>355685</c:v>
                </c:pt>
                <c:pt idx="3">
                  <c:v>358966</c:v>
                </c:pt>
                <c:pt idx="4">
                  <c:v>362241</c:v>
                </c:pt>
                <c:pt idx="5">
                  <c:v>365520</c:v>
                </c:pt>
                <c:pt idx="6">
                  <c:v>368873</c:v>
                </c:pt>
                <c:pt idx="7">
                  <c:v>372211</c:v>
                </c:pt>
                <c:pt idx="8">
                  <c:v>375626</c:v>
                </c:pt>
                <c:pt idx="9">
                  <c:v>379142</c:v>
                </c:pt>
                <c:pt idx="10">
                  <c:v>382710</c:v>
                </c:pt>
                <c:pt idx="11">
                  <c:v>386366</c:v>
                </c:pt>
                <c:pt idx="12">
                  <c:v>390061</c:v>
                </c:pt>
                <c:pt idx="13">
                  <c:v>393765</c:v>
                </c:pt>
                <c:pt idx="14">
                  <c:v>397548</c:v>
                </c:pt>
                <c:pt idx="15">
                  <c:v>401240</c:v>
                </c:pt>
                <c:pt idx="16">
                  <c:v>404969</c:v>
                </c:pt>
                <c:pt idx="17">
                  <c:v>408622</c:v>
                </c:pt>
                <c:pt idx="18">
                  <c:v>412167</c:v>
                </c:pt>
                <c:pt idx="19">
                  <c:v>415603</c:v>
                </c:pt>
                <c:pt idx="20">
                  <c:v>419015</c:v>
                </c:pt>
                <c:pt idx="21">
                  <c:v>422302</c:v>
                </c:pt>
                <c:pt idx="22">
                  <c:v>425513</c:v>
                </c:pt>
                <c:pt idx="23">
                  <c:v>428588</c:v>
                </c:pt>
                <c:pt idx="24">
                  <c:v>431551</c:v>
                </c:pt>
                <c:pt idx="25">
                  <c:v>434447</c:v>
                </c:pt>
                <c:pt idx="26">
                  <c:v>437238</c:v>
                </c:pt>
                <c:pt idx="27">
                  <c:v>439987</c:v>
                </c:pt>
                <c:pt idx="28">
                  <c:v>442642</c:v>
                </c:pt>
                <c:pt idx="29">
                  <c:v>445264</c:v>
                </c:pt>
                <c:pt idx="30">
                  <c:v>447898</c:v>
                </c:pt>
                <c:pt idx="31">
                  <c:v>450462</c:v>
                </c:pt>
                <c:pt idx="32">
                  <c:v>453046</c:v>
                </c:pt>
                <c:pt idx="33">
                  <c:v>455600</c:v>
                </c:pt>
                <c:pt idx="34">
                  <c:v>458196</c:v>
                </c:pt>
                <c:pt idx="35">
                  <c:v>460831</c:v>
                </c:pt>
                <c:pt idx="36">
                  <c:v>463432</c:v>
                </c:pt>
                <c:pt idx="37">
                  <c:v>466112</c:v>
                </c:pt>
                <c:pt idx="38">
                  <c:v>468822</c:v>
                </c:pt>
                <c:pt idx="39">
                  <c:v>471597</c:v>
                </c:pt>
                <c:pt idx="40">
                  <c:v>474365</c:v>
                </c:pt>
              </c:numCache>
            </c:numRef>
          </c:val>
          <c:smooth val="0"/>
          <c:extLst>
            <c:ext xmlns:c16="http://schemas.microsoft.com/office/drawing/2014/chart" uri="{C3380CC4-5D6E-409C-BE32-E72D297353CC}">
              <c16:uniqueId val="{0000000B-E5CA-48F3-BBC4-D5DE56722F86}"/>
            </c:ext>
          </c:extLst>
        </c:ser>
        <c:ser>
          <c:idx val="15"/>
          <c:order val="15"/>
          <c:tx>
            <c:strRef>
              <c:f>Sheet1!$Q$1</c:f>
              <c:strCache>
                <c:ptCount val="1"/>
                <c:pt idx="0">
                  <c:v>South Texas</c:v>
                </c:pt>
              </c:strCache>
            </c:strRef>
          </c:tx>
          <c:spPr>
            <a:ln w="28575" cap="rnd">
              <a:solidFill>
                <a:schemeClr val="accent4">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Sheet1!$Q$2:$Q$42</c:f>
              <c:numCache>
                <c:formatCode>#,##0</c:formatCode>
                <c:ptCount val="41"/>
                <c:pt idx="0">
                  <c:v>330590</c:v>
                </c:pt>
                <c:pt idx="1">
                  <c:v>337958</c:v>
                </c:pt>
                <c:pt idx="2">
                  <c:v>345326</c:v>
                </c:pt>
                <c:pt idx="3">
                  <c:v>352863</c:v>
                </c:pt>
                <c:pt idx="4">
                  <c:v>360522</c:v>
                </c:pt>
                <c:pt idx="5">
                  <c:v>368336</c:v>
                </c:pt>
                <c:pt idx="6">
                  <c:v>376254</c:v>
                </c:pt>
                <c:pt idx="7">
                  <c:v>384356</c:v>
                </c:pt>
                <c:pt idx="8">
                  <c:v>392583</c:v>
                </c:pt>
                <c:pt idx="9">
                  <c:v>400972</c:v>
                </c:pt>
                <c:pt idx="10">
                  <c:v>409389</c:v>
                </c:pt>
                <c:pt idx="11">
                  <c:v>417774</c:v>
                </c:pt>
                <c:pt idx="12">
                  <c:v>426229</c:v>
                </c:pt>
                <c:pt idx="13">
                  <c:v>434611</c:v>
                </c:pt>
                <c:pt idx="14">
                  <c:v>443163</c:v>
                </c:pt>
                <c:pt idx="15">
                  <c:v>451703</c:v>
                </c:pt>
                <c:pt idx="16">
                  <c:v>460126</c:v>
                </c:pt>
                <c:pt idx="17">
                  <c:v>468607</c:v>
                </c:pt>
                <c:pt idx="18">
                  <c:v>477021</c:v>
                </c:pt>
                <c:pt idx="19">
                  <c:v>485306</c:v>
                </c:pt>
                <c:pt idx="20">
                  <c:v>493464</c:v>
                </c:pt>
                <c:pt idx="21">
                  <c:v>501582</c:v>
                </c:pt>
                <c:pt idx="22">
                  <c:v>509557</c:v>
                </c:pt>
                <c:pt idx="23">
                  <c:v>517529</c:v>
                </c:pt>
                <c:pt idx="24">
                  <c:v>525460</c:v>
                </c:pt>
                <c:pt idx="25">
                  <c:v>533222</c:v>
                </c:pt>
                <c:pt idx="26">
                  <c:v>540899</c:v>
                </c:pt>
                <c:pt idx="27">
                  <c:v>548469</c:v>
                </c:pt>
                <c:pt idx="28">
                  <c:v>555994</c:v>
                </c:pt>
                <c:pt idx="29">
                  <c:v>563408</c:v>
                </c:pt>
                <c:pt idx="30">
                  <c:v>570742</c:v>
                </c:pt>
                <c:pt idx="31">
                  <c:v>577954</c:v>
                </c:pt>
                <c:pt idx="32">
                  <c:v>585096</c:v>
                </c:pt>
                <c:pt idx="33">
                  <c:v>592164</c:v>
                </c:pt>
                <c:pt idx="34">
                  <c:v>599131</c:v>
                </c:pt>
                <c:pt idx="35">
                  <c:v>606033</c:v>
                </c:pt>
                <c:pt idx="36">
                  <c:v>612801</c:v>
                </c:pt>
                <c:pt idx="37">
                  <c:v>619475</c:v>
                </c:pt>
                <c:pt idx="38">
                  <c:v>626046</c:v>
                </c:pt>
                <c:pt idx="39">
                  <c:v>632539</c:v>
                </c:pt>
                <c:pt idx="40">
                  <c:v>638866</c:v>
                </c:pt>
              </c:numCache>
            </c:numRef>
          </c:val>
          <c:smooth val="0"/>
          <c:extLst>
            <c:ext xmlns:c16="http://schemas.microsoft.com/office/drawing/2014/chart" uri="{C3380CC4-5D6E-409C-BE32-E72D297353CC}">
              <c16:uniqueId val="{0000000C-E5CA-48F3-BBC4-D5DE56722F86}"/>
            </c:ext>
          </c:extLst>
        </c:ser>
        <c:ser>
          <c:idx val="16"/>
          <c:order val="16"/>
          <c:tx>
            <c:strRef>
              <c:f>Sheet1!$R$1</c:f>
              <c:strCache>
                <c:ptCount val="1"/>
                <c:pt idx="0">
                  <c:v>West Central Texas</c:v>
                </c:pt>
              </c:strCache>
            </c:strRef>
          </c:tx>
          <c:spPr>
            <a:ln w="28575" cap="rnd">
              <a:solidFill>
                <a:schemeClr val="accent5">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Sheet1!$R$2:$R$42</c:f>
              <c:numCache>
                <c:formatCode>#,##0</c:formatCode>
                <c:ptCount val="41"/>
                <c:pt idx="0">
                  <c:v>327390</c:v>
                </c:pt>
                <c:pt idx="1">
                  <c:v>329647</c:v>
                </c:pt>
                <c:pt idx="2">
                  <c:v>331725</c:v>
                </c:pt>
                <c:pt idx="3">
                  <c:v>333878</c:v>
                </c:pt>
                <c:pt idx="4">
                  <c:v>336075</c:v>
                </c:pt>
                <c:pt idx="5">
                  <c:v>338176</c:v>
                </c:pt>
                <c:pt idx="6">
                  <c:v>340192</c:v>
                </c:pt>
                <c:pt idx="7">
                  <c:v>342183</c:v>
                </c:pt>
                <c:pt idx="8">
                  <c:v>344132</c:v>
                </c:pt>
                <c:pt idx="9">
                  <c:v>346038</c:v>
                </c:pt>
                <c:pt idx="10">
                  <c:v>347819</c:v>
                </c:pt>
                <c:pt idx="11">
                  <c:v>349666</c:v>
                </c:pt>
                <c:pt idx="12">
                  <c:v>351374</c:v>
                </c:pt>
                <c:pt idx="13">
                  <c:v>353012</c:v>
                </c:pt>
                <c:pt idx="14">
                  <c:v>354683</c:v>
                </c:pt>
                <c:pt idx="15">
                  <c:v>356316</c:v>
                </c:pt>
                <c:pt idx="16">
                  <c:v>357905</c:v>
                </c:pt>
                <c:pt idx="17">
                  <c:v>359433</c:v>
                </c:pt>
                <c:pt idx="18">
                  <c:v>360813</c:v>
                </c:pt>
                <c:pt idx="19">
                  <c:v>362180</c:v>
                </c:pt>
                <c:pt idx="20">
                  <c:v>363456</c:v>
                </c:pt>
                <c:pt idx="21">
                  <c:v>364632</c:v>
                </c:pt>
                <c:pt idx="22">
                  <c:v>365708</c:v>
                </c:pt>
                <c:pt idx="23">
                  <c:v>366761</c:v>
                </c:pt>
                <c:pt idx="24">
                  <c:v>367665</c:v>
                </c:pt>
                <c:pt idx="25">
                  <c:v>368553</c:v>
                </c:pt>
                <c:pt idx="26">
                  <c:v>369339</c:v>
                </c:pt>
                <c:pt idx="27">
                  <c:v>370037</c:v>
                </c:pt>
                <c:pt idx="28">
                  <c:v>370763</c:v>
                </c:pt>
                <c:pt idx="29">
                  <c:v>371349</c:v>
                </c:pt>
                <c:pt idx="30">
                  <c:v>371954</c:v>
                </c:pt>
                <c:pt idx="31">
                  <c:v>372501</c:v>
                </c:pt>
                <c:pt idx="32">
                  <c:v>372960</c:v>
                </c:pt>
                <c:pt idx="33">
                  <c:v>373383</c:v>
                </c:pt>
                <c:pt idx="34">
                  <c:v>373808</c:v>
                </c:pt>
                <c:pt idx="35">
                  <c:v>374212</c:v>
                </c:pt>
                <c:pt idx="36">
                  <c:v>374483</c:v>
                </c:pt>
                <c:pt idx="37">
                  <c:v>374776</c:v>
                </c:pt>
                <c:pt idx="38">
                  <c:v>375099</c:v>
                </c:pt>
                <c:pt idx="39">
                  <c:v>375481</c:v>
                </c:pt>
                <c:pt idx="40">
                  <c:v>375854</c:v>
                </c:pt>
              </c:numCache>
            </c:numRef>
          </c:val>
          <c:smooth val="0"/>
          <c:extLst>
            <c:ext xmlns:c16="http://schemas.microsoft.com/office/drawing/2014/chart" uri="{C3380CC4-5D6E-409C-BE32-E72D297353CC}">
              <c16:uniqueId val="{0000000D-E5CA-48F3-BBC4-D5DE56722F86}"/>
            </c:ext>
          </c:extLst>
        </c:ser>
        <c:ser>
          <c:idx val="17"/>
          <c:order val="17"/>
          <c:tx>
            <c:strRef>
              <c:f>Sheet1!$S$1</c:f>
              <c:strCache>
                <c:ptCount val="1"/>
                <c:pt idx="0">
                  <c:v>Brazos Valley</c:v>
                </c:pt>
              </c:strCache>
            </c:strRef>
          </c:tx>
          <c:spPr>
            <a:ln w="28575" cap="rnd">
              <a:solidFill>
                <a:schemeClr val="accent6">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Sheet1!$S$2:$S$42</c:f>
              <c:numCache>
                <c:formatCode>#,##0</c:formatCode>
                <c:ptCount val="41"/>
                <c:pt idx="0">
                  <c:v>319447</c:v>
                </c:pt>
                <c:pt idx="1">
                  <c:v>325950</c:v>
                </c:pt>
                <c:pt idx="2">
                  <c:v>331394</c:v>
                </c:pt>
                <c:pt idx="3">
                  <c:v>336796</c:v>
                </c:pt>
                <c:pt idx="4">
                  <c:v>342433</c:v>
                </c:pt>
                <c:pt idx="5">
                  <c:v>348376</c:v>
                </c:pt>
                <c:pt idx="6">
                  <c:v>354967</c:v>
                </c:pt>
                <c:pt idx="7">
                  <c:v>361656</c:v>
                </c:pt>
                <c:pt idx="8">
                  <c:v>368541</c:v>
                </c:pt>
                <c:pt idx="9">
                  <c:v>375451</c:v>
                </c:pt>
                <c:pt idx="10">
                  <c:v>382528</c:v>
                </c:pt>
                <c:pt idx="11">
                  <c:v>389551</c:v>
                </c:pt>
                <c:pt idx="12">
                  <c:v>396577</c:v>
                </c:pt>
                <c:pt idx="13">
                  <c:v>403660</c:v>
                </c:pt>
                <c:pt idx="14">
                  <c:v>410745</c:v>
                </c:pt>
                <c:pt idx="15">
                  <c:v>417951</c:v>
                </c:pt>
                <c:pt idx="16">
                  <c:v>425192</c:v>
                </c:pt>
                <c:pt idx="17">
                  <c:v>432319</c:v>
                </c:pt>
                <c:pt idx="18">
                  <c:v>439471</c:v>
                </c:pt>
                <c:pt idx="19">
                  <c:v>446512</c:v>
                </c:pt>
                <c:pt idx="20">
                  <c:v>453474</c:v>
                </c:pt>
                <c:pt idx="21">
                  <c:v>460375</c:v>
                </c:pt>
                <c:pt idx="22">
                  <c:v>467245</c:v>
                </c:pt>
                <c:pt idx="23">
                  <c:v>474197</c:v>
                </c:pt>
                <c:pt idx="24">
                  <c:v>481153</c:v>
                </c:pt>
                <c:pt idx="25">
                  <c:v>488147</c:v>
                </c:pt>
                <c:pt idx="26">
                  <c:v>495331</c:v>
                </c:pt>
                <c:pt idx="27">
                  <c:v>502530</c:v>
                </c:pt>
                <c:pt idx="28">
                  <c:v>509812</c:v>
                </c:pt>
                <c:pt idx="29">
                  <c:v>517203</c:v>
                </c:pt>
                <c:pt idx="30">
                  <c:v>524839</c:v>
                </c:pt>
                <c:pt idx="31">
                  <c:v>532610</c:v>
                </c:pt>
                <c:pt idx="32">
                  <c:v>540593</c:v>
                </c:pt>
                <c:pt idx="33">
                  <c:v>548713</c:v>
                </c:pt>
                <c:pt idx="34">
                  <c:v>557034</c:v>
                </c:pt>
                <c:pt idx="35">
                  <c:v>565431</c:v>
                </c:pt>
                <c:pt idx="36">
                  <c:v>574022</c:v>
                </c:pt>
                <c:pt idx="37">
                  <c:v>582708</c:v>
                </c:pt>
                <c:pt idx="38">
                  <c:v>591478</c:v>
                </c:pt>
                <c:pt idx="39">
                  <c:v>600393</c:v>
                </c:pt>
                <c:pt idx="40">
                  <c:v>609323</c:v>
                </c:pt>
              </c:numCache>
            </c:numRef>
          </c:val>
          <c:smooth val="0"/>
          <c:extLst>
            <c:ext xmlns:c16="http://schemas.microsoft.com/office/drawing/2014/chart" uri="{C3380CC4-5D6E-409C-BE32-E72D297353CC}">
              <c16:uniqueId val="{0000000E-E5CA-48F3-BBC4-D5DE56722F86}"/>
            </c:ext>
          </c:extLst>
        </c:ser>
        <c:ser>
          <c:idx val="18"/>
          <c:order val="18"/>
          <c:tx>
            <c:strRef>
              <c:f>Sheet1!$T$1</c:f>
              <c:strCache>
                <c:ptCount val="1"/>
                <c:pt idx="0">
                  <c:v>Ark-Tex</c:v>
                </c:pt>
              </c:strCache>
            </c:strRef>
          </c:tx>
          <c:spPr>
            <a:ln w="28575" cap="rnd">
              <a:solidFill>
                <a:schemeClr val="accent1">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Sheet1!$T$2:$T$42</c:f>
              <c:numCache>
                <c:formatCode>#,##0</c:formatCode>
                <c:ptCount val="41"/>
                <c:pt idx="0">
                  <c:v>281947</c:v>
                </c:pt>
                <c:pt idx="1">
                  <c:v>284028</c:v>
                </c:pt>
                <c:pt idx="2">
                  <c:v>285995</c:v>
                </c:pt>
                <c:pt idx="3">
                  <c:v>287879</c:v>
                </c:pt>
                <c:pt idx="4">
                  <c:v>289772</c:v>
                </c:pt>
                <c:pt idx="5">
                  <c:v>291761</c:v>
                </c:pt>
                <c:pt idx="6">
                  <c:v>293677</c:v>
                </c:pt>
                <c:pt idx="7">
                  <c:v>295671</c:v>
                </c:pt>
                <c:pt idx="8">
                  <c:v>297589</c:v>
                </c:pt>
                <c:pt idx="9">
                  <c:v>299618</c:v>
                </c:pt>
                <c:pt idx="10">
                  <c:v>301626</c:v>
                </c:pt>
                <c:pt idx="11">
                  <c:v>303653</c:v>
                </c:pt>
                <c:pt idx="12">
                  <c:v>305610</c:v>
                </c:pt>
                <c:pt idx="13">
                  <c:v>307619</c:v>
                </c:pt>
                <c:pt idx="14">
                  <c:v>309608</c:v>
                </c:pt>
                <c:pt idx="15">
                  <c:v>311518</c:v>
                </c:pt>
                <c:pt idx="16">
                  <c:v>313497</c:v>
                </c:pt>
                <c:pt idx="17">
                  <c:v>315455</c:v>
                </c:pt>
                <c:pt idx="18">
                  <c:v>317424</c:v>
                </c:pt>
                <c:pt idx="19">
                  <c:v>319294</c:v>
                </c:pt>
                <c:pt idx="20">
                  <c:v>321195</c:v>
                </c:pt>
                <c:pt idx="21">
                  <c:v>323047</c:v>
                </c:pt>
                <c:pt idx="22">
                  <c:v>324881</c:v>
                </c:pt>
                <c:pt idx="23">
                  <c:v>326637</c:v>
                </c:pt>
                <c:pt idx="24">
                  <c:v>328432</c:v>
                </c:pt>
                <c:pt idx="25">
                  <c:v>330189</c:v>
                </c:pt>
                <c:pt idx="26">
                  <c:v>331883</c:v>
                </c:pt>
                <c:pt idx="27">
                  <c:v>333726</c:v>
                </c:pt>
                <c:pt idx="28">
                  <c:v>335450</c:v>
                </c:pt>
                <c:pt idx="29">
                  <c:v>337135</c:v>
                </c:pt>
                <c:pt idx="30">
                  <c:v>338929</c:v>
                </c:pt>
                <c:pt idx="31">
                  <c:v>340748</c:v>
                </c:pt>
                <c:pt idx="32">
                  <c:v>342601</c:v>
                </c:pt>
                <c:pt idx="33">
                  <c:v>344508</c:v>
                </c:pt>
                <c:pt idx="34">
                  <c:v>346494</c:v>
                </c:pt>
                <c:pt idx="35">
                  <c:v>348430</c:v>
                </c:pt>
                <c:pt idx="36">
                  <c:v>350465</c:v>
                </c:pt>
                <c:pt idx="37">
                  <c:v>352575</c:v>
                </c:pt>
                <c:pt idx="38">
                  <c:v>354864</c:v>
                </c:pt>
                <c:pt idx="39">
                  <c:v>357232</c:v>
                </c:pt>
                <c:pt idx="40">
                  <c:v>359693</c:v>
                </c:pt>
              </c:numCache>
            </c:numRef>
          </c:val>
          <c:smooth val="0"/>
          <c:extLst>
            <c:ext xmlns:c16="http://schemas.microsoft.com/office/drawing/2014/chart" uri="{C3380CC4-5D6E-409C-BE32-E72D297353CC}">
              <c16:uniqueId val="{0000000F-E5CA-48F3-BBC4-D5DE56722F86}"/>
            </c:ext>
          </c:extLst>
        </c:ser>
        <c:ser>
          <c:idx val="19"/>
          <c:order val="19"/>
          <c:tx>
            <c:strRef>
              <c:f>Sheet1!$U$1</c:f>
              <c:strCache>
                <c:ptCount val="1"/>
                <c:pt idx="0">
                  <c:v>Nortex</c:v>
                </c:pt>
              </c:strCache>
            </c:strRef>
          </c:tx>
          <c:spPr>
            <a:ln w="28575" cap="rnd">
              <a:solidFill>
                <a:schemeClr val="accent2">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Sheet1!$U$2:$U$42</c:f>
              <c:numCache>
                <c:formatCode>#,##0</c:formatCode>
                <c:ptCount val="41"/>
                <c:pt idx="0">
                  <c:v>222860</c:v>
                </c:pt>
                <c:pt idx="1">
                  <c:v>223544</c:v>
                </c:pt>
                <c:pt idx="2">
                  <c:v>224447</c:v>
                </c:pt>
                <c:pt idx="3">
                  <c:v>225435</c:v>
                </c:pt>
                <c:pt idx="4">
                  <c:v>226401</c:v>
                </c:pt>
                <c:pt idx="5">
                  <c:v>227398</c:v>
                </c:pt>
                <c:pt idx="6">
                  <c:v>228267</c:v>
                </c:pt>
                <c:pt idx="7">
                  <c:v>229157</c:v>
                </c:pt>
                <c:pt idx="8">
                  <c:v>230099</c:v>
                </c:pt>
                <c:pt idx="9">
                  <c:v>231025</c:v>
                </c:pt>
                <c:pt idx="10">
                  <c:v>231941</c:v>
                </c:pt>
                <c:pt idx="11">
                  <c:v>232979</c:v>
                </c:pt>
                <c:pt idx="12">
                  <c:v>233991</c:v>
                </c:pt>
                <c:pt idx="13">
                  <c:v>235059</c:v>
                </c:pt>
                <c:pt idx="14">
                  <c:v>236111</c:v>
                </c:pt>
                <c:pt idx="15">
                  <c:v>237118</c:v>
                </c:pt>
                <c:pt idx="16">
                  <c:v>238114</c:v>
                </c:pt>
                <c:pt idx="17">
                  <c:v>239115</c:v>
                </c:pt>
                <c:pt idx="18">
                  <c:v>240091</c:v>
                </c:pt>
                <c:pt idx="19">
                  <c:v>241011</c:v>
                </c:pt>
                <c:pt idx="20">
                  <c:v>241920</c:v>
                </c:pt>
                <c:pt idx="21">
                  <c:v>242782</c:v>
                </c:pt>
                <c:pt idx="22">
                  <c:v>243628</c:v>
                </c:pt>
                <c:pt idx="23">
                  <c:v>244401</c:v>
                </c:pt>
                <c:pt idx="24">
                  <c:v>245146</c:v>
                </c:pt>
                <c:pt idx="25">
                  <c:v>245833</c:v>
                </c:pt>
                <c:pt idx="26">
                  <c:v>246433</c:v>
                </c:pt>
                <c:pt idx="27">
                  <c:v>247018</c:v>
                </c:pt>
                <c:pt idx="28">
                  <c:v>247556</c:v>
                </c:pt>
                <c:pt idx="29">
                  <c:v>247978</c:v>
                </c:pt>
                <c:pt idx="30">
                  <c:v>248400</c:v>
                </c:pt>
                <c:pt idx="31">
                  <c:v>248867</c:v>
                </c:pt>
                <c:pt idx="32">
                  <c:v>249302</c:v>
                </c:pt>
                <c:pt idx="33">
                  <c:v>249681</c:v>
                </c:pt>
                <c:pt idx="34">
                  <c:v>250081</c:v>
                </c:pt>
                <c:pt idx="35">
                  <c:v>250450</c:v>
                </c:pt>
                <c:pt idx="36">
                  <c:v>250824</c:v>
                </c:pt>
                <c:pt idx="37">
                  <c:v>251233</c:v>
                </c:pt>
                <c:pt idx="38">
                  <c:v>251602</c:v>
                </c:pt>
                <c:pt idx="39">
                  <c:v>252154</c:v>
                </c:pt>
                <c:pt idx="40">
                  <c:v>252635</c:v>
                </c:pt>
              </c:numCache>
            </c:numRef>
          </c:val>
          <c:smooth val="0"/>
          <c:extLst>
            <c:ext xmlns:c16="http://schemas.microsoft.com/office/drawing/2014/chart" uri="{C3380CC4-5D6E-409C-BE32-E72D297353CC}">
              <c16:uniqueId val="{00000010-E5CA-48F3-BBC4-D5DE56722F86}"/>
            </c:ext>
          </c:extLst>
        </c:ser>
        <c:ser>
          <c:idx val="20"/>
          <c:order val="20"/>
          <c:tx>
            <c:strRef>
              <c:f>Sheet1!$V$1</c:f>
              <c:strCache>
                <c:ptCount val="1"/>
                <c:pt idx="0">
                  <c:v>Texoma</c:v>
                </c:pt>
              </c:strCache>
            </c:strRef>
          </c:tx>
          <c:spPr>
            <a:ln w="28575" cap="rnd">
              <a:solidFill>
                <a:schemeClr val="accent3">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Sheet1!$V$2:$V$42</c:f>
              <c:numCache>
                <c:formatCode>#,##0</c:formatCode>
                <c:ptCount val="41"/>
                <c:pt idx="0">
                  <c:v>193229</c:v>
                </c:pt>
                <c:pt idx="1">
                  <c:v>195088</c:v>
                </c:pt>
                <c:pt idx="2">
                  <c:v>197006</c:v>
                </c:pt>
                <c:pt idx="3">
                  <c:v>198951</c:v>
                </c:pt>
                <c:pt idx="4">
                  <c:v>200974</c:v>
                </c:pt>
                <c:pt idx="5">
                  <c:v>202962</c:v>
                </c:pt>
                <c:pt idx="6">
                  <c:v>204951</c:v>
                </c:pt>
                <c:pt idx="7">
                  <c:v>206977</c:v>
                </c:pt>
                <c:pt idx="8">
                  <c:v>209028</c:v>
                </c:pt>
                <c:pt idx="9">
                  <c:v>211077</c:v>
                </c:pt>
                <c:pt idx="10">
                  <c:v>213118</c:v>
                </c:pt>
                <c:pt idx="11">
                  <c:v>215224</c:v>
                </c:pt>
                <c:pt idx="12">
                  <c:v>217366</c:v>
                </c:pt>
                <c:pt idx="13">
                  <c:v>219532</c:v>
                </c:pt>
                <c:pt idx="14">
                  <c:v>221752</c:v>
                </c:pt>
                <c:pt idx="15">
                  <c:v>223961</c:v>
                </c:pt>
                <c:pt idx="16">
                  <c:v>226157</c:v>
                </c:pt>
                <c:pt idx="17">
                  <c:v>228373</c:v>
                </c:pt>
                <c:pt idx="18">
                  <c:v>230573</c:v>
                </c:pt>
                <c:pt idx="19">
                  <c:v>232765</c:v>
                </c:pt>
                <c:pt idx="20">
                  <c:v>234926</c:v>
                </c:pt>
                <c:pt idx="21">
                  <c:v>237051</c:v>
                </c:pt>
                <c:pt idx="22">
                  <c:v>239123</c:v>
                </c:pt>
                <c:pt idx="23">
                  <c:v>241197</c:v>
                </c:pt>
                <c:pt idx="24">
                  <c:v>243225</c:v>
                </c:pt>
                <c:pt idx="25">
                  <c:v>245161</c:v>
                </c:pt>
                <c:pt idx="26">
                  <c:v>247112</c:v>
                </c:pt>
                <c:pt idx="27">
                  <c:v>249032</c:v>
                </c:pt>
                <c:pt idx="28">
                  <c:v>250922</c:v>
                </c:pt>
                <c:pt idx="29">
                  <c:v>252838</c:v>
                </c:pt>
                <c:pt idx="30">
                  <c:v>254726</c:v>
                </c:pt>
                <c:pt idx="31">
                  <c:v>256607</c:v>
                </c:pt>
                <c:pt idx="32">
                  <c:v>258516</c:v>
                </c:pt>
                <c:pt idx="33">
                  <c:v>260460</c:v>
                </c:pt>
                <c:pt idx="34">
                  <c:v>262448</c:v>
                </c:pt>
                <c:pt idx="35">
                  <c:v>264546</c:v>
                </c:pt>
                <c:pt idx="36">
                  <c:v>266677</c:v>
                </c:pt>
                <c:pt idx="37">
                  <c:v>268920</c:v>
                </c:pt>
                <c:pt idx="38">
                  <c:v>271201</c:v>
                </c:pt>
                <c:pt idx="39">
                  <c:v>273626</c:v>
                </c:pt>
                <c:pt idx="40">
                  <c:v>276147</c:v>
                </c:pt>
              </c:numCache>
            </c:numRef>
          </c:val>
          <c:smooth val="0"/>
          <c:extLst>
            <c:ext xmlns:c16="http://schemas.microsoft.com/office/drawing/2014/chart" uri="{C3380CC4-5D6E-409C-BE32-E72D297353CC}">
              <c16:uniqueId val="{00000011-E5CA-48F3-BBC4-D5DE56722F86}"/>
            </c:ext>
          </c:extLst>
        </c:ser>
        <c:ser>
          <c:idx val="21"/>
          <c:order val="21"/>
          <c:tx>
            <c:strRef>
              <c:f>Sheet1!$W$1</c:f>
              <c:strCache>
                <c:ptCount val="1"/>
                <c:pt idx="0">
                  <c:v>Golden Crescent</c:v>
                </c:pt>
              </c:strCache>
            </c:strRef>
          </c:tx>
          <c:spPr>
            <a:ln w="28575" cap="rnd">
              <a:solidFill>
                <a:schemeClr val="accent4">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Sheet1!$W$2:$W$42</c:f>
              <c:numCache>
                <c:formatCode>#,##0</c:formatCode>
                <c:ptCount val="41"/>
                <c:pt idx="0">
                  <c:v>188626</c:v>
                </c:pt>
                <c:pt idx="1">
                  <c:v>190182</c:v>
                </c:pt>
                <c:pt idx="2">
                  <c:v>191673</c:v>
                </c:pt>
                <c:pt idx="3">
                  <c:v>193225</c:v>
                </c:pt>
                <c:pt idx="4">
                  <c:v>194777</c:v>
                </c:pt>
                <c:pt idx="5">
                  <c:v>196364</c:v>
                </c:pt>
                <c:pt idx="6">
                  <c:v>197877</c:v>
                </c:pt>
                <c:pt idx="7">
                  <c:v>199440</c:v>
                </c:pt>
                <c:pt idx="8">
                  <c:v>201000</c:v>
                </c:pt>
                <c:pt idx="9">
                  <c:v>202492</c:v>
                </c:pt>
                <c:pt idx="10">
                  <c:v>204094</c:v>
                </c:pt>
                <c:pt idx="11">
                  <c:v>205557</c:v>
                </c:pt>
                <c:pt idx="12">
                  <c:v>207017</c:v>
                </c:pt>
                <c:pt idx="13">
                  <c:v>208522</c:v>
                </c:pt>
                <c:pt idx="14">
                  <c:v>209957</c:v>
                </c:pt>
                <c:pt idx="15">
                  <c:v>211388</c:v>
                </c:pt>
                <c:pt idx="16">
                  <c:v>212861</c:v>
                </c:pt>
                <c:pt idx="17">
                  <c:v>214231</c:v>
                </c:pt>
                <c:pt idx="18">
                  <c:v>215669</c:v>
                </c:pt>
                <c:pt idx="19">
                  <c:v>217070</c:v>
                </c:pt>
                <c:pt idx="20">
                  <c:v>218376</c:v>
                </c:pt>
                <c:pt idx="21">
                  <c:v>219594</c:v>
                </c:pt>
                <c:pt idx="22">
                  <c:v>220810</c:v>
                </c:pt>
                <c:pt idx="23">
                  <c:v>221953</c:v>
                </c:pt>
                <c:pt idx="24">
                  <c:v>223048</c:v>
                </c:pt>
                <c:pt idx="25">
                  <c:v>224099</c:v>
                </c:pt>
                <c:pt idx="26">
                  <c:v>225089</c:v>
                </c:pt>
                <c:pt idx="27">
                  <c:v>226096</c:v>
                </c:pt>
                <c:pt idx="28">
                  <c:v>226989</c:v>
                </c:pt>
                <c:pt idx="29">
                  <c:v>227870</c:v>
                </c:pt>
                <c:pt idx="30">
                  <c:v>228685</c:v>
                </c:pt>
                <c:pt idx="31">
                  <c:v>229582</c:v>
                </c:pt>
                <c:pt idx="32">
                  <c:v>230388</c:v>
                </c:pt>
                <c:pt idx="33">
                  <c:v>231158</c:v>
                </c:pt>
                <c:pt idx="34">
                  <c:v>231906</c:v>
                </c:pt>
                <c:pt idx="35">
                  <c:v>232661</c:v>
                </c:pt>
                <c:pt idx="36">
                  <c:v>233379</c:v>
                </c:pt>
                <c:pt idx="37">
                  <c:v>234078</c:v>
                </c:pt>
                <c:pt idx="38">
                  <c:v>234852</c:v>
                </c:pt>
                <c:pt idx="39">
                  <c:v>235679</c:v>
                </c:pt>
                <c:pt idx="40">
                  <c:v>236514</c:v>
                </c:pt>
              </c:numCache>
            </c:numRef>
          </c:val>
          <c:smooth val="0"/>
          <c:extLst>
            <c:ext xmlns:c16="http://schemas.microsoft.com/office/drawing/2014/chart" uri="{C3380CC4-5D6E-409C-BE32-E72D297353CC}">
              <c16:uniqueId val="{00000012-E5CA-48F3-BBC4-D5DE56722F86}"/>
            </c:ext>
          </c:extLst>
        </c:ser>
        <c:ser>
          <c:idx val="22"/>
          <c:order val="22"/>
          <c:tx>
            <c:strRef>
              <c:f>Sheet1!$X$1</c:f>
              <c:strCache>
                <c:ptCount val="1"/>
                <c:pt idx="0">
                  <c:v>Middle Rio Grande</c:v>
                </c:pt>
              </c:strCache>
            </c:strRef>
          </c:tx>
          <c:spPr>
            <a:ln w="28575" cap="rnd">
              <a:solidFill>
                <a:schemeClr val="accent5">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Sheet1!$X$2:$X$42</c:f>
              <c:numCache>
                <c:formatCode>#,##0</c:formatCode>
                <c:ptCount val="41"/>
                <c:pt idx="0">
                  <c:v>167010</c:v>
                </c:pt>
                <c:pt idx="1">
                  <c:v>169156</c:v>
                </c:pt>
                <c:pt idx="2">
                  <c:v>171260</c:v>
                </c:pt>
                <c:pt idx="3">
                  <c:v>173302</c:v>
                </c:pt>
                <c:pt idx="4">
                  <c:v>175367</c:v>
                </c:pt>
                <c:pt idx="5">
                  <c:v>177351</c:v>
                </c:pt>
                <c:pt idx="6">
                  <c:v>179274</c:v>
                </c:pt>
                <c:pt idx="7">
                  <c:v>181141</c:v>
                </c:pt>
                <c:pt idx="8">
                  <c:v>183039</c:v>
                </c:pt>
                <c:pt idx="9">
                  <c:v>184887</c:v>
                </c:pt>
                <c:pt idx="10">
                  <c:v>186755</c:v>
                </c:pt>
                <c:pt idx="11">
                  <c:v>188581</c:v>
                </c:pt>
                <c:pt idx="12">
                  <c:v>190380</c:v>
                </c:pt>
                <c:pt idx="13">
                  <c:v>192183</c:v>
                </c:pt>
                <c:pt idx="14">
                  <c:v>193907</c:v>
                </c:pt>
                <c:pt idx="15">
                  <c:v>195615</c:v>
                </c:pt>
                <c:pt idx="16">
                  <c:v>197256</c:v>
                </c:pt>
                <c:pt idx="17">
                  <c:v>198888</c:v>
                </c:pt>
                <c:pt idx="18">
                  <c:v>200432</c:v>
                </c:pt>
                <c:pt idx="19">
                  <c:v>201857</c:v>
                </c:pt>
                <c:pt idx="20">
                  <c:v>203184</c:v>
                </c:pt>
                <c:pt idx="21">
                  <c:v>204506</c:v>
                </c:pt>
                <c:pt idx="22">
                  <c:v>205753</c:v>
                </c:pt>
                <c:pt idx="23">
                  <c:v>206846</c:v>
                </c:pt>
                <c:pt idx="24">
                  <c:v>207944</c:v>
                </c:pt>
                <c:pt idx="25">
                  <c:v>209005</c:v>
                </c:pt>
                <c:pt idx="26">
                  <c:v>210022</c:v>
                </c:pt>
                <c:pt idx="27">
                  <c:v>210974</c:v>
                </c:pt>
                <c:pt idx="28">
                  <c:v>211845</c:v>
                </c:pt>
                <c:pt idx="29">
                  <c:v>212704</c:v>
                </c:pt>
                <c:pt idx="30">
                  <c:v>213427</c:v>
                </c:pt>
                <c:pt idx="31">
                  <c:v>214057</c:v>
                </c:pt>
                <c:pt idx="32">
                  <c:v>214708</c:v>
                </c:pt>
                <c:pt idx="33">
                  <c:v>215245</c:v>
                </c:pt>
                <c:pt idx="34">
                  <c:v>215807</c:v>
                </c:pt>
                <c:pt idx="35">
                  <c:v>216317</c:v>
                </c:pt>
                <c:pt idx="36">
                  <c:v>216786</c:v>
                </c:pt>
                <c:pt idx="37">
                  <c:v>217204</c:v>
                </c:pt>
                <c:pt idx="38">
                  <c:v>217604</c:v>
                </c:pt>
                <c:pt idx="39">
                  <c:v>217950</c:v>
                </c:pt>
                <c:pt idx="40">
                  <c:v>218192</c:v>
                </c:pt>
              </c:numCache>
            </c:numRef>
          </c:val>
          <c:smooth val="0"/>
          <c:extLst>
            <c:ext xmlns:c16="http://schemas.microsoft.com/office/drawing/2014/chart" uri="{C3380CC4-5D6E-409C-BE32-E72D297353CC}">
              <c16:uniqueId val="{00000013-E5CA-48F3-BBC4-D5DE56722F86}"/>
            </c:ext>
          </c:extLst>
        </c:ser>
        <c:ser>
          <c:idx val="23"/>
          <c:order val="23"/>
          <c:tx>
            <c:strRef>
              <c:f>Sheet1!$Y$1</c:f>
              <c:strCache>
                <c:ptCount val="1"/>
                <c:pt idx="0">
                  <c:v>Concho Valley</c:v>
                </c:pt>
              </c:strCache>
            </c:strRef>
          </c:tx>
          <c:spPr>
            <a:ln w="28575" cap="rnd">
              <a:solidFill>
                <a:schemeClr val="accent6">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Sheet1!$Y$2:$Y$42</c:f>
              <c:numCache>
                <c:formatCode>#,##0</c:formatCode>
                <c:ptCount val="41"/>
                <c:pt idx="0">
                  <c:v>154192</c:v>
                </c:pt>
                <c:pt idx="1">
                  <c:v>155210</c:v>
                </c:pt>
                <c:pt idx="2">
                  <c:v>156140</c:v>
                </c:pt>
                <c:pt idx="3">
                  <c:v>156997</c:v>
                </c:pt>
                <c:pt idx="4">
                  <c:v>157772</c:v>
                </c:pt>
                <c:pt idx="5">
                  <c:v>158526</c:v>
                </c:pt>
                <c:pt idx="6">
                  <c:v>159288</c:v>
                </c:pt>
                <c:pt idx="7">
                  <c:v>160117</c:v>
                </c:pt>
                <c:pt idx="8">
                  <c:v>160940</c:v>
                </c:pt>
                <c:pt idx="9">
                  <c:v>161741</c:v>
                </c:pt>
                <c:pt idx="10">
                  <c:v>162585</c:v>
                </c:pt>
                <c:pt idx="11">
                  <c:v>163380</c:v>
                </c:pt>
                <c:pt idx="12">
                  <c:v>164262</c:v>
                </c:pt>
                <c:pt idx="13">
                  <c:v>165072</c:v>
                </c:pt>
                <c:pt idx="14">
                  <c:v>165793</c:v>
                </c:pt>
                <c:pt idx="15">
                  <c:v>166562</c:v>
                </c:pt>
                <c:pt idx="16">
                  <c:v>167322</c:v>
                </c:pt>
                <c:pt idx="17">
                  <c:v>167996</c:v>
                </c:pt>
                <c:pt idx="18">
                  <c:v>168640</c:v>
                </c:pt>
                <c:pt idx="19">
                  <c:v>169251</c:v>
                </c:pt>
                <c:pt idx="20">
                  <c:v>169742</c:v>
                </c:pt>
                <c:pt idx="21">
                  <c:v>170231</c:v>
                </c:pt>
                <c:pt idx="22">
                  <c:v>170616</c:v>
                </c:pt>
                <c:pt idx="23">
                  <c:v>170956</c:v>
                </c:pt>
                <c:pt idx="24">
                  <c:v>171287</c:v>
                </c:pt>
                <c:pt idx="25">
                  <c:v>171575</c:v>
                </c:pt>
                <c:pt idx="26">
                  <c:v>171828</c:v>
                </c:pt>
                <c:pt idx="27">
                  <c:v>171995</c:v>
                </c:pt>
                <c:pt idx="28">
                  <c:v>172115</c:v>
                </c:pt>
                <c:pt idx="29">
                  <c:v>172231</c:v>
                </c:pt>
                <c:pt idx="30">
                  <c:v>172198</c:v>
                </c:pt>
                <c:pt idx="31">
                  <c:v>172254</c:v>
                </c:pt>
                <c:pt idx="32">
                  <c:v>172253</c:v>
                </c:pt>
                <c:pt idx="33">
                  <c:v>172221</c:v>
                </c:pt>
                <c:pt idx="34">
                  <c:v>172180</c:v>
                </c:pt>
                <c:pt idx="35">
                  <c:v>172042</c:v>
                </c:pt>
                <c:pt idx="36">
                  <c:v>171948</c:v>
                </c:pt>
                <c:pt idx="37">
                  <c:v>171889</c:v>
                </c:pt>
                <c:pt idx="38">
                  <c:v>171767</c:v>
                </c:pt>
                <c:pt idx="39">
                  <c:v>171680</c:v>
                </c:pt>
                <c:pt idx="40">
                  <c:v>171587</c:v>
                </c:pt>
              </c:numCache>
            </c:numRef>
          </c:val>
          <c:smooth val="0"/>
          <c:extLst>
            <c:ext xmlns:c16="http://schemas.microsoft.com/office/drawing/2014/chart" uri="{C3380CC4-5D6E-409C-BE32-E72D297353CC}">
              <c16:uniqueId val="{00000014-E5CA-48F3-BBC4-D5DE56722F86}"/>
            </c:ext>
          </c:extLst>
        </c:ser>
        <c:dLbls>
          <c:showLegendKey val="0"/>
          <c:showVal val="0"/>
          <c:showCatName val="0"/>
          <c:showSerName val="0"/>
          <c:showPercent val="0"/>
          <c:showBubbleSize val="0"/>
        </c:dLbls>
        <c:smooth val="0"/>
        <c:axId val="522701688"/>
        <c:axId val="522701032"/>
      </c:lineChart>
      <c:catAx>
        <c:axId val="522701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701032"/>
        <c:crosses val="autoZero"/>
        <c:auto val="1"/>
        <c:lblAlgn val="ctr"/>
        <c:lblOffset val="100"/>
        <c:noMultiLvlLbl val="0"/>
      </c:catAx>
      <c:valAx>
        <c:axId val="522701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7016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North Central Texas</c:v>
                </c:pt>
              </c:strCache>
            </c:strRef>
          </c:tx>
          <c:spPr>
            <a:ln w="28575" cap="rnd">
              <a:solidFill>
                <a:schemeClr val="accent1"/>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6539950</c:v>
                </c:pt>
                <c:pt idx="1">
                  <c:v>6670756</c:v>
                </c:pt>
                <c:pt idx="2">
                  <c:v>6806181</c:v>
                </c:pt>
                <c:pt idx="3">
                  <c:v>6946460</c:v>
                </c:pt>
                <c:pt idx="4">
                  <c:v>7091052</c:v>
                </c:pt>
                <c:pt idx="5">
                  <c:v>7238808</c:v>
                </c:pt>
                <c:pt idx="6">
                  <c:v>7391373</c:v>
                </c:pt>
                <c:pt idx="7">
                  <c:v>7548267</c:v>
                </c:pt>
                <c:pt idx="8">
                  <c:v>7710287</c:v>
                </c:pt>
                <c:pt idx="9">
                  <c:v>7876820</c:v>
                </c:pt>
                <c:pt idx="10">
                  <c:v>8049465</c:v>
                </c:pt>
                <c:pt idx="11">
                  <c:v>8227298</c:v>
                </c:pt>
                <c:pt idx="12">
                  <c:v>8410825</c:v>
                </c:pt>
                <c:pt idx="13">
                  <c:v>8600555</c:v>
                </c:pt>
                <c:pt idx="14">
                  <c:v>8797082</c:v>
                </c:pt>
                <c:pt idx="15">
                  <c:v>8999485</c:v>
                </c:pt>
                <c:pt idx="16">
                  <c:v>9208481</c:v>
                </c:pt>
                <c:pt idx="17">
                  <c:v>9425385</c:v>
                </c:pt>
                <c:pt idx="18">
                  <c:v>9648862</c:v>
                </c:pt>
                <c:pt idx="19">
                  <c:v>9878602</c:v>
                </c:pt>
                <c:pt idx="20">
                  <c:v>10115541</c:v>
                </c:pt>
                <c:pt idx="21">
                  <c:v>10359906</c:v>
                </c:pt>
                <c:pt idx="22">
                  <c:v>10610639</c:v>
                </c:pt>
                <c:pt idx="23">
                  <c:v>10868782</c:v>
                </c:pt>
                <c:pt idx="24">
                  <c:v>11134207</c:v>
                </c:pt>
                <c:pt idx="25">
                  <c:v>11406940</c:v>
                </c:pt>
                <c:pt idx="26">
                  <c:v>11687539</c:v>
                </c:pt>
                <c:pt idx="27">
                  <c:v>11975463</c:v>
                </c:pt>
                <c:pt idx="28">
                  <c:v>12271907</c:v>
                </c:pt>
                <c:pt idx="29">
                  <c:v>12576132</c:v>
                </c:pt>
                <c:pt idx="30">
                  <c:v>12888231</c:v>
                </c:pt>
                <c:pt idx="31">
                  <c:v>13209488</c:v>
                </c:pt>
                <c:pt idx="32">
                  <c:v>13539535</c:v>
                </c:pt>
                <c:pt idx="33">
                  <c:v>13878036</c:v>
                </c:pt>
                <c:pt idx="34">
                  <c:v>14226354</c:v>
                </c:pt>
                <c:pt idx="35">
                  <c:v>14584573</c:v>
                </c:pt>
                <c:pt idx="36">
                  <c:v>14952521</c:v>
                </c:pt>
                <c:pt idx="37">
                  <c:v>15332505</c:v>
                </c:pt>
                <c:pt idx="38">
                  <c:v>15723201</c:v>
                </c:pt>
                <c:pt idx="39">
                  <c:v>16126017</c:v>
                </c:pt>
                <c:pt idx="40">
                  <c:v>16541609</c:v>
                </c:pt>
              </c:numCache>
            </c:numRef>
          </c:val>
          <c:smooth val="0"/>
          <c:extLst>
            <c:ext xmlns:c16="http://schemas.microsoft.com/office/drawing/2014/chart" uri="{C3380CC4-5D6E-409C-BE32-E72D297353CC}">
              <c16:uniqueId val="{00000000-AC94-407D-978F-91FD0F91712A}"/>
            </c:ext>
          </c:extLst>
        </c:ser>
        <c:ser>
          <c:idx val="1"/>
          <c:order val="1"/>
          <c:tx>
            <c:strRef>
              <c:f>Sheet1!$C$1</c:f>
              <c:strCache>
                <c:ptCount val="1"/>
                <c:pt idx="0">
                  <c:v>Houston-Galveston</c:v>
                </c:pt>
              </c:strCache>
            </c:strRef>
          </c:tx>
          <c:spPr>
            <a:ln w="28575" cap="rnd">
              <a:solidFill>
                <a:schemeClr val="accent2"/>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6087133</c:v>
                </c:pt>
                <c:pt idx="1">
                  <c:v>6220528</c:v>
                </c:pt>
                <c:pt idx="2">
                  <c:v>6358693</c:v>
                </c:pt>
                <c:pt idx="3">
                  <c:v>6499808</c:v>
                </c:pt>
                <c:pt idx="4">
                  <c:v>6644817</c:v>
                </c:pt>
                <c:pt idx="5">
                  <c:v>6794658</c:v>
                </c:pt>
                <c:pt idx="6">
                  <c:v>6946624</c:v>
                </c:pt>
                <c:pt idx="7">
                  <c:v>7103171</c:v>
                </c:pt>
                <c:pt idx="8">
                  <c:v>7262352</c:v>
                </c:pt>
                <c:pt idx="9">
                  <c:v>7425374</c:v>
                </c:pt>
                <c:pt idx="10">
                  <c:v>7591647</c:v>
                </c:pt>
                <c:pt idx="11">
                  <c:v>7762268</c:v>
                </c:pt>
                <c:pt idx="12">
                  <c:v>7937136</c:v>
                </c:pt>
                <c:pt idx="13">
                  <c:v>8115962</c:v>
                </c:pt>
                <c:pt idx="14">
                  <c:v>8297307</c:v>
                </c:pt>
                <c:pt idx="15">
                  <c:v>8483669</c:v>
                </c:pt>
                <c:pt idx="16">
                  <c:v>8673854</c:v>
                </c:pt>
                <c:pt idx="17">
                  <c:v>8866536</c:v>
                </c:pt>
                <c:pt idx="18">
                  <c:v>9062556</c:v>
                </c:pt>
                <c:pt idx="19">
                  <c:v>9263082</c:v>
                </c:pt>
                <c:pt idx="20">
                  <c:v>9466708</c:v>
                </c:pt>
                <c:pt idx="21">
                  <c:v>9674114</c:v>
                </c:pt>
                <c:pt idx="22">
                  <c:v>9885422</c:v>
                </c:pt>
                <c:pt idx="23">
                  <c:v>10099923</c:v>
                </c:pt>
                <c:pt idx="24">
                  <c:v>10317958</c:v>
                </c:pt>
                <c:pt idx="25">
                  <c:v>10540101</c:v>
                </c:pt>
                <c:pt idx="26">
                  <c:v>10765808</c:v>
                </c:pt>
                <c:pt idx="27">
                  <c:v>10995695</c:v>
                </c:pt>
                <c:pt idx="28">
                  <c:v>11229652</c:v>
                </c:pt>
                <c:pt idx="29">
                  <c:v>11468411</c:v>
                </c:pt>
                <c:pt idx="30">
                  <c:v>11712202</c:v>
                </c:pt>
                <c:pt idx="31">
                  <c:v>11959648</c:v>
                </c:pt>
                <c:pt idx="32">
                  <c:v>12211450</c:v>
                </c:pt>
                <c:pt idx="33">
                  <c:v>12468536</c:v>
                </c:pt>
                <c:pt idx="34">
                  <c:v>12729893</c:v>
                </c:pt>
                <c:pt idx="35">
                  <c:v>12996660</c:v>
                </c:pt>
                <c:pt idx="36">
                  <c:v>13269840</c:v>
                </c:pt>
                <c:pt idx="37">
                  <c:v>13547084</c:v>
                </c:pt>
                <c:pt idx="38">
                  <c:v>13831293</c:v>
                </c:pt>
                <c:pt idx="39">
                  <c:v>14121093</c:v>
                </c:pt>
                <c:pt idx="40">
                  <c:v>14416642</c:v>
                </c:pt>
              </c:numCache>
            </c:numRef>
          </c:val>
          <c:smooth val="0"/>
          <c:extLst>
            <c:ext xmlns:c16="http://schemas.microsoft.com/office/drawing/2014/chart" uri="{C3380CC4-5D6E-409C-BE32-E72D297353CC}">
              <c16:uniqueId val="{00000001-AC94-407D-978F-91FD0F91712A}"/>
            </c:ext>
          </c:extLst>
        </c:ser>
        <c:ser>
          <c:idx val="2"/>
          <c:order val="2"/>
          <c:tx>
            <c:strRef>
              <c:f>Sheet1!$D$1</c:f>
              <c:strCache>
                <c:ptCount val="1"/>
                <c:pt idx="0">
                  <c:v>Alamo Area</c:v>
                </c:pt>
              </c:strCache>
            </c:strRef>
          </c:tx>
          <c:spPr>
            <a:ln w="28575" cap="rnd">
              <a:solidFill>
                <a:schemeClr val="accent3"/>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2249011</c:v>
                </c:pt>
                <c:pt idx="1">
                  <c:v>2295937</c:v>
                </c:pt>
                <c:pt idx="2">
                  <c:v>2344579</c:v>
                </c:pt>
                <c:pt idx="3">
                  <c:v>2394030</c:v>
                </c:pt>
                <c:pt idx="4">
                  <c:v>2443641</c:v>
                </c:pt>
                <c:pt idx="5">
                  <c:v>2494723</c:v>
                </c:pt>
                <c:pt idx="6">
                  <c:v>2546210</c:v>
                </c:pt>
                <c:pt idx="7">
                  <c:v>2597987</c:v>
                </c:pt>
                <c:pt idx="8">
                  <c:v>2650226</c:v>
                </c:pt>
                <c:pt idx="9">
                  <c:v>2704227</c:v>
                </c:pt>
                <c:pt idx="10">
                  <c:v>2758461</c:v>
                </c:pt>
                <c:pt idx="11">
                  <c:v>2812915</c:v>
                </c:pt>
                <c:pt idx="12">
                  <c:v>2867670</c:v>
                </c:pt>
                <c:pt idx="13">
                  <c:v>2923712</c:v>
                </c:pt>
                <c:pt idx="14">
                  <c:v>2980253</c:v>
                </c:pt>
                <c:pt idx="15">
                  <c:v>3036801</c:v>
                </c:pt>
                <c:pt idx="16">
                  <c:v>3093809</c:v>
                </c:pt>
                <c:pt idx="17">
                  <c:v>3151217</c:v>
                </c:pt>
                <c:pt idx="18">
                  <c:v>3208290</c:v>
                </c:pt>
                <c:pt idx="19">
                  <c:v>3265500</c:v>
                </c:pt>
                <c:pt idx="20">
                  <c:v>3322430</c:v>
                </c:pt>
                <c:pt idx="21">
                  <c:v>3379143</c:v>
                </c:pt>
                <c:pt idx="22">
                  <c:v>3435945</c:v>
                </c:pt>
                <c:pt idx="23">
                  <c:v>3492253</c:v>
                </c:pt>
                <c:pt idx="24">
                  <c:v>3548580</c:v>
                </c:pt>
                <c:pt idx="25">
                  <c:v>3604863</c:v>
                </c:pt>
                <c:pt idx="26">
                  <c:v>3661355</c:v>
                </c:pt>
                <c:pt idx="27">
                  <c:v>3717562</c:v>
                </c:pt>
                <c:pt idx="28">
                  <c:v>3773829</c:v>
                </c:pt>
                <c:pt idx="29">
                  <c:v>3829985</c:v>
                </c:pt>
                <c:pt idx="30">
                  <c:v>3885928</c:v>
                </c:pt>
                <c:pt idx="31">
                  <c:v>3942057</c:v>
                </c:pt>
                <c:pt idx="32">
                  <c:v>3998109</c:v>
                </c:pt>
                <c:pt idx="33">
                  <c:v>4054079</c:v>
                </c:pt>
                <c:pt idx="34">
                  <c:v>4110212</c:v>
                </c:pt>
                <c:pt idx="35">
                  <c:v>4166440</c:v>
                </c:pt>
                <c:pt idx="36">
                  <c:v>4222691</c:v>
                </c:pt>
                <c:pt idx="37">
                  <c:v>4279070</c:v>
                </c:pt>
                <c:pt idx="38">
                  <c:v>4335814</c:v>
                </c:pt>
                <c:pt idx="39">
                  <c:v>4392512</c:v>
                </c:pt>
                <c:pt idx="40">
                  <c:v>4449660</c:v>
                </c:pt>
              </c:numCache>
            </c:numRef>
          </c:val>
          <c:smooth val="0"/>
          <c:extLst>
            <c:ext xmlns:c16="http://schemas.microsoft.com/office/drawing/2014/chart" uri="{C3380CC4-5D6E-409C-BE32-E72D297353CC}">
              <c16:uniqueId val="{00000002-AC94-407D-978F-91FD0F91712A}"/>
            </c:ext>
          </c:extLst>
        </c:ser>
        <c:ser>
          <c:idx val="3"/>
          <c:order val="3"/>
          <c:tx>
            <c:strRef>
              <c:f>Sheet1!$E$1</c:f>
              <c:strCache>
                <c:ptCount val="1"/>
                <c:pt idx="0">
                  <c:v>Capital Area</c:v>
                </c:pt>
              </c:strCache>
            </c:strRef>
          </c:tx>
          <c:spPr>
            <a:ln w="28575" cap="rnd">
              <a:solidFill>
                <a:schemeClr val="accent4"/>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1830003</c:v>
                </c:pt>
                <c:pt idx="1">
                  <c:v>1883355</c:v>
                </c:pt>
                <c:pt idx="2">
                  <c:v>1938568</c:v>
                </c:pt>
                <c:pt idx="3">
                  <c:v>1995493</c:v>
                </c:pt>
                <c:pt idx="4">
                  <c:v>2054093</c:v>
                </c:pt>
                <c:pt idx="5">
                  <c:v>2114226</c:v>
                </c:pt>
                <c:pt idx="6">
                  <c:v>2176598</c:v>
                </c:pt>
                <c:pt idx="7">
                  <c:v>2240155</c:v>
                </c:pt>
                <c:pt idx="8">
                  <c:v>2305939</c:v>
                </c:pt>
                <c:pt idx="9">
                  <c:v>2372949</c:v>
                </c:pt>
                <c:pt idx="10">
                  <c:v>2441264</c:v>
                </c:pt>
                <c:pt idx="11">
                  <c:v>2510284</c:v>
                </c:pt>
                <c:pt idx="12">
                  <c:v>2580666</c:v>
                </c:pt>
                <c:pt idx="13">
                  <c:v>2651927</c:v>
                </c:pt>
                <c:pt idx="14">
                  <c:v>2724673</c:v>
                </c:pt>
                <c:pt idx="15">
                  <c:v>2798788</c:v>
                </c:pt>
                <c:pt idx="16">
                  <c:v>2873932</c:v>
                </c:pt>
                <c:pt idx="17">
                  <c:v>2950548</c:v>
                </c:pt>
                <c:pt idx="18">
                  <c:v>3028978</c:v>
                </c:pt>
                <c:pt idx="19">
                  <c:v>3108809</c:v>
                </c:pt>
                <c:pt idx="20">
                  <c:v>3190612</c:v>
                </c:pt>
                <c:pt idx="21">
                  <c:v>3273987</c:v>
                </c:pt>
                <c:pt idx="22">
                  <c:v>3359527</c:v>
                </c:pt>
                <c:pt idx="23">
                  <c:v>3447284</c:v>
                </c:pt>
                <c:pt idx="24">
                  <c:v>3537106</c:v>
                </c:pt>
                <c:pt idx="25">
                  <c:v>3629404</c:v>
                </c:pt>
                <c:pt idx="26">
                  <c:v>3723800</c:v>
                </c:pt>
                <c:pt idx="27">
                  <c:v>3821218</c:v>
                </c:pt>
                <c:pt idx="28">
                  <c:v>3921239</c:v>
                </c:pt>
                <c:pt idx="29">
                  <c:v>4024157</c:v>
                </c:pt>
                <c:pt idx="30">
                  <c:v>4129875</c:v>
                </c:pt>
                <c:pt idx="31">
                  <c:v>4238697</c:v>
                </c:pt>
                <c:pt idx="32">
                  <c:v>4350404</c:v>
                </c:pt>
                <c:pt idx="33">
                  <c:v>4465155</c:v>
                </c:pt>
                <c:pt idx="34">
                  <c:v>4583016</c:v>
                </c:pt>
                <c:pt idx="35">
                  <c:v>4703941</c:v>
                </c:pt>
                <c:pt idx="36">
                  <c:v>4828085</c:v>
                </c:pt>
                <c:pt idx="37">
                  <c:v>4955653</c:v>
                </c:pt>
                <c:pt idx="38">
                  <c:v>5086456</c:v>
                </c:pt>
                <c:pt idx="39">
                  <c:v>5220502</c:v>
                </c:pt>
                <c:pt idx="40">
                  <c:v>5358126</c:v>
                </c:pt>
              </c:numCache>
            </c:numRef>
          </c:val>
          <c:smooth val="0"/>
          <c:extLst>
            <c:ext xmlns:c16="http://schemas.microsoft.com/office/drawing/2014/chart" uri="{C3380CC4-5D6E-409C-BE32-E72D297353CC}">
              <c16:uniqueId val="{00000000-E5CA-48F3-BBC4-D5DE56722F86}"/>
            </c:ext>
          </c:extLst>
        </c:ser>
        <c:ser>
          <c:idx val="4"/>
          <c:order val="4"/>
          <c:tx>
            <c:strRef>
              <c:f>Sheet1!$F$1</c:f>
              <c:strCache>
                <c:ptCount val="1"/>
                <c:pt idx="0">
                  <c:v>Lower Rio Grande Valley</c:v>
                </c:pt>
              </c:strCache>
            </c:strRef>
          </c:tx>
          <c:spPr>
            <a:ln w="28575" cap="rnd">
              <a:solidFill>
                <a:schemeClr val="accent5"/>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#,##0</c:formatCode>
                <c:ptCount val="41"/>
                <c:pt idx="0">
                  <c:v>1203123</c:v>
                </c:pt>
                <c:pt idx="1">
                  <c:v>1232758</c:v>
                </c:pt>
                <c:pt idx="2">
                  <c:v>1262984</c:v>
                </c:pt>
                <c:pt idx="3">
                  <c:v>1294242</c:v>
                </c:pt>
                <c:pt idx="4">
                  <c:v>1325760</c:v>
                </c:pt>
                <c:pt idx="5">
                  <c:v>1357513</c:v>
                </c:pt>
                <c:pt idx="6">
                  <c:v>1390077</c:v>
                </c:pt>
                <c:pt idx="7">
                  <c:v>1423186</c:v>
                </c:pt>
                <c:pt idx="8">
                  <c:v>1457271</c:v>
                </c:pt>
                <c:pt idx="9">
                  <c:v>1491456</c:v>
                </c:pt>
                <c:pt idx="10">
                  <c:v>1525927</c:v>
                </c:pt>
                <c:pt idx="11">
                  <c:v>1561426</c:v>
                </c:pt>
                <c:pt idx="12">
                  <c:v>1597000</c:v>
                </c:pt>
                <c:pt idx="13">
                  <c:v>1632914</c:v>
                </c:pt>
                <c:pt idx="14">
                  <c:v>1669252</c:v>
                </c:pt>
                <c:pt idx="15">
                  <c:v>1705725</c:v>
                </c:pt>
                <c:pt idx="16">
                  <c:v>1742255</c:v>
                </c:pt>
                <c:pt idx="17">
                  <c:v>1778975</c:v>
                </c:pt>
                <c:pt idx="18">
                  <c:v>1815564</c:v>
                </c:pt>
                <c:pt idx="19">
                  <c:v>1851833</c:v>
                </c:pt>
                <c:pt idx="20">
                  <c:v>1888065</c:v>
                </c:pt>
                <c:pt idx="21">
                  <c:v>1923937</c:v>
                </c:pt>
                <c:pt idx="22">
                  <c:v>1959709</c:v>
                </c:pt>
                <c:pt idx="23">
                  <c:v>1995171</c:v>
                </c:pt>
                <c:pt idx="24">
                  <c:v>2030350</c:v>
                </c:pt>
                <c:pt idx="25">
                  <c:v>2065242</c:v>
                </c:pt>
                <c:pt idx="26">
                  <c:v>2099948</c:v>
                </c:pt>
                <c:pt idx="27">
                  <c:v>2134429</c:v>
                </c:pt>
                <c:pt idx="28">
                  <c:v>2168553</c:v>
                </c:pt>
                <c:pt idx="29">
                  <c:v>2202413</c:v>
                </c:pt>
                <c:pt idx="30">
                  <c:v>2236009</c:v>
                </c:pt>
                <c:pt idx="31">
                  <c:v>2269395</c:v>
                </c:pt>
                <c:pt idx="32">
                  <c:v>2302585</c:v>
                </c:pt>
                <c:pt idx="33">
                  <c:v>2335600</c:v>
                </c:pt>
                <c:pt idx="34">
                  <c:v>2368347</c:v>
                </c:pt>
                <c:pt idx="35">
                  <c:v>2401011</c:v>
                </c:pt>
                <c:pt idx="36">
                  <c:v>2433375</c:v>
                </c:pt>
                <c:pt idx="37">
                  <c:v>2465617</c:v>
                </c:pt>
                <c:pt idx="38">
                  <c:v>2497604</c:v>
                </c:pt>
                <c:pt idx="39">
                  <c:v>2529406</c:v>
                </c:pt>
                <c:pt idx="40">
                  <c:v>2560965</c:v>
                </c:pt>
              </c:numCache>
            </c:numRef>
          </c:val>
          <c:smooth val="0"/>
          <c:extLst>
            <c:ext xmlns:c16="http://schemas.microsoft.com/office/drawing/2014/chart" uri="{C3380CC4-5D6E-409C-BE32-E72D297353CC}">
              <c16:uniqueId val="{00000001-E5CA-48F3-BBC4-D5DE56722F86}"/>
            </c:ext>
          </c:extLst>
        </c:ser>
        <c:ser>
          <c:idx val="5"/>
          <c:order val="5"/>
          <c:tx>
            <c:strRef>
              <c:f>Sheet1!$G$1</c:f>
              <c:strCache>
                <c:ptCount val="1"/>
                <c:pt idx="0">
                  <c:v>East Texas</c:v>
                </c:pt>
              </c:strCache>
            </c:strRef>
          </c:tx>
          <c:spPr>
            <a:ln w="28575" cap="rnd">
              <a:solidFill>
                <a:schemeClr val="accent6"/>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Sheet1!$G$2:$G$42</c:f>
              <c:numCache>
                <c:formatCode>#,##0</c:formatCode>
                <c:ptCount val="41"/>
                <c:pt idx="0">
                  <c:v>829749</c:v>
                </c:pt>
                <c:pt idx="1">
                  <c:v>839706</c:v>
                </c:pt>
                <c:pt idx="2">
                  <c:v>850027</c:v>
                </c:pt>
                <c:pt idx="3">
                  <c:v>860524</c:v>
                </c:pt>
                <c:pt idx="4">
                  <c:v>871116</c:v>
                </c:pt>
                <c:pt idx="5">
                  <c:v>881799</c:v>
                </c:pt>
                <c:pt idx="6">
                  <c:v>892439</c:v>
                </c:pt>
                <c:pt idx="7">
                  <c:v>903144</c:v>
                </c:pt>
                <c:pt idx="8">
                  <c:v>914055</c:v>
                </c:pt>
                <c:pt idx="9">
                  <c:v>925106</c:v>
                </c:pt>
                <c:pt idx="10">
                  <c:v>936323</c:v>
                </c:pt>
                <c:pt idx="11">
                  <c:v>947833</c:v>
                </c:pt>
                <c:pt idx="12">
                  <c:v>959605</c:v>
                </c:pt>
                <c:pt idx="13">
                  <c:v>971601</c:v>
                </c:pt>
                <c:pt idx="14">
                  <c:v>983870</c:v>
                </c:pt>
                <c:pt idx="15">
                  <c:v>996097</c:v>
                </c:pt>
                <c:pt idx="16">
                  <c:v>1008566</c:v>
                </c:pt>
                <c:pt idx="17">
                  <c:v>1021126</c:v>
                </c:pt>
                <c:pt idx="18">
                  <c:v>1033756</c:v>
                </c:pt>
                <c:pt idx="19">
                  <c:v>1046430</c:v>
                </c:pt>
                <c:pt idx="20">
                  <c:v>1059245</c:v>
                </c:pt>
                <c:pt idx="21">
                  <c:v>1072130</c:v>
                </c:pt>
                <c:pt idx="22">
                  <c:v>1085086</c:v>
                </c:pt>
                <c:pt idx="23">
                  <c:v>1097984</c:v>
                </c:pt>
                <c:pt idx="24">
                  <c:v>1111068</c:v>
                </c:pt>
                <c:pt idx="25">
                  <c:v>1124207</c:v>
                </c:pt>
                <c:pt idx="26">
                  <c:v>1137447</c:v>
                </c:pt>
                <c:pt idx="27">
                  <c:v>1150820</c:v>
                </c:pt>
                <c:pt idx="28">
                  <c:v>1164455</c:v>
                </c:pt>
                <c:pt idx="29">
                  <c:v>1178292</c:v>
                </c:pt>
                <c:pt idx="30">
                  <c:v>1192453</c:v>
                </c:pt>
                <c:pt idx="31">
                  <c:v>1206833</c:v>
                </c:pt>
                <c:pt idx="32">
                  <c:v>1221548</c:v>
                </c:pt>
                <c:pt idx="33">
                  <c:v>1236640</c:v>
                </c:pt>
                <c:pt idx="34">
                  <c:v>1252165</c:v>
                </c:pt>
                <c:pt idx="35">
                  <c:v>1268026</c:v>
                </c:pt>
                <c:pt idx="36">
                  <c:v>1284399</c:v>
                </c:pt>
                <c:pt idx="37">
                  <c:v>1301328</c:v>
                </c:pt>
                <c:pt idx="38">
                  <c:v>1318887</c:v>
                </c:pt>
                <c:pt idx="39">
                  <c:v>1336937</c:v>
                </c:pt>
                <c:pt idx="40">
                  <c:v>1355704</c:v>
                </c:pt>
              </c:numCache>
            </c:numRef>
          </c:val>
          <c:smooth val="0"/>
          <c:extLst>
            <c:ext xmlns:c16="http://schemas.microsoft.com/office/drawing/2014/chart" uri="{C3380CC4-5D6E-409C-BE32-E72D297353CC}">
              <c16:uniqueId val="{00000002-E5CA-48F3-BBC4-D5DE56722F86}"/>
            </c:ext>
          </c:extLst>
        </c:ser>
        <c:ser>
          <c:idx val="6"/>
          <c:order val="6"/>
          <c:tx>
            <c:strRef>
              <c:f>Sheet1!$H$1</c:f>
              <c:strCache>
                <c:ptCount val="1"/>
                <c:pt idx="0">
                  <c:v>Rio Grande</c:v>
                </c:pt>
              </c:strCache>
            </c:strRef>
          </c:tx>
          <c:spPr>
            <a:ln w="28575" cap="rnd">
              <a:solidFill>
                <a:schemeClr val="accent1">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Sheet1!$H$2:$H$42</c:f>
              <c:numCache>
                <c:formatCode>#,##0</c:formatCode>
                <c:ptCount val="41"/>
                <c:pt idx="0">
                  <c:v>825913</c:v>
                </c:pt>
                <c:pt idx="1">
                  <c:v>840353</c:v>
                </c:pt>
                <c:pt idx="2">
                  <c:v>855218</c:v>
                </c:pt>
                <c:pt idx="3">
                  <c:v>869821</c:v>
                </c:pt>
                <c:pt idx="4">
                  <c:v>885187</c:v>
                </c:pt>
                <c:pt idx="5">
                  <c:v>900316</c:v>
                </c:pt>
                <c:pt idx="6">
                  <c:v>915995</c:v>
                </c:pt>
                <c:pt idx="7">
                  <c:v>931965</c:v>
                </c:pt>
                <c:pt idx="8">
                  <c:v>947668</c:v>
                </c:pt>
                <c:pt idx="9">
                  <c:v>963923</c:v>
                </c:pt>
                <c:pt idx="10">
                  <c:v>980456</c:v>
                </c:pt>
                <c:pt idx="11">
                  <c:v>996936</c:v>
                </c:pt>
                <c:pt idx="12">
                  <c:v>1013680</c:v>
                </c:pt>
                <c:pt idx="13">
                  <c:v>1030214</c:v>
                </c:pt>
                <c:pt idx="14">
                  <c:v>1046816</c:v>
                </c:pt>
                <c:pt idx="15">
                  <c:v>1063374</c:v>
                </c:pt>
                <c:pt idx="16">
                  <c:v>1079641</c:v>
                </c:pt>
                <c:pt idx="17">
                  <c:v>1095782</c:v>
                </c:pt>
                <c:pt idx="18">
                  <c:v>1111661</c:v>
                </c:pt>
                <c:pt idx="19">
                  <c:v>1127394</c:v>
                </c:pt>
                <c:pt idx="20">
                  <c:v>1142673</c:v>
                </c:pt>
                <c:pt idx="21">
                  <c:v>1157779</c:v>
                </c:pt>
                <c:pt idx="22">
                  <c:v>1172512</c:v>
                </c:pt>
                <c:pt idx="23">
                  <c:v>1186932</c:v>
                </c:pt>
                <c:pt idx="24">
                  <c:v>1201092</c:v>
                </c:pt>
                <c:pt idx="25">
                  <c:v>1215074</c:v>
                </c:pt>
                <c:pt idx="26">
                  <c:v>1228785</c:v>
                </c:pt>
                <c:pt idx="27">
                  <c:v>1242253</c:v>
                </c:pt>
                <c:pt idx="28">
                  <c:v>1255546</c:v>
                </c:pt>
                <c:pt idx="29">
                  <c:v>1268632</c:v>
                </c:pt>
                <c:pt idx="30">
                  <c:v>1281526</c:v>
                </c:pt>
                <c:pt idx="31">
                  <c:v>1294264</c:v>
                </c:pt>
                <c:pt idx="32">
                  <c:v>1306739</c:v>
                </c:pt>
                <c:pt idx="33">
                  <c:v>1318985</c:v>
                </c:pt>
                <c:pt idx="34">
                  <c:v>1331063</c:v>
                </c:pt>
                <c:pt idx="35">
                  <c:v>1342874</c:v>
                </c:pt>
                <c:pt idx="36">
                  <c:v>1354567</c:v>
                </c:pt>
                <c:pt idx="37">
                  <c:v>1366019</c:v>
                </c:pt>
                <c:pt idx="38">
                  <c:v>1377208</c:v>
                </c:pt>
                <c:pt idx="39">
                  <c:v>1388258</c:v>
                </c:pt>
                <c:pt idx="40">
                  <c:v>1398989</c:v>
                </c:pt>
              </c:numCache>
            </c:numRef>
          </c:val>
          <c:smooth val="0"/>
          <c:extLst>
            <c:ext xmlns:c16="http://schemas.microsoft.com/office/drawing/2014/chart" uri="{C3380CC4-5D6E-409C-BE32-E72D297353CC}">
              <c16:uniqueId val="{00000003-E5CA-48F3-BBC4-D5DE56722F86}"/>
            </c:ext>
          </c:extLst>
        </c:ser>
        <c:ser>
          <c:idx val="7"/>
          <c:order val="7"/>
          <c:tx>
            <c:strRef>
              <c:f>Sheet1!$I$1</c:f>
              <c:strCache>
                <c:ptCount val="1"/>
                <c:pt idx="0">
                  <c:v>Coastal Bend</c:v>
                </c:pt>
              </c:strCache>
            </c:strRef>
          </c:tx>
          <c:spPr>
            <a:ln w="28575" cap="rnd">
              <a:solidFill>
                <a:schemeClr val="accent2">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Sheet1!$I$2:$I$42</c:f>
              <c:numCache>
                <c:formatCode>#,##0</c:formatCode>
                <c:ptCount val="41"/>
                <c:pt idx="0">
                  <c:v>571987</c:v>
                </c:pt>
                <c:pt idx="1">
                  <c:v>577504</c:v>
                </c:pt>
                <c:pt idx="2">
                  <c:v>582878</c:v>
                </c:pt>
                <c:pt idx="3">
                  <c:v>588100</c:v>
                </c:pt>
                <c:pt idx="4">
                  <c:v>593413</c:v>
                </c:pt>
                <c:pt idx="5">
                  <c:v>598640</c:v>
                </c:pt>
                <c:pt idx="6">
                  <c:v>603918</c:v>
                </c:pt>
                <c:pt idx="7">
                  <c:v>609289</c:v>
                </c:pt>
                <c:pt idx="8">
                  <c:v>614728</c:v>
                </c:pt>
                <c:pt idx="9">
                  <c:v>620029</c:v>
                </c:pt>
                <c:pt idx="10">
                  <c:v>625225</c:v>
                </c:pt>
                <c:pt idx="11">
                  <c:v>630625</c:v>
                </c:pt>
                <c:pt idx="12">
                  <c:v>635884</c:v>
                </c:pt>
                <c:pt idx="13">
                  <c:v>640967</c:v>
                </c:pt>
                <c:pt idx="14">
                  <c:v>645931</c:v>
                </c:pt>
                <c:pt idx="15">
                  <c:v>650835</c:v>
                </c:pt>
                <c:pt idx="16">
                  <c:v>655577</c:v>
                </c:pt>
                <c:pt idx="17">
                  <c:v>660070</c:v>
                </c:pt>
                <c:pt idx="18">
                  <c:v>664405</c:v>
                </c:pt>
                <c:pt idx="19">
                  <c:v>668464</c:v>
                </c:pt>
                <c:pt idx="20">
                  <c:v>672221</c:v>
                </c:pt>
                <c:pt idx="21">
                  <c:v>675866</c:v>
                </c:pt>
                <c:pt idx="22">
                  <c:v>679155</c:v>
                </c:pt>
                <c:pt idx="23">
                  <c:v>682228</c:v>
                </c:pt>
                <c:pt idx="24">
                  <c:v>685089</c:v>
                </c:pt>
                <c:pt idx="25">
                  <c:v>687685</c:v>
                </c:pt>
                <c:pt idx="26">
                  <c:v>690130</c:v>
                </c:pt>
                <c:pt idx="27">
                  <c:v>692346</c:v>
                </c:pt>
                <c:pt idx="28">
                  <c:v>694397</c:v>
                </c:pt>
                <c:pt idx="29">
                  <c:v>696186</c:v>
                </c:pt>
                <c:pt idx="30">
                  <c:v>697908</c:v>
                </c:pt>
                <c:pt idx="31">
                  <c:v>699437</c:v>
                </c:pt>
                <c:pt idx="32">
                  <c:v>700846</c:v>
                </c:pt>
                <c:pt idx="33">
                  <c:v>702182</c:v>
                </c:pt>
                <c:pt idx="34">
                  <c:v>703335</c:v>
                </c:pt>
                <c:pt idx="35">
                  <c:v>704373</c:v>
                </c:pt>
                <c:pt idx="36">
                  <c:v>705329</c:v>
                </c:pt>
                <c:pt idx="37">
                  <c:v>706239</c:v>
                </c:pt>
                <c:pt idx="38">
                  <c:v>707050</c:v>
                </c:pt>
                <c:pt idx="39">
                  <c:v>707842</c:v>
                </c:pt>
                <c:pt idx="40">
                  <c:v>708569</c:v>
                </c:pt>
              </c:numCache>
            </c:numRef>
          </c:val>
          <c:smooth val="0"/>
          <c:extLst>
            <c:ext xmlns:c16="http://schemas.microsoft.com/office/drawing/2014/chart" uri="{C3380CC4-5D6E-409C-BE32-E72D297353CC}">
              <c16:uniqueId val="{00000004-E5CA-48F3-BBC4-D5DE56722F86}"/>
            </c:ext>
          </c:extLst>
        </c:ser>
        <c:ser>
          <c:idx val="8"/>
          <c:order val="8"/>
          <c:tx>
            <c:strRef>
              <c:f>Sheet1!$J$1</c:f>
              <c:strCache>
                <c:ptCount val="1"/>
                <c:pt idx="0">
                  <c:v>Central Texas</c:v>
                </c:pt>
              </c:strCache>
            </c:strRef>
          </c:tx>
          <c:spPr>
            <a:ln w="28575" cap="rnd">
              <a:solidFill>
                <a:schemeClr val="accent3">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Sheet1!$J$2:$J$42</c:f>
              <c:numCache>
                <c:formatCode>#,##0</c:formatCode>
                <c:ptCount val="41"/>
                <c:pt idx="0">
                  <c:v>449641</c:v>
                </c:pt>
                <c:pt idx="1">
                  <c:v>459619</c:v>
                </c:pt>
                <c:pt idx="2">
                  <c:v>469807</c:v>
                </c:pt>
                <c:pt idx="3">
                  <c:v>480066</c:v>
                </c:pt>
                <c:pt idx="4">
                  <c:v>490370</c:v>
                </c:pt>
                <c:pt idx="5">
                  <c:v>500759</c:v>
                </c:pt>
                <c:pt idx="6">
                  <c:v>510969</c:v>
                </c:pt>
                <c:pt idx="7">
                  <c:v>521198</c:v>
                </c:pt>
                <c:pt idx="8">
                  <c:v>531366</c:v>
                </c:pt>
                <c:pt idx="9">
                  <c:v>541560</c:v>
                </c:pt>
                <c:pt idx="10">
                  <c:v>551856</c:v>
                </c:pt>
                <c:pt idx="11">
                  <c:v>562250</c:v>
                </c:pt>
                <c:pt idx="12">
                  <c:v>572713</c:v>
                </c:pt>
                <c:pt idx="13">
                  <c:v>583196</c:v>
                </c:pt>
                <c:pt idx="14">
                  <c:v>593838</c:v>
                </c:pt>
                <c:pt idx="15">
                  <c:v>604451</c:v>
                </c:pt>
                <c:pt idx="16">
                  <c:v>615227</c:v>
                </c:pt>
                <c:pt idx="17">
                  <c:v>626108</c:v>
                </c:pt>
                <c:pt idx="18">
                  <c:v>637122</c:v>
                </c:pt>
                <c:pt idx="19">
                  <c:v>648318</c:v>
                </c:pt>
                <c:pt idx="20">
                  <c:v>659690</c:v>
                </c:pt>
                <c:pt idx="21">
                  <c:v>671117</c:v>
                </c:pt>
                <c:pt idx="22">
                  <c:v>682684</c:v>
                </c:pt>
                <c:pt idx="23">
                  <c:v>694362</c:v>
                </c:pt>
                <c:pt idx="24">
                  <c:v>706227</c:v>
                </c:pt>
                <c:pt idx="25">
                  <c:v>718227</c:v>
                </c:pt>
                <c:pt idx="26">
                  <c:v>730442</c:v>
                </c:pt>
                <c:pt idx="27">
                  <c:v>742703</c:v>
                </c:pt>
                <c:pt idx="28">
                  <c:v>755200</c:v>
                </c:pt>
                <c:pt idx="29">
                  <c:v>767820</c:v>
                </c:pt>
                <c:pt idx="30">
                  <c:v>780639</c:v>
                </c:pt>
                <c:pt idx="31">
                  <c:v>793524</c:v>
                </c:pt>
                <c:pt idx="32">
                  <c:v>806642</c:v>
                </c:pt>
                <c:pt idx="33">
                  <c:v>819717</c:v>
                </c:pt>
                <c:pt idx="34">
                  <c:v>833058</c:v>
                </c:pt>
                <c:pt idx="35">
                  <c:v>846339</c:v>
                </c:pt>
                <c:pt idx="36">
                  <c:v>859744</c:v>
                </c:pt>
                <c:pt idx="37">
                  <c:v>873243</c:v>
                </c:pt>
                <c:pt idx="38">
                  <c:v>886801</c:v>
                </c:pt>
                <c:pt idx="39">
                  <c:v>900528</c:v>
                </c:pt>
                <c:pt idx="40">
                  <c:v>914416</c:v>
                </c:pt>
              </c:numCache>
            </c:numRef>
          </c:val>
          <c:smooth val="0"/>
          <c:extLst>
            <c:ext xmlns:c16="http://schemas.microsoft.com/office/drawing/2014/chart" uri="{C3380CC4-5D6E-409C-BE32-E72D297353CC}">
              <c16:uniqueId val="{00000005-E5CA-48F3-BBC4-D5DE56722F86}"/>
            </c:ext>
          </c:extLst>
        </c:ser>
        <c:ser>
          <c:idx val="9"/>
          <c:order val="9"/>
          <c:tx>
            <c:strRef>
              <c:f>Sheet1!$K$1</c:f>
              <c:strCache>
                <c:ptCount val="1"/>
                <c:pt idx="0">
                  <c:v>Panhandle</c:v>
                </c:pt>
              </c:strCache>
            </c:strRef>
          </c:tx>
          <c:spPr>
            <a:ln w="28575" cap="rnd">
              <a:solidFill>
                <a:schemeClr val="accent4">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Sheet1!$K$2:$K$42</c:f>
              <c:numCache>
                <c:formatCode>#,##0</c:formatCode>
                <c:ptCount val="41"/>
                <c:pt idx="0">
                  <c:v>427927</c:v>
                </c:pt>
                <c:pt idx="1">
                  <c:v>433412</c:v>
                </c:pt>
                <c:pt idx="2">
                  <c:v>438816</c:v>
                </c:pt>
                <c:pt idx="3">
                  <c:v>444321</c:v>
                </c:pt>
                <c:pt idx="4">
                  <c:v>449799</c:v>
                </c:pt>
                <c:pt idx="5">
                  <c:v>455269</c:v>
                </c:pt>
                <c:pt idx="6">
                  <c:v>460891</c:v>
                </c:pt>
                <c:pt idx="7">
                  <c:v>466617</c:v>
                </c:pt>
                <c:pt idx="8">
                  <c:v>472451</c:v>
                </c:pt>
                <c:pt idx="9">
                  <c:v>478349</c:v>
                </c:pt>
                <c:pt idx="10">
                  <c:v>484478</c:v>
                </c:pt>
                <c:pt idx="11">
                  <c:v>490774</c:v>
                </c:pt>
                <c:pt idx="12">
                  <c:v>497251</c:v>
                </c:pt>
                <c:pt idx="13">
                  <c:v>503876</c:v>
                </c:pt>
                <c:pt idx="14">
                  <c:v>510668</c:v>
                </c:pt>
                <c:pt idx="15">
                  <c:v>517626</c:v>
                </c:pt>
                <c:pt idx="16">
                  <c:v>524736</c:v>
                </c:pt>
                <c:pt idx="17">
                  <c:v>531902</c:v>
                </c:pt>
                <c:pt idx="18">
                  <c:v>539232</c:v>
                </c:pt>
                <c:pt idx="19">
                  <c:v>546762</c:v>
                </c:pt>
                <c:pt idx="20">
                  <c:v>554343</c:v>
                </c:pt>
                <c:pt idx="21">
                  <c:v>562057</c:v>
                </c:pt>
                <c:pt idx="22">
                  <c:v>569810</c:v>
                </c:pt>
                <c:pt idx="23">
                  <c:v>577604</c:v>
                </c:pt>
                <c:pt idx="24">
                  <c:v>585390</c:v>
                </c:pt>
                <c:pt idx="25">
                  <c:v>593275</c:v>
                </c:pt>
                <c:pt idx="26">
                  <c:v>601188</c:v>
                </c:pt>
                <c:pt idx="27">
                  <c:v>609236</c:v>
                </c:pt>
                <c:pt idx="28">
                  <c:v>617288</c:v>
                </c:pt>
                <c:pt idx="29">
                  <c:v>625475</c:v>
                </c:pt>
                <c:pt idx="30">
                  <c:v>633691</c:v>
                </c:pt>
                <c:pt idx="31">
                  <c:v>642059</c:v>
                </c:pt>
                <c:pt idx="32">
                  <c:v>650679</c:v>
                </c:pt>
                <c:pt idx="33">
                  <c:v>659364</c:v>
                </c:pt>
                <c:pt idx="34">
                  <c:v>668312</c:v>
                </c:pt>
                <c:pt idx="35">
                  <c:v>677385</c:v>
                </c:pt>
                <c:pt idx="36">
                  <c:v>686522</c:v>
                </c:pt>
                <c:pt idx="37">
                  <c:v>696021</c:v>
                </c:pt>
                <c:pt idx="38">
                  <c:v>705670</c:v>
                </c:pt>
                <c:pt idx="39">
                  <c:v>715708</c:v>
                </c:pt>
                <c:pt idx="40">
                  <c:v>726044</c:v>
                </c:pt>
              </c:numCache>
            </c:numRef>
          </c:val>
          <c:smooth val="0"/>
          <c:extLst>
            <c:ext xmlns:c16="http://schemas.microsoft.com/office/drawing/2014/chart" uri="{C3380CC4-5D6E-409C-BE32-E72D297353CC}">
              <c16:uniqueId val="{00000006-E5CA-48F3-BBC4-D5DE56722F86}"/>
            </c:ext>
          </c:extLst>
        </c:ser>
        <c:ser>
          <c:idx val="10"/>
          <c:order val="10"/>
          <c:tx>
            <c:strRef>
              <c:f>Sheet1!$L$1</c:f>
              <c:strCache>
                <c:ptCount val="1"/>
                <c:pt idx="0">
                  <c:v>Permian Basin</c:v>
                </c:pt>
              </c:strCache>
            </c:strRef>
          </c:tx>
          <c:spPr>
            <a:ln w="28575" cap="rnd">
              <a:solidFill>
                <a:schemeClr val="accent5">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Sheet1!$L$2:$L$42</c:f>
              <c:numCache>
                <c:formatCode>#,##0</c:formatCode>
                <c:ptCount val="41"/>
                <c:pt idx="0">
                  <c:v>417679</c:v>
                </c:pt>
                <c:pt idx="1">
                  <c:v>423841</c:v>
                </c:pt>
                <c:pt idx="2">
                  <c:v>429952</c:v>
                </c:pt>
                <c:pt idx="3">
                  <c:v>436161</c:v>
                </c:pt>
                <c:pt idx="4">
                  <c:v>442395</c:v>
                </c:pt>
                <c:pt idx="5">
                  <c:v>448625</c:v>
                </c:pt>
                <c:pt idx="6">
                  <c:v>454743</c:v>
                </c:pt>
                <c:pt idx="7">
                  <c:v>461049</c:v>
                </c:pt>
                <c:pt idx="8">
                  <c:v>467315</c:v>
                </c:pt>
                <c:pt idx="9">
                  <c:v>473596</c:v>
                </c:pt>
                <c:pt idx="10">
                  <c:v>479978</c:v>
                </c:pt>
                <c:pt idx="11">
                  <c:v>486433</c:v>
                </c:pt>
                <c:pt idx="12">
                  <c:v>493073</c:v>
                </c:pt>
                <c:pt idx="13">
                  <c:v>499663</c:v>
                </c:pt>
                <c:pt idx="14">
                  <c:v>506352</c:v>
                </c:pt>
                <c:pt idx="15">
                  <c:v>513157</c:v>
                </c:pt>
                <c:pt idx="16">
                  <c:v>519941</c:v>
                </c:pt>
                <c:pt idx="17">
                  <c:v>526733</c:v>
                </c:pt>
                <c:pt idx="18">
                  <c:v>533632</c:v>
                </c:pt>
                <c:pt idx="19">
                  <c:v>540438</c:v>
                </c:pt>
                <c:pt idx="20">
                  <c:v>547298</c:v>
                </c:pt>
                <c:pt idx="21">
                  <c:v>554119</c:v>
                </c:pt>
                <c:pt idx="22">
                  <c:v>560900</c:v>
                </c:pt>
                <c:pt idx="23">
                  <c:v>567689</c:v>
                </c:pt>
                <c:pt idx="24">
                  <c:v>574487</c:v>
                </c:pt>
                <c:pt idx="25">
                  <c:v>581164</c:v>
                </c:pt>
                <c:pt idx="26">
                  <c:v>587812</c:v>
                </c:pt>
                <c:pt idx="27">
                  <c:v>594436</c:v>
                </c:pt>
                <c:pt idx="28">
                  <c:v>600977</c:v>
                </c:pt>
                <c:pt idx="29">
                  <c:v>607493</c:v>
                </c:pt>
                <c:pt idx="30">
                  <c:v>613899</c:v>
                </c:pt>
                <c:pt idx="31">
                  <c:v>620266</c:v>
                </c:pt>
                <c:pt idx="32">
                  <c:v>626567</c:v>
                </c:pt>
                <c:pt idx="33">
                  <c:v>632966</c:v>
                </c:pt>
                <c:pt idx="34">
                  <c:v>639286</c:v>
                </c:pt>
                <c:pt idx="35">
                  <c:v>645527</c:v>
                </c:pt>
                <c:pt idx="36">
                  <c:v>651777</c:v>
                </c:pt>
                <c:pt idx="37">
                  <c:v>658001</c:v>
                </c:pt>
                <c:pt idx="38">
                  <c:v>664284</c:v>
                </c:pt>
                <c:pt idx="39">
                  <c:v>670591</c:v>
                </c:pt>
                <c:pt idx="40">
                  <c:v>676892</c:v>
                </c:pt>
              </c:numCache>
            </c:numRef>
          </c:val>
          <c:smooth val="0"/>
          <c:extLst>
            <c:ext xmlns:c16="http://schemas.microsoft.com/office/drawing/2014/chart" uri="{C3380CC4-5D6E-409C-BE32-E72D297353CC}">
              <c16:uniqueId val="{00000007-E5CA-48F3-BBC4-D5DE56722F86}"/>
            </c:ext>
          </c:extLst>
        </c:ser>
        <c:ser>
          <c:idx val="11"/>
          <c:order val="11"/>
          <c:tx>
            <c:strRef>
              <c:f>Sheet1!$M$1</c:f>
              <c:strCache>
                <c:ptCount val="1"/>
                <c:pt idx="0">
                  <c:v>South Plains</c:v>
                </c:pt>
              </c:strCache>
            </c:strRef>
          </c:tx>
          <c:spPr>
            <a:ln w="28575" cap="rnd">
              <a:solidFill>
                <a:schemeClr val="accent6">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Sheet1!$M$2:$M$42</c:f>
              <c:numCache>
                <c:formatCode>#,##0</c:formatCode>
                <c:ptCount val="41"/>
                <c:pt idx="0">
                  <c:v>411659</c:v>
                </c:pt>
                <c:pt idx="1">
                  <c:v>416257</c:v>
                </c:pt>
                <c:pt idx="2">
                  <c:v>420666</c:v>
                </c:pt>
                <c:pt idx="3">
                  <c:v>425087</c:v>
                </c:pt>
                <c:pt idx="4">
                  <c:v>429514</c:v>
                </c:pt>
                <c:pt idx="5">
                  <c:v>433910</c:v>
                </c:pt>
                <c:pt idx="6">
                  <c:v>438621</c:v>
                </c:pt>
                <c:pt idx="7">
                  <c:v>443297</c:v>
                </c:pt>
                <c:pt idx="8">
                  <c:v>448109</c:v>
                </c:pt>
                <c:pt idx="9">
                  <c:v>452967</c:v>
                </c:pt>
                <c:pt idx="10">
                  <c:v>457807</c:v>
                </c:pt>
                <c:pt idx="11">
                  <c:v>462681</c:v>
                </c:pt>
                <c:pt idx="12">
                  <c:v>467594</c:v>
                </c:pt>
                <c:pt idx="13">
                  <c:v>472510</c:v>
                </c:pt>
                <c:pt idx="14">
                  <c:v>477433</c:v>
                </c:pt>
                <c:pt idx="15">
                  <c:v>482280</c:v>
                </c:pt>
                <c:pt idx="16">
                  <c:v>487177</c:v>
                </c:pt>
                <c:pt idx="17">
                  <c:v>492037</c:v>
                </c:pt>
                <c:pt idx="18">
                  <c:v>496921</c:v>
                </c:pt>
                <c:pt idx="19">
                  <c:v>501679</c:v>
                </c:pt>
                <c:pt idx="20">
                  <c:v>506423</c:v>
                </c:pt>
                <c:pt idx="21">
                  <c:v>511060</c:v>
                </c:pt>
                <c:pt idx="22">
                  <c:v>515637</c:v>
                </c:pt>
                <c:pt idx="23">
                  <c:v>520135</c:v>
                </c:pt>
                <c:pt idx="24">
                  <c:v>524556</c:v>
                </c:pt>
                <c:pt idx="25">
                  <c:v>528937</c:v>
                </c:pt>
                <c:pt idx="26">
                  <c:v>533224</c:v>
                </c:pt>
                <c:pt idx="27">
                  <c:v>537557</c:v>
                </c:pt>
                <c:pt idx="28">
                  <c:v>541799</c:v>
                </c:pt>
                <c:pt idx="29">
                  <c:v>546070</c:v>
                </c:pt>
                <c:pt idx="30">
                  <c:v>550335</c:v>
                </c:pt>
                <c:pt idx="31">
                  <c:v>554563</c:v>
                </c:pt>
                <c:pt idx="32">
                  <c:v>558813</c:v>
                </c:pt>
                <c:pt idx="33">
                  <c:v>563001</c:v>
                </c:pt>
                <c:pt idx="34">
                  <c:v>567195</c:v>
                </c:pt>
                <c:pt idx="35">
                  <c:v>571362</c:v>
                </c:pt>
                <c:pt idx="36">
                  <c:v>575495</c:v>
                </c:pt>
                <c:pt idx="37">
                  <c:v>579584</c:v>
                </c:pt>
                <c:pt idx="38">
                  <c:v>583677</c:v>
                </c:pt>
                <c:pt idx="39">
                  <c:v>587791</c:v>
                </c:pt>
                <c:pt idx="40">
                  <c:v>591983</c:v>
                </c:pt>
              </c:numCache>
            </c:numRef>
          </c:val>
          <c:smooth val="0"/>
          <c:extLst>
            <c:ext xmlns:c16="http://schemas.microsoft.com/office/drawing/2014/chart" uri="{C3380CC4-5D6E-409C-BE32-E72D297353CC}">
              <c16:uniqueId val="{00000008-E5CA-48F3-BBC4-D5DE56722F86}"/>
            </c:ext>
          </c:extLst>
        </c:ser>
        <c:ser>
          <c:idx val="12"/>
          <c:order val="12"/>
          <c:tx>
            <c:strRef>
              <c:f>Sheet1!$N$1</c:f>
              <c:strCache>
                <c:ptCount val="1"/>
                <c:pt idx="0">
                  <c:v>South East Texas</c:v>
                </c:pt>
              </c:strCache>
            </c:strRef>
          </c:tx>
          <c:spPr>
            <a:ln w="28575" cap="rnd">
              <a:solidFill>
                <a:schemeClr val="accent1">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Sheet1!$N$2:$N$42</c:f>
              <c:numCache>
                <c:formatCode>#,##0</c:formatCode>
                <c:ptCount val="41"/>
                <c:pt idx="0">
                  <c:v>388745</c:v>
                </c:pt>
                <c:pt idx="1">
                  <c:v>391840</c:v>
                </c:pt>
                <c:pt idx="2">
                  <c:v>394558</c:v>
                </c:pt>
                <c:pt idx="3">
                  <c:v>397393</c:v>
                </c:pt>
                <c:pt idx="4">
                  <c:v>400136</c:v>
                </c:pt>
                <c:pt idx="5">
                  <c:v>403018</c:v>
                </c:pt>
                <c:pt idx="6">
                  <c:v>405963</c:v>
                </c:pt>
                <c:pt idx="7">
                  <c:v>408912</c:v>
                </c:pt>
                <c:pt idx="8">
                  <c:v>412011</c:v>
                </c:pt>
                <c:pt idx="9">
                  <c:v>415163</c:v>
                </c:pt>
                <c:pt idx="10">
                  <c:v>418420</c:v>
                </c:pt>
                <c:pt idx="11">
                  <c:v>421752</c:v>
                </c:pt>
                <c:pt idx="12">
                  <c:v>425207</c:v>
                </c:pt>
                <c:pt idx="13">
                  <c:v>428733</c:v>
                </c:pt>
                <c:pt idx="14">
                  <c:v>432306</c:v>
                </c:pt>
                <c:pt idx="15">
                  <c:v>435975</c:v>
                </c:pt>
                <c:pt idx="16">
                  <c:v>439786</c:v>
                </c:pt>
                <c:pt idx="17">
                  <c:v>443596</c:v>
                </c:pt>
                <c:pt idx="18">
                  <c:v>447609</c:v>
                </c:pt>
                <c:pt idx="19">
                  <c:v>451574</c:v>
                </c:pt>
                <c:pt idx="20">
                  <c:v>455653</c:v>
                </c:pt>
                <c:pt idx="21">
                  <c:v>459767</c:v>
                </c:pt>
                <c:pt idx="22">
                  <c:v>463971</c:v>
                </c:pt>
                <c:pt idx="23">
                  <c:v>468181</c:v>
                </c:pt>
                <c:pt idx="24">
                  <c:v>472448</c:v>
                </c:pt>
                <c:pt idx="25">
                  <c:v>476711</c:v>
                </c:pt>
                <c:pt idx="26">
                  <c:v>480952</c:v>
                </c:pt>
                <c:pt idx="27">
                  <c:v>485402</c:v>
                </c:pt>
                <c:pt idx="28">
                  <c:v>489824</c:v>
                </c:pt>
                <c:pt idx="29">
                  <c:v>494328</c:v>
                </c:pt>
                <c:pt idx="30">
                  <c:v>498941</c:v>
                </c:pt>
                <c:pt idx="31">
                  <c:v>503573</c:v>
                </c:pt>
                <c:pt idx="32">
                  <c:v>508334</c:v>
                </c:pt>
                <c:pt idx="33">
                  <c:v>513200</c:v>
                </c:pt>
                <c:pt idx="34">
                  <c:v>518170</c:v>
                </c:pt>
                <c:pt idx="35">
                  <c:v>523313</c:v>
                </c:pt>
                <c:pt idx="36">
                  <c:v>528579</c:v>
                </c:pt>
                <c:pt idx="37">
                  <c:v>534055</c:v>
                </c:pt>
                <c:pt idx="38">
                  <c:v>539725</c:v>
                </c:pt>
                <c:pt idx="39">
                  <c:v>545517</c:v>
                </c:pt>
                <c:pt idx="40">
                  <c:v>551607</c:v>
                </c:pt>
              </c:numCache>
            </c:numRef>
          </c:val>
          <c:smooth val="0"/>
          <c:extLst>
            <c:ext xmlns:c16="http://schemas.microsoft.com/office/drawing/2014/chart" uri="{C3380CC4-5D6E-409C-BE32-E72D297353CC}">
              <c16:uniqueId val="{00000009-E5CA-48F3-BBC4-D5DE56722F86}"/>
            </c:ext>
          </c:extLst>
        </c:ser>
        <c:ser>
          <c:idx val="13"/>
          <c:order val="13"/>
          <c:tx>
            <c:strRef>
              <c:f>Sheet1!$O$1</c:f>
              <c:strCache>
                <c:ptCount val="1"/>
                <c:pt idx="0">
                  <c:v>Deep East Texas</c:v>
                </c:pt>
              </c:strCache>
            </c:strRef>
          </c:tx>
          <c:spPr>
            <a:ln w="28575" cap="rnd">
              <a:solidFill>
                <a:schemeClr val="accent2">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Sheet1!$O$2:$O$42</c:f>
              <c:numCache>
                <c:formatCode>#,##0</c:formatCode>
                <c:ptCount val="41"/>
                <c:pt idx="0">
                  <c:v>378477</c:v>
                </c:pt>
                <c:pt idx="1">
                  <c:v>382537</c:v>
                </c:pt>
                <c:pt idx="2">
                  <c:v>386469</c:v>
                </c:pt>
                <c:pt idx="3">
                  <c:v>390367</c:v>
                </c:pt>
                <c:pt idx="4">
                  <c:v>394315</c:v>
                </c:pt>
                <c:pt idx="5">
                  <c:v>398250</c:v>
                </c:pt>
                <c:pt idx="6">
                  <c:v>402204</c:v>
                </c:pt>
                <c:pt idx="7">
                  <c:v>406144</c:v>
                </c:pt>
                <c:pt idx="8">
                  <c:v>410124</c:v>
                </c:pt>
                <c:pt idx="9">
                  <c:v>414129</c:v>
                </c:pt>
                <c:pt idx="10">
                  <c:v>418106</c:v>
                </c:pt>
                <c:pt idx="11">
                  <c:v>422093</c:v>
                </c:pt>
                <c:pt idx="12">
                  <c:v>426124</c:v>
                </c:pt>
                <c:pt idx="13">
                  <c:v>429955</c:v>
                </c:pt>
                <c:pt idx="14">
                  <c:v>433796</c:v>
                </c:pt>
                <c:pt idx="15">
                  <c:v>437672</c:v>
                </c:pt>
                <c:pt idx="16">
                  <c:v>441431</c:v>
                </c:pt>
                <c:pt idx="17">
                  <c:v>445085</c:v>
                </c:pt>
                <c:pt idx="18">
                  <c:v>448687</c:v>
                </c:pt>
                <c:pt idx="19">
                  <c:v>452110</c:v>
                </c:pt>
                <c:pt idx="20">
                  <c:v>455430</c:v>
                </c:pt>
                <c:pt idx="21">
                  <c:v>458724</c:v>
                </c:pt>
                <c:pt idx="22">
                  <c:v>461714</c:v>
                </c:pt>
                <c:pt idx="23">
                  <c:v>464678</c:v>
                </c:pt>
                <c:pt idx="24">
                  <c:v>467499</c:v>
                </c:pt>
                <c:pt idx="25">
                  <c:v>470194</c:v>
                </c:pt>
                <c:pt idx="26">
                  <c:v>472828</c:v>
                </c:pt>
                <c:pt idx="27">
                  <c:v>475384</c:v>
                </c:pt>
                <c:pt idx="28">
                  <c:v>477810</c:v>
                </c:pt>
                <c:pt idx="29">
                  <c:v>480190</c:v>
                </c:pt>
                <c:pt idx="30">
                  <c:v>482461</c:v>
                </c:pt>
                <c:pt idx="31">
                  <c:v>484760</c:v>
                </c:pt>
                <c:pt idx="32">
                  <c:v>486884</c:v>
                </c:pt>
                <c:pt idx="33">
                  <c:v>489049</c:v>
                </c:pt>
                <c:pt idx="34">
                  <c:v>491225</c:v>
                </c:pt>
                <c:pt idx="35">
                  <c:v>493388</c:v>
                </c:pt>
                <c:pt idx="36">
                  <c:v>495491</c:v>
                </c:pt>
                <c:pt idx="37">
                  <c:v>497807</c:v>
                </c:pt>
                <c:pt idx="38">
                  <c:v>500079</c:v>
                </c:pt>
                <c:pt idx="39">
                  <c:v>502484</c:v>
                </c:pt>
                <c:pt idx="40">
                  <c:v>504915</c:v>
                </c:pt>
              </c:numCache>
            </c:numRef>
          </c:val>
          <c:smooth val="0"/>
          <c:extLst>
            <c:ext xmlns:c16="http://schemas.microsoft.com/office/drawing/2014/chart" uri="{C3380CC4-5D6E-409C-BE32-E72D297353CC}">
              <c16:uniqueId val="{0000000A-E5CA-48F3-BBC4-D5DE56722F86}"/>
            </c:ext>
          </c:extLst>
        </c:ser>
        <c:ser>
          <c:idx val="14"/>
          <c:order val="14"/>
          <c:tx>
            <c:strRef>
              <c:f>Sheet1!$P$1</c:f>
              <c:strCache>
                <c:ptCount val="1"/>
                <c:pt idx="0">
                  <c:v>Heart of Texas</c:v>
                </c:pt>
              </c:strCache>
            </c:strRef>
          </c:tx>
          <c:spPr>
            <a:ln w="28575" cap="rnd">
              <a:solidFill>
                <a:schemeClr val="accent3">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Sheet1!$P$2:$P$42</c:f>
              <c:numCache>
                <c:formatCode>#,##0</c:formatCode>
                <c:ptCount val="41"/>
                <c:pt idx="0">
                  <c:v>349273</c:v>
                </c:pt>
                <c:pt idx="1">
                  <c:v>352529</c:v>
                </c:pt>
                <c:pt idx="2">
                  <c:v>355685</c:v>
                </c:pt>
                <c:pt idx="3">
                  <c:v>358966</c:v>
                </c:pt>
                <c:pt idx="4">
                  <c:v>362241</c:v>
                </c:pt>
                <c:pt idx="5">
                  <c:v>365520</c:v>
                </c:pt>
                <c:pt idx="6">
                  <c:v>368873</c:v>
                </c:pt>
                <c:pt idx="7">
                  <c:v>372211</c:v>
                </c:pt>
                <c:pt idx="8">
                  <c:v>375626</c:v>
                </c:pt>
                <c:pt idx="9">
                  <c:v>379142</c:v>
                </c:pt>
                <c:pt idx="10">
                  <c:v>382710</c:v>
                </c:pt>
                <c:pt idx="11">
                  <c:v>386366</c:v>
                </c:pt>
                <c:pt idx="12">
                  <c:v>390061</c:v>
                </c:pt>
                <c:pt idx="13">
                  <c:v>393765</c:v>
                </c:pt>
                <c:pt idx="14">
                  <c:v>397548</c:v>
                </c:pt>
                <c:pt idx="15">
                  <c:v>401240</c:v>
                </c:pt>
                <c:pt idx="16">
                  <c:v>404969</c:v>
                </c:pt>
                <c:pt idx="17">
                  <c:v>408622</c:v>
                </c:pt>
                <c:pt idx="18">
                  <c:v>412167</c:v>
                </c:pt>
                <c:pt idx="19">
                  <c:v>415603</c:v>
                </c:pt>
                <c:pt idx="20">
                  <c:v>419015</c:v>
                </c:pt>
                <c:pt idx="21">
                  <c:v>422302</c:v>
                </c:pt>
                <c:pt idx="22">
                  <c:v>425513</c:v>
                </c:pt>
                <c:pt idx="23">
                  <c:v>428588</c:v>
                </c:pt>
                <c:pt idx="24">
                  <c:v>431551</c:v>
                </c:pt>
                <c:pt idx="25">
                  <c:v>434447</c:v>
                </c:pt>
                <c:pt idx="26">
                  <c:v>437238</c:v>
                </c:pt>
                <c:pt idx="27">
                  <c:v>439987</c:v>
                </c:pt>
                <c:pt idx="28">
                  <c:v>442642</c:v>
                </c:pt>
                <c:pt idx="29">
                  <c:v>445264</c:v>
                </c:pt>
                <c:pt idx="30">
                  <c:v>447898</c:v>
                </c:pt>
                <c:pt idx="31">
                  <c:v>450462</c:v>
                </c:pt>
                <c:pt idx="32">
                  <c:v>453046</c:v>
                </c:pt>
                <c:pt idx="33">
                  <c:v>455600</c:v>
                </c:pt>
                <c:pt idx="34">
                  <c:v>458196</c:v>
                </c:pt>
                <c:pt idx="35">
                  <c:v>460831</c:v>
                </c:pt>
                <c:pt idx="36">
                  <c:v>463432</c:v>
                </c:pt>
                <c:pt idx="37">
                  <c:v>466112</c:v>
                </c:pt>
                <c:pt idx="38">
                  <c:v>468822</c:v>
                </c:pt>
                <c:pt idx="39">
                  <c:v>471597</c:v>
                </c:pt>
                <c:pt idx="40">
                  <c:v>474365</c:v>
                </c:pt>
              </c:numCache>
            </c:numRef>
          </c:val>
          <c:smooth val="0"/>
          <c:extLst>
            <c:ext xmlns:c16="http://schemas.microsoft.com/office/drawing/2014/chart" uri="{C3380CC4-5D6E-409C-BE32-E72D297353CC}">
              <c16:uniqueId val="{0000000B-E5CA-48F3-BBC4-D5DE56722F86}"/>
            </c:ext>
          </c:extLst>
        </c:ser>
        <c:ser>
          <c:idx val="15"/>
          <c:order val="15"/>
          <c:tx>
            <c:strRef>
              <c:f>Sheet1!$Q$1</c:f>
              <c:strCache>
                <c:ptCount val="1"/>
                <c:pt idx="0">
                  <c:v>South Texas</c:v>
                </c:pt>
              </c:strCache>
            </c:strRef>
          </c:tx>
          <c:spPr>
            <a:ln w="28575" cap="rnd">
              <a:solidFill>
                <a:schemeClr val="accent4">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Sheet1!$Q$2:$Q$42</c:f>
              <c:numCache>
                <c:formatCode>#,##0</c:formatCode>
                <c:ptCount val="41"/>
                <c:pt idx="0">
                  <c:v>330590</c:v>
                </c:pt>
                <c:pt idx="1">
                  <c:v>337958</c:v>
                </c:pt>
                <c:pt idx="2">
                  <c:v>345326</c:v>
                </c:pt>
                <c:pt idx="3">
                  <c:v>352863</c:v>
                </c:pt>
                <c:pt idx="4">
                  <c:v>360522</c:v>
                </c:pt>
                <c:pt idx="5">
                  <c:v>368336</c:v>
                </c:pt>
                <c:pt idx="6">
                  <c:v>376254</c:v>
                </c:pt>
                <c:pt idx="7">
                  <c:v>384356</c:v>
                </c:pt>
                <c:pt idx="8">
                  <c:v>392583</c:v>
                </c:pt>
                <c:pt idx="9">
                  <c:v>400972</c:v>
                </c:pt>
                <c:pt idx="10">
                  <c:v>409389</c:v>
                </c:pt>
                <c:pt idx="11">
                  <c:v>417774</c:v>
                </c:pt>
                <c:pt idx="12">
                  <c:v>426229</c:v>
                </c:pt>
                <c:pt idx="13">
                  <c:v>434611</c:v>
                </c:pt>
                <c:pt idx="14">
                  <c:v>443163</c:v>
                </c:pt>
                <c:pt idx="15">
                  <c:v>451703</c:v>
                </c:pt>
                <c:pt idx="16">
                  <c:v>460126</c:v>
                </c:pt>
                <c:pt idx="17">
                  <c:v>468607</c:v>
                </c:pt>
                <c:pt idx="18">
                  <c:v>477021</c:v>
                </c:pt>
                <c:pt idx="19">
                  <c:v>485306</c:v>
                </c:pt>
                <c:pt idx="20">
                  <c:v>493464</c:v>
                </c:pt>
                <c:pt idx="21">
                  <c:v>501582</c:v>
                </c:pt>
                <c:pt idx="22">
                  <c:v>509557</c:v>
                </c:pt>
                <c:pt idx="23">
                  <c:v>517529</c:v>
                </c:pt>
                <c:pt idx="24">
                  <c:v>525460</c:v>
                </c:pt>
                <c:pt idx="25">
                  <c:v>533222</c:v>
                </c:pt>
                <c:pt idx="26">
                  <c:v>540899</c:v>
                </c:pt>
                <c:pt idx="27">
                  <c:v>548469</c:v>
                </c:pt>
                <c:pt idx="28">
                  <c:v>555994</c:v>
                </c:pt>
                <c:pt idx="29">
                  <c:v>563408</c:v>
                </c:pt>
                <c:pt idx="30">
                  <c:v>570742</c:v>
                </c:pt>
                <c:pt idx="31">
                  <c:v>577954</c:v>
                </c:pt>
                <c:pt idx="32">
                  <c:v>585096</c:v>
                </c:pt>
                <c:pt idx="33">
                  <c:v>592164</c:v>
                </c:pt>
                <c:pt idx="34">
                  <c:v>599131</c:v>
                </c:pt>
                <c:pt idx="35">
                  <c:v>606033</c:v>
                </c:pt>
                <c:pt idx="36">
                  <c:v>612801</c:v>
                </c:pt>
                <c:pt idx="37">
                  <c:v>619475</c:v>
                </c:pt>
                <c:pt idx="38">
                  <c:v>626046</c:v>
                </c:pt>
                <c:pt idx="39">
                  <c:v>632539</c:v>
                </c:pt>
                <c:pt idx="40">
                  <c:v>638866</c:v>
                </c:pt>
              </c:numCache>
            </c:numRef>
          </c:val>
          <c:smooth val="0"/>
          <c:extLst>
            <c:ext xmlns:c16="http://schemas.microsoft.com/office/drawing/2014/chart" uri="{C3380CC4-5D6E-409C-BE32-E72D297353CC}">
              <c16:uniqueId val="{0000000C-E5CA-48F3-BBC4-D5DE56722F86}"/>
            </c:ext>
          </c:extLst>
        </c:ser>
        <c:ser>
          <c:idx val="16"/>
          <c:order val="16"/>
          <c:tx>
            <c:strRef>
              <c:f>Sheet1!$R$1</c:f>
              <c:strCache>
                <c:ptCount val="1"/>
                <c:pt idx="0">
                  <c:v>West Central Texas</c:v>
                </c:pt>
              </c:strCache>
            </c:strRef>
          </c:tx>
          <c:spPr>
            <a:ln w="28575" cap="rnd">
              <a:solidFill>
                <a:schemeClr val="accent5">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Sheet1!$R$2:$R$42</c:f>
              <c:numCache>
                <c:formatCode>#,##0</c:formatCode>
                <c:ptCount val="41"/>
                <c:pt idx="0">
                  <c:v>327390</c:v>
                </c:pt>
                <c:pt idx="1">
                  <c:v>329647</c:v>
                </c:pt>
                <c:pt idx="2">
                  <c:v>331725</c:v>
                </c:pt>
                <c:pt idx="3">
                  <c:v>333878</c:v>
                </c:pt>
                <c:pt idx="4">
                  <c:v>336075</c:v>
                </c:pt>
                <c:pt idx="5">
                  <c:v>338176</c:v>
                </c:pt>
                <c:pt idx="6">
                  <c:v>340192</c:v>
                </c:pt>
                <c:pt idx="7">
                  <c:v>342183</c:v>
                </c:pt>
                <c:pt idx="8">
                  <c:v>344132</c:v>
                </c:pt>
                <c:pt idx="9">
                  <c:v>346038</c:v>
                </c:pt>
                <c:pt idx="10">
                  <c:v>347819</c:v>
                </c:pt>
                <c:pt idx="11">
                  <c:v>349666</c:v>
                </c:pt>
                <c:pt idx="12">
                  <c:v>351374</c:v>
                </c:pt>
                <c:pt idx="13">
                  <c:v>353012</c:v>
                </c:pt>
                <c:pt idx="14">
                  <c:v>354683</c:v>
                </c:pt>
                <c:pt idx="15">
                  <c:v>356316</c:v>
                </c:pt>
                <c:pt idx="16">
                  <c:v>357905</c:v>
                </c:pt>
                <c:pt idx="17">
                  <c:v>359433</c:v>
                </c:pt>
                <c:pt idx="18">
                  <c:v>360813</c:v>
                </c:pt>
                <c:pt idx="19">
                  <c:v>362180</c:v>
                </c:pt>
                <c:pt idx="20">
                  <c:v>363456</c:v>
                </c:pt>
                <c:pt idx="21">
                  <c:v>364632</c:v>
                </c:pt>
                <c:pt idx="22">
                  <c:v>365708</c:v>
                </c:pt>
                <c:pt idx="23">
                  <c:v>366761</c:v>
                </c:pt>
                <c:pt idx="24">
                  <c:v>367665</c:v>
                </c:pt>
                <c:pt idx="25">
                  <c:v>368553</c:v>
                </c:pt>
                <c:pt idx="26">
                  <c:v>369339</c:v>
                </c:pt>
                <c:pt idx="27">
                  <c:v>370037</c:v>
                </c:pt>
                <c:pt idx="28">
                  <c:v>370763</c:v>
                </c:pt>
                <c:pt idx="29">
                  <c:v>371349</c:v>
                </c:pt>
                <c:pt idx="30">
                  <c:v>371954</c:v>
                </c:pt>
                <c:pt idx="31">
                  <c:v>372501</c:v>
                </c:pt>
                <c:pt idx="32">
                  <c:v>372960</c:v>
                </c:pt>
                <c:pt idx="33">
                  <c:v>373383</c:v>
                </c:pt>
                <c:pt idx="34">
                  <c:v>373808</c:v>
                </c:pt>
                <c:pt idx="35">
                  <c:v>374212</c:v>
                </c:pt>
                <c:pt idx="36">
                  <c:v>374483</c:v>
                </c:pt>
                <c:pt idx="37">
                  <c:v>374776</c:v>
                </c:pt>
                <c:pt idx="38">
                  <c:v>375099</c:v>
                </c:pt>
                <c:pt idx="39">
                  <c:v>375481</c:v>
                </c:pt>
                <c:pt idx="40">
                  <c:v>375854</c:v>
                </c:pt>
              </c:numCache>
            </c:numRef>
          </c:val>
          <c:smooth val="0"/>
          <c:extLst>
            <c:ext xmlns:c16="http://schemas.microsoft.com/office/drawing/2014/chart" uri="{C3380CC4-5D6E-409C-BE32-E72D297353CC}">
              <c16:uniqueId val="{0000000D-E5CA-48F3-BBC4-D5DE56722F86}"/>
            </c:ext>
          </c:extLst>
        </c:ser>
        <c:ser>
          <c:idx val="17"/>
          <c:order val="17"/>
          <c:tx>
            <c:strRef>
              <c:f>Sheet1!$S$1</c:f>
              <c:strCache>
                <c:ptCount val="1"/>
                <c:pt idx="0">
                  <c:v>Brazos Valley</c:v>
                </c:pt>
              </c:strCache>
            </c:strRef>
          </c:tx>
          <c:spPr>
            <a:ln w="28575" cap="rnd">
              <a:solidFill>
                <a:schemeClr val="accent6">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Sheet1!$S$2:$S$42</c:f>
              <c:numCache>
                <c:formatCode>#,##0</c:formatCode>
                <c:ptCount val="41"/>
                <c:pt idx="0">
                  <c:v>319447</c:v>
                </c:pt>
                <c:pt idx="1">
                  <c:v>325950</c:v>
                </c:pt>
                <c:pt idx="2">
                  <c:v>331394</c:v>
                </c:pt>
                <c:pt idx="3">
                  <c:v>336796</c:v>
                </c:pt>
                <c:pt idx="4">
                  <c:v>342433</c:v>
                </c:pt>
                <c:pt idx="5">
                  <c:v>348376</c:v>
                </c:pt>
                <c:pt idx="6">
                  <c:v>354967</c:v>
                </c:pt>
                <c:pt idx="7">
                  <c:v>361656</c:v>
                </c:pt>
                <c:pt idx="8">
                  <c:v>368541</c:v>
                </c:pt>
                <c:pt idx="9">
                  <c:v>375451</c:v>
                </c:pt>
                <c:pt idx="10">
                  <c:v>382528</c:v>
                </c:pt>
                <c:pt idx="11">
                  <c:v>389551</c:v>
                </c:pt>
                <c:pt idx="12">
                  <c:v>396577</c:v>
                </c:pt>
                <c:pt idx="13">
                  <c:v>403660</c:v>
                </c:pt>
                <c:pt idx="14">
                  <c:v>410745</c:v>
                </c:pt>
                <c:pt idx="15">
                  <c:v>417951</c:v>
                </c:pt>
                <c:pt idx="16">
                  <c:v>425192</c:v>
                </c:pt>
                <c:pt idx="17">
                  <c:v>432319</c:v>
                </c:pt>
                <c:pt idx="18">
                  <c:v>439471</c:v>
                </c:pt>
                <c:pt idx="19">
                  <c:v>446512</c:v>
                </c:pt>
                <c:pt idx="20">
                  <c:v>453474</c:v>
                </c:pt>
                <c:pt idx="21">
                  <c:v>460375</c:v>
                </c:pt>
                <c:pt idx="22">
                  <c:v>467245</c:v>
                </c:pt>
                <c:pt idx="23">
                  <c:v>474197</c:v>
                </c:pt>
                <c:pt idx="24">
                  <c:v>481153</c:v>
                </c:pt>
                <c:pt idx="25">
                  <c:v>488147</c:v>
                </c:pt>
                <c:pt idx="26">
                  <c:v>495331</c:v>
                </c:pt>
                <c:pt idx="27">
                  <c:v>502530</c:v>
                </c:pt>
                <c:pt idx="28">
                  <c:v>509812</c:v>
                </c:pt>
                <c:pt idx="29">
                  <c:v>517203</c:v>
                </c:pt>
                <c:pt idx="30">
                  <c:v>524839</c:v>
                </c:pt>
                <c:pt idx="31">
                  <c:v>532610</c:v>
                </c:pt>
                <c:pt idx="32">
                  <c:v>540593</c:v>
                </c:pt>
                <c:pt idx="33">
                  <c:v>548713</c:v>
                </c:pt>
                <c:pt idx="34">
                  <c:v>557034</c:v>
                </c:pt>
                <c:pt idx="35">
                  <c:v>565431</c:v>
                </c:pt>
                <c:pt idx="36">
                  <c:v>574022</c:v>
                </c:pt>
                <c:pt idx="37">
                  <c:v>582708</c:v>
                </c:pt>
                <c:pt idx="38">
                  <c:v>591478</c:v>
                </c:pt>
                <c:pt idx="39">
                  <c:v>600393</c:v>
                </c:pt>
                <c:pt idx="40">
                  <c:v>609323</c:v>
                </c:pt>
              </c:numCache>
            </c:numRef>
          </c:val>
          <c:smooth val="0"/>
          <c:extLst>
            <c:ext xmlns:c16="http://schemas.microsoft.com/office/drawing/2014/chart" uri="{C3380CC4-5D6E-409C-BE32-E72D297353CC}">
              <c16:uniqueId val="{0000000E-E5CA-48F3-BBC4-D5DE56722F86}"/>
            </c:ext>
          </c:extLst>
        </c:ser>
        <c:ser>
          <c:idx val="18"/>
          <c:order val="18"/>
          <c:tx>
            <c:strRef>
              <c:f>Sheet1!$T$1</c:f>
              <c:strCache>
                <c:ptCount val="1"/>
                <c:pt idx="0">
                  <c:v>Ark-Tex</c:v>
                </c:pt>
              </c:strCache>
            </c:strRef>
          </c:tx>
          <c:spPr>
            <a:ln w="28575" cap="rnd">
              <a:solidFill>
                <a:schemeClr val="accent1">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Sheet1!$T$2:$T$42</c:f>
              <c:numCache>
                <c:formatCode>#,##0</c:formatCode>
                <c:ptCount val="41"/>
                <c:pt idx="0">
                  <c:v>281947</c:v>
                </c:pt>
                <c:pt idx="1">
                  <c:v>284028</c:v>
                </c:pt>
                <c:pt idx="2">
                  <c:v>285995</c:v>
                </c:pt>
                <c:pt idx="3">
                  <c:v>287879</c:v>
                </c:pt>
                <c:pt idx="4">
                  <c:v>289772</c:v>
                </c:pt>
                <c:pt idx="5">
                  <c:v>291761</c:v>
                </c:pt>
                <c:pt idx="6">
                  <c:v>293677</c:v>
                </c:pt>
                <c:pt idx="7">
                  <c:v>295671</c:v>
                </c:pt>
                <c:pt idx="8">
                  <c:v>297589</c:v>
                </c:pt>
                <c:pt idx="9">
                  <c:v>299618</c:v>
                </c:pt>
                <c:pt idx="10">
                  <c:v>301626</c:v>
                </c:pt>
                <c:pt idx="11">
                  <c:v>303653</c:v>
                </c:pt>
                <c:pt idx="12">
                  <c:v>305610</c:v>
                </c:pt>
                <c:pt idx="13">
                  <c:v>307619</c:v>
                </c:pt>
                <c:pt idx="14">
                  <c:v>309608</c:v>
                </c:pt>
                <c:pt idx="15">
                  <c:v>311518</c:v>
                </c:pt>
                <c:pt idx="16">
                  <c:v>313497</c:v>
                </c:pt>
                <c:pt idx="17">
                  <c:v>315455</c:v>
                </c:pt>
                <c:pt idx="18">
                  <c:v>317424</c:v>
                </c:pt>
                <c:pt idx="19">
                  <c:v>319294</c:v>
                </c:pt>
                <c:pt idx="20">
                  <c:v>321195</c:v>
                </c:pt>
                <c:pt idx="21">
                  <c:v>323047</c:v>
                </c:pt>
                <c:pt idx="22">
                  <c:v>324881</c:v>
                </c:pt>
                <c:pt idx="23">
                  <c:v>326637</c:v>
                </c:pt>
                <c:pt idx="24">
                  <c:v>328432</c:v>
                </c:pt>
                <c:pt idx="25">
                  <c:v>330189</c:v>
                </c:pt>
                <c:pt idx="26">
                  <c:v>331883</c:v>
                </c:pt>
                <c:pt idx="27">
                  <c:v>333726</c:v>
                </c:pt>
                <c:pt idx="28">
                  <c:v>335450</c:v>
                </c:pt>
                <c:pt idx="29">
                  <c:v>337135</c:v>
                </c:pt>
                <c:pt idx="30">
                  <c:v>338929</c:v>
                </c:pt>
                <c:pt idx="31">
                  <c:v>340748</c:v>
                </c:pt>
                <c:pt idx="32">
                  <c:v>342601</c:v>
                </c:pt>
                <c:pt idx="33">
                  <c:v>344508</c:v>
                </c:pt>
                <c:pt idx="34">
                  <c:v>346494</c:v>
                </c:pt>
                <c:pt idx="35">
                  <c:v>348430</c:v>
                </c:pt>
                <c:pt idx="36">
                  <c:v>350465</c:v>
                </c:pt>
                <c:pt idx="37">
                  <c:v>352575</c:v>
                </c:pt>
                <c:pt idx="38">
                  <c:v>354864</c:v>
                </c:pt>
                <c:pt idx="39">
                  <c:v>357232</c:v>
                </c:pt>
                <c:pt idx="40">
                  <c:v>359693</c:v>
                </c:pt>
              </c:numCache>
            </c:numRef>
          </c:val>
          <c:smooth val="0"/>
          <c:extLst>
            <c:ext xmlns:c16="http://schemas.microsoft.com/office/drawing/2014/chart" uri="{C3380CC4-5D6E-409C-BE32-E72D297353CC}">
              <c16:uniqueId val="{0000000F-E5CA-48F3-BBC4-D5DE56722F86}"/>
            </c:ext>
          </c:extLst>
        </c:ser>
        <c:ser>
          <c:idx val="19"/>
          <c:order val="19"/>
          <c:tx>
            <c:strRef>
              <c:f>Sheet1!$U$1</c:f>
              <c:strCache>
                <c:ptCount val="1"/>
                <c:pt idx="0">
                  <c:v>Nortex</c:v>
                </c:pt>
              </c:strCache>
            </c:strRef>
          </c:tx>
          <c:spPr>
            <a:ln w="28575" cap="rnd">
              <a:solidFill>
                <a:schemeClr val="accent2">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Sheet1!$U$2:$U$42</c:f>
              <c:numCache>
                <c:formatCode>#,##0</c:formatCode>
                <c:ptCount val="41"/>
                <c:pt idx="0">
                  <c:v>222860</c:v>
                </c:pt>
                <c:pt idx="1">
                  <c:v>223544</c:v>
                </c:pt>
                <c:pt idx="2">
                  <c:v>224447</c:v>
                </c:pt>
                <c:pt idx="3">
                  <c:v>225435</c:v>
                </c:pt>
                <c:pt idx="4">
                  <c:v>226401</c:v>
                </c:pt>
                <c:pt idx="5">
                  <c:v>227398</c:v>
                </c:pt>
                <c:pt idx="6">
                  <c:v>228267</c:v>
                </c:pt>
                <c:pt idx="7">
                  <c:v>229157</c:v>
                </c:pt>
                <c:pt idx="8">
                  <c:v>230099</c:v>
                </c:pt>
                <c:pt idx="9">
                  <c:v>231025</c:v>
                </c:pt>
                <c:pt idx="10">
                  <c:v>231941</c:v>
                </c:pt>
                <c:pt idx="11">
                  <c:v>232979</c:v>
                </c:pt>
                <c:pt idx="12">
                  <c:v>233991</c:v>
                </c:pt>
                <c:pt idx="13">
                  <c:v>235059</c:v>
                </c:pt>
                <c:pt idx="14">
                  <c:v>236111</c:v>
                </c:pt>
                <c:pt idx="15">
                  <c:v>237118</c:v>
                </c:pt>
                <c:pt idx="16">
                  <c:v>238114</c:v>
                </c:pt>
                <c:pt idx="17">
                  <c:v>239115</c:v>
                </c:pt>
                <c:pt idx="18">
                  <c:v>240091</c:v>
                </c:pt>
                <c:pt idx="19">
                  <c:v>241011</c:v>
                </c:pt>
                <c:pt idx="20">
                  <c:v>241920</c:v>
                </c:pt>
                <c:pt idx="21">
                  <c:v>242782</c:v>
                </c:pt>
                <c:pt idx="22">
                  <c:v>243628</c:v>
                </c:pt>
                <c:pt idx="23">
                  <c:v>244401</c:v>
                </c:pt>
                <c:pt idx="24">
                  <c:v>245146</c:v>
                </c:pt>
                <c:pt idx="25">
                  <c:v>245833</c:v>
                </c:pt>
                <c:pt idx="26">
                  <c:v>246433</c:v>
                </c:pt>
                <c:pt idx="27">
                  <c:v>247018</c:v>
                </c:pt>
                <c:pt idx="28">
                  <c:v>247556</c:v>
                </c:pt>
                <c:pt idx="29">
                  <c:v>247978</c:v>
                </c:pt>
                <c:pt idx="30">
                  <c:v>248400</c:v>
                </c:pt>
                <c:pt idx="31">
                  <c:v>248867</c:v>
                </c:pt>
                <c:pt idx="32">
                  <c:v>249302</c:v>
                </c:pt>
                <c:pt idx="33">
                  <c:v>249681</c:v>
                </c:pt>
                <c:pt idx="34">
                  <c:v>250081</c:v>
                </c:pt>
                <c:pt idx="35">
                  <c:v>250450</c:v>
                </c:pt>
                <c:pt idx="36">
                  <c:v>250824</c:v>
                </c:pt>
                <c:pt idx="37">
                  <c:v>251233</c:v>
                </c:pt>
                <c:pt idx="38">
                  <c:v>251602</c:v>
                </c:pt>
                <c:pt idx="39">
                  <c:v>252154</c:v>
                </c:pt>
                <c:pt idx="40">
                  <c:v>252635</c:v>
                </c:pt>
              </c:numCache>
            </c:numRef>
          </c:val>
          <c:smooth val="0"/>
          <c:extLst>
            <c:ext xmlns:c16="http://schemas.microsoft.com/office/drawing/2014/chart" uri="{C3380CC4-5D6E-409C-BE32-E72D297353CC}">
              <c16:uniqueId val="{00000010-E5CA-48F3-BBC4-D5DE56722F86}"/>
            </c:ext>
          </c:extLst>
        </c:ser>
        <c:ser>
          <c:idx val="20"/>
          <c:order val="20"/>
          <c:tx>
            <c:strRef>
              <c:f>Sheet1!$V$1</c:f>
              <c:strCache>
                <c:ptCount val="1"/>
                <c:pt idx="0">
                  <c:v>Texoma</c:v>
                </c:pt>
              </c:strCache>
            </c:strRef>
          </c:tx>
          <c:spPr>
            <a:ln w="28575" cap="rnd">
              <a:solidFill>
                <a:schemeClr val="accent3">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Sheet1!$V$2:$V$42</c:f>
              <c:numCache>
                <c:formatCode>#,##0</c:formatCode>
                <c:ptCount val="41"/>
                <c:pt idx="0">
                  <c:v>193229</c:v>
                </c:pt>
                <c:pt idx="1">
                  <c:v>195088</c:v>
                </c:pt>
                <c:pt idx="2">
                  <c:v>197006</c:v>
                </c:pt>
                <c:pt idx="3">
                  <c:v>198951</c:v>
                </c:pt>
                <c:pt idx="4">
                  <c:v>200974</c:v>
                </c:pt>
                <c:pt idx="5">
                  <c:v>202962</c:v>
                </c:pt>
                <c:pt idx="6">
                  <c:v>204951</c:v>
                </c:pt>
                <c:pt idx="7">
                  <c:v>206977</c:v>
                </c:pt>
                <c:pt idx="8">
                  <c:v>209028</c:v>
                </c:pt>
                <c:pt idx="9">
                  <c:v>211077</c:v>
                </c:pt>
                <c:pt idx="10">
                  <c:v>213118</c:v>
                </c:pt>
                <c:pt idx="11">
                  <c:v>215224</c:v>
                </c:pt>
                <c:pt idx="12">
                  <c:v>217366</c:v>
                </c:pt>
                <c:pt idx="13">
                  <c:v>219532</c:v>
                </c:pt>
                <c:pt idx="14">
                  <c:v>221752</c:v>
                </c:pt>
                <c:pt idx="15">
                  <c:v>223961</c:v>
                </c:pt>
                <c:pt idx="16">
                  <c:v>226157</c:v>
                </c:pt>
                <c:pt idx="17">
                  <c:v>228373</c:v>
                </c:pt>
                <c:pt idx="18">
                  <c:v>230573</c:v>
                </c:pt>
                <c:pt idx="19">
                  <c:v>232765</c:v>
                </c:pt>
                <c:pt idx="20">
                  <c:v>234926</c:v>
                </c:pt>
                <c:pt idx="21">
                  <c:v>237051</c:v>
                </c:pt>
                <c:pt idx="22">
                  <c:v>239123</c:v>
                </c:pt>
                <c:pt idx="23">
                  <c:v>241197</c:v>
                </c:pt>
                <c:pt idx="24">
                  <c:v>243225</c:v>
                </c:pt>
                <c:pt idx="25">
                  <c:v>245161</c:v>
                </c:pt>
                <c:pt idx="26">
                  <c:v>247112</c:v>
                </c:pt>
                <c:pt idx="27">
                  <c:v>249032</c:v>
                </c:pt>
                <c:pt idx="28">
                  <c:v>250922</c:v>
                </c:pt>
                <c:pt idx="29">
                  <c:v>252838</c:v>
                </c:pt>
                <c:pt idx="30">
                  <c:v>254726</c:v>
                </c:pt>
                <c:pt idx="31">
                  <c:v>256607</c:v>
                </c:pt>
                <c:pt idx="32">
                  <c:v>258516</c:v>
                </c:pt>
                <c:pt idx="33">
                  <c:v>260460</c:v>
                </c:pt>
                <c:pt idx="34">
                  <c:v>262448</c:v>
                </c:pt>
                <c:pt idx="35">
                  <c:v>264546</c:v>
                </c:pt>
                <c:pt idx="36">
                  <c:v>266677</c:v>
                </c:pt>
                <c:pt idx="37">
                  <c:v>268920</c:v>
                </c:pt>
                <c:pt idx="38">
                  <c:v>271201</c:v>
                </c:pt>
                <c:pt idx="39">
                  <c:v>273626</c:v>
                </c:pt>
                <c:pt idx="40">
                  <c:v>276147</c:v>
                </c:pt>
              </c:numCache>
            </c:numRef>
          </c:val>
          <c:smooth val="0"/>
          <c:extLst>
            <c:ext xmlns:c16="http://schemas.microsoft.com/office/drawing/2014/chart" uri="{C3380CC4-5D6E-409C-BE32-E72D297353CC}">
              <c16:uniqueId val="{00000011-E5CA-48F3-BBC4-D5DE56722F86}"/>
            </c:ext>
          </c:extLst>
        </c:ser>
        <c:ser>
          <c:idx val="21"/>
          <c:order val="21"/>
          <c:tx>
            <c:strRef>
              <c:f>Sheet1!$W$1</c:f>
              <c:strCache>
                <c:ptCount val="1"/>
                <c:pt idx="0">
                  <c:v>Golden Crescent</c:v>
                </c:pt>
              </c:strCache>
            </c:strRef>
          </c:tx>
          <c:spPr>
            <a:ln w="28575" cap="rnd">
              <a:solidFill>
                <a:schemeClr val="accent4">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Sheet1!$W$2:$W$42</c:f>
              <c:numCache>
                <c:formatCode>#,##0</c:formatCode>
                <c:ptCount val="41"/>
                <c:pt idx="0">
                  <c:v>188626</c:v>
                </c:pt>
                <c:pt idx="1">
                  <c:v>190182</c:v>
                </c:pt>
                <c:pt idx="2">
                  <c:v>191673</c:v>
                </c:pt>
                <c:pt idx="3">
                  <c:v>193225</c:v>
                </c:pt>
                <c:pt idx="4">
                  <c:v>194777</c:v>
                </c:pt>
                <c:pt idx="5">
                  <c:v>196364</c:v>
                </c:pt>
                <c:pt idx="6">
                  <c:v>197877</c:v>
                </c:pt>
                <c:pt idx="7">
                  <c:v>199440</c:v>
                </c:pt>
                <c:pt idx="8">
                  <c:v>201000</c:v>
                </c:pt>
                <c:pt idx="9">
                  <c:v>202492</c:v>
                </c:pt>
                <c:pt idx="10">
                  <c:v>204094</c:v>
                </c:pt>
                <c:pt idx="11">
                  <c:v>205557</c:v>
                </c:pt>
                <c:pt idx="12">
                  <c:v>207017</c:v>
                </c:pt>
                <c:pt idx="13">
                  <c:v>208522</c:v>
                </c:pt>
                <c:pt idx="14">
                  <c:v>209957</c:v>
                </c:pt>
                <c:pt idx="15">
                  <c:v>211388</c:v>
                </c:pt>
                <c:pt idx="16">
                  <c:v>212861</c:v>
                </c:pt>
                <c:pt idx="17">
                  <c:v>214231</c:v>
                </c:pt>
                <c:pt idx="18">
                  <c:v>215669</c:v>
                </c:pt>
                <c:pt idx="19">
                  <c:v>217070</c:v>
                </c:pt>
                <c:pt idx="20">
                  <c:v>218376</c:v>
                </c:pt>
                <c:pt idx="21">
                  <c:v>219594</c:v>
                </c:pt>
                <c:pt idx="22">
                  <c:v>220810</c:v>
                </c:pt>
                <c:pt idx="23">
                  <c:v>221953</c:v>
                </c:pt>
                <c:pt idx="24">
                  <c:v>223048</c:v>
                </c:pt>
                <c:pt idx="25">
                  <c:v>224099</c:v>
                </c:pt>
                <c:pt idx="26">
                  <c:v>225089</c:v>
                </c:pt>
                <c:pt idx="27">
                  <c:v>226096</c:v>
                </c:pt>
                <c:pt idx="28">
                  <c:v>226989</c:v>
                </c:pt>
                <c:pt idx="29">
                  <c:v>227870</c:v>
                </c:pt>
                <c:pt idx="30">
                  <c:v>228685</c:v>
                </c:pt>
                <c:pt idx="31">
                  <c:v>229582</c:v>
                </c:pt>
                <c:pt idx="32">
                  <c:v>230388</c:v>
                </c:pt>
                <c:pt idx="33">
                  <c:v>231158</c:v>
                </c:pt>
                <c:pt idx="34">
                  <c:v>231906</c:v>
                </c:pt>
                <c:pt idx="35">
                  <c:v>232661</c:v>
                </c:pt>
                <c:pt idx="36">
                  <c:v>233379</c:v>
                </c:pt>
                <c:pt idx="37">
                  <c:v>234078</c:v>
                </c:pt>
                <c:pt idx="38">
                  <c:v>234852</c:v>
                </c:pt>
                <c:pt idx="39">
                  <c:v>235679</c:v>
                </c:pt>
                <c:pt idx="40">
                  <c:v>236514</c:v>
                </c:pt>
              </c:numCache>
            </c:numRef>
          </c:val>
          <c:smooth val="0"/>
          <c:extLst>
            <c:ext xmlns:c16="http://schemas.microsoft.com/office/drawing/2014/chart" uri="{C3380CC4-5D6E-409C-BE32-E72D297353CC}">
              <c16:uniqueId val="{00000012-E5CA-48F3-BBC4-D5DE56722F86}"/>
            </c:ext>
          </c:extLst>
        </c:ser>
        <c:ser>
          <c:idx val="22"/>
          <c:order val="22"/>
          <c:tx>
            <c:strRef>
              <c:f>Sheet1!$X$1</c:f>
              <c:strCache>
                <c:ptCount val="1"/>
                <c:pt idx="0">
                  <c:v>Middle Rio Grande</c:v>
                </c:pt>
              </c:strCache>
            </c:strRef>
          </c:tx>
          <c:spPr>
            <a:ln w="28575" cap="rnd">
              <a:solidFill>
                <a:schemeClr val="accent5">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Sheet1!$X$2:$X$42</c:f>
              <c:numCache>
                <c:formatCode>#,##0</c:formatCode>
                <c:ptCount val="41"/>
                <c:pt idx="0">
                  <c:v>167010</c:v>
                </c:pt>
                <c:pt idx="1">
                  <c:v>169156</c:v>
                </c:pt>
                <c:pt idx="2">
                  <c:v>171260</c:v>
                </c:pt>
                <c:pt idx="3">
                  <c:v>173302</c:v>
                </c:pt>
                <c:pt idx="4">
                  <c:v>175367</c:v>
                </c:pt>
                <c:pt idx="5">
                  <c:v>177351</c:v>
                </c:pt>
                <c:pt idx="6">
                  <c:v>179274</c:v>
                </c:pt>
                <c:pt idx="7">
                  <c:v>181141</c:v>
                </c:pt>
                <c:pt idx="8">
                  <c:v>183039</c:v>
                </c:pt>
                <c:pt idx="9">
                  <c:v>184887</c:v>
                </c:pt>
                <c:pt idx="10">
                  <c:v>186755</c:v>
                </c:pt>
                <c:pt idx="11">
                  <c:v>188581</c:v>
                </c:pt>
                <c:pt idx="12">
                  <c:v>190380</c:v>
                </c:pt>
                <c:pt idx="13">
                  <c:v>192183</c:v>
                </c:pt>
                <c:pt idx="14">
                  <c:v>193907</c:v>
                </c:pt>
                <c:pt idx="15">
                  <c:v>195615</c:v>
                </c:pt>
                <c:pt idx="16">
                  <c:v>197256</c:v>
                </c:pt>
                <c:pt idx="17">
                  <c:v>198888</c:v>
                </c:pt>
                <c:pt idx="18">
                  <c:v>200432</c:v>
                </c:pt>
                <c:pt idx="19">
                  <c:v>201857</c:v>
                </c:pt>
                <c:pt idx="20">
                  <c:v>203184</c:v>
                </c:pt>
                <c:pt idx="21">
                  <c:v>204506</c:v>
                </c:pt>
                <c:pt idx="22">
                  <c:v>205753</c:v>
                </c:pt>
                <c:pt idx="23">
                  <c:v>206846</c:v>
                </c:pt>
                <c:pt idx="24">
                  <c:v>207944</c:v>
                </c:pt>
                <c:pt idx="25">
                  <c:v>209005</c:v>
                </c:pt>
                <c:pt idx="26">
                  <c:v>210022</c:v>
                </c:pt>
                <c:pt idx="27">
                  <c:v>210974</c:v>
                </c:pt>
                <c:pt idx="28">
                  <c:v>211845</c:v>
                </c:pt>
                <c:pt idx="29">
                  <c:v>212704</c:v>
                </c:pt>
                <c:pt idx="30">
                  <c:v>213427</c:v>
                </c:pt>
                <c:pt idx="31">
                  <c:v>214057</c:v>
                </c:pt>
                <c:pt idx="32">
                  <c:v>214708</c:v>
                </c:pt>
                <c:pt idx="33">
                  <c:v>215245</c:v>
                </c:pt>
                <c:pt idx="34">
                  <c:v>215807</c:v>
                </c:pt>
                <c:pt idx="35">
                  <c:v>216317</c:v>
                </c:pt>
                <c:pt idx="36">
                  <c:v>216786</c:v>
                </c:pt>
                <c:pt idx="37">
                  <c:v>217204</c:v>
                </c:pt>
                <c:pt idx="38">
                  <c:v>217604</c:v>
                </c:pt>
                <c:pt idx="39">
                  <c:v>217950</c:v>
                </c:pt>
                <c:pt idx="40">
                  <c:v>218192</c:v>
                </c:pt>
              </c:numCache>
            </c:numRef>
          </c:val>
          <c:smooth val="0"/>
          <c:extLst>
            <c:ext xmlns:c16="http://schemas.microsoft.com/office/drawing/2014/chart" uri="{C3380CC4-5D6E-409C-BE32-E72D297353CC}">
              <c16:uniqueId val="{00000013-E5CA-48F3-BBC4-D5DE56722F86}"/>
            </c:ext>
          </c:extLst>
        </c:ser>
        <c:ser>
          <c:idx val="23"/>
          <c:order val="23"/>
          <c:tx>
            <c:strRef>
              <c:f>Sheet1!$Y$1</c:f>
              <c:strCache>
                <c:ptCount val="1"/>
                <c:pt idx="0">
                  <c:v>Concho Valley</c:v>
                </c:pt>
              </c:strCache>
            </c:strRef>
          </c:tx>
          <c:spPr>
            <a:ln w="28575" cap="rnd">
              <a:solidFill>
                <a:schemeClr val="accent6">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Sheet1!$Y$2:$Y$42</c:f>
              <c:numCache>
                <c:formatCode>#,##0</c:formatCode>
                <c:ptCount val="41"/>
                <c:pt idx="0">
                  <c:v>154192</c:v>
                </c:pt>
                <c:pt idx="1">
                  <c:v>155210</c:v>
                </c:pt>
                <c:pt idx="2">
                  <c:v>156140</c:v>
                </c:pt>
                <c:pt idx="3">
                  <c:v>156997</c:v>
                </c:pt>
                <c:pt idx="4">
                  <c:v>157772</c:v>
                </c:pt>
                <c:pt idx="5">
                  <c:v>158526</c:v>
                </c:pt>
                <c:pt idx="6">
                  <c:v>159288</c:v>
                </c:pt>
                <c:pt idx="7">
                  <c:v>160117</c:v>
                </c:pt>
                <c:pt idx="8">
                  <c:v>160940</c:v>
                </c:pt>
                <c:pt idx="9">
                  <c:v>161741</c:v>
                </c:pt>
                <c:pt idx="10">
                  <c:v>162585</c:v>
                </c:pt>
                <c:pt idx="11">
                  <c:v>163380</c:v>
                </c:pt>
                <c:pt idx="12">
                  <c:v>164262</c:v>
                </c:pt>
                <c:pt idx="13">
                  <c:v>165072</c:v>
                </c:pt>
                <c:pt idx="14">
                  <c:v>165793</c:v>
                </c:pt>
                <c:pt idx="15">
                  <c:v>166562</c:v>
                </c:pt>
                <c:pt idx="16">
                  <c:v>167322</c:v>
                </c:pt>
                <c:pt idx="17">
                  <c:v>167996</c:v>
                </c:pt>
                <c:pt idx="18">
                  <c:v>168640</c:v>
                </c:pt>
                <c:pt idx="19">
                  <c:v>169251</c:v>
                </c:pt>
                <c:pt idx="20">
                  <c:v>169742</c:v>
                </c:pt>
                <c:pt idx="21">
                  <c:v>170231</c:v>
                </c:pt>
                <c:pt idx="22">
                  <c:v>170616</c:v>
                </c:pt>
                <c:pt idx="23">
                  <c:v>170956</c:v>
                </c:pt>
                <c:pt idx="24">
                  <c:v>171287</c:v>
                </c:pt>
                <c:pt idx="25">
                  <c:v>171575</c:v>
                </c:pt>
                <c:pt idx="26">
                  <c:v>171828</c:v>
                </c:pt>
                <c:pt idx="27">
                  <c:v>171995</c:v>
                </c:pt>
                <c:pt idx="28">
                  <c:v>172115</c:v>
                </c:pt>
                <c:pt idx="29">
                  <c:v>172231</c:v>
                </c:pt>
                <c:pt idx="30">
                  <c:v>172198</c:v>
                </c:pt>
                <c:pt idx="31">
                  <c:v>172254</c:v>
                </c:pt>
                <c:pt idx="32">
                  <c:v>172253</c:v>
                </c:pt>
                <c:pt idx="33">
                  <c:v>172221</c:v>
                </c:pt>
                <c:pt idx="34">
                  <c:v>172180</c:v>
                </c:pt>
                <c:pt idx="35">
                  <c:v>172042</c:v>
                </c:pt>
                <c:pt idx="36">
                  <c:v>171948</c:v>
                </c:pt>
                <c:pt idx="37">
                  <c:v>171889</c:v>
                </c:pt>
                <c:pt idx="38">
                  <c:v>171767</c:v>
                </c:pt>
                <c:pt idx="39">
                  <c:v>171680</c:v>
                </c:pt>
                <c:pt idx="40">
                  <c:v>171587</c:v>
                </c:pt>
              </c:numCache>
            </c:numRef>
          </c:val>
          <c:smooth val="0"/>
          <c:extLst>
            <c:ext xmlns:c16="http://schemas.microsoft.com/office/drawing/2014/chart" uri="{C3380CC4-5D6E-409C-BE32-E72D297353CC}">
              <c16:uniqueId val="{00000014-E5CA-48F3-BBC4-D5DE56722F86}"/>
            </c:ext>
          </c:extLst>
        </c:ser>
        <c:dLbls>
          <c:showLegendKey val="0"/>
          <c:showVal val="0"/>
          <c:showCatName val="0"/>
          <c:showSerName val="0"/>
          <c:showPercent val="0"/>
          <c:showBubbleSize val="0"/>
        </c:dLbls>
        <c:smooth val="0"/>
        <c:axId val="522701688"/>
        <c:axId val="522701032"/>
      </c:lineChart>
      <c:catAx>
        <c:axId val="522701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701032"/>
        <c:crosses val="autoZero"/>
        <c:auto val="1"/>
        <c:lblAlgn val="ctr"/>
        <c:lblOffset val="100"/>
        <c:noMultiLvlLbl val="0"/>
      </c:catAx>
      <c:valAx>
        <c:axId val="522701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7016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5"/>
          <c:order val="0"/>
          <c:tx>
            <c:strRef>
              <c:f>Sheet1!$G$1</c:f>
              <c:strCache>
                <c:ptCount val="1"/>
                <c:pt idx="0">
                  <c:v>East Texas</c:v>
                </c:pt>
              </c:strCache>
            </c:strRef>
          </c:tx>
          <c:spPr>
            <a:ln w="28575" cap="rnd">
              <a:solidFill>
                <a:schemeClr val="accent6"/>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Sheet1!$G$2:$G$42</c:f>
              <c:numCache>
                <c:formatCode>#,##0</c:formatCode>
                <c:ptCount val="41"/>
                <c:pt idx="0">
                  <c:v>829749</c:v>
                </c:pt>
                <c:pt idx="1">
                  <c:v>839706</c:v>
                </c:pt>
                <c:pt idx="2">
                  <c:v>850027</c:v>
                </c:pt>
                <c:pt idx="3">
                  <c:v>860524</c:v>
                </c:pt>
                <c:pt idx="4">
                  <c:v>871116</c:v>
                </c:pt>
                <c:pt idx="5">
                  <c:v>881799</c:v>
                </c:pt>
                <c:pt idx="6">
                  <c:v>892439</c:v>
                </c:pt>
                <c:pt idx="7">
                  <c:v>903144</c:v>
                </c:pt>
                <c:pt idx="8">
                  <c:v>914055</c:v>
                </c:pt>
                <c:pt idx="9">
                  <c:v>925106</c:v>
                </c:pt>
                <c:pt idx="10">
                  <c:v>936323</c:v>
                </c:pt>
                <c:pt idx="11">
                  <c:v>947833</c:v>
                </c:pt>
                <c:pt idx="12">
                  <c:v>959605</c:v>
                </c:pt>
                <c:pt idx="13">
                  <c:v>971601</c:v>
                </c:pt>
                <c:pt idx="14">
                  <c:v>983870</c:v>
                </c:pt>
                <c:pt idx="15">
                  <c:v>996097</c:v>
                </c:pt>
                <c:pt idx="16">
                  <c:v>1008566</c:v>
                </c:pt>
                <c:pt idx="17">
                  <c:v>1021126</c:v>
                </c:pt>
                <c:pt idx="18">
                  <c:v>1033756</c:v>
                </c:pt>
                <c:pt idx="19">
                  <c:v>1046430</c:v>
                </c:pt>
                <c:pt idx="20">
                  <c:v>1059245</c:v>
                </c:pt>
                <c:pt idx="21">
                  <c:v>1072130</c:v>
                </c:pt>
                <c:pt idx="22">
                  <c:v>1085086</c:v>
                </c:pt>
                <c:pt idx="23">
                  <c:v>1097984</c:v>
                </c:pt>
                <c:pt idx="24">
                  <c:v>1111068</c:v>
                </c:pt>
                <c:pt idx="25">
                  <c:v>1124207</c:v>
                </c:pt>
                <c:pt idx="26">
                  <c:v>1137447</c:v>
                </c:pt>
                <c:pt idx="27">
                  <c:v>1150820</c:v>
                </c:pt>
                <c:pt idx="28">
                  <c:v>1164455</c:v>
                </c:pt>
                <c:pt idx="29">
                  <c:v>1178292</c:v>
                </c:pt>
                <c:pt idx="30">
                  <c:v>1192453</c:v>
                </c:pt>
                <c:pt idx="31">
                  <c:v>1206833</c:v>
                </c:pt>
                <c:pt idx="32">
                  <c:v>1221548</c:v>
                </c:pt>
                <c:pt idx="33">
                  <c:v>1236640</c:v>
                </c:pt>
                <c:pt idx="34">
                  <c:v>1252165</c:v>
                </c:pt>
                <c:pt idx="35">
                  <c:v>1268026</c:v>
                </c:pt>
                <c:pt idx="36">
                  <c:v>1284399</c:v>
                </c:pt>
                <c:pt idx="37">
                  <c:v>1301328</c:v>
                </c:pt>
                <c:pt idx="38">
                  <c:v>1318887</c:v>
                </c:pt>
                <c:pt idx="39">
                  <c:v>1336937</c:v>
                </c:pt>
                <c:pt idx="40">
                  <c:v>1355704</c:v>
                </c:pt>
              </c:numCache>
            </c:numRef>
          </c:val>
          <c:smooth val="0"/>
          <c:extLst>
            <c:ext xmlns:c16="http://schemas.microsoft.com/office/drawing/2014/chart" uri="{C3380CC4-5D6E-409C-BE32-E72D297353CC}">
              <c16:uniqueId val="{00000002-E5CA-48F3-BBC4-D5DE56722F86}"/>
            </c:ext>
          </c:extLst>
        </c:ser>
        <c:ser>
          <c:idx val="6"/>
          <c:order val="1"/>
          <c:tx>
            <c:strRef>
              <c:f>Sheet1!$H$1</c:f>
              <c:strCache>
                <c:ptCount val="1"/>
                <c:pt idx="0">
                  <c:v>Rio Grande</c:v>
                </c:pt>
              </c:strCache>
            </c:strRef>
          </c:tx>
          <c:spPr>
            <a:ln w="28575" cap="rnd">
              <a:solidFill>
                <a:schemeClr val="accent1">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Sheet1!$H$2:$H$42</c:f>
              <c:numCache>
                <c:formatCode>#,##0</c:formatCode>
                <c:ptCount val="41"/>
                <c:pt idx="0">
                  <c:v>825913</c:v>
                </c:pt>
                <c:pt idx="1">
                  <c:v>840353</c:v>
                </c:pt>
                <c:pt idx="2">
                  <c:v>855218</c:v>
                </c:pt>
                <c:pt idx="3">
                  <c:v>869821</c:v>
                </c:pt>
                <c:pt idx="4">
                  <c:v>885187</c:v>
                </c:pt>
                <c:pt idx="5">
                  <c:v>900316</c:v>
                </c:pt>
                <c:pt idx="6">
                  <c:v>915995</c:v>
                </c:pt>
                <c:pt idx="7">
                  <c:v>931965</c:v>
                </c:pt>
                <c:pt idx="8">
                  <c:v>947668</c:v>
                </c:pt>
                <c:pt idx="9">
                  <c:v>963923</c:v>
                </c:pt>
                <c:pt idx="10">
                  <c:v>980456</c:v>
                </c:pt>
                <c:pt idx="11">
                  <c:v>996936</c:v>
                </c:pt>
                <c:pt idx="12">
                  <c:v>1013680</c:v>
                </c:pt>
                <c:pt idx="13">
                  <c:v>1030214</c:v>
                </c:pt>
                <c:pt idx="14">
                  <c:v>1046816</c:v>
                </c:pt>
                <c:pt idx="15">
                  <c:v>1063374</c:v>
                </c:pt>
                <c:pt idx="16">
                  <c:v>1079641</c:v>
                </c:pt>
                <c:pt idx="17">
                  <c:v>1095782</c:v>
                </c:pt>
                <c:pt idx="18">
                  <c:v>1111661</c:v>
                </c:pt>
                <c:pt idx="19">
                  <c:v>1127394</c:v>
                </c:pt>
                <c:pt idx="20">
                  <c:v>1142673</c:v>
                </c:pt>
                <c:pt idx="21">
                  <c:v>1157779</c:v>
                </c:pt>
                <c:pt idx="22">
                  <c:v>1172512</c:v>
                </c:pt>
                <c:pt idx="23">
                  <c:v>1186932</c:v>
                </c:pt>
                <c:pt idx="24">
                  <c:v>1201092</c:v>
                </c:pt>
                <c:pt idx="25">
                  <c:v>1215074</c:v>
                </c:pt>
                <c:pt idx="26">
                  <c:v>1228785</c:v>
                </c:pt>
                <c:pt idx="27">
                  <c:v>1242253</c:v>
                </c:pt>
                <c:pt idx="28">
                  <c:v>1255546</c:v>
                </c:pt>
                <c:pt idx="29">
                  <c:v>1268632</c:v>
                </c:pt>
                <c:pt idx="30">
                  <c:v>1281526</c:v>
                </c:pt>
                <c:pt idx="31">
                  <c:v>1294264</c:v>
                </c:pt>
                <c:pt idx="32">
                  <c:v>1306739</c:v>
                </c:pt>
                <c:pt idx="33">
                  <c:v>1318985</c:v>
                </c:pt>
                <c:pt idx="34">
                  <c:v>1331063</c:v>
                </c:pt>
                <c:pt idx="35">
                  <c:v>1342874</c:v>
                </c:pt>
                <c:pt idx="36">
                  <c:v>1354567</c:v>
                </c:pt>
                <c:pt idx="37">
                  <c:v>1366019</c:v>
                </c:pt>
                <c:pt idx="38">
                  <c:v>1377208</c:v>
                </c:pt>
                <c:pt idx="39">
                  <c:v>1388258</c:v>
                </c:pt>
                <c:pt idx="40">
                  <c:v>1398989</c:v>
                </c:pt>
              </c:numCache>
            </c:numRef>
          </c:val>
          <c:smooth val="0"/>
          <c:extLst>
            <c:ext xmlns:c16="http://schemas.microsoft.com/office/drawing/2014/chart" uri="{C3380CC4-5D6E-409C-BE32-E72D297353CC}">
              <c16:uniqueId val="{00000003-E5CA-48F3-BBC4-D5DE56722F86}"/>
            </c:ext>
          </c:extLst>
        </c:ser>
        <c:ser>
          <c:idx val="7"/>
          <c:order val="2"/>
          <c:tx>
            <c:strRef>
              <c:f>Sheet1!$I$1</c:f>
              <c:strCache>
                <c:ptCount val="1"/>
                <c:pt idx="0">
                  <c:v>Coastal Bend</c:v>
                </c:pt>
              </c:strCache>
            </c:strRef>
          </c:tx>
          <c:spPr>
            <a:ln w="28575" cap="rnd">
              <a:solidFill>
                <a:schemeClr val="accent2">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Sheet1!$I$2:$I$42</c:f>
              <c:numCache>
                <c:formatCode>#,##0</c:formatCode>
                <c:ptCount val="41"/>
                <c:pt idx="0">
                  <c:v>571987</c:v>
                </c:pt>
                <c:pt idx="1">
                  <c:v>577504</c:v>
                </c:pt>
                <c:pt idx="2">
                  <c:v>582878</c:v>
                </c:pt>
                <c:pt idx="3">
                  <c:v>588100</c:v>
                </c:pt>
                <c:pt idx="4">
                  <c:v>593413</c:v>
                </c:pt>
                <c:pt idx="5">
                  <c:v>598640</c:v>
                </c:pt>
                <c:pt idx="6">
                  <c:v>603918</c:v>
                </c:pt>
                <c:pt idx="7">
                  <c:v>609289</c:v>
                </c:pt>
                <c:pt idx="8">
                  <c:v>614728</c:v>
                </c:pt>
                <c:pt idx="9">
                  <c:v>620029</c:v>
                </c:pt>
                <c:pt idx="10">
                  <c:v>625225</c:v>
                </c:pt>
                <c:pt idx="11">
                  <c:v>630625</c:v>
                </c:pt>
                <c:pt idx="12">
                  <c:v>635884</c:v>
                </c:pt>
                <c:pt idx="13">
                  <c:v>640967</c:v>
                </c:pt>
                <c:pt idx="14">
                  <c:v>645931</c:v>
                </c:pt>
                <c:pt idx="15">
                  <c:v>650835</c:v>
                </c:pt>
                <c:pt idx="16">
                  <c:v>655577</c:v>
                </c:pt>
                <c:pt idx="17">
                  <c:v>660070</c:v>
                </c:pt>
                <c:pt idx="18">
                  <c:v>664405</c:v>
                </c:pt>
                <c:pt idx="19">
                  <c:v>668464</c:v>
                </c:pt>
                <c:pt idx="20">
                  <c:v>672221</c:v>
                </c:pt>
                <c:pt idx="21">
                  <c:v>675866</c:v>
                </c:pt>
                <c:pt idx="22">
                  <c:v>679155</c:v>
                </c:pt>
                <c:pt idx="23">
                  <c:v>682228</c:v>
                </c:pt>
                <c:pt idx="24">
                  <c:v>685089</c:v>
                </c:pt>
                <c:pt idx="25">
                  <c:v>687685</c:v>
                </c:pt>
                <c:pt idx="26">
                  <c:v>690130</c:v>
                </c:pt>
                <c:pt idx="27">
                  <c:v>692346</c:v>
                </c:pt>
                <c:pt idx="28">
                  <c:v>694397</c:v>
                </c:pt>
                <c:pt idx="29">
                  <c:v>696186</c:v>
                </c:pt>
                <c:pt idx="30">
                  <c:v>697908</c:v>
                </c:pt>
                <c:pt idx="31">
                  <c:v>699437</c:v>
                </c:pt>
                <c:pt idx="32">
                  <c:v>700846</c:v>
                </c:pt>
                <c:pt idx="33">
                  <c:v>702182</c:v>
                </c:pt>
                <c:pt idx="34">
                  <c:v>703335</c:v>
                </c:pt>
                <c:pt idx="35">
                  <c:v>704373</c:v>
                </c:pt>
                <c:pt idx="36">
                  <c:v>705329</c:v>
                </c:pt>
                <c:pt idx="37">
                  <c:v>706239</c:v>
                </c:pt>
                <c:pt idx="38">
                  <c:v>707050</c:v>
                </c:pt>
                <c:pt idx="39">
                  <c:v>707842</c:v>
                </c:pt>
                <c:pt idx="40">
                  <c:v>708569</c:v>
                </c:pt>
              </c:numCache>
            </c:numRef>
          </c:val>
          <c:smooth val="0"/>
          <c:extLst>
            <c:ext xmlns:c16="http://schemas.microsoft.com/office/drawing/2014/chart" uri="{C3380CC4-5D6E-409C-BE32-E72D297353CC}">
              <c16:uniqueId val="{00000004-E5CA-48F3-BBC4-D5DE56722F86}"/>
            </c:ext>
          </c:extLst>
        </c:ser>
        <c:ser>
          <c:idx val="8"/>
          <c:order val="3"/>
          <c:tx>
            <c:strRef>
              <c:f>Sheet1!$J$1</c:f>
              <c:strCache>
                <c:ptCount val="1"/>
                <c:pt idx="0">
                  <c:v>Central Texas</c:v>
                </c:pt>
              </c:strCache>
            </c:strRef>
          </c:tx>
          <c:spPr>
            <a:ln w="28575" cap="rnd">
              <a:solidFill>
                <a:schemeClr val="accent3">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Sheet1!$J$2:$J$42</c:f>
              <c:numCache>
                <c:formatCode>#,##0</c:formatCode>
                <c:ptCount val="41"/>
                <c:pt idx="0">
                  <c:v>449641</c:v>
                </c:pt>
                <c:pt idx="1">
                  <c:v>459619</c:v>
                </c:pt>
                <c:pt idx="2">
                  <c:v>469807</c:v>
                </c:pt>
                <c:pt idx="3">
                  <c:v>480066</c:v>
                </c:pt>
                <c:pt idx="4">
                  <c:v>490370</c:v>
                </c:pt>
                <c:pt idx="5">
                  <c:v>500759</c:v>
                </c:pt>
                <c:pt idx="6">
                  <c:v>510969</c:v>
                </c:pt>
                <c:pt idx="7">
                  <c:v>521198</c:v>
                </c:pt>
                <c:pt idx="8">
                  <c:v>531366</c:v>
                </c:pt>
                <c:pt idx="9">
                  <c:v>541560</c:v>
                </c:pt>
                <c:pt idx="10">
                  <c:v>551856</c:v>
                </c:pt>
                <c:pt idx="11">
                  <c:v>562250</c:v>
                </c:pt>
                <c:pt idx="12">
                  <c:v>572713</c:v>
                </c:pt>
                <c:pt idx="13">
                  <c:v>583196</c:v>
                </c:pt>
                <c:pt idx="14">
                  <c:v>593838</c:v>
                </c:pt>
                <c:pt idx="15">
                  <c:v>604451</c:v>
                </c:pt>
                <c:pt idx="16">
                  <c:v>615227</c:v>
                </c:pt>
                <c:pt idx="17">
                  <c:v>626108</c:v>
                </c:pt>
                <c:pt idx="18">
                  <c:v>637122</c:v>
                </c:pt>
                <c:pt idx="19">
                  <c:v>648318</c:v>
                </c:pt>
                <c:pt idx="20">
                  <c:v>659690</c:v>
                </c:pt>
                <c:pt idx="21">
                  <c:v>671117</c:v>
                </c:pt>
                <c:pt idx="22">
                  <c:v>682684</c:v>
                </c:pt>
                <c:pt idx="23">
                  <c:v>694362</c:v>
                </c:pt>
                <c:pt idx="24">
                  <c:v>706227</c:v>
                </c:pt>
                <c:pt idx="25">
                  <c:v>718227</c:v>
                </c:pt>
                <c:pt idx="26">
                  <c:v>730442</c:v>
                </c:pt>
                <c:pt idx="27">
                  <c:v>742703</c:v>
                </c:pt>
                <c:pt idx="28">
                  <c:v>755200</c:v>
                </c:pt>
                <c:pt idx="29">
                  <c:v>767820</c:v>
                </c:pt>
                <c:pt idx="30">
                  <c:v>780639</c:v>
                </c:pt>
                <c:pt idx="31">
                  <c:v>793524</c:v>
                </c:pt>
                <c:pt idx="32">
                  <c:v>806642</c:v>
                </c:pt>
                <c:pt idx="33">
                  <c:v>819717</c:v>
                </c:pt>
                <c:pt idx="34">
                  <c:v>833058</c:v>
                </c:pt>
                <c:pt idx="35">
                  <c:v>846339</c:v>
                </c:pt>
                <c:pt idx="36">
                  <c:v>859744</c:v>
                </c:pt>
                <c:pt idx="37">
                  <c:v>873243</c:v>
                </c:pt>
                <c:pt idx="38">
                  <c:v>886801</c:v>
                </c:pt>
                <c:pt idx="39">
                  <c:v>900528</c:v>
                </c:pt>
                <c:pt idx="40">
                  <c:v>914416</c:v>
                </c:pt>
              </c:numCache>
            </c:numRef>
          </c:val>
          <c:smooth val="0"/>
          <c:extLst>
            <c:ext xmlns:c16="http://schemas.microsoft.com/office/drawing/2014/chart" uri="{C3380CC4-5D6E-409C-BE32-E72D297353CC}">
              <c16:uniqueId val="{00000005-E5CA-48F3-BBC4-D5DE56722F86}"/>
            </c:ext>
          </c:extLst>
        </c:ser>
        <c:ser>
          <c:idx val="9"/>
          <c:order val="4"/>
          <c:tx>
            <c:strRef>
              <c:f>Sheet1!$K$1</c:f>
              <c:strCache>
                <c:ptCount val="1"/>
                <c:pt idx="0">
                  <c:v>Panhandle</c:v>
                </c:pt>
              </c:strCache>
            </c:strRef>
          </c:tx>
          <c:spPr>
            <a:ln w="28575" cap="rnd">
              <a:solidFill>
                <a:schemeClr val="accent4">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Sheet1!$K$2:$K$42</c:f>
              <c:numCache>
                <c:formatCode>#,##0</c:formatCode>
                <c:ptCount val="41"/>
                <c:pt idx="0">
                  <c:v>427927</c:v>
                </c:pt>
                <c:pt idx="1">
                  <c:v>433412</c:v>
                </c:pt>
                <c:pt idx="2">
                  <c:v>438816</c:v>
                </c:pt>
                <c:pt idx="3">
                  <c:v>444321</c:v>
                </c:pt>
                <c:pt idx="4">
                  <c:v>449799</c:v>
                </c:pt>
                <c:pt idx="5">
                  <c:v>455269</c:v>
                </c:pt>
                <c:pt idx="6">
                  <c:v>460891</c:v>
                </c:pt>
                <c:pt idx="7">
                  <c:v>466617</c:v>
                </c:pt>
                <c:pt idx="8">
                  <c:v>472451</c:v>
                </c:pt>
                <c:pt idx="9">
                  <c:v>478349</c:v>
                </c:pt>
                <c:pt idx="10">
                  <c:v>484478</c:v>
                </c:pt>
                <c:pt idx="11">
                  <c:v>490774</c:v>
                </c:pt>
                <c:pt idx="12">
                  <c:v>497251</c:v>
                </c:pt>
                <c:pt idx="13">
                  <c:v>503876</c:v>
                </c:pt>
                <c:pt idx="14">
                  <c:v>510668</c:v>
                </c:pt>
                <c:pt idx="15">
                  <c:v>517626</c:v>
                </c:pt>
                <c:pt idx="16">
                  <c:v>524736</c:v>
                </c:pt>
                <c:pt idx="17">
                  <c:v>531902</c:v>
                </c:pt>
                <c:pt idx="18">
                  <c:v>539232</c:v>
                </c:pt>
                <c:pt idx="19">
                  <c:v>546762</c:v>
                </c:pt>
                <c:pt idx="20">
                  <c:v>554343</c:v>
                </c:pt>
                <c:pt idx="21">
                  <c:v>562057</c:v>
                </c:pt>
                <c:pt idx="22">
                  <c:v>569810</c:v>
                </c:pt>
                <c:pt idx="23">
                  <c:v>577604</c:v>
                </c:pt>
                <c:pt idx="24">
                  <c:v>585390</c:v>
                </c:pt>
                <c:pt idx="25">
                  <c:v>593275</c:v>
                </c:pt>
                <c:pt idx="26">
                  <c:v>601188</c:v>
                </c:pt>
                <c:pt idx="27">
                  <c:v>609236</c:v>
                </c:pt>
                <c:pt idx="28">
                  <c:v>617288</c:v>
                </c:pt>
                <c:pt idx="29">
                  <c:v>625475</c:v>
                </c:pt>
                <c:pt idx="30">
                  <c:v>633691</c:v>
                </c:pt>
                <c:pt idx="31">
                  <c:v>642059</c:v>
                </c:pt>
                <c:pt idx="32">
                  <c:v>650679</c:v>
                </c:pt>
                <c:pt idx="33">
                  <c:v>659364</c:v>
                </c:pt>
                <c:pt idx="34">
                  <c:v>668312</c:v>
                </c:pt>
                <c:pt idx="35">
                  <c:v>677385</c:v>
                </c:pt>
                <c:pt idx="36">
                  <c:v>686522</c:v>
                </c:pt>
                <c:pt idx="37">
                  <c:v>696021</c:v>
                </c:pt>
                <c:pt idx="38">
                  <c:v>705670</c:v>
                </c:pt>
                <c:pt idx="39">
                  <c:v>715708</c:v>
                </c:pt>
                <c:pt idx="40">
                  <c:v>726044</c:v>
                </c:pt>
              </c:numCache>
            </c:numRef>
          </c:val>
          <c:smooth val="0"/>
          <c:extLst>
            <c:ext xmlns:c16="http://schemas.microsoft.com/office/drawing/2014/chart" uri="{C3380CC4-5D6E-409C-BE32-E72D297353CC}">
              <c16:uniqueId val="{00000006-E5CA-48F3-BBC4-D5DE56722F86}"/>
            </c:ext>
          </c:extLst>
        </c:ser>
        <c:ser>
          <c:idx val="10"/>
          <c:order val="5"/>
          <c:tx>
            <c:strRef>
              <c:f>Sheet1!$L$1</c:f>
              <c:strCache>
                <c:ptCount val="1"/>
                <c:pt idx="0">
                  <c:v>Permian Basin</c:v>
                </c:pt>
              </c:strCache>
            </c:strRef>
          </c:tx>
          <c:spPr>
            <a:ln w="28575" cap="rnd">
              <a:solidFill>
                <a:schemeClr val="accent5">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Sheet1!$L$2:$L$42</c:f>
              <c:numCache>
                <c:formatCode>#,##0</c:formatCode>
                <c:ptCount val="41"/>
                <c:pt idx="0">
                  <c:v>417679</c:v>
                </c:pt>
                <c:pt idx="1">
                  <c:v>423841</c:v>
                </c:pt>
                <c:pt idx="2">
                  <c:v>429952</c:v>
                </c:pt>
                <c:pt idx="3">
                  <c:v>436161</c:v>
                </c:pt>
                <c:pt idx="4">
                  <c:v>442395</c:v>
                </c:pt>
                <c:pt idx="5">
                  <c:v>448625</c:v>
                </c:pt>
                <c:pt idx="6">
                  <c:v>454743</c:v>
                </c:pt>
                <c:pt idx="7">
                  <c:v>461049</c:v>
                </c:pt>
                <c:pt idx="8">
                  <c:v>467315</c:v>
                </c:pt>
                <c:pt idx="9">
                  <c:v>473596</c:v>
                </c:pt>
                <c:pt idx="10">
                  <c:v>479978</c:v>
                </c:pt>
                <c:pt idx="11">
                  <c:v>486433</c:v>
                </c:pt>
                <c:pt idx="12">
                  <c:v>493073</c:v>
                </c:pt>
                <c:pt idx="13">
                  <c:v>499663</c:v>
                </c:pt>
                <c:pt idx="14">
                  <c:v>506352</c:v>
                </c:pt>
                <c:pt idx="15">
                  <c:v>513157</c:v>
                </c:pt>
                <c:pt idx="16">
                  <c:v>519941</c:v>
                </c:pt>
                <c:pt idx="17">
                  <c:v>526733</c:v>
                </c:pt>
                <c:pt idx="18">
                  <c:v>533632</c:v>
                </c:pt>
                <c:pt idx="19">
                  <c:v>540438</c:v>
                </c:pt>
                <c:pt idx="20">
                  <c:v>547298</c:v>
                </c:pt>
                <c:pt idx="21">
                  <c:v>554119</c:v>
                </c:pt>
                <c:pt idx="22">
                  <c:v>560900</c:v>
                </c:pt>
                <c:pt idx="23">
                  <c:v>567689</c:v>
                </c:pt>
                <c:pt idx="24">
                  <c:v>574487</c:v>
                </c:pt>
                <c:pt idx="25">
                  <c:v>581164</c:v>
                </c:pt>
                <c:pt idx="26">
                  <c:v>587812</c:v>
                </c:pt>
                <c:pt idx="27">
                  <c:v>594436</c:v>
                </c:pt>
                <c:pt idx="28">
                  <c:v>600977</c:v>
                </c:pt>
                <c:pt idx="29">
                  <c:v>607493</c:v>
                </c:pt>
                <c:pt idx="30">
                  <c:v>613899</c:v>
                </c:pt>
                <c:pt idx="31">
                  <c:v>620266</c:v>
                </c:pt>
                <c:pt idx="32">
                  <c:v>626567</c:v>
                </c:pt>
                <c:pt idx="33">
                  <c:v>632966</c:v>
                </c:pt>
                <c:pt idx="34">
                  <c:v>639286</c:v>
                </c:pt>
                <c:pt idx="35">
                  <c:v>645527</c:v>
                </c:pt>
                <c:pt idx="36">
                  <c:v>651777</c:v>
                </c:pt>
                <c:pt idx="37">
                  <c:v>658001</c:v>
                </c:pt>
                <c:pt idx="38">
                  <c:v>664284</c:v>
                </c:pt>
                <c:pt idx="39">
                  <c:v>670591</c:v>
                </c:pt>
                <c:pt idx="40">
                  <c:v>676892</c:v>
                </c:pt>
              </c:numCache>
            </c:numRef>
          </c:val>
          <c:smooth val="0"/>
          <c:extLst>
            <c:ext xmlns:c16="http://schemas.microsoft.com/office/drawing/2014/chart" uri="{C3380CC4-5D6E-409C-BE32-E72D297353CC}">
              <c16:uniqueId val="{00000007-E5CA-48F3-BBC4-D5DE56722F86}"/>
            </c:ext>
          </c:extLst>
        </c:ser>
        <c:ser>
          <c:idx val="11"/>
          <c:order val="6"/>
          <c:tx>
            <c:strRef>
              <c:f>Sheet1!$M$1</c:f>
              <c:strCache>
                <c:ptCount val="1"/>
                <c:pt idx="0">
                  <c:v>South Plains</c:v>
                </c:pt>
              </c:strCache>
            </c:strRef>
          </c:tx>
          <c:spPr>
            <a:ln w="28575" cap="rnd">
              <a:solidFill>
                <a:schemeClr val="accent6">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Sheet1!$M$2:$M$42</c:f>
              <c:numCache>
                <c:formatCode>#,##0</c:formatCode>
                <c:ptCount val="41"/>
                <c:pt idx="0">
                  <c:v>411659</c:v>
                </c:pt>
                <c:pt idx="1">
                  <c:v>416257</c:v>
                </c:pt>
                <c:pt idx="2">
                  <c:v>420666</c:v>
                </c:pt>
                <c:pt idx="3">
                  <c:v>425087</c:v>
                </c:pt>
                <c:pt idx="4">
                  <c:v>429514</c:v>
                </c:pt>
                <c:pt idx="5">
                  <c:v>433910</c:v>
                </c:pt>
                <c:pt idx="6">
                  <c:v>438621</c:v>
                </c:pt>
                <c:pt idx="7">
                  <c:v>443297</c:v>
                </c:pt>
                <c:pt idx="8">
                  <c:v>448109</c:v>
                </c:pt>
                <c:pt idx="9">
                  <c:v>452967</c:v>
                </c:pt>
                <c:pt idx="10">
                  <c:v>457807</c:v>
                </c:pt>
                <c:pt idx="11">
                  <c:v>462681</c:v>
                </c:pt>
                <c:pt idx="12">
                  <c:v>467594</c:v>
                </c:pt>
                <c:pt idx="13">
                  <c:v>472510</c:v>
                </c:pt>
                <c:pt idx="14">
                  <c:v>477433</c:v>
                </c:pt>
                <c:pt idx="15">
                  <c:v>482280</c:v>
                </c:pt>
                <c:pt idx="16">
                  <c:v>487177</c:v>
                </c:pt>
                <c:pt idx="17">
                  <c:v>492037</c:v>
                </c:pt>
                <c:pt idx="18">
                  <c:v>496921</c:v>
                </c:pt>
                <c:pt idx="19">
                  <c:v>501679</c:v>
                </c:pt>
                <c:pt idx="20">
                  <c:v>506423</c:v>
                </c:pt>
                <c:pt idx="21">
                  <c:v>511060</c:v>
                </c:pt>
                <c:pt idx="22">
                  <c:v>515637</c:v>
                </c:pt>
                <c:pt idx="23">
                  <c:v>520135</c:v>
                </c:pt>
                <c:pt idx="24">
                  <c:v>524556</c:v>
                </c:pt>
                <c:pt idx="25">
                  <c:v>528937</c:v>
                </c:pt>
                <c:pt idx="26">
                  <c:v>533224</c:v>
                </c:pt>
                <c:pt idx="27">
                  <c:v>537557</c:v>
                </c:pt>
                <c:pt idx="28">
                  <c:v>541799</c:v>
                </c:pt>
                <c:pt idx="29">
                  <c:v>546070</c:v>
                </c:pt>
                <c:pt idx="30">
                  <c:v>550335</c:v>
                </c:pt>
                <c:pt idx="31">
                  <c:v>554563</c:v>
                </c:pt>
                <c:pt idx="32">
                  <c:v>558813</c:v>
                </c:pt>
                <c:pt idx="33">
                  <c:v>563001</c:v>
                </c:pt>
                <c:pt idx="34">
                  <c:v>567195</c:v>
                </c:pt>
                <c:pt idx="35">
                  <c:v>571362</c:v>
                </c:pt>
                <c:pt idx="36">
                  <c:v>575495</c:v>
                </c:pt>
                <c:pt idx="37">
                  <c:v>579584</c:v>
                </c:pt>
                <c:pt idx="38">
                  <c:v>583677</c:v>
                </c:pt>
                <c:pt idx="39">
                  <c:v>587791</c:v>
                </c:pt>
                <c:pt idx="40">
                  <c:v>591983</c:v>
                </c:pt>
              </c:numCache>
            </c:numRef>
          </c:val>
          <c:smooth val="0"/>
          <c:extLst>
            <c:ext xmlns:c16="http://schemas.microsoft.com/office/drawing/2014/chart" uri="{C3380CC4-5D6E-409C-BE32-E72D297353CC}">
              <c16:uniqueId val="{00000008-E5CA-48F3-BBC4-D5DE56722F86}"/>
            </c:ext>
          </c:extLst>
        </c:ser>
        <c:dLbls>
          <c:showLegendKey val="0"/>
          <c:showVal val="0"/>
          <c:showCatName val="0"/>
          <c:showSerName val="0"/>
          <c:showPercent val="0"/>
          <c:showBubbleSize val="0"/>
        </c:dLbls>
        <c:smooth val="0"/>
        <c:axId val="522701688"/>
        <c:axId val="522701032"/>
      </c:lineChart>
      <c:catAx>
        <c:axId val="522701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701032"/>
        <c:crosses val="autoZero"/>
        <c:auto val="1"/>
        <c:lblAlgn val="ctr"/>
        <c:lblOffset val="100"/>
        <c:noMultiLvlLbl val="0"/>
      </c:catAx>
      <c:valAx>
        <c:axId val="522701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7016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2"/>
          <c:order val="0"/>
          <c:tx>
            <c:strRef>
              <c:f>Sheet1!$N$1</c:f>
              <c:strCache>
                <c:ptCount val="1"/>
                <c:pt idx="0">
                  <c:v>South East Texas</c:v>
                </c:pt>
              </c:strCache>
            </c:strRef>
          </c:tx>
          <c:spPr>
            <a:ln w="28575" cap="rnd">
              <a:solidFill>
                <a:schemeClr val="accent1">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Sheet1!$N$2:$N$42</c:f>
              <c:numCache>
                <c:formatCode>#,##0</c:formatCode>
                <c:ptCount val="41"/>
                <c:pt idx="0">
                  <c:v>388745</c:v>
                </c:pt>
                <c:pt idx="1">
                  <c:v>391840</c:v>
                </c:pt>
                <c:pt idx="2">
                  <c:v>394558</c:v>
                </c:pt>
                <c:pt idx="3">
                  <c:v>397393</c:v>
                </c:pt>
                <c:pt idx="4">
                  <c:v>400136</c:v>
                </c:pt>
                <c:pt idx="5">
                  <c:v>403018</c:v>
                </c:pt>
                <c:pt idx="6">
                  <c:v>405963</c:v>
                </c:pt>
                <c:pt idx="7">
                  <c:v>408912</c:v>
                </c:pt>
                <c:pt idx="8">
                  <c:v>412011</c:v>
                </c:pt>
                <c:pt idx="9">
                  <c:v>415163</c:v>
                </c:pt>
                <c:pt idx="10">
                  <c:v>418420</c:v>
                </c:pt>
                <c:pt idx="11">
                  <c:v>421752</c:v>
                </c:pt>
                <c:pt idx="12">
                  <c:v>425207</c:v>
                </c:pt>
                <c:pt idx="13">
                  <c:v>428733</c:v>
                </c:pt>
                <c:pt idx="14">
                  <c:v>432306</c:v>
                </c:pt>
                <c:pt idx="15">
                  <c:v>435975</c:v>
                </c:pt>
                <c:pt idx="16">
                  <c:v>439786</c:v>
                </c:pt>
                <c:pt idx="17">
                  <c:v>443596</c:v>
                </c:pt>
                <c:pt idx="18">
                  <c:v>447609</c:v>
                </c:pt>
                <c:pt idx="19">
                  <c:v>451574</c:v>
                </c:pt>
                <c:pt idx="20">
                  <c:v>455653</c:v>
                </c:pt>
                <c:pt idx="21">
                  <c:v>459767</c:v>
                </c:pt>
                <c:pt idx="22">
                  <c:v>463971</c:v>
                </c:pt>
                <c:pt idx="23">
                  <c:v>468181</c:v>
                </c:pt>
                <c:pt idx="24">
                  <c:v>472448</c:v>
                </c:pt>
                <c:pt idx="25">
                  <c:v>476711</c:v>
                </c:pt>
                <c:pt idx="26">
                  <c:v>480952</c:v>
                </c:pt>
                <c:pt idx="27">
                  <c:v>485402</c:v>
                </c:pt>
                <c:pt idx="28">
                  <c:v>489824</c:v>
                </c:pt>
                <c:pt idx="29">
                  <c:v>494328</c:v>
                </c:pt>
                <c:pt idx="30">
                  <c:v>498941</c:v>
                </c:pt>
                <c:pt idx="31">
                  <c:v>503573</c:v>
                </c:pt>
                <c:pt idx="32">
                  <c:v>508334</c:v>
                </c:pt>
                <c:pt idx="33">
                  <c:v>513200</c:v>
                </c:pt>
                <c:pt idx="34">
                  <c:v>518170</c:v>
                </c:pt>
                <c:pt idx="35">
                  <c:v>523313</c:v>
                </c:pt>
                <c:pt idx="36">
                  <c:v>528579</c:v>
                </c:pt>
                <c:pt idx="37">
                  <c:v>534055</c:v>
                </c:pt>
                <c:pt idx="38">
                  <c:v>539725</c:v>
                </c:pt>
                <c:pt idx="39">
                  <c:v>545517</c:v>
                </c:pt>
                <c:pt idx="40">
                  <c:v>551607</c:v>
                </c:pt>
              </c:numCache>
            </c:numRef>
          </c:val>
          <c:smooth val="0"/>
          <c:extLst>
            <c:ext xmlns:c16="http://schemas.microsoft.com/office/drawing/2014/chart" uri="{C3380CC4-5D6E-409C-BE32-E72D297353CC}">
              <c16:uniqueId val="{00000009-E5CA-48F3-BBC4-D5DE56722F86}"/>
            </c:ext>
          </c:extLst>
        </c:ser>
        <c:ser>
          <c:idx val="13"/>
          <c:order val="1"/>
          <c:tx>
            <c:strRef>
              <c:f>Sheet1!$O$1</c:f>
              <c:strCache>
                <c:ptCount val="1"/>
                <c:pt idx="0">
                  <c:v>Deep East Texas</c:v>
                </c:pt>
              </c:strCache>
            </c:strRef>
          </c:tx>
          <c:spPr>
            <a:ln w="28575" cap="rnd">
              <a:solidFill>
                <a:schemeClr val="accent2">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Sheet1!$O$2:$O$42</c:f>
              <c:numCache>
                <c:formatCode>#,##0</c:formatCode>
                <c:ptCount val="41"/>
                <c:pt idx="0">
                  <c:v>378477</c:v>
                </c:pt>
                <c:pt idx="1">
                  <c:v>382537</c:v>
                </c:pt>
                <c:pt idx="2">
                  <c:v>386469</c:v>
                </c:pt>
                <c:pt idx="3">
                  <c:v>390367</c:v>
                </c:pt>
                <c:pt idx="4">
                  <c:v>394315</c:v>
                </c:pt>
                <c:pt idx="5">
                  <c:v>398250</c:v>
                </c:pt>
                <c:pt idx="6">
                  <c:v>402204</c:v>
                </c:pt>
                <c:pt idx="7">
                  <c:v>406144</c:v>
                </c:pt>
                <c:pt idx="8">
                  <c:v>410124</c:v>
                </c:pt>
                <c:pt idx="9">
                  <c:v>414129</c:v>
                </c:pt>
                <c:pt idx="10">
                  <c:v>418106</c:v>
                </c:pt>
                <c:pt idx="11">
                  <c:v>422093</c:v>
                </c:pt>
                <c:pt idx="12">
                  <c:v>426124</c:v>
                </c:pt>
                <c:pt idx="13">
                  <c:v>429955</c:v>
                </c:pt>
                <c:pt idx="14">
                  <c:v>433796</c:v>
                </c:pt>
                <c:pt idx="15">
                  <c:v>437672</c:v>
                </c:pt>
                <c:pt idx="16">
                  <c:v>441431</c:v>
                </c:pt>
                <c:pt idx="17">
                  <c:v>445085</c:v>
                </c:pt>
                <c:pt idx="18">
                  <c:v>448687</c:v>
                </c:pt>
                <c:pt idx="19">
                  <c:v>452110</c:v>
                </c:pt>
                <c:pt idx="20">
                  <c:v>455430</c:v>
                </c:pt>
                <c:pt idx="21">
                  <c:v>458724</c:v>
                </c:pt>
                <c:pt idx="22">
                  <c:v>461714</c:v>
                </c:pt>
                <c:pt idx="23">
                  <c:v>464678</c:v>
                </c:pt>
                <c:pt idx="24">
                  <c:v>467499</c:v>
                </c:pt>
                <c:pt idx="25">
                  <c:v>470194</c:v>
                </c:pt>
                <c:pt idx="26">
                  <c:v>472828</c:v>
                </c:pt>
                <c:pt idx="27">
                  <c:v>475384</c:v>
                </c:pt>
                <c:pt idx="28">
                  <c:v>477810</c:v>
                </c:pt>
                <c:pt idx="29">
                  <c:v>480190</c:v>
                </c:pt>
                <c:pt idx="30">
                  <c:v>482461</c:v>
                </c:pt>
                <c:pt idx="31">
                  <c:v>484760</c:v>
                </c:pt>
                <c:pt idx="32">
                  <c:v>486884</c:v>
                </c:pt>
                <c:pt idx="33">
                  <c:v>489049</c:v>
                </c:pt>
                <c:pt idx="34">
                  <c:v>491225</c:v>
                </c:pt>
                <c:pt idx="35">
                  <c:v>493388</c:v>
                </c:pt>
                <c:pt idx="36">
                  <c:v>495491</c:v>
                </c:pt>
                <c:pt idx="37">
                  <c:v>497807</c:v>
                </c:pt>
                <c:pt idx="38">
                  <c:v>500079</c:v>
                </c:pt>
                <c:pt idx="39">
                  <c:v>502484</c:v>
                </c:pt>
                <c:pt idx="40">
                  <c:v>504915</c:v>
                </c:pt>
              </c:numCache>
            </c:numRef>
          </c:val>
          <c:smooth val="0"/>
          <c:extLst>
            <c:ext xmlns:c16="http://schemas.microsoft.com/office/drawing/2014/chart" uri="{C3380CC4-5D6E-409C-BE32-E72D297353CC}">
              <c16:uniqueId val="{0000000A-E5CA-48F3-BBC4-D5DE56722F86}"/>
            </c:ext>
          </c:extLst>
        </c:ser>
        <c:ser>
          <c:idx val="14"/>
          <c:order val="2"/>
          <c:tx>
            <c:strRef>
              <c:f>Sheet1!$P$1</c:f>
              <c:strCache>
                <c:ptCount val="1"/>
                <c:pt idx="0">
                  <c:v>Heart of Texas</c:v>
                </c:pt>
              </c:strCache>
            </c:strRef>
          </c:tx>
          <c:spPr>
            <a:ln w="28575" cap="rnd">
              <a:solidFill>
                <a:schemeClr val="accent3">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Sheet1!$P$2:$P$42</c:f>
              <c:numCache>
                <c:formatCode>#,##0</c:formatCode>
                <c:ptCount val="41"/>
                <c:pt idx="0">
                  <c:v>349273</c:v>
                </c:pt>
                <c:pt idx="1">
                  <c:v>352529</c:v>
                </c:pt>
                <c:pt idx="2">
                  <c:v>355685</c:v>
                </c:pt>
                <c:pt idx="3">
                  <c:v>358966</c:v>
                </c:pt>
                <c:pt idx="4">
                  <c:v>362241</c:v>
                </c:pt>
                <c:pt idx="5">
                  <c:v>365520</c:v>
                </c:pt>
                <c:pt idx="6">
                  <c:v>368873</c:v>
                </c:pt>
                <c:pt idx="7">
                  <c:v>372211</c:v>
                </c:pt>
                <c:pt idx="8">
                  <c:v>375626</c:v>
                </c:pt>
                <c:pt idx="9">
                  <c:v>379142</c:v>
                </c:pt>
                <c:pt idx="10">
                  <c:v>382710</c:v>
                </c:pt>
                <c:pt idx="11">
                  <c:v>386366</c:v>
                </c:pt>
                <c:pt idx="12">
                  <c:v>390061</c:v>
                </c:pt>
                <c:pt idx="13">
                  <c:v>393765</c:v>
                </c:pt>
                <c:pt idx="14">
                  <c:v>397548</c:v>
                </c:pt>
                <c:pt idx="15">
                  <c:v>401240</c:v>
                </c:pt>
                <c:pt idx="16">
                  <c:v>404969</c:v>
                </c:pt>
                <c:pt idx="17">
                  <c:v>408622</c:v>
                </c:pt>
                <c:pt idx="18">
                  <c:v>412167</c:v>
                </c:pt>
                <c:pt idx="19">
                  <c:v>415603</c:v>
                </c:pt>
                <c:pt idx="20">
                  <c:v>419015</c:v>
                </c:pt>
                <c:pt idx="21">
                  <c:v>422302</c:v>
                </c:pt>
                <c:pt idx="22">
                  <c:v>425513</c:v>
                </c:pt>
                <c:pt idx="23">
                  <c:v>428588</c:v>
                </c:pt>
                <c:pt idx="24">
                  <c:v>431551</c:v>
                </c:pt>
                <c:pt idx="25">
                  <c:v>434447</c:v>
                </c:pt>
                <c:pt idx="26">
                  <c:v>437238</c:v>
                </c:pt>
                <c:pt idx="27">
                  <c:v>439987</c:v>
                </c:pt>
                <c:pt idx="28">
                  <c:v>442642</c:v>
                </c:pt>
                <c:pt idx="29">
                  <c:v>445264</c:v>
                </c:pt>
                <c:pt idx="30">
                  <c:v>447898</c:v>
                </c:pt>
                <c:pt idx="31">
                  <c:v>450462</c:v>
                </c:pt>
                <c:pt idx="32">
                  <c:v>453046</c:v>
                </c:pt>
                <c:pt idx="33">
                  <c:v>455600</c:v>
                </c:pt>
                <c:pt idx="34">
                  <c:v>458196</c:v>
                </c:pt>
                <c:pt idx="35">
                  <c:v>460831</c:v>
                </c:pt>
                <c:pt idx="36">
                  <c:v>463432</c:v>
                </c:pt>
                <c:pt idx="37">
                  <c:v>466112</c:v>
                </c:pt>
                <c:pt idx="38">
                  <c:v>468822</c:v>
                </c:pt>
                <c:pt idx="39">
                  <c:v>471597</c:v>
                </c:pt>
                <c:pt idx="40">
                  <c:v>474365</c:v>
                </c:pt>
              </c:numCache>
            </c:numRef>
          </c:val>
          <c:smooth val="0"/>
          <c:extLst>
            <c:ext xmlns:c16="http://schemas.microsoft.com/office/drawing/2014/chart" uri="{C3380CC4-5D6E-409C-BE32-E72D297353CC}">
              <c16:uniqueId val="{0000000B-E5CA-48F3-BBC4-D5DE56722F86}"/>
            </c:ext>
          </c:extLst>
        </c:ser>
        <c:ser>
          <c:idx val="15"/>
          <c:order val="3"/>
          <c:tx>
            <c:strRef>
              <c:f>Sheet1!$Q$1</c:f>
              <c:strCache>
                <c:ptCount val="1"/>
                <c:pt idx="0">
                  <c:v>South Texas</c:v>
                </c:pt>
              </c:strCache>
            </c:strRef>
          </c:tx>
          <c:spPr>
            <a:ln w="28575" cap="rnd">
              <a:solidFill>
                <a:schemeClr val="accent4">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Sheet1!$Q$2:$Q$42</c:f>
              <c:numCache>
                <c:formatCode>#,##0</c:formatCode>
                <c:ptCount val="41"/>
                <c:pt idx="0">
                  <c:v>330590</c:v>
                </c:pt>
                <c:pt idx="1">
                  <c:v>337958</c:v>
                </c:pt>
                <c:pt idx="2">
                  <c:v>345326</c:v>
                </c:pt>
                <c:pt idx="3">
                  <c:v>352863</c:v>
                </c:pt>
                <c:pt idx="4">
                  <c:v>360522</c:v>
                </c:pt>
                <c:pt idx="5">
                  <c:v>368336</c:v>
                </c:pt>
                <c:pt idx="6">
                  <c:v>376254</c:v>
                </c:pt>
                <c:pt idx="7">
                  <c:v>384356</c:v>
                </c:pt>
                <c:pt idx="8">
                  <c:v>392583</c:v>
                </c:pt>
                <c:pt idx="9">
                  <c:v>400972</c:v>
                </c:pt>
                <c:pt idx="10">
                  <c:v>409389</c:v>
                </c:pt>
                <c:pt idx="11">
                  <c:v>417774</c:v>
                </c:pt>
                <c:pt idx="12">
                  <c:v>426229</c:v>
                </c:pt>
                <c:pt idx="13">
                  <c:v>434611</c:v>
                </c:pt>
                <c:pt idx="14">
                  <c:v>443163</c:v>
                </c:pt>
                <c:pt idx="15">
                  <c:v>451703</c:v>
                </c:pt>
                <c:pt idx="16">
                  <c:v>460126</c:v>
                </c:pt>
                <c:pt idx="17">
                  <c:v>468607</c:v>
                </c:pt>
                <c:pt idx="18">
                  <c:v>477021</c:v>
                </c:pt>
                <c:pt idx="19">
                  <c:v>485306</c:v>
                </c:pt>
                <c:pt idx="20">
                  <c:v>493464</c:v>
                </c:pt>
                <c:pt idx="21">
                  <c:v>501582</c:v>
                </c:pt>
                <c:pt idx="22">
                  <c:v>509557</c:v>
                </c:pt>
                <c:pt idx="23">
                  <c:v>517529</c:v>
                </c:pt>
                <c:pt idx="24">
                  <c:v>525460</c:v>
                </c:pt>
                <c:pt idx="25">
                  <c:v>533222</c:v>
                </c:pt>
                <c:pt idx="26">
                  <c:v>540899</c:v>
                </c:pt>
                <c:pt idx="27">
                  <c:v>548469</c:v>
                </c:pt>
                <c:pt idx="28">
                  <c:v>555994</c:v>
                </c:pt>
                <c:pt idx="29">
                  <c:v>563408</c:v>
                </c:pt>
                <c:pt idx="30">
                  <c:v>570742</c:v>
                </c:pt>
                <c:pt idx="31">
                  <c:v>577954</c:v>
                </c:pt>
                <c:pt idx="32">
                  <c:v>585096</c:v>
                </c:pt>
                <c:pt idx="33">
                  <c:v>592164</c:v>
                </c:pt>
                <c:pt idx="34">
                  <c:v>599131</c:v>
                </c:pt>
                <c:pt idx="35">
                  <c:v>606033</c:v>
                </c:pt>
                <c:pt idx="36">
                  <c:v>612801</c:v>
                </c:pt>
                <c:pt idx="37">
                  <c:v>619475</c:v>
                </c:pt>
                <c:pt idx="38">
                  <c:v>626046</c:v>
                </c:pt>
                <c:pt idx="39">
                  <c:v>632539</c:v>
                </c:pt>
                <c:pt idx="40">
                  <c:v>638866</c:v>
                </c:pt>
              </c:numCache>
            </c:numRef>
          </c:val>
          <c:smooth val="0"/>
          <c:extLst>
            <c:ext xmlns:c16="http://schemas.microsoft.com/office/drawing/2014/chart" uri="{C3380CC4-5D6E-409C-BE32-E72D297353CC}">
              <c16:uniqueId val="{0000000C-E5CA-48F3-BBC4-D5DE56722F86}"/>
            </c:ext>
          </c:extLst>
        </c:ser>
        <c:ser>
          <c:idx val="16"/>
          <c:order val="4"/>
          <c:tx>
            <c:strRef>
              <c:f>Sheet1!$R$1</c:f>
              <c:strCache>
                <c:ptCount val="1"/>
                <c:pt idx="0">
                  <c:v>West Central Texas</c:v>
                </c:pt>
              </c:strCache>
            </c:strRef>
          </c:tx>
          <c:spPr>
            <a:ln w="28575" cap="rnd">
              <a:solidFill>
                <a:schemeClr val="accent5">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Sheet1!$R$2:$R$42</c:f>
              <c:numCache>
                <c:formatCode>#,##0</c:formatCode>
                <c:ptCount val="41"/>
                <c:pt idx="0">
                  <c:v>327390</c:v>
                </c:pt>
                <c:pt idx="1">
                  <c:v>329647</c:v>
                </c:pt>
                <c:pt idx="2">
                  <c:v>331725</c:v>
                </c:pt>
                <c:pt idx="3">
                  <c:v>333878</c:v>
                </c:pt>
                <c:pt idx="4">
                  <c:v>336075</c:v>
                </c:pt>
                <c:pt idx="5">
                  <c:v>338176</c:v>
                </c:pt>
                <c:pt idx="6">
                  <c:v>340192</c:v>
                </c:pt>
                <c:pt idx="7">
                  <c:v>342183</c:v>
                </c:pt>
                <c:pt idx="8">
                  <c:v>344132</c:v>
                </c:pt>
                <c:pt idx="9">
                  <c:v>346038</c:v>
                </c:pt>
                <c:pt idx="10">
                  <c:v>347819</c:v>
                </c:pt>
                <c:pt idx="11">
                  <c:v>349666</c:v>
                </c:pt>
                <c:pt idx="12">
                  <c:v>351374</c:v>
                </c:pt>
                <c:pt idx="13">
                  <c:v>353012</c:v>
                </c:pt>
                <c:pt idx="14">
                  <c:v>354683</c:v>
                </c:pt>
                <c:pt idx="15">
                  <c:v>356316</c:v>
                </c:pt>
                <c:pt idx="16">
                  <c:v>357905</c:v>
                </c:pt>
                <c:pt idx="17">
                  <c:v>359433</c:v>
                </c:pt>
                <c:pt idx="18">
                  <c:v>360813</c:v>
                </c:pt>
                <c:pt idx="19">
                  <c:v>362180</c:v>
                </c:pt>
                <c:pt idx="20">
                  <c:v>363456</c:v>
                </c:pt>
                <c:pt idx="21">
                  <c:v>364632</c:v>
                </c:pt>
                <c:pt idx="22">
                  <c:v>365708</c:v>
                </c:pt>
                <c:pt idx="23">
                  <c:v>366761</c:v>
                </c:pt>
                <c:pt idx="24">
                  <c:v>367665</c:v>
                </c:pt>
                <c:pt idx="25">
                  <c:v>368553</c:v>
                </c:pt>
                <c:pt idx="26">
                  <c:v>369339</c:v>
                </c:pt>
                <c:pt idx="27">
                  <c:v>370037</c:v>
                </c:pt>
                <c:pt idx="28">
                  <c:v>370763</c:v>
                </c:pt>
                <c:pt idx="29">
                  <c:v>371349</c:v>
                </c:pt>
                <c:pt idx="30">
                  <c:v>371954</c:v>
                </c:pt>
                <c:pt idx="31">
                  <c:v>372501</c:v>
                </c:pt>
                <c:pt idx="32">
                  <c:v>372960</c:v>
                </c:pt>
                <c:pt idx="33">
                  <c:v>373383</c:v>
                </c:pt>
                <c:pt idx="34">
                  <c:v>373808</c:v>
                </c:pt>
                <c:pt idx="35">
                  <c:v>374212</c:v>
                </c:pt>
                <c:pt idx="36">
                  <c:v>374483</c:v>
                </c:pt>
                <c:pt idx="37">
                  <c:v>374776</c:v>
                </c:pt>
                <c:pt idx="38">
                  <c:v>375099</c:v>
                </c:pt>
                <c:pt idx="39">
                  <c:v>375481</c:v>
                </c:pt>
                <c:pt idx="40">
                  <c:v>375854</c:v>
                </c:pt>
              </c:numCache>
            </c:numRef>
          </c:val>
          <c:smooth val="0"/>
          <c:extLst>
            <c:ext xmlns:c16="http://schemas.microsoft.com/office/drawing/2014/chart" uri="{C3380CC4-5D6E-409C-BE32-E72D297353CC}">
              <c16:uniqueId val="{0000000D-E5CA-48F3-BBC4-D5DE56722F86}"/>
            </c:ext>
          </c:extLst>
        </c:ser>
        <c:ser>
          <c:idx val="17"/>
          <c:order val="5"/>
          <c:tx>
            <c:strRef>
              <c:f>Sheet1!$S$1</c:f>
              <c:strCache>
                <c:ptCount val="1"/>
                <c:pt idx="0">
                  <c:v>Brazos Valley</c:v>
                </c:pt>
              </c:strCache>
            </c:strRef>
          </c:tx>
          <c:spPr>
            <a:ln w="28575" cap="rnd">
              <a:solidFill>
                <a:schemeClr val="accent6">
                  <a:lumMod val="80000"/>
                  <a:lumOff val="2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Sheet1!$S$2:$S$42</c:f>
              <c:numCache>
                <c:formatCode>#,##0</c:formatCode>
                <c:ptCount val="41"/>
                <c:pt idx="0">
                  <c:v>319447</c:v>
                </c:pt>
                <c:pt idx="1">
                  <c:v>325950</c:v>
                </c:pt>
                <c:pt idx="2">
                  <c:v>331394</c:v>
                </c:pt>
                <c:pt idx="3">
                  <c:v>336796</c:v>
                </c:pt>
                <c:pt idx="4">
                  <c:v>342433</c:v>
                </c:pt>
                <c:pt idx="5">
                  <c:v>348376</c:v>
                </c:pt>
                <c:pt idx="6">
                  <c:v>354967</c:v>
                </c:pt>
                <c:pt idx="7">
                  <c:v>361656</c:v>
                </c:pt>
                <c:pt idx="8">
                  <c:v>368541</c:v>
                </c:pt>
                <c:pt idx="9">
                  <c:v>375451</c:v>
                </c:pt>
                <c:pt idx="10">
                  <c:v>382528</c:v>
                </c:pt>
                <c:pt idx="11">
                  <c:v>389551</c:v>
                </c:pt>
                <c:pt idx="12">
                  <c:v>396577</c:v>
                </c:pt>
                <c:pt idx="13">
                  <c:v>403660</c:v>
                </c:pt>
                <c:pt idx="14">
                  <c:v>410745</c:v>
                </c:pt>
                <c:pt idx="15">
                  <c:v>417951</c:v>
                </c:pt>
                <c:pt idx="16">
                  <c:v>425192</c:v>
                </c:pt>
                <c:pt idx="17">
                  <c:v>432319</c:v>
                </c:pt>
                <c:pt idx="18">
                  <c:v>439471</c:v>
                </c:pt>
                <c:pt idx="19">
                  <c:v>446512</c:v>
                </c:pt>
                <c:pt idx="20">
                  <c:v>453474</c:v>
                </c:pt>
                <c:pt idx="21">
                  <c:v>460375</c:v>
                </c:pt>
                <c:pt idx="22">
                  <c:v>467245</c:v>
                </c:pt>
                <c:pt idx="23">
                  <c:v>474197</c:v>
                </c:pt>
                <c:pt idx="24">
                  <c:v>481153</c:v>
                </c:pt>
                <c:pt idx="25">
                  <c:v>488147</c:v>
                </c:pt>
                <c:pt idx="26">
                  <c:v>495331</c:v>
                </c:pt>
                <c:pt idx="27">
                  <c:v>502530</c:v>
                </c:pt>
                <c:pt idx="28">
                  <c:v>509812</c:v>
                </c:pt>
                <c:pt idx="29">
                  <c:v>517203</c:v>
                </c:pt>
                <c:pt idx="30">
                  <c:v>524839</c:v>
                </c:pt>
                <c:pt idx="31">
                  <c:v>532610</c:v>
                </c:pt>
                <c:pt idx="32">
                  <c:v>540593</c:v>
                </c:pt>
                <c:pt idx="33">
                  <c:v>548713</c:v>
                </c:pt>
                <c:pt idx="34">
                  <c:v>557034</c:v>
                </c:pt>
                <c:pt idx="35">
                  <c:v>565431</c:v>
                </c:pt>
                <c:pt idx="36">
                  <c:v>574022</c:v>
                </c:pt>
                <c:pt idx="37">
                  <c:v>582708</c:v>
                </c:pt>
                <c:pt idx="38">
                  <c:v>591478</c:v>
                </c:pt>
                <c:pt idx="39">
                  <c:v>600393</c:v>
                </c:pt>
                <c:pt idx="40">
                  <c:v>609323</c:v>
                </c:pt>
              </c:numCache>
            </c:numRef>
          </c:val>
          <c:smooth val="0"/>
          <c:extLst>
            <c:ext xmlns:c16="http://schemas.microsoft.com/office/drawing/2014/chart" uri="{C3380CC4-5D6E-409C-BE32-E72D297353CC}">
              <c16:uniqueId val="{0000000E-E5CA-48F3-BBC4-D5DE56722F86}"/>
            </c:ext>
          </c:extLst>
        </c:ser>
        <c:ser>
          <c:idx val="18"/>
          <c:order val="6"/>
          <c:tx>
            <c:strRef>
              <c:f>Sheet1!$T$1</c:f>
              <c:strCache>
                <c:ptCount val="1"/>
                <c:pt idx="0">
                  <c:v>Ark-Tex</c:v>
                </c:pt>
              </c:strCache>
            </c:strRef>
          </c:tx>
          <c:spPr>
            <a:ln w="28575" cap="rnd">
              <a:solidFill>
                <a:schemeClr val="accent1">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Sheet1!$T$2:$T$42</c:f>
              <c:numCache>
                <c:formatCode>#,##0</c:formatCode>
                <c:ptCount val="41"/>
                <c:pt idx="0">
                  <c:v>281947</c:v>
                </c:pt>
                <c:pt idx="1">
                  <c:v>284028</c:v>
                </c:pt>
                <c:pt idx="2">
                  <c:v>285995</c:v>
                </c:pt>
                <c:pt idx="3">
                  <c:v>287879</c:v>
                </c:pt>
                <c:pt idx="4">
                  <c:v>289772</c:v>
                </c:pt>
                <c:pt idx="5">
                  <c:v>291761</c:v>
                </c:pt>
                <c:pt idx="6">
                  <c:v>293677</c:v>
                </c:pt>
                <c:pt idx="7">
                  <c:v>295671</c:v>
                </c:pt>
                <c:pt idx="8">
                  <c:v>297589</c:v>
                </c:pt>
                <c:pt idx="9">
                  <c:v>299618</c:v>
                </c:pt>
                <c:pt idx="10">
                  <c:v>301626</c:v>
                </c:pt>
                <c:pt idx="11">
                  <c:v>303653</c:v>
                </c:pt>
                <c:pt idx="12">
                  <c:v>305610</c:v>
                </c:pt>
                <c:pt idx="13">
                  <c:v>307619</c:v>
                </c:pt>
                <c:pt idx="14">
                  <c:v>309608</c:v>
                </c:pt>
                <c:pt idx="15">
                  <c:v>311518</c:v>
                </c:pt>
                <c:pt idx="16">
                  <c:v>313497</c:v>
                </c:pt>
                <c:pt idx="17">
                  <c:v>315455</c:v>
                </c:pt>
                <c:pt idx="18">
                  <c:v>317424</c:v>
                </c:pt>
                <c:pt idx="19">
                  <c:v>319294</c:v>
                </c:pt>
                <c:pt idx="20">
                  <c:v>321195</c:v>
                </c:pt>
                <c:pt idx="21">
                  <c:v>323047</c:v>
                </c:pt>
                <c:pt idx="22">
                  <c:v>324881</c:v>
                </c:pt>
                <c:pt idx="23">
                  <c:v>326637</c:v>
                </c:pt>
                <c:pt idx="24">
                  <c:v>328432</c:v>
                </c:pt>
                <c:pt idx="25">
                  <c:v>330189</c:v>
                </c:pt>
                <c:pt idx="26">
                  <c:v>331883</c:v>
                </c:pt>
                <c:pt idx="27">
                  <c:v>333726</c:v>
                </c:pt>
                <c:pt idx="28">
                  <c:v>335450</c:v>
                </c:pt>
                <c:pt idx="29">
                  <c:v>337135</c:v>
                </c:pt>
                <c:pt idx="30">
                  <c:v>338929</c:v>
                </c:pt>
                <c:pt idx="31">
                  <c:v>340748</c:v>
                </c:pt>
                <c:pt idx="32">
                  <c:v>342601</c:v>
                </c:pt>
                <c:pt idx="33">
                  <c:v>344508</c:v>
                </c:pt>
                <c:pt idx="34">
                  <c:v>346494</c:v>
                </c:pt>
                <c:pt idx="35">
                  <c:v>348430</c:v>
                </c:pt>
                <c:pt idx="36">
                  <c:v>350465</c:v>
                </c:pt>
                <c:pt idx="37">
                  <c:v>352575</c:v>
                </c:pt>
                <c:pt idx="38">
                  <c:v>354864</c:v>
                </c:pt>
                <c:pt idx="39">
                  <c:v>357232</c:v>
                </c:pt>
                <c:pt idx="40">
                  <c:v>359693</c:v>
                </c:pt>
              </c:numCache>
            </c:numRef>
          </c:val>
          <c:smooth val="0"/>
          <c:extLst>
            <c:ext xmlns:c16="http://schemas.microsoft.com/office/drawing/2014/chart" uri="{C3380CC4-5D6E-409C-BE32-E72D297353CC}">
              <c16:uniqueId val="{0000000F-E5CA-48F3-BBC4-D5DE56722F86}"/>
            </c:ext>
          </c:extLst>
        </c:ser>
        <c:ser>
          <c:idx val="19"/>
          <c:order val="7"/>
          <c:tx>
            <c:strRef>
              <c:f>Sheet1!$U$1</c:f>
              <c:strCache>
                <c:ptCount val="1"/>
                <c:pt idx="0">
                  <c:v>Nortex</c:v>
                </c:pt>
              </c:strCache>
            </c:strRef>
          </c:tx>
          <c:spPr>
            <a:ln w="28575" cap="rnd">
              <a:solidFill>
                <a:schemeClr val="accent2">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Sheet1!$U$2:$U$42</c:f>
              <c:numCache>
                <c:formatCode>#,##0</c:formatCode>
                <c:ptCount val="41"/>
                <c:pt idx="0">
                  <c:v>222860</c:v>
                </c:pt>
                <c:pt idx="1">
                  <c:v>223544</c:v>
                </c:pt>
                <c:pt idx="2">
                  <c:v>224447</c:v>
                </c:pt>
                <c:pt idx="3">
                  <c:v>225435</c:v>
                </c:pt>
                <c:pt idx="4">
                  <c:v>226401</c:v>
                </c:pt>
                <c:pt idx="5">
                  <c:v>227398</c:v>
                </c:pt>
                <c:pt idx="6">
                  <c:v>228267</c:v>
                </c:pt>
                <c:pt idx="7">
                  <c:v>229157</c:v>
                </c:pt>
                <c:pt idx="8">
                  <c:v>230099</c:v>
                </c:pt>
                <c:pt idx="9">
                  <c:v>231025</c:v>
                </c:pt>
                <c:pt idx="10">
                  <c:v>231941</c:v>
                </c:pt>
                <c:pt idx="11">
                  <c:v>232979</c:v>
                </c:pt>
                <c:pt idx="12">
                  <c:v>233991</c:v>
                </c:pt>
                <c:pt idx="13">
                  <c:v>235059</c:v>
                </c:pt>
                <c:pt idx="14">
                  <c:v>236111</c:v>
                </c:pt>
                <c:pt idx="15">
                  <c:v>237118</c:v>
                </c:pt>
                <c:pt idx="16">
                  <c:v>238114</c:v>
                </c:pt>
                <c:pt idx="17">
                  <c:v>239115</c:v>
                </c:pt>
                <c:pt idx="18">
                  <c:v>240091</c:v>
                </c:pt>
                <c:pt idx="19">
                  <c:v>241011</c:v>
                </c:pt>
                <c:pt idx="20">
                  <c:v>241920</c:v>
                </c:pt>
                <c:pt idx="21">
                  <c:v>242782</c:v>
                </c:pt>
                <c:pt idx="22">
                  <c:v>243628</c:v>
                </c:pt>
                <c:pt idx="23">
                  <c:v>244401</c:v>
                </c:pt>
                <c:pt idx="24">
                  <c:v>245146</c:v>
                </c:pt>
                <c:pt idx="25">
                  <c:v>245833</c:v>
                </c:pt>
                <c:pt idx="26">
                  <c:v>246433</c:v>
                </c:pt>
                <c:pt idx="27">
                  <c:v>247018</c:v>
                </c:pt>
                <c:pt idx="28">
                  <c:v>247556</c:v>
                </c:pt>
                <c:pt idx="29">
                  <c:v>247978</c:v>
                </c:pt>
                <c:pt idx="30">
                  <c:v>248400</c:v>
                </c:pt>
                <c:pt idx="31">
                  <c:v>248867</c:v>
                </c:pt>
                <c:pt idx="32">
                  <c:v>249302</c:v>
                </c:pt>
                <c:pt idx="33">
                  <c:v>249681</c:v>
                </c:pt>
                <c:pt idx="34">
                  <c:v>250081</c:v>
                </c:pt>
                <c:pt idx="35">
                  <c:v>250450</c:v>
                </c:pt>
                <c:pt idx="36">
                  <c:v>250824</c:v>
                </c:pt>
                <c:pt idx="37">
                  <c:v>251233</c:v>
                </c:pt>
                <c:pt idx="38">
                  <c:v>251602</c:v>
                </c:pt>
                <c:pt idx="39">
                  <c:v>252154</c:v>
                </c:pt>
                <c:pt idx="40">
                  <c:v>252635</c:v>
                </c:pt>
              </c:numCache>
            </c:numRef>
          </c:val>
          <c:smooth val="0"/>
          <c:extLst>
            <c:ext xmlns:c16="http://schemas.microsoft.com/office/drawing/2014/chart" uri="{C3380CC4-5D6E-409C-BE32-E72D297353CC}">
              <c16:uniqueId val="{00000010-E5CA-48F3-BBC4-D5DE56722F86}"/>
            </c:ext>
          </c:extLst>
        </c:ser>
        <c:ser>
          <c:idx val="20"/>
          <c:order val="8"/>
          <c:tx>
            <c:strRef>
              <c:f>Sheet1!$V$1</c:f>
              <c:strCache>
                <c:ptCount val="1"/>
                <c:pt idx="0">
                  <c:v>Texoma</c:v>
                </c:pt>
              </c:strCache>
            </c:strRef>
          </c:tx>
          <c:spPr>
            <a:ln w="28575" cap="rnd">
              <a:solidFill>
                <a:schemeClr val="accent3">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Sheet1!$V$2:$V$42</c:f>
              <c:numCache>
                <c:formatCode>#,##0</c:formatCode>
                <c:ptCount val="41"/>
                <c:pt idx="0">
                  <c:v>193229</c:v>
                </c:pt>
                <c:pt idx="1">
                  <c:v>195088</c:v>
                </c:pt>
                <c:pt idx="2">
                  <c:v>197006</c:v>
                </c:pt>
                <c:pt idx="3">
                  <c:v>198951</c:v>
                </c:pt>
                <c:pt idx="4">
                  <c:v>200974</c:v>
                </c:pt>
                <c:pt idx="5">
                  <c:v>202962</c:v>
                </c:pt>
                <c:pt idx="6">
                  <c:v>204951</c:v>
                </c:pt>
                <c:pt idx="7">
                  <c:v>206977</c:v>
                </c:pt>
                <c:pt idx="8">
                  <c:v>209028</c:v>
                </c:pt>
                <c:pt idx="9">
                  <c:v>211077</c:v>
                </c:pt>
                <c:pt idx="10">
                  <c:v>213118</c:v>
                </c:pt>
                <c:pt idx="11">
                  <c:v>215224</c:v>
                </c:pt>
                <c:pt idx="12">
                  <c:v>217366</c:v>
                </c:pt>
                <c:pt idx="13">
                  <c:v>219532</c:v>
                </c:pt>
                <c:pt idx="14">
                  <c:v>221752</c:v>
                </c:pt>
                <c:pt idx="15">
                  <c:v>223961</c:v>
                </c:pt>
                <c:pt idx="16">
                  <c:v>226157</c:v>
                </c:pt>
                <c:pt idx="17">
                  <c:v>228373</c:v>
                </c:pt>
                <c:pt idx="18">
                  <c:v>230573</c:v>
                </c:pt>
                <c:pt idx="19">
                  <c:v>232765</c:v>
                </c:pt>
                <c:pt idx="20">
                  <c:v>234926</c:v>
                </c:pt>
                <c:pt idx="21">
                  <c:v>237051</c:v>
                </c:pt>
                <c:pt idx="22">
                  <c:v>239123</c:v>
                </c:pt>
                <c:pt idx="23">
                  <c:v>241197</c:v>
                </c:pt>
                <c:pt idx="24">
                  <c:v>243225</c:v>
                </c:pt>
                <c:pt idx="25">
                  <c:v>245161</c:v>
                </c:pt>
                <c:pt idx="26">
                  <c:v>247112</c:v>
                </c:pt>
                <c:pt idx="27">
                  <c:v>249032</c:v>
                </c:pt>
                <c:pt idx="28">
                  <c:v>250922</c:v>
                </c:pt>
                <c:pt idx="29">
                  <c:v>252838</c:v>
                </c:pt>
                <c:pt idx="30">
                  <c:v>254726</c:v>
                </c:pt>
                <c:pt idx="31">
                  <c:v>256607</c:v>
                </c:pt>
                <c:pt idx="32">
                  <c:v>258516</c:v>
                </c:pt>
                <c:pt idx="33">
                  <c:v>260460</c:v>
                </c:pt>
                <c:pt idx="34">
                  <c:v>262448</c:v>
                </c:pt>
                <c:pt idx="35">
                  <c:v>264546</c:v>
                </c:pt>
                <c:pt idx="36">
                  <c:v>266677</c:v>
                </c:pt>
                <c:pt idx="37">
                  <c:v>268920</c:v>
                </c:pt>
                <c:pt idx="38">
                  <c:v>271201</c:v>
                </c:pt>
                <c:pt idx="39">
                  <c:v>273626</c:v>
                </c:pt>
                <c:pt idx="40">
                  <c:v>276147</c:v>
                </c:pt>
              </c:numCache>
            </c:numRef>
          </c:val>
          <c:smooth val="0"/>
          <c:extLst>
            <c:ext xmlns:c16="http://schemas.microsoft.com/office/drawing/2014/chart" uri="{C3380CC4-5D6E-409C-BE32-E72D297353CC}">
              <c16:uniqueId val="{00000011-E5CA-48F3-BBC4-D5DE56722F86}"/>
            </c:ext>
          </c:extLst>
        </c:ser>
        <c:ser>
          <c:idx val="21"/>
          <c:order val="9"/>
          <c:tx>
            <c:strRef>
              <c:f>Sheet1!$W$1</c:f>
              <c:strCache>
                <c:ptCount val="1"/>
                <c:pt idx="0">
                  <c:v>Golden Crescent</c:v>
                </c:pt>
              </c:strCache>
            </c:strRef>
          </c:tx>
          <c:spPr>
            <a:ln w="28575" cap="rnd">
              <a:solidFill>
                <a:schemeClr val="accent4">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Sheet1!$W$2:$W$42</c:f>
              <c:numCache>
                <c:formatCode>#,##0</c:formatCode>
                <c:ptCount val="41"/>
                <c:pt idx="0">
                  <c:v>188626</c:v>
                </c:pt>
                <c:pt idx="1">
                  <c:v>190182</c:v>
                </c:pt>
                <c:pt idx="2">
                  <c:v>191673</c:v>
                </c:pt>
                <c:pt idx="3">
                  <c:v>193225</c:v>
                </c:pt>
                <c:pt idx="4">
                  <c:v>194777</c:v>
                </c:pt>
                <c:pt idx="5">
                  <c:v>196364</c:v>
                </c:pt>
                <c:pt idx="6">
                  <c:v>197877</c:v>
                </c:pt>
                <c:pt idx="7">
                  <c:v>199440</c:v>
                </c:pt>
                <c:pt idx="8">
                  <c:v>201000</c:v>
                </c:pt>
                <c:pt idx="9">
                  <c:v>202492</c:v>
                </c:pt>
                <c:pt idx="10">
                  <c:v>204094</c:v>
                </c:pt>
                <c:pt idx="11">
                  <c:v>205557</c:v>
                </c:pt>
                <c:pt idx="12">
                  <c:v>207017</c:v>
                </c:pt>
                <c:pt idx="13">
                  <c:v>208522</c:v>
                </c:pt>
                <c:pt idx="14">
                  <c:v>209957</c:v>
                </c:pt>
                <c:pt idx="15">
                  <c:v>211388</c:v>
                </c:pt>
                <c:pt idx="16">
                  <c:v>212861</c:v>
                </c:pt>
                <c:pt idx="17">
                  <c:v>214231</c:v>
                </c:pt>
                <c:pt idx="18">
                  <c:v>215669</c:v>
                </c:pt>
                <c:pt idx="19">
                  <c:v>217070</c:v>
                </c:pt>
                <c:pt idx="20">
                  <c:v>218376</c:v>
                </c:pt>
                <c:pt idx="21">
                  <c:v>219594</c:v>
                </c:pt>
                <c:pt idx="22">
                  <c:v>220810</c:v>
                </c:pt>
                <c:pt idx="23">
                  <c:v>221953</c:v>
                </c:pt>
                <c:pt idx="24">
                  <c:v>223048</c:v>
                </c:pt>
                <c:pt idx="25">
                  <c:v>224099</c:v>
                </c:pt>
                <c:pt idx="26">
                  <c:v>225089</c:v>
                </c:pt>
                <c:pt idx="27">
                  <c:v>226096</c:v>
                </c:pt>
                <c:pt idx="28">
                  <c:v>226989</c:v>
                </c:pt>
                <c:pt idx="29">
                  <c:v>227870</c:v>
                </c:pt>
                <c:pt idx="30">
                  <c:v>228685</c:v>
                </c:pt>
                <c:pt idx="31">
                  <c:v>229582</c:v>
                </c:pt>
                <c:pt idx="32">
                  <c:v>230388</c:v>
                </c:pt>
                <c:pt idx="33">
                  <c:v>231158</c:v>
                </c:pt>
                <c:pt idx="34">
                  <c:v>231906</c:v>
                </c:pt>
                <c:pt idx="35">
                  <c:v>232661</c:v>
                </c:pt>
                <c:pt idx="36">
                  <c:v>233379</c:v>
                </c:pt>
                <c:pt idx="37">
                  <c:v>234078</c:v>
                </c:pt>
                <c:pt idx="38">
                  <c:v>234852</c:v>
                </c:pt>
                <c:pt idx="39">
                  <c:v>235679</c:v>
                </c:pt>
                <c:pt idx="40">
                  <c:v>236514</c:v>
                </c:pt>
              </c:numCache>
            </c:numRef>
          </c:val>
          <c:smooth val="0"/>
          <c:extLst>
            <c:ext xmlns:c16="http://schemas.microsoft.com/office/drawing/2014/chart" uri="{C3380CC4-5D6E-409C-BE32-E72D297353CC}">
              <c16:uniqueId val="{00000012-E5CA-48F3-BBC4-D5DE56722F86}"/>
            </c:ext>
          </c:extLst>
        </c:ser>
        <c:ser>
          <c:idx val="22"/>
          <c:order val="10"/>
          <c:tx>
            <c:strRef>
              <c:f>Sheet1!$X$1</c:f>
              <c:strCache>
                <c:ptCount val="1"/>
                <c:pt idx="0">
                  <c:v>Middle Rio Grande</c:v>
                </c:pt>
              </c:strCache>
            </c:strRef>
          </c:tx>
          <c:spPr>
            <a:ln w="28575" cap="rnd">
              <a:solidFill>
                <a:schemeClr val="accent5">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Sheet1!$X$2:$X$42</c:f>
              <c:numCache>
                <c:formatCode>#,##0</c:formatCode>
                <c:ptCount val="41"/>
                <c:pt idx="0">
                  <c:v>167010</c:v>
                </c:pt>
                <c:pt idx="1">
                  <c:v>169156</c:v>
                </c:pt>
                <c:pt idx="2">
                  <c:v>171260</c:v>
                </c:pt>
                <c:pt idx="3">
                  <c:v>173302</c:v>
                </c:pt>
                <c:pt idx="4">
                  <c:v>175367</c:v>
                </c:pt>
                <c:pt idx="5">
                  <c:v>177351</c:v>
                </c:pt>
                <c:pt idx="6">
                  <c:v>179274</c:v>
                </c:pt>
                <c:pt idx="7">
                  <c:v>181141</c:v>
                </c:pt>
                <c:pt idx="8">
                  <c:v>183039</c:v>
                </c:pt>
                <c:pt idx="9">
                  <c:v>184887</c:v>
                </c:pt>
                <c:pt idx="10">
                  <c:v>186755</c:v>
                </c:pt>
                <c:pt idx="11">
                  <c:v>188581</c:v>
                </c:pt>
                <c:pt idx="12">
                  <c:v>190380</c:v>
                </c:pt>
                <c:pt idx="13">
                  <c:v>192183</c:v>
                </c:pt>
                <c:pt idx="14">
                  <c:v>193907</c:v>
                </c:pt>
                <c:pt idx="15">
                  <c:v>195615</c:v>
                </c:pt>
                <c:pt idx="16">
                  <c:v>197256</c:v>
                </c:pt>
                <c:pt idx="17">
                  <c:v>198888</c:v>
                </c:pt>
                <c:pt idx="18">
                  <c:v>200432</c:v>
                </c:pt>
                <c:pt idx="19">
                  <c:v>201857</c:v>
                </c:pt>
                <c:pt idx="20">
                  <c:v>203184</c:v>
                </c:pt>
                <c:pt idx="21">
                  <c:v>204506</c:v>
                </c:pt>
                <c:pt idx="22">
                  <c:v>205753</c:v>
                </c:pt>
                <c:pt idx="23">
                  <c:v>206846</c:v>
                </c:pt>
                <c:pt idx="24">
                  <c:v>207944</c:v>
                </c:pt>
                <c:pt idx="25">
                  <c:v>209005</c:v>
                </c:pt>
                <c:pt idx="26">
                  <c:v>210022</c:v>
                </c:pt>
                <c:pt idx="27">
                  <c:v>210974</c:v>
                </c:pt>
                <c:pt idx="28">
                  <c:v>211845</c:v>
                </c:pt>
                <c:pt idx="29">
                  <c:v>212704</c:v>
                </c:pt>
                <c:pt idx="30">
                  <c:v>213427</c:v>
                </c:pt>
                <c:pt idx="31">
                  <c:v>214057</c:v>
                </c:pt>
                <c:pt idx="32">
                  <c:v>214708</c:v>
                </c:pt>
                <c:pt idx="33">
                  <c:v>215245</c:v>
                </c:pt>
                <c:pt idx="34">
                  <c:v>215807</c:v>
                </c:pt>
                <c:pt idx="35">
                  <c:v>216317</c:v>
                </c:pt>
                <c:pt idx="36">
                  <c:v>216786</c:v>
                </c:pt>
                <c:pt idx="37">
                  <c:v>217204</c:v>
                </c:pt>
                <c:pt idx="38">
                  <c:v>217604</c:v>
                </c:pt>
                <c:pt idx="39">
                  <c:v>217950</c:v>
                </c:pt>
                <c:pt idx="40">
                  <c:v>218192</c:v>
                </c:pt>
              </c:numCache>
            </c:numRef>
          </c:val>
          <c:smooth val="0"/>
          <c:extLst>
            <c:ext xmlns:c16="http://schemas.microsoft.com/office/drawing/2014/chart" uri="{C3380CC4-5D6E-409C-BE32-E72D297353CC}">
              <c16:uniqueId val="{00000013-E5CA-48F3-BBC4-D5DE56722F86}"/>
            </c:ext>
          </c:extLst>
        </c:ser>
        <c:ser>
          <c:idx val="23"/>
          <c:order val="11"/>
          <c:tx>
            <c:strRef>
              <c:f>Sheet1!$Y$1</c:f>
              <c:strCache>
                <c:ptCount val="1"/>
                <c:pt idx="0">
                  <c:v>Concho Valley</c:v>
                </c:pt>
              </c:strCache>
            </c:strRef>
          </c:tx>
          <c:spPr>
            <a:ln w="28575" cap="rnd">
              <a:solidFill>
                <a:schemeClr val="accent6">
                  <a:lumMod val="8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Sheet1!$Y$2:$Y$42</c:f>
              <c:numCache>
                <c:formatCode>#,##0</c:formatCode>
                <c:ptCount val="41"/>
                <c:pt idx="0">
                  <c:v>154192</c:v>
                </c:pt>
                <c:pt idx="1">
                  <c:v>155210</c:v>
                </c:pt>
                <c:pt idx="2">
                  <c:v>156140</c:v>
                </c:pt>
                <c:pt idx="3">
                  <c:v>156997</c:v>
                </c:pt>
                <c:pt idx="4">
                  <c:v>157772</c:v>
                </c:pt>
                <c:pt idx="5">
                  <c:v>158526</c:v>
                </c:pt>
                <c:pt idx="6">
                  <c:v>159288</c:v>
                </c:pt>
                <c:pt idx="7">
                  <c:v>160117</c:v>
                </c:pt>
                <c:pt idx="8">
                  <c:v>160940</c:v>
                </c:pt>
                <c:pt idx="9">
                  <c:v>161741</c:v>
                </c:pt>
                <c:pt idx="10">
                  <c:v>162585</c:v>
                </c:pt>
                <c:pt idx="11">
                  <c:v>163380</c:v>
                </c:pt>
                <c:pt idx="12">
                  <c:v>164262</c:v>
                </c:pt>
                <c:pt idx="13">
                  <c:v>165072</c:v>
                </c:pt>
                <c:pt idx="14">
                  <c:v>165793</c:v>
                </c:pt>
                <c:pt idx="15">
                  <c:v>166562</c:v>
                </c:pt>
                <c:pt idx="16">
                  <c:v>167322</c:v>
                </c:pt>
                <c:pt idx="17">
                  <c:v>167996</c:v>
                </c:pt>
                <c:pt idx="18">
                  <c:v>168640</c:v>
                </c:pt>
                <c:pt idx="19">
                  <c:v>169251</c:v>
                </c:pt>
                <c:pt idx="20">
                  <c:v>169742</c:v>
                </c:pt>
                <c:pt idx="21">
                  <c:v>170231</c:v>
                </c:pt>
                <c:pt idx="22">
                  <c:v>170616</c:v>
                </c:pt>
                <c:pt idx="23">
                  <c:v>170956</c:v>
                </c:pt>
                <c:pt idx="24">
                  <c:v>171287</c:v>
                </c:pt>
                <c:pt idx="25">
                  <c:v>171575</c:v>
                </c:pt>
                <c:pt idx="26">
                  <c:v>171828</c:v>
                </c:pt>
                <c:pt idx="27">
                  <c:v>171995</c:v>
                </c:pt>
                <c:pt idx="28">
                  <c:v>172115</c:v>
                </c:pt>
                <c:pt idx="29">
                  <c:v>172231</c:v>
                </c:pt>
                <c:pt idx="30">
                  <c:v>172198</c:v>
                </c:pt>
                <c:pt idx="31">
                  <c:v>172254</c:v>
                </c:pt>
                <c:pt idx="32">
                  <c:v>172253</c:v>
                </c:pt>
                <c:pt idx="33">
                  <c:v>172221</c:v>
                </c:pt>
                <c:pt idx="34">
                  <c:v>172180</c:v>
                </c:pt>
                <c:pt idx="35">
                  <c:v>172042</c:v>
                </c:pt>
                <c:pt idx="36">
                  <c:v>171948</c:v>
                </c:pt>
                <c:pt idx="37">
                  <c:v>171889</c:v>
                </c:pt>
                <c:pt idx="38">
                  <c:v>171767</c:v>
                </c:pt>
                <c:pt idx="39">
                  <c:v>171680</c:v>
                </c:pt>
                <c:pt idx="40">
                  <c:v>171587</c:v>
                </c:pt>
              </c:numCache>
            </c:numRef>
          </c:val>
          <c:smooth val="0"/>
          <c:extLst>
            <c:ext xmlns:c16="http://schemas.microsoft.com/office/drawing/2014/chart" uri="{C3380CC4-5D6E-409C-BE32-E72D297353CC}">
              <c16:uniqueId val="{00000014-E5CA-48F3-BBC4-D5DE56722F86}"/>
            </c:ext>
          </c:extLst>
        </c:ser>
        <c:dLbls>
          <c:showLegendKey val="0"/>
          <c:showVal val="0"/>
          <c:showCatName val="0"/>
          <c:showSerName val="0"/>
          <c:showPercent val="0"/>
          <c:showBubbleSize val="0"/>
        </c:dLbls>
        <c:smooth val="0"/>
        <c:axId val="522701688"/>
        <c:axId val="522701032"/>
      </c:lineChart>
      <c:catAx>
        <c:axId val="522701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701032"/>
        <c:crosses val="autoZero"/>
        <c:auto val="1"/>
        <c:lblAlgn val="ctr"/>
        <c:lblOffset val="100"/>
        <c:noMultiLvlLbl val="0"/>
      </c:catAx>
      <c:valAx>
        <c:axId val="522701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7016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6"/>
          <c:order val="6"/>
          <c:tx>
            <c:strRef>
              <c:f>Sheet1!$H$1</c:f>
              <c:strCache>
                <c:ptCount val="1"/>
                <c:pt idx="0">
                  <c:v>NH  White</c:v>
                </c:pt>
              </c:strCache>
            </c:strRef>
          </c:tx>
          <c:spPr>
            <a:solidFill>
              <a:schemeClr val="accent2">
                <a:lumMod val="80000"/>
                <a:lumOff val="20000"/>
              </a:schemeClr>
            </a:solidFill>
            <a:ln>
              <a:noFill/>
            </a:ln>
            <a:effectLst/>
          </c:spPr>
          <c:invertIfNegative val="0"/>
          <c:dLbls>
            <c:spPr>
              <a:gradFill>
                <a:gsLst>
                  <a:gs pos="20000">
                    <a:schemeClr val="accent1">
                      <a:lumMod val="5000"/>
                      <a:lumOff val="95000"/>
                      <a:alpha val="5000"/>
                    </a:schemeClr>
                  </a:gs>
                  <a:gs pos="47000">
                    <a:schemeClr val="accent1">
                      <a:lumMod val="45000"/>
                      <a:lumOff val="55000"/>
                    </a:schemeClr>
                  </a:gs>
                  <a:gs pos="66000">
                    <a:schemeClr val="accent1">
                      <a:lumMod val="45000"/>
                      <a:lumOff val="55000"/>
                    </a:schemeClr>
                  </a:gs>
                  <a:gs pos="83000">
                    <a:schemeClr val="bg1">
                      <a:alpha val="44000"/>
                    </a:schemeClr>
                  </a:gs>
                </a:gsLst>
              </a:gra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Sheet1!$H$2:$H$10</c:f>
              <c:numCache>
                <c:formatCode>#,##0</c:formatCode>
                <c:ptCount val="9"/>
                <c:pt idx="0">
                  <c:v>2463178</c:v>
                </c:pt>
                <c:pt idx="1">
                  <c:v>2467812</c:v>
                </c:pt>
                <c:pt idx="2">
                  <c:v>2469546</c:v>
                </c:pt>
                <c:pt idx="3">
                  <c:v>2461588</c:v>
                </c:pt>
                <c:pt idx="4">
                  <c:v>2438935</c:v>
                </c:pt>
                <c:pt idx="5">
                  <c:v>2366195</c:v>
                </c:pt>
                <c:pt idx="6">
                  <c:v>2310523</c:v>
                </c:pt>
                <c:pt idx="7">
                  <c:v>2278393</c:v>
                </c:pt>
                <c:pt idx="8">
                  <c:v>2258900</c:v>
                </c:pt>
              </c:numCache>
            </c:numRef>
          </c:val>
          <c:extLst>
            <c:ext xmlns:c16="http://schemas.microsoft.com/office/drawing/2014/chart" uri="{C3380CC4-5D6E-409C-BE32-E72D297353CC}">
              <c16:uniqueId val="{00000000-2A1E-4B05-8818-5D894C7508B6}"/>
            </c:ext>
          </c:extLst>
        </c:ser>
        <c:ser>
          <c:idx val="7"/>
          <c:order val="7"/>
          <c:tx>
            <c:strRef>
              <c:f>Sheet1!$I$1</c:f>
              <c:strCache>
                <c:ptCount val="1"/>
                <c:pt idx="0">
                  <c:v>NH Black</c:v>
                </c:pt>
              </c:strCache>
            </c:strRef>
          </c:tx>
          <c:spPr>
            <a:solidFill>
              <a:schemeClr val="accent4">
                <a:lumMod val="80000"/>
                <a:lumOff val="20000"/>
              </a:schemeClr>
            </a:solidFill>
            <a:ln>
              <a:noFill/>
            </a:ln>
            <a:effectLst/>
          </c:spPr>
          <c:invertIfNegative val="0"/>
          <c:dLbls>
            <c:spPr>
              <a:gradFill>
                <a:gsLst>
                  <a:gs pos="20000">
                    <a:schemeClr val="accent1">
                      <a:lumMod val="5000"/>
                      <a:lumOff val="95000"/>
                      <a:alpha val="0"/>
                    </a:schemeClr>
                  </a:gs>
                  <a:gs pos="47000">
                    <a:schemeClr val="accent1">
                      <a:lumMod val="45000"/>
                      <a:lumOff val="55000"/>
                    </a:schemeClr>
                  </a:gs>
                  <a:gs pos="66000">
                    <a:schemeClr val="tx2">
                      <a:lumMod val="20000"/>
                      <a:lumOff val="80000"/>
                    </a:schemeClr>
                  </a:gs>
                  <a:gs pos="83000">
                    <a:schemeClr val="bg1">
                      <a:alpha val="44000"/>
                    </a:schemeClr>
                  </a:gs>
                </a:gsLst>
              </a:gra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Sheet1!$I$2:$I$10</c:f>
              <c:numCache>
                <c:formatCode>#,##0</c:formatCode>
                <c:ptCount val="9"/>
                <c:pt idx="0">
                  <c:v>860281</c:v>
                </c:pt>
                <c:pt idx="1">
                  <c:v>879934</c:v>
                </c:pt>
                <c:pt idx="2">
                  <c:v>901617</c:v>
                </c:pt>
                <c:pt idx="3">
                  <c:v>924721</c:v>
                </c:pt>
                <c:pt idx="4">
                  <c:v>955451</c:v>
                </c:pt>
                <c:pt idx="5">
                  <c:v>984840</c:v>
                </c:pt>
                <c:pt idx="6">
                  <c:v>1007739</c:v>
                </c:pt>
                <c:pt idx="7">
                  <c:v>1026601</c:v>
                </c:pt>
                <c:pt idx="8">
                  <c:v>1045760</c:v>
                </c:pt>
              </c:numCache>
            </c:numRef>
          </c:val>
          <c:extLst>
            <c:ext xmlns:c16="http://schemas.microsoft.com/office/drawing/2014/chart" uri="{C3380CC4-5D6E-409C-BE32-E72D297353CC}">
              <c16:uniqueId val="{00000001-2A1E-4B05-8818-5D894C7508B6}"/>
            </c:ext>
          </c:extLst>
        </c:ser>
        <c:ser>
          <c:idx val="8"/>
          <c:order val="8"/>
          <c:tx>
            <c:strRef>
              <c:f>Sheet1!$J$1</c:f>
              <c:strCache>
                <c:ptCount val="1"/>
                <c:pt idx="0">
                  <c:v>Hispanic</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Sheet1!$J$2:$J$10</c:f>
              <c:numCache>
                <c:formatCode>#,##0</c:formatCode>
                <c:ptCount val="9"/>
                <c:pt idx="0">
                  <c:v>3487625</c:v>
                </c:pt>
                <c:pt idx="1">
                  <c:v>3843101</c:v>
                </c:pt>
                <c:pt idx="2">
                  <c:v>4219839</c:v>
                </c:pt>
                <c:pt idx="3">
                  <c:v>4649181</c:v>
                </c:pt>
                <c:pt idx="4">
                  <c:v>5233508</c:v>
                </c:pt>
                <c:pt idx="5">
                  <c:v>5935799</c:v>
                </c:pt>
                <c:pt idx="6">
                  <c:v>6625020</c:v>
                </c:pt>
                <c:pt idx="7">
                  <c:v>7297863</c:v>
                </c:pt>
                <c:pt idx="8">
                  <c:v>8015797</c:v>
                </c:pt>
              </c:numCache>
            </c:numRef>
          </c:val>
          <c:extLst>
            <c:ext xmlns:c16="http://schemas.microsoft.com/office/drawing/2014/chart" uri="{C3380CC4-5D6E-409C-BE32-E72D297353CC}">
              <c16:uniqueId val="{00000002-2A1E-4B05-8818-5D894C7508B6}"/>
            </c:ext>
          </c:extLst>
        </c:ser>
        <c:ser>
          <c:idx val="9"/>
          <c:order val="9"/>
          <c:tx>
            <c:strRef>
              <c:f>Sheet1!$K$1</c:f>
              <c:strCache>
                <c:ptCount val="1"/>
                <c:pt idx="0">
                  <c:v>NH Other</c:v>
                </c:pt>
              </c:strCache>
            </c:strRef>
          </c:tx>
          <c:spPr>
            <a:solidFill>
              <a:schemeClr val="accent2">
                <a:lumMod val="80000"/>
              </a:schemeClr>
            </a:solidFill>
            <a:ln>
              <a:noFill/>
            </a:ln>
            <a:effectLst/>
          </c:spPr>
          <c:invertIfNegative val="0"/>
          <c:dLbls>
            <c:spPr>
              <a:gradFill>
                <a:gsLst>
                  <a:gs pos="20000">
                    <a:schemeClr val="accent1">
                      <a:lumMod val="5000"/>
                      <a:lumOff val="95000"/>
                      <a:alpha val="5000"/>
                    </a:schemeClr>
                  </a:gs>
                  <a:gs pos="47000">
                    <a:schemeClr val="accent1">
                      <a:lumMod val="45000"/>
                      <a:lumOff val="55000"/>
                    </a:schemeClr>
                  </a:gs>
                  <a:gs pos="66000">
                    <a:schemeClr val="accent1">
                      <a:lumMod val="45000"/>
                      <a:lumOff val="55000"/>
                    </a:schemeClr>
                  </a:gs>
                  <a:gs pos="83000">
                    <a:schemeClr val="bg1">
                      <a:alpha val="44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Sheet1!$K$2:$K$10</c:f>
              <c:numCache>
                <c:formatCode>#,##0</c:formatCode>
                <c:ptCount val="9"/>
                <c:pt idx="0">
                  <c:v>434758</c:v>
                </c:pt>
                <c:pt idx="1">
                  <c:v>525369</c:v>
                </c:pt>
                <c:pt idx="2">
                  <c:v>619809</c:v>
                </c:pt>
                <c:pt idx="3">
                  <c:v>708095</c:v>
                </c:pt>
                <c:pt idx="4">
                  <c:v>802726</c:v>
                </c:pt>
                <c:pt idx="5">
                  <c:v>969709</c:v>
                </c:pt>
                <c:pt idx="6">
                  <c:v>1186342</c:v>
                </c:pt>
                <c:pt idx="7">
                  <c:v>1442153</c:v>
                </c:pt>
                <c:pt idx="8">
                  <c:v>1713960</c:v>
                </c:pt>
              </c:numCache>
            </c:numRef>
          </c:val>
          <c:extLst>
            <c:ext xmlns:c16="http://schemas.microsoft.com/office/drawing/2014/chart" uri="{C3380CC4-5D6E-409C-BE32-E72D297353CC}">
              <c16:uniqueId val="{00000003-2A1E-4B05-8818-5D894C7508B6}"/>
            </c:ext>
          </c:extLst>
        </c:ser>
        <c:dLbls>
          <c:showLegendKey val="0"/>
          <c:showVal val="0"/>
          <c:showCatName val="0"/>
          <c:showSerName val="0"/>
          <c:showPercent val="0"/>
          <c:showBubbleSize val="0"/>
        </c:dLbls>
        <c:gapWidth val="150"/>
        <c:overlap val="100"/>
        <c:axId val="735508064"/>
        <c:axId val="73550610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 Pop .5</c:v>
                      </c:pt>
                    </c:strCache>
                  </c:strRef>
                </c:tx>
                <c:spPr>
                  <a:solidFill>
                    <a:schemeClr val="accent2"/>
                  </a:solidFill>
                  <a:ln>
                    <a:noFill/>
                  </a:ln>
                  <a:effectLst/>
                </c:spPr>
                <c:invertIfNegative val="0"/>
                <c:cat>
                  <c:numRef>
                    <c:extLst>
                      <c:ex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c:ext uri="{02D57815-91ED-43cb-92C2-25804820EDAC}">
                        <c15:formulaRef>
                          <c15:sqref>Sheet1!$B$2:$B$10</c15:sqref>
                        </c15:formulaRef>
                      </c:ext>
                    </c:extLst>
                    <c:numCache>
                      <c:formatCode>#,##0</c:formatCode>
                      <c:ptCount val="9"/>
                      <c:pt idx="0">
                        <c:v>7245842</c:v>
                      </c:pt>
                      <c:pt idx="1">
                        <c:v>7500536</c:v>
                      </c:pt>
                      <c:pt idx="2">
                        <c:v>7749159</c:v>
                      </c:pt>
                      <c:pt idx="3">
                        <c:v>7999227</c:v>
                      </c:pt>
                      <c:pt idx="4">
                        <c:v>8315060</c:v>
                      </c:pt>
                      <c:pt idx="5">
                        <c:v>8672306</c:v>
                      </c:pt>
                      <c:pt idx="6">
                        <c:v>9028225</c:v>
                      </c:pt>
                      <c:pt idx="7">
                        <c:v>9375606</c:v>
                      </c:pt>
                      <c:pt idx="8">
                        <c:v>9725594</c:v>
                      </c:pt>
                    </c:numCache>
                  </c:numRef>
                </c:val>
                <c:extLst>
                  <c:ext xmlns:c16="http://schemas.microsoft.com/office/drawing/2014/chart" uri="{C3380CC4-5D6E-409C-BE32-E72D297353CC}">
                    <c16:uniqueId val="{00000004-2A1E-4B05-8818-5D894C7508B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NH  White Total .5</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Sheet1!$C$2:$C$10</c15:sqref>
                        </c15:formulaRef>
                      </c:ext>
                    </c:extLst>
                    <c:numCache>
                      <c:formatCode>#,##0</c:formatCode>
                      <c:ptCount val="9"/>
                      <c:pt idx="0">
                        <c:v>2463178</c:v>
                      </c:pt>
                      <c:pt idx="1">
                        <c:v>2449351</c:v>
                      </c:pt>
                      <c:pt idx="2">
                        <c:v>2434093</c:v>
                      </c:pt>
                      <c:pt idx="3">
                        <c:v>2413547</c:v>
                      </c:pt>
                      <c:pt idx="4">
                        <c:v>2379171</c:v>
                      </c:pt>
                      <c:pt idx="5">
                        <c:v>2295699</c:v>
                      </c:pt>
                      <c:pt idx="6">
                        <c:v>2228341</c:v>
                      </c:pt>
                      <c:pt idx="7">
                        <c:v>2183650</c:v>
                      </c:pt>
                      <c:pt idx="8">
                        <c:v>2151809</c:v>
                      </c:pt>
                    </c:numCache>
                  </c:numRef>
                </c:val>
                <c:extLst xmlns:c15="http://schemas.microsoft.com/office/drawing/2012/chart">
                  <c:ext xmlns:c16="http://schemas.microsoft.com/office/drawing/2014/chart" uri="{C3380CC4-5D6E-409C-BE32-E72D297353CC}">
                    <c16:uniqueId val="{00000005-2A1E-4B05-8818-5D894C7508B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NH Black Total .5</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Sheet1!$D$2:$D$10</c15:sqref>
                        </c15:formulaRef>
                      </c:ext>
                    </c:extLst>
                    <c:numCache>
                      <c:formatCode>#,##0</c:formatCode>
                      <c:ptCount val="9"/>
                      <c:pt idx="0">
                        <c:v>860281</c:v>
                      </c:pt>
                      <c:pt idx="1">
                        <c:v>855636</c:v>
                      </c:pt>
                      <c:pt idx="2">
                        <c:v>857521</c:v>
                      </c:pt>
                      <c:pt idx="3">
                        <c:v>861072</c:v>
                      </c:pt>
                      <c:pt idx="4">
                        <c:v>866487</c:v>
                      </c:pt>
                      <c:pt idx="5">
                        <c:v>867460</c:v>
                      </c:pt>
                      <c:pt idx="6">
                        <c:v>863814</c:v>
                      </c:pt>
                      <c:pt idx="7">
                        <c:v>858280</c:v>
                      </c:pt>
                      <c:pt idx="8">
                        <c:v>853408</c:v>
                      </c:pt>
                    </c:numCache>
                  </c:numRef>
                </c:val>
                <c:extLst xmlns:c15="http://schemas.microsoft.com/office/drawing/2012/chart">
                  <c:ext xmlns:c16="http://schemas.microsoft.com/office/drawing/2014/chart" uri="{C3380CC4-5D6E-409C-BE32-E72D297353CC}">
                    <c16:uniqueId val="{00000006-2A1E-4B05-8818-5D894C7508B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Hispanic Total .5</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Sheet1!$E$2:$E$10</c15:sqref>
                        </c15:formulaRef>
                      </c:ext>
                    </c:extLst>
                    <c:numCache>
                      <c:formatCode>#,##0</c:formatCode>
                      <c:ptCount val="9"/>
                      <c:pt idx="0">
                        <c:v>3487625</c:v>
                      </c:pt>
                      <c:pt idx="1">
                        <c:v>3716280</c:v>
                      </c:pt>
                      <c:pt idx="2">
                        <c:v>3945045</c:v>
                      </c:pt>
                      <c:pt idx="3">
                        <c:v>4195012</c:v>
                      </c:pt>
                      <c:pt idx="4">
                        <c:v>4524208</c:v>
                      </c:pt>
                      <c:pt idx="5">
                        <c:v>4912806</c:v>
                      </c:pt>
                      <c:pt idx="6">
                        <c:v>5274052</c:v>
                      </c:pt>
                      <c:pt idx="7">
                        <c:v>5603869</c:v>
                      </c:pt>
                      <c:pt idx="8">
                        <c:v>5935455</c:v>
                      </c:pt>
                    </c:numCache>
                  </c:numRef>
                </c:val>
                <c:extLst xmlns:c15="http://schemas.microsoft.com/office/drawing/2012/chart">
                  <c:ext xmlns:c16="http://schemas.microsoft.com/office/drawing/2014/chart" uri="{C3380CC4-5D6E-409C-BE32-E72D297353CC}">
                    <c16:uniqueId val="{00000007-2A1E-4B05-8818-5D894C7508B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NH Other Total .5</c:v>
                      </c:pt>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Sheet1!$F$2:$F$10</c15:sqref>
                        </c15:formulaRef>
                      </c:ext>
                    </c:extLst>
                    <c:numCache>
                      <c:formatCode>#,##0</c:formatCode>
                      <c:ptCount val="9"/>
                      <c:pt idx="0">
                        <c:v>434758</c:v>
                      </c:pt>
                      <c:pt idx="1">
                        <c:v>479269</c:v>
                      </c:pt>
                      <c:pt idx="2">
                        <c:v>512500</c:v>
                      </c:pt>
                      <c:pt idx="3">
                        <c:v>529596</c:v>
                      </c:pt>
                      <c:pt idx="4">
                        <c:v>545194</c:v>
                      </c:pt>
                      <c:pt idx="5">
                        <c:v>596341</c:v>
                      </c:pt>
                      <c:pt idx="6">
                        <c:v>662018</c:v>
                      </c:pt>
                      <c:pt idx="7">
                        <c:v>729807</c:v>
                      </c:pt>
                      <c:pt idx="8">
                        <c:v>784922</c:v>
                      </c:pt>
                    </c:numCache>
                  </c:numRef>
                </c:val>
                <c:extLst xmlns:c15="http://schemas.microsoft.com/office/drawing/2012/chart">
                  <c:ext xmlns:c16="http://schemas.microsoft.com/office/drawing/2014/chart" uri="{C3380CC4-5D6E-409C-BE32-E72D297353CC}">
                    <c16:uniqueId val="{00000008-2A1E-4B05-8818-5D894C7508B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Total Pop</c:v>
                      </c:pt>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Sheet1!$G$2:$G$10</c15:sqref>
                        </c15:formulaRef>
                      </c:ext>
                    </c:extLst>
                    <c:numCache>
                      <c:formatCode>#,##0</c:formatCode>
                      <c:ptCount val="9"/>
                      <c:pt idx="0">
                        <c:v>7245842</c:v>
                      </c:pt>
                      <c:pt idx="1">
                        <c:v>7716216</c:v>
                      </c:pt>
                      <c:pt idx="2">
                        <c:v>8210811</c:v>
                      </c:pt>
                      <c:pt idx="3">
                        <c:v>8743585</c:v>
                      </c:pt>
                      <c:pt idx="4">
                        <c:v>9430620</c:v>
                      </c:pt>
                      <c:pt idx="5">
                        <c:v>10256543</c:v>
                      </c:pt>
                      <c:pt idx="6">
                        <c:v>11129624</c:v>
                      </c:pt>
                      <c:pt idx="7">
                        <c:v>12045010</c:v>
                      </c:pt>
                      <c:pt idx="8">
                        <c:v>13034417</c:v>
                      </c:pt>
                    </c:numCache>
                  </c:numRef>
                </c:val>
                <c:extLst xmlns:c15="http://schemas.microsoft.com/office/drawing/2012/chart">
                  <c:ext xmlns:c16="http://schemas.microsoft.com/office/drawing/2014/chart" uri="{C3380CC4-5D6E-409C-BE32-E72D297353CC}">
                    <c16:uniqueId val="{00000009-2A1E-4B05-8818-5D894C7508B6}"/>
                  </c:ext>
                </c:extLst>
              </c15:ser>
            </c15:filteredBarSeries>
          </c:ext>
        </c:extLst>
      </c:barChart>
      <c:catAx>
        <c:axId val="73550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506104"/>
        <c:crosses val="autoZero"/>
        <c:auto val="1"/>
        <c:lblAlgn val="ctr"/>
        <c:lblOffset val="100"/>
        <c:noMultiLvlLbl val="0"/>
      </c:catAx>
      <c:valAx>
        <c:axId val="735506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508064"/>
        <c:crosses val="autoZero"/>
        <c:crossBetween val="between"/>
      </c:valAx>
      <c:spPr>
        <a:noFill/>
        <a:ln>
          <a:noFill/>
        </a:ln>
        <a:effectLst/>
      </c:spPr>
    </c:plotArea>
    <c:legend>
      <c:legendPos val="r"/>
      <c:layout>
        <c:manualLayout>
          <c:xMode val="edge"/>
          <c:yMode val="edge"/>
          <c:x val="0.88379241446170576"/>
          <c:y val="0"/>
          <c:w val="0.10419557352628218"/>
          <c:h val="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6"/>
          <c:order val="6"/>
          <c:tx>
            <c:strRef>
              <c:f>Sheet1!$H$1</c:f>
              <c:strCache>
                <c:ptCount val="1"/>
                <c:pt idx="0">
                  <c:v>NH  White</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Sheet1!$H$2:$H$10</c:f>
              <c:numCache>
                <c:formatCode>0%</c:formatCode>
                <c:ptCount val="9"/>
                <c:pt idx="0">
                  <c:v>0.33994365320138087</c:v>
                </c:pt>
                <c:pt idx="1">
                  <c:v>0.31982152910182921</c:v>
                </c:pt>
                <c:pt idx="2">
                  <c:v>0.30076760992306362</c:v>
                </c:pt>
                <c:pt idx="3">
                  <c:v>0.28153074511198783</c:v>
                </c:pt>
                <c:pt idx="4">
                  <c:v>0.25861873344488484</c:v>
                </c:pt>
                <c:pt idx="5">
                  <c:v>0.23070102665196257</c:v>
                </c:pt>
                <c:pt idx="6">
                  <c:v>0.20760117322921243</c:v>
                </c:pt>
                <c:pt idx="7">
                  <c:v>0.18915658849598299</c:v>
                </c:pt>
                <c:pt idx="8">
                  <c:v>0.17330272615952061</c:v>
                </c:pt>
              </c:numCache>
            </c:numRef>
          </c:val>
          <c:extLst>
            <c:ext xmlns:c16="http://schemas.microsoft.com/office/drawing/2014/chart" uri="{C3380CC4-5D6E-409C-BE32-E72D297353CC}">
              <c16:uniqueId val="{00000000-1353-4232-BC69-78E981D0D23F}"/>
            </c:ext>
          </c:extLst>
        </c:ser>
        <c:ser>
          <c:idx val="7"/>
          <c:order val="7"/>
          <c:tx>
            <c:strRef>
              <c:f>Sheet1!$I$1</c:f>
              <c:strCache>
                <c:ptCount val="1"/>
                <c:pt idx="0">
                  <c:v>NH Black</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Sheet1!$I$2:$I$10</c:f>
              <c:numCache>
                <c:formatCode>0%</c:formatCode>
                <c:ptCount val="9"/>
                <c:pt idx="0">
                  <c:v>0.11872754056740403</c:v>
                </c:pt>
                <c:pt idx="1">
                  <c:v>0.11403698393098378</c:v>
                </c:pt>
                <c:pt idx="2">
                  <c:v>0.10980851952383267</c:v>
                </c:pt>
                <c:pt idx="3">
                  <c:v>0.10575993714248789</c:v>
                </c:pt>
                <c:pt idx="4">
                  <c:v>0.10131369941742961</c:v>
                </c:pt>
                <c:pt idx="5">
                  <c:v>9.6020657252643513E-2</c:v>
                </c:pt>
                <c:pt idx="6">
                  <c:v>9.0545646465684734E-2</c:v>
                </c:pt>
                <c:pt idx="7">
                  <c:v>8.5230398314322692E-2</c:v>
                </c:pt>
                <c:pt idx="8">
                  <c:v>8.023066931186873E-2</c:v>
                </c:pt>
              </c:numCache>
            </c:numRef>
          </c:val>
          <c:extLst>
            <c:ext xmlns:c16="http://schemas.microsoft.com/office/drawing/2014/chart" uri="{C3380CC4-5D6E-409C-BE32-E72D297353CC}">
              <c16:uniqueId val="{00000001-1353-4232-BC69-78E981D0D23F}"/>
            </c:ext>
          </c:extLst>
        </c:ser>
        <c:ser>
          <c:idx val="8"/>
          <c:order val="8"/>
          <c:tx>
            <c:strRef>
              <c:f>Sheet1!$J$1</c:f>
              <c:strCache>
                <c:ptCount val="1"/>
                <c:pt idx="0">
                  <c:v>Hispanic </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Sheet1!$J$2:$J$10</c:f>
              <c:numCache>
                <c:formatCode>0%</c:formatCode>
                <c:ptCount val="9"/>
                <c:pt idx="0">
                  <c:v>0.48132777391502601</c:v>
                </c:pt>
                <c:pt idx="1">
                  <c:v>0.49805513479664126</c:v>
                </c:pt>
                <c:pt idx="2">
                  <c:v>0.51393693022528464</c:v>
                </c:pt>
                <c:pt idx="3">
                  <c:v>0.5317248016688807</c:v>
                </c:pt>
                <c:pt idx="4">
                  <c:v>0.55494845513868651</c:v>
                </c:pt>
                <c:pt idx="5">
                  <c:v>0.57873291224928325</c:v>
                </c:pt>
                <c:pt idx="6">
                  <c:v>0.59526000159574122</c:v>
                </c:pt>
                <c:pt idx="7">
                  <c:v>0.60588268502890408</c:v>
                </c:pt>
                <c:pt idx="8">
                  <c:v>0.61497165542578547</c:v>
                </c:pt>
              </c:numCache>
            </c:numRef>
          </c:val>
          <c:extLst>
            <c:ext xmlns:c16="http://schemas.microsoft.com/office/drawing/2014/chart" uri="{C3380CC4-5D6E-409C-BE32-E72D297353CC}">
              <c16:uniqueId val="{00000002-1353-4232-BC69-78E981D0D23F}"/>
            </c:ext>
          </c:extLst>
        </c:ser>
        <c:ser>
          <c:idx val="9"/>
          <c:order val="9"/>
          <c:tx>
            <c:strRef>
              <c:f>Sheet1!$K$1</c:f>
              <c:strCache>
                <c:ptCount val="1"/>
                <c:pt idx="0">
                  <c:v>NH Other </c:v>
                </c:pt>
              </c:strCache>
            </c:strRef>
          </c:tx>
          <c:spPr>
            <a:solidFill>
              <a:schemeClr val="accent1">
                <a:lumMod val="80000"/>
              </a:schemeClr>
            </a:solidFill>
            <a:ln>
              <a:noFill/>
            </a:ln>
            <a:effectLst/>
          </c:spPr>
          <c:invertIfNegative val="0"/>
          <c:dLbls>
            <c:spPr>
              <a:gradFill>
                <a:gsLst>
                  <a:gs pos="0">
                    <a:schemeClr val="accent1">
                      <a:lumMod val="5000"/>
                      <a:lumOff val="95000"/>
                      <a:alpha val="5000"/>
                    </a:schemeClr>
                  </a:gs>
                  <a:gs pos="35000">
                    <a:schemeClr val="accent1">
                      <a:lumMod val="45000"/>
                      <a:lumOff val="55000"/>
                    </a:schemeClr>
                  </a:gs>
                  <a:gs pos="66000">
                    <a:schemeClr val="accent1">
                      <a:lumMod val="45000"/>
                      <a:lumOff val="55000"/>
                    </a:schemeClr>
                  </a:gs>
                  <a:gs pos="83000">
                    <a:schemeClr val="bg1">
                      <a:alpha val="44000"/>
                    </a:schemeClr>
                  </a:gs>
                </a:gsLst>
                <a:lin ang="0" scaled="0"/>
              </a:gra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Sheet1!$K$2:$K$10</c:f>
              <c:numCache>
                <c:formatCode>0%</c:formatCode>
                <c:ptCount val="9"/>
                <c:pt idx="0">
                  <c:v>6.0001032316189064E-2</c:v>
                </c:pt>
                <c:pt idx="1">
                  <c:v>6.8086352170545775E-2</c:v>
                </c:pt>
                <c:pt idx="2">
                  <c:v>7.5486940327819024E-2</c:v>
                </c:pt>
                <c:pt idx="3">
                  <c:v>8.0984516076643615E-2</c:v>
                </c:pt>
                <c:pt idx="4">
                  <c:v>8.5119111998999006E-2</c:v>
                </c:pt>
                <c:pt idx="5">
                  <c:v>9.4545403846110723E-2</c:v>
                </c:pt>
                <c:pt idx="6">
                  <c:v>0.10659317870936161</c:v>
                </c:pt>
                <c:pt idx="7">
                  <c:v>0.11973032816079024</c:v>
                </c:pt>
                <c:pt idx="8">
                  <c:v>0.13149494910282525</c:v>
                </c:pt>
              </c:numCache>
            </c:numRef>
          </c:val>
          <c:extLst>
            <c:ext xmlns:c16="http://schemas.microsoft.com/office/drawing/2014/chart" uri="{C3380CC4-5D6E-409C-BE32-E72D297353CC}">
              <c16:uniqueId val="{00000003-1353-4232-BC69-78E981D0D23F}"/>
            </c:ext>
          </c:extLst>
        </c:ser>
        <c:dLbls>
          <c:showLegendKey val="0"/>
          <c:showVal val="0"/>
          <c:showCatName val="0"/>
          <c:showSerName val="0"/>
          <c:showPercent val="0"/>
          <c:showBubbleSize val="0"/>
        </c:dLbls>
        <c:gapWidth val="150"/>
        <c:overlap val="100"/>
        <c:axId val="735510416"/>
        <c:axId val="73551198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 Pop .5</c:v>
                      </c:pt>
                    </c:strCache>
                  </c:strRef>
                </c:tx>
                <c:spPr>
                  <a:solidFill>
                    <a:schemeClr val="accent1"/>
                  </a:solidFill>
                  <a:ln>
                    <a:noFill/>
                  </a:ln>
                  <a:effectLst/>
                </c:spPr>
                <c:invertIfNegative val="0"/>
                <c:cat>
                  <c:numRef>
                    <c:extLst>
                      <c:ex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c:ext uri="{02D57815-91ED-43cb-92C2-25804820EDAC}">
                        <c15:formulaRef>
                          <c15:sqref>Sheet1!$B$2:$B$10</c15:sqref>
                        </c15:formulaRef>
                      </c:ext>
                    </c:extLst>
                    <c:numCache>
                      <c:formatCode>#,##0</c:formatCode>
                      <c:ptCount val="9"/>
                      <c:pt idx="0">
                        <c:v>7245842</c:v>
                      </c:pt>
                      <c:pt idx="1">
                        <c:v>7500536</c:v>
                      </c:pt>
                      <c:pt idx="2">
                        <c:v>7749159</c:v>
                      </c:pt>
                      <c:pt idx="3">
                        <c:v>7999227</c:v>
                      </c:pt>
                      <c:pt idx="4">
                        <c:v>8315060</c:v>
                      </c:pt>
                      <c:pt idx="5">
                        <c:v>8672306</c:v>
                      </c:pt>
                      <c:pt idx="6">
                        <c:v>9028225</c:v>
                      </c:pt>
                      <c:pt idx="7">
                        <c:v>9375606</c:v>
                      </c:pt>
                      <c:pt idx="8">
                        <c:v>9725594</c:v>
                      </c:pt>
                    </c:numCache>
                  </c:numRef>
                </c:val>
                <c:extLst>
                  <c:ext xmlns:c16="http://schemas.microsoft.com/office/drawing/2014/chart" uri="{C3380CC4-5D6E-409C-BE32-E72D297353CC}">
                    <c16:uniqueId val="{00000004-1353-4232-BC69-78E981D0D23F}"/>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NH  White Total .5</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Sheet1!$C$2:$C$10</c15:sqref>
                        </c15:formulaRef>
                      </c:ext>
                    </c:extLst>
                    <c:numCache>
                      <c:formatCode>0%</c:formatCode>
                      <c:ptCount val="9"/>
                      <c:pt idx="0">
                        <c:v>0.33994365320138087</c:v>
                      </c:pt>
                      <c:pt idx="1">
                        <c:v>0.32655679540768817</c:v>
                      </c:pt>
                      <c:pt idx="2">
                        <c:v>0.3141106021956705</c:v>
                      </c:pt>
                      <c:pt idx="3">
                        <c:v>0.30172252893935875</c:v>
                      </c:pt>
                      <c:pt idx="4">
                        <c:v>0.2861279413497918</c:v>
                      </c:pt>
                      <c:pt idx="5">
                        <c:v>0.26471609742552904</c:v>
                      </c:pt>
                      <c:pt idx="6">
                        <c:v>0.24681939140861023</c:v>
                      </c:pt>
                      <c:pt idx="7">
                        <c:v>0.2329076115186581</c:v>
                      </c:pt>
                      <c:pt idx="8">
                        <c:v>0.22125219292518278</c:v>
                      </c:pt>
                    </c:numCache>
                  </c:numRef>
                </c:val>
                <c:extLst xmlns:c15="http://schemas.microsoft.com/office/drawing/2012/chart">
                  <c:ext xmlns:c16="http://schemas.microsoft.com/office/drawing/2014/chart" uri="{C3380CC4-5D6E-409C-BE32-E72D297353CC}">
                    <c16:uniqueId val="{00000005-1353-4232-BC69-78E981D0D23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NH Black Total .5</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Sheet1!$D$2:$D$10</c15:sqref>
                        </c15:formulaRef>
                      </c:ext>
                    </c:extLst>
                    <c:numCache>
                      <c:formatCode>0%</c:formatCode>
                      <c:ptCount val="9"/>
                      <c:pt idx="0">
                        <c:v>0.11872754056740403</c:v>
                      </c:pt>
                      <c:pt idx="1">
                        <c:v>0.11407664732227137</c:v>
                      </c:pt>
                      <c:pt idx="2">
                        <c:v>0.11065987934948812</c:v>
                      </c:pt>
                      <c:pt idx="3">
                        <c:v>0.10764440114026018</c:v>
                      </c:pt>
                      <c:pt idx="4">
                        <c:v>0.10420694498897182</c:v>
                      </c:pt>
                      <c:pt idx="5">
                        <c:v>0.10002645201864417</c:v>
                      </c:pt>
                      <c:pt idx="6">
                        <c:v>9.5679272503731358E-2</c:v>
                      </c:pt>
                      <c:pt idx="7">
                        <c:v>9.1543949265786129E-2</c:v>
                      </c:pt>
                      <c:pt idx="8">
                        <c:v>8.7748676327636138E-2</c:v>
                      </c:pt>
                    </c:numCache>
                  </c:numRef>
                </c:val>
                <c:extLst xmlns:c15="http://schemas.microsoft.com/office/drawing/2012/chart">
                  <c:ext xmlns:c16="http://schemas.microsoft.com/office/drawing/2014/chart" uri="{C3380CC4-5D6E-409C-BE32-E72D297353CC}">
                    <c16:uniqueId val="{00000006-1353-4232-BC69-78E981D0D23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Hispanic Total .5</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Sheet1!$E$2:$E$10</c15:sqref>
                        </c15:formulaRef>
                      </c:ext>
                    </c:extLst>
                    <c:numCache>
                      <c:formatCode>0%</c:formatCode>
                      <c:ptCount val="9"/>
                      <c:pt idx="0">
                        <c:v>0.48132777391502601</c:v>
                      </c:pt>
                      <c:pt idx="1">
                        <c:v>0.49546859051139813</c:v>
                      </c:pt>
                      <c:pt idx="2">
                        <c:v>0.50909330935137609</c:v>
                      </c:pt>
                      <c:pt idx="3">
                        <c:v>0.52442717277556949</c:v>
                      </c:pt>
                      <c:pt idx="4">
                        <c:v>0.54409805822206936</c:v>
                      </c:pt>
                      <c:pt idx="5">
                        <c:v>0.56649361772981721</c:v>
                      </c:pt>
                      <c:pt idx="6">
                        <c:v>0.58417374400837374</c:v>
                      </c:pt>
                      <c:pt idx="7">
                        <c:v>0.59770739086092139</c:v>
                      </c:pt>
                      <c:pt idx="8">
                        <c:v>0.61029228651740963</c:v>
                      </c:pt>
                    </c:numCache>
                  </c:numRef>
                </c:val>
                <c:extLst xmlns:c15="http://schemas.microsoft.com/office/drawing/2012/chart">
                  <c:ext xmlns:c16="http://schemas.microsoft.com/office/drawing/2014/chart" uri="{C3380CC4-5D6E-409C-BE32-E72D297353CC}">
                    <c16:uniqueId val="{00000007-1353-4232-BC69-78E981D0D23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NH Other Total .5</c:v>
                      </c:pt>
                    </c:strCache>
                  </c:strRef>
                </c:tx>
                <c:spPr>
                  <a:solidFill>
                    <a:schemeClr val="accent3">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Sheet1!$F$2:$F$10</c15:sqref>
                        </c15:formulaRef>
                      </c:ext>
                    </c:extLst>
                    <c:numCache>
                      <c:formatCode>0%</c:formatCode>
                      <c:ptCount val="9"/>
                      <c:pt idx="0">
                        <c:v>6.0001032316189064E-2</c:v>
                      </c:pt>
                      <c:pt idx="1">
                        <c:v>6.3897966758642316E-2</c:v>
                      </c:pt>
                      <c:pt idx="2">
                        <c:v>6.6136209103465293E-2</c:v>
                      </c:pt>
                      <c:pt idx="3">
                        <c:v>6.6205897144811621E-2</c:v>
                      </c:pt>
                      <c:pt idx="4">
                        <c:v>6.5567055439167007E-2</c:v>
                      </c:pt>
                      <c:pt idx="5">
                        <c:v>6.8763832826009605E-2</c:v>
                      </c:pt>
                      <c:pt idx="6">
                        <c:v>7.3327592079284687E-2</c:v>
                      </c:pt>
                      <c:pt idx="7">
                        <c:v>7.784104835463436E-2</c:v>
                      </c:pt>
                      <c:pt idx="8">
                        <c:v>8.0706844229771466E-2</c:v>
                      </c:pt>
                    </c:numCache>
                  </c:numRef>
                </c:val>
                <c:extLst xmlns:c15="http://schemas.microsoft.com/office/drawing/2012/chart">
                  <c:ext xmlns:c16="http://schemas.microsoft.com/office/drawing/2014/chart" uri="{C3380CC4-5D6E-409C-BE32-E72D297353CC}">
                    <c16:uniqueId val="{00000008-1353-4232-BC69-78E981D0D23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Total Pop</c:v>
                      </c:pt>
                    </c:strCache>
                  </c:strRef>
                </c:tx>
                <c:spPr>
                  <a:solidFill>
                    <a:schemeClr val="accent5">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Sheet1!$G$2:$G$10</c15:sqref>
                        </c15:formulaRef>
                      </c:ext>
                    </c:extLst>
                    <c:numCache>
                      <c:formatCode>#,##0</c:formatCode>
                      <c:ptCount val="9"/>
                      <c:pt idx="0">
                        <c:v>7245842</c:v>
                      </c:pt>
                      <c:pt idx="1">
                        <c:v>7716216</c:v>
                      </c:pt>
                      <c:pt idx="2">
                        <c:v>8210811</c:v>
                      </c:pt>
                      <c:pt idx="3">
                        <c:v>8743585</c:v>
                      </c:pt>
                      <c:pt idx="4">
                        <c:v>9430620</c:v>
                      </c:pt>
                      <c:pt idx="5">
                        <c:v>10256543</c:v>
                      </c:pt>
                      <c:pt idx="6">
                        <c:v>11129624</c:v>
                      </c:pt>
                      <c:pt idx="7">
                        <c:v>12045010</c:v>
                      </c:pt>
                      <c:pt idx="8">
                        <c:v>13034417</c:v>
                      </c:pt>
                    </c:numCache>
                  </c:numRef>
                </c:val>
                <c:extLst xmlns:c15="http://schemas.microsoft.com/office/drawing/2012/chart">
                  <c:ext xmlns:c16="http://schemas.microsoft.com/office/drawing/2014/chart" uri="{C3380CC4-5D6E-409C-BE32-E72D297353CC}">
                    <c16:uniqueId val="{00000009-1353-4232-BC69-78E981D0D23F}"/>
                  </c:ext>
                </c:extLst>
              </c15:ser>
            </c15:filteredBarSeries>
          </c:ext>
        </c:extLst>
      </c:barChart>
      <c:catAx>
        <c:axId val="73551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511984"/>
        <c:crosses val="autoZero"/>
        <c:auto val="1"/>
        <c:lblAlgn val="ctr"/>
        <c:lblOffset val="100"/>
        <c:noMultiLvlLbl val="0"/>
      </c:catAx>
      <c:valAx>
        <c:axId val="735511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510416"/>
        <c:crosses val="autoZero"/>
        <c:crossBetween val="between"/>
      </c:valAx>
      <c:spPr>
        <a:noFill/>
        <a:ln>
          <a:noFill/>
        </a:ln>
        <a:effectLst/>
      </c:spPr>
    </c:plotArea>
    <c:legend>
      <c:legendPos val="r"/>
      <c:layout>
        <c:manualLayout>
          <c:xMode val="edge"/>
          <c:yMode val="edge"/>
          <c:x val="0.8867954174647088"/>
          <c:y val="3.1850474102581974E-2"/>
          <c:w val="0.10419557352628218"/>
          <c:h val="0.968149525897417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chemeClr val="accent1"/>
            </a:solidFill>
            <a:ln>
              <a:noFill/>
            </a:ln>
            <a:effectLst/>
          </c:spPr>
          <c:invertIfNegative val="0"/>
          <c:dLbls>
            <c:dLbl>
              <c:idx val="8"/>
              <c:layout>
                <c:manualLayout>
                  <c:x val="-2.4024024024024135E-2"/>
                  <c:y val="-2.7229407760381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8FE-4B81-B19D-1AB131F6362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9"/>
                <c:pt idx="0">
                  <c:v>Management</c:v>
                </c:pt>
                <c:pt idx="1">
                  <c:v>Business and financial operations</c:v>
                </c:pt>
                <c:pt idx="2">
                  <c:v>Computer, engineering, and science:</c:v>
                </c:pt>
                <c:pt idx="3">
                  <c:v>Education, legal, community service, arts, and media:</c:v>
                </c:pt>
                <c:pt idx="4">
                  <c:v>Healthcare practitioner and technical:</c:v>
                </c:pt>
                <c:pt idx="5">
                  <c:v>Sales and office</c:v>
                </c:pt>
                <c:pt idx="6">
                  <c:v>Construction and extraction</c:v>
                </c:pt>
                <c:pt idx="7">
                  <c:v>Installation, maintenance, and repair</c:v>
                </c:pt>
                <c:pt idx="8">
                  <c:v>Production, transportation, and material moving:</c:v>
                </c:pt>
              </c:strCache>
            </c:strRef>
          </c:cat>
          <c:val>
            <c:numRef>
              <c:f>Sheet1!$B$2:$B$16</c:f>
              <c:numCache>
                <c:formatCode>0.0%</c:formatCode>
                <c:ptCount val="9"/>
                <c:pt idx="0">
                  <c:v>9.3321690308926897E-2</c:v>
                </c:pt>
                <c:pt idx="1">
                  <c:v>4.390324542035709E-2</c:v>
                </c:pt>
                <c:pt idx="2">
                  <c:v>5.1860252302361548E-2</c:v>
                </c:pt>
                <c:pt idx="3">
                  <c:v>9.8557736344817293E-2</c:v>
                </c:pt>
                <c:pt idx="4">
                  <c:v>4.3736800186334919E-2</c:v>
                </c:pt>
                <c:pt idx="5">
                  <c:v>0.25629608757741057</c:v>
                </c:pt>
                <c:pt idx="6">
                  <c:v>7.7301423769740293E-2</c:v>
                </c:pt>
                <c:pt idx="7">
                  <c:v>3.9224459423740081E-2</c:v>
                </c:pt>
                <c:pt idx="8">
                  <c:v>0.12316519863947596</c:v>
                </c:pt>
              </c:numCache>
            </c:numRef>
          </c:val>
          <c:extLst>
            <c:ext xmlns:c16="http://schemas.microsoft.com/office/drawing/2014/chart" uri="{C3380CC4-5D6E-409C-BE32-E72D297353CC}">
              <c16:uniqueId val="{00000000-6DD4-4A94-B712-82D43740C844}"/>
            </c:ext>
          </c:extLst>
        </c:ser>
        <c:ser>
          <c:idx val="2"/>
          <c:order val="2"/>
          <c:tx>
            <c:strRef>
              <c:f>Sheet1!$D$1</c:f>
              <c:strCache>
                <c:ptCount val="1"/>
                <c:pt idx="0">
                  <c:v>2014</c:v>
                </c:pt>
              </c:strCache>
            </c:strRef>
          </c:tx>
          <c:spPr>
            <a:solidFill>
              <a:schemeClr val="accent3"/>
            </a:solidFill>
            <a:ln>
              <a:noFill/>
            </a:ln>
            <a:effectLst/>
          </c:spPr>
          <c:invertIfNegative val="0"/>
          <c:dLbls>
            <c:dLbl>
              <c:idx val="0"/>
              <c:layout>
                <c:manualLayout>
                  <c:x val="1.35135135135135E-2"/>
                  <c:y val="-5.4458815520762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FE-4B81-B19D-1AB131F63626}"/>
                </c:ext>
              </c:extLst>
            </c:dLbl>
            <c:dLbl>
              <c:idx val="1"/>
              <c:layout>
                <c:manualLayout>
                  <c:x val="2.1021021021021023E-2"/>
                  <c:y val="-1.6337644656228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FE-4B81-B19D-1AB131F63626}"/>
                </c:ext>
              </c:extLst>
            </c:dLbl>
            <c:dLbl>
              <c:idx val="2"/>
              <c:layout>
                <c:manualLayout>
                  <c:x val="9.0090090090090089E-3"/>
                  <c:y val="-8.1688223281143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FE-4B81-B19D-1AB131F63626}"/>
                </c:ext>
              </c:extLst>
            </c:dLbl>
            <c:dLbl>
              <c:idx val="3"/>
              <c:layout>
                <c:manualLayout>
                  <c:x val="1.8018018018017962E-2"/>
                  <c:y val="-1.9060585432266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FE-4B81-B19D-1AB131F63626}"/>
                </c:ext>
              </c:extLst>
            </c:dLbl>
            <c:dLbl>
              <c:idx val="4"/>
              <c:layout>
                <c:manualLayout>
                  <c:x val="1.2012012012011956E-2"/>
                  <c:y val="-2.4506466984343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FE-4B81-B19D-1AB131F63626}"/>
                </c:ext>
              </c:extLst>
            </c:dLbl>
            <c:dLbl>
              <c:idx val="5"/>
              <c:layout>
                <c:manualLayout>
                  <c:x val="2.1021021021020967E-2"/>
                  <c:y val="2.7229407760381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FE-4B81-B19D-1AB131F63626}"/>
                </c:ext>
              </c:extLst>
            </c:dLbl>
            <c:dLbl>
              <c:idx val="6"/>
              <c:layout>
                <c:manualLayout>
                  <c:x val="2.2522522522522521E-2"/>
                  <c:y val="-2.7229407760381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FE-4B81-B19D-1AB131F63626}"/>
                </c:ext>
              </c:extLst>
            </c:dLbl>
            <c:dLbl>
              <c:idx val="7"/>
              <c:layout>
                <c:manualLayout>
                  <c:x val="1.2012012012011903E-2"/>
                  <c:y val="-2.7229407760381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FE-4B81-B19D-1AB131F63626}"/>
                </c:ext>
              </c:extLst>
            </c:dLbl>
            <c:dLbl>
              <c:idx val="8"/>
              <c:layout>
                <c:manualLayout>
                  <c:x val="1.2012012012012012E-2"/>
                  <c:y val="-8.1688223281143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8FE-4B81-B19D-1AB131F6362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9"/>
                <c:pt idx="0">
                  <c:v>Management</c:v>
                </c:pt>
                <c:pt idx="1">
                  <c:v>Business and financial operations</c:v>
                </c:pt>
                <c:pt idx="2">
                  <c:v>Computer, engineering, and science:</c:v>
                </c:pt>
                <c:pt idx="3">
                  <c:v>Education, legal, community service, arts, and media:</c:v>
                </c:pt>
                <c:pt idx="4">
                  <c:v>Healthcare practitioner and technical:</c:v>
                </c:pt>
                <c:pt idx="5">
                  <c:v>Sales and office</c:v>
                </c:pt>
                <c:pt idx="6">
                  <c:v>Construction and extraction</c:v>
                </c:pt>
                <c:pt idx="7">
                  <c:v>Installation, maintenance, and repair</c:v>
                </c:pt>
                <c:pt idx="8">
                  <c:v>Production, transportation, and material moving:</c:v>
                </c:pt>
              </c:strCache>
            </c:strRef>
          </c:cat>
          <c:val>
            <c:numRef>
              <c:f>Sheet1!$D$2:$D$16</c:f>
              <c:numCache>
                <c:formatCode>0.0%</c:formatCode>
                <c:ptCount val="9"/>
                <c:pt idx="0">
                  <c:v>9.8635979419760489E-2</c:v>
                </c:pt>
                <c:pt idx="1">
                  <c:v>4.7119150794802458E-2</c:v>
                </c:pt>
                <c:pt idx="2">
                  <c:v>5.3206978820871879E-2</c:v>
                </c:pt>
                <c:pt idx="3">
                  <c:v>0.10151576910857932</c:v>
                </c:pt>
                <c:pt idx="4">
                  <c:v>5.2977913796941709E-2</c:v>
                </c:pt>
                <c:pt idx="5">
                  <c:v>0.24021806539077262</c:v>
                </c:pt>
                <c:pt idx="6">
                  <c:v>6.8122471713934124E-2</c:v>
                </c:pt>
                <c:pt idx="7">
                  <c:v>3.5300829734267652E-2</c:v>
                </c:pt>
                <c:pt idx="8">
                  <c:v>0.12041431844131363</c:v>
                </c:pt>
              </c:numCache>
            </c:numRef>
          </c:val>
          <c:extLst>
            <c:ext xmlns:c16="http://schemas.microsoft.com/office/drawing/2014/chart" uri="{C3380CC4-5D6E-409C-BE32-E72D297353CC}">
              <c16:uniqueId val="{00000001-6DD4-4A94-B712-82D43740C844}"/>
            </c:ext>
          </c:extLst>
        </c:ser>
        <c:ser>
          <c:idx val="3"/>
          <c:order val="3"/>
          <c:tx>
            <c:strRef>
              <c:f>Sheet1!$E$1</c:f>
              <c:strCache>
                <c:ptCount val="1"/>
                <c:pt idx="0">
                  <c:v>Difference 2014-2008</c:v>
                </c:pt>
              </c:strCache>
            </c:strRef>
          </c:tx>
          <c:spPr>
            <a:solidFill>
              <a:schemeClr val="accent4"/>
            </a:solidFill>
            <a:ln>
              <a:noFill/>
            </a:ln>
            <a:effectLst/>
          </c:spPr>
          <c:invertIfNegative val="0"/>
          <c:dLbls>
            <c:dLbl>
              <c:idx val="5"/>
              <c:layout>
                <c:manualLayout>
                  <c:x val="1.5015015015014959E-2"/>
                  <c:y val="1.3614703880190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8FE-4B81-B19D-1AB131F63626}"/>
                </c:ext>
              </c:extLst>
            </c:dLbl>
            <c:dLbl>
              <c:idx val="7"/>
              <c:layout>
                <c:manualLayout>
                  <c:x val="1.8018018018017907E-2"/>
                  <c:y val="9.984000842776740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8FE-4B81-B19D-1AB131F63626}"/>
                </c:ext>
              </c:extLst>
            </c:dLbl>
            <c:dLbl>
              <c:idx val="8"/>
              <c:layout>
                <c:manualLayout>
                  <c:x val="1.5015015015015015E-2"/>
                  <c:y val="1.0891763104152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8FE-4B81-B19D-1AB131F6362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9"/>
                <c:pt idx="0">
                  <c:v>Management</c:v>
                </c:pt>
                <c:pt idx="1">
                  <c:v>Business and financial operations</c:v>
                </c:pt>
                <c:pt idx="2">
                  <c:v>Computer, engineering, and science:</c:v>
                </c:pt>
                <c:pt idx="3">
                  <c:v>Education, legal, community service, arts, and media:</c:v>
                </c:pt>
                <c:pt idx="4">
                  <c:v>Healthcare practitioner and technical:</c:v>
                </c:pt>
                <c:pt idx="5">
                  <c:v>Sales and office</c:v>
                </c:pt>
                <c:pt idx="6">
                  <c:v>Construction and extraction</c:v>
                </c:pt>
                <c:pt idx="7">
                  <c:v>Installation, maintenance, and repair</c:v>
                </c:pt>
                <c:pt idx="8">
                  <c:v>Production, transportation, and material moving:</c:v>
                </c:pt>
              </c:strCache>
            </c:strRef>
          </c:cat>
          <c:val>
            <c:numRef>
              <c:f>Sheet1!$E$2:$E$16</c:f>
              <c:numCache>
                <c:formatCode>0.0%</c:formatCode>
                <c:ptCount val="9"/>
                <c:pt idx="0">
                  <c:v>5.3142891108335921E-3</c:v>
                </c:pt>
                <c:pt idx="1">
                  <c:v>3.2159053744453686E-3</c:v>
                </c:pt>
                <c:pt idx="2">
                  <c:v>1.3467265185103314E-3</c:v>
                </c:pt>
                <c:pt idx="3">
                  <c:v>2.9580327637620252E-3</c:v>
                </c:pt>
                <c:pt idx="4">
                  <c:v>9.2411136106067895E-3</c:v>
                </c:pt>
                <c:pt idx="5">
                  <c:v>-1.6078022186637952E-2</c:v>
                </c:pt>
                <c:pt idx="6">
                  <c:v>-9.1789520558061694E-3</c:v>
                </c:pt>
                <c:pt idx="7">
                  <c:v>-3.9236296894724285E-3</c:v>
                </c:pt>
                <c:pt idx="8">
                  <c:v>-2.750880198162331E-3</c:v>
                </c:pt>
              </c:numCache>
            </c:numRef>
          </c:val>
          <c:extLst>
            <c:ext xmlns:c16="http://schemas.microsoft.com/office/drawing/2014/chart" uri="{C3380CC4-5D6E-409C-BE32-E72D297353CC}">
              <c16:uniqueId val="{00000002-6DD4-4A94-B712-82D43740C844}"/>
            </c:ext>
          </c:extLst>
        </c:ser>
        <c:dLbls>
          <c:showLegendKey val="0"/>
          <c:showVal val="0"/>
          <c:showCatName val="0"/>
          <c:showSerName val="0"/>
          <c:showPercent val="0"/>
          <c:showBubbleSize val="0"/>
        </c:dLbls>
        <c:gapWidth val="219"/>
        <c:overlap val="-27"/>
        <c:axId val="735514728"/>
        <c:axId val="73550884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2010</c:v>
                      </c:pt>
                    </c:strCache>
                  </c:strRef>
                </c:tx>
                <c:spPr>
                  <a:solidFill>
                    <a:schemeClr val="accent2"/>
                  </a:solidFill>
                  <a:ln>
                    <a:noFill/>
                  </a:ln>
                  <a:effectLst/>
                </c:spPr>
                <c:invertIfNegative val="0"/>
                <c:cat>
                  <c:strRef>
                    <c:extLst>
                      <c:ext uri="{02D57815-91ED-43cb-92C2-25804820EDAC}">
                        <c15:formulaRef>
                          <c15:sqref>Sheet1!$A$2:$A$16</c15:sqref>
                        </c15:formulaRef>
                      </c:ext>
                    </c:extLst>
                    <c:strCache>
                      <c:ptCount val="9"/>
                      <c:pt idx="0">
                        <c:v>Management</c:v>
                      </c:pt>
                      <c:pt idx="1">
                        <c:v>Business and financial operations</c:v>
                      </c:pt>
                      <c:pt idx="2">
                        <c:v>Computer, engineering, and science:</c:v>
                      </c:pt>
                      <c:pt idx="3">
                        <c:v>Education, legal, community service, arts, and media:</c:v>
                      </c:pt>
                      <c:pt idx="4">
                        <c:v>Healthcare practitioner and technical:</c:v>
                      </c:pt>
                      <c:pt idx="5">
                        <c:v>Sales and office</c:v>
                      </c:pt>
                      <c:pt idx="6">
                        <c:v>Construction and extraction</c:v>
                      </c:pt>
                      <c:pt idx="7">
                        <c:v>Installation, maintenance, and repair</c:v>
                      </c:pt>
                      <c:pt idx="8">
                        <c:v>Production, transportation, and material moving:</c:v>
                      </c:pt>
                    </c:strCache>
                  </c:strRef>
                </c:cat>
                <c:val>
                  <c:numRef>
                    <c:extLst>
                      <c:ext uri="{02D57815-91ED-43cb-92C2-25804820EDAC}">
                        <c15:formulaRef>
                          <c15:sqref>Sheet1!$C$2:$C$16</c15:sqref>
                        </c15:formulaRef>
                      </c:ext>
                    </c:extLst>
                    <c:numCache>
                      <c:formatCode>0.0%</c:formatCode>
                      <c:ptCount val="9"/>
                      <c:pt idx="0">
                        <c:v>9.5237064436000801E-2</c:v>
                      </c:pt>
                      <c:pt idx="1">
                        <c:v>4.5747322245476806E-2</c:v>
                      </c:pt>
                      <c:pt idx="2">
                        <c:v>4.9738059880316016E-2</c:v>
                      </c:pt>
                      <c:pt idx="3">
                        <c:v>0.10526700539245951</c:v>
                      </c:pt>
                      <c:pt idx="4">
                        <c:v>4.6679112419069413E-2</c:v>
                      </c:pt>
                      <c:pt idx="5">
                        <c:v>0.251341239340371</c:v>
                      </c:pt>
                      <c:pt idx="6">
                        <c:v>6.8463023508738716E-2</c:v>
                      </c:pt>
                      <c:pt idx="7">
                        <c:v>3.740068955844076E-2</c:v>
                      </c:pt>
                      <c:pt idx="8">
                        <c:v>0.11656514976998897</c:v>
                      </c:pt>
                    </c:numCache>
                  </c:numRef>
                </c:val>
                <c:extLst>
                  <c:ext xmlns:c16="http://schemas.microsoft.com/office/drawing/2014/chart" uri="{C3380CC4-5D6E-409C-BE32-E72D297353CC}">
                    <c16:uniqueId val="{00000003-6DD4-4A94-B712-82D43740C844}"/>
                  </c:ext>
                </c:extLst>
              </c15:ser>
            </c15:filteredBarSeries>
          </c:ext>
        </c:extLst>
      </c:barChart>
      <c:catAx>
        <c:axId val="735514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508848"/>
        <c:crosses val="autoZero"/>
        <c:auto val="1"/>
        <c:lblAlgn val="ctr"/>
        <c:lblOffset val="100"/>
        <c:noMultiLvlLbl val="0"/>
      </c:catAx>
      <c:valAx>
        <c:axId val="7355088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514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Sheet1!$B$2:$I$2</c:f>
              <c:numCache>
                <c:formatCode>0.0%</c:formatCode>
                <c:ptCount val="3"/>
                <c:pt idx="0">
                  <c:v>0.2038102073898802</c:v>
                </c:pt>
                <c:pt idx="1">
                  <c:v>0.1892592384992999</c:v>
                </c:pt>
                <c:pt idx="2">
                  <c:v>0.17576640711558342</c:v>
                </c:pt>
              </c:numCache>
            </c:numRef>
          </c:val>
          <c:extLst>
            <c:ext xmlns:c16="http://schemas.microsoft.com/office/drawing/2014/chart" uri="{C3380CC4-5D6E-409C-BE32-E72D297353CC}">
              <c16:uniqueId val="{00000000-7839-476D-BC6A-4471411D7E30}"/>
            </c:ext>
          </c:extLst>
        </c:ser>
        <c:ser>
          <c:idx val="1"/>
          <c:order val="1"/>
          <c:tx>
            <c:strRef>
              <c:f>Sheet1!$A$3</c:f>
              <c:strCache>
                <c:ptCount val="1"/>
                <c:pt idx="0">
                  <c:v>High School or Equivelent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Sheet1!$B$3:$I$3</c:f>
              <c:numCache>
                <c:formatCode>0.0%</c:formatCode>
                <c:ptCount val="3"/>
                <c:pt idx="0">
                  <c:v>0.25441601190517904</c:v>
                </c:pt>
                <c:pt idx="1">
                  <c:v>0.25503417205665835</c:v>
                </c:pt>
                <c:pt idx="2">
                  <c:v>0.25328731224955087</c:v>
                </c:pt>
              </c:numCache>
            </c:numRef>
          </c:val>
          <c:extLst>
            <c:ext xmlns:c16="http://schemas.microsoft.com/office/drawing/2014/chart" uri="{C3380CC4-5D6E-409C-BE32-E72D297353CC}">
              <c16:uniqueId val="{00000001-7839-476D-BC6A-4471411D7E30}"/>
            </c:ext>
          </c:extLst>
        </c:ser>
        <c:ser>
          <c:idx val="2"/>
          <c:order val="2"/>
          <c:tx>
            <c:strRef>
              <c:f>Sheet1!$A$4</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Sheet1!$B$4:$I$4</c:f>
              <c:numCache>
                <c:formatCode>0.0%</c:formatCode>
                <c:ptCount val="3"/>
                <c:pt idx="0">
                  <c:v>0.28840921752195031</c:v>
                </c:pt>
                <c:pt idx="1">
                  <c:v>0.29145527192912007</c:v>
                </c:pt>
                <c:pt idx="2">
                  <c:v>0.28734223891553878</c:v>
                </c:pt>
              </c:numCache>
            </c:numRef>
          </c:val>
          <c:extLst>
            <c:ext xmlns:c16="http://schemas.microsoft.com/office/drawing/2014/chart" uri="{C3380CC4-5D6E-409C-BE32-E72D297353CC}">
              <c16:uniqueId val="{00000002-7839-476D-BC6A-4471411D7E30}"/>
            </c:ext>
          </c:extLst>
        </c:ser>
        <c:ser>
          <c:idx val="3"/>
          <c:order val="3"/>
          <c:tx>
            <c:strRef>
              <c:f>Sheet1!$A$5</c:f>
              <c:strCache>
                <c:ptCount val="1"/>
                <c:pt idx="0">
                  <c:v>Bachelor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Sheet1!$B$5:$I$5</c:f>
              <c:numCache>
                <c:formatCode>0.0%</c:formatCode>
                <c:ptCount val="3"/>
                <c:pt idx="0">
                  <c:v>0.17077482970735702</c:v>
                </c:pt>
                <c:pt idx="1">
                  <c:v>0.17714518702450377</c:v>
                </c:pt>
                <c:pt idx="2">
                  <c:v>0.18693366816115575</c:v>
                </c:pt>
              </c:numCache>
            </c:numRef>
          </c:val>
          <c:extLst>
            <c:ext xmlns:c16="http://schemas.microsoft.com/office/drawing/2014/chart" uri="{C3380CC4-5D6E-409C-BE32-E72D297353CC}">
              <c16:uniqueId val="{00000003-7839-476D-BC6A-4471411D7E30}"/>
            </c:ext>
          </c:extLst>
        </c:ser>
        <c:ser>
          <c:idx val="4"/>
          <c:order val="4"/>
          <c:tx>
            <c:strRef>
              <c:f>Sheet1!$A$6</c:f>
              <c:strCache>
                <c:ptCount val="1"/>
                <c:pt idx="0">
                  <c:v>Graduate or Professional Degree</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F0A7-40C5-9E90-61E1D211AEB8}"/>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F0A7-40C5-9E90-61E1D211AEB8}"/>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F0A7-40C5-9E90-61E1D211AEB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3"/>
                <c:pt idx="0">
                  <c:v>2008</c:v>
                </c:pt>
                <c:pt idx="1">
                  <c:v>2011</c:v>
                </c:pt>
                <c:pt idx="2">
                  <c:v>2015</c:v>
                </c:pt>
              </c:strCache>
            </c:strRef>
          </c:cat>
          <c:val>
            <c:numRef>
              <c:f>Sheet1!$B$6:$I$6</c:f>
              <c:numCache>
                <c:formatCode>0.0%</c:formatCode>
                <c:ptCount val="3"/>
                <c:pt idx="0">
                  <c:v>8.2589733475633406E-2</c:v>
                </c:pt>
                <c:pt idx="1">
                  <c:v>8.710613049041796E-2</c:v>
                </c:pt>
                <c:pt idx="2">
                  <c:v>9.6670373558171152E-2</c:v>
                </c:pt>
              </c:numCache>
            </c:numRef>
          </c:val>
          <c:extLst>
            <c:ext xmlns:c16="http://schemas.microsoft.com/office/drawing/2014/chart" uri="{C3380CC4-5D6E-409C-BE32-E72D297353CC}">
              <c16:uniqueId val="{00000007-7839-476D-BC6A-4471411D7E30}"/>
            </c:ext>
          </c:extLst>
        </c:ser>
        <c:dLbls>
          <c:showLegendKey val="0"/>
          <c:showVal val="0"/>
          <c:showCatName val="0"/>
          <c:showSerName val="0"/>
          <c:showPercent val="0"/>
          <c:showBubbleSize val="0"/>
        </c:dLbls>
        <c:gapWidth val="150"/>
        <c:overlap val="100"/>
        <c:axId val="735502968"/>
        <c:axId val="735503360"/>
      </c:barChart>
      <c:catAx>
        <c:axId val="73550296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503360"/>
        <c:crosses val="autoZero"/>
        <c:auto val="1"/>
        <c:lblAlgn val="ctr"/>
        <c:lblOffset val="100"/>
        <c:noMultiLvlLbl val="0"/>
      </c:catAx>
      <c:valAx>
        <c:axId val="735503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Percent</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502968"/>
        <c:crosses val="autoZero"/>
        <c:crossBetween val="between"/>
      </c:valAx>
      <c:spPr>
        <a:noFill/>
        <a:ln>
          <a:noFill/>
        </a:ln>
        <a:effectLst/>
      </c:spPr>
    </c:plotArea>
    <c:legend>
      <c:legendPos val="r"/>
      <c:layout>
        <c:manualLayout>
          <c:xMode val="edge"/>
          <c:yMode val="edge"/>
          <c:x val="0.70483424390492333"/>
          <c:y val="2.7705888017041306E-3"/>
          <c:w val="0.28014769084514812"/>
          <c:h val="0.637773860686486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Sheet1!$B$2:$B$6</c:f>
              <c:numCache>
                <c:formatCode>0.0%</c:formatCode>
                <c:ptCount val="5"/>
                <c:pt idx="0">
                  <c:v>0.11762075897351887</c:v>
                </c:pt>
                <c:pt idx="1">
                  <c:v>0.12192441894848897</c:v>
                </c:pt>
                <c:pt idx="2">
                  <c:v>6.6577967933012752E-2</c:v>
                </c:pt>
                <c:pt idx="3">
                  <c:v>0.36498992143583231</c:v>
                </c:pt>
                <c:pt idx="4">
                  <c:v>0.33557916455714309</c:v>
                </c:pt>
              </c:numCache>
            </c:numRef>
          </c:val>
          <c:extLst>
            <c:ext xmlns:c16="http://schemas.microsoft.com/office/drawing/2014/chart" uri="{C3380CC4-5D6E-409C-BE32-E72D297353CC}">
              <c16:uniqueId val="{00000000-2E19-4329-819D-79B8331B39F7}"/>
            </c:ext>
          </c:extLst>
        </c:ser>
        <c:ser>
          <c:idx val="1"/>
          <c:order val="1"/>
          <c:tx>
            <c:strRef>
              <c:f>Sheet1!$C$1</c:f>
              <c:strCache>
                <c:ptCount val="1"/>
                <c:pt idx="0">
                  <c:v>High School or Equivelant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Sheet1!$C$2:$C$6</c:f>
              <c:numCache>
                <c:formatCode>0.0%</c:formatCode>
                <c:ptCount val="5"/>
                <c:pt idx="0">
                  <c:v>0.29609260231681317</c:v>
                </c:pt>
                <c:pt idx="1">
                  <c:v>0.14195162339582471</c:v>
                </c:pt>
                <c:pt idx="2">
                  <c:v>0.23919658154750151</c:v>
                </c:pt>
                <c:pt idx="3">
                  <c:v>0.27582753224987494</c:v>
                </c:pt>
                <c:pt idx="4">
                  <c:v>0.27502040641146797</c:v>
                </c:pt>
              </c:numCache>
            </c:numRef>
          </c:val>
          <c:extLst>
            <c:ext xmlns:c16="http://schemas.microsoft.com/office/drawing/2014/chart" uri="{C3380CC4-5D6E-409C-BE32-E72D297353CC}">
              <c16:uniqueId val="{00000001-2E19-4329-819D-79B8331B39F7}"/>
            </c:ext>
          </c:extLst>
        </c:ser>
        <c:ser>
          <c:idx val="2"/>
          <c:order val="2"/>
          <c:tx>
            <c:strRef>
              <c:f>Sheet1!$D$1</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Sheet1!$D$2:$D$6</c:f>
              <c:numCache>
                <c:formatCode>0.0%</c:formatCode>
                <c:ptCount val="5"/>
                <c:pt idx="0">
                  <c:v>0.36251899676597887</c:v>
                </c:pt>
                <c:pt idx="1">
                  <c:v>0.15893429534567391</c:v>
                </c:pt>
                <c:pt idx="2">
                  <c:v>0.32220918129818232</c:v>
                </c:pt>
                <c:pt idx="3">
                  <c:v>0.22705915081592667</c:v>
                </c:pt>
                <c:pt idx="4">
                  <c:v>0.23970837310629695</c:v>
                </c:pt>
              </c:numCache>
            </c:numRef>
          </c:val>
          <c:extLst>
            <c:ext xmlns:c16="http://schemas.microsoft.com/office/drawing/2014/chart" uri="{C3380CC4-5D6E-409C-BE32-E72D297353CC}">
              <c16:uniqueId val="{00000002-2E19-4329-819D-79B8331B39F7}"/>
            </c:ext>
          </c:extLst>
        </c:ser>
        <c:ser>
          <c:idx val="3"/>
          <c:order val="3"/>
          <c:tx>
            <c:strRef>
              <c:f>Sheet1!$E$1</c:f>
              <c:strCache>
                <c:ptCount val="1"/>
                <c:pt idx="0">
                  <c:v>Bachelor, Graduate, Professional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Sheet1!$E$2:$E$6</c:f>
              <c:numCache>
                <c:formatCode>0.0%</c:formatCode>
                <c:ptCount val="5"/>
                <c:pt idx="0">
                  <c:v>0.22376764194368912</c:v>
                </c:pt>
                <c:pt idx="1">
                  <c:v>0.57718966231001245</c:v>
                </c:pt>
                <c:pt idx="2">
                  <c:v>0.37201626922130349</c:v>
                </c:pt>
                <c:pt idx="3">
                  <c:v>0.13212339549836605</c:v>
                </c:pt>
                <c:pt idx="4">
                  <c:v>0.14969205592509199</c:v>
                </c:pt>
              </c:numCache>
            </c:numRef>
          </c:val>
          <c:extLst>
            <c:ext xmlns:c16="http://schemas.microsoft.com/office/drawing/2014/chart" uri="{C3380CC4-5D6E-409C-BE32-E72D297353CC}">
              <c16:uniqueId val="{00000003-2E19-4329-819D-79B8331B39F7}"/>
            </c:ext>
          </c:extLst>
        </c:ser>
        <c:dLbls>
          <c:showLegendKey val="0"/>
          <c:showVal val="0"/>
          <c:showCatName val="0"/>
          <c:showSerName val="0"/>
          <c:showPercent val="0"/>
          <c:showBubbleSize val="0"/>
        </c:dLbls>
        <c:gapWidth val="219"/>
        <c:overlap val="100"/>
        <c:axId val="735504536"/>
        <c:axId val="735504928"/>
      </c:barChart>
      <c:catAx>
        <c:axId val="735504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5504928"/>
        <c:crosses val="autoZero"/>
        <c:auto val="1"/>
        <c:lblAlgn val="ctr"/>
        <c:lblOffset val="100"/>
        <c:noMultiLvlLbl val="0"/>
      </c:catAx>
      <c:valAx>
        <c:axId val="735504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504536"/>
        <c:crosses val="autoZero"/>
        <c:crossBetween val="between"/>
      </c:valAx>
      <c:spPr>
        <a:noFill/>
        <a:ln>
          <a:noFill/>
        </a:ln>
        <a:effectLst/>
      </c:spPr>
    </c:plotArea>
    <c:legend>
      <c:legendPos val="tr"/>
      <c:layout>
        <c:manualLayout>
          <c:xMode val="edge"/>
          <c:yMode val="edge"/>
          <c:x val="0.68757830330955982"/>
          <c:y val="4.7941743420705424E-2"/>
          <c:w val="0.24180806386672035"/>
          <c:h val="0.803944234367957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2"/>
          <c:order val="0"/>
          <c:tx>
            <c:strRef>
              <c:f>Sheet!$B$1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Sheet!$B$2:$B$42</c:f>
              <c:numCache>
                <c:formatCode>#,##0</c:formatCode>
                <c:ptCount val="41"/>
                <c:pt idx="0">
                  <c:v>2601886</c:v>
                </c:pt>
                <c:pt idx="1">
                  <c:v>2679405</c:v>
                </c:pt>
                <c:pt idx="2">
                  <c:v>2805027</c:v>
                </c:pt>
                <c:pt idx="3">
                  <c:v>2933361</c:v>
                </c:pt>
                <c:pt idx="4">
                  <c:v>3055399</c:v>
                </c:pt>
                <c:pt idx="5">
                  <c:v>3183698</c:v>
                </c:pt>
                <c:pt idx="6">
                  <c:v>3311308</c:v>
                </c:pt>
                <c:pt idx="7">
                  <c:v>3445175</c:v>
                </c:pt>
                <c:pt idx="8">
                  <c:v>3589550</c:v>
                </c:pt>
                <c:pt idx="9">
                  <c:v>3737657</c:v>
                </c:pt>
                <c:pt idx="10">
                  <c:v>3898852</c:v>
                </c:pt>
                <c:pt idx="11">
                  <c:v>4061244</c:v>
                </c:pt>
                <c:pt idx="12">
                  <c:v>4227850</c:v>
                </c:pt>
                <c:pt idx="13">
                  <c:v>4399492</c:v>
                </c:pt>
                <c:pt idx="14">
                  <c:v>4565862</c:v>
                </c:pt>
                <c:pt idx="15">
                  <c:v>4743475</c:v>
                </c:pt>
                <c:pt idx="16">
                  <c:v>4915578</c:v>
                </c:pt>
                <c:pt idx="17">
                  <c:v>5079624</c:v>
                </c:pt>
                <c:pt idx="18">
                  <c:v>5242563</c:v>
                </c:pt>
                <c:pt idx="19">
                  <c:v>5398141</c:v>
                </c:pt>
                <c:pt idx="20">
                  <c:v>5548711</c:v>
                </c:pt>
                <c:pt idx="21">
                  <c:v>5677899</c:v>
                </c:pt>
                <c:pt idx="22">
                  <c:v>5796351</c:v>
                </c:pt>
                <c:pt idx="23">
                  <c:v>5913254</c:v>
                </c:pt>
                <c:pt idx="24">
                  <c:v>6033038</c:v>
                </c:pt>
                <c:pt idx="25">
                  <c:v>6170930</c:v>
                </c:pt>
                <c:pt idx="26">
                  <c:v>6311889</c:v>
                </c:pt>
                <c:pt idx="27">
                  <c:v>6439990</c:v>
                </c:pt>
                <c:pt idx="28">
                  <c:v>6554950</c:v>
                </c:pt>
                <c:pt idx="29">
                  <c:v>6659184</c:v>
                </c:pt>
                <c:pt idx="30">
                  <c:v>6768937</c:v>
                </c:pt>
                <c:pt idx="31">
                  <c:v>6872118</c:v>
                </c:pt>
                <c:pt idx="32">
                  <c:v>6971439</c:v>
                </c:pt>
                <c:pt idx="33">
                  <c:v>7071828</c:v>
                </c:pt>
                <c:pt idx="34">
                  <c:v>7170289</c:v>
                </c:pt>
                <c:pt idx="35">
                  <c:v>7289598</c:v>
                </c:pt>
                <c:pt idx="36">
                  <c:v>7411022</c:v>
                </c:pt>
                <c:pt idx="37">
                  <c:v>7530157</c:v>
                </c:pt>
                <c:pt idx="38">
                  <c:v>7651824</c:v>
                </c:pt>
                <c:pt idx="39">
                  <c:v>7765076</c:v>
                </c:pt>
                <c:pt idx="40">
                  <c:v>7882385</c:v>
                </c:pt>
              </c:numCache>
            </c:numRef>
          </c:val>
          <c:smooth val="0"/>
          <c:extLst>
            <c:ext xmlns:c16="http://schemas.microsoft.com/office/drawing/2014/chart" uri="{C3380CC4-5D6E-409C-BE32-E72D297353CC}">
              <c16:uniqueId val="{00000000-8EEF-4114-AA83-25EFA843938F}"/>
            </c:ext>
          </c:extLst>
        </c:ser>
        <c:ser>
          <c:idx val="3"/>
          <c:order val="1"/>
          <c:tx>
            <c:strRef>
              <c:f>Sheet!$C$1</c:f>
              <c:strCache>
                <c:ptCount val="1"/>
                <c:pt idx="0">
                  <c:v>2000-2010 Migration</c:v>
                </c:pt>
              </c:strCache>
            </c:strRef>
          </c:tx>
          <c:spPr>
            <a:ln w="57150" cmpd="dbl">
              <a:solidFill>
                <a:srgbClr val="00206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Sheet!$C$2:$C$42</c:f>
              <c:numCache>
                <c:formatCode>#,##0</c:formatCode>
                <c:ptCount val="41"/>
                <c:pt idx="0">
                  <c:v>2601886</c:v>
                </c:pt>
                <c:pt idx="1">
                  <c:v>2685276</c:v>
                </c:pt>
                <c:pt idx="2">
                  <c:v>2817979</c:v>
                </c:pt>
                <c:pt idx="3">
                  <c:v>2954614</c:v>
                </c:pt>
                <c:pt idx="4">
                  <c:v>3086356</c:v>
                </c:pt>
                <c:pt idx="5">
                  <c:v>3225614</c:v>
                </c:pt>
                <c:pt idx="6">
                  <c:v>3365237</c:v>
                </c:pt>
                <c:pt idx="7">
                  <c:v>3512243</c:v>
                </c:pt>
                <c:pt idx="8">
                  <c:v>3671183</c:v>
                </c:pt>
                <c:pt idx="9">
                  <c:v>3835360</c:v>
                </c:pt>
                <c:pt idx="10">
                  <c:v>4014083</c:v>
                </c:pt>
                <c:pt idx="11">
                  <c:v>4195759</c:v>
                </c:pt>
                <c:pt idx="12">
                  <c:v>4383384</c:v>
                </c:pt>
                <c:pt idx="13">
                  <c:v>4577726</c:v>
                </c:pt>
                <c:pt idx="14">
                  <c:v>4768383</c:v>
                </c:pt>
                <c:pt idx="15">
                  <c:v>4971750</c:v>
                </c:pt>
                <c:pt idx="16">
                  <c:v>5171639</c:v>
                </c:pt>
                <c:pt idx="17">
                  <c:v>5364899</c:v>
                </c:pt>
                <c:pt idx="18">
                  <c:v>5558099</c:v>
                </c:pt>
                <c:pt idx="19">
                  <c:v>5745642</c:v>
                </c:pt>
                <c:pt idx="20">
                  <c:v>5929471</c:v>
                </c:pt>
                <c:pt idx="21">
                  <c:v>6093479</c:v>
                </c:pt>
                <c:pt idx="22">
                  <c:v>6247328</c:v>
                </c:pt>
                <c:pt idx="23">
                  <c:v>6400314</c:v>
                </c:pt>
                <c:pt idx="24">
                  <c:v>6558246</c:v>
                </c:pt>
                <c:pt idx="25">
                  <c:v>6736701</c:v>
                </c:pt>
                <c:pt idx="26">
                  <c:v>6922385</c:v>
                </c:pt>
                <c:pt idx="27">
                  <c:v>7098569</c:v>
                </c:pt>
                <c:pt idx="28">
                  <c:v>7263907</c:v>
                </c:pt>
                <c:pt idx="29">
                  <c:v>7420016</c:v>
                </c:pt>
                <c:pt idx="30">
                  <c:v>7583385</c:v>
                </c:pt>
                <c:pt idx="31">
                  <c:v>7743963</c:v>
                </c:pt>
                <c:pt idx="32">
                  <c:v>7902793</c:v>
                </c:pt>
                <c:pt idx="33">
                  <c:v>8065017</c:v>
                </c:pt>
                <c:pt idx="34">
                  <c:v>8229282</c:v>
                </c:pt>
                <c:pt idx="35">
                  <c:v>8418096</c:v>
                </c:pt>
                <c:pt idx="36">
                  <c:v>8617058</c:v>
                </c:pt>
                <c:pt idx="37">
                  <c:v>8818711</c:v>
                </c:pt>
                <c:pt idx="38">
                  <c:v>9026828</c:v>
                </c:pt>
                <c:pt idx="39">
                  <c:v>9231273</c:v>
                </c:pt>
                <c:pt idx="40">
                  <c:v>9442865</c:v>
                </c:pt>
              </c:numCache>
            </c:numRef>
          </c:val>
          <c:smooth val="0"/>
          <c:extLst>
            <c:ext xmlns:c16="http://schemas.microsoft.com/office/drawing/2014/chart" uri="{C3380CC4-5D6E-409C-BE32-E72D297353CC}">
              <c16:uniqueId val="{00000001-8EEF-4114-AA83-25EFA843938F}"/>
            </c:ext>
          </c:extLst>
        </c:ser>
        <c:dLbls>
          <c:showLegendKey val="0"/>
          <c:showVal val="0"/>
          <c:showCatName val="0"/>
          <c:showSerName val="0"/>
          <c:showPercent val="0"/>
          <c:showBubbleSize val="0"/>
        </c:dLbls>
        <c:smooth val="0"/>
        <c:axId val="735505712"/>
        <c:axId val="735515512"/>
      </c:lineChart>
      <c:catAx>
        <c:axId val="735505712"/>
        <c:scaling>
          <c:orientation val="minMax"/>
        </c:scaling>
        <c:delete val="0"/>
        <c:axPos val="b"/>
        <c:numFmt formatCode="General" sourceLinked="1"/>
        <c:majorTickMark val="out"/>
        <c:minorTickMark val="none"/>
        <c:tickLblPos val="nextTo"/>
        <c:txPr>
          <a:bodyPr rot="2700000"/>
          <a:lstStyle/>
          <a:p>
            <a:pPr>
              <a:defRPr sz="1600"/>
            </a:pPr>
            <a:endParaRPr lang="en-US"/>
          </a:p>
        </c:txPr>
        <c:crossAx val="735515512"/>
        <c:crosses val="autoZero"/>
        <c:auto val="1"/>
        <c:lblAlgn val="ctr"/>
        <c:lblOffset val="0"/>
        <c:tickLblSkip val="5"/>
        <c:noMultiLvlLbl val="0"/>
      </c:catAx>
      <c:valAx>
        <c:axId val="735515512"/>
        <c:scaling>
          <c:orientation val="minMax"/>
          <c:min val="2000000"/>
        </c:scaling>
        <c:delete val="0"/>
        <c:axPos val="l"/>
        <c:majorGridlines/>
        <c:numFmt formatCode="0" sourceLinked="0"/>
        <c:majorTickMark val="out"/>
        <c:minorTickMark val="none"/>
        <c:tickLblPos val="nextTo"/>
        <c:crossAx val="735505712"/>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2023840769903761"/>
          <c:y val="6.3708273504841553E-2"/>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c:ext xmlns:c16="http://schemas.microsoft.com/office/drawing/2014/chart" uri="{C3380CC4-5D6E-409C-BE32-E72D297353CC}">
              <c16:uniqueId val="{00000000-3282-49BC-A486-6617A9E49AF8}"/>
            </c:ext>
          </c:extLst>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c:ext xmlns:c16="http://schemas.microsoft.com/office/drawing/2014/chart" uri="{C3380CC4-5D6E-409C-BE32-E72D297353CC}">
              <c16:uniqueId val="{00000001-3282-49BC-A486-6617A9E49AF8}"/>
            </c:ext>
          </c:extLst>
        </c:ser>
        <c:dLbls>
          <c:showLegendKey val="0"/>
          <c:showVal val="0"/>
          <c:showCatName val="0"/>
          <c:showSerName val="0"/>
          <c:showPercent val="0"/>
          <c:showBubbleSize val="0"/>
        </c:dLbls>
        <c:gapWidth val="0"/>
        <c:overlap val="100"/>
        <c:axId val="735497872"/>
        <c:axId val="735499832"/>
      </c:barChart>
      <c:catAx>
        <c:axId val="735497872"/>
        <c:scaling>
          <c:orientation val="minMax"/>
        </c:scaling>
        <c:delete val="0"/>
        <c:axPos val="l"/>
        <c:numFmt formatCode="General" sourceLinked="0"/>
        <c:majorTickMark val="out"/>
        <c:minorTickMark val="none"/>
        <c:tickLblPos val="low"/>
        <c:txPr>
          <a:bodyPr/>
          <a:lstStyle/>
          <a:p>
            <a:pPr>
              <a:defRPr sz="1050" baseline="0"/>
            </a:pPr>
            <a:endParaRPr lang="en-US"/>
          </a:p>
        </c:txPr>
        <c:crossAx val="735499832"/>
        <c:crosses val="autoZero"/>
        <c:auto val="1"/>
        <c:lblAlgn val="ctr"/>
        <c:lblOffset val="100"/>
        <c:tickLblSkip val="5"/>
        <c:noMultiLvlLbl val="0"/>
      </c:catAx>
      <c:valAx>
        <c:axId val="73549983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735497872"/>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9509575191991"/>
          <c:y val="2.8916277044244505E-2"/>
          <c:w val="0.86341997180907937"/>
          <c:h val="0.85784108266019854"/>
        </c:manualLayout>
      </c:layout>
      <c:lineChart>
        <c:grouping val="standard"/>
        <c:varyColors val="0"/>
        <c:ser>
          <c:idx val="0"/>
          <c:order val="0"/>
          <c:tx>
            <c:strRef>
              <c:f>Sheet1!$B$1</c:f>
              <c:strCache>
                <c:ptCount val="1"/>
                <c:pt idx="0">
                  <c:v>Under 18</c:v>
                </c:pt>
              </c:strCache>
            </c:strRef>
          </c:tx>
          <c:spPr>
            <a:ln w="28575" cap="rnd">
              <a:solidFill>
                <a:schemeClr val="accent1"/>
              </a:solidFill>
              <a:round/>
            </a:ln>
            <a:effectLst/>
          </c:spPr>
          <c:marker>
            <c:symbol val="none"/>
          </c:marker>
          <c:cat>
            <c:numRef>
              <c:f>Sheet1!$A$2:$A$102</c:f>
              <c:numCache>
                <c:formatCode>General</c:formatCode>
                <c:ptCount val="101"/>
                <c:pt idx="0">
                  <c:v>1950</c:v>
                </c:pt>
                <c:pt idx="10">
                  <c:v>1960</c:v>
                </c:pt>
                <c:pt idx="20">
                  <c:v>1970</c:v>
                </c:pt>
                <c:pt idx="30">
                  <c:v>1980</c:v>
                </c:pt>
                <c:pt idx="40">
                  <c:v>1990</c:v>
                </c:pt>
                <c:pt idx="50">
                  <c:v>2000</c:v>
                </c:pt>
                <c:pt idx="60">
                  <c:v>2010</c:v>
                </c:pt>
                <c:pt idx="64">
                  <c:v>2014</c:v>
                </c:pt>
                <c:pt idx="70">
                  <c:v>2020</c:v>
                </c:pt>
                <c:pt idx="80">
                  <c:v>2030</c:v>
                </c:pt>
                <c:pt idx="90">
                  <c:v>2040</c:v>
                </c:pt>
                <c:pt idx="100">
                  <c:v>2050</c:v>
                </c:pt>
              </c:numCache>
            </c:numRef>
          </c:cat>
          <c:val>
            <c:numRef>
              <c:f>Sheet1!$B$2:$B$102</c:f>
              <c:numCache>
                <c:formatCode>_(* #,##0_);_(* \(#,##0\);_(* "-"??_);_(@_)</c:formatCode>
                <c:ptCount val="101"/>
                <c:pt idx="0">
                  <c:v>2596129</c:v>
                </c:pt>
                <c:pt idx="1">
                  <c:v>2700381.7</c:v>
                </c:pt>
                <c:pt idx="2">
                  <c:v>2804634.4000000004</c:v>
                </c:pt>
                <c:pt idx="3">
                  <c:v>2908887.1000000006</c:v>
                </c:pt>
                <c:pt idx="4">
                  <c:v>3013139.8000000007</c:v>
                </c:pt>
                <c:pt idx="5">
                  <c:v>3117392.5000000009</c:v>
                </c:pt>
                <c:pt idx="6">
                  <c:v>3221645.2000000011</c:v>
                </c:pt>
                <c:pt idx="7">
                  <c:v>3325897.9000000013</c:v>
                </c:pt>
                <c:pt idx="8">
                  <c:v>3430150.6000000015</c:v>
                </c:pt>
                <c:pt idx="9">
                  <c:v>3534403.3000000017</c:v>
                </c:pt>
                <c:pt idx="10">
                  <c:v>3638656</c:v>
                </c:pt>
                <c:pt idx="11">
                  <c:v>3674774</c:v>
                </c:pt>
                <c:pt idx="12">
                  <c:v>3710892</c:v>
                </c:pt>
                <c:pt idx="13">
                  <c:v>3747010</c:v>
                </c:pt>
                <c:pt idx="14">
                  <c:v>3783128</c:v>
                </c:pt>
                <c:pt idx="15">
                  <c:v>3819246</c:v>
                </c:pt>
                <c:pt idx="16">
                  <c:v>3855364</c:v>
                </c:pt>
                <c:pt idx="17">
                  <c:v>3891482</c:v>
                </c:pt>
                <c:pt idx="18">
                  <c:v>3927600</c:v>
                </c:pt>
                <c:pt idx="19">
                  <c:v>3963718</c:v>
                </c:pt>
                <c:pt idx="20">
                  <c:v>3999836</c:v>
                </c:pt>
                <c:pt idx="21">
                  <c:v>4030463</c:v>
                </c:pt>
                <c:pt idx="22">
                  <c:v>4061090</c:v>
                </c:pt>
                <c:pt idx="23">
                  <c:v>4091717</c:v>
                </c:pt>
                <c:pt idx="24">
                  <c:v>4122344</c:v>
                </c:pt>
                <c:pt idx="25">
                  <c:v>4152971</c:v>
                </c:pt>
                <c:pt idx="26">
                  <c:v>4183598</c:v>
                </c:pt>
                <c:pt idx="27">
                  <c:v>4214225</c:v>
                </c:pt>
                <c:pt idx="28">
                  <c:v>4244852</c:v>
                </c:pt>
                <c:pt idx="29">
                  <c:v>4275479</c:v>
                </c:pt>
                <c:pt idx="30">
                  <c:v>4306106</c:v>
                </c:pt>
                <c:pt idx="31">
                  <c:v>4359079.3</c:v>
                </c:pt>
                <c:pt idx="32">
                  <c:v>4412052.5999999996</c:v>
                </c:pt>
                <c:pt idx="33">
                  <c:v>4465025.8999999994</c:v>
                </c:pt>
                <c:pt idx="34">
                  <c:v>4517999.1999999993</c:v>
                </c:pt>
                <c:pt idx="35">
                  <c:v>4570972.4999999991</c:v>
                </c:pt>
                <c:pt idx="36">
                  <c:v>4623945.7999999989</c:v>
                </c:pt>
                <c:pt idx="37">
                  <c:v>4676919.0999999987</c:v>
                </c:pt>
                <c:pt idx="38">
                  <c:v>4729892.3999999985</c:v>
                </c:pt>
                <c:pt idx="39">
                  <c:v>4782865.6999999983</c:v>
                </c:pt>
                <c:pt idx="40">
                  <c:v>4835839</c:v>
                </c:pt>
                <c:pt idx="41">
                  <c:v>4940931</c:v>
                </c:pt>
                <c:pt idx="42">
                  <c:v>5046023</c:v>
                </c:pt>
                <c:pt idx="43">
                  <c:v>5151115</c:v>
                </c:pt>
                <c:pt idx="44">
                  <c:v>5256207</c:v>
                </c:pt>
                <c:pt idx="45">
                  <c:v>5361299</c:v>
                </c:pt>
                <c:pt idx="46">
                  <c:v>5466391</c:v>
                </c:pt>
                <c:pt idx="47">
                  <c:v>5571483</c:v>
                </c:pt>
                <c:pt idx="48">
                  <c:v>5676575</c:v>
                </c:pt>
                <c:pt idx="49">
                  <c:v>5781667</c:v>
                </c:pt>
                <c:pt idx="50">
                  <c:v>5886759</c:v>
                </c:pt>
                <c:pt idx="51">
                  <c:v>5984665.5</c:v>
                </c:pt>
                <c:pt idx="52">
                  <c:v>6082572</c:v>
                </c:pt>
                <c:pt idx="53">
                  <c:v>6180478.5</c:v>
                </c:pt>
                <c:pt idx="54">
                  <c:v>6278385</c:v>
                </c:pt>
                <c:pt idx="55">
                  <c:v>6376291.5</c:v>
                </c:pt>
                <c:pt idx="56">
                  <c:v>6474198</c:v>
                </c:pt>
                <c:pt idx="57">
                  <c:v>6572104.5</c:v>
                </c:pt>
                <c:pt idx="58">
                  <c:v>6670011</c:v>
                </c:pt>
                <c:pt idx="59">
                  <c:v>6767917.5</c:v>
                </c:pt>
                <c:pt idx="60">
                  <c:v>6865824</c:v>
                </c:pt>
                <c:pt idx="61">
                  <c:v>6928271.5</c:v>
                </c:pt>
                <c:pt idx="62">
                  <c:v>6990719</c:v>
                </c:pt>
                <c:pt idx="63">
                  <c:v>7053166.5</c:v>
                </c:pt>
                <c:pt idx="64">
                  <c:v>7115614</c:v>
                </c:pt>
                <c:pt idx="65">
                  <c:v>7221992.166666667</c:v>
                </c:pt>
                <c:pt idx="66">
                  <c:v>7328370.333333334</c:v>
                </c:pt>
                <c:pt idx="67">
                  <c:v>7434748.5000000009</c:v>
                </c:pt>
                <c:pt idx="68">
                  <c:v>7541126.6666666679</c:v>
                </c:pt>
                <c:pt idx="69">
                  <c:v>7647504.8333333349</c:v>
                </c:pt>
                <c:pt idx="70">
                  <c:v>7753883</c:v>
                </c:pt>
                <c:pt idx="71">
                  <c:v>7872456.2000000002</c:v>
                </c:pt>
                <c:pt idx="72">
                  <c:v>7991029.4000000004</c:v>
                </c:pt>
                <c:pt idx="73">
                  <c:v>8109602.6000000006</c:v>
                </c:pt>
                <c:pt idx="74">
                  <c:v>8228175.8000000007</c:v>
                </c:pt>
                <c:pt idx="75">
                  <c:v>8346749.0000000009</c:v>
                </c:pt>
                <c:pt idx="76">
                  <c:v>8465322.2000000011</c:v>
                </c:pt>
                <c:pt idx="77">
                  <c:v>8583895.4000000004</c:v>
                </c:pt>
                <c:pt idx="78">
                  <c:v>8702468.5999999996</c:v>
                </c:pt>
                <c:pt idx="79">
                  <c:v>8821041.7999999989</c:v>
                </c:pt>
                <c:pt idx="80">
                  <c:v>8939615</c:v>
                </c:pt>
                <c:pt idx="81">
                  <c:v>9099483.5</c:v>
                </c:pt>
                <c:pt idx="82">
                  <c:v>9259352</c:v>
                </c:pt>
                <c:pt idx="83">
                  <c:v>9419220.5</c:v>
                </c:pt>
                <c:pt idx="84">
                  <c:v>9579089</c:v>
                </c:pt>
                <c:pt idx="85">
                  <c:v>9738957.5</c:v>
                </c:pt>
                <c:pt idx="86">
                  <c:v>9898826</c:v>
                </c:pt>
                <c:pt idx="87">
                  <c:v>10058694.5</c:v>
                </c:pt>
                <c:pt idx="88">
                  <c:v>10218563</c:v>
                </c:pt>
                <c:pt idx="89">
                  <c:v>10378431.5</c:v>
                </c:pt>
                <c:pt idx="90">
                  <c:v>10538300</c:v>
                </c:pt>
                <c:pt idx="91">
                  <c:v>10717265.699999999</c:v>
                </c:pt>
                <c:pt idx="92">
                  <c:v>10896231.399999999</c:v>
                </c:pt>
                <c:pt idx="93">
                  <c:v>11075197.099999998</c:v>
                </c:pt>
                <c:pt idx="94">
                  <c:v>11254162.799999997</c:v>
                </c:pt>
                <c:pt idx="95">
                  <c:v>11433128.499999996</c:v>
                </c:pt>
                <c:pt idx="96">
                  <c:v>11612094.199999996</c:v>
                </c:pt>
                <c:pt idx="97">
                  <c:v>11791059.899999995</c:v>
                </c:pt>
                <c:pt idx="98">
                  <c:v>11970025.599999994</c:v>
                </c:pt>
                <c:pt idx="99">
                  <c:v>12148991.299999993</c:v>
                </c:pt>
                <c:pt idx="100">
                  <c:v>12327957</c:v>
                </c:pt>
              </c:numCache>
            </c:numRef>
          </c:val>
          <c:smooth val="0"/>
          <c:extLst>
            <c:ext xmlns:c16="http://schemas.microsoft.com/office/drawing/2014/chart" uri="{C3380CC4-5D6E-409C-BE32-E72D297353CC}">
              <c16:uniqueId val="{00000000-C59E-4E25-B211-B5A796B7E5DD}"/>
            </c:ext>
          </c:extLst>
        </c:ser>
        <c:ser>
          <c:idx val="1"/>
          <c:order val="1"/>
          <c:tx>
            <c:strRef>
              <c:f>Sheet1!$C$1</c:f>
              <c:strCache>
                <c:ptCount val="1"/>
                <c:pt idx="0">
                  <c:v>18 to 64</c:v>
                </c:pt>
              </c:strCache>
            </c:strRef>
          </c:tx>
          <c:spPr>
            <a:ln w="28575" cap="rnd">
              <a:solidFill>
                <a:schemeClr val="accent2"/>
              </a:solidFill>
              <a:round/>
            </a:ln>
            <a:effectLst/>
          </c:spPr>
          <c:marker>
            <c:symbol val="none"/>
          </c:marker>
          <c:cat>
            <c:numRef>
              <c:f>Sheet1!$A$2:$A$102</c:f>
              <c:numCache>
                <c:formatCode>General</c:formatCode>
                <c:ptCount val="101"/>
                <c:pt idx="0">
                  <c:v>1950</c:v>
                </c:pt>
                <c:pt idx="10">
                  <c:v>1960</c:v>
                </c:pt>
                <c:pt idx="20">
                  <c:v>1970</c:v>
                </c:pt>
                <c:pt idx="30">
                  <c:v>1980</c:v>
                </c:pt>
                <c:pt idx="40">
                  <c:v>1990</c:v>
                </c:pt>
                <c:pt idx="50">
                  <c:v>2000</c:v>
                </c:pt>
                <c:pt idx="60">
                  <c:v>2010</c:v>
                </c:pt>
                <c:pt idx="64">
                  <c:v>2014</c:v>
                </c:pt>
                <c:pt idx="70">
                  <c:v>2020</c:v>
                </c:pt>
                <c:pt idx="80">
                  <c:v>2030</c:v>
                </c:pt>
                <c:pt idx="90">
                  <c:v>2040</c:v>
                </c:pt>
                <c:pt idx="100">
                  <c:v>2050</c:v>
                </c:pt>
              </c:numCache>
            </c:numRef>
          </c:cat>
          <c:val>
            <c:numRef>
              <c:f>Sheet1!$C$2:$C$102</c:f>
              <c:numCache>
                <c:formatCode>_(* #,##0_);_(* \(#,##0\);_(* "-"??_);_(@_)</c:formatCode>
                <c:ptCount val="101"/>
                <c:pt idx="0">
                  <c:v>4601645</c:v>
                </c:pt>
                <c:pt idx="1">
                  <c:v>4661043.5</c:v>
                </c:pt>
                <c:pt idx="2">
                  <c:v>4720442</c:v>
                </c:pt>
                <c:pt idx="3">
                  <c:v>4779840.5</c:v>
                </c:pt>
                <c:pt idx="4">
                  <c:v>4839239</c:v>
                </c:pt>
                <c:pt idx="5">
                  <c:v>4898637.5</c:v>
                </c:pt>
                <c:pt idx="6">
                  <c:v>4958036</c:v>
                </c:pt>
                <c:pt idx="7">
                  <c:v>5017434.5</c:v>
                </c:pt>
                <c:pt idx="8">
                  <c:v>5076833</c:v>
                </c:pt>
                <c:pt idx="9">
                  <c:v>5136231.5</c:v>
                </c:pt>
                <c:pt idx="10">
                  <c:v>5195630</c:v>
                </c:pt>
                <c:pt idx="11">
                  <c:v>5296550.5</c:v>
                </c:pt>
                <c:pt idx="12">
                  <c:v>5397471</c:v>
                </c:pt>
                <c:pt idx="13">
                  <c:v>5498391.5</c:v>
                </c:pt>
                <c:pt idx="14">
                  <c:v>5599312</c:v>
                </c:pt>
                <c:pt idx="15">
                  <c:v>5700232.5</c:v>
                </c:pt>
                <c:pt idx="16">
                  <c:v>5801153</c:v>
                </c:pt>
                <c:pt idx="17">
                  <c:v>5902073.5</c:v>
                </c:pt>
                <c:pt idx="18">
                  <c:v>6002994</c:v>
                </c:pt>
                <c:pt idx="19">
                  <c:v>6103914.5</c:v>
                </c:pt>
                <c:pt idx="20">
                  <c:v>6204835</c:v>
                </c:pt>
                <c:pt idx="21">
                  <c:v>6439543.9000000004</c:v>
                </c:pt>
                <c:pt idx="22">
                  <c:v>6674252.8000000007</c:v>
                </c:pt>
                <c:pt idx="23">
                  <c:v>6908961.7000000011</c:v>
                </c:pt>
                <c:pt idx="24">
                  <c:v>7143670.6000000015</c:v>
                </c:pt>
                <c:pt idx="25">
                  <c:v>7378379.5000000019</c:v>
                </c:pt>
                <c:pt idx="26">
                  <c:v>7613088.4000000022</c:v>
                </c:pt>
                <c:pt idx="27">
                  <c:v>7847797.3000000026</c:v>
                </c:pt>
                <c:pt idx="28">
                  <c:v>8082506.200000003</c:v>
                </c:pt>
                <c:pt idx="29">
                  <c:v>8317215.1000000034</c:v>
                </c:pt>
                <c:pt idx="30">
                  <c:v>8551924</c:v>
                </c:pt>
                <c:pt idx="31">
                  <c:v>8740141.0999999996</c:v>
                </c:pt>
                <c:pt idx="32">
                  <c:v>8928358.1999999993</c:v>
                </c:pt>
                <c:pt idx="33">
                  <c:v>9116575.2999999989</c:v>
                </c:pt>
                <c:pt idx="34">
                  <c:v>9304792.3999999985</c:v>
                </c:pt>
                <c:pt idx="35">
                  <c:v>9493009.4999999981</c:v>
                </c:pt>
                <c:pt idx="36">
                  <c:v>9681226.5999999978</c:v>
                </c:pt>
                <c:pt idx="37">
                  <c:v>9869443.6999999974</c:v>
                </c:pt>
                <c:pt idx="38">
                  <c:v>10057660.799999997</c:v>
                </c:pt>
                <c:pt idx="39">
                  <c:v>10245877.899999997</c:v>
                </c:pt>
                <c:pt idx="40">
                  <c:v>10434095</c:v>
                </c:pt>
                <c:pt idx="41">
                  <c:v>10679938.4</c:v>
                </c:pt>
                <c:pt idx="42">
                  <c:v>10925781.800000001</c:v>
                </c:pt>
                <c:pt idx="43">
                  <c:v>11171625.200000001</c:v>
                </c:pt>
                <c:pt idx="44">
                  <c:v>11417468.600000001</c:v>
                </c:pt>
                <c:pt idx="45">
                  <c:v>11663312.000000002</c:v>
                </c:pt>
                <c:pt idx="46">
                  <c:v>11909155.400000002</c:v>
                </c:pt>
                <c:pt idx="47">
                  <c:v>12154998.800000003</c:v>
                </c:pt>
                <c:pt idx="48">
                  <c:v>12400842.200000003</c:v>
                </c:pt>
                <c:pt idx="49">
                  <c:v>12646685.600000003</c:v>
                </c:pt>
                <c:pt idx="50">
                  <c:v>12892529</c:v>
                </c:pt>
                <c:pt idx="51">
                  <c:v>13171061.199999999</c:v>
                </c:pt>
                <c:pt idx="52">
                  <c:v>13449593.399999999</c:v>
                </c:pt>
                <c:pt idx="53">
                  <c:v>13728125.599999998</c:v>
                </c:pt>
                <c:pt idx="54">
                  <c:v>14006657.799999997</c:v>
                </c:pt>
                <c:pt idx="55">
                  <c:v>14285189.999999996</c:v>
                </c:pt>
                <c:pt idx="56">
                  <c:v>14563722.199999996</c:v>
                </c:pt>
                <c:pt idx="57">
                  <c:v>14842254.399999995</c:v>
                </c:pt>
                <c:pt idx="58">
                  <c:v>15120786.599999994</c:v>
                </c:pt>
                <c:pt idx="59">
                  <c:v>15399318.799999993</c:v>
                </c:pt>
                <c:pt idx="60">
                  <c:v>15677851</c:v>
                </c:pt>
                <c:pt idx="61">
                  <c:v>15943954</c:v>
                </c:pt>
                <c:pt idx="62">
                  <c:v>16210057</c:v>
                </c:pt>
                <c:pt idx="63">
                  <c:v>16476160</c:v>
                </c:pt>
                <c:pt idx="64">
                  <c:v>16742263</c:v>
                </c:pt>
                <c:pt idx="65">
                  <c:v>17080887.833333332</c:v>
                </c:pt>
                <c:pt idx="66">
                  <c:v>17419512.666666664</c:v>
                </c:pt>
                <c:pt idx="67">
                  <c:v>17758137.499999996</c:v>
                </c:pt>
                <c:pt idx="68">
                  <c:v>18096762.333333328</c:v>
                </c:pt>
                <c:pt idx="69">
                  <c:v>18435387.16666666</c:v>
                </c:pt>
                <c:pt idx="70">
                  <c:v>18774012</c:v>
                </c:pt>
                <c:pt idx="71">
                  <c:v>19125210.600000001</c:v>
                </c:pt>
                <c:pt idx="72">
                  <c:v>19476409.200000003</c:v>
                </c:pt>
                <c:pt idx="73">
                  <c:v>19827607.800000004</c:v>
                </c:pt>
                <c:pt idx="74">
                  <c:v>20178806.400000006</c:v>
                </c:pt>
                <c:pt idx="75">
                  <c:v>20530005.000000007</c:v>
                </c:pt>
                <c:pt idx="76">
                  <c:v>20881203.600000009</c:v>
                </c:pt>
                <c:pt idx="77">
                  <c:v>21232402.20000001</c:v>
                </c:pt>
                <c:pt idx="78">
                  <c:v>21583600.800000012</c:v>
                </c:pt>
                <c:pt idx="79">
                  <c:v>21934799.400000013</c:v>
                </c:pt>
                <c:pt idx="80">
                  <c:v>22285998</c:v>
                </c:pt>
                <c:pt idx="81">
                  <c:v>22740819.300000001</c:v>
                </c:pt>
                <c:pt idx="82">
                  <c:v>23195640.600000001</c:v>
                </c:pt>
                <c:pt idx="83">
                  <c:v>23650461.900000002</c:v>
                </c:pt>
                <c:pt idx="84">
                  <c:v>24105283.200000003</c:v>
                </c:pt>
                <c:pt idx="85">
                  <c:v>24560104.500000004</c:v>
                </c:pt>
                <c:pt idx="86">
                  <c:v>25014925.800000004</c:v>
                </c:pt>
                <c:pt idx="87">
                  <c:v>25469747.100000005</c:v>
                </c:pt>
                <c:pt idx="88">
                  <c:v>25924568.400000006</c:v>
                </c:pt>
                <c:pt idx="89">
                  <c:v>26379389.700000007</c:v>
                </c:pt>
                <c:pt idx="90">
                  <c:v>26834211</c:v>
                </c:pt>
                <c:pt idx="91">
                  <c:v>27410637.399999999</c:v>
                </c:pt>
                <c:pt idx="92">
                  <c:v>27987063.799999997</c:v>
                </c:pt>
                <c:pt idx="93">
                  <c:v>28563490.199999996</c:v>
                </c:pt>
                <c:pt idx="94">
                  <c:v>29139916.599999994</c:v>
                </c:pt>
                <c:pt idx="95">
                  <c:v>29716342.999999993</c:v>
                </c:pt>
                <c:pt idx="96">
                  <c:v>30292769.399999991</c:v>
                </c:pt>
                <c:pt idx="97">
                  <c:v>30869195.79999999</c:v>
                </c:pt>
                <c:pt idx="98">
                  <c:v>31445622.199999988</c:v>
                </c:pt>
                <c:pt idx="99">
                  <c:v>32022048.599999987</c:v>
                </c:pt>
                <c:pt idx="100">
                  <c:v>32598475</c:v>
                </c:pt>
              </c:numCache>
            </c:numRef>
          </c:val>
          <c:smooth val="0"/>
          <c:extLst>
            <c:ext xmlns:c16="http://schemas.microsoft.com/office/drawing/2014/chart" uri="{C3380CC4-5D6E-409C-BE32-E72D297353CC}">
              <c16:uniqueId val="{00000001-C59E-4E25-B211-B5A796B7E5DD}"/>
            </c:ext>
          </c:extLst>
        </c:ser>
        <c:ser>
          <c:idx val="3"/>
          <c:order val="2"/>
          <c:tx>
            <c:strRef>
              <c:f>Sheet1!$E$1</c:f>
              <c:strCache>
                <c:ptCount val="1"/>
                <c:pt idx="0">
                  <c:v>65+</c:v>
                </c:pt>
              </c:strCache>
            </c:strRef>
          </c:tx>
          <c:spPr>
            <a:ln w="28575" cap="rnd">
              <a:solidFill>
                <a:schemeClr val="accent4"/>
              </a:solidFill>
              <a:round/>
            </a:ln>
            <a:effectLst/>
          </c:spPr>
          <c:marker>
            <c:symbol val="none"/>
          </c:marker>
          <c:cat>
            <c:numRef>
              <c:f>Sheet1!$A$2:$A$102</c:f>
              <c:numCache>
                <c:formatCode>General</c:formatCode>
                <c:ptCount val="101"/>
                <c:pt idx="0">
                  <c:v>1950</c:v>
                </c:pt>
                <c:pt idx="10">
                  <c:v>1960</c:v>
                </c:pt>
                <c:pt idx="20">
                  <c:v>1970</c:v>
                </c:pt>
                <c:pt idx="30">
                  <c:v>1980</c:v>
                </c:pt>
                <c:pt idx="40">
                  <c:v>1990</c:v>
                </c:pt>
                <c:pt idx="50">
                  <c:v>2000</c:v>
                </c:pt>
                <c:pt idx="60">
                  <c:v>2010</c:v>
                </c:pt>
                <c:pt idx="64">
                  <c:v>2014</c:v>
                </c:pt>
                <c:pt idx="70">
                  <c:v>2020</c:v>
                </c:pt>
                <c:pt idx="80">
                  <c:v>2030</c:v>
                </c:pt>
                <c:pt idx="90">
                  <c:v>2040</c:v>
                </c:pt>
                <c:pt idx="100">
                  <c:v>2050</c:v>
                </c:pt>
              </c:numCache>
            </c:numRef>
          </c:cat>
          <c:val>
            <c:numRef>
              <c:f>Sheet1!$E$2:$E$102</c:f>
              <c:numCache>
                <c:formatCode>_(* #,##0_);_(* \(#,##0\);_(* "-"??_);_(@_)</c:formatCode>
                <c:ptCount val="101"/>
                <c:pt idx="0">
                  <c:v>513420</c:v>
                </c:pt>
                <c:pt idx="1">
                  <c:v>536617.1</c:v>
                </c:pt>
                <c:pt idx="2">
                  <c:v>559814.19999999995</c:v>
                </c:pt>
                <c:pt idx="3">
                  <c:v>583011.29999999993</c:v>
                </c:pt>
                <c:pt idx="4">
                  <c:v>606208.39999999991</c:v>
                </c:pt>
                <c:pt idx="5">
                  <c:v>629405.49999999988</c:v>
                </c:pt>
                <c:pt idx="6">
                  <c:v>652602.59999999986</c:v>
                </c:pt>
                <c:pt idx="7">
                  <c:v>675799.69999999984</c:v>
                </c:pt>
                <c:pt idx="8">
                  <c:v>698996.79999999981</c:v>
                </c:pt>
                <c:pt idx="9">
                  <c:v>722193.89999999979</c:v>
                </c:pt>
                <c:pt idx="10">
                  <c:v>745391</c:v>
                </c:pt>
                <c:pt idx="11">
                  <c:v>770057.8</c:v>
                </c:pt>
                <c:pt idx="12">
                  <c:v>794724.60000000009</c:v>
                </c:pt>
                <c:pt idx="13">
                  <c:v>819391.40000000014</c:v>
                </c:pt>
                <c:pt idx="14">
                  <c:v>844058.20000000019</c:v>
                </c:pt>
                <c:pt idx="15">
                  <c:v>868725.00000000023</c:v>
                </c:pt>
                <c:pt idx="16">
                  <c:v>893391.80000000028</c:v>
                </c:pt>
                <c:pt idx="17">
                  <c:v>918058.60000000033</c:v>
                </c:pt>
                <c:pt idx="18">
                  <c:v>942725.40000000037</c:v>
                </c:pt>
                <c:pt idx="19">
                  <c:v>967392.20000000042</c:v>
                </c:pt>
                <c:pt idx="20">
                  <c:v>992059</c:v>
                </c:pt>
                <c:pt idx="21">
                  <c:v>1029969.2</c:v>
                </c:pt>
                <c:pt idx="22">
                  <c:v>1067879.3999999999</c:v>
                </c:pt>
                <c:pt idx="23">
                  <c:v>1105789.5999999999</c:v>
                </c:pt>
                <c:pt idx="24">
                  <c:v>1143699.7999999998</c:v>
                </c:pt>
                <c:pt idx="25">
                  <c:v>1181609.9999999998</c:v>
                </c:pt>
                <c:pt idx="26">
                  <c:v>1219520.1999999997</c:v>
                </c:pt>
                <c:pt idx="27">
                  <c:v>1257430.3999999997</c:v>
                </c:pt>
                <c:pt idx="28">
                  <c:v>1295340.5999999996</c:v>
                </c:pt>
                <c:pt idx="29">
                  <c:v>1333250.7999999996</c:v>
                </c:pt>
                <c:pt idx="30">
                  <c:v>1371161</c:v>
                </c:pt>
                <c:pt idx="31">
                  <c:v>1405702.5</c:v>
                </c:pt>
                <c:pt idx="32">
                  <c:v>1440244</c:v>
                </c:pt>
                <c:pt idx="33">
                  <c:v>1474785.5</c:v>
                </c:pt>
                <c:pt idx="34">
                  <c:v>1509327</c:v>
                </c:pt>
                <c:pt idx="35">
                  <c:v>1543868.5</c:v>
                </c:pt>
                <c:pt idx="36">
                  <c:v>1578410</c:v>
                </c:pt>
                <c:pt idx="37">
                  <c:v>1612951.5</c:v>
                </c:pt>
                <c:pt idx="38">
                  <c:v>1647493</c:v>
                </c:pt>
                <c:pt idx="39">
                  <c:v>1682034.5</c:v>
                </c:pt>
                <c:pt idx="40">
                  <c:v>1716576</c:v>
                </c:pt>
                <c:pt idx="41">
                  <c:v>1752171.6</c:v>
                </c:pt>
                <c:pt idx="42">
                  <c:v>1787767.2000000002</c:v>
                </c:pt>
                <c:pt idx="43">
                  <c:v>1823362.8000000003</c:v>
                </c:pt>
                <c:pt idx="44">
                  <c:v>1858958.4000000004</c:v>
                </c:pt>
                <c:pt idx="45">
                  <c:v>1894554.0000000005</c:v>
                </c:pt>
                <c:pt idx="46">
                  <c:v>1930149.6000000006</c:v>
                </c:pt>
                <c:pt idx="47">
                  <c:v>1965745.2000000007</c:v>
                </c:pt>
                <c:pt idx="48">
                  <c:v>2001340.8000000007</c:v>
                </c:pt>
                <c:pt idx="49">
                  <c:v>2036936.4000000008</c:v>
                </c:pt>
                <c:pt idx="50">
                  <c:v>2072532</c:v>
                </c:pt>
                <c:pt idx="51">
                  <c:v>2115499.6</c:v>
                </c:pt>
                <c:pt idx="52">
                  <c:v>2158467.2000000002</c:v>
                </c:pt>
                <c:pt idx="53">
                  <c:v>2201434.8000000003</c:v>
                </c:pt>
                <c:pt idx="54">
                  <c:v>2244402.4000000004</c:v>
                </c:pt>
                <c:pt idx="55">
                  <c:v>2287370.0000000005</c:v>
                </c:pt>
                <c:pt idx="56">
                  <c:v>2330337.6000000006</c:v>
                </c:pt>
                <c:pt idx="57">
                  <c:v>2373305.2000000007</c:v>
                </c:pt>
                <c:pt idx="58">
                  <c:v>2416272.8000000007</c:v>
                </c:pt>
                <c:pt idx="59">
                  <c:v>2459240.4000000008</c:v>
                </c:pt>
                <c:pt idx="60">
                  <c:v>2502208</c:v>
                </c:pt>
                <c:pt idx="61">
                  <c:v>2651426.25</c:v>
                </c:pt>
                <c:pt idx="62">
                  <c:v>2800644.5</c:v>
                </c:pt>
                <c:pt idx="63">
                  <c:v>2949862.75</c:v>
                </c:pt>
                <c:pt idx="64">
                  <c:v>3099081</c:v>
                </c:pt>
                <c:pt idx="65">
                  <c:v>3251581.3333333335</c:v>
                </c:pt>
                <c:pt idx="66">
                  <c:v>3404081.666666667</c:v>
                </c:pt>
                <c:pt idx="67">
                  <c:v>3556582.0000000005</c:v>
                </c:pt>
                <c:pt idx="68">
                  <c:v>3709082.333333334</c:v>
                </c:pt>
                <c:pt idx="69">
                  <c:v>3861582.6666666674</c:v>
                </c:pt>
                <c:pt idx="70">
                  <c:v>4014083</c:v>
                </c:pt>
                <c:pt idx="71">
                  <c:v>4205621.8</c:v>
                </c:pt>
                <c:pt idx="72">
                  <c:v>4397160.5999999996</c:v>
                </c:pt>
                <c:pt idx="73">
                  <c:v>4588699.3999999994</c:v>
                </c:pt>
                <c:pt idx="74">
                  <c:v>4780238.1999999993</c:v>
                </c:pt>
                <c:pt idx="75">
                  <c:v>4971776.9999999991</c:v>
                </c:pt>
                <c:pt idx="76">
                  <c:v>5163315.7999999989</c:v>
                </c:pt>
                <c:pt idx="77">
                  <c:v>5354854.5999999987</c:v>
                </c:pt>
                <c:pt idx="78">
                  <c:v>5546393.3999999985</c:v>
                </c:pt>
                <c:pt idx="79">
                  <c:v>5737932.1999999983</c:v>
                </c:pt>
                <c:pt idx="80">
                  <c:v>5929471</c:v>
                </c:pt>
                <c:pt idx="81">
                  <c:v>6094862.4000000004</c:v>
                </c:pt>
                <c:pt idx="82">
                  <c:v>6260253.8000000007</c:v>
                </c:pt>
                <c:pt idx="83">
                  <c:v>6425645.2000000011</c:v>
                </c:pt>
                <c:pt idx="84">
                  <c:v>6591036.6000000015</c:v>
                </c:pt>
                <c:pt idx="85">
                  <c:v>6756428.0000000019</c:v>
                </c:pt>
                <c:pt idx="86">
                  <c:v>6921819.4000000022</c:v>
                </c:pt>
                <c:pt idx="87">
                  <c:v>7087210.8000000026</c:v>
                </c:pt>
                <c:pt idx="88">
                  <c:v>7252602.200000003</c:v>
                </c:pt>
                <c:pt idx="89">
                  <c:v>7417993.6000000034</c:v>
                </c:pt>
                <c:pt idx="90">
                  <c:v>7583385</c:v>
                </c:pt>
                <c:pt idx="91">
                  <c:v>7769333</c:v>
                </c:pt>
                <c:pt idx="92">
                  <c:v>7955281</c:v>
                </c:pt>
                <c:pt idx="93">
                  <c:v>8141229</c:v>
                </c:pt>
                <c:pt idx="94">
                  <c:v>8327177</c:v>
                </c:pt>
                <c:pt idx="95">
                  <c:v>8513125</c:v>
                </c:pt>
                <c:pt idx="96">
                  <c:v>8699073</c:v>
                </c:pt>
                <c:pt idx="97">
                  <c:v>8885021</c:v>
                </c:pt>
                <c:pt idx="98">
                  <c:v>9070969</c:v>
                </c:pt>
                <c:pt idx="99">
                  <c:v>9256917</c:v>
                </c:pt>
                <c:pt idx="100">
                  <c:v>9442865</c:v>
                </c:pt>
              </c:numCache>
            </c:numRef>
          </c:val>
          <c:smooth val="0"/>
          <c:extLst>
            <c:ext xmlns:c16="http://schemas.microsoft.com/office/drawing/2014/chart" uri="{C3380CC4-5D6E-409C-BE32-E72D297353CC}">
              <c16:uniqueId val="{00000002-C59E-4E25-B211-B5A796B7E5DD}"/>
            </c:ext>
          </c:extLst>
        </c:ser>
        <c:dLbls>
          <c:showLegendKey val="0"/>
          <c:showVal val="0"/>
          <c:showCatName val="0"/>
          <c:showSerName val="0"/>
          <c:showPercent val="0"/>
          <c:showBubbleSize val="0"/>
        </c:dLbls>
        <c:smooth val="0"/>
        <c:axId val="735790648"/>
        <c:axId val="735791040"/>
      </c:lineChart>
      <c:catAx>
        <c:axId val="735790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791040"/>
        <c:crosses val="autoZero"/>
        <c:auto val="1"/>
        <c:lblAlgn val="ctr"/>
        <c:lblOffset val="100"/>
        <c:noMultiLvlLbl val="0"/>
      </c:catAx>
      <c:valAx>
        <c:axId val="73579104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790648"/>
        <c:crosses val="autoZero"/>
        <c:crossBetween val="between"/>
      </c:valAx>
      <c:spPr>
        <a:noFill/>
        <a:ln>
          <a:noFill/>
        </a:ln>
        <a:effectLst/>
      </c:spPr>
    </c:plotArea>
    <c:legend>
      <c:legendPos val="b"/>
      <c:layout>
        <c:manualLayout>
          <c:xMode val="edge"/>
          <c:yMode val="edge"/>
          <c:x val="0.8191615631379412"/>
          <c:y val="0.35611669825847009"/>
          <c:w val="0.16568921940313019"/>
          <c:h val="0.2370085659118292"/>
        </c:manualLayout>
      </c:layout>
      <c:overlay val="1"/>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v>65 years plus</c:v>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Sheet1!$D$2:$D$10</c:f>
              <c:numCache>
                <c:formatCode>General</c:formatCode>
                <c:ptCount val="9"/>
                <c:pt idx="0">
                  <c:v>2050</c:v>
                </c:pt>
                <c:pt idx="1">
                  <c:v>2045</c:v>
                </c:pt>
                <c:pt idx="2">
                  <c:v>2040</c:v>
                </c:pt>
                <c:pt idx="3">
                  <c:v>2035</c:v>
                </c:pt>
                <c:pt idx="4">
                  <c:v>2030</c:v>
                </c:pt>
                <c:pt idx="5">
                  <c:v>2025</c:v>
                </c:pt>
                <c:pt idx="6">
                  <c:v>2020</c:v>
                </c:pt>
                <c:pt idx="7">
                  <c:v>2015</c:v>
                </c:pt>
                <c:pt idx="8">
                  <c:v>2010</c:v>
                </c:pt>
              </c:numCache>
            </c:numRef>
          </c:cat>
          <c:val>
            <c:numRef>
              <c:f>Sheet1!$I$2:$I$10</c:f>
              <c:numCache>
                <c:formatCode>General</c:formatCode>
                <c:ptCount val="9"/>
                <c:pt idx="0">
                  <c:v>0.19461358042635576</c:v>
                </c:pt>
                <c:pt idx="1">
                  <c:v>0.18934247990196662</c:v>
                </c:pt>
                <c:pt idx="2">
                  <c:v>0.1851936199670621</c:v>
                </c:pt>
                <c:pt idx="3">
                  <c:v>0.17826355862701704</c:v>
                </c:pt>
                <c:pt idx="4">
                  <c:v>0.16978807086868486</c:v>
                </c:pt>
                <c:pt idx="5">
                  <c:v>0.15433804442922294</c:v>
                </c:pt>
                <c:pt idx="6">
                  <c:v>0.13531440118484248</c:v>
                </c:pt>
                <c:pt idx="7">
                  <c:v>0.11814614966588632</c:v>
                </c:pt>
                <c:pt idx="8">
                  <c:v>0.10347297481253252</c:v>
                </c:pt>
              </c:numCache>
            </c:numRef>
          </c:val>
          <c:extLst>
            <c:ext xmlns:c16="http://schemas.microsoft.com/office/drawing/2014/chart" uri="{C3380CC4-5D6E-409C-BE32-E72D297353CC}">
              <c16:uniqueId val="{00000000-5391-4475-9BAB-01CF694EA333}"/>
            </c:ext>
          </c:extLst>
        </c:ser>
        <c:ser>
          <c:idx val="1"/>
          <c:order val="1"/>
          <c:tx>
            <c:v>Under 65 years</c:v>
          </c:tx>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Sheet1!$D$2:$D$10</c:f>
              <c:numCache>
                <c:formatCode>General</c:formatCode>
                <c:ptCount val="9"/>
                <c:pt idx="0">
                  <c:v>2050</c:v>
                </c:pt>
                <c:pt idx="1">
                  <c:v>2045</c:v>
                </c:pt>
                <c:pt idx="2">
                  <c:v>2040</c:v>
                </c:pt>
                <c:pt idx="3">
                  <c:v>2035</c:v>
                </c:pt>
                <c:pt idx="4">
                  <c:v>2030</c:v>
                </c:pt>
                <c:pt idx="5">
                  <c:v>2025</c:v>
                </c:pt>
                <c:pt idx="6">
                  <c:v>2020</c:v>
                </c:pt>
                <c:pt idx="7">
                  <c:v>2015</c:v>
                </c:pt>
                <c:pt idx="8">
                  <c:v>2010</c:v>
                </c:pt>
              </c:numCache>
            </c:numRef>
          </c:cat>
          <c:val>
            <c:numRef>
              <c:f>Sheet1!$J$2:$J$10</c:f>
              <c:numCache>
                <c:formatCode>General</c:formatCode>
                <c:ptCount val="9"/>
                <c:pt idx="0">
                  <c:v>0.80538641957364421</c:v>
                </c:pt>
                <c:pt idx="1">
                  <c:v>0.81065752009803338</c:v>
                </c:pt>
                <c:pt idx="2">
                  <c:v>0.81480638003293793</c:v>
                </c:pt>
                <c:pt idx="3">
                  <c:v>0.82173644137298296</c:v>
                </c:pt>
                <c:pt idx="4">
                  <c:v>0.83021192913131514</c:v>
                </c:pt>
                <c:pt idx="5">
                  <c:v>0.84566195557077706</c:v>
                </c:pt>
                <c:pt idx="6">
                  <c:v>0.8646855988151575</c:v>
                </c:pt>
                <c:pt idx="7">
                  <c:v>0.88185385033411368</c:v>
                </c:pt>
                <c:pt idx="8">
                  <c:v>0.89652702518746752</c:v>
                </c:pt>
              </c:numCache>
            </c:numRef>
          </c:val>
          <c:extLst>
            <c:ext xmlns:c16="http://schemas.microsoft.com/office/drawing/2014/chart" uri="{C3380CC4-5D6E-409C-BE32-E72D297353CC}">
              <c16:uniqueId val="{00000001-5391-4475-9BAB-01CF694EA333}"/>
            </c:ext>
          </c:extLst>
        </c:ser>
        <c:dLbls>
          <c:showLegendKey val="0"/>
          <c:showVal val="1"/>
          <c:showCatName val="0"/>
          <c:showSerName val="0"/>
          <c:showPercent val="0"/>
          <c:showBubbleSize val="0"/>
        </c:dLbls>
        <c:gapWidth val="150"/>
        <c:overlap val="100"/>
        <c:axId val="735089240"/>
        <c:axId val="735092376"/>
      </c:barChart>
      <c:catAx>
        <c:axId val="735089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5092376"/>
        <c:crosses val="autoZero"/>
        <c:auto val="1"/>
        <c:lblAlgn val="ctr"/>
        <c:lblOffset val="100"/>
        <c:noMultiLvlLbl val="0"/>
      </c:catAx>
      <c:valAx>
        <c:axId val="735092376"/>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35089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2010 Male</c:v>
                </c:pt>
              </c:strCache>
            </c:strRef>
          </c:tx>
          <c:spPr>
            <a:solidFill>
              <a:srgbClr val="4383D1"/>
            </a:solidFill>
            <a:ln>
              <a:solidFill>
                <a:schemeClr val="bg1">
                  <a:lumMod val="65000"/>
                </a:schemeClr>
              </a:solidFill>
            </a:ln>
          </c:spPr>
          <c:invertIfNegative val="0"/>
          <c:cat>
            <c:strRef>
              <c:f>Sheet1!$A$2:$A$19</c:f>
              <c:strCache>
                <c:ptCount val="18"/>
                <c:pt idx="0">
                  <c:v>Under 5</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65 years</c:v>
                </c:pt>
                <c:pt idx="11">
                  <c:v>55 to 59 years</c:v>
                </c:pt>
                <c:pt idx="12">
                  <c:v>60 to 65 years</c:v>
                </c:pt>
                <c:pt idx="13">
                  <c:v>65 to 69 years</c:v>
                </c:pt>
                <c:pt idx="14">
                  <c:v>70 to 74 years</c:v>
                </c:pt>
                <c:pt idx="15">
                  <c:v>75 to 79 years</c:v>
                </c:pt>
                <c:pt idx="16">
                  <c:v>80 to 84 years</c:v>
                </c:pt>
                <c:pt idx="17">
                  <c:v>85 years and older</c:v>
                </c:pt>
              </c:strCache>
            </c:strRef>
          </c:cat>
          <c:val>
            <c:numRef>
              <c:f>Sheet1!$B$2:$B$19</c:f>
              <c:numCache>
                <c:formatCode>#,##0;[Red]#,##0</c:formatCode>
                <c:ptCount val="18"/>
                <c:pt idx="0">
                  <c:v>-984149</c:v>
                </c:pt>
                <c:pt idx="1">
                  <c:v>-983814</c:v>
                </c:pt>
                <c:pt idx="2">
                  <c:v>-962866</c:v>
                </c:pt>
                <c:pt idx="3">
                  <c:v>-968686</c:v>
                </c:pt>
                <c:pt idx="4">
                  <c:v>-932353</c:v>
                </c:pt>
                <c:pt idx="5">
                  <c:v>-938966</c:v>
                </c:pt>
                <c:pt idx="6">
                  <c:v>-882887</c:v>
                </c:pt>
                <c:pt idx="7">
                  <c:v>-876139</c:v>
                </c:pt>
                <c:pt idx="8">
                  <c:v>-846865</c:v>
                </c:pt>
                <c:pt idx="9">
                  <c:v>-874863</c:v>
                </c:pt>
                <c:pt idx="10">
                  <c:v>-827933</c:v>
                </c:pt>
                <c:pt idx="11">
                  <c:v>-691275</c:v>
                </c:pt>
                <c:pt idx="12">
                  <c:v>-565820</c:v>
                </c:pt>
                <c:pt idx="13">
                  <c:v>-403269</c:v>
                </c:pt>
                <c:pt idx="14">
                  <c:v>-283865</c:v>
                </c:pt>
                <c:pt idx="15">
                  <c:v>-208530</c:v>
                </c:pt>
                <c:pt idx="16">
                  <c:v>-139029</c:v>
                </c:pt>
                <c:pt idx="17">
                  <c:v>-100971</c:v>
                </c:pt>
              </c:numCache>
            </c:numRef>
          </c:val>
          <c:extLst>
            <c:ext xmlns:c16="http://schemas.microsoft.com/office/drawing/2014/chart" uri="{C3380CC4-5D6E-409C-BE32-E72D297353CC}">
              <c16:uniqueId val="{00000000-8545-4A1B-9DDB-5ED5C2B1D1FF}"/>
            </c:ext>
          </c:extLst>
        </c:ser>
        <c:ser>
          <c:idx val="1"/>
          <c:order val="1"/>
          <c:tx>
            <c:strRef>
              <c:f>Sheet1!$C$1</c:f>
              <c:strCache>
                <c:ptCount val="1"/>
                <c:pt idx="0">
                  <c:v>2030 Male</c:v>
                </c:pt>
              </c:strCache>
            </c:strRef>
          </c:tx>
          <c:spPr>
            <a:solidFill>
              <a:schemeClr val="tx2">
                <a:lumMod val="40000"/>
                <a:lumOff val="60000"/>
              </a:schemeClr>
            </a:solidFill>
            <a:ln>
              <a:solidFill>
                <a:schemeClr val="bg1">
                  <a:lumMod val="65000"/>
                </a:schemeClr>
              </a:solidFill>
            </a:ln>
          </c:spPr>
          <c:invertIfNegative val="0"/>
          <c:cat>
            <c:strRef>
              <c:f>Sheet1!$A$2:$A$19</c:f>
              <c:strCache>
                <c:ptCount val="18"/>
                <c:pt idx="0">
                  <c:v>Under 5</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65 years</c:v>
                </c:pt>
                <c:pt idx="11">
                  <c:v>55 to 59 years</c:v>
                </c:pt>
                <c:pt idx="12">
                  <c:v>60 to 65 years</c:v>
                </c:pt>
                <c:pt idx="13">
                  <c:v>65 to 69 years</c:v>
                </c:pt>
                <c:pt idx="14">
                  <c:v>70 to 74 years</c:v>
                </c:pt>
                <c:pt idx="15">
                  <c:v>75 to 79 years</c:v>
                </c:pt>
                <c:pt idx="16">
                  <c:v>80 to 84 years</c:v>
                </c:pt>
                <c:pt idx="17">
                  <c:v>85 years and older</c:v>
                </c:pt>
              </c:strCache>
            </c:strRef>
          </c:cat>
          <c:val>
            <c:numRef>
              <c:f>Sheet1!$C$2:$C$19</c:f>
              <c:numCache>
                <c:formatCode>0;[Red]0</c:formatCode>
                <c:ptCount val="18"/>
                <c:pt idx="0">
                  <c:v>-158732</c:v>
                </c:pt>
                <c:pt idx="1">
                  <c:v>-127806</c:v>
                </c:pt>
                <c:pt idx="2">
                  <c:v>-142273</c:v>
                </c:pt>
                <c:pt idx="3">
                  <c:v>-142981</c:v>
                </c:pt>
                <c:pt idx="4">
                  <c:v>-218093</c:v>
                </c:pt>
                <c:pt idx="5">
                  <c:v>-241101</c:v>
                </c:pt>
                <c:pt idx="6">
                  <c:v>-255981</c:v>
                </c:pt>
                <c:pt idx="7">
                  <c:v>-241206</c:v>
                </c:pt>
                <c:pt idx="8">
                  <c:v>-199630</c:v>
                </c:pt>
                <c:pt idx="9">
                  <c:v>-144832</c:v>
                </c:pt>
                <c:pt idx="10">
                  <c:v>-97038</c:v>
                </c:pt>
                <c:pt idx="11">
                  <c:v>-192643</c:v>
                </c:pt>
                <c:pt idx="12">
                  <c:v>-247297</c:v>
                </c:pt>
                <c:pt idx="13">
                  <c:v>-387487</c:v>
                </c:pt>
                <c:pt idx="14">
                  <c:v>-404532</c:v>
                </c:pt>
                <c:pt idx="15">
                  <c:v>-295179</c:v>
                </c:pt>
                <c:pt idx="16">
                  <c:v>-189389</c:v>
                </c:pt>
                <c:pt idx="17">
                  <c:v>-133578</c:v>
                </c:pt>
              </c:numCache>
            </c:numRef>
          </c:val>
          <c:extLst>
            <c:ext xmlns:c16="http://schemas.microsoft.com/office/drawing/2014/chart" uri="{C3380CC4-5D6E-409C-BE32-E72D297353CC}">
              <c16:uniqueId val="{00000001-8545-4A1B-9DDB-5ED5C2B1D1FF}"/>
            </c:ext>
          </c:extLst>
        </c:ser>
        <c:ser>
          <c:idx val="2"/>
          <c:order val="2"/>
          <c:tx>
            <c:strRef>
              <c:f>Sheet1!$D$1</c:f>
              <c:strCache>
                <c:ptCount val="1"/>
                <c:pt idx="0">
                  <c:v>2010 Female</c:v>
                </c:pt>
              </c:strCache>
            </c:strRef>
          </c:tx>
          <c:spPr>
            <a:solidFill>
              <a:srgbClr val="AF423F"/>
            </a:solidFill>
            <a:ln>
              <a:solidFill>
                <a:schemeClr val="bg1">
                  <a:lumMod val="65000"/>
                </a:schemeClr>
              </a:solidFill>
            </a:ln>
          </c:spPr>
          <c:invertIfNegative val="0"/>
          <c:cat>
            <c:strRef>
              <c:f>Sheet1!$A$2:$A$19</c:f>
              <c:strCache>
                <c:ptCount val="18"/>
                <c:pt idx="0">
                  <c:v>Under 5</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65 years</c:v>
                </c:pt>
                <c:pt idx="11">
                  <c:v>55 to 59 years</c:v>
                </c:pt>
                <c:pt idx="12">
                  <c:v>60 to 65 years</c:v>
                </c:pt>
                <c:pt idx="13">
                  <c:v>65 to 69 years</c:v>
                </c:pt>
                <c:pt idx="14">
                  <c:v>70 to 74 years</c:v>
                </c:pt>
                <c:pt idx="15">
                  <c:v>75 to 79 years</c:v>
                </c:pt>
                <c:pt idx="16">
                  <c:v>80 to 84 years</c:v>
                </c:pt>
                <c:pt idx="17">
                  <c:v>85 years and older</c:v>
                </c:pt>
              </c:strCache>
            </c:strRef>
          </c:cat>
          <c:val>
            <c:numRef>
              <c:f>Sheet1!$D$2:$D$19</c:f>
              <c:numCache>
                <c:formatCode>#,##0</c:formatCode>
                <c:ptCount val="18"/>
                <c:pt idx="0">
                  <c:v>944324</c:v>
                </c:pt>
                <c:pt idx="1">
                  <c:v>944420</c:v>
                </c:pt>
                <c:pt idx="2">
                  <c:v>919017</c:v>
                </c:pt>
                <c:pt idx="3">
                  <c:v>914438</c:v>
                </c:pt>
                <c:pt idx="4">
                  <c:v>884726</c:v>
                </c:pt>
                <c:pt idx="5">
                  <c:v>914073</c:v>
                </c:pt>
                <c:pt idx="6">
                  <c:v>877547</c:v>
                </c:pt>
                <c:pt idx="7">
                  <c:v>887448</c:v>
                </c:pt>
                <c:pt idx="8">
                  <c:v>847930</c:v>
                </c:pt>
                <c:pt idx="9">
                  <c:v>885604</c:v>
                </c:pt>
                <c:pt idx="10">
                  <c:v>846936</c:v>
                </c:pt>
                <c:pt idx="11">
                  <c:v>731649</c:v>
                </c:pt>
                <c:pt idx="12">
                  <c:v>608947</c:v>
                </c:pt>
                <c:pt idx="13">
                  <c:v>449831</c:v>
                </c:pt>
                <c:pt idx="14">
                  <c:v>335291</c:v>
                </c:pt>
                <c:pt idx="15">
                  <c:v>268715</c:v>
                </c:pt>
                <c:pt idx="16">
                  <c:v>208177</c:v>
                </c:pt>
                <c:pt idx="17">
                  <c:v>204208</c:v>
                </c:pt>
              </c:numCache>
            </c:numRef>
          </c:val>
          <c:extLst>
            <c:ext xmlns:c16="http://schemas.microsoft.com/office/drawing/2014/chart" uri="{C3380CC4-5D6E-409C-BE32-E72D297353CC}">
              <c16:uniqueId val="{00000002-8545-4A1B-9DDB-5ED5C2B1D1FF}"/>
            </c:ext>
          </c:extLst>
        </c:ser>
        <c:ser>
          <c:idx val="3"/>
          <c:order val="3"/>
          <c:tx>
            <c:strRef>
              <c:f>Sheet1!$E$1</c:f>
              <c:strCache>
                <c:ptCount val="1"/>
                <c:pt idx="0">
                  <c:v>2030 Female</c:v>
                </c:pt>
              </c:strCache>
            </c:strRef>
          </c:tx>
          <c:spPr>
            <a:solidFill>
              <a:srgbClr val="D78F8D"/>
            </a:solidFill>
            <a:ln>
              <a:solidFill>
                <a:schemeClr val="bg1">
                  <a:lumMod val="65000"/>
                </a:schemeClr>
              </a:solidFill>
            </a:ln>
          </c:spPr>
          <c:invertIfNegative val="0"/>
          <c:cat>
            <c:strRef>
              <c:f>Sheet1!$A$2:$A$19</c:f>
              <c:strCache>
                <c:ptCount val="18"/>
                <c:pt idx="0">
                  <c:v>Under 5</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65 years</c:v>
                </c:pt>
                <c:pt idx="11">
                  <c:v>55 to 59 years</c:v>
                </c:pt>
                <c:pt idx="12">
                  <c:v>60 to 65 years</c:v>
                </c:pt>
                <c:pt idx="13">
                  <c:v>65 to 69 years</c:v>
                </c:pt>
                <c:pt idx="14">
                  <c:v>70 to 74 years</c:v>
                </c:pt>
                <c:pt idx="15">
                  <c:v>75 to 79 years</c:v>
                </c:pt>
                <c:pt idx="16">
                  <c:v>80 to 84 years</c:v>
                </c:pt>
                <c:pt idx="17">
                  <c:v>85 years and older</c:v>
                </c:pt>
              </c:strCache>
            </c:strRef>
          </c:cat>
          <c:val>
            <c:numRef>
              <c:f>Sheet1!$E$2:$E$19</c:f>
              <c:numCache>
                <c:formatCode>General</c:formatCode>
                <c:ptCount val="18"/>
                <c:pt idx="0">
                  <c:v>154211</c:v>
                </c:pt>
                <c:pt idx="1">
                  <c:v>123435</c:v>
                </c:pt>
                <c:pt idx="2">
                  <c:v>137976</c:v>
                </c:pt>
                <c:pt idx="3">
                  <c:v>140547</c:v>
                </c:pt>
                <c:pt idx="4">
                  <c:v>191273</c:v>
                </c:pt>
                <c:pt idx="5">
                  <c:v>183111</c:v>
                </c:pt>
                <c:pt idx="6">
                  <c:v>190686</c:v>
                </c:pt>
                <c:pt idx="7">
                  <c:v>167310</c:v>
                </c:pt>
                <c:pt idx="8">
                  <c:v>165118</c:v>
                </c:pt>
                <c:pt idx="9">
                  <c:v>147271</c:v>
                </c:pt>
                <c:pt idx="10">
                  <c:v>115637</c:v>
                </c:pt>
                <c:pt idx="11">
                  <c:v>210130</c:v>
                </c:pt>
                <c:pt idx="12">
                  <c:v>251513</c:v>
                </c:pt>
                <c:pt idx="13">
                  <c:v>405436</c:v>
                </c:pt>
                <c:pt idx="14">
                  <c:v>430864</c:v>
                </c:pt>
                <c:pt idx="15">
                  <c:v>328375</c:v>
                </c:pt>
                <c:pt idx="16">
                  <c:v>210322</c:v>
                </c:pt>
                <c:pt idx="17">
                  <c:v>161663</c:v>
                </c:pt>
              </c:numCache>
            </c:numRef>
          </c:val>
          <c:extLst>
            <c:ext xmlns:c16="http://schemas.microsoft.com/office/drawing/2014/chart" uri="{C3380CC4-5D6E-409C-BE32-E72D297353CC}">
              <c16:uniqueId val="{00000003-8545-4A1B-9DDB-5ED5C2B1D1FF}"/>
            </c:ext>
          </c:extLst>
        </c:ser>
        <c:dLbls>
          <c:showLegendKey val="0"/>
          <c:showVal val="0"/>
          <c:showCatName val="0"/>
          <c:showSerName val="0"/>
          <c:showPercent val="0"/>
          <c:showBubbleSize val="0"/>
        </c:dLbls>
        <c:gapWidth val="0"/>
        <c:overlap val="100"/>
        <c:axId val="735090416"/>
        <c:axId val="769189888"/>
      </c:barChart>
      <c:catAx>
        <c:axId val="735090416"/>
        <c:scaling>
          <c:orientation val="minMax"/>
        </c:scaling>
        <c:delete val="0"/>
        <c:axPos val="l"/>
        <c:numFmt formatCode="General" sourceLinked="0"/>
        <c:majorTickMark val="out"/>
        <c:minorTickMark val="none"/>
        <c:tickLblPos val="low"/>
        <c:txPr>
          <a:bodyPr/>
          <a:lstStyle/>
          <a:p>
            <a:pPr>
              <a:defRPr sz="900" baseline="0">
                <a:latin typeface="+mj-lt"/>
              </a:defRPr>
            </a:pPr>
            <a:endParaRPr lang="en-US"/>
          </a:p>
        </c:txPr>
        <c:crossAx val="769189888"/>
        <c:crosses val="autoZero"/>
        <c:auto val="1"/>
        <c:lblAlgn val="ctr"/>
        <c:lblOffset val="100"/>
        <c:noMultiLvlLbl val="0"/>
      </c:catAx>
      <c:valAx>
        <c:axId val="769189888"/>
        <c:scaling>
          <c:orientation val="minMax"/>
          <c:min val="-1500000"/>
        </c:scaling>
        <c:delete val="0"/>
        <c:axPos val="b"/>
        <c:majorGridlines/>
        <c:numFmt formatCode="#,##0;#,##0" sourceLinked="0"/>
        <c:majorTickMark val="out"/>
        <c:minorTickMark val="none"/>
        <c:tickLblPos val="nextTo"/>
        <c:txPr>
          <a:bodyPr/>
          <a:lstStyle/>
          <a:p>
            <a:pPr>
              <a:defRPr sz="1400">
                <a:solidFill>
                  <a:schemeClr val="tx1"/>
                </a:solidFill>
                <a:latin typeface="+mj-lt"/>
              </a:defRPr>
            </a:pPr>
            <a:endParaRPr lang="en-US"/>
          </a:p>
        </c:txPr>
        <c:crossAx val="735090416"/>
        <c:crosses val="autoZero"/>
        <c:crossBetween val="between"/>
        <c:dispUnits>
          <c:builtInUnit val="thousands"/>
          <c:dispUnitsLbl>
            <c:layout>
              <c:manualLayout>
                <c:xMode val="edge"/>
                <c:yMode val="edge"/>
                <c:x val="0.49824554808345994"/>
                <c:y val="0.91956939116915104"/>
              </c:manualLayout>
            </c:layout>
            <c:tx>
              <c:rich>
                <a:bodyPr/>
                <a:lstStyle/>
                <a:p>
                  <a:pPr>
                    <a:defRPr/>
                  </a:pPr>
                  <a:r>
                    <a:rPr lang="en-US" sz="1100" dirty="0">
                      <a:latin typeface="+mj-lt"/>
                    </a:rPr>
                    <a:t>Thousands</a:t>
                  </a:r>
                </a:p>
              </c:rich>
            </c:tx>
          </c:dispUnitsLbl>
        </c:dispUnits>
      </c:valAx>
    </c:plotArea>
    <c:legend>
      <c:legendPos val="t"/>
      <c:layout>
        <c:manualLayout>
          <c:xMode val="edge"/>
          <c:yMode val="edge"/>
          <c:x val="0.20076585423220045"/>
          <c:y val="1.1968864733718438E-3"/>
          <c:w val="0.75141557946648363"/>
          <c:h val="5.3053186060075821E-2"/>
        </c:manualLayout>
      </c:layout>
      <c:overlay val="0"/>
      <c:txPr>
        <a:bodyPr/>
        <a:lstStyle/>
        <a:p>
          <a:pPr>
            <a:defRPr sz="12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extLst>
            <c:ext xmlns:c16="http://schemas.microsoft.com/office/drawing/2014/chart" uri="{C3380CC4-5D6E-409C-BE32-E72D297353CC}">
              <c16:uniqueId val="{00000000-6A0D-45D6-9683-CBA6D2F216FB}"/>
            </c:ext>
          </c:extLst>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extLst>
            <c:ext xmlns:c16="http://schemas.microsoft.com/office/drawing/2014/chart" uri="{C3380CC4-5D6E-409C-BE32-E72D297353CC}">
              <c16:uniqueId val="{00000001-6A0D-45D6-9683-CBA6D2F216FB}"/>
            </c:ext>
          </c:extLst>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extLst>
            <c:ext xmlns:c16="http://schemas.microsoft.com/office/drawing/2014/chart" uri="{C3380CC4-5D6E-409C-BE32-E72D297353CC}">
              <c16:uniqueId val="{00000002-6A0D-45D6-9683-CBA6D2F216FB}"/>
            </c:ext>
          </c:extLst>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extLst>
            <c:ext xmlns:c16="http://schemas.microsoft.com/office/drawing/2014/chart" uri="{C3380CC4-5D6E-409C-BE32-E72D297353CC}">
              <c16:uniqueId val="{00000003-6A0D-45D6-9683-CBA6D2F216FB}"/>
            </c:ext>
          </c:extLst>
        </c:ser>
        <c:dLbls>
          <c:showLegendKey val="0"/>
          <c:showVal val="0"/>
          <c:showCatName val="0"/>
          <c:showSerName val="0"/>
          <c:showPercent val="0"/>
          <c:showBubbleSize val="0"/>
        </c:dLbls>
        <c:marker val="1"/>
        <c:smooth val="0"/>
        <c:axId val="733314232"/>
        <c:axId val="733313448"/>
      </c:lineChart>
      <c:catAx>
        <c:axId val="733314232"/>
        <c:scaling>
          <c:orientation val="minMax"/>
        </c:scaling>
        <c:delete val="0"/>
        <c:axPos val="b"/>
        <c:numFmt formatCode="General" sourceLinked="1"/>
        <c:majorTickMark val="out"/>
        <c:minorTickMark val="out"/>
        <c:tickLblPos val="nextTo"/>
        <c:txPr>
          <a:bodyPr rot="-2220000"/>
          <a:lstStyle/>
          <a:p>
            <a:pPr>
              <a:defRPr sz="1600"/>
            </a:pPr>
            <a:endParaRPr lang="en-US"/>
          </a:p>
        </c:txPr>
        <c:crossAx val="733313448"/>
        <c:crosses val="autoZero"/>
        <c:auto val="1"/>
        <c:lblAlgn val="ctr"/>
        <c:lblOffset val="100"/>
        <c:tickLblSkip val="5"/>
        <c:noMultiLvlLbl val="0"/>
      </c:catAx>
      <c:valAx>
        <c:axId val="733313448"/>
        <c:scaling>
          <c:orientation val="minMax"/>
        </c:scaling>
        <c:delete val="0"/>
        <c:axPos val="l"/>
        <c:majorGridlines/>
        <c:numFmt formatCode="#,##0" sourceLinked="1"/>
        <c:majorTickMark val="out"/>
        <c:minorTickMark val="none"/>
        <c:tickLblPos val="nextTo"/>
        <c:crossAx val="73331423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NH White</c:v>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State_of_Texas!$D$253:$D$493</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State_of_Texas!$I$253:$I$493</c:f>
              <c:numCache>
                <c:formatCode>General</c:formatCode>
                <c:ptCount val="9"/>
                <c:pt idx="0">
                  <c:v>1760065</c:v>
                </c:pt>
                <c:pt idx="1">
                  <c:v>2063210</c:v>
                </c:pt>
                <c:pt idx="2">
                  <c:v>2407338</c:v>
                </c:pt>
                <c:pt idx="3">
                  <c:v>2776121</c:v>
                </c:pt>
                <c:pt idx="4">
                  <c:v>3047041</c:v>
                </c:pt>
                <c:pt idx="5">
                  <c:v>3133151</c:v>
                </c:pt>
                <c:pt idx="6">
                  <c:v>3141889</c:v>
                </c:pt>
                <c:pt idx="7">
                  <c:v>3097520</c:v>
                </c:pt>
                <c:pt idx="8">
                  <c:v>3108168</c:v>
                </c:pt>
              </c:numCache>
            </c:numRef>
          </c:val>
          <c:smooth val="0"/>
          <c:extLst>
            <c:ext xmlns:c16="http://schemas.microsoft.com/office/drawing/2014/chart" uri="{C3380CC4-5D6E-409C-BE32-E72D297353CC}">
              <c16:uniqueId val="{00000000-F1A8-4C3B-A721-E52F672D1E7B}"/>
            </c:ext>
          </c:extLst>
        </c:ser>
        <c:ser>
          <c:idx val="2"/>
          <c:order val="1"/>
          <c:tx>
            <c:v>NH Black</c:v>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State_of_Texas!$D$253:$D$493</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State_of_Texas!$L$253:$L$493</c:f>
              <c:numCache>
                <c:formatCode>General</c:formatCode>
                <c:ptCount val="9"/>
                <c:pt idx="0">
                  <c:v>218374</c:v>
                </c:pt>
                <c:pt idx="1">
                  <c:v>277091</c:v>
                </c:pt>
                <c:pt idx="2">
                  <c:v>362127</c:v>
                </c:pt>
                <c:pt idx="3">
                  <c:v>468516</c:v>
                </c:pt>
                <c:pt idx="4">
                  <c:v>569622</c:v>
                </c:pt>
                <c:pt idx="5">
                  <c:v>642813</c:v>
                </c:pt>
                <c:pt idx="6">
                  <c:v>704447</c:v>
                </c:pt>
                <c:pt idx="7">
                  <c:v>753591</c:v>
                </c:pt>
                <c:pt idx="8">
                  <c:v>804450</c:v>
                </c:pt>
              </c:numCache>
            </c:numRef>
          </c:val>
          <c:smooth val="0"/>
          <c:extLst>
            <c:ext xmlns:c16="http://schemas.microsoft.com/office/drawing/2014/chart" uri="{C3380CC4-5D6E-409C-BE32-E72D297353CC}">
              <c16:uniqueId val="{00000001-F1A8-4C3B-A721-E52F672D1E7B}"/>
            </c:ext>
          </c:extLst>
        </c:ser>
        <c:ser>
          <c:idx val="3"/>
          <c:order val="2"/>
          <c:tx>
            <c:v>Hispanic</c:v>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State_of_Texas!$D$253:$D$493</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State_of_Texas!$O$253:$O$493</c:f>
              <c:numCache>
                <c:formatCode>General</c:formatCode>
                <c:ptCount val="9"/>
                <c:pt idx="0">
                  <c:v>532921</c:v>
                </c:pt>
                <c:pt idx="1">
                  <c:v>706557</c:v>
                </c:pt>
                <c:pt idx="2">
                  <c:v>934167</c:v>
                </c:pt>
                <c:pt idx="3">
                  <c:v>1234117</c:v>
                </c:pt>
                <c:pt idx="4">
                  <c:v>1588590</c:v>
                </c:pt>
                <c:pt idx="5">
                  <c:v>1964597</c:v>
                </c:pt>
                <c:pt idx="6">
                  <c:v>2384112</c:v>
                </c:pt>
                <c:pt idx="7">
                  <c:v>2793615</c:v>
                </c:pt>
                <c:pt idx="8">
                  <c:v>3210318</c:v>
                </c:pt>
              </c:numCache>
            </c:numRef>
          </c:val>
          <c:smooth val="0"/>
          <c:extLst>
            <c:ext xmlns:c16="http://schemas.microsoft.com/office/drawing/2014/chart" uri="{C3380CC4-5D6E-409C-BE32-E72D297353CC}">
              <c16:uniqueId val="{00000002-F1A8-4C3B-A721-E52F672D1E7B}"/>
            </c:ext>
          </c:extLst>
        </c:ser>
        <c:ser>
          <c:idx val="4"/>
          <c:order val="3"/>
          <c:tx>
            <c:v>NH Other</c:v>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State_of_Texas!$D$253:$D$493</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State_of_Texas!$R$253:$R$493</c:f>
              <c:numCache>
                <c:formatCode>General</c:formatCode>
                <c:ptCount val="9"/>
                <c:pt idx="0">
                  <c:v>90526</c:v>
                </c:pt>
                <c:pt idx="1">
                  <c:v>136840</c:v>
                </c:pt>
                <c:pt idx="2">
                  <c:v>195220</c:v>
                </c:pt>
                <c:pt idx="3">
                  <c:v>264721</c:v>
                </c:pt>
                <c:pt idx="4">
                  <c:v>343458</c:v>
                </c:pt>
                <c:pt idx="5">
                  <c:v>430369</c:v>
                </c:pt>
                <c:pt idx="6">
                  <c:v>538489</c:v>
                </c:pt>
                <c:pt idx="7">
                  <c:v>644872</c:v>
                </c:pt>
                <c:pt idx="8">
                  <c:v>759449</c:v>
                </c:pt>
              </c:numCache>
            </c:numRef>
          </c:val>
          <c:smooth val="0"/>
          <c:extLst>
            <c:ext xmlns:c16="http://schemas.microsoft.com/office/drawing/2014/chart" uri="{C3380CC4-5D6E-409C-BE32-E72D297353CC}">
              <c16:uniqueId val="{00000003-F1A8-4C3B-A721-E52F672D1E7B}"/>
            </c:ext>
          </c:extLst>
        </c:ser>
        <c:dLbls>
          <c:showLegendKey val="0"/>
          <c:showVal val="0"/>
          <c:showCatName val="0"/>
          <c:showSerName val="0"/>
          <c:showPercent val="0"/>
          <c:showBubbleSize val="0"/>
        </c:dLbls>
        <c:marker val="1"/>
        <c:smooth val="0"/>
        <c:axId val="733311488"/>
        <c:axId val="733313056"/>
      </c:lineChart>
      <c:catAx>
        <c:axId val="73331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3313056"/>
        <c:crosses val="autoZero"/>
        <c:auto val="1"/>
        <c:lblAlgn val="ctr"/>
        <c:lblOffset val="100"/>
        <c:noMultiLvlLbl val="0"/>
      </c:catAx>
      <c:valAx>
        <c:axId val="733313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3311488"/>
        <c:crosses val="autoZero"/>
        <c:crossBetween val="between"/>
      </c:valAx>
      <c:spPr>
        <a:noFill/>
        <a:ln>
          <a:noFill/>
        </a:ln>
        <a:effectLst/>
      </c:spPr>
    </c:plotArea>
    <c:legend>
      <c:legendPos val="tr"/>
      <c:layout>
        <c:manualLayout>
          <c:xMode val="edge"/>
          <c:yMode val="edge"/>
          <c:x val="0.76582531350247884"/>
          <c:y val="0.29743946205481575"/>
          <c:w val="0.21226098473801885"/>
          <c:h val="0.37134638528861147"/>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16826938580708"/>
          <c:y val="0.14375965255967743"/>
          <c:w val="0.69059579106028168"/>
          <c:h val="0.66215741927607885"/>
        </c:manualLayout>
      </c:layout>
      <c:barChart>
        <c:barDir val="col"/>
        <c:grouping val="percentStacked"/>
        <c:varyColors val="0"/>
        <c:ser>
          <c:idx val="0"/>
          <c:order val="0"/>
          <c:tx>
            <c:strRef>
              <c:f>'AgebyRace-Ethnicity2010'!$E$4</c:f>
              <c:strCache>
                <c:ptCount val="1"/>
                <c:pt idx="0">
                  <c:v>% NH White</c:v>
                </c:pt>
              </c:strCache>
            </c:strRef>
          </c:tx>
          <c:spPr>
            <a:solidFill>
              <a:schemeClr val="accent1"/>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35-4411-81B6-B2A8DAF643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'AgebyRace-Ethnicity2010'!$C$13:$C$15</c:f>
              <c:strCache>
                <c:ptCount val="3"/>
                <c:pt idx="0">
                  <c:v>  Under 18 years</c:v>
                </c:pt>
                <c:pt idx="1">
                  <c:v>  18 to 64 years</c:v>
                </c:pt>
                <c:pt idx="2">
                  <c:v>  65 years and over</c:v>
                </c:pt>
              </c:strCache>
            </c:strRef>
          </c:cat>
          <c:val>
            <c:numRef>
              <c:f>'AgebyRace-Ethnicity2010'!$E$13:$E$15</c:f>
              <c:numCache>
                <c:formatCode>0.0</c:formatCode>
                <c:ptCount val="3"/>
                <c:pt idx="0">
                  <c:v>34.809906781726937</c:v>
                </c:pt>
                <c:pt idx="1">
                  <c:v>46.929361465557321</c:v>
                </c:pt>
                <c:pt idx="2">
                  <c:v>67.730072356579939</c:v>
                </c:pt>
              </c:numCache>
            </c:numRef>
          </c:val>
          <c:extLst>
            <c:ext xmlns:c16="http://schemas.microsoft.com/office/drawing/2014/chart" uri="{C3380CC4-5D6E-409C-BE32-E72D297353CC}">
              <c16:uniqueId val="{00000000-CBFD-4D5B-95A9-C25BC2455BC1}"/>
            </c:ext>
          </c:extLst>
        </c:ser>
        <c:ser>
          <c:idx val="1"/>
          <c:order val="1"/>
          <c:tx>
            <c:strRef>
              <c:f>'AgebyRace-Ethnicity2010'!$G$4</c:f>
              <c:strCache>
                <c:ptCount val="1"/>
                <c:pt idx="0">
                  <c:v>% Black</c:v>
                </c:pt>
              </c:strCache>
            </c:strRef>
          </c:tx>
          <c:spPr>
            <a:solidFill>
              <a:schemeClr val="accent2"/>
            </a:solidFill>
            <a:ln>
              <a:noFill/>
            </a:ln>
            <a:effectLst/>
          </c:spPr>
          <c:invertIfNegative val="0"/>
          <c:cat>
            <c:strRef>
              <c:f>'AgebyRace-Ethnicity2010'!$C$13:$C$15</c:f>
              <c:strCache>
                <c:ptCount val="3"/>
                <c:pt idx="0">
                  <c:v>  Under 18 years</c:v>
                </c:pt>
                <c:pt idx="1">
                  <c:v>  18 to 64 years</c:v>
                </c:pt>
                <c:pt idx="2">
                  <c:v>  65 years and over</c:v>
                </c:pt>
              </c:strCache>
            </c:strRef>
          </c:cat>
          <c:val>
            <c:numRef>
              <c:f>'AgebyRace-Ethnicity2010'!$G$13:$G$15</c:f>
              <c:numCache>
                <c:formatCode>0.0</c:formatCode>
                <c:ptCount val="3"/>
                <c:pt idx="0">
                  <c:v>12.653881417487886</c:v>
                </c:pt>
                <c:pt idx="1">
                  <c:v>12.03155641000043</c:v>
                </c:pt>
                <c:pt idx="2">
                  <c:v>8.4597076343730961</c:v>
                </c:pt>
              </c:numCache>
            </c:numRef>
          </c:val>
          <c:extLst>
            <c:ext xmlns:c16="http://schemas.microsoft.com/office/drawing/2014/chart" uri="{C3380CC4-5D6E-409C-BE32-E72D297353CC}">
              <c16:uniqueId val="{00000001-CBFD-4D5B-95A9-C25BC2455BC1}"/>
            </c:ext>
          </c:extLst>
        </c:ser>
        <c:ser>
          <c:idx val="3"/>
          <c:order val="2"/>
          <c:tx>
            <c:strRef>
              <c:f>'AgebyRace-Ethnicity2010'!$N$4</c:f>
              <c:strCache>
                <c:ptCount val="1"/>
                <c:pt idx="0">
                  <c:v>% Hispanic</c:v>
                </c:pt>
              </c:strCache>
            </c:strRef>
          </c:tx>
          <c:spPr>
            <a:solidFill>
              <a:schemeClr val="bg2">
                <a:lumMod val="75000"/>
              </a:schemeClr>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35-4411-81B6-B2A8DAF643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'AgebyRace-Ethnicity2010'!$C$13:$C$15</c:f>
              <c:strCache>
                <c:ptCount val="3"/>
                <c:pt idx="0">
                  <c:v>  Under 18 years</c:v>
                </c:pt>
                <c:pt idx="1">
                  <c:v>  18 to 64 years</c:v>
                </c:pt>
                <c:pt idx="2">
                  <c:v>  65 years and over</c:v>
                </c:pt>
              </c:strCache>
            </c:strRef>
          </c:cat>
          <c:val>
            <c:numRef>
              <c:f>'AgebyRace-Ethnicity2010'!$N$13:$N$15</c:f>
              <c:numCache>
                <c:formatCode>0.0</c:formatCode>
                <c:ptCount val="3"/>
                <c:pt idx="0">
                  <c:v>47.730289745311225</c:v>
                </c:pt>
                <c:pt idx="1">
                  <c:v>35.672508362079789</c:v>
                </c:pt>
                <c:pt idx="2">
                  <c:v>20.455630777217699</c:v>
                </c:pt>
              </c:numCache>
            </c:numRef>
          </c:val>
          <c:extLst>
            <c:ext xmlns:c16="http://schemas.microsoft.com/office/drawing/2014/chart" uri="{C3380CC4-5D6E-409C-BE32-E72D297353CC}">
              <c16:uniqueId val="{00000002-CBFD-4D5B-95A9-C25BC2455BC1}"/>
            </c:ext>
          </c:extLst>
        </c:ser>
        <c:ser>
          <c:idx val="2"/>
          <c:order val="3"/>
          <c:tx>
            <c:strRef>
              <c:f>'AgebyRace-Ethnicity2010'!$L$4</c:f>
              <c:strCache>
                <c:ptCount val="1"/>
                <c:pt idx="0">
                  <c:v>% NH Other</c:v>
                </c:pt>
              </c:strCache>
            </c:strRef>
          </c:tx>
          <c:spPr>
            <a:solidFill>
              <a:schemeClr val="accent4">
                <a:lumMod val="60000"/>
                <a:lumOff val="40000"/>
              </a:schemeClr>
            </a:solidFill>
            <a:ln>
              <a:noFill/>
            </a:ln>
            <a:effectLst/>
          </c:spPr>
          <c:invertIfNegative val="0"/>
          <c:cat>
            <c:strRef>
              <c:f>'AgebyRace-Ethnicity2010'!$C$13:$C$15</c:f>
              <c:strCache>
                <c:ptCount val="3"/>
                <c:pt idx="0">
                  <c:v>  Under 18 years</c:v>
                </c:pt>
                <c:pt idx="1">
                  <c:v>  18 to 64 years</c:v>
                </c:pt>
                <c:pt idx="2">
                  <c:v>  65 years and over</c:v>
                </c:pt>
              </c:strCache>
            </c:strRef>
          </c:cat>
          <c:val>
            <c:numRef>
              <c:f>'AgebyRace-Ethnicity2010'!$L$13:$L$15</c:f>
              <c:numCache>
                <c:formatCode>0.0</c:formatCode>
                <c:ptCount val="3"/>
                <c:pt idx="0">
                  <c:v>4.8059220554739506</c:v>
                </c:pt>
                <c:pt idx="1">
                  <c:v>5.3665737623624645</c:v>
                </c:pt>
                <c:pt idx="2">
                  <c:v>3.3545892318292609</c:v>
                </c:pt>
              </c:numCache>
            </c:numRef>
          </c:val>
          <c:extLst>
            <c:ext xmlns:c16="http://schemas.microsoft.com/office/drawing/2014/chart" uri="{C3380CC4-5D6E-409C-BE32-E72D297353CC}">
              <c16:uniqueId val="{00000003-CBFD-4D5B-95A9-C25BC2455BC1}"/>
            </c:ext>
          </c:extLst>
        </c:ser>
        <c:dLbls>
          <c:showLegendKey val="0"/>
          <c:showVal val="0"/>
          <c:showCatName val="0"/>
          <c:showSerName val="0"/>
          <c:showPercent val="0"/>
          <c:showBubbleSize val="0"/>
        </c:dLbls>
        <c:gapWidth val="100"/>
        <c:overlap val="100"/>
        <c:axId val="733314624"/>
        <c:axId val="733312664"/>
      </c:barChart>
      <c:catAx>
        <c:axId val="7333146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 Groups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3312664"/>
        <c:crosses val="autoZero"/>
        <c:auto val="1"/>
        <c:lblAlgn val="ctr"/>
        <c:lblOffset val="100"/>
        <c:noMultiLvlLbl val="0"/>
      </c:catAx>
      <c:valAx>
        <c:axId val="733312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t>Percentof</a:t>
                </a:r>
                <a:r>
                  <a:rPr lang="en-US" dirty="0"/>
                  <a:t> Age Group</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3314624"/>
        <c:crosses val="autoZero"/>
        <c:crossBetween val="between"/>
      </c:valAx>
      <c:spPr>
        <a:noFill/>
        <a:ln>
          <a:noFill/>
        </a:ln>
        <a:effectLst/>
      </c:spPr>
    </c:plotArea>
    <c:legend>
      <c:legendPos val="b"/>
      <c:layout>
        <c:manualLayout>
          <c:xMode val="edge"/>
          <c:yMode val="edge"/>
          <c:x val="0.77646473050455023"/>
          <c:y val="0.22097822060671132"/>
          <c:w val="0.22025888590058629"/>
          <c:h val="0.5434597719772861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02390628165346"/>
          <c:y val="0.14778582016969335"/>
          <c:w val="0.63451921889838769"/>
          <c:h val="0.66215741927607885"/>
        </c:manualLayout>
      </c:layout>
      <c:barChart>
        <c:barDir val="col"/>
        <c:grouping val="percentStacked"/>
        <c:varyColors val="0"/>
        <c:ser>
          <c:idx val="0"/>
          <c:order val="0"/>
          <c:tx>
            <c:strRef>
              <c:f>'AgebyRace-Ethnicity2010'!$AG$46</c:f>
              <c:strCache>
                <c:ptCount val="1"/>
                <c:pt idx="0">
                  <c:v>% NH White</c:v>
                </c:pt>
              </c:strCache>
            </c:strRef>
          </c:tx>
          <c:spPr>
            <a:solidFill>
              <a:schemeClr val="accent1"/>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0C-4082-A688-3A8FE28EF1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'AgebyRace-Ethnicity2010'!$AC$47:$AC$49</c:f>
              <c:strCache>
                <c:ptCount val="3"/>
                <c:pt idx="0">
                  <c:v>0-17 Years</c:v>
                </c:pt>
                <c:pt idx="1">
                  <c:v>18-64 Years</c:v>
                </c:pt>
                <c:pt idx="2">
                  <c:v>65 Years and Older</c:v>
                </c:pt>
              </c:strCache>
            </c:strRef>
          </c:cat>
          <c:val>
            <c:numRef>
              <c:f>'AgebyRace-Ethnicity2010'!$AG$47:$AG$49</c:f>
              <c:numCache>
                <c:formatCode>#,##0</c:formatCode>
                <c:ptCount val="3"/>
                <c:pt idx="0">
                  <c:v>17.325717472895143</c:v>
                </c:pt>
                <c:pt idx="1">
                  <c:v>19.869957106889203</c:v>
                </c:pt>
                <c:pt idx="2">
                  <c:v>35.385500057450784</c:v>
                </c:pt>
              </c:numCache>
            </c:numRef>
          </c:val>
          <c:extLst>
            <c:ext xmlns:c16="http://schemas.microsoft.com/office/drawing/2014/chart" uri="{C3380CC4-5D6E-409C-BE32-E72D297353CC}">
              <c16:uniqueId val="{00000000-2EDF-4BE4-903F-1C5E01936146}"/>
            </c:ext>
          </c:extLst>
        </c:ser>
        <c:ser>
          <c:idx val="1"/>
          <c:order val="1"/>
          <c:tx>
            <c:strRef>
              <c:f>'AgebyRace-Ethnicity2010'!$AI$46</c:f>
              <c:strCache>
                <c:ptCount val="1"/>
                <c:pt idx="0">
                  <c:v>% NH Black</c:v>
                </c:pt>
              </c:strCache>
            </c:strRef>
          </c:tx>
          <c:spPr>
            <a:solidFill>
              <a:schemeClr val="accent2"/>
            </a:solidFill>
            <a:ln>
              <a:noFill/>
            </a:ln>
            <a:effectLst/>
          </c:spPr>
          <c:invertIfNegative val="0"/>
          <c:val>
            <c:numRef>
              <c:f>'AgebyRace-Ethnicity2010'!$AI$47:$AI$49</c:f>
              <c:numCache>
                <c:formatCode>General</c:formatCode>
                <c:ptCount val="3"/>
                <c:pt idx="0">
                  <c:v>7.9836342712746324</c:v>
                </c:pt>
                <c:pt idx="1">
                  <c:v>9.5009505812771913</c:v>
                </c:pt>
                <c:pt idx="2">
                  <c:v>10.764127200801875</c:v>
                </c:pt>
              </c:numCache>
            </c:numRef>
          </c:val>
          <c:extLst>
            <c:ext xmlns:c16="http://schemas.microsoft.com/office/drawing/2014/chart" uri="{C3380CC4-5D6E-409C-BE32-E72D297353CC}">
              <c16:uniqueId val="{00000001-2EDF-4BE4-903F-1C5E01936146}"/>
            </c:ext>
          </c:extLst>
        </c:ser>
        <c:ser>
          <c:idx val="2"/>
          <c:order val="2"/>
          <c:tx>
            <c:strRef>
              <c:f>'AgebyRace-Ethnicity2010'!$AK$46</c:f>
              <c:strCache>
                <c:ptCount val="1"/>
                <c:pt idx="0">
                  <c:v>% Hispanic</c:v>
                </c:pt>
              </c:strCache>
            </c:strRef>
          </c:tx>
          <c:spPr>
            <a:solidFill>
              <a:schemeClr val="bg2">
                <a:lumMod val="75000"/>
              </a:schemeClr>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00C-4082-A688-3A8FE28EF1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'AgebyRace-Ethnicity2010'!$AK$47:$AK$49</c:f>
              <c:numCache>
                <c:formatCode>#,##0</c:formatCode>
                <c:ptCount val="3"/>
                <c:pt idx="0">
                  <c:v>61.536692576069171</c:v>
                </c:pt>
                <c:pt idx="1">
                  <c:v>56.144491421761288</c:v>
                </c:pt>
                <c:pt idx="2">
                  <c:v>42.048117811702276</c:v>
                </c:pt>
              </c:numCache>
            </c:numRef>
          </c:val>
          <c:extLst>
            <c:ext xmlns:c16="http://schemas.microsoft.com/office/drawing/2014/chart" uri="{C3380CC4-5D6E-409C-BE32-E72D297353CC}">
              <c16:uniqueId val="{00000002-2EDF-4BE4-903F-1C5E01936146}"/>
            </c:ext>
          </c:extLst>
        </c:ser>
        <c:ser>
          <c:idx val="3"/>
          <c:order val="3"/>
          <c:tx>
            <c:strRef>
              <c:f>'AgebyRace-Ethnicity2010'!$AM$46</c:f>
              <c:strCache>
                <c:ptCount val="1"/>
                <c:pt idx="0">
                  <c:v>% NH Total</c:v>
                </c:pt>
              </c:strCache>
            </c:strRef>
          </c:tx>
          <c:spPr>
            <a:solidFill>
              <a:schemeClr val="accent4"/>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2EDF-4BE4-903F-1C5E01936146}"/>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6-2EDF-4BE4-903F-1C5E01936146}"/>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8-2EDF-4BE4-903F-1C5E01936146}"/>
              </c:ext>
            </c:extLst>
          </c:dPt>
          <c:cat>
            <c:strRef>
              <c:f>'AgebyRace-Ethnicity2010'!$AC$47:$AC$49</c:f>
              <c:strCache>
                <c:ptCount val="3"/>
                <c:pt idx="0">
                  <c:v>0-17 Years</c:v>
                </c:pt>
                <c:pt idx="1">
                  <c:v>18-64 Years</c:v>
                </c:pt>
                <c:pt idx="2">
                  <c:v>65 Years and Older</c:v>
                </c:pt>
              </c:strCache>
            </c:strRef>
          </c:cat>
          <c:val>
            <c:numRef>
              <c:f>'AgebyRace-Ethnicity2010'!$AM$47:$AM$49</c:f>
              <c:numCache>
                <c:formatCode>#,##0</c:formatCode>
                <c:ptCount val="3"/>
                <c:pt idx="0">
                  <c:v>13.153955679761051</c:v>
                </c:pt>
                <c:pt idx="1">
                  <c:v>14.484600890072311</c:v>
                </c:pt>
                <c:pt idx="2">
                  <c:v>11.802254930045066</c:v>
                </c:pt>
              </c:numCache>
            </c:numRef>
          </c:val>
          <c:extLst>
            <c:ext xmlns:c16="http://schemas.microsoft.com/office/drawing/2014/chart" uri="{C3380CC4-5D6E-409C-BE32-E72D297353CC}">
              <c16:uniqueId val="{00000009-2EDF-4BE4-903F-1C5E01936146}"/>
            </c:ext>
          </c:extLst>
        </c:ser>
        <c:dLbls>
          <c:showLegendKey val="0"/>
          <c:showVal val="0"/>
          <c:showCatName val="0"/>
          <c:showSerName val="0"/>
          <c:showPercent val="0"/>
          <c:showBubbleSize val="0"/>
        </c:dLbls>
        <c:gapWidth val="100"/>
        <c:overlap val="100"/>
        <c:axId val="733311096"/>
        <c:axId val="766932032"/>
      </c:barChart>
      <c:catAx>
        <c:axId val="7333110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 Groups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6932032"/>
        <c:crosses val="autoZero"/>
        <c:auto val="1"/>
        <c:lblAlgn val="ctr"/>
        <c:lblOffset val="100"/>
        <c:noMultiLvlLbl val="0"/>
      </c:catAx>
      <c:valAx>
        <c:axId val="76693203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 of Age</a:t>
                </a:r>
                <a:r>
                  <a:rPr lang="en-US" baseline="0"/>
                  <a:t> Group</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3311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2"/>
          <c:order val="0"/>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c:ext xmlns:c16="http://schemas.microsoft.com/office/drawing/2014/chart" uri="{C3380CC4-5D6E-409C-BE32-E72D297353CC}">
              <c16:uniqueId val="{00000000-857B-4F92-9C51-8DFDF1ECC766}"/>
            </c:ext>
          </c:extLst>
        </c:ser>
        <c:ser>
          <c:idx val="4"/>
          <c:order val="1"/>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c:ext xmlns:c16="http://schemas.microsoft.com/office/drawing/2014/chart" uri="{C3380CC4-5D6E-409C-BE32-E72D297353CC}">
              <c16:uniqueId val="{00000001-857B-4F92-9C51-8DFDF1ECC766}"/>
            </c:ext>
          </c:extLst>
        </c:ser>
        <c:ser>
          <c:idx val="3"/>
          <c:order val="2"/>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c:ext xmlns:c16="http://schemas.microsoft.com/office/drawing/2014/chart" uri="{C3380CC4-5D6E-409C-BE32-E72D297353CC}">
              <c16:uniqueId val="{00000002-857B-4F92-9C51-8DFDF1ECC766}"/>
            </c:ext>
          </c:extLst>
        </c:ser>
        <c:ser>
          <c:idx val="6"/>
          <c:order val="3"/>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c:ext xmlns:c16="http://schemas.microsoft.com/office/drawing/2014/chart" uri="{C3380CC4-5D6E-409C-BE32-E72D297353CC}">
              <c16:uniqueId val="{00000003-857B-4F92-9C51-8DFDF1ECC766}"/>
            </c:ext>
          </c:extLst>
        </c:ser>
        <c:ser>
          <c:idx val="8"/>
          <c:order val="4"/>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c:ext xmlns:c16="http://schemas.microsoft.com/office/drawing/2014/chart" uri="{C3380CC4-5D6E-409C-BE32-E72D297353CC}">
              <c16:uniqueId val="{00000004-857B-4F92-9C51-8DFDF1ECC766}"/>
            </c:ext>
          </c:extLst>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c:ext xmlns:c16="http://schemas.microsoft.com/office/drawing/2014/chart" uri="{C3380CC4-5D6E-409C-BE32-E72D297353CC}">
                <c16:uniqueId val="{00000005-857B-4F92-9C51-8DFDF1ECC766}"/>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c:ext xmlns:c16="http://schemas.microsoft.com/office/drawing/2014/chart" uri="{C3380CC4-5D6E-409C-BE32-E72D297353CC}">
              <c16:uniqueId val="{00000006-857B-4F92-9C51-8DFDF1ECC766}"/>
            </c:ext>
          </c:extLst>
        </c:ser>
        <c:dLbls>
          <c:showLegendKey val="0"/>
          <c:showVal val="0"/>
          <c:showCatName val="0"/>
          <c:showSerName val="0"/>
          <c:showPercent val="0"/>
          <c:showBubbleSize val="0"/>
        </c:dLbls>
        <c:gapWidth val="0"/>
        <c:overlap val="100"/>
        <c:axId val="735492384"/>
        <c:axId val="735500616"/>
      </c:barChart>
      <c:catAx>
        <c:axId val="735492384"/>
        <c:scaling>
          <c:orientation val="minMax"/>
        </c:scaling>
        <c:delete val="0"/>
        <c:axPos val="l"/>
        <c:numFmt formatCode="General" sourceLinked="0"/>
        <c:majorTickMark val="out"/>
        <c:minorTickMark val="none"/>
        <c:tickLblPos val="low"/>
        <c:txPr>
          <a:bodyPr/>
          <a:lstStyle/>
          <a:p>
            <a:pPr>
              <a:defRPr sz="1050" baseline="0"/>
            </a:pPr>
            <a:endParaRPr lang="en-US"/>
          </a:p>
        </c:txPr>
        <c:crossAx val="735500616"/>
        <c:crosses val="autoZero"/>
        <c:auto val="1"/>
        <c:lblAlgn val="ctr"/>
        <c:lblOffset val="100"/>
        <c:tickLblSkip val="5"/>
        <c:noMultiLvlLbl val="0"/>
      </c:catAx>
      <c:valAx>
        <c:axId val="735500616"/>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735492384"/>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c:ext xmlns:c16="http://schemas.microsoft.com/office/drawing/2014/chart" uri="{C3380CC4-5D6E-409C-BE32-E72D297353CC}">
              <c16:uniqueId val="{00000000-AC00-43E5-9391-5CD523DA4AA1}"/>
            </c:ext>
          </c:extLst>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c:ext xmlns:c16="http://schemas.microsoft.com/office/drawing/2014/chart" uri="{C3380CC4-5D6E-409C-BE32-E72D297353CC}">
              <c16:uniqueId val="{00000001-AC00-43E5-9391-5CD523DA4AA1}"/>
            </c:ext>
          </c:extLst>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c:ext xmlns:c16="http://schemas.microsoft.com/office/drawing/2014/chart" uri="{C3380CC4-5D6E-409C-BE32-E72D297353CC}">
              <c16:uniqueId val="{00000002-AC00-43E5-9391-5CD523DA4AA1}"/>
            </c:ext>
          </c:extLst>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c:ext xmlns:c16="http://schemas.microsoft.com/office/drawing/2014/chart" uri="{C3380CC4-5D6E-409C-BE32-E72D297353CC}">
              <c16:uniqueId val="{00000003-AC00-43E5-9391-5CD523DA4AA1}"/>
            </c:ext>
          </c:extLst>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c:ext xmlns:c16="http://schemas.microsoft.com/office/drawing/2014/chart" uri="{C3380CC4-5D6E-409C-BE32-E72D297353CC}">
              <c16:uniqueId val="{00000004-AC00-43E5-9391-5CD523DA4AA1}"/>
            </c:ext>
          </c:extLst>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c:ext xmlns:c16="http://schemas.microsoft.com/office/drawing/2014/chart" uri="{C3380CC4-5D6E-409C-BE32-E72D297353CC}">
              <c16:uniqueId val="{00000005-AC00-43E5-9391-5CD523DA4AA1}"/>
            </c:ext>
          </c:extLst>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c:ext xmlns:c16="http://schemas.microsoft.com/office/drawing/2014/chart" uri="{C3380CC4-5D6E-409C-BE32-E72D297353CC}">
              <c16:uniqueId val="{00000006-AC00-43E5-9391-5CD523DA4AA1}"/>
            </c:ext>
          </c:extLst>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c:ext xmlns:c16="http://schemas.microsoft.com/office/drawing/2014/chart" uri="{C3380CC4-5D6E-409C-BE32-E72D297353CC}">
                <c16:uniqueId val="{00000007-AC00-43E5-9391-5CD523DA4AA1}"/>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c:ext xmlns:c16="http://schemas.microsoft.com/office/drawing/2014/chart" uri="{C3380CC4-5D6E-409C-BE32-E72D297353CC}">
              <c16:uniqueId val="{00000008-AC00-43E5-9391-5CD523DA4AA1}"/>
            </c:ext>
          </c:extLst>
        </c:ser>
        <c:dLbls>
          <c:showLegendKey val="0"/>
          <c:showVal val="0"/>
          <c:showCatName val="0"/>
          <c:showSerName val="0"/>
          <c:showPercent val="0"/>
          <c:showBubbleSize val="0"/>
        </c:dLbls>
        <c:gapWidth val="0"/>
        <c:overlap val="100"/>
        <c:axId val="735501400"/>
        <c:axId val="735501792"/>
      </c:barChart>
      <c:catAx>
        <c:axId val="735501400"/>
        <c:scaling>
          <c:orientation val="minMax"/>
        </c:scaling>
        <c:delete val="0"/>
        <c:axPos val="l"/>
        <c:numFmt formatCode="General" sourceLinked="0"/>
        <c:majorTickMark val="out"/>
        <c:minorTickMark val="none"/>
        <c:tickLblPos val="low"/>
        <c:txPr>
          <a:bodyPr/>
          <a:lstStyle/>
          <a:p>
            <a:pPr>
              <a:defRPr sz="1050" baseline="0"/>
            </a:pPr>
            <a:endParaRPr lang="en-US"/>
          </a:p>
        </c:txPr>
        <c:crossAx val="735501792"/>
        <c:crosses val="autoZero"/>
        <c:auto val="1"/>
        <c:lblAlgn val="ctr"/>
        <c:lblOffset val="100"/>
        <c:tickLblSkip val="5"/>
        <c:noMultiLvlLbl val="0"/>
      </c:catAx>
      <c:valAx>
        <c:axId val="73550179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735501400"/>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5"/>
          <c:order val="5"/>
          <c:tx>
            <c:strRef>
              <c:f>Sheet1!$A$7</c:f>
              <c:strCache>
                <c:ptCount val="1"/>
                <c:pt idx="0">
                  <c:v>Percent of Total Net Migrants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Sheet1!$B$1:$AY$1</c:f>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f>Sheet1!$B$7:$AY$7</c:f>
              <c:numCache>
                <c:formatCode>0.0%</c:formatCode>
                <c:ptCount val="17"/>
                <c:pt idx="0">
                  <c:v>-3.4116762157694845E-2</c:v>
                </c:pt>
                <c:pt idx="1">
                  <c:v>-2.9427332410924049E-2</c:v>
                </c:pt>
                <c:pt idx="2">
                  <c:v>-2.8665880452042457E-2</c:v>
                </c:pt>
                <c:pt idx="3">
                  <c:v>-2.7783710499679634E-2</c:v>
                </c:pt>
                <c:pt idx="4">
                  <c:v>-2.4895764655628708E-2</c:v>
                </c:pt>
                <c:pt idx="5">
                  <c:v>-2.5257918636072394E-3</c:v>
                </c:pt>
                <c:pt idx="6">
                  <c:v>-9.6574394784982687E-4</c:v>
                </c:pt>
                <c:pt idx="7">
                  <c:v>4.4999953570002506E-2</c:v>
                </c:pt>
                <c:pt idx="8">
                  <c:v>4.8547205378450912E-2</c:v>
                </c:pt>
                <c:pt idx="9">
                  <c:v>5.0636555265626014E-2</c:v>
                </c:pt>
                <c:pt idx="10">
                  <c:v>5.1017281245066812E-2</c:v>
                </c:pt>
                <c:pt idx="11">
                  <c:v>5.9086814809312001E-2</c:v>
                </c:pt>
                <c:pt idx="12">
                  <c:v>7.0935750169469486E-2</c:v>
                </c:pt>
                <c:pt idx="13">
                  <c:v>9.4791482881259922E-2</c:v>
                </c:pt>
                <c:pt idx="14">
                  <c:v>0.10382676039335494</c:v>
                </c:pt>
                <c:pt idx="15">
                  <c:v>0.13190762287698837</c:v>
                </c:pt>
                <c:pt idx="16">
                  <c:v>0.22131322604908579</c:v>
                </c:pt>
              </c:numCache>
            </c:numRef>
          </c:val>
          <c:extLst>
            <c:ext xmlns:c16="http://schemas.microsoft.com/office/drawing/2014/chart" uri="{C3380CC4-5D6E-409C-BE32-E72D297353CC}">
              <c16:uniqueId val="{00000000-F9AD-44B2-B25C-B2E695F4D05E}"/>
            </c:ext>
          </c:extLst>
        </c:ser>
        <c:dLbls>
          <c:showLegendKey val="0"/>
          <c:showVal val="0"/>
          <c:showCatName val="0"/>
          <c:showSerName val="0"/>
          <c:showPercent val="0"/>
          <c:showBubbleSize val="0"/>
        </c:dLbls>
        <c:gapWidth val="182"/>
        <c:axId val="735490816"/>
        <c:axId val="735491992"/>
        <c:extLst>
          <c:ext xmlns:c15="http://schemas.microsoft.com/office/drawing/2012/chart" uri="{02D57815-91ED-43cb-92C2-25804820EDAC}">
            <c15:filteredBarSeries>
              <c15:ser>
                <c:idx val="0"/>
                <c:order val="0"/>
                <c:tx>
                  <c:strRef>
                    <c:extLst>
                      <c:ext uri="{02D57815-91ED-43cb-92C2-25804820EDAC}">
                        <c15:formulaRef>
                          <c15:sqref>Sheet1!$A$2</c15:sqref>
                        </c15:formulaRef>
                      </c:ext>
                    </c:extLst>
                    <c:strCache>
                      <c:ptCount val="1"/>
                      <c:pt idx="0">
                        <c:v>In-Migrants</c:v>
                      </c:pt>
                    </c:strCache>
                  </c:strRef>
                </c:tx>
                <c:spPr>
                  <a:solidFill>
                    <a:schemeClr val="accent1"/>
                  </a:solidFill>
                  <a:ln>
                    <a:noFill/>
                  </a:ln>
                  <a:effectLst/>
                </c:spPr>
                <c:invertIfNegative val="0"/>
                <c:dLbls>
                  <c:dLbl>
                    <c:idx val="0"/>
                    <c:layout>
                      <c:manualLayout>
                        <c:x val="1.1032308904649301E-2"/>
                        <c:y val="1.2077294685990161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1-F9AD-44B2-B25C-B2E695F4D05E}"/>
                      </c:ext>
                    </c:extLst>
                  </c:dLbl>
                  <c:dLbl>
                    <c:idx val="1"/>
                    <c:layout>
                      <c:manualLayout>
                        <c:x val="2.3640661938534278E-2"/>
                        <c:y val="9.6618357487922701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2-F9AD-44B2-B25C-B2E695F4D05E}"/>
                      </c:ext>
                    </c:extLst>
                  </c:dLbl>
                  <c:dLbl>
                    <c:idx val="2"/>
                    <c:layout>
                      <c:manualLayout>
                        <c:x val="0"/>
                        <c:y val="2.4154589371980676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3-F9AD-44B2-B25C-B2E695F4D05E}"/>
                      </c:ext>
                    </c:extLst>
                  </c:dLbl>
                  <c:dLbl>
                    <c:idx val="3"/>
                    <c:layout>
                      <c:manualLayout>
                        <c:x val="3.1520882584712374E-3"/>
                        <c:y val="7.246376811594203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4-F9AD-44B2-B25C-B2E695F4D05E}"/>
                      </c:ext>
                    </c:extLst>
                  </c:dLbl>
                  <c:dLbl>
                    <c:idx val="4"/>
                    <c:layout>
                      <c:manualLayout>
                        <c:x val="4.7281323877067984E-3"/>
                        <c:y val="1.932367149758445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5-F9AD-44B2-B25C-B2E695F4D05E}"/>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c:ext uri="{02D57815-91ED-43cb-92C2-25804820EDAC}">
                        <c15:formulaRef>
                          <c15:sqref>Sheet1!$B$2:$AY$2</c15:sqref>
                        </c15:formulaRef>
                      </c:ext>
                    </c:extLst>
                    <c:numCache>
                      <c:formatCode>_(* #,##0_);_(* \(#,##0\);_(* "-"??_);_(@_)</c:formatCode>
                      <c:ptCount val="17"/>
                      <c:pt idx="0">
                        <c:v>9155</c:v>
                      </c:pt>
                      <c:pt idx="1">
                        <c:v>14539</c:v>
                      </c:pt>
                      <c:pt idx="2">
                        <c:v>25555</c:v>
                      </c:pt>
                      <c:pt idx="3">
                        <c:v>976</c:v>
                      </c:pt>
                      <c:pt idx="4">
                        <c:v>22587</c:v>
                      </c:pt>
                      <c:pt idx="5">
                        <c:v>4393</c:v>
                      </c:pt>
                      <c:pt idx="6">
                        <c:v>1060</c:v>
                      </c:pt>
                      <c:pt idx="7">
                        <c:v>20924</c:v>
                      </c:pt>
                      <c:pt idx="8">
                        <c:v>10839</c:v>
                      </c:pt>
                      <c:pt idx="9">
                        <c:v>13919</c:v>
                      </c:pt>
                      <c:pt idx="10">
                        <c:v>12984</c:v>
                      </c:pt>
                      <c:pt idx="11">
                        <c:v>11141</c:v>
                      </c:pt>
                      <c:pt idx="12">
                        <c:v>17273</c:v>
                      </c:pt>
                      <c:pt idx="13">
                        <c:v>21927</c:v>
                      </c:pt>
                      <c:pt idx="14">
                        <c:v>31044</c:v>
                      </c:pt>
                      <c:pt idx="15">
                        <c:v>26287</c:v>
                      </c:pt>
                      <c:pt idx="16">
                        <c:v>65546</c:v>
                      </c:pt>
                    </c:numCache>
                  </c:numRef>
                </c:val>
                <c:extLst>
                  <c:ext xmlns:c16="http://schemas.microsoft.com/office/drawing/2014/chart" uri="{C3380CC4-5D6E-409C-BE32-E72D297353CC}">
                    <c16:uniqueId val="{00000006-F9AD-44B2-B25C-B2E695F4D05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Sheet1!$A$3</c15:sqref>
                        </c15:formulaRef>
                      </c:ext>
                    </c:extLst>
                    <c:strCache>
                      <c:ptCount val="1"/>
                      <c:pt idx="0">
                        <c:v>Percent of total Inmigrants</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c:ext xmlns:c15="http://schemas.microsoft.com/office/drawing/2012/chart" uri="{02D57815-91ED-43cb-92C2-25804820EDAC}">
                        <c15:formulaRef>
                          <c15:sqref>Sheet1!$B$3:$AY$3</c15:sqref>
                        </c15:formulaRef>
                      </c:ext>
                    </c:extLst>
                    <c:numCache>
                      <c:formatCode>0.0%</c:formatCode>
                      <c:ptCount val="17"/>
                      <c:pt idx="0">
                        <c:v>1.6554195778906104E-2</c:v>
                      </c:pt>
                      <c:pt idx="1">
                        <c:v>2.6289617960624342E-2</c:v>
                      </c:pt>
                      <c:pt idx="2">
                        <c:v>4.6208899304199393E-2</c:v>
                      </c:pt>
                      <c:pt idx="3">
                        <c:v>1.7648165024808692E-3</c:v>
                      </c:pt>
                      <c:pt idx="4">
                        <c:v>4.0842121251573146E-2</c:v>
                      </c:pt>
                      <c:pt idx="5">
                        <c:v>7.9434824747935014E-3</c:v>
                      </c:pt>
                      <c:pt idx="6">
                        <c:v>1.9167064473665178E-3</c:v>
                      </c:pt>
                      <c:pt idx="7">
                        <c:v>3.7835061985563224E-2</c:v>
                      </c:pt>
                      <c:pt idx="8">
                        <c:v>1.959922753113744E-2</c:v>
                      </c:pt>
                      <c:pt idx="9">
                        <c:v>2.5168525510277887E-2</c:v>
                      </c:pt>
                      <c:pt idx="10">
                        <c:v>2.3477845766610252E-2</c:v>
                      </c:pt>
                      <c:pt idx="11">
                        <c:v>2.0145308047273935E-2</c:v>
                      </c:pt>
                      <c:pt idx="12">
                        <c:v>3.1233274023926283E-2</c:v>
                      </c:pt>
                      <c:pt idx="13">
                        <c:v>3.964870025604305E-2</c:v>
                      </c:pt>
                      <c:pt idx="14">
                        <c:v>5.613418391702469E-2</c:v>
                      </c:pt>
                      <c:pt idx="15">
                        <c:v>4.7532511681060048E-2</c:v>
                      </c:pt>
                      <c:pt idx="16">
                        <c:v>0.11852117056517525</c:v>
                      </c:pt>
                    </c:numCache>
                  </c:numRef>
                </c:val>
                <c:extLst xmlns:c15="http://schemas.microsoft.com/office/drawing/2012/chart">
                  <c:ext xmlns:c16="http://schemas.microsoft.com/office/drawing/2014/chart" uri="{C3380CC4-5D6E-409C-BE32-E72D297353CC}">
                    <c16:uniqueId val="{00000007-F9AD-44B2-B25C-B2E695F4D05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Sheet1!$A$4</c15:sqref>
                        </c15:formulaRef>
                      </c:ext>
                    </c:extLst>
                    <c:strCache>
                      <c:ptCount val="1"/>
                      <c:pt idx="0">
                        <c:v>Out-Migrants</c:v>
                      </c:pt>
                    </c:strCache>
                  </c:strRef>
                </c:tx>
                <c:spPr>
                  <a:solidFill>
                    <a:schemeClr val="accent3"/>
                  </a:solidFill>
                  <a:ln>
                    <a:noFill/>
                  </a:ln>
                  <a:effectLst/>
                </c:spPr>
                <c:invertIfNegative val="0"/>
                <c:dLbls>
                  <c:dLbl>
                    <c:idx val="5"/>
                    <c:layout>
                      <c:manualLayout>
                        <c:x val="1.4184397163120567E-2"/>
                        <c:y val="-2.415458937198067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8-F9AD-44B2-B25C-B2E695F4D05E}"/>
                      </c:ext>
                    </c:extLst>
                  </c:dLbl>
                  <c:dLbl>
                    <c:idx val="6"/>
                    <c:layout>
                      <c:manualLayout>
                        <c:x val="4.7281323877068557E-3"/>
                        <c:y val="-1.207729468599033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9-F9AD-44B2-B25C-B2E695F4D05E}"/>
                      </c:ext>
                    </c:extLst>
                  </c:dLbl>
                  <c:dLbl>
                    <c:idx val="7"/>
                    <c:layout>
                      <c:manualLayout>
                        <c:x val="-2.8893808585577288E-17"/>
                        <c:y val="-1.207729468599033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A-F9AD-44B2-B25C-B2E695F4D05E}"/>
                      </c:ext>
                    </c:extLst>
                  </c:dLbl>
                  <c:dLbl>
                    <c:idx val="8"/>
                    <c:layout>
                      <c:manualLayout>
                        <c:x val="-6.3041765169424748E-3"/>
                        <c:y val="-1.449275362318840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B-F9AD-44B2-B25C-B2E695F4D05E}"/>
                      </c:ext>
                    </c:extLst>
                  </c:dLbl>
                  <c:dLbl>
                    <c:idx val="9"/>
                    <c:layout>
                      <c:manualLayout>
                        <c:x val="6.3041765169424748E-3"/>
                        <c:y val="-1.6908212560386472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C-F9AD-44B2-B25C-B2E695F4D05E}"/>
                      </c:ext>
                    </c:extLst>
                  </c:dLbl>
                  <c:dLbl>
                    <c:idx val="10"/>
                    <c:layout>
                      <c:manualLayout>
                        <c:x val="-3.152088258471266E-3"/>
                        <c:y val="-4.830917874396135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D-F9AD-44B2-B25C-B2E695F4D05E}"/>
                      </c:ext>
                    </c:extLst>
                  </c:dLbl>
                  <c:dLbl>
                    <c:idx val="14"/>
                    <c:layout>
                      <c:manualLayout>
                        <c:x val="7.8802206461779777E-3"/>
                        <c:y val="-2.65700483091787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E-F9AD-44B2-B25C-B2E695F4D05E}"/>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c:ext xmlns:c15="http://schemas.microsoft.com/office/drawing/2012/chart" uri="{02D57815-91ED-43cb-92C2-25804820EDAC}">
                        <c15:formulaRef>
                          <c15:sqref>Sheet1!$B$4:$AY$4</c15:sqref>
                        </c15:formulaRef>
                      </c:ext>
                    </c:extLst>
                    <c:numCache>
                      <c:formatCode>_(* #,##0_);_(* \(#,##0\);_(* "-"??_);_(@_)</c:formatCode>
                      <c:ptCount val="17"/>
                      <c:pt idx="0">
                        <c:v>12829</c:v>
                      </c:pt>
                      <c:pt idx="1">
                        <c:v>17708</c:v>
                      </c:pt>
                      <c:pt idx="2">
                        <c:v>28642</c:v>
                      </c:pt>
                      <c:pt idx="3">
                        <c:v>3968</c:v>
                      </c:pt>
                      <c:pt idx="4">
                        <c:v>25268</c:v>
                      </c:pt>
                      <c:pt idx="5">
                        <c:v>4665</c:v>
                      </c:pt>
                      <c:pt idx="6">
                        <c:v>1164</c:v>
                      </c:pt>
                      <c:pt idx="7">
                        <c:v>16078</c:v>
                      </c:pt>
                      <c:pt idx="8">
                        <c:v>5611</c:v>
                      </c:pt>
                      <c:pt idx="9">
                        <c:v>8466</c:v>
                      </c:pt>
                      <c:pt idx="10">
                        <c:v>7490</c:v>
                      </c:pt>
                      <c:pt idx="11">
                        <c:v>4778</c:v>
                      </c:pt>
                      <c:pt idx="12">
                        <c:v>9634</c:v>
                      </c:pt>
                      <c:pt idx="13">
                        <c:v>11719</c:v>
                      </c:pt>
                      <c:pt idx="14">
                        <c:v>19863</c:v>
                      </c:pt>
                      <c:pt idx="15">
                        <c:v>12082</c:v>
                      </c:pt>
                      <c:pt idx="16">
                        <c:v>41713</c:v>
                      </c:pt>
                    </c:numCache>
                  </c:numRef>
                </c:val>
                <c:extLst xmlns:c15="http://schemas.microsoft.com/office/drawing/2012/chart">
                  <c:ext xmlns:c16="http://schemas.microsoft.com/office/drawing/2014/chart" uri="{C3380CC4-5D6E-409C-BE32-E72D297353CC}">
                    <c16:uniqueId val="{0000000F-F9AD-44B2-B25C-B2E695F4D05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Percent of Total Out Migrants</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c:ext xmlns:c15="http://schemas.microsoft.com/office/drawing/2012/chart" uri="{02D57815-91ED-43cb-92C2-25804820EDAC}">
                        <c15:formulaRef>
                          <c15:sqref>Sheet1!$B$5:$AY$5</c15:sqref>
                        </c15:formulaRef>
                      </c:ext>
                    </c:extLst>
                    <c:numCache>
                      <c:formatCode>0.0%</c:formatCode>
                      <c:ptCount val="17"/>
                      <c:pt idx="0">
                        <c:v>2.8807009428687552E-2</c:v>
                      </c:pt>
                      <c:pt idx="1">
                        <c:v>3.9762609943347037E-2</c:v>
                      </c:pt>
                      <c:pt idx="2">
                        <c:v>6.4314472215797711E-2</c:v>
                      </c:pt>
                      <c:pt idx="3">
                        <c:v>8.9099862353287235E-3</c:v>
                      </c:pt>
                      <c:pt idx="4">
                        <c:v>5.6738289363479383E-2</c:v>
                      </c:pt>
                      <c:pt idx="5">
                        <c:v>1.0475072023137222E-2</c:v>
                      </c:pt>
                      <c:pt idx="6">
                        <c:v>2.6137157202425995E-3</c:v>
                      </c:pt>
                      <c:pt idx="7">
                        <c:v>3.6102509750911095E-2</c:v>
                      </c:pt>
                      <c:pt idx="8">
                        <c:v>1.2599277410894524E-2</c:v>
                      </c:pt>
                      <c:pt idx="9">
                        <c:v>1.901006639825932E-2</c:v>
                      </c:pt>
                      <c:pt idx="10">
                        <c:v>1.681849720327927E-2</c:v>
                      </c:pt>
                      <c:pt idx="11">
                        <c:v>1.0728809030342904E-2</c:v>
                      </c:pt>
                      <c:pt idx="12">
                        <c:v>2.1632763959464951E-2</c:v>
                      </c:pt>
                      <c:pt idx="13">
                        <c:v>2.6314548561445897E-2</c:v>
                      </c:pt>
                      <c:pt idx="14">
                        <c:v>4.4601576762181058E-2</c:v>
                      </c:pt>
                      <c:pt idx="15">
                        <c:v>2.7129650628841141E-2</c:v>
                      </c:pt>
                      <c:pt idx="16">
                        <c:v>9.3664883022748752E-2</c:v>
                      </c:pt>
                    </c:numCache>
                  </c:numRef>
                </c:val>
                <c:extLst xmlns:c15="http://schemas.microsoft.com/office/drawing/2012/chart">
                  <c:ext xmlns:c16="http://schemas.microsoft.com/office/drawing/2014/chart" uri="{C3380CC4-5D6E-409C-BE32-E72D297353CC}">
                    <c16:uniqueId val="{00000010-F9AD-44B2-B25C-B2E695F4D05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Sheet1!$A$6</c15:sqref>
                        </c15:formulaRef>
                      </c:ext>
                    </c:extLst>
                    <c:strCache>
                      <c:ptCount val="1"/>
                      <c:pt idx="0">
                        <c:v>Net Migrants</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c:ext xmlns:c15="http://schemas.microsoft.com/office/drawing/2012/chart" uri="{02D57815-91ED-43cb-92C2-25804820EDAC}">
                        <c15:formulaRef>
                          <c15:sqref>Sheet1!$B$6:$AY$6</c15:sqref>
                        </c15:formulaRef>
                      </c:ext>
                    </c:extLst>
                    <c:numCache>
                      <c:formatCode>_(* #,##0_);_(* \(#,##0\);_(* "-"??_);_(@_)</c:formatCode>
                      <c:ptCount val="17"/>
                      <c:pt idx="0">
                        <c:v>-3674</c:v>
                      </c:pt>
                      <c:pt idx="1">
                        <c:v>-3169</c:v>
                      </c:pt>
                      <c:pt idx="2">
                        <c:v>-3087</c:v>
                      </c:pt>
                      <c:pt idx="3">
                        <c:v>-2992</c:v>
                      </c:pt>
                      <c:pt idx="4">
                        <c:v>-2681</c:v>
                      </c:pt>
                      <c:pt idx="5">
                        <c:v>-272</c:v>
                      </c:pt>
                      <c:pt idx="6">
                        <c:v>-104</c:v>
                      </c:pt>
                      <c:pt idx="7">
                        <c:v>4846</c:v>
                      </c:pt>
                      <c:pt idx="8">
                        <c:v>5228</c:v>
                      </c:pt>
                      <c:pt idx="9">
                        <c:v>5453</c:v>
                      </c:pt>
                      <c:pt idx="10">
                        <c:v>5494</c:v>
                      </c:pt>
                      <c:pt idx="11">
                        <c:v>6363</c:v>
                      </c:pt>
                      <c:pt idx="12">
                        <c:v>7639</c:v>
                      </c:pt>
                      <c:pt idx="13">
                        <c:v>10208</c:v>
                      </c:pt>
                      <c:pt idx="14">
                        <c:v>11181</c:v>
                      </c:pt>
                      <c:pt idx="15">
                        <c:v>14205</c:v>
                      </c:pt>
                      <c:pt idx="16">
                        <c:v>23833</c:v>
                      </c:pt>
                    </c:numCache>
                  </c:numRef>
                </c:val>
                <c:extLst xmlns:c15="http://schemas.microsoft.com/office/drawing/2012/chart">
                  <c:ext xmlns:c16="http://schemas.microsoft.com/office/drawing/2014/chart" uri="{C3380CC4-5D6E-409C-BE32-E72D297353CC}">
                    <c16:uniqueId val="{00000011-F9AD-44B2-B25C-B2E695F4D05E}"/>
                  </c:ext>
                </c:extLst>
              </c15:ser>
            </c15:filteredBarSeries>
          </c:ext>
        </c:extLst>
      </c:barChart>
      <c:catAx>
        <c:axId val="73549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491992"/>
        <c:crosses val="autoZero"/>
        <c:auto val="1"/>
        <c:lblAlgn val="ctr"/>
        <c:lblOffset val="100"/>
        <c:noMultiLvlLbl val="0"/>
      </c:catAx>
      <c:valAx>
        <c:axId val="7354919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49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waob_TS!$A$10</c:f>
              <c:strCache>
                <c:ptCount val="1"/>
                <c:pt idx="0">
                  <c:v>Latin America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waob_TS!$B$10:$L$10</c:f>
              <c:numCache>
                <c:formatCode>0.0%</c:formatCode>
                <c:ptCount val="3"/>
                <c:pt idx="0">
                  <c:v>0.44067179557631542</c:v>
                </c:pt>
                <c:pt idx="1">
                  <c:v>0.5058690565888091</c:v>
                </c:pt>
                <c:pt idx="2">
                  <c:v>0.69406961682871249</c:v>
                </c:pt>
              </c:numCache>
            </c:numRef>
          </c:val>
          <c:extLst>
            <c:ext xmlns:c16="http://schemas.microsoft.com/office/drawing/2014/chart" uri="{C3380CC4-5D6E-409C-BE32-E72D297353CC}">
              <c16:uniqueId val="{00000000-2E55-459B-9FDE-C6389FA45675}"/>
            </c:ext>
          </c:extLst>
        </c:ser>
        <c:ser>
          <c:idx val="1"/>
          <c:order val="1"/>
          <c:tx>
            <c:strRef>
              <c:f>waob_TS!$A$11</c:f>
              <c:strCache>
                <c:ptCount val="1"/>
                <c:pt idx="0">
                  <c:v>Asia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waob_TS!$B$11:$L$11</c:f>
              <c:numCache>
                <c:formatCode>0.0%</c:formatCode>
                <c:ptCount val="3"/>
                <c:pt idx="0">
                  <c:v>0.35754911388927052</c:v>
                </c:pt>
                <c:pt idx="1">
                  <c:v>0.33027322837768175</c:v>
                </c:pt>
                <c:pt idx="2">
                  <c:v>0.1729107573248512</c:v>
                </c:pt>
              </c:numCache>
            </c:numRef>
          </c:val>
          <c:extLst>
            <c:ext xmlns:c16="http://schemas.microsoft.com/office/drawing/2014/chart" uri="{C3380CC4-5D6E-409C-BE32-E72D297353CC}">
              <c16:uniqueId val="{00000001-2E55-459B-9FDE-C6389FA45675}"/>
            </c:ext>
          </c:extLst>
        </c:ser>
        <c:ser>
          <c:idx val="2"/>
          <c:order val="2"/>
          <c:tx>
            <c:strRef>
              <c:f>waob_TS!$A$12</c:f>
              <c:strCache>
                <c:ptCount val="1"/>
                <c:pt idx="0">
                  <c:v>Europe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waob_TS!$B$12:$L$12</c:f>
              <c:numCache>
                <c:formatCode>0.0%</c:formatCode>
                <c:ptCount val="3"/>
                <c:pt idx="0">
                  <c:v>7.1074323396070893E-2</c:v>
                </c:pt>
                <c:pt idx="1">
                  <c:v>7.2520521870166957E-2</c:v>
                </c:pt>
                <c:pt idx="2">
                  <c:v>7.8290239543539211E-2</c:v>
                </c:pt>
              </c:numCache>
            </c:numRef>
          </c:val>
          <c:extLst>
            <c:ext xmlns:c16="http://schemas.microsoft.com/office/drawing/2014/chart" uri="{C3380CC4-5D6E-409C-BE32-E72D297353CC}">
              <c16:uniqueId val="{00000002-2E55-459B-9FDE-C6389FA45675}"/>
            </c:ext>
          </c:extLst>
        </c:ser>
        <c:ser>
          <c:idx val="3"/>
          <c:order val="3"/>
          <c:tx>
            <c:strRef>
              <c:f>waob_TS!$A$13</c:f>
              <c:strCache>
                <c:ptCount val="1"/>
                <c:pt idx="0">
                  <c:v>Africa and Other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waob_TS!$B$13:$L$13</c:f>
              <c:numCache>
                <c:formatCode>0.0%</c:formatCode>
                <c:ptCount val="3"/>
                <c:pt idx="0">
                  <c:v>0.13070476713834317</c:v>
                </c:pt>
                <c:pt idx="1">
                  <c:v>9.1337193163342184E-2</c:v>
                </c:pt>
                <c:pt idx="2">
                  <c:v>5.472938630289715E-2</c:v>
                </c:pt>
              </c:numCache>
            </c:numRef>
          </c:val>
          <c:extLst>
            <c:ext xmlns:c16="http://schemas.microsoft.com/office/drawing/2014/chart" uri="{C3380CC4-5D6E-409C-BE32-E72D297353CC}">
              <c16:uniqueId val="{00000003-2E55-459B-9FDE-C6389FA45675}"/>
            </c:ext>
          </c:extLst>
        </c:ser>
        <c:dLbls>
          <c:showLegendKey val="0"/>
          <c:showVal val="0"/>
          <c:showCatName val="0"/>
          <c:showSerName val="0"/>
          <c:showPercent val="0"/>
          <c:showBubbleSize val="0"/>
        </c:dLbls>
        <c:gapWidth val="50"/>
        <c:overlap val="100"/>
        <c:axId val="735496304"/>
        <c:axId val="735491600"/>
      </c:barChart>
      <c:catAx>
        <c:axId val="735496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5491600"/>
        <c:crosses val="autoZero"/>
        <c:auto val="1"/>
        <c:lblAlgn val="ctr"/>
        <c:lblOffset val="100"/>
        <c:noMultiLvlLbl val="0"/>
      </c:catAx>
      <c:valAx>
        <c:axId val="735491600"/>
        <c:scaling>
          <c:orientation val="minMax"/>
          <c:max val="1.1000000000000001"/>
        </c:scaling>
        <c:delete val="1"/>
        <c:axPos val="t"/>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735496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Sheet!$B$2:$B$42</c:f>
              <c:numCache>
                <c:formatCode>General</c:formatCode>
                <c:ptCount val="4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pt idx="11">
                  <c:v>27.430845999999999</c:v>
                </c:pt>
                <c:pt idx="12">
                  <c:v>27.619758000000001</c:v>
                </c:pt>
                <c:pt idx="13">
                  <c:v>27.805264000000001</c:v>
                </c:pt>
                <c:pt idx="14">
                  <c:v>27.987306</c:v>
                </c:pt>
                <c:pt idx="15">
                  <c:v>28.165689</c:v>
                </c:pt>
                <c:pt idx="16">
                  <c:v>28.340191999999998</c:v>
                </c:pt>
                <c:pt idx="17">
                  <c:v>28.510652</c:v>
                </c:pt>
                <c:pt idx="18">
                  <c:v>28.676462999999998</c:v>
                </c:pt>
                <c:pt idx="19">
                  <c:v>28.837655000000002</c:v>
                </c:pt>
                <c:pt idx="20">
                  <c:v>28.994209999999999</c:v>
                </c:pt>
                <c:pt idx="21">
                  <c:v>29.146457000000002</c:v>
                </c:pt>
                <c:pt idx="22">
                  <c:v>29.293369999999999</c:v>
                </c:pt>
                <c:pt idx="23">
                  <c:v>29.435223000000001</c:v>
                </c:pt>
                <c:pt idx="24">
                  <c:v>29.572471</c:v>
                </c:pt>
                <c:pt idx="25">
                  <c:v>29.705207000000001</c:v>
                </c:pt>
                <c:pt idx="26">
                  <c:v>29.833584999999999</c:v>
                </c:pt>
                <c:pt idx="27">
                  <c:v>29.957694</c:v>
                </c:pt>
                <c:pt idx="28">
                  <c:v>30.0776</c:v>
                </c:pt>
                <c:pt idx="29">
                  <c:v>30.193458</c:v>
                </c:pt>
                <c:pt idx="30">
                  <c:v>30.305304</c:v>
                </c:pt>
                <c:pt idx="31">
                  <c:v>30.413550000000001</c:v>
                </c:pt>
                <c:pt idx="32">
                  <c:v>30.517688</c:v>
                </c:pt>
                <c:pt idx="33">
                  <c:v>30.617889999999999</c:v>
                </c:pt>
                <c:pt idx="34">
                  <c:v>30.714751</c:v>
                </c:pt>
                <c:pt idx="35">
                  <c:v>30.808219000000001</c:v>
                </c:pt>
                <c:pt idx="36">
                  <c:v>30.89922</c:v>
                </c:pt>
                <c:pt idx="37">
                  <c:v>30.988289999999999</c:v>
                </c:pt>
                <c:pt idx="38">
                  <c:v>31.075662000000001</c:v>
                </c:pt>
                <c:pt idx="39">
                  <c:v>31.161595999999999</c:v>
                </c:pt>
                <c:pt idx="40">
                  <c:v>31.246355000000001</c:v>
                </c:pt>
              </c:numCache>
            </c:numRef>
          </c:val>
          <c:smooth val="0"/>
          <c:extLst>
            <c:ext xmlns:c16="http://schemas.microsoft.com/office/drawing/2014/chart" uri="{C3380CC4-5D6E-409C-BE32-E72D297353CC}">
              <c16:uniqueId val="{00000000-E49D-42AC-B50A-3E04CB31E36F}"/>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Sheet!$C$2:$C$42</c:f>
              <c:numCache>
                <c:formatCode>General</c:formatCode>
                <c:ptCount val="4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pt idx="11">
                  <c:v>29.193542999999998</c:v>
                </c:pt>
                <c:pt idx="12">
                  <c:v>29.576077999999999</c:v>
                </c:pt>
                <c:pt idx="13">
                  <c:v>29.960483</c:v>
                </c:pt>
                <c:pt idx="14">
                  <c:v>30.346675000000001</c:v>
                </c:pt>
                <c:pt idx="15">
                  <c:v>30.734321000000001</c:v>
                </c:pt>
                <c:pt idx="16">
                  <c:v>31.12311</c:v>
                </c:pt>
                <c:pt idx="17">
                  <c:v>31.512597</c:v>
                </c:pt>
                <c:pt idx="18">
                  <c:v>31.902068</c:v>
                </c:pt>
                <c:pt idx="19">
                  <c:v>32.291314</c:v>
                </c:pt>
                <c:pt idx="20">
                  <c:v>32.680216999999999</c:v>
                </c:pt>
                <c:pt idx="21">
                  <c:v>33.069124000000002</c:v>
                </c:pt>
                <c:pt idx="22">
                  <c:v>33.456995999999997</c:v>
                </c:pt>
                <c:pt idx="23">
                  <c:v>33.844034000000001</c:v>
                </c:pt>
                <c:pt idx="24">
                  <c:v>34.230595999999998</c:v>
                </c:pt>
                <c:pt idx="25">
                  <c:v>34.616889999999998</c:v>
                </c:pt>
                <c:pt idx="26">
                  <c:v>35.003182000000002</c:v>
                </c:pt>
                <c:pt idx="27">
                  <c:v>35.389580000000002</c:v>
                </c:pt>
                <c:pt idx="28">
                  <c:v>35.776102000000002</c:v>
                </c:pt>
                <c:pt idx="29">
                  <c:v>36.163116000000002</c:v>
                </c:pt>
                <c:pt idx="30">
                  <c:v>36.550595000000001</c:v>
                </c:pt>
                <c:pt idx="31">
                  <c:v>36.938879</c:v>
                </c:pt>
                <c:pt idx="32">
                  <c:v>37.327562</c:v>
                </c:pt>
                <c:pt idx="33">
                  <c:v>37.716926000000001</c:v>
                </c:pt>
                <c:pt idx="34">
                  <c:v>38.107567000000003</c:v>
                </c:pt>
                <c:pt idx="35">
                  <c:v>38.499538000000001</c:v>
                </c:pt>
                <c:pt idx="36">
                  <c:v>38.893625</c:v>
                </c:pt>
                <c:pt idx="37">
                  <c:v>39.290774999999996</c:v>
                </c:pt>
                <c:pt idx="38">
                  <c:v>39.691096999999999</c:v>
                </c:pt>
                <c:pt idx="39">
                  <c:v>40.095109000000001</c:v>
                </c:pt>
                <c:pt idx="40">
                  <c:v>40.502749000000001</c:v>
                </c:pt>
              </c:numCache>
            </c:numRef>
          </c:val>
          <c:smooth val="0"/>
          <c:extLst>
            <c:ext xmlns:c16="http://schemas.microsoft.com/office/drawing/2014/chart" uri="{C3380CC4-5D6E-409C-BE32-E72D297353CC}">
              <c16:uniqueId val="{00000001-E49D-42AC-B50A-3E04CB31E36F}"/>
            </c:ext>
          </c:extLst>
        </c:ser>
        <c:ser>
          <c:idx val="3"/>
          <c:order val="2"/>
          <c:tx>
            <c:strRef>
              <c:f>Sheet!$D$1</c:f>
              <c:strCache>
                <c:ptCount val="1"/>
                <c:pt idx="0">
                  <c:v>2000 -2010</c:v>
                </c:pt>
              </c:strCache>
            </c:strRef>
          </c:tx>
          <c:spPr>
            <a:ln w="44450" cmpd="sng">
              <a:solidFill>
                <a:srgbClr val="00206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Sheet!$D$2:$D$42</c:f>
              <c:numCache>
                <c:formatCode>General</c:formatCode>
                <c:ptCount val="4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pt idx="11">
                  <c:v>31.148299000000002</c:v>
                </c:pt>
                <c:pt idx="12">
                  <c:v>31.767295000000001</c:v>
                </c:pt>
                <c:pt idx="13">
                  <c:v>32.398820000000001</c:v>
                </c:pt>
                <c:pt idx="14">
                  <c:v>33.042844000000002</c:v>
                </c:pt>
                <c:pt idx="15">
                  <c:v>33.699306999999997</c:v>
                </c:pt>
                <c:pt idx="16">
                  <c:v>34.367812000000001</c:v>
                </c:pt>
                <c:pt idx="17">
                  <c:v>35.048138999999999</c:v>
                </c:pt>
                <c:pt idx="18">
                  <c:v>35.739576</c:v>
                </c:pt>
                <c:pt idx="19">
                  <c:v>36.441844000000003</c:v>
                </c:pt>
                <c:pt idx="20">
                  <c:v>37.155084000000002</c:v>
                </c:pt>
                <c:pt idx="21">
                  <c:v>37.879807999999997</c:v>
                </c:pt>
                <c:pt idx="22">
                  <c:v>38.615544999999997</c:v>
                </c:pt>
                <c:pt idx="23">
                  <c:v>39.362271</c:v>
                </c:pt>
                <c:pt idx="24">
                  <c:v>40.120967999999998</c:v>
                </c:pt>
                <c:pt idx="25">
                  <c:v>40.892254999999999</c:v>
                </c:pt>
                <c:pt idx="26">
                  <c:v>41.676431999999998</c:v>
                </c:pt>
                <c:pt idx="27">
                  <c:v>42.474367999999998</c:v>
                </c:pt>
                <c:pt idx="28">
                  <c:v>43.286563999999998</c:v>
                </c:pt>
                <c:pt idx="29">
                  <c:v>44.113563999999997</c:v>
                </c:pt>
                <c:pt idx="30">
                  <c:v>44.955896000000003</c:v>
                </c:pt>
                <c:pt idx="31">
                  <c:v>45.814205999999999</c:v>
                </c:pt>
                <c:pt idx="32">
                  <c:v>46.688597999999999</c:v>
                </c:pt>
                <c:pt idx="33">
                  <c:v>47.579642999999997</c:v>
                </c:pt>
                <c:pt idx="34">
                  <c:v>48.488715999999997</c:v>
                </c:pt>
                <c:pt idx="35">
                  <c:v>49.416164999999999</c:v>
                </c:pt>
                <c:pt idx="36">
                  <c:v>50.363232000000004</c:v>
                </c:pt>
                <c:pt idx="37">
                  <c:v>51.331195999999998</c:v>
                </c:pt>
                <c:pt idx="38">
                  <c:v>52.321083999999999</c:v>
                </c:pt>
                <c:pt idx="39">
                  <c:v>53.333517000000001</c:v>
                </c:pt>
                <c:pt idx="40">
                  <c:v>54.369297000000003</c:v>
                </c:pt>
              </c:numCache>
            </c:numRef>
          </c:val>
          <c:smooth val="0"/>
          <c:extLst>
            <c:ext xmlns:c16="http://schemas.microsoft.com/office/drawing/2014/chart" uri="{C3380CC4-5D6E-409C-BE32-E72D297353CC}">
              <c16:uniqueId val="{00000002-E49D-42AC-B50A-3E04CB31E36F}"/>
            </c:ext>
          </c:extLst>
        </c:ser>
        <c:ser>
          <c:idx val="0"/>
          <c:order val="3"/>
          <c:tx>
            <c:strRef>
              <c:f>Sheet!$E$1</c:f>
              <c:strCache>
                <c:ptCount val="1"/>
                <c:pt idx="0">
                  <c:v>2010 -2015</c:v>
                </c:pt>
              </c:strCache>
            </c:strRef>
          </c:tx>
          <c:spPr>
            <a:ln w="44450">
              <a:solidFill>
                <a:schemeClr val="accent2"/>
              </a:solidFill>
            </a:ln>
          </c:spPr>
          <c:marker>
            <c:symbol val="none"/>
          </c:marker>
          <c:val>
            <c:numRef>
              <c:f>Sheet!$E$2:$E$42</c:f>
              <c:numCache>
                <c:formatCode>General</c:formatCode>
                <c:ptCount val="4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pt idx="11">
                  <c:v>30.097591999999999</c:v>
                </c:pt>
                <c:pt idx="12">
                  <c:v>30.592002000000001</c:v>
                </c:pt>
                <c:pt idx="13">
                  <c:v>31.094014000000001</c:v>
                </c:pt>
                <c:pt idx="14">
                  <c:v>31.603586</c:v>
                </c:pt>
                <c:pt idx="15">
                  <c:v>32.120618999999998</c:v>
                </c:pt>
                <c:pt idx="16">
                  <c:v>32.644846000000001</c:v>
                </c:pt>
                <c:pt idx="17">
                  <c:v>33.176082999999998</c:v>
                </c:pt>
                <c:pt idx="18">
                  <c:v>33.714047000000001</c:v>
                </c:pt>
                <c:pt idx="19">
                  <c:v>34.258343000000004</c:v>
                </c:pt>
                <c:pt idx="20">
                  <c:v>34.808596000000001</c:v>
                </c:pt>
                <c:pt idx="21">
                  <c:v>35.364516000000002</c:v>
                </c:pt>
                <c:pt idx="22">
                  <c:v>35.926034000000001</c:v>
                </c:pt>
                <c:pt idx="23">
                  <c:v>36.493169000000002</c:v>
                </c:pt>
                <c:pt idx="24">
                  <c:v>37.065918000000003</c:v>
                </c:pt>
                <c:pt idx="25">
                  <c:v>37.644506999999997</c:v>
                </c:pt>
                <c:pt idx="26">
                  <c:v>38.229151000000002</c:v>
                </c:pt>
                <c:pt idx="27">
                  <c:v>38.820807000000002</c:v>
                </c:pt>
                <c:pt idx="28">
                  <c:v>39.419739</c:v>
                </c:pt>
                <c:pt idx="29">
                  <c:v>40.026367999999998</c:v>
                </c:pt>
                <c:pt idx="30">
                  <c:v>40.641319000000003</c:v>
                </c:pt>
                <c:pt idx="31">
                  <c:v>41.265099999999997</c:v>
                </c:pt>
                <c:pt idx="32">
                  <c:v>41.898122000000001</c:v>
                </c:pt>
                <c:pt idx="33">
                  <c:v>42.541187999999998</c:v>
                </c:pt>
                <c:pt idx="34">
                  <c:v>43.195070000000001</c:v>
                </c:pt>
                <c:pt idx="35">
                  <c:v>43.860542000000002</c:v>
                </c:pt>
                <c:pt idx="36">
                  <c:v>44.538311999999998</c:v>
                </c:pt>
                <c:pt idx="37">
                  <c:v>45.229095999999998</c:v>
                </c:pt>
                <c:pt idx="38">
                  <c:v>45.933566999999996</c:v>
                </c:pt>
                <c:pt idx="39">
                  <c:v>46.652445999999998</c:v>
                </c:pt>
                <c:pt idx="40">
                  <c:v>47.386428000000002</c:v>
                </c:pt>
              </c:numCache>
            </c:numRef>
          </c:val>
          <c:smooth val="0"/>
          <c:extLst>
            <c:ext xmlns:c16="http://schemas.microsoft.com/office/drawing/2014/chart" uri="{C3380CC4-5D6E-409C-BE32-E72D297353CC}">
              <c16:uniqueId val="{00000003-E49D-42AC-B50A-3E04CB31E36F}"/>
            </c:ext>
          </c:extLst>
        </c:ser>
        <c:ser>
          <c:idx val="4"/>
          <c:order val="4"/>
          <c:tx>
            <c:strRef>
              <c:f>Sheet!$F$1</c:f>
              <c:strCache>
                <c:ptCount val="1"/>
                <c:pt idx="0">
                  <c:v>Estimates</c:v>
                </c:pt>
              </c:strCache>
            </c:strRef>
          </c:tx>
          <c:spPr>
            <a:ln w="47625" cmpd="dbl"/>
          </c:spPr>
          <c:marker>
            <c:symbol val="square"/>
            <c:size val="5"/>
          </c:marker>
          <c:val>
            <c:numRef>
              <c:f>Sheet!$F$2:$F$8</c:f>
              <c:numCache>
                <c:formatCode>General</c:formatCode>
                <c:ptCount val="7"/>
                <c:pt idx="0">
                  <c:v>25.145561000000001</c:v>
                </c:pt>
                <c:pt idx="1">
                  <c:v>25.657477</c:v>
                </c:pt>
                <c:pt idx="2">
                  <c:v>26.094422000000002</c:v>
                </c:pt>
                <c:pt idx="3">
                  <c:v>26.505637</c:v>
                </c:pt>
                <c:pt idx="4">
                  <c:v>26.956958</c:v>
                </c:pt>
                <c:pt idx="5">
                  <c:v>27.469114000000001</c:v>
                </c:pt>
                <c:pt idx="6">
                  <c:v>27.862596</c:v>
                </c:pt>
              </c:numCache>
            </c:numRef>
          </c:val>
          <c:smooth val="0"/>
          <c:extLst>
            <c:ext xmlns:c16="http://schemas.microsoft.com/office/drawing/2014/chart" uri="{C3380CC4-5D6E-409C-BE32-E72D297353CC}">
              <c16:uniqueId val="{00000000-68B9-45AE-A789-7562570EB90C}"/>
            </c:ext>
          </c:extLst>
        </c:ser>
        <c:dLbls>
          <c:showLegendKey val="0"/>
          <c:showVal val="0"/>
          <c:showCatName val="0"/>
          <c:showSerName val="0"/>
          <c:showPercent val="0"/>
          <c:showBubbleSize val="0"/>
        </c:dLbls>
        <c:smooth val="0"/>
        <c:axId val="735513944"/>
        <c:axId val="735507280"/>
      </c:lineChart>
      <c:catAx>
        <c:axId val="735513944"/>
        <c:scaling>
          <c:orientation val="minMax"/>
        </c:scaling>
        <c:delete val="0"/>
        <c:axPos val="b"/>
        <c:numFmt formatCode="General" sourceLinked="1"/>
        <c:majorTickMark val="out"/>
        <c:minorTickMark val="none"/>
        <c:tickLblPos val="nextTo"/>
        <c:txPr>
          <a:bodyPr rot="2700000"/>
          <a:lstStyle/>
          <a:p>
            <a:pPr>
              <a:defRPr sz="1400"/>
            </a:pPr>
            <a:endParaRPr lang="en-US"/>
          </a:p>
        </c:txPr>
        <c:crossAx val="735507280"/>
        <c:crosses val="autoZero"/>
        <c:auto val="1"/>
        <c:lblAlgn val="ctr"/>
        <c:lblOffset val="0"/>
        <c:tickLblSkip val="5"/>
        <c:noMultiLvlLbl val="0"/>
      </c:catAx>
      <c:valAx>
        <c:axId val="735507280"/>
        <c:scaling>
          <c:orientation val="minMax"/>
          <c:min val="20"/>
        </c:scaling>
        <c:delete val="0"/>
        <c:axPos val="l"/>
        <c:majorGridlines/>
        <c:title>
          <c:tx>
            <c:rich>
              <a:bodyPr/>
              <a:lstStyle/>
              <a:p>
                <a:pPr>
                  <a:defRPr/>
                </a:pPr>
                <a:r>
                  <a:rPr lang="en-US" dirty="0"/>
                  <a:t>Millions</a:t>
                </a:r>
              </a:p>
            </c:rich>
          </c:tx>
          <c:overlay val="0"/>
        </c:title>
        <c:numFmt formatCode="0" sourceLinked="0"/>
        <c:majorTickMark val="out"/>
        <c:minorTickMark val="none"/>
        <c:tickLblPos val="nextTo"/>
        <c:crossAx val="735513944"/>
        <c:crosses val="autoZero"/>
        <c:crossBetween val="midCat"/>
      </c:valAx>
    </c:plotArea>
    <c:legend>
      <c:legendPos val="l"/>
      <c:layout>
        <c:manualLayout>
          <c:xMode val="edge"/>
          <c:yMode val="edge"/>
          <c:x val="0.13875692621755614"/>
          <c:y val="0.1117884020045586"/>
          <c:w val="0.24976876154369596"/>
          <c:h val="0.3383591720206462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591523281812"/>
          <c:y val="8.0072974109292483E-2"/>
          <c:w val="0.77674249052201805"/>
          <c:h val="0.78936150388584614"/>
        </c:manualLayout>
      </c:layout>
      <c:lineChart>
        <c:grouping val="standard"/>
        <c:varyColors val="0"/>
        <c:ser>
          <c:idx val="0"/>
          <c:order val="3"/>
          <c:tx>
            <c:strRef>
              <c:f>Sheet!$E$1</c:f>
              <c:strCache>
                <c:ptCount val="1"/>
                <c:pt idx="0">
                  <c:v>Projected Population, 2010 -2015 Migration Scenario</c:v>
                </c:pt>
              </c:strCache>
            </c:strRef>
          </c:tx>
          <c:spPr>
            <a:ln w="44450">
              <a:solidFill>
                <a:schemeClr val="accent2"/>
              </a:solidFill>
            </a:ln>
          </c:spPr>
          <c:marker>
            <c:symbol val="square"/>
            <c:size val="5"/>
            <c:spPr>
              <a:solidFill>
                <a:schemeClr val="accent2"/>
              </a:solidFill>
              <a:ln>
                <a:solidFill>
                  <a:schemeClr val="accent2"/>
                </a:solidFill>
              </a:ln>
            </c:spPr>
          </c:marker>
          <c:dLbls>
            <c:dLbl>
              <c:idx val="40"/>
              <c:layout>
                <c:manualLayout>
                  <c:x val="-0.1195293817439488"/>
                  <c:y val="-8.0133547499528345E-3"/>
                </c:manualLayout>
              </c:layout>
              <c:spPr>
                <a:solidFill>
                  <a:prstClr val="white"/>
                </a:solidFill>
                <a:ln>
                  <a:solidFill>
                    <a:prstClr val="black">
                      <a:lumMod val="65000"/>
                      <a:lumOff val="35000"/>
                    </a:prstClr>
                  </a:solidFill>
                </a:ln>
                <a:effectLst/>
              </c:spPr>
              <c:txPr>
                <a:bodyPr/>
                <a:lstStyle/>
                <a:p>
                  <a:pPr>
                    <a:defRPr sz="2000"/>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c15:spPr>
                  <c15:layout>
                    <c:manualLayout>
                      <c:w val="8.2492223194322936E-2"/>
                      <c:h val="7.322881198545482E-2"/>
                    </c:manualLayout>
                  </c15:layout>
                </c:ext>
                <c:ext xmlns:c16="http://schemas.microsoft.com/office/drawing/2014/chart" uri="{C3380CC4-5D6E-409C-BE32-E72D297353CC}">
                  <c16:uniqueId val="{00000000-F2C1-4456-9050-0FE647E9CE40}"/>
                </c:ext>
              </c:extLst>
            </c:dLbl>
            <c:spPr>
              <a:solidFill>
                <a:prstClr val="white"/>
              </a:solidFill>
              <a:ln>
                <a:solidFill>
                  <a:prstClr val="black">
                    <a:lumMod val="65000"/>
                    <a:lumOff val="35000"/>
                  </a:prstClr>
                </a:solidFill>
              </a:ln>
              <a:effectLst/>
            </c:spPr>
            <c:txPr>
              <a:bodyPr wrap="square" lIns="38100" tIns="19050" rIns="38100" bIns="19050" anchor="ctr">
                <a:spAutoFit/>
              </a:bodyPr>
              <a:lstStyle/>
              <a:p>
                <a:pPr>
                  <a:defRPr sz="2000"/>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c15:spPr>
                <c15:showLeaderLines val="1"/>
              </c:ext>
            </c:extLst>
          </c:dLbls>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Sheet!$E$2:$E$42</c:f>
              <c:numCache>
                <c:formatCode>0.0</c:formatCode>
                <c:ptCount val="4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pt idx="11">
                  <c:v>30.097591999999999</c:v>
                </c:pt>
                <c:pt idx="12">
                  <c:v>30.592002000000001</c:v>
                </c:pt>
                <c:pt idx="13">
                  <c:v>31.094014000000001</c:v>
                </c:pt>
                <c:pt idx="14">
                  <c:v>31.603586</c:v>
                </c:pt>
                <c:pt idx="15">
                  <c:v>32.120618999999998</c:v>
                </c:pt>
                <c:pt idx="16">
                  <c:v>32.644846000000001</c:v>
                </c:pt>
                <c:pt idx="17">
                  <c:v>33.176082999999998</c:v>
                </c:pt>
                <c:pt idx="18">
                  <c:v>33.714047000000001</c:v>
                </c:pt>
                <c:pt idx="19">
                  <c:v>34.258343000000004</c:v>
                </c:pt>
                <c:pt idx="20">
                  <c:v>34.808596000000001</c:v>
                </c:pt>
                <c:pt idx="21">
                  <c:v>35.364516000000002</c:v>
                </c:pt>
                <c:pt idx="22">
                  <c:v>35.926034000000001</c:v>
                </c:pt>
                <c:pt idx="23">
                  <c:v>36.493169000000002</c:v>
                </c:pt>
                <c:pt idx="24">
                  <c:v>37.065918000000003</c:v>
                </c:pt>
                <c:pt idx="25">
                  <c:v>37.644506999999997</c:v>
                </c:pt>
                <c:pt idx="26">
                  <c:v>38.229151000000002</c:v>
                </c:pt>
                <c:pt idx="27">
                  <c:v>38.820807000000002</c:v>
                </c:pt>
                <c:pt idx="28">
                  <c:v>39.419739</c:v>
                </c:pt>
                <c:pt idx="29">
                  <c:v>40.026367999999998</c:v>
                </c:pt>
                <c:pt idx="30">
                  <c:v>40.641319000000003</c:v>
                </c:pt>
                <c:pt idx="31">
                  <c:v>41.265099999999997</c:v>
                </c:pt>
                <c:pt idx="32">
                  <c:v>41.898122000000001</c:v>
                </c:pt>
                <c:pt idx="33">
                  <c:v>42.541187999999998</c:v>
                </c:pt>
                <c:pt idx="34">
                  <c:v>43.195070000000001</c:v>
                </c:pt>
                <c:pt idx="35">
                  <c:v>43.860542000000002</c:v>
                </c:pt>
                <c:pt idx="36">
                  <c:v>44.538311999999998</c:v>
                </c:pt>
                <c:pt idx="37">
                  <c:v>45.229095999999998</c:v>
                </c:pt>
                <c:pt idx="38">
                  <c:v>45.933566999999996</c:v>
                </c:pt>
                <c:pt idx="39">
                  <c:v>46.652445999999998</c:v>
                </c:pt>
                <c:pt idx="40">
                  <c:v>47.386428000000002</c:v>
                </c:pt>
              </c:numCache>
            </c:numRef>
          </c:val>
          <c:smooth val="0"/>
          <c:extLst>
            <c:ext xmlns:c16="http://schemas.microsoft.com/office/drawing/2014/chart" uri="{C3380CC4-5D6E-409C-BE32-E72D297353CC}">
              <c16:uniqueId val="{00000003-3466-4418-A72D-805512C9E718}"/>
            </c:ext>
          </c:extLst>
        </c:ser>
        <c:ser>
          <c:idx val="4"/>
          <c:order val="4"/>
          <c:tx>
            <c:strRef>
              <c:f>Sheet!$F$1</c:f>
              <c:strCache>
                <c:ptCount val="1"/>
                <c:pt idx="0">
                  <c:v>Population Estimates 2010-2017</c:v>
                </c:pt>
              </c:strCache>
            </c:strRef>
          </c:tx>
          <c:spPr>
            <a:ln w="44450"/>
          </c:spPr>
          <c:marker>
            <c:symbol val="square"/>
            <c:size val="5"/>
          </c:marker>
          <c:dLbls>
            <c:dLbl>
              <c:idx val="0"/>
              <c:layout>
                <c:manualLayout>
                  <c:x val="6.5586419753086406E-2"/>
                  <c:y val="1.0684472999937016E-2"/>
                </c:manualLayout>
              </c:layout>
              <c:spPr>
                <a:solidFill>
                  <a:prstClr val="white"/>
                </a:solidFill>
                <a:ln>
                  <a:solidFill>
                    <a:prstClr val="black">
                      <a:lumMod val="65000"/>
                      <a:lumOff val="35000"/>
                    </a:prstClr>
                  </a:solidFill>
                </a:ln>
                <a:effectLst/>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c15:spPr>
                  <c15:layout>
                    <c:manualLayout>
                      <c:w val="8.4035433070866139E-2"/>
                      <c:h val="7.322881198545482E-2"/>
                    </c:manualLayout>
                  </c15:layout>
                </c:ext>
                <c:ext xmlns:c16="http://schemas.microsoft.com/office/drawing/2014/chart" uri="{C3380CC4-5D6E-409C-BE32-E72D297353CC}">
                  <c16:uniqueId val="{00000002-57BE-4B00-AAF3-932C93CEABA8}"/>
                </c:ext>
              </c:extLst>
            </c:dLbl>
            <c:dLbl>
              <c:idx val="7"/>
              <c:layout>
                <c:manualLayout>
                  <c:x val="-0.10648148148148145"/>
                  <c:y val="-0.13622703074919829"/>
                </c:manualLayout>
              </c:layout>
              <c:tx>
                <c:rich>
                  <a:bodyPr/>
                  <a:lstStyle/>
                  <a:p>
                    <a:r>
                      <a:rPr lang="en-US" baseline="0" dirty="0" smtClean="0"/>
                      <a:t> </a:t>
                    </a:r>
                    <a:fld id="{0080D4D6-7FED-4B9F-8FA2-4228949999AA}" type="VALUE">
                      <a:rPr lang="en-US" baseline="0" dirty="0"/>
                      <a:pPr/>
                      <a:t>[VALUE]</a:t>
                    </a:fld>
                    <a:endParaRPr lang="en-US" baseline="0" dirty="0" smtClean="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7BE-4B00-AAF3-932C93CEABA8}"/>
                </c:ext>
              </c:extLst>
            </c:dLbl>
            <c:spPr>
              <a:solidFill>
                <a:prstClr val="white"/>
              </a:solidFill>
              <a:ln>
                <a:solidFill>
                  <a:prstClr val="black">
                    <a:lumMod val="65000"/>
                    <a:lumOff val="35000"/>
                  </a:prstClr>
                </a:solid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c15:spPr>
                <c15:showLeaderLines val="1"/>
              </c:ext>
            </c:extLst>
          </c:dLbls>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Sheet!$F$2:$F$9</c:f>
              <c:numCache>
                <c:formatCode>0.0</c:formatCode>
                <c:ptCount val="8"/>
                <c:pt idx="0">
                  <c:v>25.145561000000001</c:v>
                </c:pt>
                <c:pt idx="1">
                  <c:v>25.657477</c:v>
                </c:pt>
                <c:pt idx="2">
                  <c:v>26.094422000000002</c:v>
                </c:pt>
                <c:pt idx="3">
                  <c:v>26.505637</c:v>
                </c:pt>
                <c:pt idx="4">
                  <c:v>26.956958</c:v>
                </c:pt>
                <c:pt idx="5">
                  <c:v>27.469114000000001</c:v>
                </c:pt>
                <c:pt idx="6">
                  <c:v>27.862596</c:v>
                </c:pt>
                <c:pt idx="7">
                  <c:v>28.304596</c:v>
                </c:pt>
              </c:numCache>
            </c:numRef>
          </c:val>
          <c:smooth val="0"/>
          <c:extLst>
            <c:ext xmlns:c16="http://schemas.microsoft.com/office/drawing/2014/chart" uri="{C3380CC4-5D6E-409C-BE32-E72D297353CC}">
              <c16:uniqueId val="{00000004-3466-4418-A72D-805512C9E718}"/>
            </c:ext>
          </c:extLst>
        </c:ser>
        <c:dLbls>
          <c:showLegendKey val="0"/>
          <c:showVal val="0"/>
          <c:showCatName val="0"/>
          <c:showSerName val="0"/>
          <c:showPercent val="0"/>
          <c:showBubbleSize val="0"/>
        </c:dLbls>
        <c:marker val="1"/>
        <c:smooth val="0"/>
        <c:axId val="735497088"/>
        <c:axId val="735511592"/>
        <c:extLst>
          <c:ext xmlns:c15="http://schemas.microsoft.com/office/drawing/2012/chart" uri="{02D57815-91ED-43cb-92C2-25804820EDAC}">
            <c15:filteredLineSeries>
              <c15:ser>
                <c:idx val="1"/>
                <c:order val="0"/>
                <c:tx>
                  <c:strRef>
                    <c:extLst>
                      <c:ext uri="{02D57815-91ED-43cb-92C2-25804820EDAC}">
                        <c15:formulaRef>
                          <c15:sqref>Sheet!$B$1</c15:sqref>
                        </c15:formulaRef>
                      </c:ext>
                    </c:extLst>
                    <c:strCache>
                      <c:ptCount val="1"/>
                      <c:pt idx="0">
                        <c:v>Zero Net Migration</c:v>
                      </c:pt>
                    </c:strCache>
                  </c:strRef>
                </c:tx>
                <c:spPr>
                  <a:ln w="50800" cmpd="sng">
                    <a:solidFill>
                      <a:schemeClr val="accent1"/>
                    </a:solidFill>
                    <a:prstDash val="sysDash"/>
                  </a:ln>
                </c:spPr>
                <c:marker>
                  <c:symbol val="none"/>
                </c:marker>
                <c:cat>
                  <c:numRef>
                    <c:extLst>
                      <c:ext uri="{02D57815-91ED-43cb-92C2-25804820EDAC}">
                        <c15:formulaRef>
                          <c15:sqref>Sheet!$A$2:$A$42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c:ext uri="{02D57815-91ED-43cb-92C2-25804820EDAC}">
                        <c15:formulaRef>
                          <c15:sqref>Sheet!$B$2:$B$42</c15:sqref>
                        </c15:formulaRef>
                      </c:ext>
                    </c:extLst>
                    <c:numCache>
                      <c:formatCode>General</c:formatCode>
                      <c:ptCount val="4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pt idx="11">
                        <c:v>27.430845999999999</c:v>
                      </c:pt>
                      <c:pt idx="12">
                        <c:v>27.619758000000001</c:v>
                      </c:pt>
                      <c:pt idx="13">
                        <c:v>27.805264000000001</c:v>
                      </c:pt>
                      <c:pt idx="14">
                        <c:v>27.987306</c:v>
                      </c:pt>
                      <c:pt idx="15">
                        <c:v>28.165689</c:v>
                      </c:pt>
                      <c:pt idx="16">
                        <c:v>28.340191999999998</c:v>
                      </c:pt>
                      <c:pt idx="17">
                        <c:v>28.510652</c:v>
                      </c:pt>
                      <c:pt idx="18">
                        <c:v>28.676462999999998</c:v>
                      </c:pt>
                      <c:pt idx="19">
                        <c:v>28.837655000000002</c:v>
                      </c:pt>
                      <c:pt idx="20">
                        <c:v>28.994209999999999</c:v>
                      </c:pt>
                      <c:pt idx="21">
                        <c:v>29.146457000000002</c:v>
                      </c:pt>
                      <c:pt idx="22">
                        <c:v>29.293369999999999</c:v>
                      </c:pt>
                      <c:pt idx="23">
                        <c:v>29.435223000000001</c:v>
                      </c:pt>
                      <c:pt idx="24">
                        <c:v>29.572471</c:v>
                      </c:pt>
                      <c:pt idx="25">
                        <c:v>29.705207000000001</c:v>
                      </c:pt>
                      <c:pt idx="26">
                        <c:v>29.833584999999999</c:v>
                      </c:pt>
                      <c:pt idx="27">
                        <c:v>29.957694</c:v>
                      </c:pt>
                      <c:pt idx="28">
                        <c:v>30.0776</c:v>
                      </c:pt>
                      <c:pt idx="29">
                        <c:v>30.193458</c:v>
                      </c:pt>
                      <c:pt idx="30">
                        <c:v>30.305304</c:v>
                      </c:pt>
                      <c:pt idx="31">
                        <c:v>30.413550000000001</c:v>
                      </c:pt>
                      <c:pt idx="32">
                        <c:v>30.517688</c:v>
                      </c:pt>
                      <c:pt idx="33">
                        <c:v>30.617889999999999</c:v>
                      </c:pt>
                      <c:pt idx="34">
                        <c:v>30.714751</c:v>
                      </c:pt>
                      <c:pt idx="35">
                        <c:v>30.808219000000001</c:v>
                      </c:pt>
                      <c:pt idx="36">
                        <c:v>30.89922</c:v>
                      </c:pt>
                      <c:pt idx="37">
                        <c:v>30.988289999999999</c:v>
                      </c:pt>
                      <c:pt idx="38">
                        <c:v>31.075662000000001</c:v>
                      </c:pt>
                      <c:pt idx="39">
                        <c:v>31.161595999999999</c:v>
                      </c:pt>
                      <c:pt idx="40">
                        <c:v>31.246355000000001</c:v>
                      </c:pt>
                    </c:numCache>
                  </c:numRef>
                </c:val>
                <c:smooth val="0"/>
                <c:extLst>
                  <c:ext xmlns:c16="http://schemas.microsoft.com/office/drawing/2014/chart" uri="{C3380CC4-5D6E-409C-BE32-E72D297353CC}">
                    <c16:uniqueId val="{00000000-3466-4418-A72D-805512C9E718}"/>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Sheet!$C$1</c15:sqref>
                        </c15:formulaRef>
                      </c:ext>
                    </c:extLst>
                    <c:strCache>
                      <c:ptCount val="1"/>
                      <c:pt idx="0">
                        <c:v>Half 2000 -2010</c:v>
                      </c:pt>
                    </c:strCache>
                  </c:strRef>
                </c:tx>
                <c:spPr>
                  <a:ln w="50800" cmpd="sng">
                    <a:solidFill>
                      <a:srgbClr val="996600"/>
                    </a:solidFill>
                  </a:ln>
                </c:spPr>
                <c:marker>
                  <c:symbol val="none"/>
                </c:marker>
                <c:cat>
                  <c:numRef>
                    <c:extLst xmlns:c15="http://schemas.microsoft.com/office/drawing/2012/chart">
                      <c:ext xmlns:c15="http://schemas.microsoft.com/office/drawing/2012/chart" uri="{02D57815-91ED-43cb-92C2-25804820EDAC}">
                        <c15:formulaRef>
                          <c15:sqref>Sheet!$A$2:$A$42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5="http://schemas.microsoft.com/office/drawing/2012/chart">
                      <c:ext xmlns:c15="http://schemas.microsoft.com/office/drawing/2012/chart" uri="{02D57815-91ED-43cb-92C2-25804820EDAC}">
                        <c15:formulaRef>
                          <c15:sqref>Sheet!$C$2:$C$42</c15:sqref>
                        </c15:formulaRef>
                      </c:ext>
                    </c:extLst>
                    <c:numCache>
                      <c:formatCode>General</c:formatCode>
                      <c:ptCount val="4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pt idx="11">
                        <c:v>29.193542999999998</c:v>
                      </c:pt>
                      <c:pt idx="12">
                        <c:v>29.576077999999999</c:v>
                      </c:pt>
                      <c:pt idx="13">
                        <c:v>29.960483</c:v>
                      </c:pt>
                      <c:pt idx="14">
                        <c:v>30.346675000000001</c:v>
                      </c:pt>
                      <c:pt idx="15">
                        <c:v>30.734321000000001</c:v>
                      </c:pt>
                      <c:pt idx="16">
                        <c:v>31.12311</c:v>
                      </c:pt>
                      <c:pt idx="17">
                        <c:v>31.512597</c:v>
                      </c:pt>
                      <c:pt idx="18">
                        <c:v>31.902068</c:v>
                      </c:pt>
                      <c:pt idx="19">
                        <c:v>32.291314</c:v>
                      </c:pt>
                      <c:pt idx="20">
                        <c:v>32.680216999999999</c:v>
                      </c:pt>
                      <c:pt idx="21">
                        <c:v>33.069124000000002</c:v>
                      </c:pt>
                      <c:pt idx="22">
                        <c:v>33.456995999999997</c:v>
                      </c:pt>
                      <c:pt idx="23">
                        <c:v>33.844034000000001</c:v>
                      </c:pt>
                      <c:pt idx="24">
                        <c:v>34.230595999999998</c:v>
                      </c:pt>
                      <c:pt idx="25">
                        <c:v>34.616889999999998</c:v>
                      </c:pt>
                      <c:pt idx="26">
                        <c:v>35.003182000000002</c:v>
                      </c:pt>
                      <c:pt idx="27">
                        <c:v>35.389580000000002</c:v>
                      </c:pt>
                      <c:pt idx="28">
                        <c:v>35.776102000000002</c:v>
                      </c:pt>
                      <c:pt idx="29">
                        <c:v>36.163116000000002</c:v>
                      </c:pt>
                      <c:pt idx="30">
                        <c:v>36.550595000000001</c:v>
                      </c:pt>
                      <c:pt idx="31">
                        <c:v>36.938879</c:v>
                      </c:pt>
                      <c:pt idx="32">
                        <c:v>37.327562</c:v>
                      </c:pt>
                      <c:pt idx="33">
                        <c:v>37.716926000000001</c:v>
                      </c:pt>
                      <c:pt idx="34">
                        <c:v>38.107567000000003</c:v>
                      </c:pt>
                      <c:pt idx="35">
                        <c:v>38.499538000000001</c:v>
                      </c:pt>
                      <c:pt idx="36">
                        <c:v>38.893625</c:v>
                      </c:pt>
                      <c:pt idx="37">
                        <c:v>39.290774999999996</c:v>
                      </c:pt>
                      <c:pt idx="38">
                        <c:v>39.691096999999999</c:v>
                      </c:pt>
                      <c:pt idx="39">
                        <c:v>40.095109000000001</c:v>
                      </c:pt>
                      <c:pt idx="40">
                        <c:v>40.502749000000001</c:v>
                      </c:pt>
                    </c:numCache>
                  </c:numRef>
                </c:val>
                <c:smooth val="0"/>
                <c:extLst xmlns:c15="http://schemas.microsoft.com/office/drawing/2012/chart">
                  <c:ext xmlns:c16="http://schemas.microsoft.com/office/drawing/2014/chart" uri="{C3380CC4-5D6E-409C-BE32-E72D297353CC}">
                    <c16:uniqueId val="{00000001-3466-4418-A72D-805512C9E718}"/>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Sheet!$D$1</c15:sqref>
                        </c15:formulaRef>
                      </c:ext>
                    </c:extLst>
                    <c:strCache>
                      <c:ptCount val="1"/>
                      <c:pt idx="0">
                        <c:v>2000 -2010</c:v>
                      </c:pt>
                    </c:strCache>
                  </c:strRef>
                </c:tx>
                <c:spPr>
                  <a:ln w="57150" cmpd="dbl">
                    <a:solidFill>
                      <a:srgbClr val="002060"/>
                    </a:solidFill>
                  </a:ln>
                </c:spPr>
                <c:marker>
                  <c:symbol val="none"/>
                </c:marker>
                <c:cat>
                  <c:numRef>
                    <c:extLst xmlns:c15="http://schemas.microsoft.com/office/drawing/2012/chart">
                      <c:ext xmlns:c15="http://schemas.microsoft.com/office/drawing/2012/chart" uri="{02D57815-91ED-43cb-92C2-25804820EDAC}">
                        <c15:formulaRef>
                          <c15:sqref>Sheet!$A$2:$A$42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5="http://schemas.microsoft.com/office/drawing/2012/chart">
                      <c:ext xmlns:c15="http://schemas.microsoft.com/office/drawing/2012/chart" uri="{02D57815-91ED-43cb-92C2-25804820EDAC}">
                        <c15:formulaRef>
                          <c15:sqref>Sheet!$D$2:$D$42</c15:sqref>
                        </c15:formulaRef>
                      </c:ext>
                    </c:extLst>
                    <c:numCache>
                      <c:formatCode>General</c:formatCode>
                      <c:ptCount val="4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pt idx="11">
                        <c:v>31.148299000000002</c:v>
                      </c:pt>
                      <c:pt idx="12">
                        <c:v>31.767295000000001</c:v>
                      </c:pt>
                      <c:pt idx="13">
                        <c:v>32.398820000000001</c:v>
                      </c:pt>
                      <c:pt idx="14">
                        <c:v>33.042844000000002</c:v>
                      </c:pt>
                      <c:pt idx="15">
                        <c:v>33.699306999999997</c:v>
                      </c:pt>
                      <c:pt idx="16">
                        <c:v>34.367812000000001</c:v>
                      </c:pt>
                      <c:pt idx="17">
                        <c:v>35.048138999999999</c:v>
                      </c:pt>
                      <c:pt idx="18">
                        <c:v>35.739576</c:v>
                      </c:pt>
                      <c:pt idx="19">
                        <c:v>36.441844000000003</c:v>
                      </c:pt>
                      <c:pt idx="20">
                        <c:v>37.155084000000002</c:v>
                      </c:pt>
                      <c:pt idx="21">
                        <c:v>37.879807999999997</c:v>
                      </c:pt>
                      <c:pt idx="22">
                        <c:v>38.615544999999997</c:v>
                      </c:pt>
                      <c:pt idx="23">
                        <c:v>39.362271</c:v>
                      </c:pt>
                      <c:pt idx="24">
                        <c:v>40.120967999999998</c:v>
                      </c:pt>
                      <c:pt idx="25">
                        <c:v>40.892254999999999</c:v>
                      </c:pt>
                      <c:pt idx="26">
                        <c:v>41.676431999999998</c:v>
                      </c:pt>
                      <c:pt idx="27">
                        <c:v>42.474367999999998</c:v>
                      </c:pt>
                      <c:pt idx="28">
                        <c:v>43.286563999999998</c:v>
                      </c:pt>
                      <c:pt idx="29">
                        <c:v>44.113563999999997</c:v>
                      </c:pt>
                      <c:pt idx="30">
                        <c:v>44.955896000000003</c:v>
                      </c:pt>
                      <c:pt idx="31">
                        <c:v>45.814205999999999</c:v>
                      </c:pt>
                      <c:pt idx="32">
                        <c:v>46.688597999999999</c:v>
                      </c:pt>
                      <c:pt idx="33">
                        <c:v>47.579642999999997</c:v>
                      </c:pt>
                      <c:pt idx="34">
                        <c:v>48.488715999999997</c:v>
                      </c:pt>
                      <c:pt idx="35">
                        <c:v>49.416164999999999</c:v>
                      </c:pt>
                      <c:pt idx="36">
                        <c:v>50.363232000000004</c:v>
                      </c:pt>
                      <c:pt idx="37">
                        <c:v>51.331195999999998</c:v>
                      </c:pt>
                      <c:pt idx="38">
                        <c:v>52.321083999999999</c:v>
                      </c:pt>
                      <c:pt idx="39">
                        <c:v>53.333517000000001</c:v>
                      </c:pt>
                      <c:pt idx="40">
                        <c:v>54.369297000000003</c:v>
                      </c:pt>
                    </c:numCache>
                  </c:numRef>
                </c:val>
                <c:smooth val="0"/>
                <c:extLst xmlns:c15="http://schemas.microsoft.com/office/drawing/2012/chart">
                  <c:ext xmlns:c16="http://schemas.microsoft.com/office/drawing/2014/chart" uri="{C3380CC4-5D6E-409C-BE32-E72D297353CC}">
                    <c16:uniqueId val="{00000002-3466-4418-A72D-805512C9E718}"/>
                  </c:ext>
                </c:extLst>
              </c15:ser>
            </c15:filteredLineSeries>
          </c:ext>
        </c:extLst>
      </c:lineChart>
      <c:catAx>
        <c:axId val="735497088"/>
        <c:scaling>
          <c:orientation val="minMax"/>
        </c:scaling>
        <c:delete val="0"/>
        <c:axPos val="b"/>
        <c:numFmt formatCode="General" sourceLinked="1"/>
        <c:majorTickMark val="out"/>
        <c:minorTickMark val="none"/>
        <c:tickLblPos val="nextTo"/>
        <c:txPr>
          <a:bodyPr rot="2700000"/>
          <a:lstStyle/>
          <a:p>
            <a:pPr>
              <a:defRPr sz="1200"/>
            </a:pPr>
            <a:endParaRPr lang="en-US"/>
          </a:p>
        </c:txPr>
        <c:crossAx val="735511592"/>
        <c:crosses val="autoZero"/>
        <c:auto val="1"/>
        <c:lblAlgn val="ctr"/>
        <c:lblOffset val="0"/>
        <c:noMultiLvlLbl val="0"/>
      </c:catAx>
      <c:valAx>
        <c:axId val="735511592"/>
        <c:scaling>
          <c:orientation val="minMax"/>
          <c:min val="24"/>
        </c:scaling>
        <c:delete val="0"/>
        <c:axPos val="l"/>
        <c:majorGridlines/>
        <c:title>
          <c:tx>
            <c:rich>
              <a:bodyPr/>
              <a:lstStyle/>
              <a:p>
                <a:pPr>
                  <a:defRPr/>
                </a:pPr>
                <a:r>
                  <a:rPr lang="en-US" dirty="0" smtClean="0"/>
                  <a:t>Millions</a:t>
                </a:r>
                <a:endParaRPr lang="en-US" dirty="0"/>
              </a:p>
            </c:rich>
          </c:tx>
          <c:overlay val="0"/>
        </c:title>
        <c:numFmt formatCode="0" sourceLinked="0"/>
        <c:majorTickMark val="out"/>
        <c:minorTickMark val="none"/>
        <c:tickLblPos val="nextTo"/>
        <c:crossAx val="735497088"/>
        <c:crosses val="autoZero"/>
        <c:crossBetween val="midCat"/>
      </c:valAx>
    </c:plotArea>
    <c:legend>
      <c:legendPos val="l"/>
      <c:layout>
        <c:manualLayout>
          <c:xMode val="edge"/>
          <c:yMode val="edge"/>
          <c:x val="0.52610260522990182"/>
          <c:y val="0.57656297750182295"/>
          <c:w val="0.41334900845727612"/>
          <c:h val="0.22350108727132231"/>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4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Sheet!$B$2:$B$42</c:f>
              <c:numCache>
                <c:formatCode>General</c:formatCode>
                <c:ptCount val="1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numCache>
            </c:numRef>
          </c:val>
          <c:smooth val="0"/>
          <c:extLst>
            <c:ext xmlns:c16="http://schemas.microsoft.com/office/drawing/2014/chart" uri="{C3380CC4-5D6E-409C-BE32-E72D297353CC}">
              <c16:uniqueId val="{00000000-E49D-42AC-B50A-3E04CB31E36F}"/>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Sheet!$C$2:$C$42</c:f>
              <c:numCache>
                <c:formatCode>General</c:formatCode>
                <c:ptCount val="1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numCache>
            </c:numRef>
          </c:val>
          <c:smooth val="0"/>
          <c:extLst>
            <c:ext xmlns:c16="http://schemas.microsoft.com/office/drawing/2014/chart" uri="{C3380CC4-5D6E-409C-BE32-E72D297353CC}">
              <c16:uniqueId val="{00000001-E49D-42AC-B50A-3E04CB31E36F}"/>
            </c:ext>
          </c:extLst>
        </c:ser>
        <c:ser>
          <c:idx val="3"/>
          <c:order val="2"/>
          <c:tx>
            <c:strRef>
              <c:f>Sheet!$D$1</c:f>
              <c:strCache>
                <c:ptCount val="1"/>
                <c:pt idx="0">
                  <c:v>2000 -2010</c:v>
                </c:pt>
              </c:strCache>
            </c:strRef>
          </c:tx>
          <c:spPr>
            <a:ln w="44450" cmpd="sng">
              <a:solidFill>
                <a:srgbClr val="00206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Sheet!$D$2:$D$42</c:f>
              <c:numCache>
                <c:formatCode>General</c:formatCode>
                <c:ptCount val="1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numCache>
            </c:numRef>
          </c:val>
          <c:smooth val="0"/>
          <c:extLst>
            <c:ext xmlns:c16="http://schemas.microsoft.com/office/drawing/2014/chart" uri="{C3380CC4-5D6E-409C-BE32-E72D297353CC}">
              <c16:uniqueId val="{00000002-E49D-42AC-B50A-3E04CB31E36F}"/>
            </c:ext>
          </c:extLst>
        </c:ser>
        <c:ser>
          <c:idx val="0"/>
          <c:order val="3"/>
          <c:tx>
            <c:strRef>
              <c:f>Sheet!$E$1</c:f>
              <c:strCache>
                <c:ptCount val="1"/>
                <c:pt idx="0">
                  <c:v>2010 -2015</c:v>
                </c:pt>
              </c:strCache>
            </c:strRef>
          </c:tx>
          <c:spPr>
            <a:ln w="44450">
              <a:solidFill>
                <a:schemeClr val="accent2"/>
              </a:solidFill>
            </a:ln>
          </c:spPr>
          <c:marker>
            <c:symbol val="none"/>
          </c:marker>
          <c:cat>
            <c:strLit>
              <c:ptCount val="11"/>
              <c:pt idx="0">
                <c:v>2010</c:v>
              </c:pt>
              <c:pt idx="1">
                <c:v>2011</c:v>
              </c:pt>
              <c:pt idx="2">
                <c:v>2012</c:v>
              </c:pt>
              <c:pt idx="3">
                <c:v>2013</c:v>
              </c:pt>
              <c:pt idx="4">
                <c:v>2014</c:v>
              </c:pt>
              <c:pt idx="5">
                <c:v>2015</c:v>
              </c:pt>
              <c:pt idx="6">
                <c:v>2016</c:v>
              </c:pt>
              <c:pt idx="7">
                <c:v>2017</c:v>
              </c:pt>
              <c:pt idx="8">
                <c:v>2018</c:v>
              </c:pt>
              <c:pt idx="9">
                <c:v>2019</c:v>
              </c:pt>
              <c:pt idx="10">
                <c:v>2020</c:v>
              </c:pt>
              <c:extLst>
                <c:ext xmlns:c15="http://schemas.microsoft.com/office/drawing/2012/chart" uri="{02D57815-91ED-43cb-92C2-25804820EDAC}">
                  <c15:autoCat val="1"/>
                </c:ext>
              </c:extLst>
            </c:strLit>
          </c:cat>
          <c:val>
            <c:numRef>
              <c:f>Sheet!$E$2:$E$42</c:f>
              <c:numCache>
                <c:formatCode>General</c:formatCode>
                <c:ptCount val="1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numCache>
            </c:numRef>
          </c:val>
          <c:smooth val="0"/>
          <c:extLst>
            <c:ext xmlns:c16="http://schemas.microsoft.com/office/drawing/2014/chart" uri="{C3380CC4-5D6E-409C-BE32-E72D297353CC}">
              <c16:uniqueId val="{00000003-E49D-42AC-B50A-3E04CB31E36F}"/>
            </c:ext>
          </c:extLst>
        </c:ser>
        <c:ser>
          <c:idx val="4"/>
          <c:order val="4"/>
          <c:tx>
            <c:strRef>
              <c:f>Sheet!$F$1</c:f>
              <c:strCache>
                <c:ptCount val="1"/>
                <c:pt idx="0">
                  <c:v>Estimates</c:v>
                </c:pt>
              </c:strCache>
            </c:strRef>
          </c:tx>
          <c:spPr>
            <a:ln w="47625" cmpd="dbl"/>
          </c:spPr>
          <c:marker>
            <c:symbol val="square"/>
            <c:size val="5"/>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Sheet!$F$2:$F$8</c:f>
              <c:numCache>
                <c:formatCode>General</c:formatCode>
                <c:ptCount val="7"/>
                <c:pt idx="0">
                  <c:v>25.145561000000001</c:v>
                </c:pt>
                <c:pt idx="1">
                  <c:v>25.657477</c:v>
                </c:pt>
                <c:pt idx="2">
                  <c:v>26.094422000000002</c:v>
                </c:pt>
                <c:pt idx="3">
                  <c:v>26.505637</c:v>
                </c:pt>
                <c:pt idx="4">
                  <c:v>26.956958</c:v>
                </c:pt>
                <c:pt idx="5">
                  <c:v>27.469114000000001</c:v>
                </c:pt>
                <c:pt idx="6">
                  <c:v>27.862596</c:v>
                </c:pt>
              </c:numCache>
            </c:numRef>
          </c:val>
          <c:smooth val="0"/>
          <c:extLst>
            <c:ext xmlns:c16="http://schemas.microsoft.com/office/drawing/2014/chart" uri="{C3380CC4-5D6E-409C-BE32-E72D297353CC}">
              <c16:uniqueId val="{00000000-68B9-45AE-A789-7562570EB90C}"/>
            </c:ext>
          </c:extLst>
        </c:ser>
        <c:dLbls>
          <c:showLegendKey val="0"/>
          <c:showVal val="0"/>
          <c:showCatName val="0"/>
          <c:showSerName val="0"/>
          <c:showPercent val="0"/>
          <c:showBubbleSize val="0"/>
        </c:dLbls>
        <c:smooth val="0"/>
        <c:axId val="735507672"/>
        <c:axId val="735511200"/>
      </c:lineChart>
      <c:catAx>
        <c:axId val="735507672"/>
        <c:scaling>
          <c:orientation val="minMax"/>
        </c:scaling>
        <c:delete val="0"/>
        <c:axPos val="b"/>
        <c:numFmt formatCode="General" sourceLinked="1"/>
        <c:majorTickMark val="out"/>
        <c:minorTickMark val="none"/>
        <c:tickLblPos val="nextTo"/>
        <c:txPr>
          <a:bodyPr rot="2700000"/>
          <a:lstStyle/>
          <a:p>
            <a:pPr>
              <a:defRPr sz="1400"/>
            </a:pPr>
            <a:endParaRPr lang="en-US"/>
          </a:p>
        </c:txPr>
        <c:crossAx val="735511200"/>
        <c:crosses val="autoZero"/>
        <c:auto val="1"/>
        <c:lblAlgn val="ctr"/>
        <c:lblOffset val="0"/>
        <c:tickLblSkip val="5"/>
        <c:noMultiLvlLbl val="0"/>
      </c:catAx>
      <c:valAx>
        <c:axId val="735511200"/>
        <c:scaling>
          <c:orientation val="minMax"/>
          <c:min val="24"/>
        </c:scaling>
        <c:delete val="0"/>
        <c:axPos val="l"/>
        <c:majorGridlines/>
        <c:title>
          <c:tx>
            <c:rich>
              <a:bodyPr/>
              <a:lstStyle/>
              <a:p>
                <a:pPr>
                  <a:defRPr/>
                </a:pPr>
                <a:r>
                  <a:rPr lang="en-US" dirty="0"/>
                  <a:t>Millions</a:t>
                </a:r>
              </a:p>
            </c:rich>
          </c:tx>
          <c:overlay val="0"/>
        </c:title>
        <c:numFmt formatCode="0" sourceLinked="0"/>
        <c:majorTickMark val="out"/>
        <c:minorTickMark val="none"/>
        <c:tickLblPos val="nextTo"/>
        <c:crossAx val="735507672"/>
        <c:crosses val="autoZero"/>
        <c:crossBetween val="midCat"/>
      </c:valAx>
    </c:plotArea>
    <c:legend>
      <c:legendPos val="l"/>
      <c:layout>
        <c:manualLayout>
          <c:xMode val="edge"/>
          <c:yMode val="edge"/>
          <c:x val="0.12795445708175368"/>
          <c:y val="4.7681564004935888E-2"/>
          <c:w val="0.24976876154369596"/>
          <c:h val="0.3383591720206462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0.44734</cdr:x>
      <cdr:y>0.15615</cdr:y>
    </cdr:from>
    <cdr:to>
      <cdr:x>0.72367</cdr:x>
      <cdr:y>0.32791</cdr:y>
    </cdr:to>
    <cdr:cxnSp macro="">
      <cdr:nvCxnSpPr>
        <cdr:cNvPr id="14" name="Straight Arrow Connector 13"/>
        <cdr:cNvCxnSpPr/>
      </cdr:nvCxnSpPr>
      <cdr:spPr>
        <a:xfrm xmlns:a="http://schemas.openxmlformats.org/drawingml/2006/main" flipV="1">
          <a:off x="4194176" y="762000"/>
          <a:ext cx="2590800" cy="838200"/>
        </a:xfrm>
        <a:prstGeom xmlns:a="http://schemas.openxmlformats.org/drawingml/2006/main" prst="straightConnector1">
          <a:avLst/>
        </a:prstGeom>
        <a:ln xmlns:a="http://schemas.openxmlformats.org/drawingml/2006/main" w="22225">
          <a:solidFill>
            <a:schemeClr val="accent2"/>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0.15523</cdr:x>
      <cdr:y>0.48166</cdr:y>
    </cdr:from>
    <cdr:to>
      <cdr:x>0.67266</cdr:x>
      <cdr:y>0.51161</cdr:y>
    </cdr:to>
    <cdr:cxnSp macro="">
      <cdr:nvCxnSpPr>
        <cdr:cNvPr id="3" name="Straight Connector 2"/>
        <cdr:cNvCxnSpPr/>
      </cdr:nvCxnSpPr>
      <cdr:spPr>
        <a:xfrm xmlns:a="http://schemas.openxmlformats.org/drawingml/2006/main">
          <a:off x="1371600" y="2451100"/>
          <a:ext cx="4572000" cy="152400"/>
        </a:xfrm>
        <a:prstGeom xmlns:a="http://schemas.openxmlformats.org/drawingml/2006/main" prst="line">
          <a:avLst/>
        </a:prstGeom>
        <a:ln xmlns:a="http://schemas.openxmlformats.org/drawingml/2006/main" w="508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0.62954</cdr:x>
      <cdr:y>0.64638</cdr:y>
    </cdr:from>
    <cdr:to>
      <cdr:x>0.75027</cdr:x>
      <cdr:y>0.73622</cdr:y>
    </cdr:to>
    <cdr:sp macro="" textlink="">
      <cdr:nvSpPr>
        <cdr:cNvPr id="4" name="TextBox 3"/>
        <cdr:cNvSpPr txBox="1"/>
      </cdr:nvSpPr>
      <cdr:spPr>
        <a:xfrm xmlns:a="http://schemas.openxmlformats.org/drawingml/2006/main">
          <a:off x="5562600" y="3289300"/>
          <a:ext cx="10668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t>42.9%</a:t>
          </a:r>
          <a:endParaRPr lang="en-US" sz="1600" dirty="0"/>
        </a:p>
      </cdr:txBody>
    </cdr:sp>
  </cdr:relSizeAnchor>
  <cdr:relSizeAnchor xmlns:cdr="http://schemas.openxmlformats.org/drawingml/2006/chartDrawing">
    <cdr:from>
      <cdr:x>0.63816</cdr:x>
      <cdr:y>0.25705</cdr:y>
    </cdr:from>
    <cdr:to>
      <cdr:x>0.75889</cdr:x>
      <cdr:y>0.3469</cdr:y>
    </cdr:to>
    <cdr:sp macro="" textlink="">
      <cdr:nvSpPr>
        <cdr:cNvPr id="5" name="TextBox 1"/>
        <cdr:cNvSpPr txBox="1"/>
      </cdr:nvSpPr>
      <cdr:spPr>
        <a:xfrm xmlns:a="http://schemas.openxmlformats.org/drawingml/2006/main">
          <a:off x="5638800" y="13081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t>57.1%</a:t>
          </a:r>
          <a:endParaRPr lang="en-US" sz="1600" dirty="0"/>
        </a:p>
      </cdr:txBody>
    </cdr:sp>
  </cdr:relSizeAnchor>
  <cdr:relSizeAnchor xmlns:cdr="http://schemas.openxmlformats.org/drawingml/2006/chartDrawing">
    <cdr:from>
      <cdr:x>0.25871</cdr:x>
      <cdr:y>0.64638</cdr:y>
    </cdr:from>
    <cdr:to>
      <cdr:x>0.37945</cdr:x>
      <cdr:y>0.73622</cdr:y>
    </cdr:to>
    <cdr:sp macro="" textlink="">
      <cdr:nvSpPr>
        <cdr:cNvPr id="6" name="TextBox 1"/>
        <cdr:cNvSpPr txBox="1"/>
      </cdr:nvSpPr>
      <cdr:spPr>
        <a:xfrm xmlns:a="http://schemas.openxmlformats.org/drawingml/2006/main">
          <a:off x="2286000" y="32893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45.8%</a:t>
          </a:r>
          <a:endParaRPr lang="en-US" sz="1400" dirty="0"/>
        </a:p>
      </cdr:txBody>
    </cdr:sp>
  </cdr:relSizeAnchor>
  <cdr:relSizeAnchor xmlns:cdr="http://schemas.openxmlformats.org/drawingml/2006/chartDrawing">
    <cdr:from>
      <cdr:x>0.26734</cdr:x>
      <cdr:y>0.22711</cdr:y>
    </cdr:from>
    <cdr:to>
      <cdr:x>0.38807</cdr:x>
      <cdr:y>0.31695</cdr:y>
    </cdr:to>
    <cdr:sp macro="" textlink="">
      <cdr:nvSpPr>
        <cdr:cNvPr id="7" name="TextBox 1"/>
        <cdr:cNvSpPr txBox="1"/>
      </cdr:nvSpPr>
      <cdr:spPr>
        <a:xfrm xmlns:a="http://schemas.openxmlformats.org/drawingml/2006/main">
          <a:off x="2362200" y="11557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54.2%</a:t>
          </a:r>
          <a:endParaRPr lang="en-US" sz="1400" dirty="0"/>
        </a:p>
      </cdr:txBody>
    </cdr:sp>
  </cdr:relSizeAnchor>
  <cdr:relSizeAnchor xmlns:cdr="http://schemas.openxmlformats.org/drawingml/2006/chartDrawing">
    <cdr:from>
      <cdr:x>0.61229</cdr:x>
      <cdr:y>0.06863</cdr:y>
    </cdr:from>
    <cdr:to>
      <cdr:x>0.62954</cdr:x>
      <cdr:y>0.4879</cdr:y>
    </cdr:to>
    <cdr:sp macro="" textlink="">
      <cdr:nvSpPr>
        <cdr:cNvPr id="8" name="Right Brace 7"/>
        <cdr:cNvSpPr/>
      </cdr:nvSpPr>
      <cdr:spPr>
        <a:xfrm xmlns:a="http://schemas.openxmlformats.org/drawingml/2006/main">
          <a:off x="5410200" y="34925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wrap="square">
          <a:spAutoFit/>
        </a:bodyPr>
        <a:lstStyle xmlns:a="http://schemas.openxmlformats.org/drawingml/2006/main"/>
        <a:p xmlns:a="http://schemas.openxmlformats.org/drawingml/2006/main">
          <a:endParaRPr lang="en-US" dirty="0"/>
        </a:p>
      </cdr:txBody>
    </cdr:sp>
  </cdr:relSizeAnchor>
  <cdr:relSizeAnchor xmlns:cdr="http://schemas.openxmlformats.org/drawingml/2006/chartDrawing">
    <cdr:from>
      <cdr:x>0.23284</cdr:x>
      <cdr:y>0.50687</cdr:y>
    </cdr:from>
    <cdr:to>
      <cdr:x>0.25871</cdr:x>
      <cdr:y>0.85602</cdr:y>
    </cdr:to>
    <cdr:sp macro="" textlink="">
      <cdr:nvSpPr>
        <cdr:cNvPr id="9" name="Right Brace 8"/>
        <cdr:cNvSpPr/>
      </cdr:nvSpPr>
      <cdr:spPr>
        <a:xfrm xmlns:a="http://schemas.openxmlformats.org/drawingml/2006/main">
          <a:off x="2057400" y="2579370"/>
          <a:ext cx="228600" cy="177673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0.24722</cdr:x>
      <cdr:y>0.0574</cdr:y>
    </cdr:from>
    <cdr:to>
      <cdr:x>0.26446</cdr:x>
      <cdr:y>0.47667</cdr:y>
    </cdr:to>
    <cdr:sp macro="" textlink="">
      <cdr:nvSpPr>
        <cdr:cNvPr id="10" name="Right Brace 9"/>
        <cdr:cNvSpPr/>
      </cdr:nvSpPr>
      <cdr:spPr>
        <a:xfrm xmlns:a="http://schemas.openxmlformats.org/drawingml/2006/main">
          <a:off x="2184400" y="29210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0.52441</cdr:x>
      <cdr:y>0.07447</cdr:y>
    </cdr:from>
    <cdr:to>
      <cdr:x>0.5326</cdr:x>
      <cdr:y>0.32767</cdr:y>
    </cdr:to>
    <cdr:sp macro="" textlink="">
      <cdr:nvSpPr>
        <cdr:cNvPr id="2" name="Right Brace 1"/>
        <cdr:cNvSpPr/>
      </cdr:nvSpPr>
      <cdr:spPr>
        <a:xfrm xmlns:a="http://schemas.openxmlformats.org/drawingml/2006/main">
          <a:off x="4876800" y="381000"/>
          <a:ext cx="76200" cy="1295400"/>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0.5408</cdr:x>
      <cdr:y>0.17873</cdr:y>
    </cdr:from>
    <cdr:to>
      <cdr:x>0.60963</cdr:x>
      <cdr:y>0.23235</cdr:y>
    </cdr:to>
    <cdr:sp macro="" textlink="">
      <cdr:nvSpPr>
        <cdr:cNvPr id="3" name="TextBox 2"/>
        <cdr:cNvSpPr txBox="1"/>
      </cdr:nvSpPr>
      <cdr:spPr>
        <a:xfrm xmlns:a="http://schemas.openxmlformats.org/drawingml/2006/main">
          <a:off x="5029200" y="914400"/>
          <a:ext cx="640080" cy="2743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t>35.9%</a:t>
          </a:r>
          <a:endParaRPr lang="en-US" sz="1100" b="1" dirty="0"/>
        </a:p>
      </cdr:txBody>
    </cdr:sp>
  </cdr:relSizeAnchor>
  <cdr:relSizeAnchor xmlns:cdr="http://schemas.openxmlformats.org/drawingml/2006/chartDrawing">
    <cdr:from>
      <cdr:x>0.4015</cdr:x>
      <cdr:y>0.04468</cdr:y>
    </cdr:from>
    <cdr:to>
      <cdr:x>0.41789</cdr:x>
      <cdr:y>0.6181</cdr:y>
    </cdr:to>
    <cdr:sp macro="" textlink="">
      <cdr:nvSpPr>
        <cdr:cNvPr id="4" name="Right Brace 3"/>
        <cdr:cNvSpPr/>
      </cdr:nvSpPr>
      <cdr:spPr>
        <a:xfrm xmlns:a="http://schemas.openxmlformats.org/drawingml/2006/main">
          <a:off x="3733800" y="228600"/>
          <a:ext cx="152400" cy="2933700"/>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0.42608</cdr:x>
      <cdr:y>0.29788</cdr:y>
    </cdr:from>
    <cdr:to>
      <cdr:x>0.49491</cdr:x>
      <cdr:y>0.3515</cdr:y>
    </cdr:to>
    <cdr:sp macro="" textlink="">
      <cdr:nvSpPr>
        <cdr:cNvPr id="6" name="TextBox 1"/>
        <cdr:cNvSpPr txBox="1"/>
      </cdr:nvSpPr>
      <cdr:spPr>
        <a:xfrm xmlns:a="http://schemas.openxmlformats.org/drawingml/2006/main">
          <a:off x="3962400" y="1524000"/>
          <a:ext cx="640080" cy="2743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smtClean="0"/>
            <a:t>69.4%</a:t>
          </a:r>
          <a:endParaRPr lang="en-US"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0.64442</cdr:x>
      <cdr:y>0.1852</cdr:y>
    </cdr:from>
    <cdr:to>
      <cdr:x>0.64442</cdr:x>
      <cdr:y>0.89232</cdr:y>
    </cdr:to>
    <cdr:cxnSp macro="">
      <cdr:nvCxnSpPr>
        <cdr:cNvPr id="3" name="Straight Connector 2"/>
        <cdr:cNvCxnSpPr/>
      </cdr:nvCxnSpPr>
      <cdr:spPr>
        <a:xfrm xmlns:a="http://schemas.openxmlformats.org/drawingml/2006/main" flipV="1">
          <a:off x="5303293" y="838200"/>
          <a:ext cx="0" cy="320040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0.68145</cdr:x>
      <cdr:y>0.1852</cdr:y>
    </cdr:from>
    <cdr:to>
      <cdr:x>0.68145</cdr:x>
      <cdr:y>0.89232</cdr:y>
    </cdr:to>
    <cdr:cxnSp macro="">
      <cdr:nvCxnSpPr>
        <cdr:cNvPr id="4" name="Straight Connector 3"/>
        <cdr:cNvCxnSpPr/>
      </cdr:nvCxnSpPr>
      <cdr:spPr>
        <a:xfrm xmlns:a="http://schemas.openxmlformats.org/drawingml/2006/main" flipV="1">
          <a:off x="5608093" y="838200"/>
          <a:ext cx="0" cy="320040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0.25553</cdr:x>
      <cdr:y>0.11785</cdr:y>
    </cdr:from>
    <cdr:to>
      <cdr:x>0.86664</cdr:x>
      <cdr:y>0.20203</cdr:y>
    </cdr:to>
    <cdr:sp macro="" textlink="">
      <cdr:nvSpPr>
        <cdr:cNvPr id="5" name="TextBox 4"/>
        <cdr:cNvSpPr txBox="1"/>
      </cdr:nvSpPr>
      <cdr:spPr>
        <a:xfrm xmlns:a="http://schemas.openxmlformats.org/drawingml/2006/main">
          <a:off x="2102893" y="533400"/>
          <a:ext cx="50292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t>                      Censuses                                   Estimates               Projections               </a:t>
          </a:r>
          <a:endParaRPr lang="en-US" sz="1400" dirty="0"/>
        </a:p>
      </cdr:txBody>
    </cdr:sp>
  </cdr:relSizeAnchor>
</c:userShapes>
</file>

<file path=ppt/drawings/drawing5.xml><?xml version="1.0" encoding="utf-8"?>
<c:userShapes xmlns:c="http://schemas.openxmlformats.org/drawingml/2006/chart">
  <cdr:relSizeAnchor xmlns:cdr="http://schemas.openxmlformats.org/drawingml/2006/chartDrawing">
    <cdr:from>
      <cdr:x>0.12007</cdr:x>
      <cdr:y>0.10465</cdr:y>
    </cdr:from>
    <cdr:to>
      <cdr:x>0.22642</cdr:x>
      <cdr:y>0.19186</cdr:y>
    </cdr:to>
    <cdr:sp macro="" textlink="">
      <cdr:nvSpPr>
        <cdr:cNvPr id="2" name="TextBox 1"/>
        <cdr:cNvSpPr txBox="1"/>
      </cdr:nvSpPr>
      <cdr:spPr>
        <a:xfrm xmlns:a="http://schemas.openxmlformats.org/drawingml/2006/main">
          <a:off x="666751" y="342900"/>
          <a:ext cx="59055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0.10978</cdr:x>
      <cdr:y>0.10174</cdr:y>
    </cdr:from>
    <cdr:to>
      <cdr:x>0.19383</cdr:x>
      <cdr:y>0.18605</cdr:y>
    </cdr:to>
    <cdr:sp macro="" textlink="">
      <cdr:nvSpPr>
        <cdr:cNvPr id="3" name="TextBox 2"/>
        <cdr:cNvSpPr txBox="1"/>
      </cdr:nvSpPr>
      <cdr:spPr>
        <a:xfrm xmlns:a="http://schemas.openxmlformats.org/drawingml/2006/main">
          <a:off x="609601" y="333375"/>
          <a:ext cx="4667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0.58891</cdr:x>
      <cdr:y>0.12888</cdr:y>
    </cdr:from>
    <cdr:to>
      <cdr:x>0.67982</cdr:x>
      <cdr:y>0.18992</cdr:y>
    </cdr:to>
    <cdr:sp macro="" textlink="">
      <cdr:nvSpPr>
        <cdr:cNvPr id="7" name="TextBox 1"/>
        <cdr:cNvSpPr txBox="1"/>
      </cdr:nvSpPr>
      <cdr:spPr>
        <a:xfrm xmlns:a="http://schemas.openxmlformats.org/drawingml/2006/main">
          <a:off x="3270250" y="422275"/>
          <a:ext cx="504825"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userShapes>
</file>

<file path=ppt/drawings/drawing6.xml><?xml version="1.0" encoding="utf-8"?>
<c:userShapes xmlns:c="http://schemas.openxmlformats.org/drawingml/2006/chart">
  <cdr:relSizeAnchor xmlns:cdr="http://schemas.openxmlformats.org/drawingml/2006/chartDrawing">
    <cdr:from>
      <cdr:x>0.12007</cdr:x>
      <cdr:y>0.10465</cdr:y>
    </cdr:from>
    <cdr:to>
      <cdr:x>0.22642</cdr:x>
      <cdr:y>0.19186</cdr:y>
    </cdr:to>
    <cdr:sp macro="" textlink="">
      <cdr:nvSpPr>
        <cdr:cNvPr id="2" name="TextBox 1"/>
        <cdr:cNvSpPr txBox="1"/>
      </cdr:nvSpPr>
      <cdr:spPr>
        <a:xfrm xmlns:a="http://schemas.openxmlformats.org/drawingml/2006/main">
          <a:off x="666751" y="342900"/>
          <a:ext cx="59055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0.10978</cdr:x>
      <cdr:y>0.10174</cdr:y>
    </cdr:from>
    <cdr:to>
      <cdr:x>0.19383</cdr:x>
      <cdr:y>0.18605</cdr:y>
    </cdr:to>
    <cdr:sp macro="" textlink="">
      <cdr:nvSpPr>
        <cdr:cNvPr id="3" name="TextBox 2"/>
        <cdr:cNvSpPr txBox="1"/>
      </cdr:nvSpPr>
      <cdr:spPr>
        <a:xfrm xmlns:a="http://schemas.openxmlformats.org/drawingml/2006/main">
          <a:off x="609601" y="333375"/>
          <a:ext cx="4667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0.58891</cdr:x>
      <cdr:y>0.12888</cdr:y>
    </cdr:from>
    <cdr:to>
      <cdr:x>0.67982</cdr:x>
      <cdr:y>0.18992</cdr:y>
    </cdr:to>
    <cdr:sp macro="" textlink="">
      <cdr:nvSpPr>
        <cdr:cNvPr id="7" name="TextBox 1"/>
        <cdr:cNvSpPr txBox="1"/>
      </cdr:nvSpPr>
      <cdr:spPr>
        <a:xfrm xmlns:a="http://schemas.openxmlformats.org/drawingml/2006/main">
          <a:off x="3270250" y="422275"/>
          <a:ext cx="504825"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823" tIns="47411" rIns="94823" bIns="47411" rtlCol="0"/>
          <a:lstStyle>
            <a:lvl1pPr algn="l">
              <a:defRPr sz="1200"/>
            </a:lvl1pPr>
          </a:lstStyle>
          <a:p>
            <a:endParaRPr lang="en-US" dirty="0"/>
          </a:p>
        </p:txBody>
      </p:sp>
      <p:sp>
        <p:nvSpPr>
          <p:cNvPr id="3" name="Date Placeholder 2"/>
          <p:cNvSpPr>
            <a:spLocks noGrp="1"/>
          </p:cNvSpPr>
          <p:nvPr>
            <p:ph type="dt" sz="quarter" idx="1"/>
          </p:nvPr>
        </p:nvSpPr>
        <p:spPr>
          <a:xfrm>
            <a:off x="5438391" y="0"/>
            <a:ext cx="4161176" cy="366092"/>
          </a:xfrm>
          <a:prstGeom prst="rect">
            <a:avLst/>
          </a:prstGeom>
        </p:spPr>
        <p:txBody>
          <a:bodyPr vert="horz" lIns="94823" tIns="47411" rIns="94823" bIns="47411" rtlCol="0"/>
          <a:lstStyle>
            <a:lvl1pPr algn="r">
              <a:defRPr sz="1200"/>
            </a:lvl1pPr>
          </a:lstStyle>
          <a:p>
            <a:fld id="{6F86D4F7-26D3-47E1-8796-8EA85FE6EA14}" type="datetimeFigureOut">
              <a:rPr lang="en-US" smtClean="0"/>
              <a:pPr/>
              <a:t>6/29/2018</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823" tIns="47411" rIns="94823" bIns="474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1" y="6947452"/>
            <a:ext cx="4161176" cy="366092"/>
          </a:xfrm>
          <a:prstGeom prst="rect">
            <a:avLst/>
          </a:prstGeom>
        </p:spPr>
        <p:txBody>
          <a:bodyPr vert="horz" lIns="94823" tIns="47411" rIns="94823" bIns="47411"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9538"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786011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15</a:t>
            </a:fld>
            <a:endParaRPr lang="en-US" dirty="0"/>
          </a:p>
        </p:txBody>
      </p:sp>
    </p:spTree>
    <p:extLst>
      <p:ext uri="{BB962C8B-B14F-4D97-AF65-F5344CB8AC3E}">
        <p14:creationId xmlns:p14="http://schemas.microsoft.com/office/powerpoint/2010/main" val="1115241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5463" y="196850"/>
            <a:ext cx="8451850" cy="6338888"/>
          </a:xfrm>
        </p:spPr>
      </p:sp>
      <p:sp>
        <p:nvSpPr>
          <p:cNvPr id="3" name="Notes Placeholder 2"/>
          <p:cNvSpPr>
            <a:spLocks noGrp="1"/>
          </p:cNvSpPr>
          <p:nvPr>
            <p:ph type="body" idx="1"/>
          </p:nvPr>
        </p:nvSpPr>
        <p:spPr/>
        <p:txBody>
          <a:bodyPr/>
          <a:lstStyle/>
          <a:p>
            <a:r>
              <a:rPr lang="en-US" sz="900" dirty="0"/>
              <a:t>According to the most recent projection (2010-2015) Texas will add 10 million new residents over the 2010 census by 2030. The bulk of these new residents will be children and from Hispanic families.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23</a:t>
            </a:fld>
            <a:endParaRPr lang="en-US" dirty="0"/>
          </a:p>
        </p:txBody>
      </p:sp>
    </p:spTree>
    <p:extLst>
      <p:ext uri="{BB962C8B-B14F-4D97-AF65-F5344CB8AC3E}">
        <p14:creationId xmlns:p14="http://schemas.microsoft.com/office/powerpoint/2010/main" val="154259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24</a:t>
            </a:fld>
            <a:endParaRPr lang="en-US" dirty="0"/>
          </a:p>
        </p:txBody>
      </p:sp>
    </p:spTree>
    <p:extLst>
      <p:ext uri="{BB962C8B-B14F-4D97-AF65-F5344CB8AC3E}">
        <p14:creationId xmlns:p14="http://schemas.microsoft.com/office/powerpoint/2010/main" val="3342481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5463" y="196850"/>
            <a:ext cx="8451850" cy="6338888"/>
          </a:xfrm>
        </p:spPr>
      </p:sp>
      <p:sp>
        <p:nvSpPr>
          <p:cNvPr id="3" name="Notes Placeholder 2"/>
          <p:cNvSpPr>
            <a:spLocks noGrp="1"/>
          </p:cNvSpPr>
          <p:nvPr>
            <p:ph type="body" idx="1"/>
          </p:nvPr>
        </p:nvSpPr>
        <p:spPr/>
        <p:txBody>
          <a:bodyPr/>
          <a:lstStyle/>
          <a:p>
            <a:r>
              <a:rPr lang="en-US" sz="900" dirty="0"/>
              <a:t>According to the most recent projection (2010-2015) Texas will add 10 million new residents over the 2010 census by 2030. The bulk of these new residents will be children and from Hispanic families.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25</a:t>
            </a:fld>
            <a:endParaRPr lang="en-US" dirty="0"/>
          </a:p>
        </p:txBody>
      </p:sp>
    </p:spTree>
    <p:extLst>
      <p:ext uri="{BB962C8B-B14F-4D97-AF65-F5344CB8AC3E}">
        <p14:creationId xmlns:p14="http://schemas.microsoft.com/office/powerpoint/2010/main" val="207413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a:t>
            </a:r>
            <a:r>
              <a:rPr lang="en-US" baseline="0" dirty="0"/>
              <a:t> demonstrates that most of the population change (95%) in Texas’s population of persons aged 0-18 will in metro areas by 2030.</a:t>
            </a:r>
          </a:p>
          <a:p>
            <a:r>
              <a:rPr lang="en-US" baseline="0" dirty="0"/>
              <a:t>About 80% of the population change of persons aged 0-18 will be from Hispanic descent in 2030 and 93% of Hispanic children will live in metro areas.</a:t>
            </a:r>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30</a:t>
            </a:fld>
            <a:endParaRPr lang="en-US" dirty="0"/>
          </a:p>
        </p:txBody>
      </p:sp>
    </p:spTree>
    <p:extLst>
      <p:ext uri="{BB962C8B-B14F-4D97-AF65-F5344CB8AC3E}">
        <p14:creationId xmlns:p14="http://schemas.microsoft.com/office/powerpoint/2010/main" val="1678441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projected number of children by race and</a:t>
            </a:r>
            <a:r>
              <a:rPr lang="en-US" baseline="0" dirty="0" smtClean="0"/>
              <a:t> ethnicity suggests that Hispanics are and will continue to drive increases in population among youth in Texas.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31</a:t>
            </a:fld>
            <a:endParaRPr lang="en-US" dirty="0"/>
          </a:p>
        </p:txBody>
      </p:sp>
    </p:spTree>
    <p:extLst>
      <p:ext uri="{BB962C8B-B14F-4D97-AF65-F5344CB8AC3E}">
        <p14:creationId xmlns:p14="http://schemas.microsoft.com/office/powerpoint/2010/main" val="2699614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child aged population in Texas will increasingly be Hispanic</a:t>
            </a:r>
            <a:r>
              <a:rPr lang="en-US" baseline="0" dirty="0" smtClean="0"/>
              <a:t> and the percent that are non-Hispanic white will decrease over time.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32</a:t>
            </a:fld>
            <a:endParaRPr lang="en-US" dirty="0"/>
          </a:p>
        </p:txBody>
      </p:sp>
    </p:spTree>
    <p:extLst>
      <p:ext uri="{BB962C8B-B14F-4D97-AF65-F5344CB8AC3E}">
        <p14:creationId xmlns:p14="http://schemas.microsoft.com/office/powerpoint/2010/main" val="3861484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36</a:t>
            </a:fld>
            <a:endParaRPr lang="en-US" dirty="0"/>
          </a:p>
        </p:txBody>
      </p:sp>
    </p:spTree>
    <p:extLst>
      <p:ext uri="{BB962C8B-B14F-4D97-AF65-F5344CB8AC3E}">
        <p14:creationId xmlns:p14="http://schemas.microsoft.com/office/powerpoint/2010/main" val="424748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a:t>
            </a:r>
            <a:r>
              <a:rPr lang="en-US" baseline="0" dirty="0" smtClean="0"/>
              <a:t> represents population pyramids for Texas in 2010 and then our projected population in 2030. Population pyramids provide a visual representation of the age structure of a population. In comparing 2010 and 2030 in terms of the impact on our education system, look at the lighter shaded areas from 15 years and above to 25-29. Some proportion of this increased population in these ages will be going to college in Texas. The lighter shaded areas below 15 suggest what’s coming in the future.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39</a:t>
            </a:fld>
            <a:endParaRPr lang="en-US"/>
          </a:p>
        </p:txBody>
      </p:sp>
    </p:spTree>
    <p:extLst>
      <p:ext uri="{BB962C8B-B14F-4D97-AF65-F5344CB8AC3E}">
        <p14:creationId xmlns:p14="http://schemas.microsoft.com/office/powerpoint/2010/main" val="216448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260350"/>
            <a:ext cx="8572500" cy="6429375"/>
          </a:xfrm>
        </p:spPr>
      </p:sp>
      <p:sp>
        <p:nvSpPr>
          <p:cNvPr id="3" name="Notes Placeholder 2"/>
          <p:cNvSpPr>
            <a:spLocks noGrp="1"/>
          </p:cNvSpPr>
          <p:nvPr>
            <p:ph type="body" idx="1"/>
          </p:nvPr>
        </p:nvSpPr>
        <p:spPr/>
        <p:txBody>
          <a:bodyPr>
            <a:normAutofit fontScale="85000" lnSpcReduction="10000"/>
          </a:bodyPr>
          <a:lstStyle/>
          <a:p>
            <a:endParaRPr lang="en-US" dirty="0" smtClean="0"/>
          </a:p>
          <a:p>
            <a:endParaRPr lang="en-US" dirty="0" smtClean="0"/>
          </a:p>
          <a:p>
            <a:endParaRPr lang="en-US" dirty="0" smtClean="0"/>
          </a:p>
          <a:p>
            <a:endParaRPr lang="en-US" dirty="0" smtClean="0"/>
          </a:p>
          <a:p>
            <a:r>
              <a:rPr lang="en-US" dirty="0" smtClean="0"/>
              <a:t>Texas </a:t>
            </a:r>
            <a:r>
              <a:rPr lang="en-US" dirty="0"/>
              <a:t>is the second largest</a:t>
            </a:r>
            <a:r>
              <a:rPr lang="en-US" baseline="0" dirty="0"/>
              <a:t> state in </a:t>
            </a:r>
            <a:r>
              <a:rPr lang="en-US" baseline="0" dirty="0" smtClean="0"/>
              <a:t>term s </a:t>
            </a:r>
            <a:r>
              <a:rPr lang="en-US" baseline="0" dirty="0"/>
              <a:t>of population (2</a:t>
            </a:r>
            <a:r>
              <a:rPr lang="en-US" baseline="30000" dirty="0"/>
              <a:t>nd</a:t>
            </a:r>
            <a:r>
              <a:rPr lang="en-US" baseline="0" dirty="0"/>
              <a:t> to CA) and area (2</a:t>
            </a:r>
            <a:r>
              <a:rPr lang="en-US" baseline="30000" dirty="0"/>
              <a:t>nd</a:t>
            </a:r>
            <a:r>
              <a:rPr lang="en-US" baseline="0" dirty="0"/>
              <a:t> to AK). In terms of </a:t>
            </a:r>
            <a:r>
              <a:rPr lang="en-US" b="1" baseline="0" dirty="0"/>
              <a:t>number of people, </a:t>
            </a:r>
            <a:r>
              <a:rPr lang="en-US" baseline="0" dirty="0"/>
              <a:t>Texas’ growth exceeds that of all other states between 2010 and 2017</a:t>
            </a:r>
            <a:r>
              <a:rPr lang="en-US" baseline="0" dirty="0" smtClean="0"/>
              <a:t>. The pace of (percent) change of Texas exceeds that of other large states.</a:t>
            </a:r>
            <a:endParaRPr lang="en-US" dirty="0"/>
          </a:p>
        </p:txBody>
      </p:sp>
    </p:spTree>
    <p:extLst>
      <p:ext uri="{BB962C8B-B14F-4D97-AF65-F5344CB8AC3E}">
        <p14:creationId xmlns:p14="http://schemas.microsoft.com/office/powerpoint/2010/main" val="2350658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40</a:t>
            </a:fld>
            <a:endParaRPr lang="en-US" dirty="0"/>
          </a:p>
        </p:txBody>
      </p:sp>
    </p:spTree>
    <p:extLst>
      <p:ext uri="{BB962C8B-B14F-4D97-AF65-F5344CB8AC3E}">
        <p14:creationId xmlns:p14="http://schemas.microsoft.com/office/powerpoint/2010/main" val="1674671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38125"/>
            <a:ext cx="7194550" cy="5395913"/>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Demographic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45</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a:t>
            </a:r>
            <a:r>
              <a:rPr lang="en-US" baseline="0" dirty="0" smtClean="0"/>
              <a:t> increase has been in the range of half of population change since the last Census in Texas. Thus Texas is growing quickly and substantially from having more births than deaths over time. In recent years the number and percent of new Texas from other states has decline and the number and percent of international migrants has increased.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351466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1400" y="180975"/>
            <a:ext cx="8667750" cy="6502400"/>
          </a:xfrm>
        </p:spPr>
      </p:sp>
      <p:sp>
        <p:nvSpPr>
          <p:cNvPr id="3" name="Notes Placeholder 2"/>
          <p:cNvSpPr>
            <a:spLocks noGrp="1"/>
          </p:cNvSpPr>
          <p:nvPr>
            <p:ph type="body" idx="1"/>
          </p:nvPr>
        </p:nvSpPr>
        <p:spPr/>
        <p:txBody>
          <a:bodyPr/>
          <a:lstStyle/>
          <a:p>
            <a:pPr defTabSz="1058188">
              <a:defRPr/>
            </a:pPr>
            <a:endParaRPr lang="en-US" sz="900" dirty="0"/>
          </a:p>
        </p:txBody>
      </p:sp>
    </p:spTree>
    <p:extLst>
      <p:ext uri="{BB962C8B-B14F-4D97-AF65-F5344CB8AC3E}">
        <p14:creationId xmlns:p14="http://schemas.microsoft.com/office/powerpoint/2010/main" val="97521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542925"/>
            <a:ext cx="8559800" cy="6421438"/>
          </a:xfrm>
        </p:spPr>
      </p:sp>
      <p:sp>
        <p:nvSpPr>
          <p:cNvPr id="3" name="Notes Placeholder 2"/>
          <p:cNvSpPr>
            <a:spLocks noGrp="1"/>
          </p:cNvSpPr>
          <p:nvPr>
            <p:ph type="body" idx="1"/>
          </p:nvPr>
        </p:nvSpPr>
        <p:spPr>
          <a:xfrm>
            <a:off x="606872" y="6775634"/>
            <a:ext cx="9569560" cy="2062804"/>
          </a:xfrm>
          <a:prstGeom prst="rect">
            <a:avLst/>
          </a:prstGeom>
        </p:spPr>
        <p:txBody>
          <a:bodyPr/>
          <a:lstStyle/>
          <a:p>
            <a:pPr defTabSz="1058188">
              <a:defRPr/>
            </a:pPr>
            <a:endParaRPr lang="en-US" dirty="0" smtClean="0"/>
          </a:p>
        </p:txBody>
      </p:sp>
      <p:sp>
        <p:nvSpPr>
          <p:cNvPr id="4" name="Slide Number Placeholder 3"/>
          <p:cNvSpPr>
            <a:spLocks noGrp="1"/>
          </p:cNvSpPr>
          <p:nvPr>
            <p:ph type="sldNum" sz="quarter" idx="10"/>
          </p:nvPr>
        </p:nvSpPr>
        <p:spPr>
          <a:xfrm>
            <a:off x="5993569" y="7895871"/>
            <a:ext cx="4583315" cy="415573"/>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335577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360363"/>
            <a:ext cx="8566150" cy="6424612"/>
          </a:xfrm>
        </p:spPr>
      </p:sp>
      <p:sp>
        <p:nvSpPr>
          <p:cNvPr id="3" name="Notes Placeholder 2"/>
          <p:cNvSpPr>
            <a:spLocks noGrp="1"/>
          </p:cNvSpPr>
          <p:nvPr>
            <p:ph type="body" idx="1"/>
          </p:nvPr>
        </p:nvSpPr>
        <p:spPr>
          <a:xfrm>
            <a:off x="606872" y="6594949"/>
            <a:ext cx="9569560" cy="2062804"/>
          </a:xfrm>
          <a:prstGeom prst="rect">
            <a:avLst/>
          </a:prstGeom>
        </p:spPr>
        <p:txBody>
          <a:bodyPr/>
          <a:lstStyle/>
          <a:p>
            <a:pPr defTabSz="1058188">
              <a:defRPr/>
            </a:pPr>
            <a:endParaRPr lang="en-US" dirty="0" smtClean="0"/>
          </a:p>
        </p:txBody>
      </p:sp>
      <p:sp>
        <p:nvSpPr>
          <p:cNvPr id="4" name="Slide Number Placeholder 3"/>
          <p:cNvSpPr>
            <a:spLocks noGrp="1"/>
          </p:cNvSpPr>
          <p:nvPr>
            <p:ph type="sldNum" sz="quarter" idx="10"/>
          </p:nvPr>
        </p:nvSpPr>
        <p:spPr>
          <a:xfrm>
            <a:off x="5993569" y="7895871"/>
            <a:ext cx="4583315" cy="415573"/>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1360055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360363"/>
            <a:ext cx="8566150" cy="6424612"/>
          </a:xfrm>
        </p:spPr>
      </p:sp>
      <p:sp>
        <p:nvSpPr>
          <p:cNvPr id="3" name="Notes Placeholder 2"/>
          <p:cNvSpPr>
            <a:spLocks noGrp="1"/>
          </p:cNvSpPr>
          <p:nvPr>
            <p:ph type="body" idx="1"/>
          </p:nvPr>
        </p:nvSpPr>
        <p:spPr>
          <a:xfrm>
            <a:off x="606872" y="6594949"/>
            <a:ext cx="9569560" cy="2062804"/>
          </a:xfrm>
          <a:prstGeom prst="rect">
            <a:avLst/>
          </a:prstGeom>
        </p:spPr>
        <p:txBody>
          <a:bodyPr/>
          <a:lstStyle/>
          <a:p>
            <a:pPr defTabSz="1058188">
              <a:defRPr/>
            </a:pPr>
            <a:endParaRPr lang="en-US" dirty="0" smtClean="0"/>
          </a:p>
        </p:txBody>
      </p:sp>
      <p:sp>
        <p:nvSpPr>
          <p:cNvPr id="4" name="Slide Number Placeholder 3"/>
          <p:cNvSpPr>
            <a:spLocks noGrp="1"/>
          </p:cNvSpPr>
          <p:nvPr>
            <p:ph type="sldNum" sz="quarter" idx="10"/>
          </p:nvPr>
        </p:nvSpPr>
        <p:spPr>
          <a:xfrm>
            <a:off x="5993569" y="7895871"/>
            <a:ext cx="4583315" cy="415573"/>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95643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23790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13</a:t>
            </a:fld>
            <a:endParaRPr lang="en-US" dirty="0"/>
          </a:p>
        </p:txBody>
      </p:sp>
    </p:spTree>
    <p:extLst>
      <p:ext uri="{BB962C8B-B14F-4D97-AF65-F5344CB8AC3E}">
        <p14:creationId xmlns:p14="http://schemas.microsoft.com/office/powerpoint/2010/main" val="2913736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6/29/2018</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6/29/2018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6/29/2018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Rectangle 1"/>
          <p:cNvSpPr/>
          <p:nvPr userDrawn="1"/>
        </p:nvSpPr>
        <p:spPr>
          <a:xfrm>
            <a:off x="0" y="0"/>
            <a:ext cx="9144000" cy="678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54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6/29/2018</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6/29/2018</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6/29/2018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6/29/2018</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6/29/2018</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6/29/2018</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6/29/2018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6/29/2018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6/29/2018</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4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75071"/>
            <a:ext cx="5317435" cy="1196529"/>
          </a:xfrm>
        </p:spPr>
        <p:txBody>
          <a:bodyPr>
            <a:normAutofit/>
          </a:bodyPr>
          <a:lstStyle/>
          <a:p>
            <a:pPr algn="ctr"/>
            <a:r>
              <a:rPr lang="en-US" sz="2800" dirty="0" smtClean="0"/>
              <a:t>Texas Demographic Characteristics and Trends</a:t>
            </a:r>
            <a:endParaRPr lang="en-US" sz="2800" dirty="0"/>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dirty="0" smtClean="0"/>
              <a:t>Texas Association of Regional Councils</a:t>
            </a:r>
          </a:p>
          <a:p>
            <a:pPr algn="ctr"/>
            <a:r>
              <a:rPr lang="en-US" sz="2000" dirty="0" smtClean="0"/>
              <a:t>Austin, Texas</a:t>
            </a:r>
          </a:p>
          <a:p>
            <a:pPr algn="ctr"/>
            <a:r>
              <a:rPr lang="en-US" sz="2000" dirty="0" smtClean="0"/>
              <a:t>June 21, 2018</a:t>
            </a:r>
            <a:endParaRPr lang="en-US" sz="20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56458909"/>
              </p:ext>
            </p:extLst>
          </p:nvPr>
        </p:nvGraphicFramePr>
        <p:xfrm>
          <a:off x="533400" y="1451340"/>
          <a:ext cx="8381999" cy="5072139"/>
        </p:xfrm>
        <a:graphic>
          <a:graphicData uri="http://schemas.openxmlformats.org/drawingml/2006/table">
            <a:tbl>
              <a:tblPr>
                <a:tableStyleId>{69CF1AB2-1976-4502-BF36-3FF5EA218861}</a:tableStyleId>
              </a:tblPr>
              <a:tblGrid>
                <a:gridCol w="807253">
                  <a:extLst>
                    <a:ext uri="{9D8B030D-6E8A-4147-A177-3AD203B41FA5}">
                      <a16:colId xmlns:a16="http://schemas.microsoft.com/office/drawing/2014/main" val="2293658394"/>
                    </a:ext>
                  </a:extLst>
                </a:gridCol>
                <a:gridCol w="1418057">
                  <a:extLst>
                    <a:ext uri="{9D8B030D-6E8A-4147-A177-3AD203B41FA5}">
                      <a16:colId xmlns:a16="http://schemas.microsoft.com/office/drawing/2014/main" val="4271928424"/>
                    </a:ext>
                  </a:extLst>
                </a:gridCol>
                <a:gridCol w="1918600">
                  <a:extLst>
                    <a:ext uri="{9D8B030D-6E8A-4147-A177-3AD203B41FA5}">
                      <a16:colId xmlns:a16="http://schemas.microsoft.com/office/drawing/2014/main" val="2199234323"/>
                    </a:ext>
                  </a:extLst>
                </a:gridCol>
                <a:gridCol w="1897049">
                  <a:extLst>
                    <a:ext uri="{9D8B030D-6E8A-4147-A177-3AD203B41FA5}">
                      <a16:colId xmlns:a16="http://schemas.microsoft.com/office/drawing/2014/main" val="1718210652"/>
                    </a:ext>
                  </a:extLst>
                </a:gridCol>
                <a:gridCol w="2341040">
                  <a:extLst>
                    <a:ext uri="{9D8B030D-6E8A-4147-A177-3AD203B41FA5}">
                      <a16:colId xmlns:a16="http://schemas.microsoft.com/office/drawing/2014/main" val="1421416651"/>
                    </a:ext>
                  </a:extLst>
                </a:gridCol>
              </a:tblGrid>
              <a:tr h="341034">
                <a:tc>
                  <a:txBody>
                    <a:bodyPr/>
                    <a:lstStyle/>
                    <a:p>
                      <a:pPr algn="ctr"/>
                      <a:r>
                        <a:rPr lang="en-US" sz="1600" dirty="0">
                          <a:solidFill>
                            <a:schemeClr val="tx2"/>
                          </a:solidFill>
                        </a:rPr>
                        <a:t>Rank</a:t>
                      </a:r>
                    </a:p>
                  </a:txBody>
                  <a:tcPr marL="16563" marR="16563" marT="16563" marB="16563"/>
                </a:tc>
                <a:tc>
                  <a:txBody>
                    <a:bodyPr/>
                    <a:lstStyle/>
                    <a:p>
                      <a:pPr algn="ctr"/>
                      <a:r>
                        <a:rPr lang="en-US" sz="1600" dirty="0" smtClean="0">
                          <a:solidFill>
                            <a:schemeClr val="tx2"/>
                          </a:solidFill>
                        </a:rPr>
                        <a:t>City</a:t>
                      </a:r>
                      <a:endParaRPr lang="en-US" sz="1600" dirty="0">
                        <a:solidFill>
                          <a:schemeClr val="tx2"/>
                        </a:solidFill>
                      </a:endParaRPr>
                    </a:p>
                  </a:txBody>
                  <a:tcPr marL="16563" marR="16563" marT="16563" marB="16563"/>
                </a:tc>
                <a:tc>
                  <a:txBody>
                    <a:bodyPr/>
                    <a:lstStyle/>
                    <a:p>
                      <a:pPr algn="ctr"/>
                      <a:r>
                        <a:rPr lang="en-US" sz="1600">
                          <a:solidFill>
                            <a:schemeClr val="tx2"/>
                          </a:solidFill>
                        </a:rPr>
                        <a:t>State</a:t>
                      </a:r>
                    </a:p>
                  </a:txBody>
                  <a:tcPr marL="16563" marR="16563" marT="16563" marB="16563"/>
                </a:tc>
                <a:tc>
                  <a:txBody>
                    <a:bodyPr/>
                    <a:lstStyle/>
                    <a:p>
                      <a:pPr algn="r"/>
                      <a:r>
                        <a:rPr lang="en-US" sz="1600">
                          <a:solidFill>
                            <a:schemeClr val="tx2"/>
                          </a:solidFill>
                        </a:rPr>
                        <a:t>Numeric increase</a:t>
                      </a:r>
                    </a:p>
                  </a:txBody>
                  <a:tcPr marL="16563" marR="16563" marT="16563" marB="16563"/>
                </a:tc>
                <a:tc>
                  <a:txBody>
                    <a:bodyPr/>
                    <a:lstStyle/>
                    <a:p>
                      <a:pPr algn="r"/>
                      <a:r>
                        <a:rPr lang="en-US" sz="1600">
                          <a:solidFill>
                            <a:schemeClr val="tx2"/>
                          </a:solidFill>
                        </a:rPr>
                        <a:t>2017 total population</a:t>
                      </a:r>
                    </a:p>
                  </a:txBody>
                  <a:tcPr marL="16563" marR="16563" marT="16563" marB="16563"/>
                </a:tc>
                <a:extLst>
                  <a:ext uri="{0D108BD9-81ED-4DB2-BD59-A6C34878D82A}">
                    <a16:rowId xmlns:a16="http://schemas.microsoft.com/office/drawing/2014/main" val="990111885"/>
                  </a:ext>
                </a:extLst>
              </a:tr>
              <a:tr h="315407">
                <a:tc>
                  <a:txBody>
                    <a:bodyPr/>
                    <a:lstStyle/>
                    <a:p>
                      <a:r>
                        <a:rPr lang="en-US" sz="1600" b="1" dirty="0">
                          <a:solidFill>
                            <a:schemeClr val="tx2"/>
                          </a:solidFill>
                        </a:rPr>
                        <a:t>1</a:t>
                      </a:r>
                    </a:p>
                  </a:txBody>
                  <a:tcPr marL="16563" marR="16563" marT="16563" marB="16563"/>
                </a:tc>
                <a:tc>
                  <a:txBody>
                    <a:bodyPr/>
                    <a:lstStyle/>
                    <a:p>
                      <a:r>
                        <a:rPr lang="en-US" sz="1600" b="1" dirty="0">
                          <a:solidFill>
                            <a:schemeClr val="tx2"/>
                          </a:solidFill>
                        </a:rPr>
                        <a:t>San </a:t>
                      </a:r>
                      <a:r>
                        <a:rPr lang="en-US" sz="1600" b="1" dirty="0" smtClean="0">
                          <a:solidFill>
                            <a:schemeClr val="tx2"/>
                          </a:solidFill>
                        </a:rPr>
                        <a:t>Antonio</a:t>
                      </a:r>
                      <a:endParaRPr lang="en-US" sz="1600" b="1" dirty="0">
                        <a:solidFill>
                          <a:schemeClr val="tx2"/>
                        </a:solidFill>
                      </a:endParaRPr>
                    </a:p>
                  </a:txBody>
                  <a:tcPr marL="16563" marR="16563" marT="16563" marB="16563"/>
                </a:tc>
                <a:tc>
                  <a:txBody>
                    <a:bodyPr/>
                    <a:lstStyle/>
                    <a:p>
                      <a:r>
                        <a:rPr lang="en-US" sz="1600" b="1" dirty="0">
                          <a:solidFill>
                            <a:schemeClr val="tx2"/>
                          </a:solidFill>
                        </a:rPr>
                        <a:t>Texas</a:t>
                      </a:r>
                    </a:p>
                  </a:txBody>
                  <a:tcPr marL="16563" marR="16563" marT="16563" marB="16563"/>
                </a:tc>
                <a:tc>
                  <a:txBody>
                    <a:bodyPr/>
                    <a:lstStyle/>
                    <a:p>
                      <a:pPr algn="r"/>
                      <a:r>
                        <a:rPr lang="en-US" sz="1600" b="1" dirty="0">
                          <a:solidFill>
                            <a:schemeClr val="tx2"/>
                          </a:solidFill>
                        </a:rPr>
                        <a:t>24,208</a:t>
                      </a:r>
                    </a:p>
                  </a:txBody>
                  <a:tcPr marL="16563" marR="16563" marT="16563" marB="16563"/>
                </a:tc>
                <a:tc>
                  <a:txBody>
                    <a:bodyPr/>
                    <a:lstStyle/>
                    <a:p>
                      <a:pPr algn="r"/>
                      <a:r>
                        <a:rPr lang="en-US" sz="1600" b="1" dirty="0">
                          <a:solidFill>
                            <a:schemeClr val="tx2"/>
                          </a:solidFill>
                        </a:rPr>
                        <a:t>1,511,946 </a:t>
                      </a:r>
                    </a:p>
                  </a:txBody>
                  <a:tcPr marL="16563" marR="16563" marT="16563" marB="16563"/>
                </a:tc>
                <a:extLst>
                  <a:ext uri="{0D108BD9-81ED-4DB2-BD59-A6C34878D82A}">
                    <a16:rowId xmlns:a16="http://schemas.microsoft.com/office/drawing/2014/main" val="1122909751"/>
                  </a:ext>
                </a:extLst>
              </a:tr>
              <a:tr h="315407">
                <a:tc>
                  <a:txBody>
                    <a:bodyPr/>
                    <a:lstStyle/>
                    <a:p>
                      <a:r>
                        <a:rPr lang="en-US" sz="1600" dirty="0">
                          <a:solidFill>
                            <a:schemeClr val="tx2"/>
                          </a:solidFill>
                        </a:rPr>
                        <a:t>2</a:t>
                      </a:r>
                    </a:p>
                  </a:txBody>
                  <a:tcPr marL="16563" marR="16563" marT="16563" marB="16563"/>
                </a:tc>
                <a:tc>
                  <a:txBody>
                    <a:bodyPr/>
                    <a:lstStyle/>
                    <a:p>
                      <a:r>
                        <a:rPr lang="en-US" sz="1600" dirty="0" smtClean="0">
                          <a:solidFill>
                            <a:schemeClr val="tx2"/>
                          </a:solidFill>
                        </a:rPr>
                        <a:t>Phoenix</a:t>
                      </a:r>
                      <a:endParaRPr lang="en-US" sz="1600" dirty="0">
                        <a:solidFill>
                          <a:schemeClr val="tx2"/>
                        </a:solidFill>
                      </a:endParaRPr>
                    </a:p>
                  </a:txBody>
                  <a:tcPr marL="16563" marR="16563" marT="16563" marB="16563"/>
                </a:tc>
                <a:tc>
                  <a:txBody>
                    <a:bodyPr/>
                    <a:lstStyle/>
                    <a:p>
                      <a:r>
                        <a:rPr lang="en-US" sz="1600">
                          <a:solidFill>
                            <a:schemeClr val="tx2"/>
                          </a:solidFill>
                        </a:rPr>
                        <a:t>Arizona</a:t>
                      </a:r>
                    </a:p>
                  </a:txBody>
                  <a:tcPr marL="16563" marR="16563" marT="16563" marB="16563"/>
                </a:tc>
                <a:tc>
                  <a:txBody>
                    <a:bodyPr/>
                    <a:lstStyle/>
                    <a:p>
                      <a:pPr algn="r"/>
                      <a:r>
                        <a:rPr lang="en-US" sz="1600" dirty="0">
                          <a:solidFill>
                            <a:schemeClr val="tx2"/>
                          </a:solidFill>
                        </a:rPr>
                        <a:t>24,036</a:t>
                      </a:r>
                    </a:p>
                  </a:txBody>
                  <a:tcPr marL="16563" marR="16563" marT="16563" marB="16563"/>
                </a:tc>
                <a:tc>
                  <a:txBody>
                    <a:bodyPr/>
                    <a:lstStyle/>
                    <a:p>
                      <a:pPr algn="r"/>
                      <a:r>
                        <a:rPr lang="en-US" sz="1600" dirty="0">
                          <a:solidFill>
                            <a:schemeClr val="tx2"/>
                          </a:solidFill>
                        </a:rPr>
                        <a:t>1,626,078 </a:t>
                      </a:r>
                    </a:p>
                  </a:txBody>
                  <a:tcPr marL="16563" marR="16563" marT="16563" marB="16563"/>
                </a:tc>
                <a:extLst>
                  <a:ext uri="{0D108BD9-81ED-4DB2-BD59-A6C34878D82A}">
                    <a16:rowId xmlns:a16="http://schemas.microsoft.com/office/drawing/2014/main" val="3048384084"/>
                  </a:ext>
                </a:extLst>
              </a:tr>
              <a:tr h="315407">
                <a:tc>
                  <a:txBody>
                    <a:bodyPr/>
                    <a:lstStyle/>
                    <a:p>
                      <a:r>
                        <a:rPr lang="en-US" sz="1600" b="1" dirty="0">
                          <a:solidFill>
                            <a:schemeClr val="tx2"/>
                          </a:solidFill>
                        </a:rPr>
                        <a:t>3</a:t>
                      </a:r>
                    </a:p>
                  </a:txBody>
                  <a:tcPr marL="16563" marR="16563" marT="16563" marB="16563"/>
                </a:tc>
                <a:tc>
                  <a:txBody>
                    <a:bodyPr/>
                    <a:lstStyle/>
                    <a:p>
                      <a:r>
                        <a:rPr lang="en-US" sz="1600" b="1" dirty="0" smtClean="0">
                          <a:solidFill>
                            <a:schemeClr val="tx2"/>
                          </a:solidFill>
                        </a:rPr>
                        <a:t>Dallas</a:t>
                      </a:r>
                      <a:endParaRPr lang="en-US" sz="1600" b="1" dirty="0">
                        <a:solidFill>
                          <a:schemeClr val="tx2"/>
                        </a:solidFill>
                      </a:endParaRPr>
                    </a:p>
                  </a:txBody>
                  <a:tcPr marL="16563" marR="16563" marT="16563" marB="16563"/>
                </a:tc>
                <a:tc>
                  <a:txBody>
                    <a:bodyPr/>
                    <a:lstStyle/>
                    <a:p>
                      <a:r>
                        <a:rPr lang="en-US" sz="1600" b="1">
                          <a:solidFill>
                            <a:schemeClr val="tx2"/>
                          </a:solidFill>
                        </a:rPr>
                        <a:t>Texas</a:t>
                      </a:r>
                    </a:p>
                  </a:txBody>
                  <a:tcPr marL="16563" marR="16563" marT="16563" marB="16563"/>
                </a:tc>
                <a:tc>
                  <a:txBody>
                    <a:bodyPr/>
                    <a:lstStyle/>
                    <a:p>
                      <a:pPr algn="r"/>
                      <a:r>
                        <a:rPr lang="en-US" sz="1600" b="1" dirty="0">
                          <a:solidFill>
                            <a:schemeClr val="tx2"/>
                          </a:solidFill>
                        </a:rPr>
                        <a:t>18,935</a:t>
                      </a:r>
                    </a:p>
                  </a:txBody>
                  <a:tcPr marL="16563" marR="16563" marT="16563" marB="16563"/>
                </a:tc>
                <a:tc>
                  <a:txBody>
                    <a:bodyPr/>
                    <a:lstStyle/>
                    <a:p>
                      <a:pPr algn="r"/>
                      <a:r>
                        <a:rPr lang="en-US" sz="1600" b="1" dirty="0">
                          <a:solidFill>
                            <a:schemeClr val="tx2"/>
                          </a:solidFill>
                        </a:rPr>
                        <a:t>1,341,075 </a:t>
                      </a:r>
                    </a:p>
                  </a:txBody>
                  <a:tcPr marL="16563" marR="16563" marT="16563" marB="16563"/>
                </a:tc>
                <a:extLst>
                  <a:ext uri="{0D108BD9-81ED-4DB2-BD59-A6C34878D82A}">
                    <a16:rowId xmlns:a16="http://schemas.microsoft.com/office/drawing/2014/main" val="239106972"/>
                  </a:ext>
                </a:extLst>
              </a:tr>
              <a:tr h="315407">
                <a:tc>
                  <a:txBody>
                    <a:bodyPr/>
                    <a:lstStyle/>
                    <a:p>
                      <a:r>
                        <a:rPr lang="en-US" sz="1600" b="1" dirty="0">
                          <a:solidFill>
                            <a:schemeClr val="tx2"/>
                          </a:solidFill>
                        </a:rPr>
                        <a:t>4</a:t>
                      </a:r>
                    </a:p>
                  </a:txBody>
                  <a:tcPr marL="16563" marR="16563" marT="16563" marB="16563"/>
                </a:tc>
                <a:tc>
                  <a:txBody>
                    <a:bodyPr/>
                    <a:lstStyle/>
                    <a:p>
                      <a:r>
                        <a:rPr lang="en-US" sz="1600" b="1" dirty="0">
                          <a:solidFill>
                            <a:schemeClr val="tx2"/>
                          </a:solidFill>
                        </a:rPr>
                        <a:t>Fort </a:t>
                      </a:r>
                      <a:r>
                        <a:rPr lang="en-US" sz="1600" b="1" dirty="0" smtClean="0">
                          <a:solidFill>
                            <a:schemeClr val="tx2"/>
                          </a:solidFill>
                        </a:rPr>
                        <a:t>Worth</a:t>
                      </a:r>
                      <a:endParaRPr lang="en-US" sz="1600" b="1" dirty="0">
                        <a:solidFill>
                          <a:schemeClr val="tx2"/>
                        </a:solidFill>
                      </a:endParaRPr>
                    </a:p>
                  </a:txBody>
                  <a:tcPr marL="16563" marR="16563" marT="16563" marB="16563"/>
                </a:tc>
                <a:tc>
                  <a:txBody>
                    <a:bodyPr/>
                    <a:lstStyle/>
                    <a:p>
                      <a:r>
                        <a:rPr lang="en-US" sz="1600" b="1" dirty="0">
                          <a:solidFill>
                            <a:schemeClr val="tx2"/>
                          </a:solidFill>
                        </a:rPr>
                        <a:t>Texas</a:t>
                      </a:r>
                    </a:p>
                  </a:txBody>
                  <a:tcPr marL="16563" marR="16563" marT="16563" marB="16563"/>
                </a:tc>
                <a:tc>
                  <a:txBody>
                    <a:bodyPr/>
                    <a:lstStyle/>
                    <a:p>
                      <a:pPr algn="r"/>
                      <a:r>
                        <a:rPr lang="en-US" sz="1600" b="1" dirty="0">
                          <a:solidFill>
                            <a:schemeClr val="tx2"/>
                          </a:solidFill>
                        </a:rPr>
                        <a:t>18,664</a:t>
                      </a:r>
                    </a:p>
                  </a:txBody>
                  <a:tcPr marL="16563" marR="16563" marT="16563" marB="16563"/>
                </a:tc>
                <a:tc>
                  <a:txBody>
                    <a:bodyPr/>
                    <a:lstStyle/>
                    <a:p>
                      <a:pPr algn="r"/>
                      <a:r>
                        <a:rPr lang="en-US" sz="1600" b="1" dirty="0">
                          <a:solidFill>
                            <a:schemeClr val="tx2"/>
                          </a:solidFill>
                        </a:rPr>
                        <a:t>874,168 </a:t>
                      </a:r>
                    </a:p>
                  </a:txBody>
                  <a:tcPr marL="16563" marR="16563" marT="16563" marB="16563"/>
                </a:tc>
                <a:extLst>
                  <a:ext uri="{0D108BD9-81ED-4DB2-BD59-A6C34878D82A}">
                    <a16:rowId xmlns:a16="http://schemas.microsoft.com/office/drawing/2014/main" val="2887918889"/>
                  </a:ext>
                </a:extLst>
              </a:tr>
              <a:tr h="315407">
                <a:tc>
                  <a:txBody>
                    <a:bodyPr/>
                    <a:lstStyle/>
                    <a:p>
                      <a:r>
                        <a:rPr lang="en-US" sz="1600">
                          <a:solidFill>
                            <a:schemeClr val="tx2"/>
                          </a:solidFill>
                        </a:rPr>
                        <a:t>5</a:t>
                      </a:r>
                    </a:p>
                  </a:txBody>
                  <a:tcPr marL="16563" marR="16563" marT="16563" marB="16563"/>
                </a:tc>
                <a:tc>
                  <a:txBody>
                    <a:bodyPr/>
                    <a:lstStyle/>
                    <a:p>
                      <a:r>
                        <a:rPr lang="en-US" sz="1600" dirty="0">
                          <a:solidFill>
                            <a:schemeClr val="tx2"/>
                          </a:solidFill>
                        </a:rPr>
                        <a:t>Los </a:t>
                      </a:r>
                      <a:r>
                        <a:rPr lang="en-US" sz="1600" dirty="0" smtClean="0">
                          <a:solidFill>
                            <a:schemeClr val="tx2"/>
                          </a:solidFill>
                        </a:rPr>
                        <a:t>Angeles</a:t>
                      </a:r>
                      <a:endParaRPr lang="en-US" sz="1600" dirty="0">
                        <a:solidFill>
                          <a:schemeClr val="tx2"/>
                        </a:solidFill>
                      </a:endParaRPr>
                    </a:p>
                  </a:txBody>
                  <a:tcPr marL="16563" marR="16563" marT="16563" marB="16563"/>
                </a:tc>
                <a:tc>
                  <a:txBody>
                    <a:bodyPr/>
                    <a:lstStyle/>
                    <a:p>
                      <a:r>
                        <a:rPr lang="en-US" sz="1600">
                          <a:solidFill>
                            <a:schemeClr val="tx2"/>
                          </a:solidFill>
                        </a:rPr>
                        <a:t>California</a:t>
                      </a:r>
                    </a:p>
                  </a:txBody>
                  <a:tcPr marL="16563" marR="16563" marT="16563" marB="16563"/>
                </a:tc>
                <a:tc>
                  <a:txBody>
                    <a:bodyPr/>
                    <a:lstStyle/>
                    <a:p>
                      <a:pPr algn="r"/>
                      <a:r>
                        <a:rPr lang="en-US" sz="1600" dirty="0">
                          <a:solidFill>
                            <a:schemeClr val="tx2"/>
                          </a:solidFill>
                        </a:rPr>
                        <a:t>18,643</a:t>
                      </a:r>
                    </a:p>
                  </a:txBody>
                  <a:tcPr marL="16563" marR="16563" marT="16563" marB="16563"/>
                </a:tc>
                <a:tc>
                  <a:txBody>
                    <a:bodyPr/>
                    <a:lstStyle/>
                    <a:p>
                      <a:pPr algn="r"/>
                      <a:r>
                        <a:rPr lang="en-US" sz="1600" dirty="0">
                          <a:solidFill>
                            <a:schemeClr val="tx2"/>
                          </a:solidFill>
                        </a:rPr>
                        <a:t>3,999,759</a:t>
                      </a:r>
                    </a:p>
                  </a:txBody>
                  <a:tcPr marL="16563" marR="16563" marT="16563" marB="16563"/>
                </a:tc>
                <a:extLst>
                  <a:ext uri="{0D108BD9-81ED-4DB2-BD59-A6C34878D82A}">
                    <a16:rowId xmlns:a16="http://schemas.microsoft.com/office/drawing/2014/main" val="2120372030"/>
                  </a:ext>
                </a:extLst>
              </a:tr>
              <a:tr h="315407">
                <a:tc>
                  <a:txBody>
                    <a:bodyPr/>
                    <a:lstStyle/>
                    <a:p>
                      <a:r>
                        <a:rPr lang="en-US" sz="1600">
                          <a:solidFill>
                            <a:schemeClr val="tx2"/>
                          </a:solidFill>
                        </a:rPr>
                        <a:t>6</a:t>
                      </a:r>
                    </a:p>
                  </a:txBody>
                  <a:tcPr marL="16563" marR="16563" marT="16563" marB="16563"/>
                </a:tc>
                <a:tc>
                  <a:txBody>
                    <a:bodyPr/>
                    <a:lstStyle/>
                    <a:p>
                      <a:r>
                        <a:rPr lang="en-US" sz="1600" dirty="0" smtClean="0">
                          <a:solidFill>
                            <a:schemeClr val="tx2"/>
                          </a:solidFill>
                        </a:rPr>
                        <a:t>Seattle</a:t>
                      </a:r>
                      <a:endParaRPr lang="en-US" sz="1600" dirty="0">
                        <a:solidFill>
                          <a:schemeClr val="tx2"/>
                        </a:solidFill>
                      </a:endParaRPr>
                    </a:p>
                  </a:txBody>
                  <a:tcPr marL="16563" marR="16563" marT="16563" marB="16563"/>
                </a:tc>
                <a:tc>
                  <a:txBody>
                    <a:bodyPr/>
                    <a:lstStyle/>
                    <a:p>
                      <a:r>
                        <a:rPr lang="en-US" sz="1600" dirty="0">
                          <a:solidFill>
                            <a:schemeClr val="tx2"/>
                          </a:solidFill>
                        </a:rPr>
                        <a:t>Washington</a:t>
                      </a:r>
                    </a:p>
                  </a:txBody>
                  <a:tcPr marL="16563" marR="16563" marT="16563" marB="16563"/>
                </a:tc>
                <a:tc>
                  <a:txBody>
                    <a:bodyPr/>
                    <a:lstStyle/>
                    <a:p>
                      <a:pPr algn="r"/>
                      <a:r>
                        <a:rPr lang="en-US" sz="1600" dirty="0">
                          <a:solidFill>
                            <a:schemeClr val="tx2"/>
                          </a:solidFill>
                        </a:rPr>
                        <a:t>17,490</a:t>
                      </a:r>
                    </a:p>
                  </a:txBody>
                  <a:tcPr marL="16563" marR="16563" marT="16563" marB="16563"/>
                </a:tc>
                <a:tc>
                  <a:txBody>
                    <a:bodyPr/>
                    <a:lstStyle/>
                    <a:p>
                      <a:pPr algn="r"/>
                      <a:r>
                        <a:rPr lang="en-US" sz="1600" dirty="0">
                          <a:solidFill>
                            <a:schemeClr val="tx2"/>
                          </a:solidFill>
                        </a:rPr>
                        <a:t>724,745 </a:t>
                      </a:r>
                    </a:p>
                  </a:txBody>
                  <a:tcPr marL="16563" marR="16563" marT="16563" marB="16563"/>
                </a:tc>
                <a:extLst>
                  <a:ext uri="{0D108BD9-81ED-4DB2-BD59-A6C34878D82A}">
                    <a16:rowId xmlns:a16="http://schemas.microsoft.com/office/drawing/2014/main" val="3972330530"/>
                  </a:ext>
                </a:extLst>
              </a:tr>
              <a:tr h="315407">
                <a:tc>
                  <a:txBody>
                    <a:bodyPr/>
                    <a:lstStyle/>
                    <a:p>
                      <a:r>
                        <a:rPr lang="en-US" sz="1600">
                          <a:solidFill>
                            <a:schemeClr val="tx2"/>
                          </a:solidFill>
                        </a:rPr>
                        <a:t>7</a:t>
                      </a:r>
                    </a:p>
                  </a:txBody>
                  <a:tcPr marL="16563" marR="16563" marT="16563" marB="16563"/>
                </a:tc>
                <a:tc>
                  <a:txBody>
                    <a:bodyPr/>
                    <a:lstStyle/>
                    <a:p>
                      <a:r>
                        <a:rPr lang="en-US" sz="1600" dirty="0" smtClean="0">
                          <a:solidFill>
                            <a:schemeClr val="tx2"/>
                          </a:solidFill>
                        </a:rPr>
                        <a:t>Charlotte</a:t>
                      </a:r>
                      <a:endParaRPr lang="en-US" sz="1600" dirty="0">
                        <a:solidFill>
                          <a:schemeClr val="tx2"/>
                        </a:solidFill>
                      </a:endParaRPr>
                    </a:p>
                  </a:txBody>
                  <a:tcPr marL="16563" marR="16563" marT="16563" marB="16563"/>
                </a:tc>
                <a:tc>
                  <a:txBody>
                    <a:bodyPr/>
                    <a:lstStyle/>
                    <a:p>
                      <a:r>
                        <a:rPr lang="en-US" sz="1600" dirty="0">
                          <a:solidFill>
                            <a:schemeClr val="tx2"/>
                          </a:solidFill>
                        </a:rPr>
                        <a:t>North Carolina</a:t>
                      </a:r>
                    </a:p>
                  </a:txBody>
                  <a:tcPr marL="16563" marR="16563" marT="16563" marB="16563"/>
                </a:tc>
                <a:tc>
                  <a:txBody>
                    <a:bodyPr/>
                    <a:lstStyle/>
                    <a:p>
                      <a:pPr algn="r"/>
                      <a:r>
                        <a:rPr lang="en-US" sz="1600" dirty="0">
                          <a:solidFill>
                            <a:schemeClr val="tx2"/>
                          </a:solidFill>
                        </a:rPr>
                        <a:t>15,551</a:t>
                      </a:r>
                    </a:p>
                  </a:txBody>
                  <a:tcPr marL="16563" marR="16563" marT="16563" marB="16563"/>
                </a:tc>
                <a:tc>
                  <a:txBody>
                    <a:bodyPr/>
                    <a:lstStyle/>
                    <a:p>
                      <a:pPr algn="r"/>
                      <a:r>
                        <a:rPr lang="en-US" sz="1600" dirty="0">
                          <a:solidFill>
                            <a:schemeClr val="tx2"/>
                          </a:solidFill>
                        </a:rPr>
                        <a:t>859,035 </a:t>
                      </a:r>
                    </a:p>
                  </a:txBody>
                  <a:tcPr marL="16563" marR="16563" marT="16563" marB="16563"/>
                </a:tc>
                <a:extLst>
                  <a:ext uri="{0D108BD9-81ED-4DB2-BD59-A6C34878D82A}">
                    <a16:rowId xmlns:a16="http://schemas.microsoft.com/office/drawing/2014/main" val="328292449"/>
                  </a:ext>
                </a:extLst>
              </a:tr>
              <a:tr h="315407">
                <a:tc>
                  <a:txBody>
                    <a:bodyPr/>
                    <a:lstStyle/>
                    <a:p>
                      <a:r>
                        <a:rPr lang="en-US" sz="1600">
                          <a:solidFill>
                            <a:schemeClr val="tx2"/>
                          </a:solidFill>
                        </a:rPr>
                        <a:t>8</a:t>
                      </a:r>
                    </a:p>
                  </a:txBody>
                  <a:tcPr marL="16563" marR="16563" marT="16563" marB="16563"/>
                </a:tc>
                <a:tc>
                  <a:txBody>
                    <a:bodyPr/>
                    <a:lstStyle/>
                    <a:p>
                      <a:r>
                        <a:rPr lang="en-US" sz="1600" dirty="0" smtClean="0">
                          <a:solidFill>
                            <a:schemeClr val="tx2"/>
                          </a:solidFill>
                        </a:rPr>
                        <a:t>Columbus</a:t>
                      </a:r>
                      <a:endParaRPr lang="en-US" sz="1600" dirty="0">
                        <a:solidFill>
                          <a:schemeClr val="tx2"/>
                        </a:solidFill>
                      </a:endParaRPr>
                    </a:p>
                  </a:txBody>
                  <a:tcPr marL="16563" marR="16563" marT="16563" marB="16563"/>
                </a:tc>
                <a:tc>
                  <a:txBody>
                    <a:bodyPr/>
                    <a:lstStyle/>
                    <a:p>
                      <a:r>
                        <a:rPr lang="en-US" sz="1600" dirty="0">
                          <a:solidFill>
                            <a:schemeClr val="tx2"/>
                          </a:solidFill>
                        </a:rPr>
                        <a:t>Ohio</a:t>
                      </a:r>
                    </a:p>
                  </a:txBody>
                  <a:tcPr marL="16563" marR="16563" marT="16563" marB="16563"/>
                </a:tc>
                <a:tc>
                  <a:txBody>
                    <a:bodyPr/>
                    <a:lstStyle/>
                    <a:p>
                      <a:pPr algn="r"/>
                      <a:r>
                        <a:rPr lang="en-US" sz="1600" dirty="0">
                          <a:solidFill>
                            <a:schemeClr val="tx2"/>
                          </a:solidFill>
                        </a:rPr>
                        <a:t>15,429</a:t>
                      </a:r>
                    </a:p>
                  </a:txBody>
                  <a:tcPr marL="16563" marR="16563" marT="16563" marB="16563"/>
                </a:tc>
                <a:tc>
                  <a:txBody>
                    <a:bodyPr/>
                    <a:lstStyle/>
                    <a:p>
                      <a:pPr algn="r"/>
                      <a:r>
                        <a:rPr lang="en-US" sz="1600" dirty="0">
                          <a:solidFill>
                            <a:schemeClr val="tx2"/>
                          </a:solidFill>
                        </a:rPr>
                        <a:t>879,170 </a:t>
                      </a:r>
                    </a:p>
                  </a:txBody>
                  <a:tcPr marL="16563" marR="16563" marT="16563" marB="16563"/>
                </a:tc>
                <a:extLst>
                  <a:ext uri="{0D108BD9-81ED-4DB2-BD59-A6C34878D82A}">
                    <a16:rowId xmlns:a16="http://schemas.microsoft.com/office/drawing/2014/main" val="379218764"/>
                  </a:ext>
                </a:extLst>
              </a:tr>
              <a:tr h="315407">
                <a:tc>
                  <a:txBody>
                    <a:bodyPr/>
                    <a:lstStyle/>
                    <a:p>
                      <a:r>
                        <a:rPr lang="en-US" sz="1600" b="1" dirty="0">
                          <a:solidFill>
                            <a:schemeClr val="tx2"/>
                          </a:solidFill>
                        </a:rPr>
                        <a:t>9</a:t>
                      </a:r>
                    </a:p>
                  </a:txBody>
                  <a:tcPr marL="16563" marR="16563" marT="16563" marB="16563"/>
                </a:tc>
                <a:tc>
                  <a:txBody>
                    <a:bodyPr/>
                    <a:lstStyle/>
                    <a:p>
                      <a:r>
                        <a:rPr lang="en-US" sz="1600" b="1" dirty="0" smtClean="0">
                          <a:solidFill>
                            <a:schemeClr val="tx2"/>
                          </a:solidFill>
                        </a:rPr>
                        <a:t>Frisco</a:t>
                      </a:r>
                      <a:endParaRPr lang="en-US" sz="1600" b="1" dirty="0">
                        <a:solidFill>
                          <a:schemeClr val="tx2"/>
                        </a:solidFill>
                      </a:endParaRPr>
                    </a:p>
                  </a:txBody>
                  <a:tcPr marL="16563" marR="16563" marT="16563" marB="16563"/>
                </a:tc>
                <a:tc>
                  <a:txBody>
                    <a:bodyPr/>
                    <a:lstStyle/>
                    <a:p>
                      <a:r>
                        <a:rPr lang="en-US" sz="1600" b="1" dirty="0">
                          <a:solidFill>
                            <a:schemeClr val="tx2"/>
                          </a:solidFill>
                        </a:rPr>
                        <a:t>Texas</a:t>
                      </a:r>
                    </a:p>
                  </a:txBody>
                  <a:tcPr marL="16563" marR="16563" marT="16563" marB="16563"/>
                </a:tc>
                <a:tc>
                  <a:txBody>
                    <a:bodyPr/>
                    <a:lstStyle/>
                    <a:p>
                      <a:pPr algn="r"/>
                      <a:r>
                        <a:rPr lang="en-US" sz="1600" b="1" dirty="0">
                          <a:solidFill>
                            <a:schemeClr val="tx2"/>
                          </a:solidFill>
                        </a:rPr>
                        <a:t>13,470</a:t>
                      </a:r>
                    </a:p>
                  </a:txBody>
                  <a:tcPr marL="16563" marR="16563" marT="16563" marB="16563"/>
                </a:tc>
                <a:tc>
                  <a:txBody>
                    <a:bodyPr/>
                    <a:lstStyle/>
                    <a:p>
                      <a:pPr algn="r"/>
                      <a:r>
                        <a:rPr lang="en-US" sz="1600" b="1" dirty="0">
                          <a:solidFill>
                            <a:schemeClr val="tx2"/>
                          </a:solidFill>
                        </a:rPr>
                        <a:t>177,286 </a:t>
                      </a:r>
                    </a:p>
                  </a:txBody>
                  <a:tcPr marL="16563" marR="16563" marT="16563" marB="16563"/>
                </a:tc>
                <a:extLst>
                  <a:ext uri="{0D108BD9-81ED-4DB2-BD59-A6C34878D82A}">
                    <a16:rowId xmlns:a16="http://schemas.microsoft.com/office/drawing/2014/main" val="3062180543"/>
                  </a:ext>
                </a:extLst>
              </a:tr>
              <a:tr h="315407">
                <a:tc>
                  <a:txBody>
                    <a:bodyPr/>
                    <a:lstStyle/>
                    <a:p>
                      <a:r>
                        <a:rPr lang="en-US" sz="1600">
                          <a:solidFill>
                            <a:schemeClr val="tx2"/>
                          </a:solidFill>
                        </a:rPr>
                        <a:t>10</a:t>
                      </a:r>
                    </a:p>
                  </a:txBody>
                  <a:tcPr marL="16563" marR="16563" marT="16563" marB="16563"/>
                </a:tc>
                <a:tc>
                  <a:txBody>
                    <a:bodyPr/>
                    <a:lstStyle/>
                    <a:p>
                      <a:r>
                        <a:rPr lang="en-US" sz="1600" dirty="0" smtClean="0">
                          <a:solidFill>
                            <a:schemeClr val="tx2"/>
                          </a:solidFill>
                        </a:rPr>
                        <a:t>Atlanta</a:t>
                      </a:r>
                      <a:endParaRPr lang="en-US" sz="1600" dirty="0">
                        <a:solidFill>
                          <a:schemeClr val="tx2"/>
                        </a:solidFill>
                      </a:endParaRPr>
                    </a:p>
                  </a:txBody>
                  <a:tcPr marL="16563" marR="16563" marT="16563" marB="16563"/>
                </a:tc>
                <a:tc>
                  <a:txBody>
                    <a:bodyPr/>
                    <a:lstStyle/>
                    <a:p>
                      <a:r>
                        <a:rPr lang="en-US" sz="1600" dirty="0">
                          <a:solidFill>
                            <a:schemeClr val="tx2"/>
                          </a:solidFill>
                        </a:rPr>
                        <a:t>Georgia</a:t>
                      </a:r>
                    </a:p>
                  </a:txBody>
                  <a:tcPr marL="16563" marR="16563" marT="16563" marB="16563"/>
                </a:tc>
                <a:tc>
                  <a:txBody>
                    <a:bodyPr/>
                    <a:lstStyle/>
                    <a:p>
                      <a:pPr algn="r"/>
                      <a:r>
                        <a:rPr lang="en-US" sz="1600" dirty="0">
                          <a:solidFill>
                            <a:schemeClr val="tx2"/>
                          </a:solidFill>
                        </a:rPr>
                        <a:t>13,323</a:t>
                      </a:r>
                    </a:p>
                  </a:txBody>
                  <a:tcPr marL="16563" marR="16563" marT="16563" marB="16563"/>
                </a:tc>
                <a:tc>
                  <a:txBody>
                    <a:bodyPr/>
                    <a:lstStyle/>
                    <a:p>
                      <a:pPr algn="r"/>
                      <a:r>
                        <a:rPr lang="en-US" sz="1600">
                          <a:solidFill>
                            <a:schemeClr val="tx2"/>
                          </a:solidFill>
                        </a:rPr>
                        <a:t>486,290 </a:t>
                      </a:r>
                    </a:p>
                  </a:txBody>
                  <a:tcPr marL="16563" marR="16563" marT="16563" marB="16563"/>
                </a:tc>
                <a:extLst>
                  <a:ext uri="{0D108BD9-81ED-4DB2-BD59-A6C34878D82A}">
                    <a16:rowId xmlns:a16="http://schemas.microsoft.com/office/drawing/2014/main" val="633104067"/>
                  </a:ext>
                </a:extLst>
              </a:tr>
              <a:tr h="315407">
                <a:tc>
                  <a:txBody>
                    <a:bodyPr/>
                    <a:lstStyle/>
                    <a:p>
                      <a:r>
                        <a:rPr lang="en-US" sz="1600">
                          <a:solidFill>
                            <a:schemeClr val="tx2"/>
                          </a:solidFill>
                        </a:rPr>
                        <a:t>11</a:t>
                      </a:r>
                    </a:p>
                  </a:txBody>
                  <a:tcPr marL="16563" marR="16563" marT="16563" marB="16563"/>
                </a:tc>
                <a:tc>
                  <a:txBody>
                    <a:bodyPr/>
                    <a:lstStyle/>
                    <a:p>
                      <a:r>
                        <a:rPr lang="en-US" sz="1600" dirty="0">
                          <a:solidFill>
                            <a:schemeClr val="tx2"/>
                          </a:solidFill>
                        </a:rPr>
                        <a:t>San </a:t>
                      </a:r>
                      <a:r>
                        <a:rPr lang="en-US" sz="1600" dirty="0" smtClean="0">
                          <a:solidFill>
                            <a:schemeClr val="tx2"/>
                          </a:solidFill>
                        </a:rPr>
                        <a:t>Diego</a:t>
                      </a:r>
                      <a:endParaRPr lang="en-US" sz="1600" dirty="0">
                        <a:solidFill>
                          <a:schemeClr val="tx2"/>
                        </a:solidFill>
                      </a:endParaRPr>
                    </a:p>
                  </a:txBody>
                  <a:tcPr marL="16563" marR="16563" marT="16563" marB="16563"/>
                </a:tc>
                <a:tc>
                  <a:txBody>
                    <a:bodyPr/>
                    <a:lstStyle/>
                    <a:p>
                      <a:r>
                        <a:rPr lang="en-US" sz="1600" dirty="0">
                          <a:solidFill>
                            <a:schemeClr val="tx2"/>
                          </a:solidFill>
                        </a:rPr>
                        <a:t>California</a:t>
                      </a:r>
                    </a:p>
                  </a:txBody>
                  <a:tcPr marL="16563" marR="16563" marT="16563" marB="16563"/>
                </a:tc>
                <a:tc>
                  <a:txBody>
                    <a:bodyPr/>
                    <a:lstStyle/>
                    <a:p>
                      <a:pPr algn="r"/>
                      <a:r>
                        <a:rPr lang="en-US" sz="1600" dirty="0">
                          <a:solidFill>
                            <a:schemeClr val="tx2"/>
                          </a:solidFill>
                        </a:rPr>
                        <a:t>12,834</a:t>
                      </a:r>
                    </a:p>
                  </a:txBody>
                  <a:tcPr marL="16563" marR="16563" marT="16563" marB="16563"/>
                </a:tc>
                <a:tc>
                  <a:txBody>
                    <a:bodyPr/>
                    <a:lstStyle/>
                    <a:p>
                      <a:pPr algn="r"/>
                      <a:r>
                        <a:rPr lang="en-US" sz="1600" dirty="0">
                          <a:solidFill>
                            <a:schemeClr val="tx2"/>
                          </a:solidFill>
                        </a:rPr>
                        <a:t>1,419,516 </a:t>
                      </a:r>
                    </a:p>
                  </a:txBody>
                  <a:tcPr marL="16563" marR="16563" marT="16563" marB="16563"/>
                </a:tc>
                <a:extLst>
                  <a:ext uri="{0D108BD9-81ED-4DB2-BD59-A6C34878D82A}">
                    <a16:rowId xmlns:a16="http://schemas.microsoft.com/office/drawing/2014/main" val="2355726846"/>
                  </a:ext>
                </a:extLst>
              </a:tr>
              <a:tr h="315407">
                <a:tc>
                  <a:txBody>
                    <a:bodyPr/>
                    <a:lstStyle/>
                    <a:p>
                      <a:r>
                        <a:rPr lang="en-US" sz="1600" b="1" dirty="0">
                          <a:solidFill>
                            <a:schemeClr val="tx2"/>
                          </a:solidFill>
                        </a:rPr>
                        <a:t>12</a:t>
                      </a:r>
                    </a:p>
                  </a:txBody>
                  <a:tcPr marL="16563" marR="16563" marT="16563" marB="16563"/>
                </a:tc>
                <a:tc>
                  <a:txBody>
                    <a:bodyPr/>
                    <a:lstStyle/>
                    <a:p>
                      <a:r>
                        <a:rPr lang="en-US" sz="1600" b="1" dirty="0" smtClean="0">
                          <a:solidFill>
                            <a:schemeClr val="tx2"/>
                          </a:solidFill>
                        </a:rPr>
                        <a:t>Austin</a:t>
                      </a:r>
                      <a:endParaRPr lang="en-US" sz="1600" b="1" dirty="0">
                        <a:solidFill>
                          <a:schemeClr val="tx2"/>
                        </a:solidFill>
                      </a:endParaRPr>
                    </a:p>
                  </a:txBody>
                  <a:tcPr marL="16563" marR="16563" marT="16563" marB="16563"/>
                </a:tc>
                <a:tc>
                  <a:txBody>
                    <a:bodyPr/>
                    <a:lstStyle/>
                    <a:p>
                      <a:r>
                        <a:rPr lang="en-US" sz="1600" b="1" dirty="0">
                          <a:solidFill>
                            <a:schemeClr val="tx2"/>
                          </a:solidFill>
                        </a:rPr>
                        <a:t>Texas</a:t>
                      </a:r>
                    </a:p>
                  </a:txBody>
                  <a:tcPr marL="16563" marR="16563" marT="16563" marB="16563"/>
                </a:tc>
                <a:tc>
                  <a:txBody>
                    <a:bodyPr/>
                    <a:lstStyle/>
                    <a:p>
                      <a:pPr algn="r"/>
                      <a:r>
                        <a:rPr lang="en-US" sz="1600" b="1" dirty="0">
                          <a:solidFill>
                            <a:schemeClr val="tx2"/>
                          </a:solidFill>
                        </a:rPr>
                        <a:t>12,515</a:t>
                      </a:r>
                    </a:p>
                  </a:txBody>
                  <a:tcPr marL="16563" marR="16563" marT="16563" marB="16563"/>
                </a:tc>
                <a:tc>
                  <a:txBody>
                    <a:bodyPr/>
                    <a:lstStyle/>
                    <a:p>
                      <a:pPr algn="r"/>
                      <a:r>
                        <a:rPr lang="en-US" sz="1600" b="1" dirty="0">
                          <a:solidFill>
                            <a:schemeClr val="tx2"/>
                          </a:solidFill>
                        </a:rPr>
                        <a:t>950,715 </a:t>
                      </a:r>
                    </a:p>
                  </a:txBody>
                  <a:tcPr marL="16563" marR="16563" marT="16563" marB="16563"/>
                </a:tc>
                <a:extLst>
                  <a:ext uri="{0D108BD9-81ED-4DB2-BD59-A6C34878D82A}">
                    <a16:rowId xmlns:a16="http://schemas.microsoft.com/office/drawing/2014/main" val="1242647448"/>
                  </a:ext>
                </a:extLst>
              </a:tr>
              <a:tr h="315407">
                <a:tc>
                  <a:txBody>
                    <a:bodyPr/>
                    <a:lstStyle/>
                    <a:p>
                      <a:r>
                        <a:rPr lang="en-US" sz="1600">
                          <a:solidFill>
                            <a:schemeClr val="tx2"/>
                          </a:solidFill>
                        </a:rPr>
                        <a:t>13</a:t>
                      </a:r>
                    </a:p>
                  </a:txBody>
                  <a:tcPr marL="16563" marR="16563" marT="16563" marB="16563"/>
                </a:tc>
                <a:tc>
                  <a:txBody>
                    <a:bodyPr/>
                    <a:lstStyle/>
                    <a:p>
                      <a:r>
                        <a:rPr lang="en-US" sz="1600" dirty="0" smtClean="0">
                          <a:solidFill>
                            <a:schemeClr val="tx2"/>
                          </a:solidFill>
                        </a:rPr>
                        <a:t>Jacksonville</a:t>
                      </a:r>
                      <a:endParaRPr lang="en-US" sz="1600" dirty="0">
                        <a:solidFill>
                          <a:schemeClr val="tx2"/>
                        </a:solidFill>
                      </a:endParaRPr>
                    </a:p>
                  </a:txBody>
                  <a:tcPr marL="16563" marR="16563" marT="16563" marB="16563"/>
                </a:tc>
                <a:tc>
                  <a:txBody>
                    <a:bodyPr/>
                    <a:lstStyle/>
                    <a:p>
                      <a:r>
                        <a:rPr lang="en-US" sz="1600">
                          <a:solidFill>
                            <a:schemeClr val="tx2"/>
                          </a:solidFill>
                        </a:rPr>
                        <a:t>Florida</a:t>
                      </a:r>
                    </a:p>
                  </a:txBody>
                  <a:tcPr marL="16563" marR="16563" marT="16563" marB="16563"/>
                </a:tc>
                <a:tc>
                  <a:txBody>
                    <a:bodyPr/>
                    <a:lstStyle/>
                    <a:p>
                      <a:pPr algn="r"/>
                      <a:r>
                        <a:rPr lang="en-US" sz="1600" dirty="0">
                          <a:solidFill>
                            <a:schemeClr val="tx2"/>
                          </a:solidFill>
                        </a:rPr>
                        <a:t>11,169</a:t>
                      </a:r>
                    </a:p>
                  </a:txBody>
                  <a:tcPr marL="16563" marR="16563" marT="16563" marB="16563"/>
                </a:tc>
                <a:tc>
                  <a:txBody>
                    <a:bodyPr/>
                    <a:lstStyle/>
                    <a:p>
                      <a:pPr algn="r"/>
                      <a:r>
                        <a:rPr lang="en-US" sz="1600" dirty="0">
                          <a:solidFill>
                            <a:schemeClr val="tx2"/>
                          </a:solidFill>
                        </a:rPr>
                        <a:t>892,062 </a:t>
                      </a:r>
                    </a:p>
                  </a:txBody>
                  <a:tcPr marL="16563" marR="16563" marT="16563" marB="16563"/>
                </a:tc>
                <a:extLst>
                  <a:ext uri="{0D108BD9-81ED-4DB2-BD59-A6C34878D82A}">
                    <a16:rowId xmlns:a16="http://schemas.microsoft.com/office/drawing/2014/main" val="641986659"/>
                  </a:ext>
                </a:extLst>
              </a:tr>
              <a:tr h="315407">
                <a:tc>
                  <a:txBody>
                    <a:bodyPr/>
                    <a:lstStyle/>
                    <a:p>
                      <a:r>
                        <a:rPr lang="en-US" sz="1600">
                          <a:solidFill>
                            <a:schemeClr val="tx2"/>
                          </a:solidFill>
                        </a:rPr>
                        <a:t>14</a:t>
                      </a:r>
                    </a:p>
                  </a:txBody>
                  <a:tcPr marL="16563" marR="16563" marT="16563" marB="16563"/>
                </a:tc>
                <a:tc>
                  <a:txBody>
                    <a:bodyPr/>
                    <a:lstStyle/>
                    <a:p>
                      <a:r>
                        <a:rPr lang="en-US" sz="1600" dirty="0" smtClean="0">
                          <a:solidFill>
                            <a:schemeClr val="tx2"/>
                          </a:solidFill>
                        </a:rPr>
                        <a:t>Irvine</a:t>
                      </a:r>
                      <a:endParaRPr lang="en-US" sz="1600" dirty="0">
                        <a:solidFill>
                          <a:schemeClr val="tx2"/>
                        </a:solidFill>
                      </a:endParaRPr>
                    </a:p>
                  </a:txBody>
                  <a:tcPr marL="16563" marR="16563" marT="16563" marB="16563"/>
                </a:tc>
                <a:tc>
                  <a:txBody>
                    <a:bodyPr/>
                    <a:lstStyle/>
                    <a:p>
                      <a:r>
                        <a:rPr lang="en-US" sz="1600">
                          <a:solidFill>
                            <a:schemeClr val="tx2"/>
                          </a:solidFill>
                        </a:rPr>
                        <a:t>California</a:t>
                      </a:r>
                    </a:p>
                  </a:txBody>
                  <a:tcPr marL="16563" marR="16563" marT="16563" marB="16563"/>
                </a:tc>
                <a:tc>
                  <a:txBody>
                    <a:bodyPr/>
                    <a:lstStyle/>
                    <a:p>
                      <a:pPr algn="r"/>
                      <a:r>
                        <a:rPr lang="en-US" sz="1600" dirty="0">
                          <a:solidFill>
                            <a:schemeClr val="tx2"/>
                          </a:solidFill>
                        </a:rPr>
                        <a:t>11,068</a:t>
                      </a:r>
                    </a:p>
                  </a:txBody>
                  <a:tcPr marL="16563" marR="16563" marT="16563" marB="16563"/>
                </a:tc>
                <a:tc>
                  <a:txBody>
                    <a:bodyPr/>
                    <a:lstStyle/>
                    <a:p>
                      <a:pPr algn="r"/>
                      <a:r>
                        <a:rPr lang="en-US" sz="1600" dirty="0">
                          <a:solidFill>
                            <a:schemeClr val="tx2"/>
                          </a:solidFill>
                        </a:rPr>
                        <a:t>277,453 </a:t>
                      </a:r>
                    </a:p>
                  </a:txBody>
                  <a:tcPr marL="16563" marR="16563" marT="16563" marB="16563"/>
                </a:tc>
                <a:extLst>
                  <a:ext uri="{0D108BD9-81ED-4DB2-BD59-A6C34878D82A}">
                    <a16:rowId xmlns:a16="http://schemas.microsoft.com/office/drawing/2014/main" val="2113396852"/>
                  </a:ext>
                </a:extLst>
              </a:tr>
              <a:tr h="315407">
                <a:tc>
                  <a:txBody>
                    <a:bodyPr/>
                    <a:lstStyle/>
                    <a:p>
                      <a:r>
                        <a:rPr lang="en-US" sz="1600">
                          <a:solidFill>
                            <a:schemeClr val="tx2"/>
                          </a:solidFill>
                        </a:rPr>
                        <a:t>15</a:t>
                      </a:r>
                    </a:p>
                  </a:txBody>
                  <a:tcPr marL="16563" marR="16563" marT="16563" marB="16563"/>
                </a:tc>
                <a:tc>
                  <a:txBody>
                    <a:bodyPr/>
                    <a:lstStyle/>
                    <a:p>
                      <a:r>
                        <a:rPr lang="en-US" sz="1600" dirty="0" smtClean="0">
                          <a:solidFill>
                            <a:schemeClr val="tx2"/>
                          </a:solidFill>
                        </a:rPr>
                        <a:t>Henderson</a:t>
                      </a:r>
                      <a:endParaRPr lang="en-US" sz="1600" dirty="0">
                        <a:solidFill>
                          <a:schemeClr val="tx2"/>
                        </a:solidFill>
                      </a:endParaRPr>
                    </a:p>
                  </a:txBody>
                  <a:tcPr marL="16563" marR="16563" marT="16563" marB="16563"/>
                </a:tc>
                <a:tc>
                  <a:txBody>
                    <a:bodyPr/>
                    <a:lstStyle/>
                    <a:p>
                      <a:r>
                        <a:rPr lang="en-US" sz="1600">
                          <a:solidFill>
                            <a:schemeClr val="tx2"/>
                          </a:solidFill>
                        </a:rPr>
                        <a:t>Nevada</a:t>
                      </a:r>
                    </a:p>
                  </a:txBody>
                  <a:tcPr marL="16563" marR="16563" marT="16563" marB="16563"/>
                </a:tc>
                <a:tc>
                  <a:txBody>
                    <a:bodyPr/>
                    <a:lstStyle/>
                    <a:p>
                      <a:pPr algn="r"/>
                      <a:r>
                        <a:rPr lang="en-US" sz="1600">
                          <a:solidFill>
                            <a:schemeClr val="tx2"/>
                          </a:solidFill>
                        </a:rPr>
                        <a:t>10,534</a:t>
                      </a:r>
                    </a:p>
                  </a:txBody>
                  <a:tcPr marL="16563" marR="16563" marT="16563" marB="16563"/>
                </a:tc>
                <a:tc>
                  <a:txBody>
                    <a:bodyPr/>
                    <a:lstStyle/>
                    <a:p>
                      <a:pPr algn="r"/>
                      <a:r>
                        <a:rPr lang="en-US" sz="1600" dirty="0">
                          <a:solidFill>
                            <a:schemeClr val="tx2"/>
                          </a:solidFill>
                        </a:rPr>
                        <a:t>302,539</a:t>
                      </a:r>
                    </a:p>
                  </a:txBody>
                  <a:tcPr marL="16563" marR="16563" marT="16563" marB="16563"/>
                </a:tc>
                <a:extLst>
                  <a:ext uri="{0D108BD9-81ED-4DB2-BD59-A6C34878D82A}">
                    <a16:rowId xmlns:a16="http://schemas.microsoft.com/office/drawing/2014/main" val="1780334358"/>
                  </a:ext>
                </a:extLst>
              </a:tr>
            </a:tbl>
          </a:graphicData>
        </a:graphic>
      </p:graphicFrame>
      <p:sp>
        <p:nvSpPr>
          <p:cNvPr id="3" name="Title 2"/>
          <p:cNvSpPr>
            <a:spLocks noGrp="1"/>
          </p:cNvSpPr>
          <p:nvPr>
            <p:ph type="title"/>
          </p:nvPr>
        </p:nvSpPr>
        <p:spPr/>
        <p:txBody>
          <a:bodyPr>
            <a:noAutofit/>
          </a:bodyPr>
          <a:lstStyle/>
          <a:p>
            <a:r>
              <a:rPr lang="en-US" sz="1800" b="1" dirty="0"/>
              <a:t>The 15 Cities With the Largest Numeric Increase Between July 1, 2016, and July 1, 2017 (Populations of 50,000 or more in 2016)</a:t>
            </a:r>
            <a:endParaRPr lang="en-US" sz="1800" dirty="0"/>
          </a:p>
        </p:txBody>
      </p:sp>
      <p:sp>
        <p:nvSpPr>
          <p:cNvPr id="5" name="Rectangle 4"/>
          <p:cNvSpPr/>
          <p:nvPr/>
        </p:nvSpPr>
        <p:spPr>
          <a:xfrm>
            <a:off x="76200" y="6523476"/>
            <a:ext cx="4572000" cy="264368"/>
          </a:xfrm>
          <a:prstGeom prst="rect">
            <a:avLst/>
          </a:prstGeom>
        </p:spPr>
        <p:txBody>
          <a:bodyPr>
            <a:spAutoFit/>
          </a:bodyPr>
          <a:lstStyle/>
          <a:p>
            <a:pPr marL="0" marR="0">
              <a:lnSpc>
                <a:spcPct val="107000"/>
              </a:lnSpc>
              <a:spcBef>
                <a:spcPts val="0"/>
              </a:spcBef>
              <a:spcAft>
                <a:spcPts val="0"/>
              </a:spcAft>
            </a:pPr>
            <a:r>
              <a:rPr lang="en-US" sz="1050" dirty="0">
                <a:solidFill>
                  <a:schemeClr val="bg1">
                    <a:lumMod val="50000"/>
                  </a:schemeClr>
                </a:solidFill>
              </a:rPr>
              <a:t>Source: U.S. Census  Bureau, 2017 Vintage Population Estimates</a:t>
            </a:r>
            <a:endParaRPr lang="en-US" sz="105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45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The 15 Most Populous Cities as of July 1, 2017</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81324359"/>
              </p:ext>
            </p:extLst>
          </p:nvPr>
        </p:nvGraphicFramePr>
        <p:xfrm>
          <a:off x="1363979" y="1248355"/>
          <a:ext cx="6812280" cy="5180881"/>
        </p:xfrm>
        <a:graphic>
          <a:graphicData uri="http://schemas.openxmlformats.org/drawingml/2006/table">
            <a:tbl>
              <a:tblPr>
                <a:tableStyleId>{69CF1AB2-1976-4502-BF36-3FF5EA218861}</a:tableStyleId>
              </a:tblPr>
              <a:tblGrid>
                <a:gridCol w="693226">
                  <a:extLst>
                    <a:ext uri="{9D8B030D-6E8A-4147-A177-3AD203B41FA5}">
                      <a16:colId xmlns:a16="http://schemas.microsoft.com/office/drawing/2014/main" val="1479521149"/>
                    </a:ext>
                  </a:extLst>
                </a:gridCol>
                <a:gridCol w="2146335">
                  <a:extLst>
                    <a:ext uri="{9D8B030D-6E8A-4147-A177-3AD203B41FA5}">
                      <a16:colId xmlns:a16="http://schemas.microsoft.com/office/drawing/2014/main" val="1451221310"/>
                    </a:ext>
                  </a:extLst>
                </a:gridCol>
                <a:gridCol w="1813054">
                  <a:extLst>
                    <a:ext uri="{9D8B030D-6E8A-4147-A177-3AD203B41FA5}">
                      <a16:colId xmlns:a16="http://schemas.microsoft.com/office/drawing/2014/main" val="1360459264"/>
                    </a:ext>
                  </a:extLst>
                </a:gridCol>
                <a:gridCol w="2159665">
                  <a:extLst>
                    <a:ext uri="{9D8B030D-6E8A-4147-A177-3AD203B41FA5}">
                      <a16:colId xmlns:a16="http://schemas.microsoft.com/office/drawing/2014/main" val="2921326221"/>
                    </a:ext>
                  </a:extLst>
                </a:gridCol>
              </a:tblGrid>
              <a:tr h="441421">
                <a:tc>
                  <a:txBody>
                    <a:bodyPr/>
                    <a:lstStyle/>
                    <a:p>
                      <a:pPr algn="ctr"/>
                      <a:r>
                        <a:rPr lang="en-US" sz="1800" dirty="0">
                          <a:solidFill>
                            <a:schemeClr val="tx2"/>
                          </a:solidFill>
                        </a:rPr>
                        <a:t>Rank</a:t>
                      </a:r>
                    </a:p>
                  </a:txBody>
                  <a:tcPr marL="20822" marR="20822" marT="20822" marB="20822"/>
                </a:tc>
                <a:tc>
                  <a:txBody>
                    <a:bodyPr/>
                    <a:lstStyle/>
                    <a:p>
                      <a:pPr algn="ctr"/>
                      <a:r>
                        <a:rPr lang="en-US" sz="1800" dirty="0" smtClean="0">
                          <a:solidFill>
                            <a:schemeClr val="tx2"/>
                          </a:solidFill>
                        </a:rPr>
                        <a:t>City</a:t>
                      </a:r>
                      <a:endParaRPr lang="en-US" sz="1800" dirty="0">
                        <a:solidFill>
                          <a:schemeClr val="tx2"/>
                        </a:solidFill>
                      </a:endParaRPr>
                    </a:p>
                  </a:txBody>
                  <a:tcPr marL="20822" marR="20822" marT="20822" marB="20822"/>
                </a:tc>
                <a:tc>
                  <a:txBody>
                    <a:bodyPr/>
                    <a:lstStyle/>
                    <a:p>
                      <a:pPr algn="ctr"/>
                      <a:r>
                        <a:rPr lang="en-US" sz="1800" dirty="0">
                          <a:solidFill>
                            <a:schemeClr val="tx2"/>
                          </a:solidFill>
                        </a:rPr>
                        <a:t>State</a:t>
                      </a:r>
                    </a:p>
                  </a:txBody>
                  <a:tcPr marL="20822" marR="20822" marT="20822" marB="20822"/>
                </a:tc>
                <a:tc>
                  <a:txBody>
                    <a:bodyPr/>
                    <a:lstStyle/>
                    <a:p>
                      <a:pPr algn="r"/>
                      <a:r>
                        <a:rPr lang="en-US" sz="1800">
                          <a:solidFill>
                            <a:schemeClr val="tx2"/>
                          </a:solidFill>
                        </a:rPr>
                        <a:t>2017 total population</a:t>
                      </a:r>
                    </a:p>
                  </a:txBody>
                  <a:tcPr marL="20822" marR="20822" marT="20822" marB="20822"/>
                </a:tc>
                <a:extLst>
                  <a:ext uri="{0D108BD9-81ED-4DB2-BD59-A6C34878D82A}">
                    <a16:rowId xmlns:a16="http://schemas.microsoft.com/office/drawing/2014/main" val="2804888917"/>
                  </a:ext>
                </a:extLst>
              </a:tr>
              <a:tr h="292287">
                <a:tc>
                  <a:txBody>
                    <a:bodyPr/>
                    <a:lstStyle/>
                    <a:p>
                      <a:r>
                        <a:rPr lang="en-US" sz="1800" dirty="0">
                          <a:solidFill>
                            <a:schemeClr val="tx2"/>
                          </a:solidFill>
                        </a:rPr>
                        <a:t>1</a:t>
                      </a:r>
                    </a:p>
                  </a:txBody>
                  <a:tcPr marL="20822" marR="20822" marT="20822" marB="20822"/>
                </a:tc>
                <a:tc>
                  <a:txBody>
                    <a:bodyPr/>
                    <a:lstStyle/>
                    <a:p>
                      <a:r>
                        <a:rPr lang="en-US" sz="1800" dirty="0">
                          <a:solidFill>
                            <a:schemeClr val="tx2"/>
                          </a:solidFill>
                        </a:rPr>
                        <a:t>New </a:t>
                      </a:r>
                      <a:r>
                        <a:rPr lang="en-US" sz="1800" dirty="0" smtClean="0">
                          <a:solidFill>
                            <a:schemeClr val="tx2"/>
                          </a:solidFill>
                        </a:rPr>
                        <a:t>York</a:t>
                      </a:r>
                      <a:endParaRPr lang="en-US" sz="1800" dirty="0">
                        <a:solidFill>
                          <a:schemeClr val="tx2"/>
                        </a:solidFill>
                      </a:endParaRPr>
                    </a:p>
                  </a:txBody>
                  <a:tcPr marL="20822" marR="20822" marT="20822" marB="20822"/>
                </a:tc>
                <a:tc>
                  <a:txBody>
                    <a:bodyPr/>
                    <a:lstStyle/>
                    <a:p>
                      <a:r>
                        <a:rPr lang="en-US" sz="1800" dirty="0">
                          <a:solidFill>
                            <a:schemeClr val="tx2"/>
                          </a:solidFill>
                        </a:rPr>
                        <a:t>New York</a:t>
                      </a:r>
                    </a:p>
                  </a:txBody>
                  <a:tcPr marL="20822" marR="20822" marT="20822" marB="20822"/>
                </a:tc>
                <a:tc>
                  <a:txBody>
                    <a:bodyPr/>
                    <a:lstStyle/>
                    <a:p>
                      <a:pPr algn="r"/>
                      <a:r>
                        <a:rPr lang="en-US" sz="1800">
                          <a:solidFill>
                            <a:schemeClr val="tx2"/>
                          </a:solidFill>
                        </a:rPr>
                        <a:t>8,622,698</a:t>
                      </a:r>
                    </a:p>
                  </a:txBody>
                  <a:tcPr marL="20822" marR="20822" marT="20822" marB="20822"/>
                </a:tc>
                <a:extLst>
                  <a:ext uri="{0D108BD9-81ED-4DB2-BD59-A6C34878D82A}">
                    <a16:rowId xmlns:a16="http://schemas.microsoft.com/office/drawing/2014/main" val="2995570812"/>
                  </a:ext>
                </a:extLst>
              </a:tr>
              <a:tr h="292287">
                <a:tc>
                  <a:txBody>
                    <a:bodyPr/>
                    <a:lstStyle/>
                    <a:p>
                      <a:r>
                        <a:rPr lang="en-US" sz="1800" dirty="0">
                          <a:solidFill>
                            <a:schemeClr val="tx2"/>
                          </a:solidFill>
                        </a:rPr>
                        <a:t>2</a:t>
                      </a:r>
                    </a:p>
                  </a:txBody>
                  <a:tcPr marL="20822" marR="20822" marT="20822" marB="20822"/>
                </a:tc>
                <a:tc>
                  <a:txBody>
                    <a:bodyPr/>
                    <a:lstStyle/>
                    <a:p>
                      <a:r>
                        <a:rPr lang="en-US" sz="1800" dirty="0">
                          <a:solidFill>
                            <a:schemeClr val="tx2"/>
                          </a:solidFill>
                        </a:rPr>
                        <a:t>Los </a:t>
                      </a:r>
                      <a:r>
                        <a:rPr lang="en-US" sz="1800" dirty="0" smtClean="0">
                          <a:solidFill>
                            <a:schemeClr val="tx2"/>
                          </a:solidFill>
                        </a:rPr>
                        <a:t>Angeles</a:t>
                      </a:r>
                      <a:endParaRPr lang="en-US" sz="1800" dirty="0">
                        <a:solidFill>
                          <a:schemeClr val="tx2"/>
                        </a:solidFill>
                      </a:endParaRPr>
                    </a:p>
                  </a:txBody>
                  <a:tcPr marL="20822" marR="20822" marT="20822" marB="20822"/>
                </a:tc>
                <a:tc>
                  <a:txBody>
                    <a:bodyPr/>
                    <a:lstStyle/>
                    <a:p>
                      <a:r>
                        <a:rPr lang="en-US" sz="1800">
                          <a:solidFill>
                            <a:schemeClr val="tx2"/>
                          </a:solidFill>
                        </a:rPr>
                        <a:t>California</a:t>
                      </a:r>
                    </a:p>
                  </a:txBody>
                  <a:tcPr marL="20822" marR="20822" marT="20822" marB="20822"/>
                </a:tc>
                <a:tc>
                  <a:txBody>
                    <a:bodyPr/>
                    <a:lstStyle/>
                    <a:p>
                      <a:pPr algn="r"/>
                      <a:r>
                        <a:rPr lang="en-US" sz="1800">
                          <a:solidFill>
                            <a:schemeClr val="tx2"/>
                          </a:solidFill>
                        </a:rPr>
                        <a:t>3,999,759</a:t>
                      </a:r>
                    </a:p>
                  </a:txBody>
                  <a:tcPr marL="20822" marR="20822" marT="20822" marB="20822"/>
                </a:tc>
                <a:extLst>
                  <a:ext uri="{0D108BD9-81ED-4DB2-BD59-A6C34878D82A}">
                    <a16:rowId xmlns:a16="http://schemas.microsoft.com/office/drawing/2014/main" val="1706844812"/>
                  </a:ext>
                </a:extLst>
              </a:tr>
              <a:tr h="292287">
                <a:tc>
                  <a:txBody>
                    <a:bodyPr/>
                    <a:lstStyle/>
                    <a:p>
                      <a:r>
                        <a:rPr lang="en-US" sz="1800" dirty="0">
                          <a:solidFill>
                            <a:schemeClr val="tx2"/>
                          </a:solidFill>
                        </a:rPr>
                        <a:t>3</a:t>
                      </a:r>
                    </a:p>
                  </a:txBody>
                  <a:tcPr marL="20822" marR="20822" marT="20822" marB="20822"/>
                </a:tc>
                <a:tc>
                  <a:txBody>
                    <a:bodyPr/>
                    <a:lstStyle/>
                    <a:p>
                      <a:r>
                        <a:rPr lang="en-US" sz="1800" dirty="0" smtClean="0">
                          <a:solidFill>
                            <a:schemeClr val="tx2"/>
                          </a:solidFill>
                        </a:rPr>
                        <a:t>Chicago</a:t>
                      </a:r>
                      <a:endParaRPr lang="en-US" sz="1800" dirty="0">
                        <a:solidFill>
                          <a:schemeClr val="tx2"/>
                        </a:solidFill>
                      </a:endParaRPr>
                    </a:p>
                  </a:txBody>
                  <a:tcPr marL="20822" marR="20822" marT="20822" marB="20822"/>
                </a:tc>
                <a:tc>
                  <a:txBody>
                    <a:bodyPr/>
                    <a:lstStyle/>
                    <a:p>
                      <a:r>
                        <a:rPr lang="en-US" sz="1800">
                          <a:solidFill>
                            <a:schemeClr val="tx2"/>
                          </a:solidFill>
                        </a:rPr>
                        <a:t>Illinois</a:t>
                      </a:r>
                    </a:p>
                  </a:txBody>
                  <a:tcPr marL="20822" marR="20822" marT="20822" marB="20822"/>
                </a:tc>
                <a:tc>
                  <a:txBody>
                    <a:bodyPr/>
                    <a:lstStyle/>
                    <a:p>
                      <a:pPr algn="r"/>
                      <a:r>
                        <a:rPr lang="en-US" sz="1800">
                          <a:solidFill>
                            <a:schemeClr val="tx2"/>
                          </a:solidFill>
                        </a:rPr>
                        <a:t>2,716,450</a:t>
                      </a:r>
                    </a:p>
                  </a:txBody>
                  <a:tcPr marL="20822" marR="20822" marT="20822" marB="20822"/>
                </a:tc>
                <a:extLst>
                  <a:ext uri="{0D108BD9-81ED-4DB2-BD59-A6C34878D82A}">
                    <a16:rowId xmlns:a16="http://schemas.microsoft.com/office/drawing/2014/main" val="1536009248"/>
                  </a:ext>
                </a:extLst>
              </a:tr>
              <a:tr h="292287">
                <a:tc>
                  <a:txBody>
                    <a:bodyPr/>
                    <a:lstStyle/>
                    <a:p>
                      <a:r>
                        <a:rPr lang="en-US" sz="1800">
                          <a:solidFill>
                            <a:schemeClr val="tx2"/>
                          </a:solidFill>
                        </a:rPr>
                        <a:t>4</a:t>
                      </a:r>
                    </a:p>
                  </a:txBody>
                  <a:tcPr marL="20822" marR="20822" marT="20822" marB="20822"/>
                </a:tc>
                <a:tc>
                  <a:txBody>
                    <a:bodyPr/>
                    <a:lstStyle/>
                    <a:p>
                      <a:r>
                        <a:rPr lang="en-US" sz="1800" b="1" dirty="0" smtClean="0">
                          <a:solidFill>
                            <a:schemeClr val="tx2"/>
                          </a:solidFill>
                        </a:rPr>
                        <a:t>Houston</a:t>
                      </a:r>
                      <a:endParaRPr lang="en-US" sz="1800" b="1" dirty="0">
                        <a:solidFill>
                          <a:schemeClr val="tx2"/>
                        </a:solidFill>
                      </a:endParaRPr>
                    </a:p>
                  </a:txBody>
                  <a:tcPr marL="20822" marR="20822" marT="20822" marB="20822"/>
                </a:tc>
                <a:tc>
                  <a:txBody>
                    <a:bodyPr/>
                    <a:lstStyle/>
                    <a:p>
                      <a:r>
                        <a:rPr lang="en-US" sz="1800" b="1" dirty="0">
                          <a:solidFill>
                            <a:schemeClr val="tx2"/>
                          </a:solidFill>
                        </a:rPr>
                        <a:t>Texas</a:t>
                      </a:r>
                    </a:p>
                  </a:txBody>
                  <a:tcPr marL="20822" marR="20822" marT="20822" marB="20822"/>
                </a:tc>
                <a:tc>
                  <a:txBody>
                    <a:bodyPr/>
                    <a:lstStyle/>
                    <a:p>
                      <a:pPr algn="r"/>
                      <a:r>
                        <a:rPr lang="en-US" sz="1800" b="1" dirty="0">
                          <a:solidFill>
                            <a:schemeClr val="tx2"/>
                          </a:solidFill>
                        </a:rPr>
                        <a:t>2,312,717</a:t>
                      </a:r>
                    </a:p>
                  </a:txBody>
                  <a:tcPr marL="20822" marR="20822" marT="20822" marB="20822"/>
                </a:tc>
                <a:extLst>
                  <a:ext uri="{0D108BD9-81ED-4DB2-BD59-A6C34878D82A}">
                    <a16:rowId xmlns:a16="http://schemas.microsoft.com/office/drawing/2014/main" val="2052625400"/>
                  </a:ext>
                </a:extLst>
              </a:tr>
              <a:tr h="292287">
                <a:tc>
                  <a:txBody>
                    <a:bodyPr/>
                    <a:lstStyle/>
                    <a:p>
                      <a:r>
                        <a:rPr lang="en-US" sz="1800">
                          <a:solidFill>
                            <a:schemeClr val="tx2"/>
                          </a:solidFill>
                        </a:rPr>
                        <a:t>5</a:t>
                      </a:r>
                    </a:p>
                  </a:txBody>
                  <a:tcPr marL="20822" marR="20822" marT="20822" marB="20822"/>
                </a:tc>
                <a:tc>
                  <a:txBody>
                    <a:bodyPr/>
                    <a:lstStyle/>
                    <a:p>
                      <a:r>
                        <a:rPr lang="en-US" sz="1800" dirty="0" smtClean="0">
                          <a:solidFill>
                            <a:schemeClr val="tx2"/>
                          </a:solidFill>
                        </a:rPr>
                        <a:t>Phoenix</a:t>
                      </a:r>
                      <a:endParaRPr lang="en-US" sz="1800" dirty="0">
                        <a:solidFill>
                          <a:schemeClr val="tx2"/>
                        </a:solidFill>
                      </a:endParaRPr>
                    </a:p>
                  </a:txBody>
                  <a:tcPr marL="20822" marR="20822" marT="20822" marB="20822"/>
                </a:tc>
                <a:tc>
                  <a:txBody>
                    <a:bodyPr/>
                    <a:lstStyle/>
                    <a:p>
                      <a:r>
                        <a:rPr lang="en-US" sz="1800" dirty="0">
                          <a:solidFill>
                            <a:schemeClr val="tx2"/>
                          </a:solidFill>
                        </a:rPr>
                        <a:t>Arizona</a:t>
                      </a:r>
                    </a:p>
                  </a:txBody>
                  <a:tcPr marL="20822" marR="20822" marT="20822" marB="20822"/>
                </a:tc>
                <a:tc>
                  <a:txBody>
                    <a:bodyPr/>
                    <a:lstStyle/>
                    <a:p>
                      <a:pPr algn="r"/>
                      <a:r>
                        <a:rPr lang="en-US" sz="1800">
                          <a:solidFill>
                            <a:schemeClr val="tx2"/>
                          </a:solidFill>
                        </a:rPr>
                        <a:t>1,626,078</a:t>
                      </a:r>
                    </a:p>
                  </a:txBody>
                  <a:tcPr marL="20822" marR="20822" marT="20822" marB="20822"/>
                </a:tc>
                <a:extLst>
                  <a:ext uri="{0D108BD9-81ED-4DB2-BD59-A6C34878D82A}">
                    <a16:rowId xmlns:a16="http://schemas.microsoft.com/office/drawing/2014/main" val="4234397054"/>
                  </a:ext>
                </a:extLst>
              </a:tr>
              <a:tr h="292287">
                <a:tc>
                  <a:txBody>
                    <a:bodyPr/>
                    <a:lstStyle/>
                    <a:p>
                      <a:r>
                        <a:rPr lang="en-US" sz="1800">
                          <a:solidFill>
                            <a:schemeClr val="tx2"/>
                          </a:solidFill>
                        </a:rPr>
                        <a:t>6</a:t>
                      </a:r>
                    </a:p>
                  </a:txBody>
                  <a:tcPr marL="20822" marR="20822" marT="20822" marB="20822"/>
                </a:tc>
                <a:tc>
                  <a:txBody>
                    <a:bodyPr/>
                    <a:lstStyle/>
                    <a:p>
                      <a:r>
                        <a:rPr lang="en-US" sz="1800" dirty="0" smtClean="0">
                          <a:solidFill>
                            <a:schemeClr val="tx2"/>
                          </a:solidFill>
                        </a:rPr>
                        <a:t>Philadelphia</a:t>
                      </a:r>
                      <a:endParaRPr lang="en-US" sz="1800" dirty="0">
                        <a:solidFill>
                          <a:schemeClr val="tx2"/>
                        </a:solidFill>
                      </a:endParaRPr>
                    </a:p>
                  </a:txBody>
                  <a:tcPr marL="20822" marR="20822" marT="20822" marB="20822"/>
                </a:tc>
                <a:tc>
                  <a:txBody>
                    <a:bodyPr/>
                    <a:lstStyle/>
                    <a:p>
                      <a:r>
                        <a:rPr lang="en-US" sz="1800">
                          <a:solidFill>
                            <a:schemeClr val="tx2"/>
                          </a:solidFill>
                        </a:rPr>
                        <a:t>Pennsylvania</a:t>
                      </a:r>
                    </a:p>
                  </a:txBody>
                  <a:tcPr marL="20822" marR="20822" marT="20822" marB="20822"/>
                </a:tc>
                <a:tc>
                  <a:txBody>
                    <a:bodyPr/>
                    <a:lstStyle/>
                    <a:p>
                      <a:pPr algn="r"/>
                      <a:r>
                        <a:rPr lang="en-US" sz="1800">
                          <a:solidFill>
                            <a:schemeClr val="tx2"/>
                          </a:solidFill>
                        </a:rPr>
                        <a:t>1,580,863</a:t>
                      </a:r>
                    </a:p>
                  </a:txBody>
                  <a:tcPr marL="20822" marR="20822" marT="20822" marB="20822"/>
                </a:tc>
                <a:extLst>
                  <a:ext uri="{0D108BD9-81ED-4DB2-BD59-A6C34878D82A}">
                    <a16:rowId xmlns:a16="http://schemas.microsoft.com/office/drawing/2014/main" val="2932280618"/>
                  </a:ext>
                </a:extLst>
              </a:tr>
              <a:tr h="292287">
                <a:tc>
                  <a:txBody>
                    <a:bodyPr/>
                    <a:lstStyle/>
                    <a:p>
                      <a:r>
                        <a:rPr lang="en-US" sz="1800">
                          <a:solidFill>
                            <a:schemeClr val="tx2"/>
                          </a:solidFill>
                        </a:rPr>
                        <a:t>7</a:t>
                      </a:r>
                    </a:p>
                  </a:txBody>
                  <a:tcPr marL="20822" marR="20822" marT="20822" marB="20822"/>
                </a:tc>
                <a:tc>
                  <a:txBody>
                    <a:bodyPr/>
                    <a:lstStyle/>
                    <a:p>
                      <a:r>
                        <a:rPr lang="en-US" sz="1800" b="1" dirty="0">
                          <a:solidFill>
                            <a:schemeClr val="tx2"/>
                          </a:solidFill>
                        </a:rPr>
                        <a:t>San </a:t>
                      </a:r>
                      <a:r>
                        <a:rPr lang="en-US" sz="1800" b="1" dirty="0" smtClean="0">
                          <a:solidFill>
                            <a:schemeClr val="tx2"/>
                          </a:solidFill>
                        </a:rPr>
                        <a:t>Antonio</a:t>
                      </a:r>
                      <a:endParaRPr lang="en-US" sz="1800" b="1" dirty="0">
                        <a:solidFill>
                          <a:schemeClr val="tx2"/>
                        </a:solidFill>
                      </a:endParaRPr>
                    </a:p>
                  </a:txBody>
                  <a:tcPr marL="20822" marR="20822" marT="20822" marB="20822"/>
                </a:tc>
                <a:tc>
                  <a:txBody>
                    <a:bodyPr/>
                    <a:lstStyle/>
                    <a:p>
                      <a:r>
                        <a:rPr lang="en-US" sz="1800" b="1" dirty="0">
                          <a:solidFill>
                            <a:schemeClr val="tx2"/>
                          </a:solidFill>
                        </a:rPr>
                        <a:t>Texas</a:t>
                      </a:r>
                    </a:p>
                  </a:txBody>
                  <a:tcPr marL="20822" marR="20822" marT="20822" marB="20822"/>
                </a:tc>
                <a:tc>
                  <a:txBody>
                    <a:bodyPr/>
                    <a:lstStyle/>
                    <a:p>
                      <a:pPr algn="r"/>
                      <a:r>
                        <a:rPr lang="en-US" sz="1800" b="1" dirty="0">
                          <a:solidFill>
                            <a:schemeClr val="tx2"/>
                          </a:solidFill>
                        </a:rPr>
                        <a:t>1,511,946</a:t>
                      </a:r>
                    </a:p>
                  </a:txBody>
                  <a:tcPr marL="20822" marR="20822" marT="20822" marB="20822"/>
                </a:tc>
                <a:extLst>
                  <a:ext uri="{0D108BD9-81ED-4DB2-BD59-A6C34878D82A}">
                    <a16:rowId xmlns:a16="http://schemas.microsoft.com/office/drawing/2014/main" val="1655220720"/>
                  </a:ext>
                </a:extLst>
              </a:tr>
              <a:tr h="292287">
                <a:tc>
                  <a:txBody>
                    <a:bodyPr/>
                    <a:lstStyle/>
                    <a:p>
                      <a:r>
                        <a:rPr lang="en-US" sz="1800" dirty="0">
                          <a:solidFill>
                            <a:schemeClr val="tx2"/>
                          </a:solidFill>
                        </a:rPr>
                        <a:t>8</a:t>
                      </a:r>
                    </a:p>
                  </a:txBody>
                  <a:tcPr marL="20822" marR="20822" marT="20822" marB="20822"/>
                </a:tc>
                <a:tc>
                  <a:txBody>
                    <a:bodyPr/>
                    <a:lstStyle/>
                    <a:p>
                      <a:r>
                        <a:rPr lang="en-US" sz="1800" dirty="0">
                          <a:solidFill>
                            <a:schemeClr val="tx2"/>
                          </a:solidFill>
                        </a:rPr>
                        <a:t>San </a:t>
                      </a:r>
                      <a:r>
                        <a:rPr lang="en-US" sz="1800" dirty="0" smtClean="0">
                          <a:solidFill>
                            <a:schemeClr val="tx2"/>
                          </a:solidFill>
                        </a:rPr>
                        <a:t>Diego</a:t>
                      </a:r>
                      <a:endParaRPr lang="en-US" sz="1800" dirty="0">
                        <a:solidFill>
                          <a:schemeClr val="tx2"/>
                        </a:solidFill>
                      </a:endParaRPr>
                    </a:p>
                  </a:txBody>
                  <a:tcPr marL="20822" marR="20822" marT="20822" marB="20822"/>
                </a:tc>
                <a:tc>
                  <a:txBody>
                    <a:bodyPr/>
                    <a:lstStyle/>
                    <a:p>
                      <a:r>
                        <a:rPr lang="en-US" sz="1800">
                          <a:solidFill>
                            <a:schemeClr val="tx2"/>
                          </a:solidFill>
                        </a:rPr>
                        <a:t>California</a:t>
                      </a:r>
                    </a:p>
                  </a:txBody>
                  <a:tcPr marL="20822" marR="20822" marT="20822" marB="20822"/>
                </a:tc>
                <a:tc>
                  <a:txBody>
                    <a:bodyPr/>
                    <a:lstStyle/>
                    <a:p>
                      <a:pPr algn="r"/>
                      <a:r>
                        <a:rPr lang="en-US" sz="1800">
                          <a:solidFill>
                            <a:schemeClr val="tx2"/>
                          </a:solidFill>
                        </a:rPr>
                        <a:t>1,419,516</a:t>
                      </a:r>
                    </a:p>
                  </a:txBody>
                  <a:tcPr marL="20822" marR="20822" marT="20822" marB="20822"/>
                </a:tc>
                <a:extLst>
                  <a:ext uri="{0D108BD9-81ED-4DB2-BD59-A6C34878D82A}">
                    <a16:rowId xmlns:a16="http://schemas.microsoft.com/office/drawing/2014/main" val="3205660479"/>
                  </a:ext>
                </a:extLst>
              </a:tr>
              <a:tr h="292287">
                <a:tc>
                  <a:txBody>
                    <a:bodyPr/>
                    <a:lstStyle/>
                    <a:p>
                      <a:r>
                        <a:rPr lang="en-US" sz="1800">
                          <a:solidFill>
                            <a:schemeClr val="tx2"/>
                          </a:solidFill>
                        </a:rPr>
                        <a:t>9</a:t>
                      </a:r>
                    </a:p>
                  </a:txBody>
                  <a:tcPr marL="20822" marR="20822" marT="20822" marB="20822"/>
                </a:tc>
                <a:tc>
                  <a:txBody>
                    <a:bodyPr/>
                    <a:lstStyle/>
                    <a:p>
                      <a:r>
                        <a:rPr lang="en-US" sz="1800" b="1" dirty="0" smtClean="0">
                          <a:solidFill>
                            <a:schemeClr val="tx2"/>
                          </a:solidFill>
                        </a:rPr>
                        <a:t>Dallas</a:t>
                      </a:r>
                      <a:endParaRPr lang="en-US" sz="1800" b="1" dirty="0">
                        <a:solidFill>
                          <a:schemeClr val="tx2"/>
                        </a:solidFill>
                      </a:endParaRPr>
                    </a:p>
                  </a:txBody>
                  <a:tcPr marL="20822" marR="20822" marT="20822" marB="20822"/>
                </a:tc>
                <a:tc>
                  <a:txBody>
                    <a:bodyPr/>
                    <a:lstStyle/>
                    <a:p>
                      <a:r>
                        <a:rPr lang="en-US" sz="1800" b="1" dirty="0">
                          <a:solidFill>
                            <a:schemeClr val="tx2"/>
                          </a:solidFill>
                        </a:rPr>
                        <a:t>Texas</a:t>
                      </a:r>
                    </a:p>
                  </a:txBody>
                  <a:tcPr marL="20822" marR="20822" marT="20822" marB="20822"/>
                </a:tc>
                <a:tc>
                  <a:txBody>
                    <a:bodyPr/>
                    <a:lstStyle/>
                    <a:p>
                      <a:pPr algn="r"/>
                      <a:r>
                        <a:rPr lang="en-US" sz="1800" b="1" dirty="0">
                          <a:solidFill>
                            <a:schemeClr val="tx2"/>
                          </a:solidFill>
                        </a:rPr>
                        <a:t>1,341,075</a:t>
                      </a:r>
                    </a:p>
                  </a:txBody>
                  <a:tcPr marL="20822" marR="20822" marT="20822" marB="20822"/>
                </a:tc>
                <a:extLst>
                  <a:ext uri="{0D108BD9-81ED-4DB2-BD59-A6C34878D82A}">
                    <a16:rowId xmlns:a16="http://schemas.microsoft.com/office/drawing/2014/main" val="1613141719"/>
                  </a:ext>
                </a:extLst>
              </a:tr>
              <a:tr h="292287">
                <a:tc>
                  <a:txBody>
                    <a:bodyPr/>
                    <a:lstStyle/>
                    <a:p>
                      <a:r>
                        <a:rPr lang="en-US" sz="1800">
                          <a:solidFill>
                            <a:schemeClr val="tx2"/>
                          </a:solidFill>
                        </a:rPr>
                        <a:t>10</a:t>
                      </a:r>
                    </a:p>
                  </a:txBody>
                  <a:tcPr marL="20822" marR="20822" marT="20822" marB="20822"/>
                </a:tc>
                <a:tc>
                  <a:txBody>
                    <a:bodyPr/>
                    <a:lstStyle/>
                    <a:p>
                      <a:r>
                        <a:rPr lang="en-US" sz="1800" dirty="0">
                          <a:solidFill>
                            <a:schemeClr val="tx2"/>
                          </a:solidFill>
                        </a:rPr>
                        <a:t>San </a:t>
                      </a:r>
                      <a:r>
                        <a:rPr lang="en-US" sz="1800" dirty="0" smtClean="0">
                          <a:solidFill>
                            <a:schemeClr val="tx2"/>
                          </a:solidFill>
                        </a:rPr>
                        <a:t>Jose</a:t>
                      </a:r>
                      <a:endParaRPr lang="en-US" sz="1800" dirty="0">
                        <a:solidFill>
                          <a:schemeClr val="tx2"/>
                        </a:solidFill>
                      </a:endParaRPr>
                    </a:p>
                  </a:txBody>
                  <a:tcPr marL="20822" marR="20822" marT="20822" marB="20822"/>
                </a:tc>
                <a:tc>
                  <a:txBody>
                    <a:bodyPr/>
                    <a:lstStyle/>
                    <a:p>
                      <a:r>
                        <a:rPr lang="en-US" sz="1800" dirty="0">
                          <a:solidFill>
                            <a:schemeClr val="tx2"/>
                          </a:solidFill>
                        </a:rPr>
                        <a:t>California</a:t>
                      </a:r>
                    </a:p>
                  </a:txBody>
                  <a:tcPr marL="20822" marR="20822" marT="20822" marB="20822"/>
                </a:tc>
                <a:tc>
                  <a:txBody>
                    <a:bodyPr/>
                    <a:lstStyle/>
                    <a:p>
                      <a:pPr algn="r"/>
                      <a:r>
                        <a:rPr lang="en-US" sz="1800" dirty="0">
                          <a:solidFill>
                            <a:schemeClr val="tx2"/>
                          </a:solidFill>
                        </a:rPr>
                        <a:t>1,035,317</a:t>
                      </a:r>
                    </a:p>
                  </a:txBody>
                  <a:tcPr marL="20822" marR="20822" marT="20822" marB="20822"/>
                </a:tc>
                <a:extLst>
                  <a:ext uri="{0D108BD9-81ED-4DB2-BD59-A6C34878D82A}">
                    <a16:rowId xmlns:a16="http://schemas.microsoft.com/office/drawing/2014/main" val="1828656716"/>
                  </a:ext>
                </a:extLst>
              </a:tr>
              <a:tr h="292287">
                <a:tc>
                  <a:txBody>
                    <a:bodyPr/>
                    <a:lstStyle/>
                    <a:p>
                      <a:r>
                        <a:rPr lang="en-US" sz="1800">
                          <a:solidFill>
                            <a:schemeClr val="tx2"/>
                          </a:solidFill>
                        </a:rPr>
                        <a:t>11</a:t>
                      </a:r>
                    </a:p>
                  </a:txBody>
                  <a:tcPr marL="20822" marR="20822" marT="20822" marB="20822"/>
                </a:tc>
                <a:tc>
                  <a:txBody>
                    <a:bodyPr/>
                    <a:lstStyle/>
                    <a:p>
                      <a:r>
                        <a:rPr lang="en-US" sz="1800" b="1" dirty="0" smtClean="0">
                          <a:solidFill>
                            <a:schemeClr val="tx2"/>
                          </a:solidFill>
                        </a:rPr>
                        <a:t>Austin</a:t>
                      </a:r>
                      <a:endParaRPr lang="en-US" sz="1800" b="1" dirty="0">
                        <a:solidFill>
                          <a:schemeClr val="tx2"/>
                        </a:solidFill>
                      </a:endParaRPr>
                    </a:p>
                  </a:txBody>
                  <a:tcPr marL="20822" marR="20822" marT="20822" marB="20822"/>
                </a:tc>
                <a:tc>
                  <a:txBody>
                    <a:bodyPr/>
                    <a:lstStyle/>
                    <a:p>
                      <a:r>
                        <a:rPr lang="en-US" sz="1800" b="1" dirty="0">
                          <a:solidFill>
                            <a:schemeClr val="tx2"/>
                          </a:solidFill>
                        </a:rPr>
                        <a:t>Texas</a:t>
                      </a:r>
                    </a:p>
                  </a:txBody>
                  <a:tcPr marL="20822" marR="20822" marT="20822" marB="20822"/>
                </a:tc>
                <a:tc>
                  <a:txBody>
                    <a:bodyPr/>
                    <a:lstStyle/>
                    <a:p>
                      <a:pPr algn="r"/>
                      <a:r>
                        <a:rPr lang="en-US" sz="1800" b="1" dirty="0">
                          <a:solidFill>
                            <a:schemeClr val="tx2"/>
                          </a:solidFill>
                        </a:rPr>
                        <a:t>950,715</a:t>
                      </a:r>
                    </a:p>
                  </a:txBody>
                  <a:tcPr marL="20822" marR="20822" marT="20822" marB="20822"/>
                </a:tc>
                <a:extLst>
                  <a:ext uri="{0D108BD9-81ED-4DB2-BD59-A6C34878D82A}">
                    <a16:rowId xmlns:a16="http://schemas.microsoft.com/office/drawing/2014/main" val="2800053323"/>
                  </a:ext>
                </a:extLst>
              </a:tr>
              <a:tr h="292287">
                <a:tc>
                  <a:txBody>
                    <a:bodyPr/>
                    <a:lstStyle/>
                    <a:p>
                      <a:r>
                        <a:rPr lang="en-US" sz="1800">
                          <a:solidFill>
                            <a:schemeClr val="tx2"/>
                          </a:solidFill>
                        </a:rPr>
                        <a:t>12</a:t>
                      </a:r>
                    </a:p>
                  </a:txBody>
                  <a:tcPr marL="20822" marR="20822" marT="20822" marB="20822"/>
                </a:tc>
                <a:tc>
                  <a:txBody>
                    <a:bodyPr/>
                    <a:lstStyle/>
                    <a:p>
                      <a:r>
                        <a:rPr lang="en-US" sz="1800" dirty="0" smtClean="0">
                          <a:solidFill>
                            <a:schemeClr val="tx2"/>
                          </a:solidFill>
                        </a:rPr>
                        <a:t>Jacksonville</a:t>
                      </a:r>
                      <a:endParaRPr lang="en-US" sz="1800" dirty="0">
                        <a:solidFill>
                          <a:schemeClr val="tx2"/>
                        </a:solidFill>
                      </a:endParaRPr>
                    </a:p>
                  </a:txBody>
                  <a:tcPr marL="20822" marR="20822" marT="20822" marB="20822"/>
                </a:tc>
                <a:tc>
                  <a:txBody>
                    <a:bodyPr/>
                    <a:lstStyle/>
                    <a:p>
                      <a:r>
                        <a:rPr lang="en-US" sz="1800" dirty="0">
                          <a:solidFill>
                            <a:schemeClr val="tx2"/>
                          </a:solidFill>
                        </a:rPr>
                        <a:t>Florida</a:t>
                      </a:r>
                    </a:p>
                  </a:txBody>
                  <a:tcPr marL="20822" marR="20822" marT="20822" marB="20822"/>
                </a:tc>
                <a:tc>
                  <a:txBody>
                    <a:bodyPr/>
                    <a:lstStyle/>
                    <a:p>
                      <a:pPr algn="r"/>
                      <a:r>
                        <a:rPr lang="en-US" sz="1800" dirty="0">
                          <a:solidFill>
                            <a:schemeClr val="tx2"/>
                          </a:solidFill>
                        </a:rPr>
                        <a:t>892,062</a:t>
                      </a:r>
                    </a:p>
                  </a:txBody>
                  <a:tcPr marL="20822" marR="20822" marT="20822" marB="20822"/>
                </a:tc>
                <a:extLst>
                  <a:ext uri="{0D108BD9-81ED-4DB2-BD59-A6C34878D82A}">
                    <a16:rowId xmlns:a16="http://schemas.microsoft.com/office/drawing/2014/main" val="2473505421"/>
                  </a:ext>
                </a:extLst>
              </a:tr>
              <a:tr h="292287">
                <a:tc>
                  <a:txBody>
                    <a:bodyPr/>
                    <a:lstStyle/>
                    <a:p>
                      <a:r>
                        <a:rPr lang="en-US" sz="1800">
                          <a:solidFill>
                            <a:schemeClr val="tx2"/>
                          </a:solidFill>
                        </a:rPr>
                        <a:t>13</a:t>
                      </a:r>
                    </a:p>
                  </a:txBody>
                  <a:tcPr marL="20822" marR="20822" marT="20822" marB="20822"/>
                </a:tc>
                <a:tc>
                  <a:txBody>
                    <a:bodyPr/>
                    <a:lstStyle/>
                    <a:p>
                      <a:r>
                        <a:rPr lang="en-US" sz="1800" dirty="0">
                          <a:solidFill>
                            <a:schemeClr val="tx2"/>
                          </a:solidFill>
                        </a:rPr>
                        <a:t>San </a:t>
                      </a:r>
                      <a:r>
                        <a:rPr lang="en-US" sz="1800" dirty="0" smtClean="0">
                          <a:solidFill>
                            <a:schemeClr val="tx2"/>
                          </a:solidFill>
                        </a:rPr>
                        <a:t>Francisco</a:t>
                      </a:r>
                      <a:endParaRPr lang="en-US" sz="1800" dirty="0">
                        <a:solidFill>
                          <a:schemeClr val="tx2"/>
                        </a:solidFill>
                      </a:endParaRPr>
                    </a:p>
                  </a:txBody>
                  <a:tcPr marL="20822" marR="20822" marT="20822" marB="20822"/>
                </a:tc>
                <a:tc>
                  <a:txBody>
                    <a:bodyPr/>
                    <a:lstStyle/>
                    <a:p>
                      <a:r>
                        <a:rPr lang="en-US" sz="1800" dirty="0">
                          <a:solidFill>
                            <a:schemeClr val="tx2"/>
                          </a:solidFill>
                        </a:rPr>
                        <a:t>California</a:t>
                      </a:r>
                    </a:p>
                  </a:txBody>
                  <a:tcPr marL="20822" marR="20822" marT="20822" marB="20822"/>
                </a:tc>
                <a:tc>
                  <a:txBody>
                    <a:bodyPr/>
                    <a:lstStyle/>
                    <a:p>
                      <a:pPr algn="r"/>
                      <a:r>
                        <a:rPr lang="en-US" sz="1800">
                          <a:solidFill>
                            <a:schemeClr val="tx2"/>
                          </a:solidFill>
                        </a:rPr>
                        <a:t>884,363</a:t>
                      </a:r>
                    </a:p>
                  </a:txBody>
                  <a:tcPr marL="20822" marR="20822" marT="20822" marB="20822"/>
                </a:tc>
                <a:extLst>
                  <a:ext uri="{0D108BD9-81ED-4DB2-BD59-A6C34878D82A}">
                    <a16:rowId xmlns:a16="http://schemas.microsoft.com/office/drawing/2014/main" val="3641742297"/>
                  </a:ext>
                </a:extLst>
              </a:tr>
              <a:tr h="292287">
                <a:tc>
                  <a:txBody>
                    <a:bodyPr/>
                    <a:lstStyle/>
                    <a:p>
                      <a:r>
                        <a:rPr lang="en-US" sz="1800">
                          <a:solidFill>
                            <a:schemeClr val="tx2"/>
                          </a:solidFill>
                        </a:rPr>
                        <a:t>14</a:t>
                      </a:r>
                    </a:p>
                  </a:txBody>
                  <a:tcPr marL="20822" marR="20822" marT="20822" marB="20822"/>
                </a:tc>
                <a:tc>
                  <a:txBody>
                    <a:bodyPr/>
                    <a:lstStyle/>
                    <a:p>
                      <a:r>
                        <a:rPr lang="en-US" sz="1800" dirty="0" smtClean="0">
                          <a:solidFill>
                            <a:schemeClr val="tx2"/>
                          </a:solidFill>
                        </a:rPr>
                        <a:t>Columbus</a:t>
                      </a:r>
                      <a:endParaRPr lang="en-US" sz="1800" dirty="0">
                        <a:solidFill>
                          <a:schemeClr val="tx2"/>
                        </a:solidFill>
                      </a:endParaRPr>
                    </a:p>
                  </a:txBody>
                  <a:tcPr marL="20822" marR="20822" marT="20822" marB="20822"/>
                </a:tc>
                <a:tc>
                  <a:txBody>
                    <a:bodyPr/>
                    <a:lstStyle/>
                    <a:p>
                      <a:r>
                        <a:rPr lang="en-US" sz="1800" dirty="0">
                          <a:solidFill>
                            <a:schemeClr val="tx2"/>
                          </a:solidFill>
                        </a:rPr>
                        <a:t>Ohio</a:t>
                      </a:r>
                    </a:p>
                  </a:txBody>
                  <a:tcPr marL="20822" marR="20822" marT="20822" marB="20822"/>
                </a:tc>
                <a:tc>
                  <a:txBody>
                    <a:bodyPr/>
                    <a:lstStyle/>
                    <a:p>
                      <a:pPr algn="r"/>
                      <a:r>
                        <a:rPr lang="en-US" sz="1800" dirty="0">
                          <a:solidFill>
                            <a:schemeClr val="tx2"/>
                          </a:solidFill>
                        </a:rPr>
                        <a:t>879,170</a:t>
                      </a:r>
                    </a:p>
                  </a:txBody>
                  <a:tcPr marL="20822" marR="20822" marT="20822" marB="20822"/>
                </a:tc>
                <a:extLst>
                  <a:ext uri="{0D108BD9-81ED-4DB2-BD59-A6C34878D82A}">
                    <a16:rowId xmlns:a16="http://schemas.microsoft.com/office/drawing/2014/main" val="2999998594"/>
                  </a:ext>
                </a:extLst>
              </a:tr>
              <a:tr h="292287">
                <a:tc>
                  <a:txBody>
                    <a:bodyPr/>
                    <a:lstStyle/>
                    <a:p>
                      <a:r>
                        <a:rPr lang="en-US" sz="1800">
                          <a:solidFill>
                            <a:schemeClr val="tx2"/>
                          </a:solidFill>
                        </a:rPr>
                        <a:t>15</a:t>
                      </a:r>
                    </a:p>
                  </a:txBody>
                  <a:tcPr marL="20822" marR="20822" marT="20822" marB="20822"/>
                </a:tc>
                <a:tc>
                  <a:txBody>
                    <a:bodyPr/>
                    <a:lstStyle/>
                    <a:p>
                      <a:r>
                        <a:rPr lang="en-US" sz="1800" b="1" dirty="0">
                          <a:solidFill>
                            <a:schemeClr val="tx2"/>
                          </a:solidFill>
                        </a:rPr>
                        <a:t>Fort </a:t>
                      </a:r>
                      <a:r>
                        <a:rPr lang="en-US" sz="1800" b="1" dirty="0" smtClean="0">
                          <a:solidFill>
                            <a:schemeClr val="tx2"/>
                          </a:solidFill>
                        </a:rPr>
                        <a:t>Worth</a:t>
                      </a:r>
                      <a:endParaRPr lang="en-US" sz="1800" b="1" dirty="0">
                        <a:solidFill>
                          <a:schemeClr val="tx2"/>
                        </a:solidFill>
                      </a:endParaRPr>
                    </a:p>
                  </a:txBody>
                  <a:tcPr marL="20822" marR="20822" marT="20822" marB="20822"/>
                </a:tc>
                <a:tc>
                  <a:txBody>
                    <a:bodyPr/>
                    <a:lstStyle/>
                    <a:p>
                      <a:r>
                        <a:rPr lang="en-US" sz="1800" b="1" dirty="0">
                          <a:solidFill>
                            <a:schemeClr val="tx2"/>
                          </a:solidFill>
                        </a:rPr>
                        <a:t>Texas</a:t>
                      </a:r>
                    </a:p>
                  </a:txBody>
                  <a:tcPr marL="20822" marR="20822" marT="20822" marB="20822"/>
                </a:tc>
                <a:tc>
                  <a:txBody>
                    <a:bodyPr/>
                    <a:lstStyle/>
                    <a:p>
                      <a:pPr algn="r"/>
                      <a:r>
                        <a:rPr lang="en-US" sz="1800" b="1" dirty="0">
                          <a:solidFill>
                            <a:schemeClr val="tx2"/>
                          </a:solidFill>
                        </a:rPr>
                        <a:t>874,168</a:t>
                      </a:r>
                    </a:p>
                  </a:txBody>
                  <a:tcPr marL="20822" marR="20822" marT="20822" marB="20822"/>
                </a:tc>
                <a:extLst>
                  <a:ext uri="{0D108BD9-81ED-4DB2-BD59-A6C34878D82A}">
                    <a16:rowId xmlns:a16="http://schemas.microsoft.com/office/drawing/2014/main" val="807922050"/>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11</a:t>
            </a:fld>
            <a:endParaRPr lang="en-US" dirty="0"/>
          </a:p>
        </p:txBody>
      </p:sp>
      <p:sp>
        <p:nvSpPr>
          <p:cNvPr id="6" name="Rectangle 5"/>
          <p:cNvSpPr/>
          <p:nvPr/>
        </p:nvSpPr>
        <p:spPr>
          <a:xfrm>
            <a:off x="76200" y="6523476"/>
            <a:ext cx="4572000" cy="264368"/>
          </a:xfrm>
          <a:prstGeom prst="rect">
            <a:avLst/>
          </a:prstGeom>
        </p:spPr>
        <p:txBody>
          <a:bodyPr>
            <a:spAutoFit/>
          </a:bodyPr>
          <a:lstStyle/>
          <a:p>
            <a:pPr marL="0" marR="0">
              <a:lnSpc>
                <a:spcPct val="107000"/>
              </a:lnSpc>
              <a:spcBef>
                <a:spcPts val="0"/>
              </a:spcBef>
              <a:spcAft>
                <a:spcPts val="0"/>
              </a:spcAft>
            </a:pPr>
            <a:r>
              <a:rPr lang="en-US" sz="1050" dirty="0">
                <a:solidFill>
                  <a:schemeClr val="bg1">
                    <a:lumMod val="50000"/>
                  </a:schemeClr>
                </a:solidFill>
              </a:rPr>
              <a:t>Source: U.S. Census  Bureau, 2017 Vintage Population Estimates</a:t>
            </a:r>
            <a:endParaRPr lang="en-US" sz="105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876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The 15 Fastest-Growing Large Cities and Towns Between July 1, 2016, and July 1, 2017 (Populations of 50,000 or more in 2016)</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01229039"/>
              </p:ext>
            </p:extLst>
          </p:nvPr>
        </p:nvGraphicFramePr>
        <p:xfrm>
          <a:off x="914401" y="1511303"/>
          <a:ext cx="7543799" cy="4921926"/>
        </p:xfrm>
        <a:graphic>
          <a:graphicData uri="http://schemas.openxmlformats.org/drawingml/2006/table">
            <a:tbl>
              <a:tblPr>
                <a:tableStyleId>{69CF1AB2-1976-4502-BF36-3FF5EA218861}</a:tableStyleId>
              </a:tblPr>
              <a:tblGrid>
                <a:gridCol w="609599">
                  <a:extLst>
                    <a:ext uri="{9D8B030D-6E8A-4147-A177-3AD203B41FA5}">
                      <a16:colId xmlns:a16="http://schemas.microsoft.com/office/drawing/2014/main" val="960132175"/>
                    </a:ext>
                  </a:extLst>
                </a:gridCol>
                <a:gridCol w="3153968">
                  <a:extLst>
                    <a:ext uri="{9D8B030D-6E8A-4147-A177-3AD203B41FA5}">
                      <a16:colId xmlns:a16="http://schemas.microsoft.com/office/drawing/2014/main" val="1341280908"/>
                    </a:ext>
                  </a:extLst>
                </a:gridCol>
                <a:gridCol w="947984">
                  <a:extLst>
                    <a:ext uri="{9D8B030D-6E8A-4147-A177-3AD203B41FA5}">
                      <a16:colId xmlns:a16="http://schemas.microsoft.com/office/drawing/2014/main" val="4234215706"/>
                    </a:ext>
                  </a:extLst>
                </a:gridCol>
                <a:gridCol w="1006501">
                  <a:extLst>
                    <a:ext uri="{9D8B030D-6E8A-4147-A177-3AD203B41FA5}">
                      <a16:colId xmlns:a16="http://schemas.microsoft.com/office/drawing/2014/main" val="941768521"/>
                    </a:ext>
                  </a:extLst>
                </a:gridCol>
                <a:gridCol w="1825747">
                  <a:extLst>
                    <a:ext uri="{9D8B030D-6E8A-4147-A177-3AD203B41FA5}">
                      <a16:colId xmlns:a16="http://schemas.microsoft.com/office/drawing/2014/main" val="2482976314"/>
                    </a:ext>
                  </a:extLst>
                </a:gridCol>
              </a:tblGrid>
              <a:tr h="630396">
                <a:tc>
                  <a:txBody>
                    <a:bodyPr/>
                    <a:lstStyle/>
                    <a:p>
                      <a:pPr algn="ctr"/>
                      <a:r>
                        <a:rPr lang="en-US" sz="1600" dirty="0">
                          <a:solidFill>
                            <a:schemeClr val="tx2"/>
                          </a:solidFill>
                        </a:rPr>
                        <a:t>Rank</a:t>
                      </a:r>
                    </a:p>
                  </a:txBody>
                  <a:tcPr marL="20822" marR="20822" marT="20822" marB="20822"/>
                </a:tc>
                <a:tc>
                  <a:txBody>
                    <a:bodyPr/>
                    <a:lstStyle/>
                    <a:p>
                      <a:pPr algn="ctr"/>
                      <a:r>
                        <a:rPr lang="en-US" sz="1600" dirty="0" smtClean="0">
                          <a:solidFill>
                            <a:schemeClr val="tx2"/>
                          </a:solidFill>
                        </a:rPr>
                        <a:t>City</a:t>
                      </a:r>
                      <a:endParaRPr lang="en-US" sz="1600" dirty="0">
                        <a:solidFill>
                          <a:schemeClr val="tx2"/>
                        </a:solidFill>
                      </a:endParaRPr>
                    </a:p>
                  </a:txBody>
                  <a:tcPr marL="20822" marR="20822" marT="20822" marB="20822"/>
                </a:tc>
                <a:tc>
                  <a:txBody>
                    <a:bodyPr/>
                    <a:lstStyle/>
                    <a:p>
                      <a:pPr algn="ctr"/>
                      <a:r>
                        <a:rPr lang="en-US" sz="1600">
                          <a:solidFill>
                            <a:schemeClr val="tx2"/>
                          </a:solidFill>
                        </a:rPr>
                        <a:t>State</a:t>
                      </a:r>
                    </a:p>
                  </a:txBody>
                  <a:tcPr marL="20822" marR="20822" marT="20822" marB="20822"/>
                </a:tc>
                <a:tc>
                  <a:txBody>
                    <a:bodyPr/>
                    <a:lstStyle/>
                    <a:p>
                      <a:pPr algn="r"/>
                      <a:r>
                        <a:rPr lang="en-US" sz="1600">
                          <a:solidFill>
                            <a:schemeClr val="tx2"/>
                          </a:solidFill>
                        </a:rPr>
                        <a:t>Percent </a:t>
                      </a:r>
                      <a:br>
                        <a:rPr lang="en-US" sz="1600">
                          <a:solidFill>
                            <a:schemeClr val="tx2"/>
                          </a:solidFill>
                        </a:rPr>
                      </a:br>
                      <a:r>
                        <a:rPr lang="en-US" sz="1600">
                          <a:solidFill>
                            <a:schemeClr val="tx2"/>
                          </a:solidFill>
                        </a:rPr>
                        <a:t>increase</a:t>
                      </a:r>
                    </a:p>
                  </a:txBody>
                  <a:tcPr marL="20822" marR="20822" marT="20822" marB="20822"/>
                </a:tc>
                <a:tc>
                  <a:txBody>
                    <a:bodyPr/>
                    <a:lstStyle/>
                    <a:p>
                      <a:pPr algn="r"/>
                      <a:r>
                        <a:rPr lang="en-US" sz="1600">
                          <a:solidFill>
                            <a:schemeClr val="tx2"/>
                          </a:solidFill>
                        </a:rPr>
                        <a:t>2017 total population</a:t>
                      </a:r>
                    </a:p>
                  </a:txBody>
                  <a:tcPr marL="20822" marR="20822" marT="20822" marB="20822"/>
                </a:tc>
                <a:extLst>
                  <a:ext uri="{0D108BD9-81ED-4DB2-BD59-A6C34878D82A}">
                    <a16:rowId xmlns:a16="http://schemas.microsoft.com/office/drawing/2014/main" val="2243015754"/>
                  </a:ext>
                </a:extLst>
              </a:tr>
              <a:tr h="286102">
                <a:tc>
                  <a:txBody>
                    <a:bodyPr/>
                    <a:lstStyle/>
                    <a:p>
                      <a:r>
                        <a:rPr lang="en-US" sz="1600" b="1" dirty="0">
                          <a:solidFill>
                            <a:schemeClr val="tx2"/>
                          </a:solidFill>
                        </a:rPr>
                        <a:t>1</a:t>
                      </a:r>
                    </a:p>
                  </a:txBody>
                  <a:tcPr marL="20822" marR="20822" marT="20822" marB="20822"/>
                </a:tc>
                <a:tc>
                  <a:txBody>
                    <a:bodyPr/>
                    <a:lstStyle/>
                    <a:p>
                      <a:r>
                        <a:rPr lang="en-US" sz="1600" b="1" dirty="0" smtClean="0">
                          <a:solidFill>
                            <a:schemeClr val="tx2"/>
                          </a:solidFill>
                        </a:rPr>
                        <a:t>Frisco </a:t>
                      </a:r>
                      <a:endParaRPr lang="en-US" sz="1600" b="1" dirty="0">
                        <a:solidFill>
                          <a:schemeClr val="tx2"/>
                        </a:solidFill>
                      </a:endParaRPr>
                    </a:p>
                  </a:txBody>
                  <a:tcPr marL="20822" marR="20822" marT="20822" marB="20822"/>
                </a:tc>
                <a:tc>
                  <a:txBody>
                    <a:bodyPr/>
                    <a:lstStyle/>
                    <a:p>
                      <a:r>
                        <a:rPr lang="en-US" sz="1600" b="1" dirty="0">
                          <a:solidFill>
                            <a:schemeClr val="tx2"/>
                          </a:solidFill>
                        </a:rPr>
                        <a:t>Texas </a:t>
                      </a:r>
                    </a:p>
                  </a:txBody>
                  <a:tcPr marL="20822" marR="20822" marT="20822" marB="20822"/>
                </a:tc>
                <a:tc>
                  <a:txBody>
                    <a:bodyPr/>
                    <a:lstStyle/>
                    <a:p>
                      <a:pPr algn="r"/>
                      <a:r>
                        <a:rPr lang="en-US" sz="1600" b="1" dirty="0">
                          <a:solidFill>
                            <a:schemeClr val="tx2"/>
                          </a:solidFill>
                        </a:rPr>
                        <a:t>8.2</a:t>
                      </a:r>
                    </a:p>
                  </a:txBody>
                  <a:tcPr marL="20822" marR="20822" marT="20822" marB="20822"/>
                </a:tc>
                <a:tc>
                  <a:txBody>
                    <a:bodyPr/>
                    <a:lstStyle/>
                    <a:p>
                      <a:pPr algn="r"/>
                      <a:r>
                        <a:rPr lang="en-US" sz="1600" b="1" dirty="0">
                          <a:solidFill>
                            <a:schemeClr val="tx2"/>
                          </a:solidFill>
                        </a:rPr>
                        <a:t>177,286</a:t>
                      </a:r>
                    </a:p>
                  </a:txBody>
                  <a:tcPr marL="20822" marR="20822" marT="20822" marB="20822"/>
                </a:tc>
                <a:extLst>
                  <a:ext uri="{0D108BD9-81ED-4DB2-BD59-A6C34878D82A}">
                    <a16:rowId xmlns:a16="http://schemas.microsoft.com/office/drawing/2014/main" val="420176458"/>
                  </a:ext>
                </a:extLst>
              </a:tr>
              <a:tr h="286102">
                <a:tc>
                  <a:txBody>
                    <a:bodyPr/>
                    <a:lstStyle/>
                    <a:p>
                      <a:r>
                        <a:rPr lang="en-US" sz="1600" b="1" dirty="0">
                          <a:solidFill>
                            <a:schemeClr val="tx2"/>
                          </a:solidFill>
                        </a:rPr>
                        <a:t>2</a:t>
                      </a:r>
                    </a:p>
                  </a:txBody>
                  <a:tcPr marL="20822" marR="20822" marT="20822" marB="20822"/>
                </a:tc>
                <a:tc>
                  <a:txBody>
                    <a:bodyPr/>
                    <a:lstStyle/>
                    <a:p>
                      <a:r>
                        <a:rPr lang="en-US" sz="1600" b="1" dirty="0">
                          <a:solidFill>
                            <a:schemeClr val="tx2"/>
                          </a:solidFill>
                        </a:rPr>
                        <a:t>New </a:t>
                      </a:r>
                      <a:r>
                        <a:rPr lang="en-US" sz="1600" b="1" dirty="0" smtClean="0">
                          <a:solidFill>
                            <a:schemeClr val="tx2"/>
                          </a:solidFill>
                        </a:rPr>
                        <a:t>Braunfels </a:t>
                      </a:r>
                      <a:endParaRPr lang="en-US" sz="1600" b="1" dirty="0">
                        <a:solidFill>
                          <a:schemeClr val="tx2"/>
                        </a:solidFill>
                      </a:endParaRPr>
                    </a:p>
                  </a:txBody>
                  <a:tcPr marL="20822" marR="20822" marT="20822" marB="20822"/>
                </a:tc>
                <a:tc>
                  <a:txBody>
                    <a:bodyPr/>
                    <a:lstStyle/>
                    <a:p>
                      <a:r>
                        <a:rPr lang="en-US" sz="1600" b="1">
                          <a:solidFill>
                            <a:schemeClr val="tx2"/>
                          </a:solidFill>
                        </a:rPr>
                        <a:t>Texas </a:t>
                      </a:r>
                    </a:p>
                  </a:txBody>
                  <a:tcPr marL="20822" marR="20822" marT="20822" marB="20822"/>
                </a:tc>
                <a:tc>
                  <a:txBody>
                    <a:bodyPr/>
                    <a:lstStyle/>
                    <a:p>
                      <a:pPr algn="r"/>
                      <a:r>
                        <a:rPr lang="en-US" sz="1600" b="1">
                          <a:solidFill>
                            <a:schemeClr val="tx2"/>
                          </a:solidFill>
                        </a:rPr>
                        <a:t>8.0 </a:t>
                      </a:r>
                    </a:p>
                  </a:txBody>
                  <a:tcPr marL="20822" marR="20822" marT="20822" marB="20822"/>
                </a:tc>
                <a:tc>
                  <a:txBody>
                    <a:bodyPr/>
                    <a:lstStyle/>
                    <a:p>
                      <a:pPr algn="r"/>
                      <a:r>
                        <a:rPr lang="en-US" sz="1600" b="1" dirty="0">
                          <a:solidFill>
                            <a:schemeClr val="tx2"/>
                          </a:solidFill>
                        </a:rPr>
                        <a:t>79,152</a:t>
                      </a:r>
                    </a:p>
                  </a:txBody>
                  <a:tcPr marL="20822" marR="20822" marT="20822" marB="20822"/>
                </a:tc>
                <a:extLst>
                  <a:ext uri="{0D108BD9-81ED-4DB2-BD59-A6C34878D82A}">
                    <a16:rowId xmlns:a16="http://schemas.microsoft.com/office/drawing/2014/main" val="1142088106"/>
                  </a:ext>
                </a:extLst>
              </a:tr>
              <a:tr h="286102">
                <a:tc>
                  <a:txBody>
                    <a:bodyPr/>
                    <a:lstStyle/>
                    <a:p>
                      <a:r>
                        <a:rPr lang="en-US" sz="1600" b="1" dirty="0">
                          <a:solidFill>
                            <a:schemeClr val="tx2"/>
                          </a:solidFill>
                        </a:rPr>
                        <a:t>3</a:t>
                      </a:r>
                    </a:p>
                  </a:txBody>
                  <a:tcPr marL="20822" marR="20822" marT="20822" marB="20822"/>
                </a:tc>
                <a:tc>
                  <a:txBody>
                    <a:bodyPr/>
                    <a:lstStyle/>
                    <a:p>
                      <a:r>
                        <a:rPr lang="en-US" sz="1600" b="1" dirty="0" smtClean="0">
                          <a:solidFill>
                            <a:schemeClr val="tx2"/>
                          </a:solidFill>
                        </a:rPr>
                        <a:t>Pflugerville </a:t>
                      </a:r>
                      <a:endParaRPr lang="en-US" sz="1600" b="1" dirty="0">
                        <a:solidFill>
                          <a:schemeClr val="tx2"/>
                        </a:solidFill>
                      </a:endParaRPr>
                    </a:p>
                  </a:txBody>
                  <a:tcPr marL="20822" marR="20822" marT="20822" marB="20822"/>
                </a:tc>
                <a:tc>
                  <a:txBody>
                    <a:bodyPr/>
                    <a:lstStyle/>
                    <a:p>
                      <a:r>
                        <a:rPr lang="en-US" sz="1600" b="1">
                          <a:solidFill>
                            <a:schemeClr val="tx2"/>
                          </a:solidFill>
                        </a:rPr>
                        <a:t>Texas </a:t>
                      </a:r>
                    </a:p>
                  </a:txBody>
                  <a:tcPr marL="20822" marR="20822" marT="20822" marB="20822"/>
                </a:tc>
                <a:tc>
                  <a:txBody>
                    <a:bodyPr/>
                    <a:lstStyle/>
                    <a:p>
                      <a:pPr algn="r"/>
                      <a:r>
                        <a:rPr lang="en-US" sz="1600" b="1">
                          <a:solidFill>
                            <a:schemeClr val="tx2"/>
                          </a:solidFill>
                        </a:rPr>
                        <a:t>6.5</a:t>
                      </a:r>
                    </a:p>
                  </a:txBody>
                  <a:tcPr marL="20822" marR="20822" marT="20822" marB="20822"/>
                </a:tc>
                <a:tc>
                  <a:txBody>
                    <a:bodyPr/>
                    <a:lstStyle/>
                    <a:p>
                      <a:pPr algn="r"/>
                      <a:r>
                        <a:rPr lang="en-US" sz="1600" b="1" dirty="0">
                          <a:solidFill>
                            <a:schemeClr val="tx2"/>
                          </a:solidFill>
                        </a:rPr>
                        <a:t>63,359</a:t>
                      </a:r>
                    </a:p>
                  </a:txBody>
                  <a:tcPr marL="20822" marR="20822" marT="20822" marB="20822"/>
                </a:tc>
                <a:extLst>
                  <a:ext uri="{0D108BD9-81ED-4DB2-BD59-A6C34878D82A}">
                    <a16:rowId xmlns:a16="http://schemas.microsoft.com/office/drawing/2014/main" val="386145582"/>
                  </a:ext>
                </a:extLst>
              </a:tr>
              <a:tr h="286102">
                <a:tc>
                  <a:txBody>
                    <a:bodyPr/>
                    <a:lstStyle/>
                    <a:p>
                      <a:r>
                        <a:rPr lang="en-US" sz="1600">
                          <a:solidFill>
                            <a:schemeClr val="tx2"/>
                          </a:solidFill>
                        </a:rPr>
                        <a:t>4</a:t>
                      </a:r>
                    </a:p>
                  </a:txBody>
                  <a:tcPr marL="20822" marR="20822" marT="20822" marB="20822"/>
                </a:tc>
                <a:tc>
                  <a:txBody>
                    <a:bodyPr/>
                    <a:lstStyle/>
                    <a:p>
                      <a:r>
                        <a:rPr lang="en-US" sz="1600" dirty="0" smtClean="0">
                          <a:solidFill>
                            <a:schemeClr val="tx2"/>
                          </a:solidFill>
                        </a:rPr>
                        <a:t>Ankeny </a:t>
                      </a:r>
                      <a:endParaRPr lang="en-US" sz="1600" dirty="0">
                        <a:solidFill>
                          <a:schemeClr val="tx2"/>
                        </a:solidFill>
                      </a:endParaRPr>
                    </a:p>
                  </a:txBody>
                  <a:tcPr marL="20822" marR="20822" marT="20822" marB="20822"/>
                </a:tc>
                <a:tc>
                  <a:txBody>
                    <a:bodyPr/>
                    <a:lstStyle/>
                    <a:p>
                      <a:r>
                        <a:rPr lang="en-US" sz="1600">
                          <a:solidFill>
                            <a:schemeClr val="tx2"/>
                          </a:solidFill>
                        </a:rPr>
                        <a:t>Iowa</a:t>
                      </a:r>
                    </a:p>
                  </a:txBody>
                  <a:tcPr marL="20822" marR="20822" marT="20822" marB="20822"/>
                </a:tc>
                <a:tc>
                  <a:txBody>
                    <a:bodyPr/>
                    <a:lstStyle/>
                    <a:p>
                      <a:pPr algn="r"/>
                      <a:r>
                        <a:rPr lang="en-US" sz="1600">
                          <a:solidFill>
                            <a:schemeClr val="tx2"/>
                          </a:solidFill>
                        </a:rPr>
                        <a:t>6.4</a:t>
                      </a:r>
                    </a:p>
                  </a:txBody>
                  <a:tcPr marL="20822" marR="20822" marT="20822" marB="20822"/>
                </a:tc>
                <a:tc>
                  <a:txBody>
                    <a:bodyPr/>
                    <a:lstStyle/>
                    <a:p>
                      <a:pPr algn="r"/>
                      <a:r>
                        <a:rPr lang="en-US" sz="1600" dirty="0">
                          <a:solidFill>
                            <a:schemeClr val="tx2"/>
                          </a:solidFill>
                        </a:rPr>
                        <a:t>62,416</a:t>
                      </a:r>
                    </a:p>
                  </a:txBody>
                  <a:tcPr marL="20822" marR="20822" marT="20822" marB="20822"/>
                </a:tc>
                <a:extLst>
                  <a:ext uri="{0D108BD9-81ED-4DB2-BD59-A6C34878D82A}">
                    <a16:rowId xmlns:a16="http://schemas.microsoft.com/office/drawing/2014/main" val="2238555544"/>
                  </a:ext>
                </a:extLst>
              </a:tr>
              <a:tr h="286102">
                <a:tc>
                  <a:txBody>
                    <a:bodyPr/>
                    <a:lstStyle/>
                    <a:p>
                      <a:r>
                        <a:rPr lang="en-US" sz="1600">
                          <a:solidFill>
                            <a:schemeClr val="tx2"/>
                          </a:solidFill>
                        </a:rPr>
                        <a:t>5</a:t>
                      </a:r>
                    </a:p>
                  </a:txBody>
                  <a:tcPr marL="20822" marR="20822" marT="20822" marB="20822"/>
                </a:tc>
                <a:tc>
                  <a:txBody>
                    <a:bodyPr/>
                    <a:lstStyle/>
                    <a:p>
                      <a:r>
                        <a:rPr lang="en-US" sz="1600" dirty="0" smtClean="0">
                          <a:solidFill>
                            <a:schemeClr val="tx2"/>
                          </a:solidFill>
                        </a:rPr>
                        <a:t>Buckeye </a:t>
                      </a:r>
                      <a:endParaRPr lang="en-US" sz="1600" dirty="0">
                        <a:solidFill>
                          <a:schemeClr val="tx2"/>
                        </a:solidFill>
                      </a:endParaRPr>
                    </a:p>
                  </a:txBody>
                  <a:tcPr marL="20822" marR="20822" marT="20822" marB="20822"/>
                </a:tc>
                <a:tc>
                  <a:txBody>
                    <a:bodyPr/>
                    <a:lstStyle/>
                    <a:p>
                      <a:r>
                        <a:rPr lang="en-US" sz="1600">
                          <a:solidFill>
                            <a:schemeClr val="tx2"/>
                          </a:solidFill>
                        </a:rPr>
                        <a:t>Arizona </a:t>
                      </a:r>
                    </a:p>
                  </a:txBody>
                  <a:tcPr marL="20822" marR="20822" marT="20822" marB="20822"/>
                </a:tc>
                <a:tc>
                  <a:txBody>
                    <a:bodyPr/>
                    <a:lstStyle/>
                    <a:p>
                      <a:pPr algn="r"/>
                      <a:r>
                        <a:rPr lang="en-US" sz="1600">
                          <a:solidFill>
                            <a:schemeClr val="tx2"/>
                          </a:solidFill>
                        </a:rPr>
                        <a:t>5.9 </a:t>
                      </a:r>
                    </a:p>
                  </a:txBody>
                  <a:tcPr marL="20822" marR="20822" marT="20822" marB="20822"/>
                </a:tc>
                <a:tc>
                  <a:txBody>
                    <a:bodyPr/>
                    <a:lstStyle/>
                    <a:p>
                      <a:pPr algn="r"/>
                      <a:r>
                        <a:rPr lang="en-US" sz="1600" dirty="0">
                          <a:solidFill>
                            <a:schemeClr val="tx2"/>
                          </a:solidFill>
                        </a:rPr>
                        <a:t>68,453</a:t>
                      </a:r>
                    </a:p>
                  </a:txBody>
                  <a:tcPr marL="20822" marR="20822" marT="20822" marB="20822"/>
                </a:tc>
                <a:extLst>
                  <a:ext uri="{0D108BD9-81ED-4DB2-BD59-A6C34878D82A}">
                    <a16:rowId xmlns:a16="http://schemas.microsoft.com/office/drawing/2014/main" val="976930730"/>
                  </a:ext>
                </a:extLst>
              </a:tr>
              <a:tr h="286102">
                <a:tc>
                  <a:txBody>
                    <a:bodyPr/>
                    <a:lstStyle/>
                    <a:p>
                      <a:r>
                        <a:rPr lang="en-US" sz="1600" b="1" dirty="0">
                          <a:solidFill>
                            <a:schemeClr val="tx2"/>
                          </a:solidFill>
                        </a:rPr>
                        <a:t>6</a:t>
                      </a:r>
                    </a:p>
                  </a:txBody>
                  <a:tcPr marL="20822" marR="20822" marT="20822" marB="20822"/>
                </a:tc>
                <a:tc>
                  <a:txBody>
                    <a:bodyPr/>
                    <a:lstStyle/>
                    <a:p>
                      <a:r>
                        <a:rPr lang="en-US" sz="1600" b="1" dirty="0" smtClean="0">
                          <a:solidFill>
                            <a:schemeClr val="tx2"/>
                          </a:solidFill>
                        </a:rPr>
                        <a:t>Georgetown </a:t>
                      </a:r>
                      <a:endParaRPr lang="en-US" sz="1600" b="1" dirty="0">
                        <a:solidFill>
                          <a:schemeClr val="tx2"/>
                        </a:solidFill>
                      </a:endParaRPr>
                    </a:p>
                  </a:txBody>
                  <a:tcPr marL="20822" marR="20822" marT="20822" marB="20822"/>
                </a:tc>
                <a:tc>
                  <a:txBody>
                    <a:bodyPr/>
                    <a:lstStyle/>
                    <a:p>
                      <a:r>
                        <a:rPr lang="en-US" sz="1600" b="1" dirty="0">
                          <a:solidFill>
                            <a:schemeClr val="tx2"/>
                          </a:solidFill>
                        </a:rPr>
                        <a:t>Texas</a:t>
                      </a:r>
                    </a:p>
                  </a:txBody>
                  <a:tcPr marL="20822" marR="20822" marT="20822" marB="20822"/>
                </a:tc>
                <a:tc>
                  <a:txBody>
                    <a:bodyPr/>
                    <a:lstStyle/>
                    <a:p>
                      <a:pPr algn="r"/>
                      <a:r>
                        <a:rPr lang="en-US" sz="1600" b="1" dirty="0">
                          <a:solidFill>
                            <a:schemeClr val="tx2"/>
                          </a:solidFill>
                        </a:rPr>
                        <a:t>5.4</a:t>
                      </a:r>
                    </a:p>
                  </a:txBody>
                  <a:tcPr marL="20822" marR="20822" marT="20822" marB="20822"/>
                </a:tc>
                <a:tc>
                  <a:txBody>
                    <a:bodyPr/>
                    <a:lstStyle/>
                    <a:p>
                      <a:pPr algn="r"/>
                      <a:r>
                        <a:rPr lang="en-US" sz="1600" b="1" dirty="0">
                          <a:solidFill>
                            <a:schemeClr val="tx2"/>
                          </a:solidFill>
                        </a:rPr>
                        <a:t>70,685</a:t>
                      </a:r>
                    </a:p>
                  </a:txBody>
                  <a:tcPr marL="20822" marR="20822" marT="20822" marB="20822"/>
                </a:tc>
                <a:extLst>
                  <a:ext uri="{0D108BD9-81ED-4DB2-BD59-A6C34878D82A}">
                    <a16:rowId xmlns:a16="http://schemas.microsoft.com/office/drawing/2014/main" val="4056438138"/>
                  </a:ext>
                </a:extLst>
              </a:tr>
              <a:tr h="286102">
                <a:tc>
                  <a:txBody>
                    <a:bodyPr/>
                    <a:lstStyle/>
                    <a:p>
                      <a:r>
                        <a:rPr lang="en-US" sz="1600" dirty="0">
                          <a:solidFill>
                            <a:schemeClr val="tx2"/>
                          </a:solidFill>
                        </a:rPr>
                        <a:t>7</a:t>
                      </a:r>
                    </a:p>
                  </a:txBody>
                  <a:tcPr marL="20822" marR="20822" marT="20822" marB="20822"/>
                </a:tc>
                <a:tc>
                  <a:txBody>
                    <a:bodyPr/>
                    <a:lstStyle/>
                    <a:p>
                      <a:r>
                        <a:rPr lang="en-US" sz="1600" dirty="0">
                          <a:solidFill>
                            <a:schemeClr val="tx2"/>
                          </a:solidFill>
                        </a:rPr>
                        <a:t>Castle Rock town </a:t>
                      </a:r>
                    </a:p>
                  </a:txBody>
                  <a:tcPr marL="20822" marR="20822" marT="20822" marB="20822"/>
                </a:tc>
                <a:tc>
                  <a:txBody>
                    <a:bodyPr/>
                    <a:lstStyle/>
                    <a:p>
                      <a:r>
                        <a:rPr lang="en-US" sz="1600">
                          <a:solidFill>
                            <a:schemeClr val="tx2"/>
                          </a:solidFill>
                        </a:rPr>
                        <a:t>Colorado </a:t>
                      </a:r>
                    </a:p>
                  </a:txBody>
                  <a:tcPr marL="20822" marR="20822" marT="20822" marB="20822"/>
                </a:tc>
                <a:tc>
                  <a:txBody>
                    <a:bodyPr/>
                    <a:lstStyle/>
                    <a:p>
                      <a:pPr algn="r"/>
                      <a:r>
                        <a:rPr lang="en-US" sz="1600">
                          <a:solidFill>
                            <a:schemeClr val="tx2"/>
                          </a:solidFill>
                        </a:rPr>
                        <a:t>5.1</a:t>
                      </a:r>
                    </a:p>
                  </a:txBody>
                  <a:tcPr marL="20822" marR="20822" marT="20822" marB="20822"/>
                </a:tc>
                <a:tc>
                  <a:txBody>
                    <a:bodyPr/>
                    <a:lstStyle/>
                    <a:p>
                      <a:pPr algn="r"/>
                      <a:r>
                        <a:rPr lang="en-US" sz="1600">
                          <a:solidFill>
                            <a:schemeClr val="tx2"/>
                          </a:solidFill>
                        </a:rPr>
                        <a:t>62,276</a:t>
                      </a:r>
                    </a:p>
                  </a:txBody>
                  <a:tcPr marL="20822" marR="20822" marT="20822" marB="20822"/>
                </a:tc>
                <a:extLst>
                  <a:ext uri="{0D108BD9-81ED-4DB2-BD59-A6C34878D82A}">
                    <a16:rowId xmlns:a16="http://schemas.microsoft.com/office/drawing/2014/main" val="2227675529"/>
                  </a:ext>
                </a:extLst>
              </a:tr>
              <a:tr h="286102">
                <a:tc>
                  <a:txBody>
                    <a:bodyPr/>
                    <a:lstStyle/>
                    <a:p>
                      <a:r>
                        <a:rPr lang="en-US" sz="1600" dirty="0">
                          <a:solidFill>
                            <a:schemeClr val="tx2"/>
                          </a:solidFill>
                        </a:rPr>
                        <a:t>8</a:t>
                      </a:r>
                    </a:p>
                  </a:txBody>
                  <a:tcPr marL="20822" marR="20822" marT="20822" marB="20822"/>
                </a:tc>
                <a:tc>
                  <a:txBody>
                    <a:bodyPr/>
                    <a:lstStyle/>
                    <a:p>
                      <a:r>
                        <a:rPr lang="en-US" sz="1600" dirty="0" smtClean="0">
                          <a:solidFill>
                            <a:schemeClr val="tx2"/>
                          </a:solidFill>
                        </a:rPr>
                        <a:t>Franklin </a:t>
                      </a:r>
                      <a:endParaRPr lang="en-US" sz="1600" dirty="0">
                        <a:solidFill>
                          <a:schemeClr val="tx2"/>
                        </a:solidFill>
                      </a:endParaRPr>
                    </a:p>
                  </a:txBody>
                  <a:tcPr marL="20822" marR="20822" marT="20822" marB="20822"/>
                </a:tc>
                <a:tc>
                  <a:txBody>
                    <a:bodyPr/>
                    <a:lstStyle/>
                    <a:p>
                      <a:r>
                        <a:rPr lang="en-US" sz="1600" dirty="0">
                          <a:solidFill>
                            <a:schemeClr val="tx2"/>
                          </a:solidFill>
                        </a:rPr>
                        <a:t>Tennessee</a:t>
                      </a:r>
                    </a:p>
                  </a:txBody>
                  <a:tcPr marL="20822" marR="20822" marT="20822" marB="20822"/>
                </a:tc>
                <a:tc>
                  <a:txBody>
                    <a:bodyPr/>
                    <a:lstStyle/>
                    <a:p>
                      <a:pPr algn="r"/>
                      <a:r>
                        <a:rPr lang="en-US" sz="1600">
                          <a:solidFill>
                            <a:schemeClr val="tx2"/>
                          </a:solidFill>
                        </a:rPr>
                        <a:t>4.9</a:t>
                      </a:r>
                    </a:p>
                  </a:txBody>
                  <a:tcPr marL="20822" marR="20822" marT="20822" marB="20822"/>
                </a:tc>
                <a:tc>
                  <a:txBody>
                    <a:bodyPr/>
                    <a:lstStyle/>
                    <a:p>
                      <a:pPr algn="r"/>
                      <a:r>
                        <a:rPr lang="en-US" sz="1600">
                          <a:solidFill>
                            <a:schemeClr val="tx2"/>
                          </a:solidFill>
                        </a:rPr>
                        <a:t>78,321</a:t>
                      </a:r>
                    </a:p>
                  </a:txBody>
                  <a:tcPr marL="20822" marR="20822" marT="20822" marB="20822"/>
                </a:tc>
                <a:extLst>
                  <a:ext uri="{0D108BD9-81ED-4DB2-BD59-A6C34878D82A}">
                    <a16:rowId xmlns:a16="http://schemas.microsoft.com/office/drawing/2014/main" val="1010503856"/>
                  </a:ext>
                </a:extLst>
              </a:tr>
              <a:tr h="286102">
                <a:tc>
                  <a:txBody>
                    <a:bodyPr/>
                    <a:lstStyle/>
                    <a:p>
                      <a:r>
                        <a:rPr lang="en-US" sz="1600" b="1" dirty="0">
                          <a:solidFill>
                            <a:schemeClr val="tx2"/>
                          </a:solidFill>
                        </a:rPr>
                        <a:t>9</a:t>
                      </a:r>
                    </a:p>
                  </a:txBody>
                  <a:tcPr marL="20822" marR="20822" marT="20822" marB="20822"/>
                </a:tc>
                <a:tc>
                  <a:txBody>
                    <a:bodyPr/>
                    <a:lstStyle/>
                    <a:p>
                      <a:r>
                        <a:rPr lang="en-US" sz="1600" b="1" dirty="0" smtClean="0">
                          <a:solidFill>
                            <a:schemeClr val="tx2"/>
                          </a:solidFill>
                        </a:rPr>
                        <a:t>McKinney </a:t>
                      </a:r>
                      <a:endParaRPr lang="en-US" sz="1600" b="1" dirty="0">
                        <a:solidFill>
                          <a:schemeClr val="tx2"/>
                        </a:solidFill>
                      </a:endParaRPr>
                    </a:p>
                  </a:txBody>
                  <a:tcPr marL="20822" marR="20822" marT="20822" marB="20822"/>
                </a:tc>
                <a:tc>
                  <a:txBody>
                    <a:bodyPr/>
                    <a:lstStyle/>
                    <a:p>
                      <a:r>
                        <a:rPr lang="en-US" sz="1600" b="1" dirty="0">
                          <a:solidFill>
                            <a:schemeClr val="tx2"/>
                          </a:solidFill>
                        </a:rPr>
                        <a:t>Texas </a:t>
                      </a:r>
                    </a:p>
                  </a:txBody>
                  <a:tcPr marL="20822" marR="20822" marT="20822" marB="20822"/>
                </a:tc>
                <a:tc>
                  <a:txBody>
                    <a:bodyPr/>
                    <a:lstStyle/>
                    <a:p>
                      <a:pPr algn="r"/>
                      <a:r>
                        <a:rPr lang="en-US" sz="1600" b="1" dirty="0">
                          <a:solidFill>
                            <a:schemeClr val="tx2"/>
                          </a:solidFill>
                        </a:rPr>
                        <a:t>4.8</a:t>
                      </a:r>
                    </a:p>
                  </a:txBody>
                  <a:tcPr marL="20822" marR="20822" marT="20822" marB="20822"/>
                </a:tc>
                <a:tc>
                  <a:txBody>
                    <a:bodyPr/>
                    <a:lstStyle/>
                    <a:p>
                      <a:pPr algn="r"/>
                      <a:r>
                        <a:rPr lang="en-US" sz="1600" b="1" dirty="0">
                          <a:solidFill>
                            <a:schemeClr val="tx2"/>
                          </a:solidFill>
                        </a:rPr>
                        <a:t>181,330</a:t>
                      </a:r>
                    </a:p>
                  </a:txBody>
                  <a:tcPr marL="20822" marR="20822" marT="20822" marB="20822"/>
                </a:tc>
                <a:extLst>
                  <a:ext uri="{0D108BD9-81ED-4DB2-BD59-A6C34878D82A}">
                    <a16:rowId xmlns:a16="http://schemas.microsoft.com/office/drawing/2014/main" val="4212290363"/>
                  </a:ext>
                </a:extLst>
              </a:tr>
              <a:tr h="286102">
                <a:tc>
                  <a:txBody>
                    <a:bodyPr/>
                    <a:lstStyle/>
                    <a:p>
                      <a:r>
                        <a:rPr lang="en-US" sz="1600" dirty="0">
                          <a:solidFill>
                            <a:schemeClr val="tx2"/>
                          </a:solidFill>
                        </a:rPr>
                        <a:t>10</a:t>
                      </a:r>
                    </a:p>
                  </a:txBody>
                  <a:tcPr marL="20822" marR="20822" marT="20822" marB="20822"/>
                </a:tc>
                <a:tc>
                  <a:txBody>
                    <a:bodyPr/>
                    <a:lstStyle/>
                    <a:p>
                      <a:r>
                        <a:rPr lang="en-US" sz="1600" dirty="0" smtClean="0">
                          <a:solidFill>
                            <a:schemeClr val="tx2"/>
                          </a:solidFill>
                        </a:rPr>
                        <a:t>Meridian </a:t>
                      </a:r>
                      <a:endParaRPr lang="en-US" sz="1600" dirty="0">
                        <a:solidFill>
                          <a:schemeClr val="tx2"/>
                        </a:solidFill>
                      </a:endParaRPr>
                    </a:p>
                  </a:txBody>
                  <a:tcPr marL="20822" marR="20822" marT="20822" marB="20822"/>
                </a:tc>
                <a:tc>
                  <a:txBody>
                    <a:bodyPr/>
                    <a:lstStyle/>
                    <a:p>
                      <a:r>
                        <a:rPr lang="en-US" sz="1600">
                          <a:solidFill>
                            <a:schemeClr val="tx2"/>
                          </a:solidFill>
                        </a:rPr>
                        <a:t>Idaho</a:t>
                      </a:r>
                    </a:p>
                  </a:txBody>
                  <a:tcPr marL="20822" marR="20822" marT="20822" marB="20822"/>
                </a:tc>
                <a:tc>
                  <a:txBody>
                    <a:bodyPr/>
                    <a:lstStyle/>
                    <a:p>
                      <a:pPr algn="r"/>
                      <a:r>
                        <a:rPr lang="en-US" sz="1600" dirty="0">
                          <a:solidFill>
                            <a:schemeClr val="tx2"/>
                          </a:solidFill>
                        </a:rPr>
                        <a:t>4.7</a:t>
                      </a:r>
                    </a:p>
                  </a:txBody>
                  <a:tcPr marL="20822" marR="20822" marT="20822" marB="20822"/>
                </a:tc>
                <a:tc>
                  <a:txBody>
                    <a:bodyPr/>
                    <a:lstStyle/>
                    <a:p>
                      <a:pPr algn="r"/>
                      <a:r>
                        <a:rPr lang="en-US" sz="1600" dirty="0">
                          <a:solidFill>
                            <a:schemeClr val="tx2"/>
                          </a:solidFill>
                        </a:rPr>
                        <a:t>99,926</a:t>
                      </a:r>
                    </a:p>
                  </a:txBody>
                  <a:tcPr marL="20822" marR="20822" marT="20822" marB="20822"/>
                </a:tc>
                <a:extLst>
                  <a:ext uri="{0D108BD9-81ED-4DB2-BD59-A6C34878D82A}">
                    <a16:rowId xmlns:a16="http://schemas.microsoft.com/office/drawing/2014/main" val="1098227547"/>
                  </a:ext>
                </a:extLst>
              </a:tr>
              <a:tr h="286102">
                <a:tc>
                  <a:txBody>
                    <a:bodyPr/>
                    <a:lstStyle/>
                    <a:p>
                      <a:r>
                        <a:rPr lang="en-US" sz="1600" b="1" dirty="0">
                          <a:solidFill>
                            <a:schemeClr val="tx2"/>
                          </a:solidFill>
                        </a:rPr>
                        <a:t>11</a:t>
                      </a:r>
                    </a:p>
                  </a:txBody>
                  <a:tcPr marL="20822" marR="20822" marT="20822" marB="20822"/>
                </a:tc>
                <a:tc>
                  <a:txBody>
                    <a:bodyPr/>
                    <a:lstStyle/>
                    <a:p>
                      <a:r>
                        <a:rPr lang="en-US" sz="1600" b="1" dirty="0">
                          <a:solidFill>
                            <a:schemeClr val="tx2"/>
                          </a:solidFill>
                        </a:rPr>
                        <a:t>Flower Mound town </a:t>
                      </a:r>
                    </a:p>
                  </a:txBody>
                  <a:tcPr marL="20822" marR="20822" marT="20822" marB="20822"/>
                </a:tc>
                <a:tc>
                  <a:txBody>
                    <a:bodyPr/>
                    <a:lstStyle/>
                    <a:p>
                      <a:r>
                        <a:rPr lang="en-US" sz="1600" b="1" dirty="0">
                          <a:solidFill>
                            <a:schemeClr val="tx2"/>
                          </a:solidFill>
                        </a:rPr>
                        <a:t>Texas</a:t>
                      </a:r>
                    </a:p>
                  </a:txBody>
                  <a:tcPr marL="20822" marR="20822" marT="20822" marB="20822"/>
                </a:tc>
                <a:tc>
                  <a:txBody>
                    <a:bodyPr/>
                    <a:lstStyle/>
                    <a:p>
                      <a:pPr algn="r"/>
                      <a:r>
                        <a:rPr lang="en-US" sz="1600" b="1" dirty="0">
                          <a:solidFill>
                            <a:schemeClr val="tx2"/>
                          </a:solidFill>
                        </a:rPr>
                        <a:t>4.3</a:t>
                      </a:r>
                    </a:p>
                  </a:txBody>
                  <a:tcPr marL="20822" marR="20822" marT="20822" marB="20822"/>
                </a:tc>
                <a:tc>
                  <a:txBody>
                    <a:bodyPr/>
                    <a:lstStyle/>
                    <a:p>
                      <a:pPr algn="r"/>
                      <a:r>
                        <a:rPr lang="en-US" sz="1600" b="1" dirty="0">
                          <a:solidFill>
                            <a:schemeClr val="tx2"/>
                          </a:solidFill>
                        </a:rPr>
                        <a:t>76,681</a:t>
                      </a:r>
                    </a:p>
                  </a:txBody>
                  <a:tcPr marL="20822" marR="20822" marT="20822" marB="20822"/>
                </a:tc>
                <a:extLst>
                  <a:ext uri="{0D108BD9-81ED-4DB2-BD59-A6C34878D82A}">
                    <a16:rowId xmlns:a16="http://schemas.microsoft.com/office/drawing/2014/main" val="696768454"/>
                  </a:ext>
                </a:extLst>
              </a:tr>
              <a:tr h="286102">
                <a:tc>
                  <a:txBody>
                    <a:bodyPr/>
                    <a:lstStyle/>
                    <a:p>
                      <a:r>
                        <a:rPr lang="en-US" sz="1600" dirty="0">
                          <a:solidFill>
                            <a:schemeClr val="tx2"/>
                          </a:solidFill>
                        </a:rPr>
                        <a:t>12</a:t>
                      </a:r>
                    </a:p>
                  </a:txBody>
                  <a:tcPr marL="20822" marR="20822" marT="20822" marB="20822"/>
                </a:tc>
                <a:tc>
                  <a:txBody>
                    <a:bodyPr/>
                    <a:lstStyle/>
                    <a:p>
                      <a:r>
                        <a:rPr lang="en-US" sz="1600" dirty="0" smtClean="0">
                          <a:solidFill>
                            <a:schemeClr val="tx2"/>
                          </a:solidFill>
                        </a:rPr>
                        <a:t>Bend </a:t>
                      </a:r>
                      <a:endParaRPr lang="en-US" sz="1600" dirty="0">
                        <a:solidFill>
                          <a:schemeClr val="tx2"/>
                        </a:solidFill>
                      </a:endParaRPr>
                    </a:p>
                  </a:txBody>
                  <a:tcPr marL="20822" marR="20822" marT="20822" marB="20822"/>
                </a:tc>
                <a:tc>
                  <a:txBody>
                    <a:bodyPr/>
                    <a:lstStyle/>
                    <a:p>
                      <a:r>
                        <a:rPr lang="en-US" sz="1600" dirty="0">
                          <a:solidFill>
                            <a:schemeClr val="tx2"/>
                          </a:solidFill>
                        </a:rPr>
                        <a:t>Oregon</a:t>
                      </a:r>
                    </a:p>
                  </a:txBody>
                  <a:tcPr marL="20822" marR="20822" marT="20822" marB="20822"/>
                </a:tc>
                <a:tc>
                  <a:txBody>
                    <a:bodyPr/>
                    <a:lstStyle/>
                    <a:p>
                      <a:pPr algn="r"/>
                      <a:r>
                        <a:rPr lang="en-US" sz="1600">
                          <a:solidFill>
                            <a:schemeClr val="tx2"/>
                          </a:solidFill>
                        </a:rPr>
                        <a:t>4.3</a:t>
                      </a:r>
                    </a:p>
                  </a:txBody>
                  <a:tcPr marL="20822" marR="20822" marT="20822" marB="20822"/>
                </a:tc>
                <a:tc>
                  <a:txBody>
                    <a:bodyPr/>
                    <a:lstStyle/>
                    <a:p>
                      <a:pPr algn="r"/>
                      <a:r>
                        <a:rPr lang="en-US" sz="1600" dirty="0">
                          <a:solidFill>
                            <a:schemeClr val="tx2"/>
                          </a:solidFill>
                        </a:rPr>
                        <a:t>94,520</a:t>
                      </a:r>
                    </a:p>
                  </a:txBody>
                  <a:tcPr marL="20822" marR="20822" marT="20822" marB="20822"/>
                </a:tc>
                <a:extLst>
                  <a:ext uri="{0D108BD9-81ED-4DB2-BD59-A6C34878D82A}">
                    <a16:rowId xmlns:a16="http://schemas.microsoft.com/office/drawing/2014/main" val="369870402"/>
                  </a:ext>
                </a:extLst>
              </a:tr>
              <a:tr h="286102">
                <a:tc>
                  <a:txBody>
                    <a:bodyPr/>
                    <a:lstStyle/>
                    <a:p>
                      <a:r>
                        <a:rPr lang="en-US" sz="1600" b="1" dirty="0">
                          <a:solidFill>
                            <a:schemeClr val="tx2"/>
                          </a:solidFill>
                        </a:rPr>
                        <a:t>13</a:t>
                      </a:r>
                    </a:p>
                  </a:txBody>
                  <a:tcPr marL="20822" marR="20822" marT="20822" marB="20822"/>
                </a:tc>
                <a:tc>
                  <a:txBody>
                    <a:bodyPr/>
                    <a:lstStyle/>
                    <a:p>
                      <a:r>
                        <a:rPr lang="en-US" sz="1600" b="1" dirty="0">
                          <a:solidFill>
                            <a:schemeClr val="tx2"/>
                          </a:solidFill>
                        </a:rPr>
                        <a:t>Cedar </a:t>
                      </a:r>
                      <a:r>
                        <a:rPr lang="en-US" sz="1600" b="1" dirty="0" smtClean="0">
                          <a:solidFill>
                            <a:schemeClr val="tx2"/>
                          </a:solidFill>
                        </a:rPr>
                        <a:t>Park </a:t>
                      </a:r>
                      <a:endParaRPr lang="en-US" sz="1600" b="1" dirty="0">
                        <a:solidFill>
                          <a:schemeClr val="tx2"/>
                        </a:solidFill>
                      </a:endParaRPr>
                    </a:p>
                  </a:txBody>
                  <a:tcPr marL="20822" marR="20822" marT="20822" marB="20822"/>
                </a:tc>
                <a:tc>
                  <a:txBody>
                    <a:bodyPr/>
                    <a:lstStyle/>
                    <a:p>
                      <a:r>
                        <a:rPr lang="en-US" sz="1600" b="1" dirty="0">
                          <a:solidFill>
                            <a:schemeClr val="tx2"/>
                          </a:solidFill>
                        </a:rPr>
                        <a:t>Texas</a:t>
                      </a:r>
                    </a:p>
                  </a:txBody>
                  <a:tcPr marL="20822" marR="20822" marT="20822" marB="20822"/>
                </a:tc>
                <a:tc>
                  <a:txBody>
                    <a:bodyPr/>
                    <a:lstStyle/>
                    <a:p>
                      <a:pPr algn="r"/>
                      <a:r>
                        <a:rPr lang="en-US" sz="1600" b="1" dirty="0">
                          <a:solidFill>
                            <a:schemeClr val="tx2"/>
                          </a:solidFill>
                        </a:rPr>
                        <a:t>4.2</a:t>
                      </a:r>
                    </a:p>
                  </a:txBody>
                  <a:tcPr marL="20822" marR="20822" marT="20822" marB="20822"/>
                </a:tc>
                <a:tc>
                  <a:txBody>
                    <a:bodyPr/>
                    <a:lstStyle/>
                    <a:p>
                      <a:pPr algn="r"/>
                      <a:r>
                        <a:rPr lang="en-US" sz="1600" b="1" dirty="0">
                          <a:solidFill>
                            <a:schemeClr val="tx2"/>
                          </a:solidFill>
                        </a:rPr>
                        <a:t>75,704</a:t>
                      </a:r>
                    </a:p>
                  </a:txBody>
                  <a:tcPr marL="20822" marR="20822" marT="20822" marB="20822"/>
                </a:tc>
                <a:extLst>
                  <a:ext uri="{0D108BD9-81ED-4DB2-BD59-A6C34878D82A}">
                    <a16:rowId xmlns:a16="http://schemas.microsoft.com/office/drawing/2014/main" val="2134947228"/>
                  </a:ext>
                </a:extLst>
              </a:tr>
              <a:tr h="286102">
                <a:tc>
                  <a:txBody>
                    <a:bodyPr/>
                    <a:lstStyle/>
                    <a:p>
                      <a:r>
                        <a:rPr lang="en-US" sz="1600" dirty="0">
                          <a:solidFill>
                            <a:schemeClr val="tx2"/>
                          </a:solidFill>
                        </a:rPr>
                        <a:t>14</a:t>
                      </a:r>
                    </a:p>
                  </a:txBody>
                  <a:tcPr marL="20822" marR="20822" marT="20822" marB="20822"/>
                </a:tc>
                <a:tc>
                  <a:txBody>
                    <a:bodyPr/>
                    <a:lstStyle/>
                    <a:p>
                      <a:r>
                        <a:rPr lang="en-US" sz="1600" dirty="0" smtClean="0">
                          <a:solidFill>
                            <a:schemeClr val="tx2"/>
                          </a:solidFill>
                        </a:rPr>
                        <a:t>Doral </a:t>
                      </a:r>
                      <a:endParaRPr lang="en-US" sz="1600" dirty="0">
                        <a:solidFill>
                          <a:schemeClr val="tx2"/>
                        </a:solidFill>
                      </a:endParaRPr>
                    </a:p>
                  </a:txBody>
                  <a:tcPr marL="20822" marR="20822" marT="20822" marB="20822"/>
                </a:tc>
                <a:tc>
                  <a:txBody>
                    <a:bodyPr/>
                    <a:lstStyle/>
                    <a:p>
                      <a:r>
                        <a:rPr lang="en-US" sz="1600" dirty="0">
                          <a:solidFill>
                            <a:schemeClr val="tx2"/>
                          </a:solidFill>
                        </a:rPr>
                        <a:t>Florida </a:t>
                      </a:r>
                    </a:p>
                  </a:txBody>
                  <a:tcPr marL="20822" marR="20822" marT="20822" marB="20822"/>
                </a:tc>
                <a:tc>
                  <a:txBody>
                    <a:bodyPr/>
                    <a:lstStyle/>
                    <a:p>
                      <a:pPr algn="r"/>
                      <a:r>
                        <a:rPr lang="en-US" sz="1600" dirty="0">
                          <a:solidFill>
                            <a:schemeClr val="tx2"/>
                          </a:solidFill>
                        </a:rPr>
                        <a:t>4.2 </a:t>
                      </a:r>
                    </a:p>
                  </a:txBody>
                  <a:tcPr marL="20822" marR="20822" marT="20822" marB="20822"/>
                </a:tc>
                <a:tc>
                  <a:txBody>
                    <a:bodyPr/>
                    <a:lstStyle/>
                    <a:p>
                      <a:pPr algn="r"/>
                      <a:r>
                        <a:rPr lang="en-US" sz="1600" dirty="0">
                          <a:solidFill>
                            <a:schemeClr val="tx2"/>
                          </a:solidFill>
                        </a:rPr>
                        <a:t>61,130</a:t>
                      </a:r>
                    </a:p>
                  </a:txBody>
                  <a:tcPr marL="20822" marR="20822" marT="20822" marB="20822"/>
                </a:tc>
                <a:extLst>
                  <a:ext uri="{0D108BD9-81ED-4DB2-BD59-A6C34878D82A}">
                    <a16:rowId xmlns:a16="http://schemas.microsoft.com/office/drawing/2014/main" val="2656240278"/>
                  </a:ext>
                </a:extLst>
              </a:tr>
              <a:tr h="286102">
                <a:tc>
                  <a:txBody>
                    <a:bodyPr/>
                    <a:lstStyle/>
                    <a:p>
                      <a:r>
                        <a:rPr lang="en-US" sz="1600">
                          <a:solidFill>
                            <a:schemeClr val="tx2"/>
                          </a:solidFill>
                        </a:rPr>
                        <a:t>15</a:t>
                      </a:r>
                    </a:p>
                  </a:txBody>
                  <a:tcPr marL="20822" marR="20822" marT="20822" marB="20822"/>
                </a:tc>
                <a:tc>
                  <a:txBody>
                    <a:bodyPr/>
                    <a:lstStyle/>
                    <a:p>
                      <a:r>
                        <a:rPr lang="en-US" sz="1600" dirty="0">
                          <a:solidFill>
                            <a:schemeClr val="tx2"/>
                          </a:solidFill>
                        </a:rPr>
                        <a:t>Fort </a:t>
                      </a:r>
                      <a:r>
                        <a:rPr lang="en-US" sz="1600" dirty="0" smtClean="0">
                          <a:solidFill>
                            <a:schemeClr val="tx2"/>
                          </a:solidFill>
                        </a:rPr>
                        <a:t>Myers </a:t>
                      </a:r>
                      <a:endParaRPr lang="en-US" sz="1600" dirty="0">
                        <a:solidFill>
                          <a:schemeClr val="tx2"/>
                        </a:solidFill>
                      </a:endParaRPr>
                    </a:p>
                  </a:txBody>
                  <a:tcPr marL="20822" marR="20822" marT="20822" marB="20822"/>
                </a:tc>
                <a:tc>
                  <a:txBody>
                    <a:bodyPr/>
                    <a:lstStyle/>
                    <a:p>
                      <a:r>
                        <a:rPr lang="en-US" sz="1600" dirty="0">
                          <a:solidFill>
                            <a:schemeClr val="tx2"/>
                          </a:solidFill>
                        </a:rPr>
                        <a:t>Florida</a:t>
                      </a:r>
                    </a:p>
                  </a:txBody>
                  <a:tcPr marL="20822" marR="20822" marT="20822" marB="20822"/>
                </a:tc>
                <a:tc>
                  <a:txBody>
                    <a:bodyPr/>
                    <a:lstStyle/>
                    <a:p>
                      <a:pPr algn="r"/>
                      <a:r>
                        <a:rPr lang="en-US" sz="1600" dirty="0">
                          <a:solidFill>
                            <a:schemeClr val="tx2"/>
                          </a:solidFill>
                        </a:rPr>
                        <a:t>4.2</a:t>
                      </a:r>
                    </a:p>
                  </a:txBody>
                  <a:tcPr marL="20822" marR="20822" marT="20822" marB="20822"/>
                </a:tc>
                <a:tc>
                  <a:txBody>
                    <a:bodyPr/>
                    <a:lstStyle/>
                    <a:p>
                      <a:pPr algn="r"/>
                      <a:r>
                        <a:rPr lang="en-US" sz="1600" dirty="0">
                          <a:solidFill>
                            <a:schemeClr val="tx2"/>
                          </a:solidFill>
                        </a:rPr>
                        <a:t>79,94</a:t>
                      </a:r>
                    </a:p>
                  </a:txBody>
                  <a:tcPr marL="20822" marR="20822" marT="20822" marB="20822"/>
                </a:tc>
                <a:extLst>
                  <a:ext uri="{0D108BD9-81ED-4DB2-BD59-A6C34878D82A}">
                    <a16:rowId xmlns:a16="http://schemas.microsoft.com/office/drawing/2014/main" val="2181449854"/>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12</a:t>
            </a:fld>
            <a:endParaRPr lang="en-US" dirty="0"/>
          </a:p>
        </p:txBody>
      </p:sp>
      <p:sp>
        <p:nvSpPr>
          <p:cNvPr id="6" name="Rectangle 5"/>
          <p:cNvSpPr/>
          <p:nvPr/>
        </p:nvSpPr>
        <p:spPr>
          <a:xfrm>
            <a:off x="76200" y="6523476"/>
            <a:ext cx="4572000" cy="264368"/>
          </a:xfrm>
          <a:prstGeom prst="rect">
            <a:avLst/>
          </a:prstGeom>
        </p:spPr>
        <p:txBody>
          <a:bodyPr>
            <a:spAutoFit/>
          </a:bodyPr>
          <a:lstStyle/>
          <a:p>
            <a:pPr marL="0" marR="0">
              <a:lnSpc>
                <a:spcPct val="107000"/>
              </a:lnSpc>
              <a:spcBef>
                <a:spcPts val="0"/>
              </a:spcBef>
              <a:spcAft>
                <a:spcPts val="0"/>
              </a:spcAft>
            </a:pPr>
            <a:r>
              <a:rPr lang="en-US" sz="1050" dirty="0">
                <a:solidFill>
                  <a:schemeClr val="bg1">
                    <a:lumMod val="50000"/>
                  </a:schemeClr>
                </a:solidFill>
              </a:rPr>
              <a:t>Source: U.S. Census  Bureau, 2017 Vintage Population Estimates</a:t>
            </a:r>
            <a:endParaRPr lang="en-US" sz="105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8405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13</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2014</a:t>
            </a:r>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2014 Population Estimates</a:t>
            </a:r>
          </a:p>
        </p:txBody>
      </p:sp>
    </p:spTree>
    <p:extLst>
      <p:ext uri="{BB962C8B-B14F-4D97-AF65-F5344CB8AC3E}">
        <p14:creationId xmlns:p14="http://schemas.microsoft.com/office/powerpoint/2010/main" val="379835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2014</a:t>
            </a:r>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2014 Population Estimates</a:t>
            </a:r>
          </a:p>
        </p:txBody>
      </p:sp>
    </p:spTree>
    <p:extLst>
      <p:ext uri="{BB962C8B-B14F-4D97-AF65-F5344CB8AC3E}">
        <p14:creationId xmlns:p14="http://schemas.microsoft.com/office/powerpoint/2010/main" val="141827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2014</a:t>
            </a:r>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2014 Population Estimates</a:t>
            </a:r>
          </a:p>
        </p:txBody>
      </p:sp>
    </p:spTree>
    <p:extLst>
      <p:ext uri="{BB962C8B-B14F-4D97-AF65-F5344CB8AC3E}">
        <p14:creationId xmlns:p14="http://schemas.microsoft.com/office/powerpoint/2010/main" val="1482289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609600" y="1371600"/>
          <a:ext cx="805815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1828800" y="76459"/>
            <a:ext cx="7452360" cy="1164336"/>
          </a:xfrm>
        </p:spPr>
        <p:txBody>
          <a:bodyPr>
            <a:noAutofit/>
          </a:bodyPr>
          <a:lstStyle/>
          <a:p>
            <a:r>
              <a:rPr lang="en-US" sz="2800" dirty="0" smtClean="0"/>
              <a:t>Estimated Percent of Total Net-Migrant Flows to and From Texas and Other States, 2015</a:t>
            </a:r>
            <a:endParaRPr lang="en-US" sz="2800" dirty="0"/>
          </a:p>
        </p:txBody>
      </p:sp>
      <p:sp>
        <p:nvSpPr>
          <p:cNvPr id="6" name="Rectangle 5"/>
          <p:cNvSpPr/>
          <p:nvPr/>
        </p:nvSpPr>
        <p:spPr>
          <a:xfrm>
            <a:off x="0" y="6498595"/>
            <a:ext cx="5943600" cy="261610"/>
          </a:xfrm>
          <a:prstGeom prst="rect">
            <a:avLst/>
          </a:prstGeom>
        </p:spPr>
        <p:txBody>
          <a:bodyPr wrap="square">
            <a:spAutoFit/>
          </a:bodyPr>
          <a:lstStyle/>
          <a:p>
            <a:pPr marL="0" marR="0">
              <a:spcBef>
                <a:spcPts val="0"/>
              </a:spcBef>
              <a:spcAft>
                <a:spcPts val="0"/>
              </a:spcAft>
            </a:pPr>
            <a:r>
              <a:rPr lang="en-US" sz="1100" dirty="0" smtClean="0">
                <a:solidFill>
                  <a:schemeClr val="bg1">
                    <a:lumMod val="50000"/>
                  </a:schemeClr>
                </a:solidFill>
                <a:latin typeface="Arial" panose="020B0604020202020204" pitchFamily="34" charset="0"/>
                <a:ea typeface="Times New Roman" panose="02020603050405020304" pitchFamily="18" charset="0"/>
                <a:cs typeface="Times New Roman" panose="02020603050405020304" pitchFamily="18" charset="0"/>
              </a:rPr>
              <a:t>Source: U.S. Census Bureau, 2016. ACS Migration Flows, 2015</a:t>
            </a:r>
            <a:endParaRPr lang="en-US"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2251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BC1FA3B-F0C1-4F58-90BE-DCC7501F4B28}" type="slidenum">
              <a:rPr lang="en-US" smtClean="0"/>
              <a:pPr/>
              <a:t>17</a:t>
            </a:fld>
            <a:endParaRPr lang="en-US" dirty="0"/>
          </a:p>
        </p:txBody>
      </p:sp>
      <p:sp>
        <p:nvSpPr>
          <p:cNvPr id="3"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a:lstStyle>
          <a:p>
            <a:r>
              <a:rPr lang="en-US" sz="2400" dirty="0">
                <a:effectLst/>
              </a:rPr>
              <a:t>Annual Shares of Recent Non-Citizen Immigrants to Texas by World Area of Birth, </a:t>
            </a:r>
            <a:r>
              <a:rPr lang="en-US" sz="2400" dirty="0" smtClean="0">
                <a:effectLst/>
              </a:rPr>
              <a:t>2005-2015 </a:t>
            </a:r>
            <a:endParaRPr lang="en-US" sz="2400" dirty="0">
              <a:effectLst/>
            </a:endParaRPr>
          </a:p>
        </p:txBody>
      </p:sp>
      <p:graphicFrame>
        <p:nvGraphicFramePr>
          <p:cNvPr id="5" name="Chart 4"/>
          <p:cNvGraphicFramePr>
            <a:graphicFrameLocks noGrp="1"/>
          </p:cNvGraphicFramePr>
          <p:nvPr>
            <p:extLst/>
          </p:nvPr>
        </p:nvGraphicFramePr>
        <p:xfrm>
          <a:off x="832585" y="1228335"/>
          <a:ext cx="7478830" cy="517247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6400807"/>
            <a:ext cx="8001000" cy="261610"/>
          </a:xfrm>
          <a:prstGeom prst="rect">
            <a:avLst/>
          </a:prstGeom>
        </p:spPr>
        <p:txBody>
          <a:bodyPr wrap="square">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American Community Survey, 1-Year PUMS</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670720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Unauthorized and Mexican Immigration, 2015</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18</a:t>
            </a:fld>
            <a:endParaRPr lang="en-US" dirty="0"/>
          </a:p>
        </p:txBody>
      </p:sp>
      <p:pic>
        <p:nvPicPr>
          <p:cNvPr id="11" name="Picture 10"/>
          <p:cNvPicPr>
            <a:picLocks noChangeAspect="1"/>
          </p:cNvPicPr>
          <p:nvPr/>
        </p:nvPicPr>
        <p:blipFill rotWithShape="1">
          <a:blip r:embed="rId2"/>
          <a:srcRect t="1847" b="2154"/>
          <a:stretch/>
        </p:blipFill>
        <p:spPr>
          <a:xfrm>
            <a:off x="2438400" y="1156070"/>
            <a:ext cx="4191000" cy="5421922"/>
          </a:xfrm>
          <a:prstGeom prst="rect">
            <a:avLst/>
          </a:prstGeom>
        </p:spPr>
      </p:pic>
    </p:spTree>
    <p:extLst>
      <p:ext uri="{BB962C8B-B14F-4D97-AF65-F5344CB8AC3E}">
        <p14:creationId xmlns:p14="http://schemas.microsoft.com/office/powerpoint/2010/main" val="516158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Before 1960,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a:t>
            </a:r>
            <a:r>
              <a:rPr lang="en-US" dirty="0">
                <a:solidFill>
                  <a:schemeClr val="bg1"/>
                </a:solidFill>
              </a:rPr>
              <a:t>2012-2016</a:t>
            </a: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19</a:t>
            </a:fld>
            <a:endParaRPr lang="en-US" dirty="0"/>
          </a:p>
        </p:txBody>
      </p:sp>
      <p:pic>
        <p:nvPicPr>
          <p:cNvPr id="10" name="Content Placeholder 9"/>
          <p:cNvPicPr>
            <a:picLocks noGrp="1" noChangeAspect="1"/>
          </p:cNvPicPr>
          <p:nvPr>
            <p:ph idx="1"/>
          </p:nvPr>
        </p:nvPicPr>
        <p:blipFill rotWithShape="1">
          <a:blip r:embed="rId2"/>
          <a:srcRect b="8237"/>
          <a:stretch/>
        </p:blipFill>
        <p:spPr>
          <a:xfrm>
            <a:off x="3048000" y="1105549"/>
            <a:ext cx="5651042" cy="5398719"/>
          </a:xfrm>
          <a:prstGeom prst="rect">
            <a:avLst/>
          </a:prstGeom>
        </p:spPr>
      </p:pic>
      <p:pic>
        <p:nvPicPr>
          <p:cNvPr id="11" name="Picture 10"/>
          <p:cNvPicPr>
            <a:picLocks noChangeAspect="1"/>
          </p:cNvPicPr>
          <p:nvPr/>
        </p:nvPicPr>
        <p:blipFill rotWithShape="1">
          <a:blip r:embed="rId3"/>
          <a:srcRect t="40399"/>
          <a:stretch/>
        </p:blipFill>
        <p:spPr>
          <a:xfrm>
            <a:off x="1143000" y="3018633"/>
            <a:ext cx="1385227" cy="1236600"/>
          </a:xfrm>
          <a:prstGeom prst="rect">
            <a:avLst/>
          </a:prstGeom>
        </p:spPr>
      </p:pic>
    </p:spTree>
    <p:extLst>
      <p:ext uri="{BB962C8B-B14F-4D97-AF65-F5344CB8AC3E}">
        <p14:creationId xmlns:p14="http://schemas.microsoft.com/office/powerpoint/2010/main" val="3969755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432204"/>
            <a:ext cx="6172199" cy="313855"/>
          </a:xfrm>
        </p:spPr>
        <p:txBody>
          <a:bodyPr>
            <a:noAutofit/>
          </a:bodyPr>
          <a:lstStyle/>
          <a:p>
            <a:r>
              <a:rPr lang="en-US" sz="2400" b="1" dirty="0">
                <a:effectLst/>
              </a:rPr>
              <a:t>Growing States, 2010-2017</a:t>
            </a:r>
          </a:p>
        </p:txBody>
      </p:sp>
      <p:graphicFrame>
        <p:nvGraphicFramePr>
          <p:cNvPr id="6" name="Table 5"/>
          <p:cNvGraphicFramePr>
            <a:graphicFrameLocks noGrp="1"/>
          </p:cNvGraphicFramePr>
          <p:nvPr>
            <p:extLst/>
          </p:nvPr>
        </p:nvGraphicFramePr>
        <p:xfrm>
          <a:off x="309563" y="838200"/>
          <a:ext cx="8686800" cy="4952996"/>
        </p:xfrm>
        <a:graphic>
          <a:graphicData uri="http://schemas.openxmlformats.org/drawingml/2006/table">
            <a:tbl>
              <a:tblPr firstRow="1" bandRow="1">
                <a:tableStyleId>{073A0DAA-6AF3-43AB-8588-CEC1D06C72B9}</a:tableStyleId>
              </a:tblPr>
              <a:tblGrid>
                <a:gridCol w="1930402">
                  <a:extLst>
                    <a:ext uri="{9D8B030D-6E8A-4147-A177-3AD203B41FA5}">
                      <a16:colId xmlns:a16="http://schemas.microsoft.com/office/drawing/2014/main" val="20000"/>
                    </a:ext>
                  </a:extLst>
                </a:gridCol>
                <a:gridCol w="2010833">
                  <a:extLst>
                    <a:ext uri="{9D8B030D-6E8A-4147-A177-3AD203B41FA5}">
                      <a16:colId xmlns:a16="http://schemas.microsoft.com/office/drawing/2014/main" val="20002"/>
                    </a:ext>
                  </a:extLst>
                </a:gridCol>
                <a:gridCol w="1528233">
                  <a:extLst>
                    <a:ext uri="{9D8B030D-6E8A-4147-A177-3AD203B41FA5}">
                      <a16:colId xmlns:a16="http://schemas.microsoft.com/office/drawing/2014/main" val="20003"/>
                    </a:ext>
                  </a:extLst>
                </a:gridCol>
                <a:gridCol w="1528233">
                  <a:extLst>
                    <a:ext uri="{9D8B030D-6E8A-4147-A177-3AD203B41FA5}">
                      <a16:colId xmlns:a16="http://schemas.microsoft.com/office/drawing/2014/main" val="20004"/>
                    </a:ext>
                  </a:extLst>
                </a:gridCol>
                <a:gridCol w="1689099">
                  <a:extLst>
                    <a:ext uri="{9D8B030D-6E8A-4147-A177-3AD203B41FA5}">
                      <a16:colId xmlns:a16="http://schemas.microsoft.com/office/drawing/2014/main" val="20005"/>
                    </a:ext>
                  </a:extLst>
                </a:gridCol>
              </a:tblGrid>
              <a:tr h="1138884">
                <a:tc>
                  <a:txBody>
                    <a:bodyPr/>
                    <a:lstStyle/>
                    <a:p>
                      <a:pPr marL="117475" indent="0" algn="l"/>
                      <a:endParaRPr lang="en-US" sz="15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2010 Census</a:t>
                      </a:r>
                    </a:p>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Population</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2017 Population </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Numeric</a:t>
                      </a:r>
                    </a:p>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Change</a:t>
                      </a:r>
                    </a:p>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2010-2017</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200" b="1" dirty="0">
                          <a:solidFill>
                            <a:srgbClr val="1B1E7A"/>
                          </a:solidFill>
                          <a:latin typeface="Arial" pitchFamily="34" charset="0"/>
                          <a:cs typeface="Arial" pitchFamily="34" charset="0"/>
                        </a:rPr>
                        <a:t>Percent</a:t>
                      </a:r>
                    </a:p>
                    <a:p>
                      <a:pPr marL="58738" indent="0" algn="ctr"/>
                      <a:r>
                        <a:rPr lang="en-US" sz="1200" b="1" dirty="0">
                          <a:solidFill>
                            <a:srgbClr val="1B1E7A"/>
                          </a:solidFill>
                          <a:latin typeface="Arial" pitchFamily="34" charset="0"/>
                          <a:cs typeface="Arial" pitchFamily="34" charset="0"/>
                        </a:rPr>
                        <a:t>Change</a:t>
                      </a:r>
                    </a:p>
                    <a:p>
                      <a:pPr marL="58738" indent="0" algn="ctr"/>
                      <a:r>
                        <a:rPr lang="en-US" sz="1200" b="1" dirty="0">
                          <a:solidFill>
                            <a:srgbClr val="1B1E7A"/>
                          </a:solidFill>
                          <a:latin typeface="Arial" pitchFamily="34" charset="0"/>
                          <a:cs typeface="Arial" pitchFamily="34" charset="0"/>
                        </a:rPr>
                        <a:t>2010-2017</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0"/>
                  </a:ext>
                </a:extLst>
              </a:tr>
              <a:tr h="489598">
                <a:tc>
                  <a:txBody>
                    <a:bodyPr/>
                    <a:lstStyle/>
                    <a:p>
                      <a:pPr algn="ctr" rtl="0" fontAlgn="ctr"/>
                      <a:r>
                        <a:rPr lang="en-US" sz="1600" b="0" i="0" u="none" strike="noStrike" dirty="0">
                          <a:solidFill>
                            <a:schemeClr val="tx2"/>
                          </a:solidFill>
                          <a:effectLst/>
                          <a:latin typeface="Calibri" panose="020F0502020204030204" pitchFamily="34" charset="0"/>
                        </a:rPr>
                        <a:t>United States</a:t>
                      </a:r>
                    </a:p>
                  </a:txBody>
                  <a:tcPr marL="5358" marR="5358" marT="5358"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308,745,538 </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325,719,178 </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16,973,640 </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5.5%</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355416">
                <a:tc>
                  <a:txBody>
                    <a:bodyPr/>
                    <a:lstStyle/>
                    <a:p>
                      <a:pPr algn="ctr" fontAlgn="b"/>
                      <a:r>
                        <a:rPr lang="en-US" sz="1800" b="1" i="0" u="none" strike="noStrike" dirty="0">
                          <a:solidFill>
                            <a:schemeClr val="tx2"/>
                          </a:solidFill>
                          <a:effectLst/>
                          <a:latin typeface="Calibri" panose="020F0502020204030204" pitchFamily="34" charset="0"/>
                        </a:rPr>
                        <a:t>Texas</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      25,145,561 </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      28,304,596 </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        3,159,035 </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12.6%</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2"/>
                  </a:ext>
                </a:extLst>
              </a:tr>
              <a:tr h="444009">
                <a:tc>
                  <a:txBody>
                    <a:bodyPr/>
                    <a:lstStyle/>
                    <a:p>
                      <a:pPr algn="ctr" fontAlgn="b"/>
                      <a:r>
                        <a:rPr lang="en-US" sz="1600" b="0" i="0" u="none" strike="noStrike" dirty="0">
                          <a:solidFill>
                            <a:schemeClr val="tx2"/>
                          </a:solidFill>
                          <a:effectLst/>
                          <a:latin typeface="Calibri" panose="020F0502020204030204" pitchFamily="34" charset="0"/>
                        </a:rPr>
                        <a:t>California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37,253,956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39,536,653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2,282,697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6.1%</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361872">
                <a:tc>
                  <a:txBody>
                    <a:bodyPr/>
                    <a:lstStyle/>
                    <a:p>
                      <a:pPr algn="ctr" fontAlgn="b"/>
                      <a:r>
                        <a:rPr lang="en-US" sz="1600" b="0" i="0" u="none" strike="noStrike" dirty="0">
                          <a:solidFill>
                            <a:schemeClr val="tx2"/>
                          </a:solidFill>
                          <a:effectLst/>
                          <a:latin typeface="Calibri" panose="020F0502020204030204" pitchFamily="34" charset="0"/>
                        </a:rPr>
                        <a:t>Florida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18,801,310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      20,984,400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2,183,090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11.6%</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4"/>
                  </a:ext>
                </a:extLst>
              </a:tr>
              <a:tr h="411766">
                <a:tc>
                  <a:txBody>
                    <a:bodyPr/>
                    <a:lstStyle/>
                    <a:p>
                      <a:pPr algn="ctr" fontAlgn="b"/>
                      <a:r>
                        <a:rPr lang="en-US" sz="1600" b="0" i="0" u="none" strike="noStrike" dirty="0">
                          <a:solidFill>
                            <a:schemeClr val="tx2"/>
                          </a:solidFill>
                          <a:effectLst/>
                          <a:latin typeface="Calibri" panose="020F0502020204030204" pitchFamily="34" charset="0"/>
                        </a:rPr>
                        <a:t>Georgia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9,687,653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10,429,379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741,726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7.7%</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5"/>
                  </a:ext>
                </a:extLst>
              </a:tr>
              <a:tr h="355416">
                <a:tc>
                  <a:txBody>
                    <a:bodyPr/>
                    <a:lstStyle/>
                    <a:p>
                      <a:pPr algn="ctr" fontAlgn="b"/>
                      <a:r>
                        <a:rPr lang="en-US" sz="1600" b="0" i="0" u="none" strike="noStrike" dirty="0">
                          <a:solidFill>
                            <a:schemeClr val="tx2"/>
                          </a:solidFill>
                          <a:effectLst/>
                          <a:latin typeface="Calibri" panose="020F0502020204030204" pitchFamily="34" charset="0"/>
                        </a:rPr>
                        <a:t>North Carolina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9,535,483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      10,273,419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            737,936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7.7%</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6"/>
                  </a:ext>
                </a:extLst>
              </a:tr>
              <a:tr h="355416">
                <a:tc>
                  <a:txBody>
                    <a:bodyPr/>
                    <a:lstStyle/>
                    <a:p>
                      <a:pPr algn="ctr" fontAlgn="b"/>
                      <a:r>
                        <a:rPr lang="en-US" sz="1600" b="0" i="0" u="none" strike="noStrike">
                          <a:solidFill>
                            <a:schemeClr val="tx2"/>
                          </a:solidFill>
                          <a:effectLst/>
                          <a:latin typeface="Calibri" panose="020F0502020204030204" pitchFamily="34" charset="0"/>
                        </a:rPr>
                        <a:t>Washington</a:t>
                      </a:r>
                    </a:p>
                  </a:txBody>
                  <a:tcPr marL="3810" marR="3810" marT="381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6,724,540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7,405,743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681,203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10.1%</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9"/>
                  </a:ext>
                </a:extLst>
              </a:tr>
              <a:tr h="329787">
                <a:tc>
                  <a:txBody>
                    <a:bodyPr/>
                    <a:lstStyle/>
                    <a:p>
                      <a:pPr algn="ctr" fontAlgn="b"/>
                      <a:r>
                        <a:rPr lang="en-US" sz="1600" b="0" i="0" u="none" strike="noStrike">
                          <a:solidFill>
                            <a:schemeClr val="tx2"/>
                          </a:solidFill>
                          <a:effectLst/>
                          <a:latin typeface="Calibri" panose="020F0502020204030204" pitchFamily="34" charset="0"/>
                        </a:rPr>
                        <a:t>Arizona</a:t>
                      </a:r>
                    </a:p>
                  </a:txBody>
                  <a:tcPr marL="3810" marR="3810" marT="381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chemeClr val="tx2"/>
                          </a:solidFill>
                          <a:effectLst/>
                          <a:latin typeface="Calibri" panose="020F0502020204030204" pitchFamily="34" charset="0"/>
                        </a:rPr>
                        <a:t>        6,392,017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chemeClr val="tx2"/>
                          </a:solidFill>
                          <a:effectLst/>
                          <a:latin typeface="Calibri" panose="020F0502020204030204" pitchFamily="34" charset="0"/>
                        </a:rPr>
                        <a:t>        7,016,270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chemeClr val="tx2"/>
                          </a:solidFill>
                          <a:effectLst/>
                          <a:latin typeface="Calibri" panose="020F0502020204030204" pitchFamily="34" charset="0"/>
                        </a:rPr>
                        <a:t>            624,253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chemeClr val="tx2"/>
                          </a:solidFill>
                          <a:effectLst/>
                          <a:latin typeface="Calibri" panose="020F0502020204030204" pitchFamily="34" charset="0"/>
                        </a:rPr>
                        <a:t>9.8%</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55416">
                <a:tc>
                  <a:txBody>
                    <a:bodyPr/>
                    <a:lstStyle/>
                    <a:p>
                      <a:pPr algn="ctr" fontAlgn="b"/>
                      <a:r>
                        <a:rPr lang="en-US" sz="1600" b="0" i="0" u="none" strike="noStrike" dirty="0">
                          <a:solidFill>
                            <a:schemeClr val="tx2"/>
                          </a:solidFill>
                          <a:effectLst/>
                          <a:latin typeface="Calibri" panose="020F0502020204030204" pitchFamily="34" charset="0"/>
                        </a:rPr>
                        <a:t>Colorado</a:t>
                      </a:r>
                    </a:p>
                  </a:txBody>
                  <a:tcPr marL="3810" marR="3810" marT="381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5,029,196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5,607,154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577,958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11.5%</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7"/>
                  </a:ext>
                </a:extLst>
              </a:tr>
              <a:tr h="355416">
                <a:tc>
                  <a:txBody>
                    <a:bodyPr/>
                    <a:lstStyle/>
                    <a:p>
                      <a:pPr algn="l" fontAlgn="b"/>
                      <a:endParaRPr lang="en-US" sz="1100" b="0" i="0" u="none" strike="noStrike" dirty="0">
                        <a:solidFill>
                          <a:srgbClr val="000000"/>
                        </a:solidFill>
                        <a:effectLst/>
                        <a:latin typeface="Calibri" panose="020F0502020204030204" pitchFamily="34" charset="0"/>
                      </a:endParaRPr>
                    </a:p>
                  </a:txBody>
                  <a:tcPr marL="3810" marR="3810" marT="3810"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8"/>
                  </a:ext>
                </a:extLst>
              </a:tr>
            </a:tbl>
          </a:graphicData>
        </a:graphic>
      </p:graphicFrame>
      <p:sp>
        <p:nvSpPr>
          <p:cNvPr id="9" name="Rectangle 8"/>
          <p:cNvSpPr/>
          <p:nvPr/>
        </p:nvSpPr>
        <p:spPr>
          <a:xfrm>
            <a:off x="152400" y="6344919"/>
            <a:ext cx="4500563" cy="300082"/>
          </a:xfrm>
          <a:prstGeom prst="rect">
            <a:avLst/>
          </a:prstGeom>
        </p:spPr>
        <p:txBody>
          <a:bodyPr wrap="square">
            <a:spAutoFit/>
          </a:bodyPr>
          <a:lstStyle/>
          <a:p>
            <a:r>
              <a:rPr lang="en-US" sz="675" dirty="0">
                <a:solidFill>
                  <a:schemeClr val="tx1">
                    <a:lumMod val="50000"/>
                    <a:lumOff val="50000"/>
                  </a:schemeClr>
                </a:solidFill>
              </a:rPr>
              <a:t>Source: U.S. Census Bureau. 2000 and 2010 Census Count, 2017 Population Estimates.					</a:t>
            </a:r>
          </a:p>
        </p:txBody>
      </p:sp>
      <p:sp>
        <p:nvSpPr>
          <p:cNvPr id="2" name="Rectangle 1"/>
          <p:cNvSpPr/>
          <p:nvPr/>
        </p:nvSpPr>
        <p:spPr>
          <a:xfrm>
            <a:off x="685800" y="1600200"/>
            <a:ext cx="1676400" cy="1143000"/>
          </a:xfrm>
          <a:prstGeom prst="rect">
            <a:avLst/>
          </a:prstGeom>
        </p:spPr>
        <p:txBody>
          <a:bodyPr rtlCol="0" anchor="ctr">
            <a:spAutoFit/>
          </a:bodyPr>
          <a:lstStyle/>
          <a:p>
            <a:pPr algn="ctr"/>
            <a:endParaRPr lang="en-US" dirty="0" smtClean="0">
              <a:solidFill>
                <a:schemeClr val="tx2"/>
              </a:solidFill>
            </a:endParaRPr>
          </a:p>
        </p:txBody>
      </p:sp>
      <p:sp>
        <p:nvSpPr>
          <p:cNvPr id="3" name="Rectangle 2"/>
          <p:cNvSpPr/>
          <p:nvPr/>
        </p:nvSpPr>
        <p:spPr>
          <a:xfrm>
            <a:off x="4495800" y="2514600"/>
            <a:ext cx="1295400" cy="381000"/>
          </a:xfrm>
          <a:prstGeom prst="rect">
            <a:avLst/>
          </a:prstGeom>
          <a:ln w="25400">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6019800" y="2514600"/>
            <a:ext cx="1295400" cy="381000"/>
          </a:xfrm>
          <a:prstGeom prst="rect">
            <a:avLst/>
          </a:prstGeom>
          <a:ln w="25400">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7496957" y="2514600"/>
            <a:ext cx="1295400" cy="381000"/>
          </a:xfrm>
          <a:prstGeom prst="rect">
            <a:avLst/>
          </a:prstGeom>
          <a:ln w="25400">
            <a:solidFill>
              <a:schemeClr val="accent2"/>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47744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1960 and 1979,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a:t>
            </a:r>
            <a:r>
              <a:rPr lang="en-US" sz="2000" dirty="0">
                <a:solidFill>
                  <a:schemeClr val="bg1"/>
                </a:solidFill>
              </a:rPr>
              <a:t>2012-2016</a:t>
            </a: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20</a:t>
            </a:fld>
            <a:endParaRPr lang="en-US" dirty="0"/>
          </a:p>
        </p:txBody>
      </p:sp>
      <p:pic>
        <p:nvPicPr>
          <p:cNvPr id="5" name="Content Placeholder 4"/>
          <p:cNvPicPr>
            <a:picLocks noGrp="1" noChangeAspect="1"/>
          </p:cNvPicPr>
          <p:nvPr>
            <p:ph idx="1"/>
          </p:nvPr>
        </p:nvPicPr>
        <p:blipFill rotWithShape="1">
          <a:blip r:embed="rId2"/>
          <a:srcRect b="8509"/>
          <a:stretch/>
        </p:blipFill>
        <p:spPr>
          <a:xfrm>
            <a:off x="3110687" y="1148425"/>
            <a:ext cx="5524746" cy="5262401"/>
          </a:xfrm>
          <a:prstGeom prst="rect">
            <a:avLst/>
          </a:prstGeom>
        </p:spPr>
      </p:pic>
      <p:pic>
        <p:nvPicPr>
          <p:cNvPr id="10" name="Picture 9"/>
          <p:cNvPicPr>
            <a:picLocks noChangeAspect="1"/>
          </p:cNvPicPr>
          <p:nvPr/>
        </p:nvPicPr>
        <p:blipFill rotWithShape="1">
          <a:blip r:embed="rId3"/>
          <a:srcRect t="40399"/>
          <a:stretch/>
        </p:blipFill>
        <p:spPr>
          <a:xfrm>
            <a:off x="1143000" y="3018633"/>
            <a:ext cx="1385227" cy="1236600"/>
          </a:xfrm>
          <a:prstGeom prst="rect">
            <a:avLst/>
          </a:prstGeom>
        </p:spPr>
      </p:pic>
      <p:sp>
        <p:nvSpPr>
          <p:cNvPr id="11" name="Rectangle 10"/>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0538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1980 and 1999,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a:t>
            </a:r>
            <a:r>
              <a:rPr lang="en-US" sz="2000" dirty="0">
                <a:solidFill>
                  <a:schemeClr val="bg1"/>
                </a:solidFill>
              </a:rPr>
              <a:t>2012-2016</a:t>
            </a: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21</a:t>
            </a:fld>
            <a:endParaRPr lang="en-US" dirty="0"/>
          </a:p>
        </p:txBody>
      </p:sp>
      <p:pic>
        <p:nvPicPr>
          <p:cNvPr id="4" name="Content Placeholder 3"/>
          <p:cNvPicPr>
            <a:picLocks noGrp="1" noChangeAspect="1"/>
          </p:cNvPicPr>
          <p:nvPr>
            <p:ph idx="1"/>
          </p:nvPr>
        </p:nvPicPr>
        <p:blipFill rotWithShape="1">
          <a:blip r:embed="rId2"/>
          <a:srcRect b="8509"/>
          <a:stretch/>
        </p:blipFill>
        <p:spPr>
          <a:xfrm>
            <a:off x="3110687" y="1123048"/>
            <a:ext cx="5562600" cy="5298457"/>
          </a:xfrm>
          <a:prstGeom prst="rect">
            <a:avLst/>
          </a:prstGeom>
        </p:spPr>
      </p:pic>
      <p:pic>
        <p:nvPicPr>
          <p:cNvPr id="9" name="Picture 8"/>
          <p:cNvPicPr>
            <a:picLocks noChangeAspect="1"/>
          </p:cNvPicPr>
          <p:nvPr/>
        </p:nvPicPr>
        <p:blipFill rotWithShape="1">
          <a:blip r:embed="rId3"/>
          <a:srcRect t="40399"/>
          <a:stretch/>
        </p:blipFill>
        <p:spPr>
          <a:xfrm>
            <a:off x="1143000" y="3018633"/>
            <a:ext cx="1385227" cy="1236600"/>
          </a:xfrm>
          <a:prstGeom prst="rect">
            <a:avLst/>
          </a:prstGeom>
        </p:spPr>
      </p:pic>
      <p:sp>
        <p:nvSpPr>
          <p:cNvPr id="10" name="Rectangle 9"/>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838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2000 and later,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2012-2016</a:t>
            </a:r>
            <a:endParaRPr lang="en-US" sz="2000" dirty="0">
              <a:solidFill>
                <a:schemeClr val="bg1"/>
              </a:solidFill>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22</a:t>
            </a:fld>
            <a:endParaRPr lang="en-US" dirty="0"/>
          </a:p>
        </p:txBody>
      </p:sp>
      <p:pic>
        <p:nvPicPr>
          <p:cNvPr id="6" name="Picture 5"/>
          <p:cNvPicPr>
            <a:picLocks noChangeAspect="1"/>
          </p:cNvPicPr>
          <p:nvPr/>
        </p:nvPicPr>
        <p:blipFill rotWithShape="1">
          <a:blip r:embed="rId2"/>
          <a:srcRect t="40399"/>
          <a:stretch/>
        </p:blipFill>
        <p:spPr>
          <a:xfrm>
            <a:off x="1143000" y="3018633"/>
            <a:ext cx="1385227" cy="1236600"/>
          </a:xfrm>
          <a:prstGeom prst="rect">
            <a:avLst/>
          </a:prstGeom>
        </p:spPr>
      </p:pic>
      <p:pic>
        <p:nvPicPr>
          <p:cNvPr id="4" name="Content Placeholder 3"/>
          <p:cNvPicPr>
            <a:picLocks noGrp="1" noChangeAspect="1"/>
          </p:cNvPicPr>
          <p:nvPr>
            <p:ph idx="1"/>
          </p:nvPr>
        </p:nvPicPr>
        <p:blipFill rotWithShape="1">
          <a:blip r:embed="rId3"/>
          <a:srcRect b="8525"/>
          <a:stretch/>
        </p:blipFill>
        <p:spPr>
          <a:xfrm>
            <a:off x="3110686" y="1143763"/>
            <a:ext cx="5576113" cy="5310380"/>
          </a:xfrm>
          <a:prstGeom prst="rect">
            <a:avLst/>
          </a:prstGeom>
        </p:spPr>
      </p:pic>
      <p:sp>
        <p:nvSpPr>
          <p:cNvPr id="9" name="Rectangle 8"/>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3092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a:latin typeface="+mj-lt"/>
                <a:ea typeface="+mj-ea"/>
                <a:cs typeface="+mj-cs"/>
              </a:rPr>
              <a:t>Projected Population Growth in Texas, </a:t>
            </a:r>
            <a:br>
              <a:rPr lang="en-US" sz="2800" kern="0" dirty="0">
                <a:latin typeface="+mj-lt"/>
                <a:ea typeface="+mj-ea"/>
                <a:cs typeface="+mj-cs"/>
              </a:rPr>
            </a:br>
            <a:r>
              <a:rPr lang="en-US" sz="2800" kern="0" dirty="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23</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3" name="Straight Connector 12"/>
          <p:cNvCxnSpPr/>
          <p:nvPr/>
        </p:nvCxnSpPr>
        <p:spPr>
          <a:xfrm flipV="1">
            <a:off x="7162800" y="25908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574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683167103"/>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and Estimated Population Growth in Texas, 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24</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Demographic Center 2017 Population Projections. U.S. Census Bureau, 2017 Vintage Estimates</a:t>
            </a:r>
          </a:p>
        </p:txBody>
      </p:sp>
      <p:cxnSp>
        <p:nvCxnSpPr>
          <p:cNvPr id="15" name="Straight Connector 14"/>
          <p:cNvCxnSpPr/>
          <p:nvPr/>
        </p:nvCxnSpPr>
        <p:spPr>
          <a:xfrm flipV="1">
            <a:off x="8229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1327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a:latin typeface="+mj-lt"/>
                <a:ea typeface="+mj-ea"/>
                <a:cs typeface="+mj-cs"/>
              </a:rPr>
              <a:t>Projected Population Growth in Texas, </a:t>
            </a:r>
            <a:br>
              <a:rPr lang="en-US" sz="2800" kern="0" dirty="0">
                <a:latin typeface="+mj-lt"/>
                <a:ea typeface="+mj-ea"/>
                <a:cs typeface="+mj-cs"/>
              </a:rPr>
            </a:br>
            <a:r>
              <a:rPr lang="en-US" sz="2800" kern="0" dirty="0" smtClean="0">
                <a:latin typeface="+mj-lt"/>
                <a:ea typeface="+mj-ea"/>
                <a:cs typeface="+mj-cs"/>
              </a:rPr>
              <a:t>2010-2020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25</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941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population for Texas Councils of Government, 2010-2050</a:t>
            </a:r>
            <a:endParaRPr lang="en-US"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26</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a:solidFill>
                  <a:schemeClr val="tx1">
                    <a:lumMod val="50000"/>
                    <a:lumOff val="50000"/>
                  </a:schemeClr>
                </a:solidFill>
                <a:latin typeface="Arial" pitchFamily="34" charset="0"/>
                <a:cs typeface="Arial" pitchFamily="34" charset="0"/>
              </a:rPr>
              <a:t>Source: Texas State Data Center 2016 Population Projections </a:t>
            </a:r>
            <a:r>
              <a:rPr lang="en-US" sz="1200" dirty="0" smtClean="0">
                <a:solidFill>
                  <a:schemeClr val="tx1">
                    <a:lumMod val="50000"/>
                    <a:lumOff val="50000"/>
                  </a:schemeClr>
                </a:solidFill>
                <a:latin typeface="Arial" pitchFamily="34" charset="0"/>
                <a:cs typeface="Arial" pitchFamily="34" charset="0"/>
              </a:rPr>
              <a:t>1.0 Scenario</a:t>
            </a:r>
            <a:endParaRPr lang="en-US" sz="12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303043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population for Texas Councils of Government, 2010-2050</a:t>
            </a:r>
            <a:endParaRPr lang="en-US"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27</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a:solidFill>
                  <a:schemeClr val="tx1">
                    <a:lumMod val="50000"/>
                    <a:lumOff val="50000"/>
                  </a:schemeClr>
                </a:solidFill>
                <a:latin typeface="Arial" pitchFamily="34" charset="0"/>
                <a:cs typeface="Arial" pitchFamily="34" charset="0"/>
              </a:rPr>
              <a:t>Source: Texas State Data Center 2016 Population Projections </a:t>
            </a:r>
            <a:r>
              <a:rPr lang="en-US" sz="1200" dirty="0" smtClean="0">
                <a:solidFill>
                  <a:schemeClr val="tx1">
                    <a:lumMod val="50000"/>
                    <a:lumOff val="50000"/>
                  </a:schemeClr>
                </a:solidFill>
                <a:latin typeface="Arial" pitchFamily="34" charset="0"/>
                <a:cs typeface="Arial" pitchFamily="34" charset="0"/>
              </a:rPr>
              <a:t>1.0 Scenario</a:t>
            </a:r>
            <a:endParaRPr lang="en-US" sz="12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615979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population for Texas Councils of Government, 2010-2050</a:t>
            </a:r>
            <a:endParaRPr lang="en-US"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28</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a:solidFill>
                  <a:schemeClr val="tx1">
                    <a:lumMod val="50000"/>
                    <a:lumOff val="50000"/>
                  </a:schemeClr>
                </a:solidFill>
                <a:latin typeface="Arial" pitchFamily="34" charset="0"/>
                <a:cs typeface="Arial" pitchFamily="34" charset="0"/>
              </a:rPr>
              <a:t>Source: Texas State Data Center 2016 Population Projections </a:t>
            </a:r>
            <a:r>
              <a:rPr lang="en-US" sz="1200" dirty="0" smtClean="0">
                <a:solidFill>
                  <a:schemeClr val="tx1">
                    <a:lumMod val="50000"/>
                    <a:lumOff val="50000"/>
                  </a:schemeClr>
                </a:solidFill>
                <a:latin typeface="Arial" pitchFamily="34" charset="0"/>
                <a:cs typeface="Arial" pitchFamily="34" charset="0"/>
              </a:rPr>
              <a:t>1.0 Scenario</a:t>
            </a:r>
            <a:endParaRPr lang="en-US" sz="12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730420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population for Texas Councils of Government, 2010-2050</a:t>
            </a:r>
            <a:endParaRPr lang="en-US"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29</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a:solidFill>
                  <a:schemeClr val="tx1">
                    <a:lumMod val="50000"/>
                    <a:lumOff val="50000"/>
                  </a:schemeClr>
                </a:solidFill>
                <a:latin typeface="Arial" pitchFamily="34" charset="0"/>
                <a:cs typeface="Arial" pitchFamily="34" charset="0"/>
              </a:rPr>
              <a:t>Source: Texas State Data Center 2016 Population Projections </a:t>
            </a:r>
            <a:r>
              <a:rPr lang="en-US" sz="1200" dirty="0" smtClean="0">
                <a:solidFill>
                  <a:schemeClr val="tx1">
                    <a:lumMod val="50000"/>
                    <a:lumOff val="50000"/>
                  </a:schemeClr>
                </a:solidFill>
                <a:latin typeface="Arial" pitchFamily="34" charset="0"/>
                <a:cs typeface="Arial" pitchFamily="34" charset="0"/>
              </a:rPr>
              <a:t>1.0 Scenario</a:t>
            </a:r>
            <a:endParaRPr lang="en-US" sz="12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049515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Estimates of percent components </a:t>
            </a:r>
            <a:r>
              <a:rPr lang="en-US" sz="2400" dirty="0"/>
              <a:t>of population change</a:t>
            </a:r>
            <a:r>
              <a:rPr lang="en-US" sz="2400" dirty="0" smtClean="0"/>
              <a:t>, </a:t>
            </a:r>
            <a:r>
              <a:rPr lang="en-US" sz="2400" dirty="0"/>
              <a:t>Texas, 2011-2017</a:t>
            </a:r>
          </a:p>
        </p:txBody>
      </p:sp>
      <p:graphicFrame>
        <p:nvGraphicFramePr>
          <p:cNvPr id="7" name="Content Placeholder 6"/>
          <p:cNvGraphicFramePr>
            <a:graphicFrameLocks noGrp="1"/>
          </p:cNvGraphicFramePr>
          <p:nvPr>
            <p:ph idx="1"/>
            <p:extLst/>
          </p:nvPr>
        </p:nvGraphicFramePr>
        <p:xfrm>
          <a:off x="377824" y="1295400"/>
          <a:ext cx="9375775" cy="48799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a:t>
            </a:fld>
            <a:endParaRPr lang="en-US" dirty="0"/>
          </a:p>
        </p:txBody>
      </p:sp>
      <p:sp>
        <p:nvSpPr>
          <p:cNvPr id="8" name="TextBox 7"/>
          <p:cNvSpPr txBox="1"/>
          <p:nvPr/>
        </p:nvSpPr>
        <p:spPr>
          <a:xfrm>
            <a:off x="228600" y="6459866"/>
            <a:ext cx="9067800" cy="261610"/>
          </a:xfrm>
          <a:prstGeom prst="rect">
            <a:avLst/>
          </a:prstGeom>
          <a:noFill/>
        </p:spPr>
        <p:txBody>
          <a:bodyPr wrap="square" rtlCol="0">
            <a:spAutoFit/>
          </a:bodyPr>
          <a:lstStyle/>
          <a:p>
            <a:r>
              <a:rPr lang="en-US" sz="1100" dirty="0" smtClean="0">
                <a:solidFill>
                  <a:schemeClr val="tx1">
                    <a:lumMod val="50000"/>
                    <a:lumOff val="50000"/>
                  </a:schemeClr>
                </a:solidFill>
              </a:rPr>
              <a:t>Source: U.S. Census Bureau, 2017 Vintage population estimates</a:t>
            </a:r>
            <a:endParaRPr lang="en-US" sz="1100" dirty="0">
              <a:solidFill>
                <a:schemeClr val="tx1">
                  <a:lumMod val="50000"/>
                  <a:lumOff val="50000"/>
                </a:schemeClr>
              </a:solidFill>
            </a:endParaRPr>
          </a:p>
        </p:txBody>
      </p:sp>
      <p:cxnSp>
        <p:nvCxnSpPr>
          <p:cNvPr id="10" name="Straight Arrow Connector 9"/>
          <p:cNvCxnSpPr/>
          <p:nvPr/>
        </p:nvCxnSpPr>
        <p:spPr>
          <a:xfrm>
            <a:off x="1295400" y="3581400"/>
            <a:ext cx="60960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255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Projected population and population change for persons aged 0-18 years, 2010-2030 for Texas counties by metro status</a:t>
            </a:r>
          </a:p>
        </p:txBody>
      </p:sp>
      <p:sp>
        <p:nvSpPr>
          <p:cNvPr id="4" name="Slide Number Placeholder 3"/>
          <p:cNvSpPr>
            <a:spLocks noGrp="1"/>
          </p:cNvSpPr>
          <p:nvPr>
            <p:ph type="sldNum" sz="quarter" idx="4"/>
          </p:nvPr>
        </p:nvSpPr>
        <p:spPr/>
        <p:txBody>
          <a:bodyPr/>
          <a:lstStyle/>
          <a:p>
            <a:fld id="{2BC1FA3B-F0C1-4F58-90BE-DCC7501F4B28}" type="slidenum">
              <a:rPr lang="en-US" smtClean="0"/>
              <a:pPr/>
              <a:t>30</a:t>
            </a:fld>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427043548"/>
              </p:ext>
            </p:extLst>
          </p:nvPr>
        </p:nvGraphicFramePr>
        <p:xfrm>
          <a:off x="735748" y="1854535"/>
          <a:ext cx="7848596" cy="3769848"/>
        </p:xfrm>
        <a:graphic>
          <a:graphicData uri="http://schemas.openxmlformats.org/drawingml/2006/table">
            <a:tbl>
              <a:tblPr firstRow="1" bandRow="1">
                <a:tableStyleId>{5C22544A-7EE6-4342-B048-85BDC9FD1C3A}</a:tableStyleId>
              </a:tblPr>
              <a:tblGrid>
                <a:gridCol w="898791">
                  <a:extLst>
                    <a:ext uri="{9D8B030D-6E8A-4147-A177-3AD203B41FA5}">
                      <a16:colId xmlns:a16="http://schemas.microsoft.com/office/drawing/2014/main" val="20000"/>
                    </a:ext>
                  </a:extLst>
                </a:gridCol>
                <a:gridCol w="898791">
                  <a:extLst>
                    <a:ext uri="{9D8B030D-6E8A-4147-A177-3AD203B41FA5}">
                      <a16:colId xmlns:a16="http://schemas.microsoft.com/office/drawing/2014/main" val="20001"/>
                    </a:ext>
                  </a:extLst>
                </a:gridCol>
                <a:gridCol w="886132">
                  <a:extLst>
                    <a:ext uri="{9D8B030D-6E8A-4147-A177-3AD203B41FA5}">
                      <a16:colId xmlns:a16="http://schemas.microsoft.com/office/drawing/2014/main" val="20002"/>
                    </a:ext>
                  </a:extLst>
                </a:gridCol>
                <a:gridCol w="898791">
                  <a:extLst>
                    <a:ext uri="{9D8B030D-6E8A-4147-A177-3AD203B41FA5}">
                      <a16:colId xmlns:a16="http://schemas.microsoft.com/office/drawing/2014/main" val="20003"/>
                    </a:ext>
                  </a:extLst>
                </a:gridCol>
                <a:gridCol w="784859">
                  <a:extLst>
                    <a:ext uri="{9D8B030D-6E8A-4147-A177-3AD203B41FA5}">
                      <a16:colId xmlns:a16="http://schemas.microsoft.com/office/drawing/2014/main" val="20004"/>
                    </a:ext>
                  </a:extLst>
                </a:gridCol>
                <a:gridCol w="898791">
                  <a:extLst>
                    <a:ext uri="{9D8B030D-6E8A-4147-A177-3AD203B41FA5}">
                      <a16:colId xmlns:a16="http://schemas.microsoft.com/office/drawing/2014/main" val="20005"/>
                    </a:ext>
                  </a:extLst>
                </a:gridCol>
                <a:gridCol w="898791">
                  <a:extLst>
                    <a:ext uri="{9D8B030D-6E8A-4147-A177-3AD203B41FA5}">
                      <a16:colId xmlns:a16="http://schemas.microsoft.com/office/drawing/2014/main" val="20006"/>
                    </a:ext>
                  </a:extLst>
                </a:gridCol>
                <a:gridCol w="784859">
                  <a:extLst>
                    <a:ext uri="{9D8B030D-6E8A-4147-A177-3AD203B41FA5}">
                      <a16:colId xmlns:a16="http://schemas.microsoft.com/office/drawing/2014/main" val="20007"/>
                    </a:ext>
                  </a:extLst>
                </a:gridCol>
                <a:gridCol w="898791">
                  <a:extLst>
                    <a:ext uri="{9D8B030D-6E8A-4147-A177-3AD203B41FA5}">
                      <a16:colId xmlns:a16="http://schemas.microsoft.com/office/drawing/2014/main" val="20008"/>
                    </a:ext>
                  </a:extLst>
                </a:gridCol>
              </a:tblGrid>
              <a:tr h="749574">
                <a:tc>
                  <a:txBody>
                    <a:bodyPr/>
                    <a:lstStyle/>
                    <a:p>
                      <a:pPr algn="l" fontAlgn="b"/>
                      <a:endParaRPr lang="en-US" sz="1050" b="0" i="0" u="none" strike="noStrike" dirty="0">
                        <a:solidFill>
                          <a:schemeClr val="tx2"/>
                        </a:solidFill>
                        <a:effectLst/>
                        <a:latin typeface="Calibri" panose="020F0502020204030204" pitchFamily="34" charset="0"/>
                      </a:endParaRPr>
                    </a:p>
                  </a:txBody>
                  <a:tcPr marL="7604" marR="7604" marT="7604" marB="0" anchor="b"/>
                </a:tc>
                <a:tc>
                  <a:txBody>
                    <a:bodyPr/>
                    <a:lstStyle/>
                    <a:p>
                      <a:pPr algn="ctr" fontAlgn="b"/>
                      <a:endParaRPr lang="en-US" sz="1050" b="0" i="0" u="none" strike="noStrike" dirty="0">
                        <a:solidFill>
                          <a:schemeClr val="tx2"/>
                        </a:solidFill>
                        <a:effectLst/>
                        <a:latin typeface="Calibri" panose="020F0502020204030204" pitchFamily="34" charset="0"/>
                      </a:endParaRPr>
                    </a:p>
                  </a:txBody>
                  <a:tcPr marL="7604" marR="7604" marT="7604" marB="0" anchor="b"/>
                </a:tc>
                <a:tc>
                  <a:txBody>
                    <a:bodyPr/>
                    <a:lstStyle/>
                    <a:p>
                      <a:pPr algn="ctr" fontAlgn="b"/>
                      <a:r>
                        <a:rPr lang="en-US" sz="1600" b="1" i="0" u="none" strike="noStrike" dirty="0">
                          <a:solidFill>
                            <a:schemeClr val="bg1"/>
                          </a:solidFill>
                          <a:effectLst/>
                          <a:latin typeface="Calibri" panose="020F0502020204030204" pitchFamily="34" charset="0"/>
                        </a:rPr>
                        <a:t>Total</a:t>
                      </a:r>
                    </a:p>
                  </a:txBody>
                  <a:tcPr marL="7604" marR="7604" marT="7604" marB="0" anchor="ctr"/>
                </a:tc>
                <a:tc>
                  <a:txBody>
                    <a:bodyPr/>
                    <a:lstStyle/>
                    <a:p>
                      <a:pPr algn="ctr" fontAlgn="b"/>
                      <a:r>
                        <a:rPr lang="en-US" sz="1200" u="none" strike="noStrike" dirty="0">
                          <a:solidFill>
                            <a:schemeClr val="bg1"/>
                          </a:solidFill>
                          <a:effectLst/>
                        </a:rPr>
                        <a:t>Metro</a:t>
                      </a:r>
                      <a:endParaRPr lang="en-US" sz="1200" b="0" i="0" u="none" strike="noStrike" dirty="0">
                        <a:solidFill>
                          <a:schemeClr val="bg1"/>
                        </a:solidFill>
                        <a:effectLst/>
                        <a:latin typeface="Calibri" panose="020F0502020204030204" pitchFamily="34" charset="0"/>
                      </a:endParaRPr>
                    </a:p>
                  </a:txBody>
                  <a:tcPr marL="7604" marR="7604" marT="7604" marB="0" anchor="ctr"/>
                </a:tc>
                <a:tc>
                  <a:txBody>
                    <a:bodyPr/>
                    <a:lstStyle/>
                    <a:p>
                      <a:pPr algn="ctr" fontAlgn="b"/>
                      <a:r>
                        <a:rPr lang="en-US" sz="1100" b="0" u="none" strike="noStrike" dirty="0">
                          <a:solidFill>
                            <a:schemeClr val="bg1"/>
                          </a:solidFill>
                          <a:effectLst/>
                        </a:rPr>
                        <a:t>Metro 1 million or more</a:t>
                      </a:r>
                      <a:endParaRPr lang="en-US" sz="1100" b="0" i="0" u="none" strike="noStrike" dirty="0">
                        <a:solidFill>
                          <a:schemeClr val="bg1"/>
                        </a:solidFill>
                        <a:effectLst/>
                        <a:latin typeface="Calibri" panose="020F0502020204030204" pitchFamily="34" charset="0"/>
                      </a:endParaRPr>
                    </a:p>
                  </a:txBody>
                  <a:tcPr marL="7604" marR="7604" marT="7604" marB="0" anchor="ctr"/>
                </a:tc>
                <a:tc>
                  <a:txBody>
                    <a:bodyPr/>
                    <a:lstStyle/>
                    <a:p>
                      <a:pPr algn="ctr" fontAlgn="b"/>
                      <a:r>
                        <a:rPr lang="en-US" sz="1100" b="0" u="none" strike="noStrike" dirty="0">
                          <a:solidFill>
                            <a:schemeClr val="bg1"/>
                          </a:solidFill>
                          <a:effectLst/>
                        </a:rPr>
                        <a:t>Metro less than 1 million</a:t>
                      </a:r>
                      <a:endParaRPr lang="en-US" sz="1100" b="0" i="0" u="none" strike="noStrike" dirty="0">
                        <a:solidFill>
                          <a:schemeClr val="bg1"/>
                        </a:solidFill>
                        <a:effectLst/>
                        <a:latin typeface="Calibri" panose="020F0502020204030204" pitchFamily="34" charset="0"/>
                      </a:endParaRPr>
                    </a:p>
                  </a:txBody>
                  <a:tcPr marL="7604" marR="7604" marT="7604" marB="0" anchor="ctr"/>
                </a:tc>
                <a:tc>
                  <a:txBody>
                    <a:bodyPr/>
                    <a:lstStyle/>
                    <a:p>
                      <a:pPr algn="ctr" fontAlgn="b"/>
                      <a:r>
                        <a:rPr lang="en-US" sz="1200" u="none" strike="noStrike" dirty="0" err="1">
                          <a:solidFill>
                            <a:schemeClr val="bg1"/>
                          </a:solidFill>
                          <a:effectLst/>
                        </a:rPr>
                        <a:t>Nonmetro</a:t>
                      </a:r>
                      <a:endParaRPr lang="en-US" sz="1200" b="0" i="0" u="none" strike="noStrike" dirty="0">
                        <a:solidFill>
                          <a:schemeClr val="bg1"/>
                        </a:solidFill>
                        <a:effectLst/>
                        <a:latin typeface="Calibri" panose="020F0502020204030204" pitchFamily="34" charset="0"/>
                      </a:endParaRPr>
                    </a:p>
                  </a:txBody>
                  <a:tcPr marL="7604" marR="7604" marT="7604" marB="0" anchor="ctr"/>
                </a:tc>
                <a:tc>
                  <a:txBody>
                    <a:bodyPr/>
                    <a:lstStyle/>
                    <a:p>
                      <a:pPr algn="ctr" fontAlgn="b"/>
                      <a:r>
                        <a:rPr lang="en-US" sz="1100" b="0" u="none" strike="noStrike" dirty="0" err="1">
                          <a:solidFill>
                            <a:schemeClr val="bg1"/>
                          </a:solidFill>
                          <a:effectLst/>
                        </a:rPr>
                        <a:t>Nonmetro</a:t>
                      </a:r>
                      <a:r>
                        <a:rPr lang="en-US" sz="1100" b="0" u="none" strike="noStrike" dirty="0">
                          <a:solidFill>
                            <a:schemeClr val="bg1"/>
                          </a:solidFill>
                          <a:effectLst/>
                        </a:rPr>
                        <a:t> adjacent to metro</a:t>
                      </a:r>
                      <a:endParaRPr lang="en-US" sz="1100" b="0" i="0" u="none" strike="noStrike" dirty="0">
                        <a:solidFill>
                          <a:schemeClr val="bg1"/>
                        </a:solidFill>
                        <a:effectLst/>
                        <a:latin typeface="Calibri" panose="020F0502020204030204" pitchFamily="34" charset="0"/>
                      </a:endParaRPr>
                    </a:p>
                  </a:txBody>
                  <a:tcPr marL="7604" marR="7604" marT="7604" marB="0" anchor="ctr"/>
                </a:tc>
                <a:tc>
                  <a:txBody>
                    <a:bodyPr/>
                    <a:lstStyle/>
                    <a:p>
                      <a:pPr algn="ctr" fontAlgn="b"/>
                      <a:r>
                        <a:rPr lang="en-US" sz="1100" b="0" u="none" strike="noStrike" dirty="0" err="1">
                          <a:solidFill>
                            <a:schemeClr val="bg1"/>
                          </a:solidFill>
                          <a:effectLst/>
                        </a:rPr>
                        <a:t>Nonmetro</a:t>
                      </a:r>
                      <a:r>
                        <a:rPr lang="en-US" sz="1100" b="0" u="none" strike="noStrike" dirty="0">
                          <a:solidFill>
                            <a:schemeClr val="bg1"/>
                          </a:solidFill>
                          <a:effectLst/>
                        </a:rPr>
                        <a:t> not adjacent to metro</a:t>
                      </a:r>
                      <a:endParaRPr lang="en-US" sz="1100" b="0" i="0" u="none" strike="noStrike" dirty="0">
                        <a:solidFill>
                          <a:schemeClr val="bg1"/>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0"/>
                  </a:ext>
                </a:extLst>
              </a:tr>
              <a:tr h="249857">
                <a:tc rowSpan="5">
                  <a:txBody>
                    <a:bodyPr/>
                    <a:lstStyle/>
                    <a:p>
                      <a:pPr algn="ctr" fontAlgn="b"/>
                      <a:r>
                        <a:rPr lang="en-US" sz="1050" u="none" strike="noStrike" dirty="0">
                          <a:solidFill>
                            <a:schemeClr val="tx2"/>
                          </a:solidFill>
                          <a:effectLst/>
                        </a:rPr>
                        <a:t>Projected Numeric Change 2010-2030</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ctr" fontAlgn="ctr"/>
                      <a:r>
                        <a:rPr lang="en-US" sz="1050" u="none" strike="noStrike" dirty="0">
                          <a:solidFill>
                            <a:schemeClr val="tx2"/>
                          </a:solidFill>
                          <a:effectLst/>
                        </a:rPr>
                        <a:t>Total</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2,184,778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2,066,849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1,599,918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466,931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117,929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91,145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26,784 </a:t>
                      </a:r>
                      <a:endParaRPr lang="en-US" sz="1050" b="0" i="0" u="none" strike="noStrike" dirty="0">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1"/>
                  </a:ext>
                </a:extLst>
              </a:tr>
              <a:tr h="245708">
                <a:tc vMerge="1">
                  <a:txBody>
                    <a:bodyPr/>
                    <a:lstStyle/>
                    <a:p>
                      <a:endParaRPr lang="en-US"/>
                    </a:p>
                  </a:txBody>
                  <a:tcPr/>
                </a:tc>
                <a:tc>
                  <a:txBody>
                    <a:bodyPr/>
                    <a:lstStyle/>
                    <a:p>
                      <a:pPr algn="ctr" fontAlgn="ctr"/>
                      <a:r>
                        <a:rPr lang="en-US" sz="1050" u="none" strike="noStrike" dirty="0">
                          <a:solidFill>
                            <a:schemeClr val="tx2"/>
                          </a:solidFill>
                          <a:effectLst/>
                        </a:rPr>
                        <a:t>NH White</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(24,243)</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(13,261)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(5,787)</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(7,474)</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(10,982)</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(11,006)</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24 </a:t>
                      </a:r>
                      <a:endParaRPr lang="en-US" sz="1050" b="0" i="0" u="none" strike="noStrike">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2"/>
                  </a:ext>
                </a:extLst>
              </a:tr>
              <a:tr h="247783">
                <a:tc vMerge="1">
                  <a:txBody>
                    <a:bodyPr/>
                    <a:lstStyle/>
                    <a:p>
                      <a:endParaRPr lang="en-US"/>
                    </a:p>
                  </a:txBody>
                  <a:tcPr/>
                </a:tc>
                <a:tc>
                  <a:txBody>
                    <a:bodyPr/>
                    <a:lstStyle/>
                    <a:p>
                      <a:pPr algn="ctr" fontAlgn="ctr"/>
                      <a:r>
                        <a:rPr lang="en-US" sz="1050" u="none" strike="noStrike" dirty="0">
                          <a:solidFill>
                            <a:schemeClr val="tx2"/>
                          </a:solidFill>
                          <a:effectLst/>
                        </a:rPr>
                        <a:t>Black</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95,170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100,349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95,110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5,239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(5,179)</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(3,632)</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(1,547)</a:t>
                      </a:r>
                      <a:endParaRPr lang="en-US" sz="1050" b="0" i="0" u="none" strike="noStrike">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3"/>
                  </a:ext>
                </a:extLst>
              </a:tr>
              <a:tr h="249857">
                <a:tc vMerge="1">
                  <a:txBody>
                    <a:bodyPr/>
                    <a:lstStyle/>
                    <a:p>
                      <a:endParaRPr lang="en-US"/>
                    </a:p>
                  </a:txBody>
                  <a:tcPr/>
                </a:tc>
                <a:tc>
                  <a:txBody>
                    <a:bodyPr/>
                    <a:lstStyle/>
                    <a:p>
                      <a:pPr algn="ctr" fontAlgn="ctr"/>
                      <a:r>
                        <a:rPr lang="en-US" sz="1050" u="none" strike="noStrike" dirty="0">
                          <a:solidFill>
                            <a:schemeClr val="tx2"/>
                          </a:solidFill>
                          <a:effectLst/>
                        </a:rPr>
                        <a:t>Hispanic</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1,745,883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1,624,210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1,201,130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423,080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121,673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95,098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26,575 </a:t>
                      </a:r>
                      <a:endParaRPr lang="en-US" sz="1050" b="0" i="0" u="none" strike="noStrike">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4"/>
                  </a:ext>
                </a:extLst>
              </a:tr>
              <a:tr h="278068">
                <a:tc vMerge="1">
                  <a:txBody>
                    <a:bodyPr/>
                    <a:lstStyle/>
                    <a:p>
                      <a:endParaRPr lang="en-US"/>
                    </a:p>
                  </a:txBody>
                  <a:tcPr/>
                </a:tc>
                <a:tc>
                  <a:txBody>
                    <a:bodyPr/>
                    <a:lstStyle/>
                    <a:p>
                      <a:pPr algn="ctr" fontAlgn="ctr"/>
                      <a:r>
                        <a:rPr lang="en-US" sz="1050" u="none" strike="noStrike" dirty="0">
                          <a:solidFill>
                            <a:schemeClr val="tx2"/>
                          </a:solidFill>
                          <a:effectLst/>
                        </a:rPr>
                        <a:t>Other</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367,968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355,551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309,465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46,086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12,417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10,685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1,732 </a:t>
                      </a:r>
                      <a:endParaRPr lang="en-US" sz="1050" b="0" i="0" u="none" strike="noStrike">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5"/>
                  </a:ext>
                </a:extLst>
              </a:tr>
              <a:tr h="249857">
                <a:tc rowSpan="5">
                  <a:txBody>
                    <a:bodyPr/>
                    <a:lstStyle/>
                    <a:p>
                      <a:pPr algn="ctr" fontAlgn="b"/>
                      <a:r>
                        <a:rPr lang="en-US" sz="1050" u="none" strike="noStrike" dirty="0">
                          <a:solidFill>
                            <a:schemeClr val="tx2"/>
                          </a:solidFill>
                          <a:effectLst/>
                        </a:rPr>
                        <a:t>Projected Percent Change 2010-2030</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ctr" fontAlgn="ctr"/>
                      <a:r>
                        <a:rPr lang="en-US" sz="1050" u="none" strike="noStrike" dirty="0">
                          <a:solidFill>
                            <a:schemeClr val="tx2"/>
                          </a:solidFill>
                          <a:effectLst/>
                        </a:rPr>
                        <a:t>Total</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30.2%</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32.0%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34.1%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26.4%</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14.9%</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15.1%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14.3%</a:t>
                      </a:r>
                      <a:endParaRPr lang="en-US" sz="1050" b="0" i="0" u="none" strike="noStrike">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6"/>
                  </a:ext>
                </a:extLst>
              </a:tr>
              <a:tr h="249857">
                <a:tc vMerge="1">
                  <a:txBody>
                    <a:bodyPr/>
                    <a:lstStyle/>
                    <a:p>
                      <a:endParaRPr lang="en-US"/>
                    </a:p>
                  </a:txBody>
                  <a:tcPr/>
                </a:tc>
                <a:tc>
                  <a:txBody>
                    <a:bodyPr/>
                    <a:lstStyle/>
                    <a:p>
                      <a:pPr algn="ctr" fontAlgn="ctr"/>
                      <a:r>
                        <a:rPr lang="en-US" sz="1050" u="none" strike="noStrike" dirty="0">
                          <a:solidFill>
                            <a:schemeClr val="tx2"/>
                          </a:solidFill>
                          <a:effectLst/>
                        </a:rPr>
                        <a:t>NH White</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-0.6%</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-0.4%</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-1.5%</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-4.0%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0.0%</a:t>
                      </a:r>
                      <a:endParaRPr lang="en-US" sz="1050" b="0" i="0" u="none" strike="noStrike">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7"/>
                  </a:ext>
                </a:extLst>
              </a:tr>
              <a:tr h="249857">
                <a:tc vMerge="1">
                  <a:txBody>
                    <a:bodyPr/>
                    <a:lstStyle/>
                    <a:p>
                      <a:endParaRPr lang="en-US"/>
                    </a:p>
                  </a:txBody>
                  <a:tcPr/>
                </a:tc>
                <a:tc>
                  <a:txBody>
                    <a:bodyPr/>
                    <a:lstStyle/>
                    <a:p>
                      <a:pPr algn="ctr" fontAlgn="ctr"/>
                      <a:r>
                        <a:rPr lang="en-US" sz="1050" u="none" strike="noStrike" dirty="0">
                          <a:solidFill>
                            <a:schemeClr val="tx2"/>
                          </a:solidFill>
                          <a:effectLst/>
                        </a:rPr>
                        <a:t>Black</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11.1%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12.5%</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14.3%</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3.8%</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-8.7%</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-7.5%</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-14.2%</a:t>
                      </a:r>
                      <a:endParaRPr lang="en-US" sz="1050" b="0" i="0" u="none" strike="noStrike">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8"/>
                  </a:ext>
                </a:extLst>
              </a:tr>
              <a:tr h="249857">
                <a:tc vMerge="1">
                  <a:txBody>
                    <a:bodyPr/>
                    <a:lstStyle/>
                    <a:p>
                      <a:endParaRPr lang="en-US"/>
                    </a:p>
                  </a:txBody>
                  <a:tcPr/>
                </a:tc>
                <a:tc>
                  <a:txBody>
                    <a:bodyPr/>
                    <a:lstStyle/>
                    <a:p>
                      <a:pPr algn="ctr" fontAlgn="ctr"/>
                      <a:r>
                        <a:rPr lang="en-US" sz="1050" u="none" strike="noStrike" dirty="0">
                          <a:solidFill>
                            <a:schemeClr val="tx2"/>
                          </a:solidFill>
                          <a:effectLst/>
                        </a:rPr>
                        <a:t>Hispanic</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50.1%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51.7%</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58.3%</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39.1%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35.3%</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36.0%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32.9%</a:t>
                      </a:r>
                      <a:endParaRPr lang="en-US" sz="1050" b="0" i="0" u="none" strike="noStrike">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09"/>
                  </a:ext>
                </a:extLst>
              </a:tr>
              <a:tr h="249857">
                <a:tc vMerge="1">
                  <a:txBody>
                    <a:bodyPr/>
                    <a:lstStyle/>
                    <a:p>
                      <a:endParaRPr lang="en-US"/>
                    </a:p>
                  </a:txBody>
                  <a:tcPr/>
                </a:tc>
                <a:tc>
                  <a:txBody>
                    <a:bodyPr/>
                    <a:lstStyle/>
                    <a:p>
                      <a:pPr algn="ctr" fontAlgn="ctr"/>
                      <a:r>
                        <a:rPr lang="en-US" sz="1050" u="none" strike="noStrike" dirty="0">
                          <a:solidFill>
                            <a:schemeClr val="tx2"/>
                          </a:solidFill>
                          <a:effectLst/>
                        </a:rPr>
                        <a:t>Other</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84.6%</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86.0%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87.2%</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79.1%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57.6%</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63.8%</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35.9%</a:t>
                      </a:r>
                      <a:endParaRPr lang="en-US" sz="1050" b="0" i="0" u="none" strike="noStrike">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10"/>
                  </a:ext>
                </a:extLst>
              </a:tr>
              <a:tr h="499716">
                <a:tc>
                  <a:txBody>
                    <a:bodyPr/>
                    <a:lstStyle/>
                    <a:p>
                      <a:pPr algn="l" fontAlgn="b"/>
                      <a:endParaRPr lang="en-US" sz="1050" b="0" i="0" u="none" strike="noStrike">
                        <a:solidFill>
                          <a:schemeClr val="tx2"/>
                        </a:solidFill>
                        <a:effectLst/>
                        <a:latin typeface="Calibri" panose="020F0502020204030204" pitchFamily="34" charset="0"/>
                      </a:endParaRPr>
                    </a:p>
                  </a:txBody>
                  <a:tcPr marL="7604" marR="7604" marT="7604" marB="0" anchor="b"/>
                </a:tc>
                <a:tc>
                  <a:txBody>
                    <a:bodyPr/>
                    <a:lstStyle/>
                    <a:p>
                      <a:pPr algn="ctr" fontAlgn="ctr"/>
                      <a:r>
                        <a:rPr lang="en-US" sz="1050" u="none" strike="noStrike" dirty="0">
                          <a:solidFill>
                            <a:schemeClr val="tx2"/>
                          </a:solidFill>
                          <a:effectLst/>
                        </a:rPr>
                        <a:t>Number of Counties</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254</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82</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35</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47</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172</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84</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88</a:t>
                      </a:r>
                      <a:endParaRPr lang="en-US" sz="1050" b="0" i="0" u="none" strike="noStrike" dirty="0">
                        <a:solidFill>
                          <a:schemeClr val="tx2"/>
                        </a:solidFill>
                        <a:effectLst/>
                        <a:latin typeface="Calibri" panose="020F0502020204030204" pitchFamily="34" charset="0"/>
                      </a:endParaRPr>
                    </a:p>
                  </a:txBody>
                  <a:tcPr marL="7604" marR="7604" marT="7604" marB="0" anchor="ctr"/>
                </a:tc>
                <a:extLst>
                  <a:ext uri="{0D108BD9-81ED-4DB2-BD59-A6C34878D82A}">
                    <a16:rowId xmlns:a16="http://schemas.microsoft.com/office/drawing/2014/main" val="10011"/>
                  </a:ext>
                </a:extLst>
              </a:tr>
            </a:tbl>
          </a:graphicData>
        </a:graphic>
      </p:graphicFrame>
      <p:sp>
        <p:nvSpPr>
          <p:cNvPr id="10" name="TextBox 9"/>
          <p:cNvSpPr txBox="1"/>
          <p:nvPr/>
        </p:nvSpPr>
        <p:spPr>
          <a:xfrm>
            <a:off x="152400" y="6473078"/>
            <a:ext cx="8616461" cy="230832"/>
          </a:xfrm>
          <a:prstGeom prst="rect">
            <a:avLst/>
          </a:prstGeom>
          <a:noFill/>
        </p:spPr>
        <p:txBody>
          <a:bodyPr wrap="none" rtlCol="0">
            <a:spAutoFit/>
          </a:bodyPr>
          <a:lstStyle/>
          <a:p>
            <a:r>
              <a:rPr lang="en-US" sz="900" dirty="0">
                <a:solidFill>
                  <a:schemeClr val="bg1">
                    <a:lumMod val="50000"/>
                  </a:schemeClr>
                </a:solidFill>
              </a:rPr>
              <a:t>Source: Texas Demographic Center 2016 Population Projections, 2000-2010 migration scenario. U.S. Department of Agriculture 2013 Rural Urban Continuum Codes</a:t>
            </a:r>
          </a:p>
        </p:txBody>
      </p:sp>
      <p:sp>
        <p:nvSpPr>
          <p:cNvPr id="3" name="Rectangle 2"/>
          <p:cNvSpPr/>
          <p:nvPr/>
        </p:nvSpPr>
        <p:spPr>
          <a:xfrm>
            <a:off x="3427926" y="2621690"/>
            <a:ext cx="914400" cy="228600"/>
          </a:xfrm>
          <a:prstGeom prst="rect">
            <a:avLst/>
          </a:prstGeom>
          <a:ln w="19050">
            <a:solidFill>
              <a:schemeClr val="accent2">
                <a:alpha val="65000"/>
              </a:schemeClr>
            </a:solidFill>
          </a:ln>
        </p:spPr>
        <p:txBody>
          <a:bodyPr rtlCol="0" anchor="ctr">
            <a:spAutoFit/>
          </a:bodyPr>
          <a:lstStyle/>
          <a:p>
            <a:pPr algn="ctr"/>
            <a:endParaRPr lang="en-US" dirty="0">
              <a:solidFill>
                <a:schemeClr val="tx2"/>
              </a:solidFill>
            </a:endParaRPr>
          </a:p>
        </p:txBody>
      </p:sp>
      <p:sp>
        <p:nvSpPr>
          <p:cNvPr id="7" name="Rectangle 6"/>
          <p:cNvSpPr/>
          <p:nvPr/>
        </p:nvSpPr>
        <p:spPr>
          <a:xfrm>
            <a:off x="3429000" y="4648200"/>
            <a:ext cx="1676400" cy="228600"/>
          </a:xfrm>
          <a:prstGeom prst="rect">
            <a:avLst/>
          </a:prstGeom>
          <a:ln w="19050">
            <a:solidFill>
              <a:schemeClr val="accent2">
                <a:alpha val="65000"/>
              </a:schemeClr>
            </a:solidFill>
          </a:ln>
        </p:spPr>
        <p:txBody>
          <a:bodyPr rtlCol="0" anchor="ctr">
            <a:spAutoFit/>
          </a:bodyPr>
          <a:lstStyle/>
          <a:p>
            <a:pPr algn="ctr"/>
            <a:endParaRPr lang="en-US" dirty="0">
              <a:solidFill>
                <a:schemeClr val="tx2"/>
              </a:solidFill>
            </a:endParaRPr>
          </a:p>
        </p:txBody>
      </p:sp>
      <p:sp>
        <p:nvSpPr>
          <p:cNvPr id="8" name="Rectangle 7"/>
          <p:cNvSpPr/>
          <p:nvPr/>
        </p:nvSpPr>
        <p:spPr>
          <a:xfrm>
            <a:off x="2514600" y="2850290"/>
            <a:ext cx="5181600" cy="273909"/>
          </a:xfrm>
          <a:prstGeom prst="rect">
            <a:avLst/>
          </a:prstGeom>
          <a:ln w="19050">
            <a:solidFill>
              <a:schemeClr val="accent2">
                <a:alpha val="65000"/>
              </a:schemeClr>
            </a:solidFill>
          </a:ln>
        </p:spPr>
        <p:txBody>
          <a:bodyPr rtlCol="0" anchor="ctr">
            <a:spAutoFit/>
          </a:bodyPr>
          <a:lstStyle/>
          <a:p>
            <a:pPr algn="ctr"/>
            <a:endParaRPr lang="en-US" dirty="0">
              <a:solidFill>
                <a:schemeClr val="tx2"/>
              </a:solidFill>
            </a:endParaRPr>
          </a:p>
        </p:txBody>
      </p:sp>
      <p:sp>
        <p:nvSpPr>
          <p:cNvPr id="11" name="Rectangle 10"/>
          <p:cNvSpPr/>
          <p:nvPr/>
        </p:nvSpPr>
        <p:spPr>
          <a:xfrm>
            <a:off x="6017654" y="3124198"/>
            <a:ext cx="2566690" cy="228601"/>
          </a:xfrm>
          <a:prstGeom prst="rect">
            <a:avLst/>
          </a:prstGeom>
          <a:ln w="19050">
            <a:solidFill>
              <a:schemeClr val="accent2"/>
            </a:solidFill>
          </a:ln>
        </p:spPr>
        <p:txBody>
          <a:bodyPr rtlCol="0" anchor="ctr">
            <a:spAutoFit/>
          </a:bodyPr>
          <a:lstStyle/>
          <a:p>
            <a:pPr algn="ctr"/>
            <a:endParaRPr lang="en-US" dirty="0">
              <a:solidFill>
                <a:schemeClr val="tx2"/>
              </a:solidFill>
            </a:endParaRPr>
          </a:p>
        </p:txBody>
      </p:sp>
      <p:sp>
        <p:nvSpPr>
          <p:cNvPr id="12" name="Rectangle 11"/>
          <p:cNvSpPr/>
          <p:nvPr/>
        </p:nvSpPr>
        <p:spPr>
          <a:xfrm>
            <a:off x="3427926" y="3343164"/>
            <a:ext cx="2589727" cy="238236"/>
          </a:xfrm>
          <a:prstGeom prst="rect">
            <a:avLst/>
          </a:prstGeom>
          <a:ln w="19050">
            <a:solidFill>
              <a:schemeClr val="accent2"/>
            </a:solidFill>
          </a:ln>
        </p:spPr>
        <p:txBody>
          <a:bodyPr rtlCol="0" anchor="ctr">
            <a:spAutoFit/>
          </a:bodyPr>
          <a:lstStyle/>
          <a:p>
            <a:pPr algn="ctr"/>
            <a:endParaRPr lang="en-US" dirty="0">
              <a:solidFill>
                <a:schemeClr val="tx2"/>
              </a:solidFill>
            </a:endParaRPr>
          </a:p>
        </p:txBody>
      </p:sp>
      <p:sp>
        <p:nvSpPr>
          <p:cNvPr id="13" name="Rectangle 12"/>
          <p:cNvSpPr/>
          <p:nvPr/>
        </p:nvSpPr>
        <p:spPr>
          <a:xfrm>
            <a:off x="6017653" y="3346384"/>
            <a:ext cx="1678547" cy="235016"/>
          </a:xfrm>
          <a:prstGeom prst="rect">
            <a:avLst/>
          </a:prstGeom>
          <a:ln w="19050">
            <a:solidFill>
              <a:schemeClr val="accent2"/>
            </a:solidFill>
          </a:ln>
        </p:spPr>
        <p:txBody>
          <a:bodyPr rtlCol="0" anchor="ctr">
            <a:spAutoFit/>
          </a:bodyPr>
          <a:lstStyle/>
          <a:p>
            <a:pPr algn="ctr"/>
            <a:endParaRPr lang="en-US" dirty="0">
              <a:solidFill>
                <a:schemeClr val="tx2"/>
              </a:solidFill>
            </a:endParaRPr>
          </a:p>
        </p:txBody>
      </p:sp>
    </p:spTree>
    <p:extLst>
      <p:ext uri="{BB962C8B-B14F-4D97-AF65-F5344CB8AC3E}">
        <p14:creationId xmlns:p14="http://schemas.microsoft.com/office/powerpoint/2010/main" val="37962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Projected Population of Persons Aged 0-18 Years by Race and Ethnicity, Texas 2010-2050</a:t>
            </a:r>
          </a:p>
        </p:txBody>
      </p:sp>
      <p:graphicFrame>
        <p:nvGraphicFramePr>
          <p:cNvPr id="9" name="Content Placeholder 8"/>
          <p:cNvGraphicFramePr>
            <a:graphicFrameLocks noGrp="1"/>
          </p:cNvGraphicFramePr>
          <p:nvPr>
            <p:ph idx="1"/>
            <p:extLst/>
          </p:nvPr>
        </p:nvGraphicFramePr>
        <p:xfrm>
          <a:off x="497204" y="1524000"/>
          <a:ext cx="8458200"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31</a:t>
            </a:fld>
            <a:endParaRPr lang="en-US" dirty="0"/>
          </a:p>
        </p:txBody>
      </p:sp>
      <p:sp>
        <p:nvSpPr>
          <p:cNvPr id="10" name="TextBox 9"/>
          <p:cNvSpPr txBox="1"/>
          <p:nvPr/>
        </p:nvSpPr>
        <p:spPr>
          <a:xfrm>
            <a:off x="76200" y="6478320"/>
            <a:ext cx="8763000" cy="200055"/>
          </a:xfrm>
          <a:prstGeom prst="rect">
            <a:avLst/>
          </a:prstGeom>
          <a:noFill/>
        </p:spPr>
        <p:txBody>
          <a:bodyPr wrap="square" rtlCol="0">
            <a:spAutoFit/>
          </a:bodyPr>
          <a:lstStyle/>
          <a:p>
            <a:pPr marL="798513" indent="-798513">
              <a:spcBef>
                <a:spcPct val="50000"/>
              </a:spcBef>
            </a:pPr>
            <a:r>
              <a:rPr lang="en-US" sz="700" dirty="0">
                <a:solidFill>
                  <a:schemeClr val="tx1">
                    <a:lumMod val="50000"/>
                    <a:lumOff val="50000"/>
                  </a:schemeClr>
                </a:solidFill>
                <a:latin typeface="Arial" pitchFamily="34" charset="0"/>
                <a:cs typeface="Arial" pitchFamily="34" charset="0"/>
              </a:rPr>
              <a:t>Source: Texas </a:t>
            </a:r>
            <a:r>
              <a:rPr lang="en-US" sz="700" dirty="0" smtClean="0">
                <a:solidFill>
                  <a:schemeClr val="tx1">
                    <a:lumMod val="50000"/>
                    <a:lumOff val="50000"/>
                  </a:schemeClr>
                </a:solidFill>
                <a:latin typeface="Arial" pitchFamily="34" charset="0"/>
                <a:cs typeface="Arial" pitchFamily="34" charset="0"/>
              </a:rPr>
              <a:t>Demographic Center, </a:t>
            </a:r>
            <a:r>
              <a:rPr lang="en-US" sz="700" dirty="0">
                <a:solidFill>
                  <a:schemeClr val="tx1">
                    <a:lumMod val="50000"/>
                    <a:lumOff val="50000"/>
                  </a:schemeClr>
                </a:solidFill>
                <a:latin typeface="Arial" pitchFamily="34" charset="0"/>
                <a:cs typeface="Arial" pitchFamily="34" charset="0"/>
              </a:rPr>
              <a:t>2016 Population </a:t>
            </a:r>
            <a:r>
              <a:rPr lang="en-US" sz="700" dirty="0" smtClean="0">
                <a:solidFill>
                  <a:schemeClr val="tx1">
                    <a:lumMod val="50000"/>
                    <a:lumOff val="50000"/>
                  </a:schemeClr>
                </a:solidFill>
                <a:latin typeface="Arial" pitchFamily="34" charset="0"/>
                <a:cs typeface="Arial" pitchFamily="34" charset="0"/>
              </a:rPr>
              <a:t>Projections, 2000-2010 Migration Scenario</a:t>
            </a:r>
            <a:endParaRPr lang="en-US" sz="7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459579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Projected Percent of Population of Persons Aged 0-18 Years by Race and Ethnicity, Texas 2010-2050</a:t>
            </a:r>
          </a:p>
        </p:txBody>
      </p:sp>
      <p:graphicFrame>
        <p:nvGraphicFramePr>
          <p:cNvPr id="9" name="Content Placeholder 8"/>
          <p:cNvGraphicFramePr>
            <a:graphicFrameLocks noGrp="1"/>
          </p:cNvGraphicFramePr>
          <p:nvPr>
            <p:ph idx="1"/>
            <p:extLst/>
          </p:nvPr>
        </p:nvGraphicFramePr>
        <p:xfrm>
          <a:off x="497204" y="1524000"/>
          <a:ext cx="8458200"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32</a:t>
            </a:fld>
            <a:endParaRPr lang="en-US" dirty="0"/>
          </a:p>
        </p:txBody>
      </p:sp>
      <p:sp>
        <p:nvSpPr>
          <p:cNvPr id="10" name="TextBox 9"/>
          <p:cNvSpPr txBox="1"/>
          <p:nvPr/>
        </p:nvSpPr>
        <p:spPr>
          <a:xfrm>
            <a:off x="76200" y="6478320"/>
            <a:ext cx="8763000" cy="215444"/>
          </a:xfrm>
          <a:prstGeom prst="rect">
            <a:avLst/>
          </a:prstGeom>
          <a:noFill/>
        </p:spPr>
        <p:txBody>
          <a:bodyPr wrap="square" rtlCol="0">
            <a:spAutoFit/>
          </a:bodyPr>
          <a:lstStyle/>
          <a:p>
            <a:pPr marL="798513" indent="-798513">
              <a:spcBef>
                <a:spcPct val="50000"/>
              </a:spcBef>
            </a:pPr>
            <a:r>
              <a:rPr lang="en-US" sz="800" dirty="0">
                <a:solidFill>
                  <a:schemeClr val="tx1">
                    <a:lumMod val="50000"/>
                    <a:lumOff val="50000"/>
                  </a:schemeClr>
                </a:solidFill>
                <a:latin typeface="Arial" pitchFamily="34" charset="0"/>
                <a:cs typeface="Arial" pitchFamily="34" charset="0"/>
              </a:rPr>
              <a:t>Source: Texas </a:t>
            </a:r>
            <a:r>
              <a:rPr lang="en-US" sz="800" dirty="0" smtClean="0">
                <a:solidFill>
                  <a:schemeClr val="tx1">
                    <a:lumMod val="50000"/>
                    <a:lumOff val="50000"/>
                  </a:schemeClr>
                </a:solidFill>
                <a:latin typeface="Arial" pitchFamily="34" charset="0"/>
                <a:cs typeface="Arial" pitchFamily="34" charset="0"/>
              </a:rPr>
              <a:t>Demographic Center, </a:t>
            </a:r>
            <a:r>
              <a:rPr lang="en-US" sz="800" dirty="0">
                <a:solidFill>
                  <a:schemeClr val="tx1">
                    <a:lumMod val="50000"/>
                    <a:lumOff val="50000"/>
                  </a:schemeClr>
                </a:solidFill>
                <a:latin typeface="Arial" pitchFamily="34" charset="0"/>
                <a:cs typeface="Arial" pitchFamily="34" charset="0"/>
              </a:rPr>
              <a:t>2016 Population </a:t>
            </a:r>
            <a:r>
              <a:rPr lang="en-US" sz="800" dirty="0" smtClean="0">
                <a:solidFill>
                  <a:schemeClr val="tx1">
                    <a:lumMod val="50000"/>
                    <a:lumOff val="50000"/>
                  </a:schemeClr>
                </a:solidFill>
                <a:latin typeface="Arial" pitchFamily="34" charset="0"/>
                <a:cs typeface="Arial" pitchFamily="34" charset="0"/>
              </a:rPr>
              <a:t>Projections, 2000-2010 Migration Scenario</a:t>
            </a:r>
            <a:endParaRPr lang="en-US" sz="8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8360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Civilian Labor Force by Occupation, Texas, 2008, 2014 and 2014-2008 Difference</a:t>
            </a:r>
            <a:endParaRPr 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73087907"/>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p:txBody>
          <a:bodyPr/>
          <a:lstStyle/>
          <a:p>
            <a:fld id="{2BC1FA3B-F0C1-4F58-90BE-DCC7501F4B28}" type="slidenum">
              <a:rPr lang="en-US" smtClean="0"/>
              <a:pPr/>
              <a:t>33</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2008, 2010, 2014`</a:t>
            </a:r>
            <a:endParaRPr lang="en-US" sz="1000" dirty="0">
              <a:solidFill>
                <a:schemeClr val="bg1">
                  <a:lumMod val="50000"/>
                </a:schemeClr>
              </a:solidFill>
            </a:endParaRPr>
          </a:p>
        </p:txBody>
      </p:sp>
    </p:spTree>
    <p:extLst>
      <p:ext uri="{BB962C8B-B14F-4D97-AF65-F5344CB8AC3E}">
        <p14:creationId xmlns:p14="http://schemas.microsoft.com/office/powerpoint/2010/main" val="3094758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Percent Distribution of Educational Attainment of Persons Aged 25 Years and Older, Texas, 2008, 2011, and 2015</a:t>
            </a:r>
            <a:endParaRPr lang="en-US" sz="2400" dirty="0"/>
          </a:p>
        </p:txBody>
      </p:sp>
      <p:graphicFrame>
        <p:nvGraphicFramePr>
          <p:cNvPr id="7" name="Content Placeholder 6"/>
          <p:cNvGraphicFramePr>
            <a:graphicFrameLocks noGrp="1"/>
          </p:cNvGraphicFramePr>
          <p:nvPr>
            <p:ph idx="1"/>
            <p:extLst/>
          </p:nvPr>
        </p:nvGraphicFramePr>
        <p:xfrm>
          <a:off x="76200" y="1511300"/>
          <a:ext cx="8836025" cy="50888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p:txBody>
          <a:bodyPr/>
          <a:lstStyle/>
          <a:p>
            <a:fld id="{2BC1FA3B-F0C1-4F58-90BE-DCC7501F4B28}" type="slidenum">
              <a:rPr lang="en-US" smtClean="0"/>
              <a:pPr/>
              <a:t>34</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Samples, 2008-2015</a:t>
            </a:r>
            <a:endParaRPr lang="en-US" sz="1000" dirty="0">
              <a:solidFill>
                <a:schemeClr val="bg1">
                  <a:lumMod val="50000"/>
                </a:schemeClr>
              </a:solidFill>
            </a:endParaRPr>
          </a:p>
        </p:txBody>
      </p:sp>
      <p:sp>
        <p:nvSpPr>
          <p:cNvPr id="6" name="Right Brace 5"/>
          <p:cNvSpPr/>
          <p:nvPr/>
        </p:nvSpPr>
        <p:spPr>
          <a:xfrm>
            <a:off x="5486400" y="4267200"/>
            <a:ext cx="76200" cy="1600200"/>
          </a:xfrm>
          <a:prstGeom prst="rightBrace">
            <a:avLst/>
          </a:prstGeom>
          <a:ln w="22225"/>
        </p:spPr>
        <p:style>
          <a:lnRef idx="1">
            <a:schemeClr val="accent1"/>
          </a:lnRef>
          <a:fillRef idx="0">
            <a:schemeClr val="accent1"/>
          </a:fillRef>
          <a:effectRef idx="0">
            <a:schemeClr val="accent1"/>
          </a:effectRef>
          <a:fontRef idx="minor">
            <a:schemeClr val="tx1"/>
          </a:fontRef>
        </p:style>
        <p:txBody>
          <a:bodyPr wrap="squar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521450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r>
              <a:rPr lang="en-US" sz="2400" dirty="0" smtClean="0"/>
              <a:t>Educational Attainment of Persons Age 25 Years and Older by Race/Ethnicity, Texas, 2015</a:t>
            </a:r>
            <a:endParaRPr lang="en-US" sz="2400" dirty="0"/>
          </a:p>
        </p:txBody>
      </p:sp>
      <p:graphicFrame>
        <p:nvGraphicFramePr>
          <p:cNvPr id="7" name="Content Placeholder 6"/>
          <p:cNvGraphicFramePr>
            <a:graphicFrameLocks noGrp="1"/>
          </p:cNvGraphicFramePr>
          <p:nvPr>
            <p:ph idx="1"/>
            <p:extLst/>
          </p:nvPr>
        </p:nvGraphicFramePr>
        <p:xfrm>
          <a:off x="152400" y="1447800"/>
          <a:ext cx="9299575" cy="511612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p:txBody>
          <a:bodyPr/>
          <a:lstStyle/>
          <a:p>
            <a:fld id="{2BC1FA3B-F0C1-4F58-90BE-DCC7501F4B28}" type="slidenum">
              <a:rPr lang="en-US" smtClean="0"/>
              <a:pPr/>
              <a:t>35</a:t>
            </a:fld>
            <a:endParaRPr lang="en-US" dirty="0"/>
          </a:p>
        </p:txBody>
      </p:sp>
      <p:sp>
        <p:nvSpPr>
          <p:cNvPr id="9" name="Rectangle 8"/>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2015</a:t>
            </a:r>
            <a:endParaRPr lang="en-US" sz="1000" dirty="0">
              <a:solidFill>
                <a:schemeClr val="bg1">
                  <a:lumMod val="50000"/>
                </a:schemeClr>
              </a:solidFill>
            </a:endParaRPr>
          </a:p>
        </p:txBody>
      </p:sp>
    </p:spTree>
    <p:extLst>
      <p:ext uri="{BB962C8B-B14F-4D97-AF65-F5344CB8AC3E}">
        <p14:creationId xmlns:p14="http://schemas.microsoft.com/office/powerpoint/2010/main" val="37904092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400" kern="0" dirty="0" smtClean="0"/>
              <a:t>Projected Growth of Population Aged 65 Years and Older in Texas, 2010-2050</a:t>
            </a:r>
            <a:endParaRPr kumimoji="0" lang="en-US" sz="2400" i="0" u="none" strike="noStrike" kern="0" cap="none" spc="0" normalizeH="0" baseline="0" noProof="0" dirty="0">
              <a:ln>
                <a:noFill/>
              </a:ln>
              <a:effectLst/>
              <a:uLnTx/>
              <a:uFillTx/>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36</a:t>
            </a:fld>
            <a:endParaRPr lang="en-US" dirty="0"/>
          </a:p>
        </p:txBody>
      </p:sp>
      <p:cxnSp>
        <p:nvCxnSpPr>
          <p:cNvPr id="8" name="Straight Connector 7"/>
          <p:cNvCxnSpPr/>
          <p:nvPr/>
        </p:nvCxnSpPr>
        <p:spPr>
          <a:xfrm flipV="1">
            <a:off x="3048000" y="4495800"/>
            <a:ext cx="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209800" y="4876800"/>
            <a:ext cx="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262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nvPr>
        </p:nvGraphicFramePr>
        <p:xfrm>
          <a:off x="487907" y="13716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37</a:t>
            </a:fld>
            <a:endParaRPr lang="en-US" dirty="0"/>
          </a:p>
        </p:txBody>
      </p:sp>
      <p:sp>
        <p:nvSpPr>
          <p:cNvPr id="5" name="Title 1"/>
          <p:cNvSpPr>
            <a:spLocks noGrp="1"/>
          </p:cNvSpPr>
          <p:nvPr>
            <p:ph type="title"/>
          </p:nvPr>
        </p:nvSpPr>
        <p:spPr>
          <a:xfrm>
            <a:off x="1859507" y="417511"/>
            <a:ext cx="6858000" cy="990600"/>
          </a:xfrm>
        </p:spPr>
        <p:txBody>
          <a:bodyPr>
            <a:noAutofit/>
          </a:bodyPr>
          <a:lstStyle/>
          <a:p>
            <a:r>
              <a:rPr lang="en-US" sz="3200" dirty="0" smtClean="0"/>
              <a:t>Population Change by Age Group, Texas</a:t>
            </a:r>
            <a:r>
              <a:rPr lang="en-US" sz="3200" dirty="0"/>
              <a:t>, 1950-2050</a:t>
            </a:r>
            <a:br>
              <a:rPr lang="en-US" sz="3200" dirty="0"/>
            </a:br>
            <a:endParaRPr lang="en-US" sz="3200" dirty="0"/>
          </a:p>
        </p:txBody>
      </p:sp>
      <p:sp>
        <p:nvSpPr>
          <p:cNvPr id="3" name="Rectangle 2"/>
          <p:cNvSpPr/>
          <p:nvPr/>
        </p:nvSpPr>
        <p:spPr>
          <a:xfrm>
            <a:off x="-76200" y="6144396"/>
            <a:ext cx="6934200" cy="577081"/>
          </a:xfrm>
          <a:prstGeom prst="rect">
            <a:avLst/>
          </a:prstGeom>
        </p:spPr>
        <p:txBody>
          <a:bodyPr wrap="square">
            <a:spAutoFit/>
          </a:bodyPr>
          <a:lstStyle/>
          <a:p>
            <a:pPr marL="0" marR="0" indent="0" defTabSz="914400" eaLnBrk="1" fontAlgn="auto" latinLnBrk="0" hangingPunct="1">
              <a:lnSpc>
                <a:spcPct val="100000"/>
              </a:lnSpc>
              <a:spcBef>
                <a:spcPts val="0"/>
              </a:spcBef>
              <a:spcAft>
                <a:spcPts val="0"/>
              </a:spcAft>
              <a:buClrTx/>
              <a:buSzTx/>
              <a:buFontTx/>
              <a:buNone/>
              <a:tabLst/>
              <a:defRPr/>
            </a:pPr>
            <a:r>
              <a:rPr lang="en-US" sz="1050" dirty="0"/>
              <a:t>Source: </a:t>
            </a:r>
            <a:r>
              <a:rPr lang="en-US" sz="1050" dirty="0">
                <a:solidFill>
                  <a:schemeClr val="dk1"/>
                </a:solidFill>
              </a:rPr>
              <a:t>US Census Bureau, 1950-2010 Censuses </a:t>
            </a:r>
            <a:endParaRPr lang="en-US" sz="1050" dirty="0"/>
          </a:p>
          <a:p>
            <a:r>
              <a:rPr lang="en-US" sz="1050" dirty="0"/>
              <a:t>               US Census Bureau, State Population Estimates</a:t>
            </a:r>
          </a:p>
          <a:p>
            <a:r>
              <a:rPr lang="en-US" sz="1050" dirty="0"/>
              <a:t>               Texas State Data Center, 2014 Population Projections, 1.0 Migration Scenario</a:t>
            </a:r>
          </a:p>
        </p:txBody>
      </p:sp>
    </p:spTree>
    <p:extLst>
      <p:ext uri="{BB962C8B-B14F-4D97-AF65-F5344CB8AC3E}">
        <p14:creationId xmlns:p14="http://schemas.microsoft.com/office/powerpoint/2010/main" val="50054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Projections, Texas, 2010-2050,</a:t>
            </a:r>
            <a:br>
              <a:rPr lang="en-US" sz="2800" dirty="0" smtClean="0"/>
            </a:br>
            <a:r>
              <a:rPr lang="en-US" sz="2800" dirty="0" smtClean="0"/>
              <a:t>Percent Over and Under 65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38</a:t>
            </a:fld>
            <a:endParaRPr lang="en-US"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2014 Population Projections , Half 2000-2010 Migration Scenario</a:t>
            </a:r>
          </a:p>
        </p:txBody>
      </p:sp>
    </p:spTree>
    <p:extLst>
      <p:ext uri="{BB962C8B-B14F-4D97-AF65-F5344CB8AC3E}">
        <p14:creationId xmlns:p14="http://schemas.microsoft.com/office/powerpoint/2010/main" val="2685511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p:cNvGraphicFramePr>
            <a:graphicFrameLocks/>
          </p:cNvGraphicFramePr>
          <p:nvPr>
            <p:extLst/>
          </p:nvPr>
        </p:nvGraphicFramePr>
        <p:xfrm>
          <a:off x="1032303" y="1954531"/>
          <a:ext cx="7022368" cy="389282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1524000" y="0"/>
            <a:ext cx="7750454" cy="609600"/>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dirty="0" smtClean="0">
                <a:solidFill>
                  <a:schemeClr val="bg1"/>
                </a:solidFill>
                <a:effectLst/>
              </a:rPr>
              <a:t>Texas Population </a:t>
            </a:r>
            <a:r>
              <a:rPr lang="en-US" dirty="0">
                <a:solidFill>
                  <a:schemeClr val="bg1"/>
                </a:solidFill>
                <a:effectLst/>
              </a:rPr>
              <a:t>Change by Age </a:t>
            </a:r>
            <a:r>
              <a:rPr lang="en-US" dirty="0" smtClean="0">
                <a:solidFill>
                  <a:schemeClr val="bg1"/>
                </a:solidFill>
                <a:effectLst/>
              </a:rPr>
              <a:t>Group, 2010-2030</a:t>
            </a:r>
            <a:endParaRPr lang="en-US" dirty="0">
              <a:solidFill>
                <a:schemeClr val="bg1"/>
              </a:solidFill>
              <a:effectLst/>
            </a:endParaRPr>
          </a:p>
        </p:txBody>
      </p:sp>
      <p:sp>
        <p:nvSpPr>
          <p:cNvPr id="12" name="TextBox 11"/>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2012 Population Projections </a:t>
            </a:r>
          </a:p>
        </p:txBody>
      </p:sp>
      <p:cxnSp>
        <p:nvCxnSpPr>
          <p:cNvPr id="4" name="Straight Connector 3"/>
          <p:cNvCxnSpPr/>
          <p:nvPr/>
        </p:nvCxnSpPr>
        <p:spPr>
          <a:xfrm>
            <a:off x="2438400" y="3200400"/>
            <a:ext cx="4953000"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194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rotWithShape="1">
          <a:blip r:embed="rId3"/>
          <a:srcRect l="815" t="17413" r="23778" b="37126"/>
          <a:stretch/>
        </p:blipFill>
        <p:spPr>
          <a:xfrm>
            <a:off x="914400" y="992246"/>
            <a:ext cx="7053459" cy="5843983"/>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a:t>
            </a:r>
            <a:r>
              <a:rPr lang="en-US" sz="2400" b="1" dirty="0" smtClean="0">
                <a:effectLst/>
              </a:rPr>
              <a:t>2017</a:t>
            </a:r>
            <a:endParaRPr lang="en-US" sz="2400" b="1" dirty="0">
              <a:effectLst/>
            </a:endParaRPr>
          </a:p>
        </p:txBody>
      </p:sp>
      <p:sp>
        <p:nvSpPr>
          <p:cNvPr id="15" name="TextBox 14"/>
          <p:cNvSpPr txBox="1"/>
          <p:nvPr/>
        </p:nvSpPr>
        <p:spPr>
          <a:xfrm>
            <a:off x="141602" y="6400800"/>
            <a:ext cx="3012363" cy="207749"/>
          </a:xfrm>
          <a:prstGeom prst="rect">
            <a:avLst/>
          </a:prstGeom>
          <a:noFill/>
        </p:spPr>
        <p:txBody>
          <a:bodyPr wrap="none" rtlCol="0">
            <a:spAutoFit/>
          </a:bodyPr>
          <a:lstStyle/>
          <a:p>
            <a:r>
              <a:rPr lang="en-US" sz="750" dirty="0">
                <a:solidFill>
                  <a:schemeClr val="tx1">
                    <a:lumMod val="50000"/>
                    <a:lumOff val="50000"/>
                  </a:schemeClr>
                </a:solidFill>
              </a:rPr>
              <a:t>Source: U.S. Census Bureau, </a:t>
            </a:r>
            <a:r>
              <a:rPr lang="en-US" sz="750" dirty="0" smtClean="0">
                <a:solidFill>
                  <a:schemeClr val="tx1">
                    <a:lumMod val="50000"/>
                    <a:lumOff val="50000"/>
                  </a:schemeClr>
                </a:solidFill>
              </a:rPr>
              <a:t>2017 </a:t>
            </a:r>
            <a:r>
              <a:rPr lang="en-US" sz="750" dirty="0">
                <a:solidFill>
                  <a:schemeClr val="tx1">
                    <a:lumMod val="50000"/>
                    <a:lumOff val="50000"/>
                  </a:schemeClr>
                </a:solidFill>
              </a:rPr>
              <a:t>Vintage Population Estimates</a:t>
            </a:r>
          </a:p>
        </p:txBody>
      </p:sp>
      <p:sp>
        <p:nvSpPr>
          <p:cNvPr id="5" name="Isosceles Triangle 4"/>
          <p:cNvSpPr/>
          <p:nvPr/>
        </p:nvSpPr>
        <p:spPr>
          <a:xfrm rot="21366823">
            <a:off x="5184107" y="2986130"/>
            <a:ext cx="1891209" cy="1851458"/>
          </a:xfrm>
          <a:prstGeom prst="triangle">
            <a:avLst>
              <a:gd name="adj" fmla="val 55970"/>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648199" y="2409818"/>
            <a:ext cx="1295401" cy="3405387"/>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8"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51511"/>
            <a:ext cx="258306" cy="2583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p:cNvPicPr>
          <p:nvPr/>
        </p:nvPicPr>
        <p:blipFill rotWithShape="1">
          <a:blip r:embed="rId5"/>
          <a:srcRect t="32157" r="20364" b="16291"/>
          <a:stretch/>
        </p:blipFill>
        <p:spPr>
          <a:xfrm>
            <a:off x="838200" y="2076429"/>
            <a:ext cx="1456908" cy="1066800"/>
          </a:xfrm>
          <a:prstGeom prst="rect">
            <a:avLst/>
          </a:prstGeom>
        </p:spPr>
      </p:pic>
      <p:sp>
        <p:nvSpPr>
          <p:cNvPr id="3" name="TextBox 2"/>
          <p:cNvSpPr txBox="1"/>
          <p:nvPr/>
        </p:nvSpPr>
        <p:spPr>
          <a:xfrm>
            <a:off x="8219172" y="3650846"/>
            <a:ext cx="801823" cy="461665"/>
          </a:xfrm>
          <a:prstGeom prst="rect">
            <a:avLst/>
          </a:prstGeom>
          <a:noFill/>
        </p:spPr>
        <p:txBody>
          <a:bodyPr wrap="none" rtlCol="0">
            <a:spAutoFit/>
          </a:bodyPr>
          <a:lstStyle/>
          <a:p>
            <a:r>
              <a:rPr lang="en-US" dirty="0" smtClean="0">
                <a:solidFill>
                  <a:schemeClr val="tx2"/>
                </a:solidFill>
              </a:rPr>
              <a:t>87%</a:t>
            </a:r>
            <a:endParaRPr lang="en-US" dirty="0">
              <a:solidFill>
                <a:schemeClr val="tx2"/>
              </a:solidFill>
            </a:endParaRPr>
          </a:p>
        </p:txBody>
      </p:sp>
      <p:sp>
        <p:nvSpPr>
          <p:cNvPr id="11" name="Right Arrow 6"/>
          <p:cNvSpPr/>
          <p:nvPr/>
        </p:nvSpPr>
        <p:spPr>
          <a:xfrm>
            <a:off x="5867400" y="3866140"/>
            <a:ext cx="1981200" cy="45719"/>
          </a:xfrm>
          <a:prstGeom prst="rightArrow">
            <a:avLst/>
          </a:prstGeom>
          <a:solidFill>
            <a:schemeClr val="accent1"/>
          </a:solidFill>
          <a:ln w="254000">
            <a:solidFill>
              <a:schemeClr val="accent1"/>
            </a:solidFill>
          </a:ln>
          <a:effectLst>
            <a:glow rad="203200">
              <a:schemeClr val="accent1">
                <a:alpha val="40000"/>
              </a:schemeClr>
            </a:glow>
            <a:softEdge rad="63500"/>
          </a:effectLst>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82659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3"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40</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37297039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a:t>
            </a:r>
            <a:r>
              <a:rPr lang="en-US" sz="2800" dirty="0"/>
              <a:t>Projections </a:t>
            </a:r>
            <a:r>
              <a:rPr lang="en-US" sz="2800" dirty="0" smtClean="0"/>
              <a:t>65 Years and Over by Race/Ethnicity, Texas, 2010-2050</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41</a:t>
            </a:fld>
            <a:endParaRPr lang="en-US"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2014 Population Projections , Half 2000-2010 Migration Scenario</a:t>
            </a:r>
          </a:p>
        </p:txBody>
      </p:sp>
    </p:spTree>
    <p:extLst>
      <p:ext uri="{BB962C8B-B14F-4D97-AF65-F5344CB8AC3E}">
        <p14:creationId xmlns:p14="http://schemas.microsoft.com/office/powerpoint/2010/main" val="1658377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916" y="100652"/>
            <a:ext cx="6858000" cy="990600"/>
          </a:xfrm>
        </p:spPr>
        <p:txBody>
          <a:bodyPr>
            <a:noAutofit/>
          </a:bodyPr>
          <a:lstStyle/>
          <a:p>
            <a:r>
              <a:rPr lang="en-US" sz="2800" dirty="0"/>
              <a:t>Percent of Population by </a:t>
            </a:r>
            <a:r>
              <a:rPr lang="en-US" sz="2800" dirty="0" smtClean="0"/>
              <a:t>Race/Ethnicity for Age Groups, 2010 and 2050</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42</a:t>
            </a:fld>
            <a:endParaRPr lang="en-US" dirty="0"/>
          </a:p>
        </p:txBody>
      </p:sp>
      <p:grpSp>
        <p:nvGrpSpPr>
          <p:cNvPr id="11" name="Group 10"/>
          <p:cNvGrpSpPr/>
          <p:nvPr/>
        </p:nvGrpSpPr>
        <p:grpSpPr>
          <a:xfrm>
            <a:off x="732508" y="1734587"/>
            <a:ext cx="4144292" cy="4437613"/>
            <a:chOff x="1022011" y="119797"/>
            <a:chExt cx="6575596" cy="3933825"/>
          </a:xfrm>
        </p:grpSpPr>
        <p:graphicFrame>
          <p:nvGraphicFramePr>
            <p:cNvPr id="12" name="Chart 11"/>
            <p:cNvGraphicFramePr/>
            <p:nvPr>
              <p:extLst/>
            </p:nvPr>
          </p:nvGraphicFramePr>
          <p:xfrm>
            <a:off x="1262248" y="119797"/>
            <a:ext cx="6335359" cy="32766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5"/>
            <p:cNvSpPr txBox="1"/>
            <p:nvPr/>
          </p:nvSpPr>
          <p:spPr>
            <a:xfrm>
              <a:off x="1022011" y="3396397"/>
              <a:ext cx="6333789" cy="65722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Source: US Census Bureau, State</a:t>
              </a:r>
              <a:r>
                <a:rPr lang="en-US" sz="1100" baseline="0"/>
                <a:t> Population Estimates, 2014</a:t>
              </a:r>
              <a:endParaRPr lang="en-US" sz="1100"/>
            </a:p>
          </p:txBody>
        </p:sp>
      </p:grpSp>
      <p:grpSp>
        <p:nvGrpSpPr>
          <p:cNvPr id="14" name="Group 13"/>
          <p:cNvGrpSpPr/>
          <p:nvPr/>
        </p:nvGrpSpPr>
        <p:grpSpPr>
          <a:xfrm>
            <a:off x="5029200" y="1600200"/>
            <a:ext cx="4184720" cy="4495800"/>
            <a:chOff x="0" y="0"/>
            <a:chExt cx="6462739" cy="4087184"/>
          </a:xfrm>
        </p:grpSpPr>
        <p:graphicFrame>
          <p:nvGraphicFramePr>
            <p:cNvPr id="15" name="Chart 14"/>
            <p:cNvGraphicFramePr/>
            <p:nvPr>
              <p:extLst/>
            </p:nvPr>
          </p:nvGraphicFramePr>
          <p:xfrm>
            <a:off x="0" y="0"/>
            <a:ext cx="6462739" cy="353299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9"/>
            <p:cNvSpPr txBox="1"/>
            <p:nvPr/>
          </p:nvSpPr>
          <p:spPr>
            <a:xfrm>
              <a:off x="0" y="3429959"/>
              <a:ext cx="6333789" cy="65722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Source: Texas State</a:t>
              </a:r>
              <a:r>
                <a:rPr lang="en-US" sz="1100" baseline="0" dirty="0"/>
                <a:t> Data Center, 2014 Projections, 1.0 Migration Scenario</a:t>
              </a:r>
              <a:endParaRPr lang="en-US" sz="1100" dirty="0"/>
            </a:p>
          </p:txBody>
        </p:sp>
      </p:grpSp>
      <p:sp>
        <p:nvSpPr>
          <p:cNvPr id="3" name="TextBox 2"/>
          <p:cNvSpPr txBox="1"/>
          <p:nvPr/>
        </p:nvSpPr>
        <p:spPr>
          <a:xfrm>
            <a:off x="2286000" y="1447800"/>
            <a:ext cx="4835560" cy="461665"/>
          </a:xfrm>
          <a:prstGeom prst="rect">
            <a:avLst/>
          </a:prstGeom>
          <a:noFill/>
        </p:spPr>
        <p:txBody>
          <a:bodyPr wrap="square" rtlCol="0">
            <a:spAutoFit/>
          </a:bodyPr>
          <a:lstStyle/>
          <a:p>
            <a:r>
              <a:rPr lang="en-US" dirty="0" smtClean="0"/>
              <a:t>2010                                       2050</a:t>
            </a:r>
            <a:endParaRPr lang="en-US" dirty="0"/>
          </a:p>
        </p:txBody>
      </p:sp>
      <p:cxnSp>
        <p:nvCxnSpPr>
          <p:cNvPr id="6" name="Straight Connector 5"/>
          <p:cNvCxnSpPr/>
          <p:nvPr/>
        </p:nvCxnSpPr>
        <p:spPr>
          <a:xfrm>
            <a:off x="3733800" y="2819400"/>
            <a:ext cx="39624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0" y="2286000"/>
            <a:ext cx="3886200" cy="152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82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Housing Units Built by Period, Census Tracts</a:t>
            </a:r>
            <a:r>
              <a:rPr lang="en-US" dirty="0">
                <a:solidFill>
                  <a:schemeClr val="tx2"/>
                </a:solidFill>
              </a:rPr>
              <a:t>, </a:t>
            </a:r>
            <a:r>
              <a:rPr lang="en-US" dirty="0" smtClean="0">
                <a:solidFill>
                  <a:schemeClr val="tx2"/>
                </a:solidFill>
              </a:rPr>
              <a:t>Gulf Coast Area, Texas, 2012-2016</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762296" y="1295398"/>
            <a:ext cx="2495504" cy="2598212"/>
          </a:xfrm>
          <a:prstGeom prst="rect">
            <a:avLst/>
          </a:prstGeom>
        </p:spPr>
      </p:pic>
      <p:pic>
        <p:nvPicPr>
          <p:cNvPr id="5" name="Picture 4"/>
          <p:cNvPicPr>
            <a:picLocks noChangeAspect="1"/>
          </p:cNvPicPr>
          <p:nvPr/>
        </p:nvPicPr>
        <p:blipFill>
          <a:blip r:embed="rId3"/>
          <a:stretch>
            <a:fillRect/>
          </a:stretch>
        </p:blipFill>
        <p:spPr>
          <a:xfrm>
            <a:off x="5257800" y="1295400"/>
            <a:ext cx="2495505" cy="2598212"/>
          </a:xfrm>
          <a:prstGeom prst="rect">
            <a:avLst/>
          </a:prstGeom>
        </p:spPr>
      </p:pic>
      <p:pic>
        <p:nvPicPr>
          <p:cNvPr id="6" name="Picture 5"/>
          <p:cNvPicPr>
            <a:picLocks noChangeAspect="1"/>
          </p:cNvPicPr>
          <p:nvPr/>
        </p:nvPicPr>
        <p:blipFill>
          <a:blip r:embed="rId4"/>
          <a:stretch>
            <a:fillRect/>
          </a:stretch>
        </p:blipFill>
        <p:spPr>
          <a:xfrm>
            <a:off x="2761621" y="3893610"/>
            <a:ext cx="2496853" cy="2599616"/>
          </a:xfrm>
          <a:prstGeom prst="rect">
            <a:avLst/>
          </a:prstGeom>
        </p:spPr>
      </p:pic>
      <p:pic>
        <p:nvPicPr>
          <p:cNvPr id="10" name="Picture 9"/>
          <p:cNvPicPr>
            <a:picLocks noChangeAspect="1"/>
          </p:cNvPicPr>
          <p:nvPr/>
        </p:nvPicPr>
        <p:blipFill>
          <a:blip r:embed="rId5"/>
          <a:stretch>
            <a:fillRect/>
          </a:stretch>
        </p:blipFill>
        <p:spPr>
          <a:xfrm>
            <a:off x="5262062" y="3893610"/>
            <a:ext cx="2491242" cy="2593774"/>
          </a:xfrm>
          <a:prstGeom prst="rect">
            <a:avLst/>
          </a:prstGeom>
        </p:spPr>
      </p:pic>
      <p:sp>
        <p:nvSpPr>
          <p:cNvPr id="11" name="TextBox 10"/>
          <p:cNvSpPr txBox="1"/>
          <p:nvPr/>
        </p:nvSpPr>
        <p:spPr>
          <a:xfrm>
            <a:off x="3810000" y="2621176"/>
            <a:ext cx="1192059" cy="830997"/>
          </a:xfrm>
          <a:prstGeom prst="rect">
            <a:avLst/>
          </a:prstGeom>
          <a:noFill/>
        </p:spPr>
        <p:txBody>
          <a:bodyPr wrap="square" rtlCol="0">
            <a:spAutoFit/>
          </a:bodyPr>
          <a:lstStyle/>
          <a:p>
            <a:r>
              <a:rPr lang="en-US" dirty="0" smtClean="0"/>
              <a:t>Before 1960</a:t>
            </a:r>
            <a:endParaRPr lang="en-US" dirty="0"/>
          </a:p>
        </p:txBody>
      </p:sp>
      <p:sp>
        <p:nvSpPr>
          <p:cNvPr id="12" name="TextBox 11"/>
          <p:cNvSpPr txBox="1"/>
          <p:nvPr/>
        </p:nvSpPr>
        <p:spPr>
          <a:xfrm>
            <a:off x="6324600" y="2743200"/>
            <a:ext cx="1316386" cy="461665"/>
          </a:xfrm>
          <a:prstGeom prst="rect">
            <a:avLst/>
          </a:prstGeom>
          <a:noFill/>
        </p:spPr>
        <p:txBody>
          <a:bodyPr wrap="none" rtlCol="0">
            <a:spAutoFit/>
          </a:bodyPr>
          <a:lstStyle/>
          <a:p>
            <a:r>
              <a:rPr lang="en-US" dirty="0" smtClean="0"/>
              <a:t>1960-79</a:t>
            </a:r>
            <a:endParaRPr lang="en-US" dirty="0"/>
          </a:p>
        </p:txBody>
      </p:sp>
      <p:sp>
        <p:nvSpPr>
          <p:cNvPr id="13" name="TextBox 12"/>
          <p:cNvSpPr txBox="1"/>
          <p:nvPr/>
        </p:nvSpPr>
        <p:spPr>
          <a:xfrm>
            <a:off x="3685673" y="5410200"/>
            <a:ext cx="1316386" cy="461665"/>
          </a:xfrm>
          <a:prstGeom prst="rect">
            <a:avLst/>
          </a:prstGeom>
          <a:noFill/>
        </p:spPr>
        <p:txBody>
          <a:bodyPr wrap="none" rtlCol="0">
            <a:spAutoFit/>
          </a:bodyPr>
          <a:lstStyle/>
          <a:p>
            <a:r>
              <a:rPr lang="en-US" dirty="0" smtClean="0"/>
              <a:t>1980-99</a:t>
            </a:r>
            <a:endParaRPr lang="en-US" dirty="0"/>
          </a:p>
        </p:txBody>
      </p:sp>
      <p:sp>
        <p:nvSpPr>
          <p:cNvPr id="14" name="TextBox 13"/>
          <p:cNvSpPr txBox="1"/>
          <p:nvPr/>
        </p:nvSpPr>
        <p:spPr>
          <a:xfrm>
            <a:off x="6629400" y="4953000"/>
            <a:ext cx="1295399" cy="1200329"/>
          </a:xfrm>
          <a:prstGeom prst="rect">
            <a:avLst/>
          </a:prstGeom>
          <a:noFill/>
        </p:spPr>
        <p:txBody>
          <a:bodyPr wrap="square" rtlCol="0">
            <a:spAutoFit/>
          </a:bodyPr>
          <a:lstStyle/>
          <a:p>
            <a:r>
              <a:rPr lang="en-US" dirty="0" smtClean="0"/>
              <a:t>2000 and later</a:t>
            </a:r>
            <a:endParaRPr lang="en-US" dirty="0"/>
          </a:p>
        </p:txBody>
      </p:sp>
      <p:pic>
        <p:nvPicPr>
          <p:cNvPr id="15" name="Picture 14"/>
          <p:cNvPicPr>
            <a:picLocks noChangeAspect="1"/>
          </p:cNvPicPr>
          <p:nvPr/>
        </p:nvPicPr>
        <p:blipFill rotWithShape="1">
          <a:blip r:embed="rId6"/>
          <a:srcRect t="36876"/>
          <a:stretch/>
        </p:blipFill>
        <p:spPr>
          <a:xfrm>
            <a:off x="593836" y="3036674"/>
            <a:ext cx="1443994" cy="1304400"/>
          </a:xfrm>
          <a:prstGeom prst="rect">
            <a:avLst/>
          </a:prstGeom>
        </p:spPr>
      </p:pic>
    </p:spTree>
    <p:extLst>
      <p:ext uri="{BB962C8B-B14F-4D97-AF65-F5344CB8AC3E}">
        <p14:creationId xmlns:p14="http://schemas.microsoft.com/office/powerpoint/2010/main" val="1474440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356350"/>
            <a:ext cx="2133600" cy="365125"/>
          </a:xfrm>
        </p:spPr>
        <p:txBody>
          <a:bodyPr/>
          <a:lstStyle/>
          <a:p>
            <a:fld id="{2BC1FA3B-F0C1-4F58-90BE-DCC7501F4B28}" type="slidenum">
              <a:rPr lang="en-US" smtClean="0"/>
              <a:pPr/>
              <a:t>44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65141"/>
            <a:ext cx="5638800" cy="6167066"/>
          </a:xfrm>
          <a:prstGeom prst="rect">
            <a:avLst/>
          </a:prstGeom>
        </p:spPr>
      </p:pic>
      <p:sp>
        <p:nvSpPr>
          <p:cNvPr id="6" name="Rectangle 5"/>
          <p:cNvSpPr/>
          <p:nvPr/>
        </p:nvSpPr>
        <p:spPr>
          <a:xfrm>
            <a:off x="152400" y="6538914"/>
            <a:ext cx="5715000" cy="246221"/>
          </a:xfrm>
          <a:prstGeom prst="rect">
            <a:avLst/>
          </a:prstGeom>
        </p:spPr>
        <p:txBody>
          <a:bodyPr wrap="square">
            <a:spAutoFit/>
          </a:bodyPr>
          <a:lstStyle/>
          <a:p>
            <a:r>
              <a:rPr lang="en-US" sz="1000" dirty="0" err="1" smtClean="0">
                <a:solidFill>
                  <a:schemeClr val="bg1">
                    <a:lumMod val="50000"/>
                  </a:schemeClr>
                </a:solidFill>
              </a:rPr>
              <a:t>Source:http</a:t>
            </a:r>
            <a:r>
              <a:rPr lang="en-US" sz="1000" dirty="0">
                <a:solidFill>
                  <a:schemeClr val="bg1">
                    <a:lumMod val="50000"/>
                  </a:schemeClr>
                </a:solidFill>
              </a:rPr>
              <a:t>://www.nytimes.com/interactive/2011/05/01/weekinreview/01safe.html?_r=0</a:t>
            </a:r>
          </a:p>
        </p:txBody>
      </p:sp>
      <p:sp>
        <p:nvSpPr>
          <p:cNvPr id="7" name="TextBox 6"/>
          <p:cNvSpPr txBox="1"/>
          <p:nvPr/>
        </p:nvSpPr>
        <p:spPr>
          <a:xfrm>
            <a:off x="4800600" y="81380"/>
            <a:ext cx="1999265" cy="461665"/>
          </a:xfrm>
          <a:prstGeom prst="rect">
            <a:avLst/>
          </a:prstGeom>
          <a:noFill/>
        </p:spPr>
        <p:txBody>
          <a:bodyPr wrap="none" rtlCol="0">
            <a:spAutoFit/>
          </a:bodyPr>
          <a:lstStyle/>
          <a:p>
            <a:r>
              <a:rPr lang="en-US" dirty="0" smtClean="0">
                <a:solidFill>
                  <a:schemeClr val="tx2"/>
                </a:solidFill>
              </a:rPr>
              <a:t>Disaster Risk</a:t>
            </a:r>
            <a:endParaRPr lang="en-US" dirty="0">
              <a:solidFill>
                <a:schemeClr val="tx2"/>
              </a:solidFill>
            </a:endParaRPr>
          </a:p>
        </p:txBody>
      </p:sp>
    </p:spTree>
    <p:extLst>
      <p:ext uri="{BB962C8B-B14F-4D97-AF65-F5344CB8AC3E}">
        <p14:creationId xmlns:p14="http://schemas.microsoft.com/office/powerpoint/2010/main" val="382315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t>State Demographer</a:t>
            </a:r>
          </a:p>
          <a:p>
            <a:pPr lvl="1">
              <a:buNone/>
            </a:pPr>
            <a:r>
              <a:rPr lang="en-US" dirty="0" smtClean="0"/>
              <a:t>Office: (210) 458-6530</a:t>
            </a:r>
          </a:p>
          <a:p>
            <a:pPr lvl="1">
              <a:buNone/>
            </a:pPr>
            <a:r>
              <a:rPr lang="en-US" dirty="0" smtClean="0"/>
              <a:t>Email: Lloyd.Potter@utsa.edu</a:t>
            </a:r>
          </a:p>
          <a:p>
            <a:pPr lvl="1" eaLnBrk="1" hangingPunct="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45</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000" dirty="0"/>
              <a:t>Estimated Population Change, Texas Counties, 2010 to </a:t>
            </a:r>
            <a:r>
              <a:rPr lang="en-US" sz="2000" dirty="0" smtClean="0"/>
              <a:t>2017</a:t>
            </a:r>
            <a:endParaRPr lang="en-US" sz="20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6" y="6501769"/>
            <a:ext cx="3621504"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2017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pic>
        <p:nvPicPr>
          <p:cNvPr id="5" name="Picture 4"/>
          <p:cNvPicPr>
            <a:picLocks noChangeAspect="1"/>
          </p:cNvPicPr>
          <p:nvPr/>
        </p:nvPicPr>
        <p:blipFill rotWithShape="1">
          <a:blip r:embed="rId3"/>
          <a:srcRect l="1696" t="9072" r="25337" b="28627"/>
          <a:stretch/>
        </p:blipFill>
        <p:spPr>
          <a:xfrm>
            <a:off x="1828801" y="1295400"/>
            <a:ext cx="6553200" cy="5257800"/>
          </a:xfrm>
          <a:prstGeom prst="rect">
            <a:avLst/>
          </a:prstGeom>
        </p:spPr>
      </p:pic>
      <p:pic>
        <p:nvPicPr>
          <p:cNvPr id="8" name="Picture 7"/>
          <p:cNvPicPr>
            <a:picLocks noChangeAspect="1"/>
          </p:cNvPicPr>
          <p:nvPr/>
        </p:nvPicPr>
        <p:blipFill rotWithShape="1">
          <a:blip r:embed="rId4"/>
          <a:srcRect t="31372" r="23970" b="15686"/>
          <a:stretch/>
        </p:blipFill>
        <p:spPr>
          <a:xfrm>
            <a:off x="990600" y="1295400"/>
            <a:ext cx="2565879" cy="2057400"/>
          </a:xfrm>
          <a:prstGeom prst="rect">
            <a:avLst/>
          </a:prstGeom>
        </p:spPr>
      </p:pic>
      <p:pic>
        <p:nvPicPr>
          <p:cNvPr id="3" name="Picture 4"/>
          <p:cNvPicPr>
            <a:picLocks noChangeAspect="1"/>
          </p:cNvPicPr>
          <p:nvPr/>
        </p:nvPicPr>
        <p:blipFill rotWithShape="1">
          <a:blip r:embed="rId3"/>
          <a:srcRect l="1696" t="9072" r="25337" b="28627"/>
          <a:stretch/>
        </p:blipFill>
        <p:spPr>
          <a:xfrm>
            <a:off x="1828801" y="1295400"/>
            <a:ext cx="6553200" cy="5257800"/>
          </a:xfrm>
          <a:prstGeom prst="rect">
            <a:avLst/>
          </a:prstGeom>
        </p:spPr>
      </p:pic>
      <p:pic>
        <p:nvPicPr>
          <p:cNvPr id="6" name="Picture 7"/>
          <p:cNvPicPr>
            <a:picLocks noChangeAspect="1"/>
          </p:cNvPicPr>
          <p:nvPr/>
        </p:nvPicPr>
        <p:blipFill rotWithShape="1">
          <a:blip r:embed="rId4"/>
          <a:srcRect t="31372" r="23970" b="15686"/>
          <a:stretch/>
        </p:blipFill>
        <p:spPr>
          <a:xfrm>
            <a:off x="990600" y="1295400"/>
            <a:ext cx="2565879" cy="2057400"/>
          </a:xfrm>
          <a:prstGeom prst="rect">
            <a:avLst/>
          </a:prstGeom>
        </p:spPr>
      </p:pic>
    </p:spTree>
    <p:extLst>
      <p:ext uri="{BB962C8B-B14F-4D97-AF65-F5344CB8AC3E}">
        <p14:creationId xmlns:p14="http://schemas.microsoft.com/office/powerpoint/2010/main" val="425180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Percent Change of the Total Population by County, Texas, </a:t>
            </a:r>
            <a:r>
              <a:rPr lang="en-US" sz="2400" dirty="0" smtClean="0"/>
              <a:t>2016 </a:t>
            </a:r>
            <a:r>
              <a:rPr lang="en-US" sz="2400" dirty="0"/>
              <a:t>to </a:t>
            </a:r>
            <a:r>
              <a:rPr lang="en-US" sz="2400" dirty="0" smtClean="0"/>
              <a:t>2017</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9" name="Picture 8"/>
          <p:cNvPicPr>
            <a:picLocks noChangeAspect="1"/>
          </p:cNvPicPr>
          <p:nvPr/>
        </p:nvPicPr>
        <p:blipFill rotWithShape="1">
          <a:blip r:embed="rId3"/>
          <a:srcRect t="31599" r="29281" b="15305"/>
          <a:stretch/>
        </p:blipFill>
        <p:spPr>
          <a:xfrm>
            <a:off x="1371600" y="1447800"/>
            <a:ext cx="2291538" cy="1981200"/>
          </a:xfrm>
          <a:prstGeom prst="rect">
            <a:avLst/>
          </a:prstGeom>
        </p:spPr>
      </p:pic>
      <p:pic>
        <p:nvPicPr>
          <p:cNvPr id="11" name="Picture 10"/>
          <p:cNvPicPr>
            <a:picLocks noChangeAspect="1"/>
          </p:cNvPicPr>
          <p:nvPr/>
        </p:nvPicPr>
        <p:blipFill rotWithShape="1">
          <a:blip r:embed="rId4"/>
          <a:srcRect l="1060" t="8335" r="24306" b="27865"/>
          <a:stretch/>
        </p:blipFill>
        <p:spPr>
          <a:xfrm>
            <a:off x="1604384" y="1035788"/>
            <a:ext cx="7104165" cy="5706626"/>
          </a:xfrm>
          <a:prstGeom prst="rect">
            <a:avLst/>
          </a:prstGeom>
        </p:spPr>
      </p:pic>
    </p:spTree>
    <p:extLst>
      <p:ext uri="{BB962C8B-B14F-4D97-AF65-F5344CB8AC3E}">
        <p14:creationId xmlns:p14="http://schemas.microsoft.com/office/powerpoint/2010/main" val="959319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692"/>
            <a:ext cx="7539616" cy="990600"/>
          </a:xfrm>
        </p:spPr>
        <p:txBody>
          <a:bodyPr>
            <a:noAutofit/>
          </a:bodyPr>
          <a:lstStyle/>
          <a:p>
            <a:r>
              <a:rPr lang="en-US" sz="2400" dirty="0"/>
              <a:t>Estimated Percent Change of the Total Population by County, Texas, 2010 to </a:t>
            </a:r>
            <a:r>
              <a:rPr lang="en-US" sz="2400" dirty="0" smtClean="0"/>
              <a:t>2017</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t="32141" r="23120" b="16306"/>
          <a:stretch/>
        </p:blipFill>
        <p:spPr>
          <a:xfrm>
            <a:off x="1066800" y="1524000"/>
            <a:ext cx="2253341" cy="1752600"/>
          </a:xfrm>
          <a:prstGeom prst="rect">
            <a:avLst/>
          </a:prstGeom>
        </p:spPr>
      </p:pic>
      <p:pic>
        <p:nvPicPr>
          <p:cNvPr id="5" name="Picture 2"/>
          <p:cNvPicPr>
            <a:picLocks noChangeAspect="1"/>
          </p:cNvPicPr>
          <p:nvPr/>
        </p:nvPicPr>
        <p:blipFill rotWithShape="1">
          <a:blip r:embed="rId3"/>
          <a:srcRect t="32141" r="23120" b="16306"/>
          <a:stretch/>
        </p:blipFill>
        <p:spPr>
          <a:xfrm>
            <a:off x="1066800" y="1524000"/>
            <a:ext cx="2253341" cy="1752600"/>
          </a:xfrm>
          <a:prstGeom prst="rect">
            <a:avLst/>
          </a:prstGeom>
        </p:spPr>
      </p:pic>
      <p:pic>
        <p:nvPicPr>
          <p:cNvPr id="7" name="Picture 5"/>
          <p:cNvPicPr>
            <a:picLocks noChangeAspect="1"/>
          </p:cNvPicPr>
          <p:nvPr/>
        </p:nvPicPr>
        <p:blipFill rotWithShape="1">
          <a:blip r:embed="rId4"/>
          <a:srcRect l="2120" t="6511" r="23887" b="24482"/>
          <a:stretch/>
        </p:blipFill>
        <p:spPr>
          <a:xfrm>
            <a:off x="1447800" y="914400"/>
            <a:ext cx="6998257" cy="6133137"/>
          </a:xfrm>
          <a:prstGeom prst="rect">
            <a:avLst/>
          </a:prstGeom>
        </p:spPr>
      </p:pic>
    </p:spTree>
    <p:extLst>
      <p:ext uri="{BB962C8B-B14F-4D97-AF65-F5344CB8AC3E}">
        <p14:creationId xmlns:p14="http://schemas.microsoft.com/office/powerpoint/2010/main" val="955845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71664823"/>
              </p:ext>
            </p:extLst>
          </p:nvPr>
        </p:nvGraphicFramePr>
        <p:xfrm>
          <a:off x="457200" y="1371600"/>
          <a:ext cx="8534400" cy="5124196"/>
        </p:xfrm>
        <a:graphic>
          <a:graphicData uri="http://schemas.openxmlformats.org/drawingml/2006/table">
            <a:tbl>
              <a:tblPr firstRow="1" firstCol="1" bandRow="1">
                <a:tableStyleId>{5C22544A-7EE6-4342-B048-85BDC9FD1C3A}</a:tableStyleId>
              </a:tblPr>
              <a:tblGrid>
                <a:gridCol w="175259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600201">
                  <a:extLst>
                    <a:ext uri="{9D8B030D-6E8A-4147-A177-3AD203B41FA5}">
                      <a16:colId xmlns:a16="http://schemas.microsoft.com/office/drawing/2014/main" val="20005"/>
                    </a:ext>
                  </a:extLst>
                </a:gridCol>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extLst>
                  <a:ext uri="{0D108BD9-81ED-4DB2-BD59-A6C34878D82A}">
                    <a16:rowId xmlns:a16="http://schemas.microsoft.com/office/drawing/2014/main" val="10000"/>
                  </a:ext>
                </a:extLst>
              </a:tr>
              <a:tr h="320373">
                <a:tc>
                  <a:txBody>
                    <a:bodyPr/>
                    <a:lstStyle/>
                    <a:p>
                      <a:pPr algn="l" fontAlgn="b"/>
                      <a:r>
                        <a:rPr lang="en-US" sz="2000" b="0" i="0" u="none" strike="noStrike" dirty="0" smtClean="0">
                          <a:solidFill>
                            <a:schemeClr val="bg1"/>
                          </a:solidFill>
                          <a:effectLst/>
                          <a:latin typeface="Calibri" panose="020F0502020204030204" pitchFamily="34" charset="0"/>
                        </a:rPr>
                        <a:t>Harris*</a:t>
                      </a:r>
                      <a:endParaRPr lang="en-US" sz="2000" b="0" i="0" u="none" strike="noStrike" dirty="0">
                        <a:solidFill>
                          <a:schemeClr val="bg1"/>
                        </a:solidFill>
                        <a:effectLst/>
                        <a:latin typeface="Calibri" panose="020F0502020204030204" pitchFamily="34" charset="0"/>
                      </a:endParaRP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4</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35,939 </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128.8%</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-126.0%</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97.2%</a:t>
                      </a:r>
                    </a:p>
                  </a:txBody>
                  <a:tcPr marL="7620" marR="7620" marT="7620" marB="0" anchor="b"/>
                </a:tc>
                <a:extLst>
                  <a:ext uri="{0D108BD9-81ED-4DB2-BD59-A6C34878D82A}">
                    <a16:rowId xmlns:a16="http://schemas.microsoft.com/office/drawing/2014/main" val="10001"/>
                  </a:ext>
                </a:extLst>
              </a:tr>
              <a:tr h="320373">
                <a:tc>
                  <a:txBody>
                    <a:bodyPr/>
                    <a:lstStyle/>
                    <a:p>
                      <a:pPr algn="l" fontAlgn="b"/>
                      <a:r>
                        <a:rPr lang="en-US" sz="2000" b="0" i="0" u="none" strike="noStrike" dirty="0">
                          <a:solidFill>
                            <a:schemeClr val="bg1"/>
                          </a:solidFill>
                          <a:effectLst/>
                          <a:latin typeface="Calibri" panose="020F0502020204030204" pitchFamily="34" charset="0"/>
                        </a:rPr>
                        <a:t>Tarrant</a:t>
                      </a:r>
                    </a:p>
                  </a:txBody>
                  <a:tcPr marL="7620" marR="7620" marT="7620" marB="0" anchor="b">
                    <a:solidFill>
                      <a:schemeClr val="accent1"/>
                    </a:solidFill>
                  </a:tcPr>
                </a:tc>
                <a:tc>
                  <a:txBody>
                    <a:bodyPr/>
                    <a:lstStyle/>
                    <a:p>
                      <a:pPr algn="r" fontAlgn="b"/>
                      <a:r>
                        <a:rPr lang="en-US" sz="1800" b="0" i="0" u="none" strike="noStrike" dirty="0">
                          <a:solidFill>
                            <a:schemeClr val="tx2"/>
                          </a:solidFill>
                          <a:effectLst/>
                          <a:latin typeface="Calibri" panose="020F0502020204030204" pitchFamily="34" charset="0"/>
                        </a:rPr>
                        <a:t>5</a:t>
                      </a:r>
                    </a:p>
                  </a:txBody>
                  <a:tcPr marL="7620" marR="7620" marT="7620" marB="0" anchor="b">
                    <a:solidFill>
                      <a:schemeClr val="bg1">
                        <a:lumMod val="95000"/>
                      </a:schemeClr>
                    </a:solidFill>
                  </a:tcPr>
                </a:tc>
                <a:tc>
                  <a:txBody>
                    <a:bodyPr/>
                    <a:lstStyle/>
                    <a:p>
                      <a:pPr algn="l" fontAlgn="b"/>
                      <a:r>
                        <a:rPr lang="en-US" sz="1600" b="0" i="0" u="none" strike="noStrike" dirty="0">
                          <a:solidFill>
                            <a:schemeClr val="tx2"/>
                          </a:solidFill>
                          <a:effectLst/>
                          <a:latin typeface="Calibri" panose="020F0502020204030204" pitchFamily="34" charset="0"/>
                        </a:rPr>
                        <a:t>             32,729 </a:t>
                      </a:r>
                    </a:p>
                  </a:txBody>
                  <a:tcPr marL="7620" marR="7620" marT="7620" marB="0" anchor="b">
                    <a:solidFill>
                      <a:schemeClr val="bg1">
                        <a:lumMod val="95000"/>
                      </a:schemeClr>
                    </a:solidFill>
                  </a:tcPr>
                </a:tc>
                <a:tc>
                  <a:txBody>
                    <a:bodyPr/>
                    <a:lstStyle/>
                    <a:p>
                      <a:pPr algn="r" fontAlgn="b"/>
                      <a:r>
                        <a:rPr lang="en-US" sz="1800" b="0" i="0" u="none" strike="noStrike">
                          <a:solidFill>
                            <a:schemeClr val="tx2"/>
                          </a:solidFill>
                          <a:effectLst/>
                          <a:latin typeface="Calibri" panose="020F0502020204030204" pitchFamily="34" charset="0"/>
                        </a:rPr>
                        <a:t>47.9%</a:t>
                      </a:r>
                    </a:p>
                  </a:txBody>
                  <a:tcPr marL="9525" marR="9525" marT="9525" marB="0" anchor="b">
                    <a:solidFill>
                      <a:schemeClr val="bg1">
                        <a:lumMod val="95000"/>
                      </a:schemeClr>
                    </a:solidFill>
                  </a:tcPr>
                </a:tc>
                <a:tc>
                  <a:txBody>
                    <a:bodyPr/>
                    <a:lstStyle/>
                    <a:p>
                      <a:pPr algn="r" fontAlgn="b"/>
                      <a:r>
                        <a:rPr lang="en-US" sz="1800" b="0" i="0" u="none" strike="noStrike">
                          <a:solidFill>
                            <a:schemeClr val="tx2"/>
                          </a:solidFill>
                          <a:effectLst/>
                          <a:latin typeface="Calibri" panose="020F0502020204030204" pitchFamily="34" charset="0"/>
                        </a:rPr>
                        <a:t>29.0%</a:t>
                      </a:r>
                    </a:p>
                  </a:txBody>
                  <a:tcPr marL="7620" marR="7620" marT="7620" marB="0" anchor="b">
                    <a:solidFill>
                      <a:schemeClr val="bg1">
                        <a:lumMod val="95000"/>
                      </a:schemeClr>
                    </a:solidFill>
                  </a:tcPr>
                </a:tc>
                <a:tc>
                  <a:txBody>
                    <a:bodyPr/>
                    <a:lstStyle/>
                    <a:p>
                      <a:pPr algn="r" fontAlgn="b"/>
                      <a:r>
                        <a:rPr lang="en-US" sz="1800" b="0" i="0" u="none" strike="noStrike">
                          <a:solidFill>
                            <a:schemeClr val="tx2"/>
                          </a:solidFill>
                          <a:effectLst/>
                          <a:latin typeface="Calibri" panose="020F0502020204030204" pitchFamily="34" charset="0"/>
                        </a:rPr>
                        <a:t>23.1%</a:t>
                      </a:r>
                    </a:p>
                  </a:txBody>
                  <a:tcPr marL="7620" marR="7620" marT="7620" marB="0" anchor="b">
                    <a:solidFill>
                      <a:schemeClr val="bg1">
                        <a:lumMod val="95000"/>
                      </a:schemeClr>
                    </a:solidFill>
                  </a:tcPr>
                </a:tc>
                <a:extLst>
                  <a:ext uri="{0D108BD9-81ED-4DB2-BD59-A6C34878D82A}">
                    <a16:rowId xmlns:a16="http://schemas.microsoft.com/office/drawing/2014/main" val="10002"/>
                  </a:ext>
                </a:extLst>
              </a:tr>
              <a:tr h="320373">
                <a:tc>
                  <a:txBody>
                    <a:bodyPr/>
                    <a:lstStyle/>
                    <a:p>
                      <a:pPr algn="l" fontAlgn="b"/>
                      <a:r>
                        <a:rPr lang="en-US" sz="2000" b="0" i="0" u="none" strike="noStrike" dirty="0">
                          <a:solidFill>
                            <a:schemeClr val="bg1"/>
                          </a:solidFill>
                          <a:effectLst/>
                          <a:latin typeface="Calibri" panose="020F0502020204030204" pitchFamily="34" charset="0"/>
                        </a:rPr>
                        <a:t>Bexar</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7</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30,831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47.8%</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33.4%</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18.8%</a:t>
                      </a:r>
                    </a:p>
                  </a:txBody>
                  <a:tcPr marL="7620" marR="7620" marT="7620" marB="0" anchor="b"/>
                </a:tc>
                <a:extLst>
                  <a:ext uri="{0D108BD9-81ED-4DB2-BD59-A6C34878D82A}">
                    <a16:rowId xmlns:a16="http://schemas.microsoft.com/office/drawing/2014/main" val="10003"/>
                  </a:ext>
                </a:extLst>
              </a:tr>
              <a:tr h="320373">
                <a:tc>
                  <a:txBody>
                    <a:bodyPr/>
                    <a:lstStyle/>
                    <a:p>
                      <a:pPr algn="l" fontAlgn="b"/>
                      <a:r>
                        <a:rPr lang="en-US" sz="2000" b="0" i="0" u="none" strike="noStrike" dirty="0">
                          <a:solidFill>
                            <a:schemeClr val="bg1"/>
                          </a:solidFill>
                          <a:effectLst/>
                          <a:latin typeface="Calibri" panose="020F0502020204030204" pitchFamily="34" charset="0"/>
                        </a:rPr>
                        <a:t>Dallas</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8</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30,686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78.0%</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-25.5%</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47.6%</a:t>
                      </a:r>
                    </a:p>
                  </a:txBody>
                  <a:tcPr marL="7620" marR="7620" marT="7620" marB="0" anchor="b"/>
                </a:tc>
                <a:extLst>
                  <a:ext uri="{0D108BD9-81ED-4DB2-BD59-A6C34878D82A}">
                    <a16:rowId xmlns:a16="http://schemas.microsoft.com/office/drawing/2014/main" val="10004"/>
                  </a:ext>
                </a:extLst>
              </a:tr>
              <a:tr h="320373">
                <a:tc>
                  <a:txBody>
                    <a:bodyPr/>
                    <a:lstStyle/>
                    <a:p>
                      <a:pPr algn="l" fontAlgn="b"/>
                      <a:r>
                        <a:rPr lang="en-US" sz="2000" b="0" i="0" u="none" strike="noStrike" dirty="0">
                          <a:solidFill>
                            <a:schemeClr val="bg1"/>
                          </a:solidFill>
                          <a:effectLst/>
                          <a:latin typeface="Calibri" panose="020F0502020204030204" pitchFamily="34" charset="0"/>
                        </a:rPr>
                        <a:t>Denton</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9</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27,911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23.3%</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67.0%</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9.7%</a:t>
                      </a:r>
                    </a:p>
                  </a:txBody>
                  <a:tcPr marL="7620" marR="7620" marT="7620" marB="0" anchor="b"/>
                </a:tc>
                <a:extLst>
                  <a:ext uri="{0D108BD9-81ED-4DB2-BD59-A6C34878D82A}">
                    <a16:rowId xmlns:a16="http://schemas.microsoft.com/office/drawing/2014/main" val="10005"/>
                  </a:ext>
                </a:extLst>
              </a:tr>
              <a:tr h="320373">
                <a:tc>
                  <a:txBody>
                    <a:bodyPr/>
                    <a:lstStyle/>
                    <a:p>
                      <a:pPr algn="l" fontAlgn="b"/>
                      <a:r>
                        <a:rPr lang="en-US" sz="2000" b="0" i="0" u="none" strike="noStrike" dirty="0">
                          <a:solidFill>
                            <a:schemeClr val="bg1"/>
                          </a:solidFill>
                          <a:effectLst/>
                          <a:latin typeface="Calibri" panose="020F0502020204030204" pitchFamily="34" charset="0"/>
                        </a:rPr>
                        <a:t>Collin</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10</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27,150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24.4%</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56.5%</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19.0%</a:t>
                      </a:r>
                    </a:p>
                  </a:txBody>
                  <a:tcPr marL="7620" marR="7620" marT="7620" marB="0" anchor="b"/>
                </a:tc>
                <a:extLst>
                  <a:ext uri="{0D108BD9-81ED-4DB2-BD59-A6C34878D82A}">
                    <a16:rowId xmlns:a16="http://schemas.microsoft.com/office/drawing/2014/main" val="10006"/>
                  </a:ext>
                </a:extLst>
              </a:tr>
              <a:tr h="320373">
                <a:tc>
                  <a:txBody>
                    <a:bodyPr/>
                    <a:lstStyle/>
                    <a:p>
                      <a:pPr algn="l" fontAlgn="b"/>
                      <a:r>
                        <a:rPr lang="en-US" sz="2000" b="0" i="0" u="none" strike="noStrike" dirty="0">
                          <a:solidFill>
                            <a:schemeClr val="bg1"/>
                          </a:solidFill>
                          <a:effectLst/>
                          <a:latin typeface="Calibri" panose="020F0502020204030204" pitchFamily="34" charset="0"/>
                        </a:rPr>
                        <a:t>Fort Bend</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14</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22,870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29.4%</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48.1%</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22.6%</a:t>
                      </a:r>
                    </a:p>
                  </a:txBody>
                  <a:tcPr marL="7620" marR="7620" marT="7620" marB="0" anchor="b"/>
                </a:tc>
                <a:extLst>
                  <a:ext uri="{0D108BD9-81ED-4DB2-BD59-A6C34878D82A}">
                    <a16:rowId xmlns:a16="http://schemas.microsoft.com/office/drawing/2014/main" val="10007"/>
                  </a:ext>
                </a:extLst>
              </a:tr>
              <a:tr h="320373">
                <a:tc>
                  <a:txBody>
                    <a:bodyPr/>
                    <a:lstStyle/>
                    <a:p>
                      <a:pPr algn="l" fontAlgn="b"/>
                      <a:r>
                        <a:rPr lang="en-US" sz="2000" b="0" i="0" u="none" strike="noStrike" dirty="0">
                          <a:solidFill>
                            <a:schemeClr val="bg1"/>
                          </a:solidFill>
                          <a:effectLst/>
                          <a:latin typeface="Calibri" panose="020F0502020204030204" pitchFamily="34" charset="0"/>
                        </a:rPr>
                        <a:t>Travis</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15</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22,116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47.9%</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22.1%</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30.0%</a:t>
                      </a:r>
                    </a:p>
                  </a:txBody>
                  <a:tcPr marL="7620" marR="7620" marT="7620" marB="0" anchor="b"/>
                </a:tc>
                <a:extLst>
                  <a:ext uri="{0D108BD9-81ED-4DB2-BD59-A6C34878D82A}">
                    <a16:rowId xmlns:a16="http://schemas.microsoft.com/office/drawing/2014/main" val="10008"/>
                  </a:ext>
                </a:extLst>
              </a:tr>
              <a:tr h="320373">
                <a:tc>
                  <a:txBody>
                    <a:bodyPr/>
                    <a:lstStyle/>
                    <a:p>
                      <a:pPr algn="l" fontAlgn="b"/>
                      <a:r>
                        <a:rPr lang="en-US" sz="2000" b="0" i="0" u="none" strike="noStrike" dirty="0">
                          <a:solidFill>
                            <a:schemeClr val="bg1"/>
                          </a:solidFill>
                          <a:effectLst/>
                          <a:latin typeface="Calibri" panose="020F0502020204030204" pitchFamily="34" charset="0"/>
                        </a:rPr>
                        <a:t>Williamson</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19</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19,776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20.1%</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73.5%</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6.3%</a:t>
                      </a:r>
                    </a:p>
                  </a:txBody>
                  <a:tcPr marL="7620" marR="7620" marT="7620" marB="0" anchor="b"/>
                </a:tc>
                <a:extLst>
                  <a:ext uri="{0D108BD9-81ED-4DB2-BD59-A6C34878D82A}">
                    <a16:rowId xmlns:a16="http://schemas.microsoft.com/office/drawing/2014/main" val="10009"/>
                  </a:ext>
                </a:extLst>
              </a:tr>
              <a:tr h="320373">
                <a:tc>
                  <a:txBody>
                    <a:bodyPr/>
                    <a:lstStyle/>
                    <a:p>
                      <a:pPr algn="l" fontAlgn="b"/>
                      <a:r>
                        <a:rPr lang="en-US" sz="2000" b="0" i="0" u="none" strike="noStrike" dirty="0">
                          <a:solidFill>
                            <a:schemeClr val="bg1"/>
                          </a:solidFill>
                          <a:effectLst/>
                          <a:latin typeface="Calibri" panose="020F0502020204030204" pitchFamily="34" charset="0"/>
                        </a:rPr>
                        <a:t>Montgomery</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28</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16,412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22.7%</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68.5%</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8.8%</a:t>
                      </a:r>
                    </a:p>
                  </a:txBody>
                  <a:tcPr marL="7620" marR="7620" marT="7620" marB="0" anchor="b"/>
                </a:tc>
                <a:extLst>
                  <a:ext uri="{0D108BD9-81ED-4DB2-BD59-A6C34878D82A}">
                    <a16:rowId xmlns:a16="http://schemas.microsoft.com/office/drawing/2014/main" val="10010"/>
                  </a:ext>
                </a:extLst>
              </a:tr>
              <a:tr h="320373">
                <a:tc>
                  <a:txBody>
                    <a:bodyPr/>
                    <a:lstStyle/>
                    <a:p>
                      <a:pPr algn="l" fontAlgn="b"/>
                      <a:r>
                        <a:rPr lang="en-US" sz="2000" b="0" i="0" u="none" strike="noStrike" dirty="0" smtClean="0">
                          <a:solidFill>
                            <a:schemeClr val="bg1"/>
                          </a:solidFill>
                          <a:effectLst/>
                          <a:latin typeface="Calibri" panose="020F0502020204030204" pitchFamily="34" charset="0"/>
                        </a:rPr>
                        <a:t>Hidalgo*</a:t>
                      </a:r>
                      <a:endParaRPr lang="en-US" sz="2000" b="0" i="0" u="none" strike="noStrike" dirty="0">
                        <a:solidFill>
                          <a:schemeClr val="bg1"/>
                        </a:solidFill>
                        <a:effectLst/>
                        <a:latin typeface="Calibri" panose="020F0502020204030204" pitchFamily="34" charset="0"/>
                      </a:endParaRP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49</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10,474 </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105.9%</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-34.5%</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28.5%</a:t>
                      </a:r>
                    </a:p>
                  </a:txBody>
                  <a:tcPr marL="7620" marR="7620" marT="7620" marB="0" anchor="b"/>
                </a:tc>
                <a:extLst>
                  <a:ext uri="{0D108BD9-81ED-4DB2-BD59-A6C34878D82A}">
                    <a16:rowId xmlns:a16="http://schemas.microsoft.com/office/drawing/2014/main" val="10011"/>
                  </a:ext>
                </a:extLst>
              </a:tr>
              <a:tr h="385211">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and Harris Counties had negative net migration (Harris -10,322 and Hidalgo -621).</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2"/>
                  </a:ext>
                </a:extLst>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2017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2016-2017</a:t>
            </a:r>
            <a:endParaRPr lang="en-US" dirty="0">
              <a:solidFill>
                <a:schemeClr val="bg1"/>
              </a:solidFill>
            </a:endParaRPr>
          </a:p>
        </p:txBody>
      </p:sp>
      <p:sp>
        <p:nvSpPr>
          <p:cNvPr id="4" name="Rectangle 3"/>
          <p:cNvSpPr/>
          <p:nvPr/>
        </p:nvSpPr>
        <p:spPr>
          <a:xfrm>
            <a:off x="4503336" y="2422315"/>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387556"/>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51136" y="2420701"/>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61184" y="3386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8936" y="2422315"/>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8936" y="3384386"/>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513384" y="2730449"/>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657598"/>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51136" y="4657598"/>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71232" y="2710987"/>
            <a:ext cx="1420168" cy="629062"/>
          </a:xfrm>
          <a:prstGeom prst="rect">
            <a:avLst/>
          </a:prstGeom>
          <a:ln w="22225">
            <a:solidFill>
              <a:schemeClr val="accent6"/>
            </a:solidFill>
          </a:ln>
        </p:spPr>
        <p:txBody>
          <a:bodyPr wrap="square"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2393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2016-2017</a:t>
            </a:r>
            <a:endParaRPr lang="en-US" dirty="0">
              <a:solidFill>
                <a:schemeClr val="bg1"/>
              </a:solidFill>
            </a:endParaRPr>
          </a:p>
        </p:txBody>
      </p:sp>
      <p:graphicFrame>
        <p:nvGraphicFramePr>
          <p:cNvPr id="4" name="Table 3"/>
          <p:cNvGraphicFramePr>
            <a:graphicFrameLocks noGrp="1"/>
          </p:cNvGraphicFramePr>
          <p:nvPr>
            <p:extLst/>
          </p:nvPr>
        </p:nvGraphicFramePr>
        <p:xfrm>
          <a:off x="1600200" y="1143000"/>
          <a:ext cx="6781800" cy="5072587"/>
        </p:xfrm>
        <a:graphic>
          <a:graphicData uri="http://schemas.openxmlformats.org/drawingml/2006/table">
            <a:tbl>
              <a:tblPr firstRow="1" firstCol="1" bandRow="1">
                <a:tableStyleId>{5C22544A-7EE6-4342-B048-85BDC9FD1C3A}</a:tableStyleId>
              </a:tblPr>
              <a:tblGrid>
                <a:gridCol w="2074433">
                  <a:extLst>
                    <a:ext uri="{9D8B030D-6E8A-4147-A177-3AD203B41FA5}">
                      <a16:colId xmlns:a16="http://schemas.microsoft.com/office/drawing/2014/main" val="20000"/>
                    </a:ext>
                  </a:extLst>
                </a:gridCol>
                <a:gridCol w="638287">
                  <a:extLst>
                    <a:ext uri="{9D8B030D-6E8A-4147-A177-3AD203B41FA5}">
                      <a16:colId xmlns:a16="http://schemas.microsoft.com/office/drawing/2014/main" val="20001"/>
                    </a:ext>
                  </a:extLst>
                </a:gridCol>
                <a:gridCol w="1436146">
                  <a:extLst>
                    <a:ext uri="{9D8B030D-6E8A-4147-A177-3AD203B41FA5}">
                      <a16:colId xmlns:a16="http://schemas.microsoft.com/office/drawing/2014/main" val="20002"/>
                    </a:ext>
                  </a:extLst>
                </a:gridCol>
                <a:gridCol w="1276574">
                  <a:extLst>
                    <a:ext uri="{9D8B030D-6E8A-4147-A177-3AD203B41FA5}">
                      <a16:colId xmlns:a16="http://schemas.microsoft.com/office/drawing/2014/main" val="20003"/>
                    </a:ext>
                  </a:extLst>
                </a:gridCol>
                <a:gridCol w="1356360">
                  <a:extLst>
                    <a:ext uri="{9D8B030D-6E8A-4147-A177-3AD203B41FA5}">
                      <a16:colId xmlns:a16="http://schemas.microsoft.com/office/drawing/2014/main" val="20004"/>
                    </a:ext>
                  </a:extLst>
                </a:gridCol>
              </a:tblGrid>
              <a:tr h="990600">
                <a:tc>
                  <a:txBody>
                    <a:bodyPr/>
                    <a:lstStyle/>
                    <a:p>
                      <a:pPr algn="ctr">
                        <a:lnSpc>
                          <a:spcPct val="107000"/>
                        </a:lnSpc>
                      </a:pPr>
                      <a:r>
                        <a:rPr lang="en-US" sz="1400" dirty="0" smtClean="0">
                          <a:effectLst/>
                          <a:latin typeface="Calibri" panose="020F0502020204030204" pitchFamily="34" charset="0"/>
                        </a:rPr>
                        <a:t>County</a:t>
                      </a:r>
                    </a:p>
                    <a:p>
                      <a:pPr algn="ctr">
                        <a:lnSpc>
                          <a:spcPct val="107000"/>
                        </a:lnSpc>
                      </a:pPr>
                      <a:endParaRPr lang="en-US" sz="14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U.S. Rank</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smtClean="0">
                          <a:effectLst/>
                        </a:rPr>
                        <a:t>2015-2016</a:t>
                      </a:r>
                      <a:r>
                        <a:rPr lang="en-US" sz="1400" baseline="0" dirty="0" smtClean="0">
                          <a:effectLst/>
                        </a:rPr>
                        <a:t> </a:t>
                      </a:r>
                      <a:r>
                        <a:rPr lang="en-US" sz="1400" dirty="0" smtClean="0">
                          <a:effectLst/>
                        </a:rPr>
                        <a:t>Percent Population </a:t>
                      </a:r>
                      <a:r>
                        <a:rPr lang="en-US" sz="1400" dirty="0">
                          <a:effectLst/>
                        </a:rPr>
                        <a:t>Change</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Percent </a:t>
                      </a:r>
                      <a:r>
                        <a:rPr lang="en-US" sz="1400" dirty="0" smtClean="0">
                          <a:effectLst/>
                        </a:rPr>
                        <a:t>Change</a:t>
                      </a:r>
                      <a:r>
                        <a:rPr lang="en-US" sz="1400" baseline="0" dirty="0" smtClean="0">
                          <a:effectLst/>
                        </a:rPr>
                        <a:t> </a:t>
                      </a:r>
                      <a:r>
                        <a:rPr lang="en-US" sz="1400" dirty="0" smtClean="0">
                          <a:effectLst/>
                        </a:rPr>
                        <a:t>from Domestic Migration</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Percent </a:t>
                      </a:r>
                      <a:r>
                        <a:rPr lang="en-US" sz="1400" dirty="0" smtClean="0">
                          <a:effectLst/>
                        </a:rPr>
                        <a:t> Change from International</a:t>
                      </a:r>
                    </a:p>
                    <a:p>
                      <a:pPr marL="0" marR="0" algn="ctr">
                        <a:lnSpc>
                          <a:spcPct val="107000"/>
                        </a:lnSpc>
                        <a:spcBef>
                          <a:spcPts val="0"/>
                        </a:spcBef>
                        <a:spcAft>
                          <a:spcPts val="0"/>
                        </a:spcAft>
                      </a:pPr>
                      <a:r>
                        <a:rPr lang="en-US" sz="1400" dirty="0" smtClean="0">
                          <a:effectLst/>
                        </a:rPr>
                        <a:t>Migration </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313999">
                <a:tc>
                  <a:txBody>
                    <a:bodyPr/>
                    <a:lstStyle/>
                    <a:p>
                      <a:pPr algn="l" fontAlgn="b"/>
                      <a:r>
                        <a:rPr lang="en-US" sz="2000" b="0" i="0" u="none" strike="noStrike" dirty="0">
                          <a:solidFill>
                            <a:schemeClr val="bg1"/>
                          </a:solidFill>
                          <a:effectLst/>
                          <a:latin typeface="Calibri" panose="020F0502020204030204" pitchFamily="34" charset="0"/>
                        </a:rPr>
                        <a:t>Comal</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2</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5.1%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90.7%</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1.9%</a:t>
                      </a:r>
                    </a:p>
                  </a:txBody>
                  <a:tcPr marL="7620" marR="7620" marT="7620" marB="0" anchor="b"/>
                </a:tc>
                <a:extLst>
                  <a:ext uri="{0D108BD9-81ED-4DB2-BD59-A6C34878D82A}">
                    <a16:rowId xmlns:a16="http://schemas.microsoft.com/office/drawing/2014/main" val="10001"/>
                  </a:ext>
                </a:extLst>
              </a:tr>
              <a:tr h="313999">
                <a:tc>
                  <a:txBody>
                    <a:bodyPr/>
                    <a:lstStyle/>
                    <a:p>
                      <a:pPr algn="l" fontAlgn="b"/>
                      <a:r>
                        <a:rPr lang="en-US" sz="2000" b="0" i="0" u="none" strike="noStrike" dirty="0">
                          <a:solidFill>
                            <a:schemeClr val="bg1"/>
                          </a:solidFill>
                          <a:effectLst/>
                          <a:latin typeface="Calibri" panose="020F0502020204030204" pitchFamily="34" charset="0"/>
                        </a:rPr>
                        <a:t>Hays</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5.0%</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81.6%</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2.8%</a:t>
                      </a:r>
                    </a:p>
                  </a:txBody>
                  <a:tcPr marL="7620" marR="7620" marT="7620" marB="0" anchor="b"/>
                </a:tc>
                <a:extLst>
                  <a:ext uri="{0D108BD9-81ED-4DB2-BD59-A6C34878D82A}">
                    <a16:rowId xmlns:a16="http://schemas.microsoft.com/office/drawing/2014/main" val="10002"/>
                  </a:ext>
                </a:extLst>
              </a:tr>
              <a:tr h="313999">
                <a:tc>
                  <a:txBody>
                    <a:bodyPr/>
                    <a:lstStyle/>
                    <a:p>
                      <a:pPr algn="l" fontAlgn="b"/>
                      <a:r>
                        <a:rPr lang="en-US" sz="2000" b="0" i="0" u="none" strike="noStrike" dirty="0">
                          <a:solidFill>
                            <a:schemeClr val="bg1"/>
                          </a:solidFill>
                          <a:effectLst/>
                          <a:latin typeface="Calibri" panose="020F0502020204030204" pitchFamily="34" charset="0"/>
                        </a:rPr>
                        <a:t>Kendall</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5</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4.9%</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96.3%</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3.3%</a:t>
                      </a:r>
                    </a:p>
                  </a:txBody>
                  <a:tcPr marL="7620" marR="7620" marT="7620" marB="0" anchor="b"/>
                </a:tc>
                <a:extLst>
                  <a:ext uri="{0D108BD9-81ED-4DB2-BD59-A6C34878D82A}">
                    <a16:rowId xmlns:a16="http://schemas.microsoft.com/office/drawing/2014/main" val="10003"/>
                  </a:ext>
                </a:extLst>
              </a:tr>
              <a:tr h="313999">
                <a:tc>
                  <a:txBody>
                    <a:bodyPr/>
                    <a:lstStyle/>
                    <a:p>
                      <a:pPr algn="l" fontAlgn="b"/>
                      <a:r>
                        <a:rPr lang="en-US" sz="2000" b="0" i="0" u="none" strike="noStrike" dirty="0">
                          <a:solidFill>
                            <a:schemeClr val="bg1"/>
                          </a:solidFill>
                          <a:effectLst/>
                          <a:latin typeface="Calibri" panose="020F0502020204030204" pitchFamily="34" charset="0"/>
                        </a:rPr>
                        <a:t>Kaufman</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4.1%</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83.0%</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2.2%</a:t>
                      </a:r>
                    </a:p>
                  </a:txBody>
                  <a:tcPr marL="7620" marR="7620" marT="7620" marB="0" anchor="b"/>
                </a:tc>
                <a:extLst>
                  <a:ext uri="{0D108BD9-81ED-4DB2-BD59-A6C34878D82A}">
                    <a16:rowId xmlns:a16="http://schemas.microsoft.com/office/drawing/2014/main" val="10004"/>
                  </a:ext>
                </a:extLst>
              </a:tr>
              <a:tr h="313999">
                <a:tc>
                  <a:txBody>
                    <a:bodyPr/>
                    <a:lstStyle/>
                    <a:p>
                      <a:pPr algn="l" fontAlgn="b"/>
                      <a:r>
                        <a:rPr lang="en-US" sz="2000" b="0" i="0" u="none" strike="noStrike" dirty="0">
                          <a:solidFill>
                            <a:schemeClr val="bg1"/>
                          </a:solidFill>
                          <a:effectLst/>
                          <a:latin typeface="Calibri" panose="020F0502020204030204" pitchFamily="34" charset="0"/>
                        </a:rPr>
                        <a:t>Rains</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13</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4.0%</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103.1%</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2.9%</a:t>
                      </a:r>
                    </a:p>
                  </a:txBody>
                  <a:tcPr marL="7620" marR="7620" marT="7620" marB="0" anchor="b"/>
                </a:tc>
                <a:extLst>
                  <a:ext uri="{0D108BD9-81ED-4DB2-BD59-A6C34878D82A}">
                    <a16:rowId xmlns:a16="http://schemas.microsoft.com/office/drawing/2014/main" val="10005"/>
                  </a:ext>
                </a:extLst>
              </a:tr>
              <a:tr h="313999">
                <a:tc>
                  <a:txBody>
                    <a:bodyPr/>
                    <a:lstStyle/>
                    <a:p>
                      <a:pPr algn="l" fontAlgn="b"/>
                      <a:r>
                        <a:rPr lang="en-US" sz="2000" b="0" i="0" u="none" strike="noStrike" dirty="0">
                          <a:solidFill>
                            <a:schemeClr val="bg1"/>
                          </a:solidFill>
                          <a:effectLst/>
                          <a:latin typeface="Calibri" panose="020F0502020204030204" pitchFamily="34" charset="0"/>
                        </a:rPr>
                        <a:t>Williamson</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16</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3.7%</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73.5%</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6.3%</a:t>
                      </a:r>
                    </a:p>
                  </a:txBody>
                  <a:tcPr marL="7620" marR="7620" marT="7620" marB="0" anchor="b"/>
                </a:tc>
                <a:extLst>
                  <a:ext uri="{0D108BD9-81ED-4DB2-BD59-A6C34878D82A}">
                    <a16:rowId xmlns:a16="http://schemas.microsoft.com/office/drawing/2014/main" val="10006"/>
                  </a:ext>
                </a:extLst>
              </a:tr>
              <a:tr h="313999">
                <a:tc>
                  <a:txBody>
                    <a:bodyPr/>
                    <a:lstStyle/>
                    <a:p>
                      <a:pPr algn="l" fontAlgn="b"/>
                      <a:r>
                        <a:rPr lang="en-US" sz="2000" b="0" i="0" u="none" strike="noStrike" dirty="0">
                          <a:solidFill>
                            <a:schemeClr val="bg1"/>
                          </a:solidFill>
                          <a:effectLst/>
                          <a:latin typeface="Calibri" panose="020F0502020204030204" pitchFamily="34" charset="0"/>
                        </a:rPr>
                        <a:t>Rockwall</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22</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3.6%</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81.8%</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2.4%</a:t>
                      </a:r>
                    </a:p>
                  </a:txBody>
                  <a:tcPr marL="7620" marR="7620" marT="7620" marB="0" anchor="b"/>
                </a:tc>
                <a:extLst>
                  <a:ext uri="{0D108BD9-81ED-4DB2-BD59-A6C34878D82A}">
                    <a16:rowId xmlns:a16="http://schemas.microsoft.com/office/drawing/2014/main" val="10007"/>
                  </a:ext>
                </a:extLst>
              </a:tr>
              <a:tr h="313999">
                <a:tc>
                  <a:txBody>
                    <a:bodyPr/>
                    <a:lstStyle/>
                    <a:p>
                      <a:pPr algn="l" fontAlgn="b"/>
                      <a:r>
                        <a:rPr lang="en-US" sz="2000" b="0" i="0" u="none" strike="noStrike" dirty="0">
                          <a:solidFill>
                            <a:schemeClr val="bg1"/>
                          </a:solidFill>
                          <a:effectLst/>
                          <a:latin typeface="Calibri" panose="020F0502020204030204" pitchFamily="34" charset="0"/>
                        </a:rPr>
                        <a:t>Parker</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26</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3.6%</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89.7%</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1.3%</a:t>
                      </a:r>
                    </a:p>
                  </a:txBody>
                  <a:tcPr marL="7620" marR="7620" marT="7620" marB="0" anchor="b"/>
                </a:tc>
                <a:extLst>
                  <a:ext uri="{0D108BD9-81ED-4DB2-BD59-A6C34878D82A}">
                    <a16:rowId xmlns:a16="http://schemas.microsoft.com/office/drawing/2014/main" val="10008"/>
                  </a:ext>
                </a:extLst>
              </a:tr>
              <a:tr h="313999">
                <a:tc>
                  <a:txBody>
                    <a:bodyPr/>
                    <a:lstStyle/>
                    <a:p>
                      <a:pPr algn="l" fontAlgn="b"/>
                      <a:r>
                        <a:rPr lang="en-US" sz="2000" b="0" i="0" u="none" strike="noStrike" dirty="0">
                          <a:solidFill>
                            <a:schemeClr val="bg1"/>
                          </a:solidFill>
                          <a:effectLst/>
                          <a:latin typeface="Calibri" panose="020F0502020204030204" pitchFamily="34" charset="0"/>
                        </a:rPr>
                        <a:t>Denton</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32</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3.5%</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67.0%</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9.7%</a:t>
                      </a:r>
                    </a:p>
                  </a:txBody>
                  <a:tcPr marL="7620" marR="7620" marT="7620" marB="0" anchor="b"/>
                </a:tc>
                <a:extLst>
                  <a:ext uri="{0D108BD9-81ED-4DB2-BD59-A6C34878D82A}">
                    <a16:rowId xmlns:a16="http://schemas.microsoft.com/office/drawing/2014/main" val="10009"/>
                  </a:ext>
                </a:extLst>
              </a:tr>
              <a:tr h="313999">
                <a:tc>
                  <a:txBody>
                    <a:bodyPr/>
                    <a:lstStyle/>
                    <a:p>
                      <a:pPr algn="l" fontAlgn="b"/>
                      <a:r>
                        <a:rPr lang="en-US" sz="2000" b="0" i="0" u="none" strike="noStrike" dirty="0">
                          <a:solidFill>
                            <a:schemeClr val="bg1"/>
                          </a:solidFill>
                          <a:effectLst/>
                          <a:latin typeface="Calibri" panose="020F0502020204030204" pitchFamily="34" charset="0"/>
                        </a:rPr>
                        <a:t>Guadalupe</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36</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3.3%</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81.4%</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2.7%</a:t>
                      </a:r>
                    </a:p>
                  </a:txBody>
                  <a:tcPr marL="7620" marR="7620" marT="7620" marB="0" anchor="b"/>
                </a:tc>
                <a:extLst>
                  <a:ext uri="{0D108BD9-81ED-4DB2-BD59-A6C34878D82A}">
                    <a16:rowId xmlns:a16="http://schemas.microsoft.com/office/drawing/2014/main" val="10010"/>
                  </a:ext>
                </a:extLst>
              </a:tr>
              <a:tr h="313999">
                <a:tc>
                  <a:txBody>
                    <a:bodyPr/>
                    <a:lstStyle/>
                    <a:p>
                      <a:pPr algn="l" fontAlgn="b"/>
                      <a:r>
                        <a:rPr lang="en-US" sz="2000" b="0" i="0" u="none" strike="noStrike" dirty="0">
                          <a:solidFill>
                            <a:schemeClr val="bg1"/>
                          </a:solidFill>
                          <a:effectLst/>
                          <a:latin typeface="Calibri" panose="020F0502020204030204" pitchFamily="34" charset="0"/>
                        </a:rPr>
                        <a:t>Ellis</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44</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78.2%</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3.0%</a:t>
                      </a:r>
                    </a:p>
                  </a:txBody>
                  <a:tcPr marL="7620" marR="7620" marT="7620" marB="0" anchor="b"/>
                </a:tc>
                <a:extLst>
                  <a:ext uri="{0D108BD9-81ED-4DB2-BD59-A6C34878D82A}">
                    <a16:rowId xmlns:a16="http://schemas.microsoft.com/office/drawing/2014/main" val="10011"/>
                  </a:ext>
                </a:extLst>
              </a:tr>
              <a:tr h="313999">
                <a:tc>
                  <a:txBody>
                    <a:bodyPr/>
                    <a:lstStyle/>
                    <a:p>
                      <a:pPr algn="l" fontAlgn="b"/>
                      <a:r>
                        <a:rPr lang="en-US" sz="2000" b="0" i="0" u="none" strike="noStrike" dirty="0">
                          <a:solidFill>
                            <a:schemeClr val="bg1"/>
                          </a:solidFill>
                          <a:effectLst/>
                          <a:latin typeface="Calibri" panose="020F0502020204030204" pitchFamily="34" charset="0"/>
                        </a:rPr>
                        <a:t>Llano</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45</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3.1%</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119.8%</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0.5%</a:t>
                      </a:r>
                    </a:p>
                  </a:txBody>
                  <a:tcPr marL="7620" marR="7620" marT="7620" marB="0" anchor="b"/>
                </a:tc>
                <a:extLst>
                  <a:ext uri="{0D108BD9-81ED-4DB2-BD59-A6C34878D82A}">
                    <a16:rowId xmlns:a16="http://schemas.microsoft.com/office/drawing/2014/main" val="1504884576"/>
                  </a:ext>
                </a:extLst>
              </a:tr>
              <a:tr h="313999">
                <a:tc>
                  <a:txBody>
                    <a:bodyPr/>
                    <a:lstStyle/>
                    <a:p>
                      <a:pPr algn="l" fontAlgn="b"/>
                      <a:r>
                        <a:rPr lang="en-US" sz="2000" b="0" i="0" u="none" strike="noStrike" dirty="0">
                          <a:solidFill>
                            <a:schemeClr val="bg1"/>
                          </a:solidFill>
                          <a:effectLst/>
                          <a:latin typeface="Calibri" panose="020F0502020204030204" pitchFamily="34" charset="0"/>
                        </a:rPr>
                        <a:t>Fort Bend</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48</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48.1%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22.6%</a:t>
                      </a:r>
                    </a:p>
                  </a:txBody>
                  <a:tcPr marL="7620" marR="7620" marT="7620" marB="0" anchor="b"/>
                </a:tc>
                <a:extLst>
                  <a:ext uri="{0D108BD9-81ED-4DB2-BD59-A6C34878D82A}">
                    <a16:rowId xmlns:a16="http://schemas.microsoft.com/office/drawing/2014/main" val="2999213434"/>
                  </a:ext>
                </a:extLst>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2017</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2017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791200" y="2133600"/>
            <a:ext cx="1295400" cy="4103116"/>
          </a:xfrm>
          <a:prstGeom prst="rect">
            <a:avLst/>
          </a:prstGeom>
          <a:noFill/>
          <a:ln w="34925">
            <a:solidFill>
              <a:srgbClr val="C00000"/>
            </a:solidFill>
          </a:ln>
        </p:spPr>
        <p:txBody>
          <a:bodyPr wrap="square"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6662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C327827-ADB5-4A53-A1D5-C733F4954327}">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94A2D153-A545-4A3E-B636-BC684C0075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24314</TotalTime>
  <Words>2790</Words>
  <Application>Microsoft Office PowerPoint</Application>
  <PresentationFormat>Letter Paper (8.5x11 in)</PresentationFormat>
  <Paragraphs>719</Paragraphs>
  <Slides>45</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ＭＳ Ｐゴシック</vt:lpstr>
      <vt:lpstr>Arial</vt:lpstr>
      <vt:lpstr>Calibri</vt:lpstr>
      <vt:lpstr>Calibri Light</vt:lpstr>
      <vt:lpstr>Times New Roman</vt:lpstr>
      <vt:lpstr>1_Office Theme</vt:lpstr>
      <vt:lpstr>Texas Demographic Characteristics and Trends</vt:lpstr>
      <vt:lpstr>Growing States, 2010-2017</vt:lpstr>
      <vt:lpstr>Estimates of percent components of population change, Texas, 2011-2017</vt:lpstr>
      <vt:lpstr>Total Estimated Population by County, Texas, 2017</vt:lpstr>
      <vt:lpstr>Estimated Population Change, Texas Counties, 2010 to 2017</vt:lpstr>
      <vt:lpstr>Estimated Percent Change of the Total Population by County, Texas, 2016 to 2017</vt:lpstr>
      <vt:lpstr>Estimated Percent Change of the Total Population by County, Texas, 2010 to 2017</vt:lpstr>
      <vt:lpstr>PowerPoint Presentation</vt:lpstr>
      <vt:lpstr>PowerPoint Presentation</vt:lpstr>
      <vt:lpstr>The 15 Cities With the Largest Numeric Increase Between July 1, 2016, and July 1, 2017 (Populations of 50,000 or more in 2016)</vt:lpstr>
      <vt:lpstr>The 15 Most Populous Cities as of July 1, 2017</vt:lpstr>
      <vt:lpstr>The 15 Fastest-Growing Large Cities and Towns Between July 1, 2016, and July 1, 2017 (Populations of 50,000 or more in 2016)</vt:lpstr>
      <vt:lpstr>Texas Population Pyramid by Race/Ethnicity, 2014</vt:lpstr>
      <vt:lpstr>Texas Population Pyramid by Race/Ethnicity, 2014</vt:lpstr>
      <vt:lpstr>Texas Population Pyramid by Race/Ethnicity, 2014</vt:lpstr>
      <vt:lpstr>Estimated Percent of Total Net-Migrant Flows to and From Texas and Other States, 2015</vt:lpstr>
      <vt:lpstr>PowerPoint Presentation</vt:lpstr>
      <vt:lpstr>Unauthorized and Mexican Immigration, 2015</vt:lpstr>
      <vt:lpstr>PowerPoint Presentation</vt:lpstr>
      <vt:lpstr>PowerPoint Presentation</vt:lpstr>
      <vt:lpstr>PowerPoint Presentation</vt:lpstr>
      <vt:lpstr>PowerPoint Presentation</vt:lpstr>
      <vt:lpstr>Projected Population Growth in Texas,  2010-2050</vt:lpstr>
      <vt:lpstr>Projected and Estimated Population Growth in Texas, 2010-2050</vt:lpstr>
      <vt:lpstr>Projected Population Growth in Texas,  2010-2020</vt:lpstr>
      <vt:lpstr>Projected population for Texas Councils of Government, 2010-2050</vt:lpstr>
      <vt:lpstr>Projected population for Texas Councils of Government, 2010-2050</vt:lpstr>
      <vt:lpstr>Projected population for Texas Councils of Government, 2010-2050</vt:lpstr>
      <vt:lpstr>Projected population for Texas Councils of Government, 2010-2050</vt:lpstr>
      <vt:lpstr>Projected population and population change for persons aged 0-18 years, 2010-2030 for Texas counties by metro status</vt:lpstr>
      <vt:lpstr>Projected Population of Persons Aged 0-18 Years by Race and Ethnicity, Texas 2010-2050</vt:lpstr>
      <vt:lpstr>Projected Percent of Population of Persons Aged 0-18 Years by Race and Ethnicity, Texas 2010-2050</vt:lpstr>
      <vt:lpstr>Percent of Civilian Labor Force by Occupation, Texas, 2008, 2014 and 2014-2008 Difference</vt:lpstr>
      <vt:lpstr>Percent Distribution of Educational Attainment of Persons Aged 25 Years and Older, Texas, 2008, 2011, and 2015</vt:lpstr>
      <vt:lpstr>Educational Attainment of Persons Age 25 Years and Older by Race/Ethnicity, Texas, 2015</vt:lpstr>
      <vt:lpstr>Projected Growth of Population Aged 65 Years and Older in Texas, 2010-2050</vt:lpstr>
      <vt:lpstr>Population Change by Age Group, Texas, 1950-2050 </vt:lpstr>
      <vt:lpstr>Population Projections, Texas, 2010-2050, Percent Over and Under 65</vt:lpstr>
      <vt:lpstr>PowerPoint Presentation</vt:lpstr>
      <vt:lpstr>Projected Racial and Ethnic Percent, Texas, 2010-2050</vt:lpstr>
      <vt:lpstr>Population Projections 65 Years and Over by Race/Ethnicity, Texas, 2010-2050</vt:lpstr>
      <vt:lpstr>Percent of Population by Race/Ethnicity for Age Groups, 2010 and 2050</vt:lpstr>
      <vt:lpstr>PowerPoint Presentation</vt:lpstr>
      <vt:lpstr>PowerPoint Presentation</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660</cp:revision>
  <cp:lastPrinted>2012-07-15T20:37:49Z</cp:lastPrinted>
  <dcterms:created xsi:type="dcterms:W3CDTF">2010-01-22T14:36:29Z</dcterms:created>
  <dcterms:modified xsi:type="dcterms:W3CDTF">2018-06-29T17:00:00Z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