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8" r:id="rId4"/>
  </p:sldMasterIdLst>
  <p:notesMasterIdLst>
    <p:notesMasterId r:id="rId10"/>
  </p:notesMasterIdLst>
  <p:handoutMasterIdLst>
    <p:handoutMasterId r:id="rId11"/>
  </p:handoutMasterIdLst>
  <p:sldIdLst>
    <p:sldId id="353" r:id="rId5"/>
    <p:sldId id="354" r:id="rId6"/>
    <p:sldId id="356" r:id="rId7"/>
    <p:sldId id="355" r:id="rId8"/>
    <p:sldId id="357" r:id="rId9"/>
  </p:sldIdLst>
  <p:sldSz cx="9144000" cy="6858000" type="letter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87F2B7-93B1-4DB9-9445-2BB58187874E}">
          <p14:sldIdLst>
            <p14:sldId id="353"/>
            <p14:sldId id="354"/>
            <p14:sldId id="356"/>
            <p14:sldId id="355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 Potter" initials="LP" lastIdx="2" clrIdx="0">
    <p:extLst>
      <p:ext uri="{19B8F6BF-5375-455C-9EA6-DF929625EA0E}">
        <p15:presenceInfo xmlns:p15="http://schemas.microsoft.com/office/powerpoint/2012/main" userId="S-1-5-21-1922958001-1748050809-1695950106-235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E7A"/>
    <a:srgbClr val="D78F8D"/>
    <a:srgbClr val="4383D1"/>
    <a:srgbClr val="AF423F"/>
    <a:srgbClr val="191C6F"/>
    <a:srgbClr val="FFFFCC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6" autoAdjust="0"/>
    <p:restoredTop sz="87260" autoAdjust="0"/>
  </p:normalViewPr>
  <p:slideViewPr>
    <p:cSldViewPr>
      <p:cViewPr varScale="1">
        <p:scale>
          <a:sx n="81" d="100"/>
          <a:sy n="81" d="100"/>
        </p:scale>
        <p:origin x="94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378"/>
    </p:cViewPr>
  </p:sorterViewPr>
  <p:notesViewPr>
    <p:cSldViewPr>
      <p:cViewPr varScale="1">
        <p:scale>
          <a:sx n="79" d="100"/>
          <a:sy n="79" d="100"/>
        </p:scale>
        <p:origin x="-144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Numeric change in nonemployers, 2003–13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Transportation and warehousing</c:v>
                </c:pt>
                <c:pt idx="1">
                  <c:v>Arts, entertainment, and recreation</c:v>
                </c:pt>
                <c:pt idx="2">
                  <c:v>Real estate and rental and leasing</c:v>
                </c:pt>
                <c:pt idx="3">
                  <c:v>Health care and social assistance</c:v>
                </c:pt>
                <c:pt idx="4">
                  <c:v>Professional, scientific, and technical services</c:v>
                </c:pt>
                <c:pt idx="5">
                  <c:v>Administrative and support and waste management and remediation services</c:v>
                </c:pt>
                <c:pt idx="6">
                  <c:v>Other services*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243315</c:v>
                </c:pt>
                <c:pt idx="1">
                  <c:v>368548</c:v>
                </c:pt>
                <c:pt idx="2">
                  <c:v>402758</c:v>
                </c:pt>
                <c:pt idx="3">
                  <c:v>416816</c:v>
                </c:pt>
                <c:pt idx="4">
                  <c:v>588195</c:v>
                </c:pt>
                <c:pt idx="5">
                  <c:v>738694</c:v>
                </c:pt>
                <c:pt idx="6">
                  <c:v>923282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9-4569-9AAB-CC4550421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7335264"/>
        <c:axId val="457332640"/>
      </c:barChart>
      <c:catAx>
        <c:axId val="45733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32640"/>
        <c:crosses val="autoZero"/>
        <c:auto val="1"/>
        <c:lblAlgn val="ctr"/>
        <c:lblOffset val="100"/>
        <c:noMultiLvlLbl val="0"/>
      </c:catAx>
      <c:valAx>
        <c:axId val="45733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33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Mining </c:v>
                </c:pt>
                <c:pt idx="1">
                  <c:v>Finance and insurance</c:v>
                </c:pt>
                <c:pt idx="2">
                  <c:v>Utilities</c:v>
                </c:pt>
                <c:pt idx="3">
                  <c:v>Agriculture, forestry, fishing and hunting</c:v>
                </c:pt>
                <c:pt idx="4">
                  <c:v>Information</c:v>
                </c:pt>
                <c:pt idx="5">
                  <c:v>Wholesale trade</c:v>
                </c:pt>
                <c:pt idx="6">
                  <c:v>Manufacturing</c:v>
                </c:pt>
                <c:pt idx="7">
                  <c:v>Accommodation and food services</c:v>
                </c:pt>
                <c:pt idx="8">
                  <c:v>Educational services</c:v>
                </c:pt>
                <c:pt idx="9">
                  <c:v>Retail trade</c:v>
                </c:pt>
                <c:pt idx="10">
                  <c:v>Arts, entertainment, and recreation</c:v>
                </c:pt>
                <c:pt idx="11">
                  <c:v>Construction</c:v>
                </c:pt>
                <c:pt idx="12">
                  <c:v>Real estate and rental and leasing</c:v>
                </c:pt>
                <c:pt idx="13">
                  <c:v>Health care and social assistance</c:v>
                </c:pt>
                <c:pt idx="14">
                  <c:v>Professional, scientific, and technical services</c:v>
                </c:pt>
                <c:pt idx="15">
                  <c:v>Transportation and warehousing</c:v>
                </c:pt>
                <c:pt idx="16">
                  <c:v>Administrative and support and waste management and remediation services</c:v>
                </c:pt>
                <c:pt idx="17">
                  <c:v>Other services (except public administration)</c:v>
                </c:pt>
                <c:pt idx="18">
                  <c:v>Total for all sectors</c:v>
                </c:pt>
              </c:strCache>
            </c:strRef>
          </c:cat>
          <c:val>
            <c:numRef>
              <c:f>Sheet1!$B$2:$B$20</c:f>
              <c:numCache>
                <c:formatCode>_(* #,##0_);_(* \(#,##0\);_(* "-"??_);_(@_)</c:formatCode>
                <c:ptCount val="19"/>
                <c:pt idx="0">
                  <c:v>-4686</c:v>
                </c:pt>
                <c:pt idx="1">
                  <c:v>-1492</c:v>
                </c:pt>
                <c:pt idx="2">
                  <c:v>280</c:v>
                </c:pt>
                <c:pt idx="3">
                  <c:v>1237</c:v>
                </c:pt>
                <c:pt idx="4">
                  <c:v>2284</c:v>
                </c:pt>
                <c:pt idx="5">
                  <c:v>3278</c:v>
                </c:pt>
                <c:pt idx="6">
                  <c:v>5750</c:v>
                </c:pt>
                <c:pt idx="7">
                  <c:v>13765</c:v>
                </c:pt>
                <c:pt idx="8">
                  <c:v>21701</c:v>
                </c:pt>
                <c:pt idx="9">
                  <c:v>28556</c:v>
                </c:pt>
                <c:pt idx="10">
                  <c:v>32027</c:v>
                </c:pt>
                <c:pt idx="11">
                  <c:v>34864</c:v>
                </c:pt>
                <c:pt idx="12">
                  <c:v>35386</c:v>
                </c:pt>
                <c:pt idx="13">
                  <c:v>37308</c:v>
                </c:pt>
                <c:pt idx="14">
                  <c:v>50238</c:v>
                </c:pt>
                <c:pt idx="15">
                  <c:v>75482</c:v>
                </c:pt>
                <c:pt idx="16">
                  <c:v>87532</c:v>
                </c:pt>
                <c:pt idx="17">
                  <c:v>91280</c:v>
                </c:pt>
                <c:pt idx="18">
                  <c:v>514790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E-4DD5-A2F1-D5F5049E5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3139512"/>
        <c:axId val="373139840"/>
      </c:barChart>
      <c:catAx>
        <c:axId val="373139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39840"/>
        <c:crosses val="autoZero"/>
        <c:auto val="1"/>
        <c:lblAlgn val="ctr"/>
        <c:lblOffset val="100"/>
        <c:noMultiLvlLbl val="0"/>
      </c:catAx>
      <c:valAx>
        <c:axId val="37313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3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Mining, quarrying, and oil and gas extraction</c:v>
                </c:pt>
                <c:pt idx="1">
                  <c:v>Finance and insurance</c:v>
                </c:pt>
                <c:pt idx="2">
                  <c:v>Construction</c:v>
                </c:pt>
                <c:pt idx="3">
                  <c:v>Agriculture, forestry, fishing and hunting</c:v>
                </c:pt>
                <c:pt idx="4">
                  <c:v>Wholesale trade</c:v>
                </c:pt>
                <c:pt idx="5">
                  <c:v>Information</c:v>
                </c:pt>
                <c:pt idx="6">
                  <c:v>Retail trade</c:v>
                </c:pt>
                <c:pt idx="7">
                  <c:v>Real estate and rental and leasing</c:v>
                </c:pt>
                <c:pt idx="8">
                  <c:v>Manufacturing</c:v>
                </c:pt>
                <c:pt idx="9">
                  <c:v>Health care and social assistance</c:v>
                </c:pt>
                <c:pt idx="10">
                  <c:v>Utilities</c:v>
                </c:pt>
                <c:pt idx="11">
                  <c:v>Professional, scientific, and technical services</c:v>
                </c:pt>
                <c:pt idx="12">
                  <c:v>Other services (except public administration)</c:v>
                </c:pt>
                <c:pt idx="13">
                  <c:v>Accommodation and food services</c:v>
                </c:pt>
                <c:pt idx="14">
                  <c:v>Arts, entertainment, and recreation</c:v>
                </c:pt>
                <c:pt idx="15">
                  <c:v>Administrative and support and waste management and remediation services</c:v>
                </c:pt>
                <c:pt idx="16">
                  <c:v>Educational services</c:v>
                </c:pt>
                <c:pt idx="17">
                  <c:v>Transportation and warehousing</c:v>
                </c:pt>
                <c:pt idx="18">
                  <c:v>Total for all sectors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-0.12924757281553398</c:v>
                </c:pt>
                <c:pt idx="1">
                  <c:v>-2.0932712273416018E-2</c:v>
                </c:pt>
                <c:pt idx="2">
                  <c:v>6.6767420521401194E-2</c:v>
                </c:pt>
                <c:pt idx="3">
                  <c:v>0.10378015576521243</c:v>
                </c:pt>
                <c:pt idx="4">
                  <c:v>0.10450219619326501</c:v>
                </c:pt>
                <c:pt idx="5">
                  <c:v>0.12131715771230503</c:v>
                </c:pt>
                <c:pt idx="6">
                  <c:v>0.13767014290622051</c:v>
                </c:pt>
                <c:pt idx="7">
                  <c:v>0.1814703957193424</c:v>
                </c:pt>
                <c:pt idx="8">
                  <c:v>0.20813726199956561</c:v>
                </c:pt>
                <c:pt idx="9">
                  <c:v>0.22554851686069222</c:v>
                </c:pt>
                <c:pt idx="10">
                  <c:v>0.23056523863821468</c:v>
                </c:pt>
                <c:pt idx="11">
                  <c:v>0.30994948823607604</c:v>
                </c:pt>
                <c:pt idx="12">
                  <c:v>0.37188685318047188</c:v>
                </c:pt>
                <c:pt idx="13">
                  <c:v>0.45157798044747721</c:v>
                </c:pt>
                <c:pt idx="14">
                  <c:v>0.52395052841671297</c:v>
                </c:pt>
                <c:pt idx="15">
                  <c:v>0.58685260299688247</c:v>
                </c:pt>
                <c:pt idx="16">
                  <c:v>0.63684117854208244</c:v>
                </c:pt>
                <c:pt idx="17">
                  <c:v>0.754141272854431</c:v>
                </c:pt>
                <c:pt idx="18">
                  <c:v>0.29636781180393518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E-4DD5-A2F1-D5F5049E5E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Mining, quarrying, and oil and gas extraction</c:v>
                </c:pt>
                <c:pt idx="1">
                  <c:v>Finance and insurance</c:v>
                </c:pt>
                <c:pt idx="2">
                  <c:v>Construction</c:v>
                </c:pt>
                <c:pt idx="3">
                  <c:v>Agriculture, forestry, fishing and hunting</c:v>
                </c:pt>
                <c:pt idx="4">
                  <c:v>Wholesale trade</c:v>
                </c:pt>
                <c:pt idx="5">
                  <c:v>Information</c:v>
                </c:pt>
                <c:pt idx="6">
                  <c:v>Retail trade</c:v>
                </c:pt>
                <c:pt idx="7">
                  <c:v>Real estate and rental and leasing</c:v>
                </c:pt>
                <c:pt idx="8">
                  <c:v>Manufacturing</c:v>
                </c:pt>
                <c:pt idx="9">
                  <c:v>Health care and social assistance</c:v>
                </c:pt>
                <c:pt idx="10">
                  <c:v>Utilities</c:v>
                </c:pt>
                <c:pt idx="11">
                  <c:v>Professional, scientific, and technical services</c:v>
                </c:pt>
                <c:pt idx="12">
                  <c:v>Other services (except public administration)</c:v>
                </c:pt>
                <c:pt idx="13">
                  <c:v>Accommodation and food services</c:v>
                </c:pt>
                <c:pt idx="14">
                  <c:v>Arts, entertainment, and recreation</c:v>
                </c:pt>
                <c:pt idx="15">
                  <c:v>Administrative and support and waste management and remediation services</c:v>
                </c:pt>
                <c:pt idx="16">
                  <c:v>Educational services</c:v>
                </c:pt>
                <c:pt idx="17">
                  <c:v>Transportation and warehousing</c:v>
                </c:pt>
                <c:pt idx="18">
                  <c:v>Total for all sectors</c:v>
                </c:pt>
              </c:strCache>
            </c:strRef>
          </c:cat>
          <c:val>
            <c:numRef>
              <c:f>Sheet1!$C$2:$C$20</c:f>
              <c:numCache>
                <c:formatCode>0.0%</c:formatCode>
                <c:ptCount val="19"/>
                <c:pt idx="0">
                  <c:v>-0.15019972323365166</c:v>
                </c:pt>
                <c:pt idx="1">
                  <c:v>-5.4573728479345579E-2</c:v>
                </c:pt>
                <c:pt idx="2">
                  <c:v>-3.0680920855204238E-2</c:v>
                </c:pt>
                <c:pt idx="3">
                  <c:v>3.2577860343131898E-2</c:v>
                </c:pt>
                <c:pt idx="4">
                  <c:v>5.1459606947408677E-2</c:v>
                </c:pt>
                <c:pt idx="5">
                  <c:v>6.1376477439053181E-2</c:v>
                </c:pt>
                <c:pt idx="6">
                  <c:v>7.8626795383963596E-2</c:v>
                </c:pt>
                <c:pt idx="7">
                  <c:v>0.10619985906219356</c:v>
                </c:pt>
                <c:pt idx="8">
                  <c:v>0.12225540080550029</c:v>
                </c:pt>
                <c:pt idx="9">
                  <c:v>0.13035519544572269</c:v>
                </c:pt>
                <c:pt idx="10">
                  <c:v>0.14897480960749854</c:v>
                </c:pt>
                <c:pt idx="11">
                  <c:v>0.18494512725703777</c:v>
                </c:pt>
                <c:pt idx="12">
                  <c:v>0.25576332863043216</c:v>
                </c:pt>
                <c:pt idx="13">
                  <c:v>0.3327602647715962</c:v>
                </c:pt>
                <c:pt idx="14">
                  <c:v>0.38138213979117169</c:v>
                </c:pt>
                <c:pt idx="15">
                  <c:v>0.40502069695023557</c:v>
                </c:pt>
                <c:pt idx="16">
                  <c:v>0.4887831745544583</c:v>
                </c:pt>
                <c:pt idx="17">
                  <c:v>0.86131018975485463</c:v>
                </c:pt>
                <c:pt idx="18">
                  <c:v>0.19474118444927921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E-4DD5-A2F1-D5F5049E5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3139512"/>
        <c:axId val="373139840"/>
      </c:barChart>
      <c:catAx>
        <c:axId val="373139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39840"/>
        <c:crosses val="autoZero"/>
        <c:auto val="1"/>
        <c:lblAlgn val="ctr"/>
        <c:lblOffset val="100"/>
        <c:noMultiLvlLbl val="0"/>
      </c:catAx>
      <c:valAx>
        <c:axId val="37313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13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Mining, quarrying, and oil and gas extraction</c:v>
                </c:pt>
                <c:pt idx="1">
                  <c:v>Finance and insurance</c:v>
                </c:pt>
                <c:pt idx="2">
                  <c:v>Information</c:v>
                </c:pt>
                <c:pt idx="3">
                  <c:v>Construction</c:v>
                </c:pt>
                <c:pt idx="4">
                  <c:v>Wholesale trade</c:v>
                </c:pt>
                <c:pt idx="5">
                  <c:v>Agriculture, forestry, fishing and hunting</c:v>
                </c:pt>
                <c:pt idx="6">
                  <c:v>Manufacturing</c:v>
                </c:pt>
                <c:pt idx="7">
                  <c:v>Accommodation and food services</c:v>
                </c:pt>
                <c:pt idx="8">
                  <c:v>Educational services</c:v>
                </c:pt>
                <c:pt idx="9">
                  <c:v>Real estate and rental and leasing</c:v>
                </c:pt>
                <c:pt idx="10">
                  <c:v>Arts, entertainment, and recreation</c:v>
                </c:pt>
                <c:pt idx="11">
                  <c:v>Retail trade</c:v>
                </c:pt>
                <c:pt idx="12">
                  <c:v>Utilities</c:v>
                </c:pt>
                <c:pt idx="13">
                  <c:v>Professional, scientific, and technical services</c:v>
                </c:pt>
                <c:pt idx="14">
                  <c:v>Health care and social assistance</c:v>
                </c:pt>
                <c:pt idx="15">
                  <c:v>Transportation and warehousing</c:v>
                </c:pt>
                <c:pt idx="16">
                  <c:v>Administrative and support and waste management and remediation services</c:v>
                </c:pt>
                <c:pt idx="17">
                  <c:v>Other services (except public administration)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-9.1027409234833625E-3</c:v>
                </c:pt>
                <c:pt idx="1">
                  <c:v>-2.8982691971483517E-3</c:v>
                </c:pt>
                <c:pt idx="2">
                  <c:v>5.4391110938440919E-4</c:v>
                </c:pt>
                <c:pt idx="3">
                  <c:v>2.4029215796732648E-3</c:v>
                </c:pt>
                <c:pt idx="4">
                  <c:v>4.4367606208356803E-3</c:v>
                </c:pt>
                <c:pt idx="5">
                  <c:v>6.367645059150333E-3</c:v>
                </c:pt>
                <c:pt idx="6">
                  <c:v>1.1169603139144117E-2</c:v>
                </c:pt>
                <c:pt idx="7">
                  <c:v>2.6739058645272831E-2</c:v>
                </c:pt>
                <c:pt idx="8">
                  <c:v>4.2155053516968084E-2</c:v>
                </c:pt>
                <c:pt idx="9">
                  <c:v>5.5471162998504242E-2</c:v>
                </c:pt>
                <c:pt idx="10">
                  <c:v>6.2213718215194544E-2</c:v>
                </c:pt>
                <c:pt idx="11">
                  <c:v>6.7724703277064438E-2</c:v>
                </c:pt>
                <c:pt idx="12">
                  <c:v>6.8738708988131086E-2</c:v>
                </c:pt>
                <c:pt idx="13">
                  <c:v>7.2472270246119783E-2</c:v>
                </c:pt>
                <c:pt idx="14">
                  <c:v>9.7589308261621238E-2</c:v>
                </c:pt>
                <c:pt idx="15">
                  <c:v>0.14662677985197847</c:v>
                </c:pt>
                <c:pt idx="16">
                  <c:v>0.1700343829522718</c:v>
                </c:pt>
                <c:pt idx="17">
                  <c:v>0.1773150216593174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F-4F53-9343-07D3CE5177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Mining, quarrying, and oil and gas extraction</c:v>
                </c:pt>
                <c:pt idx="1">
                  <c:v>Finance and insurance</c:v>
                </c:pt>
                <c:pt idx="2">
                  <c:v>Information</c:v>
                </c:pt>
                <c:pt idx="3">
                  <c:v>Construction</c:v>
                </c:pt>
                <c:pt idx="4">
                  <c:v>Wholesale trade</c:v>
                </c:pt>
                <c:pt idx="5">
                  <c:v>Agriculture, forestry, fishing and hunting</c:v>
                </c:pt>
                <c:pt idx="6">
                  <c:v>Manufacturing</c:v>
                </c:pt>
                <c:pt idx="7">
                  <c:v>Accommodation and food services</c:v>
                </c:pt>
                <c:pt idx="8">
                  <c:v>Educational services</c:v>
                </c:pt>
                <c:pt idx="9">
                  <c:v>Real estate and rental and leasing</c:v>
                </c:pt>
                <c:pt idx="10">
                  <c:v>Arts, entertainment, and recreation</c:v>
                </c:pt>
                <c:pt idx="11">
                  <c:v>Retail trade</c:v>
                </c:pt>
                <c:pt idx="12">
                  <c:v>Utilities</c:v>
                </c:pt>
                <c:pt idx="13">
                  <c:v>Professional, scientific, and technical services</c:v>
                </c:pt>
                <c:pt idx="14">
                  <c:v>Health care and social assistance</c:v>
                </c:pt>
                <c:pt idx="15">
                  <c:v>Transportation and warehousing</c:v>
                </c:pt>
                <c:pt idx="16">
                  <c:v>Administrative and support and waste management and remediation services</c:v>
                </c:pt>
                <c:pt idx="17">
                  <c:v>Other services (except public administration)</c:v>
                </c:pt>
              </c:strCache>
            </c:strRef>
          </c:cat>
          <c:val>
            <c:numRef>
              <c:f>Sheet1!$C$2:$C$19</c:f>
              <c:numCache>
                <c:formatCode>0.0%</c:formatCode>
                <c:ptCount val="18"/>
                <c:pt idx="0">
                  <c:v>-3.7839106162379315E-3</c:v>
                </c:pt>
                <c:pt idx="1">
                  <c:v>-1.0230206851637523E-2</c:v>
                </c:pt>
                <c:pt idx="2">
                  <c:v>4.821123438710365E-3</c:v>
                </c:pt>
                <c:pt idx="3">
                  <c:v>-1.9338146956862083E-2</c:v>
                </c:pt>
                <c:pt idx="4">
                  <c:v>4.9242265965103657E-3</c:v>
                </c:pt>
                <c:pt idx="5">
                  <c:v>1.8427526021184855E-3</c:v>
                </c:pt>
                <c:pt idx="6">
                  <c:v>9.404145340343029E-3</c:v>
                </c:pt>
                <c:pt idx="7">
                  <c:v>2.3641034859004578E-2</c:v>
                </c:pt>
                <c:pt idx="8">
                  <c:v>5.8277267385553638E-2</c:v>
                </c:pt>
                <c:pt idx="9">
                  <c:v>6.3568412653946985E-2</c:v>
                </c:pt>
                <c:pt idx="10">
                  <c:v>9.4464497775122863E-2</c:v>
                </c:pt>
                <c:pt idx="11">
                  <c:v>3.6112808206121262E-2</c:v>
                </c:pt>
                <c:pt idx="12">
                  <c:v>6.2875618773477907E-4</c:v>
                </c:pt>
                <c:pt idx="13">
                  <c:v>0.13279686724640147</c:v>
                </c:pt>
                <c:pt idx="14">
                  <c:v>5.570957843170949E-2</c:v>
                </c:pt>
                <c:pt idx="15">
                  <c:v>0.21337977343513762</c:v>
                </c:pt>
                <c:pt idx="16">
                  <c:v>0.14844382225411196</c:v>
                </c:pt>
                <c:pt idx="17">
                  <c:v>0.18533719801221069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5F-4F53-9343-07D3CE517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0693192"/>
        <c:axId val="320686632"/>
      </c:barChart>
      <c:catAx>
        <c:axId val="32069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86632"/>
        <c:crosses val="autoZero"/>
        <c:auto val="1"/>
        <c:lblAlgn val="ctr"/>
        <c:lblOffset val="100"/>
        <c:noMultiLvlLbl val="0"/>
      </c:catAx>
      <c:valAx>
        <c:axId val="3206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9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075" cy="3508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43" y="0"/>
            <a:ext cx="4029075" cy="3508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F86D4F7-26D3-47E1-8796-8EA85FE6EA14}" type="datetimeFigureOut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7975"/>
            <a:ext cx="4029075" cy="3508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43" y="6657975"/>
            <a:ext cx="4029075" cy="3508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0B015AEA-5DB0-4693-9BD1-9C380D852E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7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961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0013" y="152400"/>
            <a:ext cx="6716712" cy="503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2000" y="5562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961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192831-88FD-46AC-A3A6-55A2B3E79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5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120015"/>
            <a:ext cx="5046344" cy="908684"/>
          </a:xfrm>
        </p:spPr>
        <p:txBody>
          <a:bodyPr anchor="t" anchorCtr="0"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2231" y="1754505"/>
            <a:ext cx="2634614" cy="2874645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rgbClr val="25327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19800" y="6256840"/>
            <a:ext cx="2895599" cy="400110"/>
            <a:chOff x="6229737" y="6256840"/>
            <a:chExt cx="2895599" cy="40011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9737" y="6256840"/>
              <a:ext cx="399663" cy="39966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6629399" y="6256840"/>
              <a:ext cx="2495937" cy="400110"/>
            </a:xfrm>
            <a:prstGeom prst="rect">
              <a:avLst/>
            </a:prstGeom>
            <a:noFill/>
          </p:spPr>
          <p:txBody>
            <a:bodyPr wrap="square" rtlCol="0">
              <a:normAutofit fontScale="92500"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@TexasDemography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315" y="5112828"/>
            <a:ext cx="3080384" cy="1011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1" r="-8" b="-765"/>
          <a:stretch/>
        </p:blipFill>
        <p:spPr>
          <a:xfrm>
            <a:off x="0" y="0"/>
            <a:ext cx="667512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1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E50B-2F52-4821-A80F-AEA68124EBC8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9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1CF5-A70B-4390-BA91-1EB097C99F0D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5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F19AD-229C-4ABE-A25C-718C0D054BAE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16EA17B0-1009-45A1-B7BB-2A2DC920306F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3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26251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532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37195DDB-3A78-4C6D-97A9-BF4491D2246E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2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7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295" y="1563016"/>
            <a:ext cx="3886200" cy="467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8A85-6220-4C1A-AFF4-87E88D120771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5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2" y="132683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82" y="2150745"/>
            <a:ext cx="3868340" cy="4101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390" y="132683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90" y="2150744"/>
            <a:ext cx="3887391" cy="41014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345A-3D20-49E5-8A05-7DD2A06E0781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8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E70-FB3D-4BDB-BC8B-791C280B0EC6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4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B86-8FF8-444A-ADFB-7DCF305616B1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9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4450"/>
            <a:ext cx="4629150" cy="48748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14449"/>
            <a:ext cx="2949178" cy="4874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AC94-746D-4D1E-A90E-AED3C5E97251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70246" y="1297304"/>
            <a:ext cx="4629150" cy="50120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97305"/>
            <a:ext cx="2949178" cy="50120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2612-89F1-4C39-A4E6-E99566F934F7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9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131570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91440"/>
            <a:ext cx="7498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511216"/>
            <a:ext cx="8458200" cy="4663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" y="6406376"/>
            <a:ext cx="113728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FA5D1"/>
                </a:solidFill>
              </a:defRPr>
            </a:lvl1pPr>
          </a:lstStyle>
          <a:p>
            <a:fld id="{DABCF4BF-2998-4258-A5A8-4925EC584ECF}" type="datetime1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6414383"/>
            <a:ext cx="6492240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FA5D1"/>
                </a:solidFill>
              </a:defRPr>
            </a:lvl1pPr>
          </a:lstStyle>
          <a:p>
            <a:r>
              <a:rPr lang="en-US" smtClean="0"/>
              <a:t>DRAFT 5-25-10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8159" y="6406376"/>
            <a:ext cx="817245" cy="31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FA5D1"/>
                </a:solidFill>
              </a:defRPr>
            </a:lvl1pPr>
          </a:lstStyle>
          <a:p>
            <a:fld id="{2BC1FA3B-F0C1-4F58-90BE-DCC7501F4B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21476"/>
            <a:ext cx="9144000" cy="136524"/>
          </a:xfrm>
          <a:prstGeom prst="rect">
            <a:avLst/>
          </a:prstGeom>
          <a:solidFill>
            <a:srgbClr val="2532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8" r="-1522"/>
          <a:stretch/>
        </p:blipFill>
        <p:spPr>
          <a:xfrm>
            <a:off x="0" y="0"/>
            <a:ext cx="1554480" cy="145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5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eos/www/naic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programs-surveys/nonemployer-statistics/about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75071"/>
            <a:ext cx="5317435" cy="11965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Gig </a:t>
            </a:r>
            <a:r>
              <a:rPr lang="en-US" i="1" dirty="0"/>
              <a:t>Economy </a:t>
            </a:r>
            <a:r>
              <a:rPr lang="en-US" i="1" dirty="0" smtClean="0"/>
              <a:t>Workers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19800" y="2590800"/>
            <a:ext cx="2895600" cy="1981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2018 Texas Workers' Compensation </a:t>
            </a:r>
            <a:r>
              <a:rPr lang="en-US" dirty="0" smtClean="0"/>
              <a:t>Conference</a:t>
            </a:r>
          </a:p>
          <a:p>
            <a:pPr algn="ctr"/>
            <a:r>
              <a:rPr lang="en-US" sz="2000" dirty="0" smtClean="0"/>
              <a:t>Irvine, Texas</a:t>
            </a:r>
          </a:p>
          <a:p>
            <a:pPr algn="ctr"/>
            <a:r>
              <a:rPr lang="en-US" sz="2000" dirty="0" smtClean="0"/>
              <a:t>June 21,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93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Numeric change in </a:t>
            </a:r>
            <a:r>
              <a:rPr lang="en-US" dirty="0" err="1"/>
              <a:t>nonemployers</a:t>
            </a:r>
            <a:r>
              <a:rPr lang="en-US" dirty="0" smtClean="0"/>
              <a:t>, U.S. 2003–13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277737"/>
              </p:ext>
            </p:extLst>
          </p:nvPr>
        </p:nvGraphicFramePr>
        <p:xfrm>
          <a:off x="381000" y="1005840"/>
          <a:ext cx="84582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890479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* This industry sector includes repair and maintenance; personal and laundry services; and religious,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grantmaking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civic, professional, and similar organizations.</a:t>
            </a:r>
          </a:p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Note: Most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nonemployers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are self-employed individuals operating unincorporated businesses (known as sole proprietorships), which may or may not be the owner's principal source of income. Data for 2003 use the 2002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North American Industry Classification System (NAICS)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and data for 2013 use the 2012 NAICS; data are not strictly compatible but are comparable for purposes of showing general change. For more information about the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Nonemployer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Statistics program, including methodology and changes that could affect comparability over time, see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https://www.census.gov/programs-surveys/nonemployer-statistics/about.html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Source: 2003–2013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Nonemployer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Statistics, U.S. Census Bureau.</a:t>
            </a:r>
          </a:p>
        </p:txBody>
      </p:sp>
    </p:spTree>
    <p:extLst>
      <p:ext uri="{BB962C8B-B14F-4D97-AF65-F5344CB8AC3E}">
        <p14:creationId xmlns:p14="http://schemas.microsoft.com/office/powerpoint/2010/main" val="228596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 change in </a:t>
            </a:r>
            <a:r>
              <a:rPr lang="en-US" dirty="0" err="1" smtClean="0"/>
              <a:t>nonemployers</a:t>
            </a:r>
            <a:r>
              <a:rPr lang="en-US" dirty="0" smtClean="0"/>
              <a:t>, Texas and the U.S. 2006 to 2016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453867"/>
              </p:ext>
            </p:extLst>
          </p:nvPr>
        </p:nvGraphicFramePr>
        <p:xfrm>
          <a:off x="377825" y="1511300"/>
          <a:ext cx="84582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" y="643312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Source: U.S. Census Bureau, </a:t>
            </a:r>
            <a:r>
              <a:rPr lang="en-US" sz="1100" dirty="0" smtClean="0"/>
              <a:t>2006 and 2016 </a:t>
            </a:r>
            <a:r>
              <a:rPr lang="en-US" sz="1100" dirty="0" err="1"/>
              <a:t>Nonemployer</a:t>
            </a:r>
            <a:r>
              <a:rPr lang="en-US" sz="1100" dirty="0"/>
              <a:t> Statistics.</a:t>
            </a:r>
          </a:p>
        </p:txBody>
      </p:sp>
    </p:spTree>
    <p:extLst>
      <p:ext uri="{BB962C8B-B14F-4D97-AF65-F5344CB8AC3E}">
        <p14:creationId xmlns:p14="http://schemas.microsoft.com/office/powerpoint/2010/main" val="361177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change in </a:t>
            </a:r>
            <a:r>
              <a:rPr lang="en-US" dirty="0" err="1" smtClean="0"/>
              <a:t>nonemployers</a:t>
            </a:r>
            <a:r>
              <a:rPr lang="en-US" dirty="0" smtClean="0"/>
              <a:t>, Texas and the U.S. 2006 to 2016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393335"/>
              </p:ext>
            </p:extLst>
          </p:nvPr>
        </p:nvGraphicFramePr>
        <p:xfrm>
          <a:off x="377825" y="1511300"/>
          <a:ext cx="84582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" y="643312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Source: U.S. Census Bureau, </a:t>
            </a:r>
            <a:r>
              <a:rPr lang="en-US" sz="1100" dirty="0" smtClean="0"/>
              <a:t>2006 and 2016 </a:t>
            </a:r>
            <a:r>
              <a:rPr lang="en-US" sz="1100" dirty="0" err="1"/>
              <a:t>Nonemployer</a:t>
            </a:r>
            <a:r>
              <a:rPr lang="en-US" sz="1100" dirty="0"/>
              <a:t> Statistics.</a:t>
            </a:r>
          </a:p>
        </p:txBody>
      </p:sp>
    </p:spTree>
    <p:extLst>
      <p:ext uri="{BB962C8B-B14F-4D97-AF65-F5344CB8AC3E}">
        <p14:creationId xmlns:p14="http://schemas.microsoft.com/office/powerpoint/2010/main" val="252746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Percent of total change in </a:t>
            </a:r>
            <a:r>
              <a:rPr lang="en-US" sz="2800" dirty="0" err="1" smtClean="0"/>
              <a:t>nonemployers</a:t>
            </a:r>
            <a:r>
              <a:rPr lang="en-US" sz="2800" dirty="0" smtClean="0"/>
              <a:t> for sectors 2006-2016, </a:t>
            </a:r>
            <a:r>
              <a:rPr lang="en-US" sz="2800" dirty="0"/>
              <a:t>Texas and the U.S.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86959"/>
              </p:ext>
            </p:extLst>
          </p:nvPr>
        </p:nvGraphicFramePr>
        <p:xfrm>
          <a:off x="76200" y="1295400"/>
          <a:ext cx="9067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C1FA3B-F0C1-4F58-90BE-DCC7501F4B2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643312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Source: U.S. Census Bureau, </a:t>
            </a:r>
            <a:r>
              <a:rPr lang="en-US" sz="1100" dirty="0" smtClean="0"/>
              <a:t>2006 and 2016 </a:t>
            </a:r>
            <a:r>
              <a:rPr lang="en-US" sz="1100" dirty="0" err="1"/>
              <a:t>Nonemployer</a:t>
            </a:r>
            <a:r>
              <a:rPr lang="en-US" sz="1100" dirty="0"/>
              <a:t> Statistics.</a:t>
            </a:r>
          </a:p>
        </p:txBody>
      </p:sp>
    </p:spTree>
    <p:extLst>
      <p:ext uri="{BB962C8B-B14F-4D97-AF65-F5344CB8AC3E}">
        <p14:creationId xmlns:p14="http://schemas.microsoft.com/office/powerpoint/2010/main" val="27867845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TDC Template.potx" id="{A8AA4A31-D64B-4527-8D8E-CE9363F07BF5}" vid="{DEBAF849-1D8C-4359-AD0F-0FCB4EBE36F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9ED1DF319F2048B3E62B9641678531" ma:contentTypeVersion="0" ma:contentTypeDescription="Create a new document." ma:contentTypeScope="" ma:versionID="4e3f5fc684d5389b1ede4e436d85ba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a2d133991974d76e777eae1aa1de2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A2D153-A545-4A3E-B636-BC684C0075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27827-ADB5-4A53-A1D5-C733F495432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C40382-C1AA-459A-ADD3-F5514567A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24441</TotalTime>
  <Words>235</Words>
  <Application>Microsoft Office PowerPoint</Application>
  <PresentationFormat>Letter Paper (8.5x11 in)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1_Office Theme</vt:lpstr>
      <vt:lpstr> Gig Economy Workers</vt:lpstr>
      <vt:lpstr>Numeric change in nonemployers, U.S. 2003–13</vt:lpstr>
      <vt:lpstr>Numeric change in nonemployers, Texas and the U.S. 2006 to 2016</vt:lpstr>
      <vt:lpstr>Percent change in nonemployers, Texas and the U.S. 2006 to 2016</vt:lpstr>
      <vt:lpstr>Percent of total change in nonemployers for sectors 2006-2016, Texas and the U.S.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Potter</dc:creator>
  <cp:lastModifiedBy>Lloyd Potter</cp:lastModifiedBy>
  <cp:revision>668</cp:revision>
  <cp:lastPrinted>2012-07-15T20:37:49Z</cp:lastPrinted>
  <dcterms:created xsi:type="dcterms:W3CDTF">2010-01-22T14:36:29Z</dcterms:created>
  <dcterms:modified xsi:type="dcterms:W3CDTF">2018-06-25T12:53:25Z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0x010100809ED1DF319F2048B3E62B9641678531</vt:lpwstr>
  </property>
  <property fmtid="{D5CDD505-2E9C-101B-9397-08002B2CF9AE}" pid="3" name="IsMyDocuments">
    <vt:bool>true</vt:bool>
  </property>
</Properties>
</file>