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0.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ppt/charts/chart18.xml" ContentType="application/vnd.openxmlformats-officedocument.drawingml.chart+xml"/>
  <Override PartName="/ppt/notesSlides/notesSlide32.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2.xml" ContentType="application/vnd.openxmlformats-officedocument.drawingml.chartshapes+xml"/>
  <Override PartName="/ppt/notesSlides/notesSlide33.xml" ContentType="application/vnd.openxmlformats-officedocument.presentationml.notesSl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3.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8" r:id="rId4"/>
  </p:sldMasterIdLst>
  <p:notesMasterIdLst>
    <p:notesMasterId r:id="rId50"/>
  </p:notesMasterIdLst>
  <p:handoutMasterIdLst>
    <p:handoutMasterId r:id="rId51"/>
  </p:handoutMasterIdLst>
  <p:sldIdLst>
    <p:sldId id="353" r:id="rId5"/>
    <p:sldId id="570" r:id="rId6"/>
    <p:sldId id="489" r:id="rId7"/>
    <p:sldId id="490" r:id="rId8"/>
    <p:sldId id="494" r:id="rId9"/>
    <p:sldId id="491" r:id="rId10"/>
    <p:sldId id="495" r:id="rId11"/>
    <p:sldId id="492" r:id="rId12"/>
    <p:sldId id="510" r:id="rId13"/>
    <p:sldId id="546" r:id="rId14"/>
    <p:sldId id="547" r:id="rId15"/>
    <p:sldId id="542" r:id="rId16"/>
    <p:sldId id="543" r:id="rId17"/>
    <p:sldId id="544" r:id="rId18"/>
    <p:sldId id="545" r:id="rId19"/>
    <p:sldId id="548" r:id="rId20"/>
    <p:sldId id="571" r:id="rId21"/>
    <p:sldId id="572" r:id="rId22"/>
    <p:sldId id="573" r:id="rId23"/>
    <p:sldId id="574" r:id="rId24"/>
    <p:sldId id="575" r:id="rId25"/>
    <p:sldId id="576" r:id="rId26"/>
    <p:sldId id="577" r:id="rId27"/>
    <p:sldId id="578" r:id="rId28"/>
    <p:sldId id="579" r:id="rId29"/>
    <p:sldId id="580" r:id="rId30"/>
    <p:sldId id="581" r:id="rId31"/>
    <p:sldId id="549" r:id="rId32"/>
    <p:sldId id="550" r:id="rId33"/>
    <p:sldId id="551" r:id="rId34"/>
    <p:sldId id="552" r:id="rId35"/>
    <p:sldId id="554" r:id="rId36"/>
    <p:sldId id="553" r:id="rId37"/>
    <p:sldId id="563" r:id="rId38"/>
    <p:sldId id="555" r:id="rId39"/>
    <p:sldId id="556" r:id="rId40"/>
    <p:sldId id="557" r:id="rId41"/>
    <p:sldId id="558" r:id="rId42"/>
    <p:sldId id="559" r:id="rId43"/>
    <p:sldId id="567" r:id="rId44"/>
    <p:sldId id="568" r:id="rId45"/>
    <p:sldId id="569" r:id="rId46"/>
    <p:sldId id="498" r:id="rId47"/>
    <p:sldId id="499" r:id="rId48"/>
    <p:sldId id="352" r:id="rId49"/>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353"/>
            <p14:sldId id="570"/>
            <p14:sldId id="489"/>
            <p14:sldId id="490"/>
            <p14:sldId id="494"/>
            <p14:sldId id="491"/>
            <p14:sldId id="495"/>
            <p14:sldId id="492"/>
            <p14:sldId id="510"/>
            <p14:sldId id="546"/>
            <p14:sldId id="547"/>
            <p14:sldId id="542"/>
            <p14:sldId id="543"/>
            <p14:sldId id="544"/>
            <p14:sldId id="545"/>
            <p14:sldId id="548"/>
            <p14:sldId id="571"/>
            <p14:sldId id="572"/>
            <p14:sldId id="573"/>
            <p14:sldId id="574"/>
            <p14:sldId id="575"/>
            <p14:sldId id="576"/>
            <p14:sldId id="577"/>
            <p14:sldId id="578"/>
            <p14:sldId id="579"/>
            <p14:sldId id="580"/>
            <p14:sldId id="581"/>
            <p14:sldId id="549"/>
            <p14:sldId id="550"/>
            <p14:sldId id="551"/>
            <p14:sldId id="552"/>
            <p14:sldId id="554"/>
            <p14:sldId id="553"/>
            <p14:sldId id="563"/>
            <p14:sldId id="555"/>
            <p14:sldId id="556"/>
            <p14:sldId id="557"/>
            <p14:sldId id="558"/>
            <p14:sldId id="559"/>
            <p14:sldId id="567"/>
            <p14:sldId id="568"/>
            <p14:sldId id="569"/>
            <p14:sldId id="498"/>
            <p14:sldId id="499"/>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oyd Potter" initials="LP" lastIdx="2" clrIdx="0">
    <p:extLst>
      <p:ext uri="{19B8F6BF-5375-455C-9EA6-DF929625EA0E}">
        <p15:presenceInfo xmlns:p15="http://schemas.microsoft.com/office/powerpoint/2012/main" userId="S-1-5-21-1922958001-1748050809-1695950106-235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D78F8D"/>
    <a:srgbClr val="4383D1"/>
    <a:srgbClr val="AF423F"/>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16" autoAdjust="0"/>
    <p:restoredTop sz="87260" autoAdjust="0"/>
  </p:normalViewPr>
  <p:slideViewPr>
    <p:cSldViewPr>
      <p:cViewPr varScale="1">
        <p:scale>
          <a:sx n="57" d="100"/>
          <a:sy n="57" d="100"/>
        </p:scale>
        <p:origin x="44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378"/>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oleObject" Target="https://utsacloud-my.sharepoint.com/personal/lloyd_potter_utsa_edu/Documents/Documents/Projects/natural%20decline/State%20Estimates%202017%20Components%20of%20Change.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nv590\Downloads\ACS_15_5YR_B20004\ACS_15_5YR_B20004_with_ann.csv"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Natural Increase</c:v>
                </c:pt>
              </c:strCache>
            </c:strRef>
          </c:tx>
          <c:spPr>
            <a:solidFill>
              <a:schemeClr val="accent1"/>
            </a:solidFill>
            <a:ln>
              <a:noFill/>
            </a:ln>
            <a:effectLst/>
          </c:spPr>
          <c:invertIfNegative val="0"/>
          <c:dLbls>
            <c:spPr>
              <a:gradFill>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88900"/>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0.0%</c:formatCode>
                <c:ptCount val="7"/>
                <c:pt idx="0">
                  <c:v>0.53173337049932679</c:v>
                </c:pt>
                <c:pt idx="1">
                  <c:v>0.48435091590544027</c:v>
                </c:pt>
                <c:pt idx="2">
                  <c:v>0.51596056741998408</c:v>
                </c:pt>
                <c:pt idx="3">
                  <c:v>0.45207065767356391</c:v>
                </c:pt>
                <c:pt idx="4">
                  <c:v>0.42984751421095374</c:v>
                </c:pt>
                <c:pt idx="5">
                  <c:v>0.47136308258708237</c:v>
                </c:pt>
                <c:pt idx="6">
                  <c:v>0.52518345981416081</c:v>
                </c:pt>
              </c:numCache>
            </c:numRef>
          </c:val>
          <c:extLst>
            <c:ext xmlns:c16="http://schemas.microsoft.com/office/drawing/2014/chart" uri="{C3380CC4-5D6E-409C-BE32-E72D297353CC}">
              <c16:uniqueId val="{00000000-7910-4928-A331-F6F715EF4A96}"/>
            </c:ext>
          </c:extLst>
        </c:ser>
        <c:ser>
          <c:idx val="1"/>
          <c:order val="1"/>
          <c:tx>
            <c:strRef>
              <c:f>Sheet1!$C$1</c:f>
              <c:strCache>
                <c:ptCount val="1"/>
                <c:pt idx="0">
                  <c:v>Net International Migration</c:v>
                </c:pt>
              </c:strCache>
            </c:strRef>
          </c:tx>
          <c:spPr>
            <a:solidFill>
              <a:schemeClr val="accent2"/>
            </a:solidFill>
            <a:ln>
              <a:noFill/>
            </a:ln>
            <a:effectLst/>
          </c:spPr>
          <c:invertIfNegative val="0"/>
          <c:dLbls>
            <c:spPr>
              <a:gradFill>
                <a:gsLst>
                  <a:gs pos="1000">
                    <a:schemeClr val="accent2">
                      <a:lumMod val="60000"/>
                      <a:lumOff val="40000"/>
                    </a:schemeClr>
                  </a:gs>
                  <a:gs pos="100000">
                    <a:schemeClr val="accent1">
                      <a:lumMod val="45000"/>
                      <a:lumOff val="55000"/>
                    </a:schemeClr>
                  </a:gs>
                  <a:gs pos="100000">
                    <a:schemeClr val="accent2"/>
                  </a:gs>
                </a:gsLst>
                <a:lin ang="5400000" scaled="1"/>
              </a:gradFill>
              <a:ln>
                <a:noFill/>
              </a:ln>
              <a:effectLst>
                <a:softEdge rad="63500"/>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0.0%</c:formatCode>
                <c:ptCount val="7"/>
                <c:pt idx="0">
                  <c:v>0.17554709918591541</c:v>
                </c:pt>
                <c:pt idx="1">
                  <c:v>0.17836919461049391</c:v>
                </c:pt>
                <c:pt idx="2">
                  <c:v>0.20671266465759744</c:v>
                </c:pt>
                <c:pt idx="3">
                  <c:v>0.2025162904721379</c:v>
                </c:pt>
                <c:pt idx="4">
                  <c:v>0.22086879805908949</c:v>
                </c:pt>
                <c:pt idx="5">
                  <c:v>0.24895954682483926</c:v>
                </c:pt>
                <c:pt idx="6">
                  <c:v>0.27654719863751348</c:v>
                </c:pt>
              </c:numCache>
            </c:numRef>
          </c:val>
          <c:extLst>
            <c:ext xmlns:c16="http://schemas.microsoft.com/office/drawing/2014/chart" uri="{C3380CC4-5D6E-409C-BE32-E72D297353CC}">
              <c16:uniqueId val="{00000001-7910-4928-A331-F6F715EF4A96}"/>
            </c:ext>
          </c:extLst>
        </c:ser>
        <c:ser>
          <c:idx val="2"/>
          <c:order val="2"/>
          <c:tx>
            <c:strRef>
              <c:f>Sheet1!$D$1</c:f>
              <c:strCache>
                <c:ptCount val="1"/>
                <c:pt idx="0">
                  <c:v>Net Domestic Migration</c:v>
                </c:pt>
              </c:strCache>
            </c:strRef>
          </c:tx>
          <c:spPr>
            <a:solidFill>
              <a:schemeClr val="accent3"/>
            </a:solidFill>
            <a:ln>
              <a:noFill/>
            </a:ln>
            <a:effectLst/>
          </c:spPr>
          <c:invertIfNegative val="0"/>
          <c:dLbls>
            <c:spPr>
              <a:gradFill>
                <a:gsLst>
                  <a:gs pos="0">
                    <a:schemeClr val="accent3"/>
                  </a:gs>
                  <a:gs pos="74000">
                    <a:schemeClr val="accent1">
                      <a:lumMod val="45000"/>
                      <a:lumOff val="55000"/>
                    </a:schemeClr>
                  </a:gs>
                  <a:gs pos="83000">
                    <a:srgbClr val="92D050"/>
                  </a:gs>
                  <a:gs pos="100000">
                    <a:schemeClr val="accent1">
                      <a:lumMod val="30000"/>
                      <a:lumOff val="70000"/>
                    </a:schemeClr>
                  </a:gs>
                </a:gsLst>
                <a:lin ang="5400000" scaled="1"/>
              </a:gradFill>
              <a:ln>
                <a:noFill/>
              </a:ln>
              <a:effectLst>
                <a:softEdge rad="63500"/>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Sheet1!$D$2:$D$8</c:f>
              <c:numCache>
                <c:formatCode>0.0%</c:formatCode>
                <c:ptCount val="7"/>
                <c:pt idx="0">
                  <c:v>0.29271953031475778</c:v>
                </c:pt>
                <c:pt idx="1">
                  <c:v>0.33727988948406584</c:v>
                </c:pt>
                <c:pt idx="2">
                  <c:v>0.2773267679224185</c:v>
                </c:pt>
                <c:pt idx="3">
                  <c:v>0.34541305185429821</c:v>
                </c:pt>
                <c:pt idx="4">
                  <c:v>0.34928368772995677</c:v>
                </c:pt>
                <c:pt idx="5">
                  <c:v>0.27967737058807834</c:v>
                </c:pt>
                <c:pt idx="6">
                  <c:v>0.19826934154832571</c:v>
                </c:pt>
              </c:numCache>
            </c:numRef>
          </c:val>
          <c:extLst>
            <c:ext xmlns:c16="http://schemas.microsoft.com/office/drawing/2014/chart" uri="{C3380CC4-5D6E-409C-BE32-E72D297353CC}">
              <c16:uniqueId val="{00000002-7910-4928-A331-F6F715EF4A96}"/>
            </c:ext>
          </c:extLst>
        </c:ser>
        <c:dLbls>
          <c:showLegendKey val="0"/>
          <c:showVal val="0"/>
          <c:showCatName val="0"/>
          <c:showSerName val="0"/>
          <c:showPercent val="0"/>
          <c:showBubbleSize val="0"/>
        </c:dLbls>
        <c:gapWidth val="150"/>
        <c:overlap val="100"/>
        <c:axId val="672561008"/>
        <c:axId val="672551824"/>
      </c:barChart>
      <c:catAx>
        <c:axId val="67256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72551824"/>
        <c:crosses val="autoZero"/>
        <c:auto val="1"/>
        <c:lblAlgn val="ctr"/>
        <c:lblOffset val="100"/>
        <c:noMultiLvlLbl val="0"/>
      </c:catAx>
      <c:valAx>
        <c:axId val="6725518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2561008"/>
        <c:crosses val="autoZero"/>
        <c:crossBetween val="between"/>
      </c:valAx>
      <c:spPr>
        <a:noFill/>
        <a:ln>
          <a:noFill/>
        </a:ln>
        <a:effectLst/>
      </c:spPr>
    </c:plotArea>
    <c:legend>
      <c:legendPos val="r"/>
      <c:layout>
        <c:manualLayout>
          <c:xMode val="edge"/>
          <c:yMode val="edge"/>
          <c:x val="0.70328959472683605"/>
          <c:y val="9.3893923636904041E-4"/>
          <c:w val="0.23038246908325649"/>
          <c:h val="0.8179491110241580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Sheet1!$A$52</c:f>
              <c:strCache>
                <c:ptCount val="1"/>
                <c:pt idx="0">
                  <c:v>Less than High School</c:v>
                </c:pt>
              </c:strCache>
            </c:strRef>
          </c:tx>
          <c:spPr>
            <a:solidFill>
              <a:schemeClr val="accent1"/>
            </a:solidFill>
            <a:ln>
              <a:solidFill>
                <a:schemeClr val="accent2"/>
              </a:solidFill>
            </a:ln>
            <a:effectLst/>
          </c:spPr>
          <c:invertIfNegative val="0"/>
          <c:dLbls>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38100"/>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Sheet1!$B$52:$C$52</c:f>
              <c:numCache>
                <c:formatCode>0.0%</c:formatCode>
                <c:ptCount val="2"/>
                <c:pt idx="0">
                  <c:v>0.155</c:v>
                </c:pt>
                <c:pt idx="1">
                  <c:v>0.12</c:v>
                </c:pt>
              </c:numCache>
            </c:numRef>
          </c:val>
          <c:extLst>
            <c:ext xmlns:c16="http://schemas.microsoft.com/office/drawing/2014/chart" uri="{C3380CC4-5D6E-409C-BE32-E72D297353CC}">
              <c16:uniqueId val="{00000000-72E2-4C66-9161-389D499BEF16}"/>
            </c:ext>
          </c:extLst>
        </c:ser>
        <c:ser>
          <c:idx val="1"/>
          <c:order val="1"/>
          <c:tx>
            <c:strRef>
              <c:f>Sheet1!$A$53</c:f>
              <c:strCache>
                <c:ptCount val="1"/>
                <c:pt idx="0">
                  <c:v>High School or Equivalent</c:v>
                </c:pt>
              </c:strCache>
            </c:strRef>
          </c:tx>
          <c:spPr>
            <a:solidFill>
              <a:schemeClr val="accent2"/>
            </a:solidFill>
            <a:ln>
              <a:solidFill>
                <a:schemeClr val="accent6"/>
              </a:solidFill>
            </a:ln>
            <a:effectLst/>
          </c:spPr>
          <c:invertIfNegative val="0"/>
          <c:dLbls>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38100"/>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Sheet1!$B$53:$C$53</c:f>
              <c:numCache>
                <c:formatCode>0.0%</c:formatCode>
                <c:ptCount val="2"/>
                <c:pt idx="0">
                  <c:v>0.30099999999999999</c:v>
                </c:pt>
                <c:pt idx="1">
                  <c:v>0.27100000000000002</c:v>
                </c:pt>
              </c:numCache>
            </c:numRef>
          </c:val>
          <c:extLst>
            <c:ext xmlns:c16="http://schemas.microsoft.com/office/drawing/2014/chart" uri="{C3380CC4-5D6E-409C-BE32-E72D297353CC}">
              <c16:uniqueId val="{00000001-72E2-4C66-9161-389D499BEF16}"/>
            </c:ext>
          </c:extLst>
        </c:ser>
        <c:ser>
          <c:idx val="2"/>
          <c:order val="2"/>
          <c:tx>
            <c:strRef>
              <c:f>Sheet1!$A$54</c:f>
              <c:strCache>
                <c:ptCount val="1"/>
                <c:pt idx="0">
                  <c:v>Some College or Associate's Degree</c:v>
                </c:pt>
              </c:strCache>
            </c:strRef>
          </c:tx>
          <c:spPr>
            <a:solidFill>
              <a:schemeClr val="accent3"/>
            </a:solidFill>
            <a:ln>
              <a:solidFill>
                <a:schemeClr val="tx2">
                  <a:lumMod val="40000"/>
                  <a:lumOff val="60000"/>
                </a:schemeClr>
              </a:solid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2F0-4879-B076-99B8226D4F26}"/>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2F0-4879-B076-99B8226D4F26}"/>
                </c:ext>
              </c:extLst>
            </c:dLbl>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38100"/>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Sheet1!$B$54:$C$54</c:f>
              <c:numCache>
                <c:formatCode>0.0%</c:formatCode>
                <c:ptCount val="2"/>
                <c:pt idx="0">
                  <c:v>0.26900000000000002</c:v>
                </c:pt>
                <c:pt idx="1">
                  <c:v>0.28899999999999998</c:v>
                </c:pt>
              </c:numCache>
            </c:numRef>
          </c:val>
          <c:extLst>
            <c:ext xmlns:c16="http://schemas.microsoft.com/office/drawing/2014/chart" uri="{C3380CC4-5D6E-409C-BE32-E72D297353CC}">
              <c16:uniqueId val="{00000002-72E2-4C66-9161-389D499BEF16}"/>
            </c:ext>
          </c:extLst>
        </c:ser>
        <c:ser>
          <c:idx val="3"/>
          <c:order val="3"/>
          <c:tx>
            <c:strRef>
              <c:f>Sheet1!$A$55</c:f>
              <c:strCache>
                <c:ptCount val="1"/>
                <c:pt idx="0">
                  <c:v>Bachelor's Degree</c:v>
                </c:pt>
              </c:strCache>
            </c:strRef>
          </c:tx>
          <c:spPr>
            <a:solidFill>
              <a:schemeClr val="accent4"/>
            </a:solidFill>
            <a:ln>
              <a:solidFill>
                <a:srgbClr val="0070C0"/>
              </a:solidFill>
            </a:ln>
            <a:effectLst/>
          </c:spPr>
          <c:invertIfNegative val="0"/>
          <c:dLbls>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63500"/>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Sheet1!$B$55:$C$55</c:f>
              <c:numCache>
                <c:formatCode>0.0%</c:formatCode>
                <c:ptCount val="2"/>
                <c:pt idx="0">
                  <c:v>0.17399999999999999</c:v>
                </c:pt>
                <c:pt idx="1">
                  <c:v>0.19700000000000001</c:v>
                </c:pt>
              </c:numCache>
            </c:numRef>
          </c:val>
          <c:extLst>
            <c:ext xmlns:c16="http://schemas.microsoft.com/office/drawing/2014/chart" uri="{C3380CC4-5D6E-409C-BE32-E72D297353CC}">
              <c16:uniqueId val="{00000003-72E2-4C66-9161-389D499BEF16}"/>
            </c:ext>
          </c:extLst>
        </c:ser>
        <c:ser>
          <c:idx val="4"/>
          <c:order val="4"/>
          <c:tx>
            <c:strRef>
              <c:f>Sheet1!$A$56</c:f>
              <c:strCache>
                <c:ptCount val="1"/>
                <c:pt idx="0">
                  <c:v>Graduate or Professional Degree</c:v>
                </c:pt>
              </c:strCache>
            </c:strRef>
          </c:tx>
          <c:spPr>
            <a:solidFill>
              <a:schemeClr val="accent5"/>
            </a:solidFill>
            <a:ln>
              <a:solidFill>
                <a:schemeClr val="accent1">
                  <a:lumMod val="75000"/>
                </a:schemeClr>
              </a:solidFill>
            </a:ln>
            <a:effectLst/>
          </c:spPr>
          <c:invertIfNegative val="0"/>
          <c:dLbls>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38100"/>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Sheet1!$B$56:$C$56</c:f>
              <c:numCache>
                <c:formatCode>0.0%</c:formatCode>
                <c:ptCount val="2"/>
                <c:pt idx="0">
                  <c:v>0.10100000000000001</c:v>
                </c:pt>
                <c:pt idx="1">
                  <c:v>0.123</c:v>
                </c:pt>
              </c:numCache>
            </c:numRef>
          </c:val>
          <c:extLst>
            <c:ext xmlns:c16="http://schemas.microsoft.com/office/drawing/2014/chart" uri="{C3380CC4-5D6E-409C-BE32-E72D297353CC}">
              <c16:uniqueId val="{00000004-72E2-4C66-9161-389D499BEF16}"/>
            </c:ext>
          </c:extLst>
        </c:ser>
        <c:dLbls>
          <c:showLegendKey val="0"/>
          <c:showVal val="0"/>
          <c:showCatName val="0"/>
          <c:showSerName val="0"/>
          <c:showPercent val="0"/>
          <c:showBubbleSize val="0"/>
        </c:dLbls>
        <c:gapWidth val="150"/>
        <c:overlap val="100"/>
        <c:axId val="405512168"/>
        <c:axId val="405512496"/>
      </c:barChart>
      <c:catAx>
        <c:axId val="405512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5512496"/>
        <c:crosses val="autoZero"/>
        <c:auto val="1"/>
        <c:lblAlgn val="ctr"/>
        <c:lblOffset val="100"/>
        <c:noMultiLvlLbl val="0"/>
      </c:catAx>
      <c:valAx>
        <c:axId val="405512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5512168"/>
        <c:crosses val="autoZero"/>
        <c:crossBetween val="between"/>
      </c:valAx>
      <c:spPr>
        <a:noFill/>
        <a:ln>
          <a:noFill/>
        </a:ln>
        <a:effectLst/>
      </c:spPr>
    </c:plotArea>
    <c:legend>
      <c:legendPos val="r"/>
      <c:layout>
        <c:manualLayout>
          <c:xMode val="edge"/>
          <c:yMode val="edge"/>
          <c:x val="0.66841319635149388"/>
          <c:y val="2.7231438960890138E-2"/>
          <c:w val="0.32432412977026981"/>
          <c:h val="0.476770689979468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43250476043436"/>
          <c:y val="8.9022762516504206E-2"/>
          <c:w val="0.82127991354021923"/>
          <c:h val="0.73472082728862109"/>
        </c:manualLayout>
      </c:layout>
      <c:barChart>
        <c:barDir val="col"/>
        <c:grouping val="clustered"/>
        <c:varyColors val="0"/>
        <c:ser>
          <c:idx val="0"/>
          <c:order val="0"/>
          <c:tx>
            <c:strRef>
              <c:f>Sheet1!$J$3</c:f>
              <c:strCache>
                <c:ptCount val="1"/>
                <c:pt idx="0">
                  <c:v>2007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Sheet1!$I$4:$I$7</c:f>
              <c:strCache>
                <c:ptCount val="4"/>
                <c:pt idx="0">
                  <c:v>White, NH</c:v>
                </c:pt>
                <c:pt idx="1">
                  <c:v>Black</c:v>
                </c:pt>
                <c:pt idx="2">
                  <c:v>Hispanic</c:v>
                </c:pt>
                <c:pt idx="3">
                  <c:v>Asian</c:v>
                </c:pt>
              </c:strCache>
            </c:strRef>
          </c:cat>
          <c:val>
            <c:numRef>
              <c:f>Sheet1!$J$4:$J$7</c:f>
              <c:numCache>
                <c:formatCode>0.0%</c:formatCode>
                <c:ptCount val="4"/>
                <c:pt idx="0">
                  <c:v>0.33300000000000002</c:v>
                </c:pt>
                <c:pt idx="1">
                  <c:v>0.18</c:v>
                </c:pt>
                <c:pt idx="2">
                  <c:v>0.107</c:v>
                </c:pt>
                <c:pt idx="3">
                  <c:v>0.52800000000000002</c:v>
                </c:pt>
              </c:numCache>
            </c:numRef>
          </c:val>
          <c:extLst>
            <c:ext xmlns:c16="http://schemas.microsoft.com/office/drawing/2014/chart" uri="{C3380CC4-5D6E-409C-BE32-E72D297353CC}">
              <c16:uniqueId val="{00000000-C294-47DA-8844-2ECE1290C270}"/>
            </c:ext>
          </c:extLst>
        </c:ser>
        <c:ser>
          <c:idx val="1"/>
          <c:order val="1"/>
          <c:tx>
            <c:strRef>
              <c:f>Sheet1!$K$3</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Sheet1!$I$4:$I$7</c:f>
              <c:strCache>
                <c:ptCount val="4"/>
                <c:pt idx="0">
                  <c:v>White, NH</c:v>
                </c:pt>
                <c:pt idx="1">
                  <c:v>Black</c:v>
                </c:pt>
                <c:pt idx="2">
                  <c:v>Hispanic</c:v>
                </c:pt>
                <c:pt idx="3">
                  <c:v>Asian</c:v>
                </c:pt>
              </c:strCache>
            </c:strRef>
          </c:cat>
          <c:val>
            <c:numRef>
              <c:f>Sheet1!$K$4:$K$7</c:f>
              <c:numCache>
                <c:formatCode>0.0%</c:formatCode>
                <c:ptCount val="4"/>
                <c:pt idx="0">
                  <c:v>0.38600000000000001</c:v>
                </c:pt>
                <c:pt idx="1">
                  <c:v>0.24199999999999999</c:v>
                </c:pt>
                <c:pt idx="2">
                  <c:v>0.14499999999999999</c:v>
                </c:pt>
                <c:pt idx="3">
                  <c:v>0.59199999999999997</c:v>
                </c:pt>
              </c:numCache>
            </c:numRef>
          </c:val>
          <c:extLst>
            <c:ext xmlns:c16="http://schemas.microsoft.com/office/drawing/2014/chart" uri="{C3380CC4-5D6E-409C-BE32-E72D297353CC}">
              <c16:uniqueId val="{00000001-C294-47DA-8844-2ECE1290C270}"/>
            </c:ext>
          </c:extLst>
        </c:ser>
        <c:dLbls>
          <c:showLegendKey val="0"/>
          <c:showVal val="0"/>
          <c:showCatName val="0"/>
          <c:showSerName val="0"/>
          <c:showPercent val="0"/>
          <c:showBubbleSize val="0"/>
        </c:dLbls>
        <c:gapWidth val="150"/>
        <c:axId val="519017160"/>
        <c:axId val="519012240"/>
      </c:barChart>
      <c:catAx>
        <c:axId val="519017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9012240"/>
        <c:crosses val="autoZero"/>
        <c:auto val="1"/>
        <c:lblAlgn val="ctr"/>
        <c:lblOffset val="100"/>
        <c:noMultiLvlLbl val="0"/>
      </c:catAx>
      <c:valAx>
        <c:axId val="519012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9017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69495816313225"/>
          <c:y val="6.0627675882542718E-2"/>
          <c:w val="0.82135291327613547"/>
          <c:h val="0.73537194697858121"/>
        </c:manualLayout>
      </c:layout>
      <c:barChart>
        <c:barDir val="col"/>
        <c:grouping val="clustered"/>
        <c:varyColors val="0"/>
        <c:ser>
          <c:idx val="0"/>
          <c:order val="0"/>
          <c:tx>
            <c:strRef>
              <c:f>Sheet1!$B$3</c:f>
              <c:strCache>
                <c:ptCount val="1"/>
                <c:pt idx="0">
                  <c:v>2007</c:v>
                </c:pt>
              </c:strCache>
            </c:strRef>
          </c:tx>
          <c:spPr>
            <a:solidFill>
              <a:schemeClr val="accent1"/>
            </a:solidFill>
            <a:ln>
              <a:noFill/>
            </a:ln>
            <a:effectLst/>
          </c:spPr>
          <c:invertIfNegative val="0"/>
          <c:dLbls>
            <c:dLbl>
              <c:idx val="0"/>
              <c:layout>
                <c:manualLayout>
                  <c:x val="-3.133607396497811E-2"/>
                  <c:y val="-1.28949065119277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E1A-4337-B3E8-1AE7D48E0835}"/>
                </c:ext>
              </c:extLst>
            </c:dLbl>
            <c:dLbl>
              <c:idx val="1"/>
              <c:layout>
                <c:manualLayout>
                  <c:x val="-3.2331253063761084E-2"/>
                  <c:y val="-2.01590261444314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8CB-413F-A2D4-7A5A9ECBC51F}"/>
                </c:ext>
              </c:extLst>
            </c:dLbl>
            <c:dLbl>
              <c:idx val="2"/>
              <c:layout>
                <c:manualLayout>
                  <c:x val="-2.8738891612232149E-2"/>
                  <c:y val="-2.01590261444315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8CB-413F-A2D4-7A5A9ECBC51F}"/>
                </c:ext>
              </c:extLst>
            </c:dLbl>
            <c:dLbl>
              <c:idx val="3"/>
              <c:layout>
                <c:manualLayout>
                  <c:x val="-2.1554168709174013E-2"/>
                  <c:y val="-3.52782957527551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8CB-413F-A2D4-7A5A9ECBC51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25 to 34</c:v>
                </c:pt>
                <c:pt idx="1">
                  <c:v>35 to 44</c:v>
                </c:pt>
                <c:pt idx="2">
                  <c:v>45 to 64</c:v>
                </c:pt>
                <c:pt idx="3">
                  <c:v>65 plus</c:v>
                </c:pt>
              </c:strCache>
            </c:strRef>
          </c:cat>
          <c:val>
            <c:numRef>
              <c:f>Sheet1!$B$4:$B$7</c:f>
              <c:numCache>
                <c:formatCode>0.0%</c:formatCode>
                <c:ptCount val="4"/>
                <c:pt idx="0">
                  <c:v>0.23799999999999999</c:v>
                </c:pt>
                <c:pt idx="1">
                  <c:v>0.26900000000000002</c:v>
                </c:pt>
                <c:pt idx="2">
                  <c:v>0.27600000000000002</c:v>
                </c:pt>
                <c:pt idx="3">
                  <c:v>0.19</c:v>
                </c:pt>
              </c:numCache>
            </c:numRef>
          </c:val>
          <c:extLst>
            <c:ext xmlns:c16="http://schemas.microsoft.com/office/drawing/2014/chart" uri="{C3380CC4-5D6E-409C-BE32-E72D297353CC}">
              <c16:uniqueId val="{00000000-64A7-4B51-8D28-9DAC75E642EA}"/>
            </c:ext>
          </c:extLst>
        </c:ser>
        <c:ser>
          <c:idx val="1"/>
          <c:order val="1"/>
          <c:tx>
            <c:strRef>
              <c:f>Sheet1!$C$3</c:f>
              <c:strCache>
                <c:ptCount val="1"/>
                <c:pt idx="0">
                  <c:v>2017</c:v>
                </c:pt>
              </c:strCache>
            </c:strRef>
          </c:tx>
          <c:spPr>
            <a:solidFill>
              <a:schemeClr val="accent2"/>
            </a:solidFill>
            <a:ln>
              <a:noFill/>
            </a:ln>
            <a:effectLst/>
          </c:spPr>
          <c:invertIfNegative val="0"/>
          <c:dLbls>
            <c:dLbl>
              <c:idx val="1"/>
              <c:layout>
                <c:manualLayout>
                  <c:x val="6.2672147929955079E-3"/>
                  <c:y val="-4.12637008381689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E1A-4337-B3E8-1AE7D48E0835}"/>
                </c:ext>
              </c:extLst>
            </c:dLbl>
            <c:dLbl>
              <c:idx val="2"/>
              <c:layout>
                <c:manualLayout>
                  <c:x val="1.9757987983409515E-2"/>
                  <c:y val="-2.01590261444315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8CB-413F-A2D4-7A5A9ECBC51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25 to 34</c:v>
                </c:pt>
                <c:pt idx="1">
                  <c:v>35 to 44</c:v>
                </c:pt>
                <c:pt idx="2">
                  <c:v>45 to 64</c:v>
                </c:pt>
                <c:pt idx="3">
                  <c:v>65 plus</c:v>
                </c:pt>
              </c:strCache>
            </c:strRef>
          </c:cat>
          <c:val>
            <c:numRef>
              <c:f>Sheet1!$C$4:$C$7</c:f>
              <c:numCache>
                <c:formatCode>0.0%</c:formatCode>
                <c:ptCount val="4"/>
                <c:pt idx="0">
                  <c:v>0.31</c:v>
                </c:pt>
                <c:pt idx="1">
                  <c:v>0.316</c:v>
                </c:pt>
                <c:pt idx="2">
                  <c:v>0.28999999999999998</c:v>
                </c:pt>
                <c:pt idx="3">
                  <c:v>0.27</c:v>
                </c:pt>
              </c:numCache>
            </c:numRef>
          </c:val>
          <c:extLst>
            <c:ext xmlns:c16="http://schemas.microsoft.com/office/drawing/2014/chart" uri="{C3380CC4-5D6E-409C-BE32-E72D297353CC}">
              <c16:uniqueId val="{00000001-64A7-4B51-8D28-9DAC75E642EA}"/>
            </c:ext>
          </c:extLst>
        </c:ser>
        <c:dLbls>
          <c:showLegendKey val="0"/>
          <c:showVal val="0"/>
          <c:showCatName val="0"/>
          <c:showSerName val="0"/>
          <c:showPercent val="0"/>
          <c:showBubbleSize val="0"/>
        </c:dLbls>
        <c:gapWidth val="150"/>
        <c:axId val="401476056"/>
        <c:axId val="401476384"/>
      </c:barChart>
      <c:catAx>
        <c:axId val="401476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1476384"/>
        <c:crosses val="autoZero"/>
        <c:auto val="1"/>
        <c:lblAlgn val="ctr"/>
        <c:lblOffset val="100"/>
        <c:noMultiLvlLbl val="0"/>
      </c:catAx>
      <c:valAx>
        <c:axId val="401476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1476056"/>
        <c:crosses val="autoZero"/>
        <c:crossBetween val="between"/>
      </c:valAx>
      <c:spPr>
        <a:noFill/>
        <a:ln>
          <a:noFill/>
        </a:ln>
        <a:effectLst/>
      </c:spPr>
    </c:plotArea>
    <c:legend>
      <c:legendPos val="b"/>
      <c:layout>
        <c:manualLayout>
          <c:xMode val="edge"/>
          <c:yMode val="edge"/>
          <c:x val="0.41448270419392641"/>
          <c:y val="0.86313489523457287"/>
          <c:w val="0.26948580295925723"/>
          <c:h val="7.602671150330381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0591523281812"/>
          <c:y val="8.0072974109292483E-2"/>
          <c:w val="0.77674249052201805"/>
          <c:h val="0.78936150388584614"/>
        </c:manualLayout>
      </c:layout>
      <c:lineChart>
        <c:grouping val="standard"/>
        <c:varyColors val="0"/>
        <c:ser>
          <c:idx val="0"/>
          <c:order val="3"/>
          <c:tx>
            <c:strRef>
              <c:f>Sheet!$E$1</c:f>
              <c:strCache>
                <c:ptCount val="1"/>
                <c:pt idx="0">
                  <c:v>Projected Population, 2010 -2015 Migration Scenario</c:v>
                </c:pt>
              </c:strCache>
            </c:strRef>
          </c:tx>
          <c:spPr>
            <a:ln w="44450">
              <a:solidFill>
                <a:schemeClr val="accent2"/>
              </a:solidFill>
            </a:ln>
          </c:spPr>
          <c:marker>
            <c:symbol val="square"/>
            <c:size val="5"/>
            <c:spPr>
              <a:solidFill>
                <a:schemeClr val="accent2"/>
              </a:solidFill>
              <a:ln>
                <a:solidFill>
                  <a:schemeClr val="accent2"/>
                </a:solidFill>
              </a:ln>
            </c:spPr>
          </c:marker>
          <c:dLbls>
            <c:dLbl>
              <c:idx val="40"/>
              <c:layout>
                <c:manualLayout>
                  <c:x val="-0.1195293817439488"/>
                  <c:y val="-8.0133547499528345E-3"/>
                </c:manualLayout>
              </c:layout>
              <c:spPr>
                <a:solidFill>
                  <a:prstClr val="white"/>
                </a:solidFill>
                <a:ln>
                  <a:solidFill>
                    <a:prstClr val="black">
                      <a:lumMod val="65000"/>
                      <a:lumOff val="35000"/>
                    </a:prstClr>
                  </a:solidFill>
                </a:ln>
                <a:effectLst/>
              </c:spPr>
              <c:txPr>
                <a:bodyPr/>
                <a:lstStyle/>
                <a:p>
                  <a:pPr>
                    <a:defRPr sz="2000"/>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8.2492223194322936E-2"/>
                      <c:h val="7.322881198545482E-2"/>
                    </c:manualLayout>
                  </c15:layout>
                </c:ext>
                <c:ext xmlns:c16="http://schemas.microsoft.com/office/drawing/2014/chart" uri="{C3380CC4-5D6E-409C-BE32-E72D297353CC}">
                  <c16:uniqueId val="{00000000-F2C1-4456-9050-0FE647E9CE40}"/>
                </c:ext>
              </c:extLst>
            </c:dLbl>
            <c:spPr>
              <a:solidFill>
                <a:prstClr val="white"/>
              </a:solidFill>
              <a:ln>
                <a:solidFill>
                  <a:prstClr val="black">
                    <a:lumMod val="65000"/>
                    <a:lumOff val="35000"/>
                  </a:prstClr>
                </a:solidFill>
              </a:ln>
              <a:effectLst/>
            </c:spPr>
            <c:txPr>
              <a:bodyPr wrap="square" lIns="38100" tIns="19050" rIns="38100" bIns="19050" anchor="ctr">
                <a:spAutoFit/>
              </a:bodyPr>
              <a:lstStyle/>
              <a:p>
                <a:pPr>
                  <a:defRPr sz="2000"/>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showLeaderLines val="1"/>
              </c:ext>
            </c:extLst>
          </c:dLbls>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Sheet!$E$2:$E$42</c:f>
              <c:numCache>
                <c:formatCode>0.0</c:formatCode>
                <c:ptCount val="41"/>
                <c:pt idx="0">
                  <c:v>25.145561000000001</c:v>
                </c:pt>
                <c:pt idx="1">
                  <c:v>25.560866999999998</c:v>
                </c:pt>
                <c:pt idx="2">
                  <c:v>25.982796</c:v>
                </c:pt>
                <c:pt idx="3">
                  <c:v>26.411553999999999</c:v>
                </c:pt>
                <c:pt idx="4">
                  <c:v>26.847197999999999</c:v>
                </c:pt>
                <c:pt idx="5">
                  <c:v>27.289849</c:v>
                </c:pt>
                <c:pt idx="6">
                  <c:v>27.739236999999999</c:v>
                </c:pt>
                <c:pt idx="7">
                  <c:v>28.195917999999999</c:v>
                </c:pt>
                <c:pt idx="8">
                  <c:v>28.659986</c:v>
                </c:pt>
                <c:pt idx="9">
                  <c:v>29.131564000000001</c:v>
                </c:pt>
                <c:pt idx="10">
                  <c:v>29.610797999999999</c:v>
                </c:pt>
                <c:pt idx="11">
                  <c:v>30.097591999999999</c:v>
                </c:pt>
                <c:pt idx="12">
                  <c:v>30.592002000000001</c:v>
                </c:pt>
                <c:pt idx="13">
                  <c:v>31.094014000000001</c:v>
                </c:pt>
                <c:pt idx="14">
                  <c:v>31.603586</c:v>
                </c:pt>
                <c:pt idx="15">
                  <c:v>32.120618999999998</c:v>
                </c:pt>
                <c:pt idx="16">
                  <c:v>32.644846000000001</c:v>
                </c:pt>
                <c:pt idx="17">
                  <c:v>33.176082999999998</c:v>
                </c:pt>
                <c:pt idx="18">
                  <c:v>33.714047000000001</c:v>
                </c:pt>
                <c:pt idx="19">
                  <c:v>34.258343000000004</c:v>
                </c:pt>
                <c:pt idx="20">
                  <c:v>34.808596000000001</c:v>
                </c:pt>
                <c:pt idx="21">
                  <c:v>35.364516000000002</c:v>
                </c:pt>
                <c:pt idx="22">
                  <c:v>35.926034000000001</c:v>
                </c:pt>
                <c:pt idx="23">
                  <c:v>36.493169000000002</c:v>
                </c:pt>
                <c:pt idx="24">
                  <c:v>37.065918000000003</c:v>
                </c:pt>
                <c:pt idx="25">
                  <c:v>37.644506999999997</c:v>
                </c:pt>
                <c:pt idx="26">
                  <c:v>38.229151000000002</c:v>
                </c:pt>
                <c:pt idx="27">
                  <c:v>38.820807000000002</c:v>
                </c:pt>
                <c:pt idx="28">
                  <c:v>39.419739</c:v>
                </c:pt>
                <c:pt idx="29">
                  <c:v>40.026367999999998</c:v>
                </c:pt>
                <c:pt idx="30">
                  <c:v>40.641319000000003</c:v>
                </c:pt>
                <c:pt idx="31">
                  <c:v>41.265099999999997</c:v>
                </c:pt>
                <c:pt idx="32">
                  <c:v>41.898122000000001</c:v>
                </c:pt>
                <c:pt idx="33">
                  <c:v>42.541187999999998</c:v>
                </c:pt>
                <c:pt idx="34">
                  <c:v>43.195070000000001</c:v>
                </c:pt>
                <c:pt idx="35">
                  <c:v>43.860542000000002</c:v>
                </c:pt>
                <c:pt idx="36">
                  <c:v>44.538311999999998</c:v>
                </c:pt>
                <c:pt idx="37">
                  <c:v>45.229095999999998</c:v>
                </c:pt>
                <c:pt idx="38">
                  <c:v>45.933566999999996</c:v>
                </c:pt>
                <c:pt idx="39">
                  <c:v>46.652445999999998</c:v>
                </c:pt>
                <c:pt idx="40">
                  <c:v>47.386428000000002</c:v>
                </c:pt>
              </c:numCache>
            </c:numRef>
          </c:val>
          <c:smooth val="0"/>
          <c:extLst>
            <c:ext xmlns:c16="http://schemas.microsoft.com/office/drawing/2014/chart" uri="{C3380CC4-5D6E-409C-BE32-E72D297353CC}">
              <c16:uniqueId val="{00000003-3466-4418-A72D-805512C9E718}"/>
            </c:ext>
          </c:extLst>
        </c:ser>
        <c:ser>
          <c:idx val="4"/>
          <c:order val="4"/>
          <c:tx>
            <c:strRef>
              <c:f>Sheet!$F$1</c:f>
              <c:strCache>
                <c:ptCount val="1"/>
                <c:pt idx="0">
                  <c:v>Population Estimates 2010-2017</c:v>
                </c:pt>
              </c:strCache>
            </c:strRef>
          </c:tx>
          <c:spPr>
            <a:ln w="44450"/>
          </c:spPr>
          <c:marker>
            <c:symbol val="square"/>
            <c:size val="5"/>
          </c:marker>
          <c:dLbls>
            <c:dLbl>
              <c:idx val="0"/>
              <c:layout>
                <c:manualLayout>
                  <c:x val="6.5586419753086406E-2"/>
                  <c:y val="1.0684472999937016E-2"/>
                </c:manualLayout>
              </c:layout>
              <c:spPr>
                <a:solidFill>
                  <a:prstClr val="white"/>
                </a:solidFill>
                <a:ln>
                  <a:solidFill>
                    <a:prstClr val="black">
                      <a:lumMod val="65000"/>
                      <a:lumOff val="35000"/>
                    </a:prstClr>
                  </a:solid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layout>
                    <c:manualLayout>
                      <c:w val="8.4035433070866139E-2"/>
                      <c:h val="7.322881198545482E-2"/>
                    </c:manualLayout>
                  </c15:layout>
                </c:ext>
                <c:ext xmlns:c16="http://schemas.microsoft.com/office/drawing/2014/chart" uri="{C3380CC4-5D6E-409C-BE32-E72D297353CC}">
                  <c16:uniqueId val="{00000002-57BE-4B00-AAF3-932C93CEABA8}"/>
                </c:ext>
              </c:extLst>
            </c:dLbl>
            <c:dLbl>
              <c:idx val="7"/>
              <c:layout>
                <c:manualLayout>
                  <c:x val="-0.10648148148148145"/>
                  <c:y val="-0.13622703074919829"/>
                </c:manualLayout>
              </c:layout>
              <c:tx>
                <c:rich>
                  <a:bodyPr/>
                  <a:lstStyle/>
                  <a:p>
                    <a:r>
                      <a:rPr lang="en-US" baseline="0" dirty="0" smtClean="0"/>
                      <a:t> </a:t>
                    </a:r>
                    <a:fld id="{0080D4D6-7FED-4B9F-8FA2-4228949999AA}" type="VALUE">
                      <a:rPr lang="en-US" baseline="0" dirty="0"/>
                      <a:pPr/>
                      <a:t>[VALUE]</a:t>
                    </a:fld>
                    <a:endParaRPr lang="en-US" baseline="0" dirty="0" smtClean="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57BE-4B00-AAF3-932C93CEABA8}"/>
                </c:ext>
              </c:extLst>
            </c:dLbl>
            <c:spPr>
              <a:solidFill>
                <a:prstClr val="white"/>
              </a:solidFill>
              <a:ln>
                <a:solidFill>
                  <a:prstClr val="black">
                    <a:lumMod val="65000"/>
                    <a:lumOff val="35000"/>
                  </a:prstClr>
                </a:solid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c15:spPr>
                <c15:showLeaderLines val="1"/>
              </c:ext>
            </c:extLst>
          </c:dLbls>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Sheet!$F$2:$F$9</c:f>
              <c:numCache>
                <c:formatCode>0.0</c:formatCode>
                <c:ptCount val="8"/>
                <c:pt idx="0">
                  <c:v>25.145561000000001</c:v>
                </c:pt>
                <c:pt idx="1">
                  <c:v>25.657477</c:v>
                </c:pt>
                <c:pt idx="2">
                  <c:v>26.094422000000002</c:v>
                </c:pt>
                <c:pt idx="3">
                  <c:v>26.505637</c:v>
                </c:pt>
                <c:pt idx="4">
                  <c:v>26.956958</c:v>
                </c:pt>
                <c:pt idx="5">
                  <c:v>27.469114000000001</c:v>
                </c:pt>
                <c:pt idx="6">
                  <c:v>27.862596</c:v>
                </c:pt>
                <c:pt idx="7">
                  <c:v>28.304596</c:v>
                </c:pt>
              </c:numCache>
            </c:numRef>
          </c:val>
          <c:smooth val="0"/>
          <c:extLst>
            <c:ext xmlns:c16="http://schemas.microsoft.com/office/drawing/2014/chart" uri="{C3380CC4-5D6E-409C-BE32-E72D297353CC}">
              <c16:uniqueId val="{00000004-3466-4418-A72D-805512C9E718}"/>
            </c:ext>
          </c:extLst>
        </c:ser>
        <c:dLbls>
          <c:showLegendKey val="0"/>
          <c:showVal val="0"/>
          <c:showCatName val="0"/>
          <c:showSerName val="0"/>
          <c:showPercent val="0"/>
          <c:showBubbleSize val="0"/>
        </c:dLbls>
        <c:marker val="1"/>
        <c:smooth val="0"/>
        <c:axId val="908179264"/>
        <c:axId val="908168680"/>
        <c:extLst>
          <c:ext xmlns:c15="http://schemas.microsoft.com/office/drawing/2012/chart" uri="{02D57815-91ED-43cb-92C2-25804820EDAC}">
            <c15:filteredLineSeries>
              <c15:ser>
                <c:idx val="1"/>
                <c:order val="0"/>
                <c:tx>
                  <c:strRef>
                    <c:extLst>
                      <c:ext uri="{02D57815-91ED-43cb-92C2-25804820EDAC}">
                        <c15:formulaRef>
                          <c15:sqref>Sheet!$B$1</c15:sqref>
                        </c15:formulaRef>
                      </c:ext>
                    </c:extLst>
                    <c:strCache>
                      <c:ptCount val="1"/>
                      <c:pt idx="0">
                        <c:v>Zero Net Migration</c:v>
                      </c:pt>
                    </c:strCache>
                  </c:strRef>
                </c:tx>
                <c:spPr>
                  <a:ln w="50800" cmpd="sng">
                    <a:solidFill>
                      <a:schemeClr val="accent1"/>
                    </a:solidFill>
                    <a:prstDash val="sysDash"/>
                  </a:ln>
                </c:spPr>
                <c:marker>
                  <c:symbol val="none"/>
                </c:marker>
                <c:cat>
                  <c:numRef>
                    <c:extLst>
                      <c:ext uri="{02D57815-91ED-43cb-92C2-25804820EDAC}">
                        <c15:formulaRef>
                          <c15:sqref>Sheet!$A$2:$A$42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Sheet!$B$2:$B$42</c15:sqref>
                        </c15:formulaRef>
                      </c:ext>
                    </c:extLst>
                    <c:numCache>
                      <c:formatCode>General</c:formatCode>
                      <c:ptCount val="41"/>
                      <c:pt idx="0">
                        <c:v>25.145561000000001</c:v>
                      </c:pt>
                      <c:pt idx="1">
                        <c:v>25.36814</c:v>
                      </c:pt>
                      <c:pt idx="2">
                        <c:v>25.587758000000001</c:v>
                      </c:pt>
                      <c:pt idx="3">
                        <c:v>25.804803</c:v>
                      </c:pt>
                      <c:pt idx="4">
                        <c:v>26.018996000000001</c:v>
                      </c:pt>
                      <c:pt idx="5">
                        <c:v>26.230098000000002</c:v>
                      </c:pt>
                      <c:pt idx="6">
                        <c:v>26.438030999999999</c:v>
                      </c:pt>
                      <c:pt idx="7">
                        <c:v>26.642845999999999</c:v>
                      </c:pt>
                      <c:pt idx="8">
                        <c:v>26.844587000000001</c:v>
                      </c:pt>
                      <c:pt idx="9">
                        <c:v>27.043215</c:v>
                      </c:pt>
                      <c:pt idx="10">
                        <c:v>27.238610000000001</c:v>
                      </c:pt>
                      <c:pt idx="11">
                        <c:v>27.430845999999999</c:v>
                      </c:pt>
                      <c:pt idx="12">
                        <c:v>27.619758000000001</c:v>
                      </c:pt>
                      <c:pt idx="13">
                        <c:v>27.805264000000001</c:v>
                      </c:pt>
                      <c:pt idx="14">
                        <c:v>27.987306</c:v>
                      </c:pt>
                      <c:pt idx="15">
                        <c:v>28.165689</c:v>
                      </c:pt>
                      <c:pt idx="16">
                        <c:v>28.340191999999998</c:v>
                      </c:pt>
                      <c:pt idx="17">
                        <c:v>28.510652</c:v>
                      </c:pt>
                      <c:pt idx="18">
                        <c:v>28.676462999999998</c:v>
                      </c:pt>
                      <c:pt idx="19">
                        <c:v>28.837655000000002</c:v>
                      </c:pt>
                      <c:pt idx="20">
                        <c:v>28.994209999999999</c:v>
                      </c:pt>
                      <c:pt idx="21">
                        <c:v>29.146457000000002</c:v>
                      </c:pt>
                      <c:pt idx="22">
                        <c:v>29.293369999999999</c:v>
                      </c:pt>
                      <c:pt idx="23">
                        <c:v>29.435223000000001</c:v>
                      </c:pt>
                      <c:pt idx="24">
                        <c:v>29.572471</c:v>
                      </c:pt>
                      <c:pt idx="25">
                        <c:v>29.705207000000001</c:v>
                      </c:pt>
                      <c:pt idx="26">
                        <c:v>29.833584999999999</c:v>
                      </c:pt>
                      <c:pt idx="27">
                        <c:v>29.957694</c:v>
                      </c:pt>
                      <c:pt idx="28">
                        <c:v>30.0776</c:v>
                      </c:pt>
                      <c:pt idx="29">
                        <c:v>30.193458</c:v>
                      </c:pt>
                      <c:pt idx="30">
                        <c:v>30.305304</c:v>
                      </c:pt>
                      <c:pt idx="31">
                        <c:v>30.413550000000001</c:v>
                      </c:pt>
                      <c:pt idx="32">
                        <c:v>30.517688</c:v>
                      </c:pt>
                      <c:pt idx="33">
                        <c:v>30.617889999999999</c:v>
                      </c:pt>
                      <c:pt idx="34">
                        <c:v>30.714751</c:v>
                      </c:pt>
                      <c:pt idx="35">
                        <c:v>30.808219000000001</c:v>
                      </c:pt>
                      <c:pt idx="36">
                        <c:v>30.89922</c:v>
                      </c:pt>
                      <c:pt idx="37">
                        <c:v>30.988289999999999</c:v>
                      </c:pt>
                      <c:pt idx="38">
                        <c:v>31.075662000000001</c:v>
                      </c:pt>
                      <c:pt idx="39">
                        <c:v>31.161595999999999</c:v>
                      </c:pt>
                      <c:pt idx="40">
                        <c:v>31.246355000000001</c:v>
                      </c:pt>
                    </c:numCache>
                  </c:numRef>
                </c:val>
                <c:smooth val="0"/>
                <c:extLst>
                  <c:ext xmlns:c16="http://schemas.microsoft.com/office/drawing/2014/chart" uri="{C3380CC4-5D6E-409C-BE32-E72D297353CC}">
                    <c16:uniqueId val="{00000000-3466-4418-A72D-805512C9E718}"/>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Sheet!$C$1</c15:sqref>
                        </c15:formulaRef>
                      </c:ext>
                    </c:extLst>
                    <c:strCache>
                      <c:ptCount val="1"/>
                      <c:pt idx="0">
                        <c:v>Half 2000 -2010</c:v>
                      </c:pt>
                    </c:strCache>
                  </c:strRef>
                </c:tx>
                <c:spPr>
                  <a:ln w="50800" cmpd="sng">
                    <a:solidFill>
                      <a:srgbClr val="996600"/>
                    </a:solidFill>
                  </a:ln>
                </c:spPr>
                <c:marker>
                  <c:symbol val="none"/>
                </c:marker>
                <c:cat>
                  <c:numRef>
                    <c:extLst xmlns:c15="http://schemas.microsoft.com/office/drawing/2012/chart">
                      <c:ext xmlns:c15="http://schemas.microsoft.com/office/drawing/2012/chart" uri="{02D57815-91ED-43cb-92C2-25804820EDAC}">
                        <c15:formulaRef>
                          <c15:sqref>Sheet!$A$2:$A$42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xmlns:c15="http://schemas.microsoft.com/office/drawing/2012/chart">
                      <c:ext xmlns:c15="http://schemas.microsoft.com/office/drawing/2012/chart" uri="{02D57815-91ED-43cb-92C2-25804820EDAC}">
                        <c15:formulaRef>
                          <c15:sqref>Sheet!$C$2:$C$42</c15:sqref>
                        </c15:formulaRef>
                      </c:ext>
                    </c:extLst>
                    <c:numCache>
                      <c:formatCode>General</c:formatCode>
                      <c:ptCount val="41"/>
                      <c:pt idx="0">
                        <c:v>25.145561000000001</c:v>
                      </c:pt>
                      <c:pt idx="1">
                        <c:v>25.499699</c:v>
                      </c:pt>
                      <c:pt idx="2">
                        <c:v>25.857199999999999</c:v>
                      </c:pt>
                      <c:pt idx="3">
                        <c:v>26.217849999999999</c:v>
                      </c:pt>
                      <c:pt idx="4">
                        <c:v>26.581256</c:v>
                      </c:pt>
                      <c:pt idx="5">
                        <c:v>26.947116000000001</c:v>
                      </c:pt>
                      <c:pt idx="6">
                        <c:v>27.315362</c:v>
                      </c:pt>
                      <c:pt idx="7">
                        <c:v>27.686233999999999</c:v>
                      </c:pt>
                      <c:pt idx="8">
                        <c:v>28.059417</c:v>
                      </c:pt>
                      <c:pt idx="9">
                        <c:v>28.435222</c:v>
                      </c:pt>
                      <c:pt idx="10">
                        <c:v>28.813282000000001</c:v>
                      </c:pt>
                      <c:pt idx="11">
                        <c:v>29.193542999999998</c:v>
                      </c:pt>
                      <c:pt idx="12">
                        <c:v>29.576077999999999</c:v>
                      </c:pt>
                      <c:pt idx="13">
                        <c:v>29.960483</c:v>
                      </c:pt>
                      <c:pt idx="14">
                        <c:v>30.346675000000001</c:v>
                      </c:pt>
                      <c:pt idx="15">
                        <c:v>30.734321000000001</c:v>
                      </c:pt>
                      <c:pt idx="16">
                        <c:v>31.12311</c:v>
                      </c:pt>
                      <c:pt idx="17">
                        <c:v>31.512597</c:v>
                      </c:pt>
                      <c:pt idx="18">
                        <c:v>31.902068</c:v>
                      </c:pt>
                      <c:pt idx="19">
                        <c:v>32.291314</c:v>
                      </c:pt>
                      <c:pt idx="20">
                        <c:v>32.680216999999999</c:v>
                      </c:pt>
                      <c:pt idx="21">
                        <c:v>33.069124000000002</c:v>
                      </c:pt>
                      <c:pt idx="22">
                        <c:v>33.456995999999997</c:v>
                      </c:pt>
                      <c:pt idx="23">
                        <c:v>33.844034000000001</c:v>
                      </c:pt>
                      <c:pt idx="24">
                        <c:v>34.230595999999998</c:v>
                      </c:pt>
                      <c:pt idx="25">
                        <c:v>34.616889999999998</c:v>
                      </c:pt>
                      <c:pt idx="26">
                        <c:v>35.003182000000002</c:v>
                      </c:pt>
                      <c:pt idx="27">
                        <c:v>35.389580000000002</c:v>
                      </c:pt>
                      <c:pt idx="28">
                        <c:v>35.776102000000002</c:v>
                      </c:pt>
                      <c:pt idx="29">
                        <c:v>36.163116000000002</c:v>
                      </c:pt>
                      <c:pt idx="30">
                        <c:v>36.550595000000001</c:v>
                      </c:pt>
                      <c:pt idx="31">
                        <c:v>36.938879</c:v>
                      </c:pt>
                      <c:pt idx="32">
                        <c:v>37.327562</c:v>
                      </c:pt>
                      <c:pt idx="33">
                        <c:v>37.716926000000001</c:v>
                      </c:pt>
                      <c:pt idx="34">
                        <c:v>38.107567000000003</c:v>
                      </c:pt>
                      <c:pt idx="35">
                        <c:v>38.499538000000001</c:v>
                      </c:pt>
                      <c:pt idx="36">
                        <c:v>38.893625</c:v>
                      </c:pt>
                      <c:pt idx="37">
                        <c:v>39.290774999999996</c:v>
                      </c:pt>
                      <c:pt idx="38">
                        <c:v>39.691096999999999</c:v>
                      </c:pt>
                      <c:pt idx="39">
                        <c:v>40.095109000000001</c:v>
                      </c:pt>
                      <c:pt idx="40">
                        <c:v>40.502749000000001</c:v>
                      </c:pt>
                    </c:numCache>
                  </c:numRef>
                </c:val>
                <c:smooth val="0"/>
                <c:extLst xmlns:c15="http://schemas.microsoft.com/office/drawing/2012/chart">
                  <c:ext xmlns:c16="http://schemas.microsoft.com/office/drawing/2014/chart" uri="{C3380CC4-5D6E-409C-BE32-E72D297353CC}">
                    <c16:uniqueId val="{00000001-3466-4418-A72D-805512C9E718}"/>
                  </c:ext>
                </c:extLst>
              </c15:ser>
            </c15:filteredLineSeries>
            <c15:filteredLineSeries>
              <c15:ser>
                <c:idx val="3"/>
                <c:order val="2"/>
                <c:tx>
                  <c:strRef>
                    <c:extLst xmlns:c15="http://schemas.microsoft.com/office/drawing/2012/chart">
                      <c:ext xmlns:c15="http://schemas.microsoft.com/office/drawing/2012/chart" uri="{02D57815-91ED-43cb-92C2-25804820EDAC}">
                        <c15:formulaRef>
                          <c15:sqref>Sheet!$D$1</c15:sqref>
                        </c15:formulaRef>
                      </c:ext>
                    </c:extLst>
                    <c:strCache>
                      <c:ptCount val="1"/>
                      <c:pt idx="0">
                        <c:v>2000 -2010</c:v>
                      </c:pt>
                    </c:strCache>
                  </c:strRef>
                </c:tx>
                <c:spPr>
                  <a:ln w="57150" cmpd="dbl">
                    <a:solidFill>
                      <a:srgbClr val="002060"/>
                    </a:solidFill>
                  </a:ln>
                </c:spPr>
                <c:marker>
                  <c:symbol val="none"/>
                </c:marker>
                <c:cat>
                  <c:numRef>
                    <c:extLst xmlns:c15="http://schemas.microsoft.com/office/drawing/2012/chart">
                      <c:ext xmlns:c15="http://schemas.microsoft.com/office/drawing/2012/chart" uri="{02D57815-91ED-43cb-92C2-25804820EDAC}">
                        <c15:formulaRef>
                          <c15:sqref>Sheet!$A$2:$A$42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xmlns:c15="http://schemas.microsoft.com/office/drawing/2012/chart">
                      <c:ext xmlns:c15="http://schemas.microsoft.com/office/drawing/2012/chart" uri="{02D57815-91ED-43cb-92C2-25804820EDAC}">
                        <c15:formulaRef>
                          <c15:sqref>Sheet!$D$2:$D$42</c15:sqref>
                        </c15:formulaRef>
                      </c:ext>
                    </c:extLst>
                    <c:numCache>
                      <c:formatCode>General</c:formatCode>
                      <c:ptCount val="41"/>
                      <c:pt idx="0">
                        <c:v>25.145561000000001</c:v>
                      </c:pt>
                      <c:pt idx="1">
                        <c:v>25.631695000000001</c:v>
                      </c:pt>
                      <c:pt idx="2">
                        <c:v>26.130047000000001</c:v>
                      </c:pt>
                      <c:pt idx="3">
                        <c:v>26.640165</c:v>
                      </c:pt>
                      <c:pt idx="4">
                        <c:v>27.161942</c:v>
                      </c:pt>
                      <c:pt idx="5">
                        <c:v>27.695284000000001</c:v>
                      </c:pt>
                      <c:pt idx="6">
                        <c:v>28.240245000000002</c:v>
                      </c:pt>
                      <c:pt idx="7">
                        <c:v>28.79729</c:v>
                      </c:pt>
                      <c:pt idx="8">
                        <c:v>29.366479000000002</c:v>
                      </c:pt>
                      <c:pt idx="9">
                        <c:v>29.948091000000002</c:v>
                      </c:pt>
                      <c:pt idx="10">
                        <c:v>30.541978</c:v>
                      </c:pt>
                      <c:pt idx="11">
                        <c:v>31.148299000000002</c:v>
                      </c:pt>
                      <c:pt idx="12">
                        <c:v>31.767295000000001</c:v>
                      </c:pt>
                      <c:pt idx="13">
                        <c:v>32.398820000000001</c:v>
                      </c:pt>
                      <c:pt idx="14">
                        <c:v>33.042844000000002</c:v>
                      </c:pt>
                      <c:pt idx="15">
                        <c:v>33.699306999999997</c:v>
                      </c:pt>
                      <c:pt idx="16">
                        <c:v>34.367812000000001</c:v>
                      </c:pt>
                      <c:pt idx="17">
                        <c:v>35.048138999999999</c:v>
                      </c:pt>
                      <c:pt idx="18">
                        <c:v>35.739576</c:v>
                      </c:pt>
                      <c:pt idx="19">
                        <c:v>36.441844000000003</c:v>
                      </c:pt>
                      <c:pt idx="20">
                        <c:v>37.155084000000002</c:v>
                      </c:pt>
                      <c:pt idx="21">
                        <c:v>37.879807999999997</c:v>
                      </c:pt>
                      <c:pt idx="22">
                        <c:v>38.615544999999997</c:v>
                      </c:pt>
                      <c:pt idx="23">
                        <c:v>39.362271</c:v>
                      </c:pt>
                      <c:pt idx="24">
                        <c:v>40.120967999999998</c:v>
                      </c:pt>
                      <c:pt idx="25">
                        <c:v>40.892254999999999</c:v>
                      </c:pt>
                      <c:pt idx="26">
                        <c:v>41.676431999999998</c:v>
                      </c:pt>
                      <c:pt idx="27">
                        <c:v>42.474367999999998</c:v>
                      </c:pt>
                      <c:pt idx="28">
                        <c:v>43.286563999999998</c:v>
                      </c:pt>
                      <c:pt idx="29">
                        <c:v>44.113563999999997</c:v>
                      </c:pt>
                      <c:pt idx="30">
                        <c:v>44.955896000000003</c:v>
                      </c:pt>
                      <c:pt idx="31">
                        <c:v>45.814205999999999</c:v>
                      </c:pt>
                      <c:pt idx="32">
                        <c:v>46.688597999999999</c:v>
                      </c:pt>
                      <c:pt idx="33">
                        <c:v>47.579642999999997</c:v>
                      </c:pt>
                      <c:pt idx="34">
                        <c:v>48.488715999999997</c:v>
                      </c:pt>
                      <c:pt idx="35">
                        <c:v>49.416164999999999</c:v>
                      </c:pt>
                      <c:pt idx="36">
                        <c:v>50.363232000000004</c:v>
                      </c:pt>
                      <c:pt idx="37">
                        <c:v>51.331195999999998</c:v>
                      </c:pt>
                      <c:pt idx="38">
                        <c:v>52.321083999999999</c:v>
                      </c:pt>
                      <c:pt idx="39">
                        <c:v>53.333517000000001</c:v>
                      </c:pt>
                      <c:pt idx="40">
                        <c:v>54.369297000000003</c:v>
                      </c:pt>
                    </c:numCache>
                  </c:numRef>
                </c:val>
                <c:smooth val="0"/>
                <c:extLst xmlns:c15="http://schemas.microsoft.com/office/drawing/2012/chart">
                  <c:ext xmlns:c16="http://schemas.microsoft.com/office/drawing/2014/chart" uri="{C3380CC4-5D6E-409C-BE32-E72D297353CC}">
                    <c16:uniqueId val="{00000002-3466-4418-A72D-805512C9E718}"/>
                  </c:ext>
                </c:extLst>
              </c15:ser>
            </c15:filteredLineSeries>
          </c:ext>
        </c:extLst>
      </c:lineChart>
      <c:catAx>
        <c:axId val="908179264"/>
        <c:scaling>
          <c:orientation val="minMax"/>
        </c:scaling>
        <c:delete val="0"/>
        <c:axPos val="b"/>
        <c:numFmt formatCode="General" sourceLinked="1"/>
        <c:majorTickMark val="out"/>
        <c:minorTickMark val="none"/>
        <c:tickLblPos val="nextTo"/>
        <c:txPr>
          <a:bodyPr rot="2700000"/>
          <a:lstStyle/>
          <a:p>
            <a:pPr>
              <a:defRPr sz="1200"/>
            </a:pPr>
            <a:endParaRPr lang="en-US"/>
          </a:p>
        </c:txPr>
        <c:crossAx val="908168680"/>
        <c:crosses val="autoZero"/>
        <c:auto val="1"/>
        <c:lblAlgn val="ctr"/>
        <c:lblOffset val="0"/>
        <c:noMultiLvlLbl val="0"/>
      </c:catAx>
      <c:valAx>
        <c:axId val="908168680"/>
        <c:scaling>
          <c:orientation val="minMax"/>
          <c:min val="24"/>
        </c:scaling>
        <c:delete val="0"/>
        <c:axPos val="l"/>
        <c:majorGridlines/>
        <c:title>
          <c:tx>
            <c:rich>
              <a:bodyPr/>
              <a:lstStyle/>
              <a:p>
                <a:pPr>
                  <a:defRPr/>
                </a:pPr>
                <a:r>
                  <a:rPr lang="en-US" dirty="0" smtClean="0"/>
                  <a:t>Millions</a:t>
                </a:r>
                <a:endParaRPr lang="en-US" dirty="0"/>
              </a:p>
            </c:rich>
          </c:tx>
          <c:layout/>
          <c:overlay val="0"/>
        </c:title>
        <c:numFmt formatCode="0" sourceLinked="0"/>
        <c:majorTickMark val="out"/>
        <c:minorTickMark val="none"/>
        <c:tickLblPos val="nextTo"/>
        <c:crossAx val="908179264"/>
        <c:crosses val="autoZero"/>
        <c:crossBetween val="midCat"/>
      </c:valAx>
    </c:plotArea>
    <c:legend>
      <c:legendPos val="l"/>
      <c:layout>
        <c:manualLayout>
          <c:xMode val="edge"/>
          <c:yMode val="edge"/>
          <c:x val="0.52610260522990182"/>
          <c:y val="0.57656297750182295"/>
          <c:w val="0.41334900845727612"/>
          <c:h val="0.22350108727132231"/>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4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Sheet1!$C$1</c:f>
              <c:strCache>
                <c:ptCount val="1"/>
                <c:pt idx="0">
                  <c:v>Total Pop</c:v>
                </c:pt>
              </c:strCache>
            </c:strRef>
          </c:tx>
          <c:spPr>
            <a:ln w="28575" cap="rnd">
              <a:solidFill>
                <a:schemeClr val="accent2"/>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Sheet1!$C$2:$C$10</c:f>
              <c:numCache>
                <c:formatCode>General</c:formatCode>
                <c:ptCount val="9"/>
                <c:pt idx="0">
                  <c:v>7245842</c:v>
                </c:pt>
                <c:pt idx="1">
                  <c:v>7716216</c:v>
                </c:pt>
                <c:pt idx="2">
                  <c:v>8210811</c:v>
                </c:pt>
                <c:pt idx="3">
                  <c:v>8743585</c:v>
                </c:pt>
                <c:pt idx="4">
                  <c:v>9430620</c:v>
                </c:pt>
                <c:pt idx="5">
                  <c:v>10256543</c:v>
                </c:pt>
                <c:pt idx="6">
                  <c:v>11129624</c:v>
                </c:pt>
                <c:pt idx="7">
                  <c:v>12045010</c:v>
                </c:pt>
                <c:pt idx="8">
                  <c:v>13034417</c:v>
                </c:pt>
              </c:numCache>
            </c:numRef>
          </c:val>
          <c:smooth val="0"/>
          <c:extLst>
            <c:ext xmlns:c16="http://schemas.microsoft.com/office/drawing/2014/chart" uri="{C3380CC4-5D6E-409C-BE32-E72D297353CC}">
              <c16:uniqueId val="{00000000-4E47-4583-92CD-183D00ABB5AA}"/>
            </c:ext>
          </c:extLst>
        </c:ser>
        <c:ser>
          <c:idx val="3"/>
          <c:order val="2"/>
          <c:tx>
            <c:strRef>
              <c:f>Sheet1!$E$1</c:f>
              <c:strCache>
                <c:ptCount val="1"/>
                <c:pt idx="0">
                  <c:v>Hispanic</c:v>
                </c:pt>
              </c:strCache>
            </c:strRef>
          </c:tx>
          <c:spPr>
            <a:ln w="28575" cap="rnd">
              <a:solidFill>
                <a:schemeClr val="accent4"/>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Sheet1!$E$2:$E$10</c:f>
              <c:numCache>
                <c:formatCode>General</c:formatCode>
                <c:ptCount val="9"/>
                <c:pt idx="0">
                  <c:v>3487625</c:v>
                </c:pt>
                <c:pt idx="1">
                  <c:v>3843101</c:v>
                </c:pt>
                <c:pt idx="2">
                  <c:v>4219839</c:v>
                </c:pt>
                <c:pt idx="3">
                  <c:v>4649181</c:v>
                </c:pt>
                <c:pt idx="4">
                  <c:v>5233508</c:v>
                </c:pt>
                <c:pt idx="5">
                  <c:v>5935799</c:v>
                </c:pt>
                <c:pt idx="6">
                  <c:v>6625020</c:v>
                </c:pt>
                <c:pt idx="7">
                  <c:v>7297863</c:v>
                </c:pt>
                <c:pt idx="8">
                  <c:v>8015797</c:v>
                </c:pt>
              </c:numCache>
            </c:numRef>
          </c:val>
          <c:smooth val="0"/>
          <c:extLst>
            <c:ext xmlns:c16="http://schemas.microsoft.com/office/drawing/2014/chart" uri="{C3380CC4-5D6E-409C-BE32-E72D297353CC}">
              <c16:uniqueId val="{00000002-4E47-4583-92CD-183D00ABB5AA}"/>
            </c:ext>
          </c:extLst>
        </c:ser>
        <c:ser>
          <c:idx val="5"/>
          <c:order val="4"/>
          <c:tx>
            <c:strRef>
              <c:f>Sheet1!$G$1</c:f>
              <c:strCache>
                <c:ptCount val="1"/>
                <c:pt idx="0">
                  <c:v>NH  White </c:v>
                </c:pt>
              </c:strCache>
              <c:extLst xmlns:c15="http://schemas.microsoft.com/office/drawing/2012/chart"/>
            </c:strRef>
          </c:tx>
          <c:spPr>
            <a:ln w="28575" cap="rnd">
              <a:solidFill>
                <a:schemeClr val="accent6"/>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extLst xmlns:c15="http://schemas.microsoft.com/office/drawing/2012/chart"/>
            </c:numRef>
          </c:cat>
          <c:val>
            <c:numRef>
              <c:f>Sheet1!$G$2:$G$10</c:f>
              <c:numCache>
                <c:formatCode>General</c:formatCode>
                <c:ptCount val="9"/>
                <c:pt idx="0">
                  <c:v>2463178</c:v>
                </c:pt>
                <c:pt idx="1">
                  <c:v>2467812</c:v>
                </c:pt>
                <c:pt idx="2">
                  <c:v>2469546</c:v>
                </c:pt>
                <c:pt idx="3">
                  <c:v>2461588</c:v>
                </c:pt>
                <c:pt idx="4">
                  <c:v>2438935</c:v>
                </c:pt>
                <c:pt idx="5">
                  <c:v>2366195</c:v>
                </c:pt>
                <c:pt idx="6">
                  <c:v>2310523</c:v>
                </c:pt>
                <c:pt idx="7">
                  <c:v>2278393</c:v>
                </c:pt>
                <c:pt idx="8">
                  <c:v>2258900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4E47-4583-92CD-183D00ABB5AA}"/>
            </c:ext>
          </c:extLst>
        </c:ser>
        <c:ser>
          <c:idx val="7"/>
          <c:order val="5"/>
          <c:tx>
            <c:strRef>
              <c:f>Sheet1!$I$1</c:f>
              <c:strCache>
                <c:ptCount val="1"/>
                <c:pt idx="0">
                  <c:v>NH Black </c:v>
                </c:pt>
              </c:strCache>
            </c:strRef>
          </c:tx>
          <c:spPr>
            <a:ln w="28575" cap="rnd">
              <a:solidFill>
                <a:schemeClr val="accent2">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General</c:formatCode>
                <c:ptCount val="9"/>
                <c:pt idx="0">
                  <c:v>860281</c:v>
                </c:pt>
                <c:pt idx="1">
                  <c:v>879934</c:v>
                </c:pt>
                <c:pt idx="2">
                  <c:v>901617</c:v>
                </c:pt>
                <c:pt idx="3">
                  <c:v>924721</c:v>
                </c:pt>
                <c:pt idx="4">
                  <c:v>955451</c:v>
                </c:pt>
                <c:pt idx="5">
                  <c:v>984840</c:v>
                </c:pt>
                <c:pt idx="6">
                  <c:v>1007739</c:v>
                </c:pt>
                <c:pt idx="7">
                  <c:v>1026601</c:v>
                </c:pt>
                <c:pt idx="8">
                  <c:v>1045760</c:v>
                </c:pt>
              </c:numCache>
            </c:numRef>
          </c:val>
          <c:smooth val="0"/>
          <c:extLst>
            <c:ext xmlns:c16="http://schemas.microsoft.com/office/drawing/2014/chart" uri="{C3380CC4-5D6E-409C-BE32-E72D297353CC}">
              <c16:uniqueId val="{00000005-4E47-4583-92CD-183D00ABB5AA}"/>
            </c:ext>
          </c:extLst>
        </c:ser>
        <c:ser>
          <c:idx val="9"/>
          <c:order val="6"/>
          <c:tx>
            <c:strRef>
              <c:f>Sheet1!$K$1</c:f>
              <c:strCache>
                <c:ptCount val="1"/>
                <c:pt idx="0">
                  <c:v>NH Other </c:v>
                </c:pt>
              </c:strCache>
            </c:strRef>
          </c:tx>
          <c:spPr>
            <a:ln w="28575" cap="rnd">
              <a:solidFill>
                <a:schemeClr val="accent4">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Sheet1!$K$2:$K$10</c:f>
              <c:numCache>
                <c:formatCode>General</c:formatCode>
                <c:ptCount val="9"/>
                <c:pt idx="0">
                  <c:v>434758</c:v>
                </c:pt>
                <c:pt idx="1">
                  <c:v>525369</c:v>
                </c:pt>
                <c:pt idx="2">
                  <c:v>619809</c:v>
                </c:pt>
                <c:pt idx="3">
                  <c:v>708095</c:v>
                </c:pt>
                <c:pt idx="4">
                  <c:v>802726</c:v>
                </c:pt>
                <c:pt idx="5">
                  <c:v>969709</c:v>
                </c:pt>
                <c:pt idx="6">
                  <c:v>1186342</c:v>
                </c:pt>
                <c:pt idx="7">
                  <c:v>1442153</c:v>
                </c:pt>
                <c:pt idx="8">
                  <c:v>1713960</c:v>
                </c:pt>
              </c:numCache>
            </c:numRef>
          </c:val>
          <c:smooth val="0"/>
          <c:extLst>
            <c:ext xmlns:c16="http://schemas.microsoft.com/office/drawing/2014/chart" uri="{C3380CC4-5D6E-409C-BE32-E72D297353CC}">
              <c16:uniqueId val="{00000007-4E47-4583-92CD-183D00ABB5AA}"/>
            </c:ext>
          </c:extLst>
        </c:ser>
        <c:dLbls>
          <c:showLegendKey val="0"/>
          <c:showVal val="0"/>
          <c:showCatName val="0"/>
          <c:showSerName val="0"/>
          <c:showPercent val="0"/>
          <c:showBubbleSize val="0"/>
        </c:dLbls>
        <c:smooth val="0"/>
        <c:axId val="286623848"/>
        <c:axId val="276682872"/>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Total Pop .5</c:v>
                      </c:pt>
                    </c:strCache>
                  </c:strRef>
                </c:tx>
                <c:spPr>
                  <a:ln w="28575" cap="rnd">
                    <a:solidFill>
                      <a:schemeClr val="accent1"/>
                    </a:solidFill>
                    <a:round/>
                  </a:ln>
                  <a:effectLst/>
                </c:spPr>
                <c:marker>
                  <c:symbol val="none"/>
                </c:marker>
                <c:cat>
                  <c:numRef>
                    <c:extLst>
                      <c:ex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Sheet1!$B$2:$B$10</c15:sqref>
                        </c15:formulaRef>
                      </c:ext>
                    </c:extLst>
                    <c:numCache>
                      <c:formatCode>General</c:formatCode>
                      <c:ptCount val="9"/>
                      <c:pt idx="0">
                        <c:v>7245842</c:v>
                      </c:pt>
                      <c:pt idx="1">
                        <c:v>7500536</c:v>
                      </c:pt>
                      <c:pt idx="2">
                        <c:v>7749159</c:v>
                      </c:pt>
                      <c:pt idx="3">
                        <c:v>7999227</c:v>
                      </c:pt>
                      <c:pt idx="4">
                        <c:v>8315060</c:v>
                      </c:pt>
                      <c:pt idx="5">
                        <c:v>8672306</c:v>
                      </c:pt>
                      <c:pt idx="6">
                        <c:v>9028225</c:v>
                      </c:pt>
                      <c:pt idx="7">
                        <c:v>9375606</c:v>
                      </c:pt>
                      <c:pt idx="8">
                        <c:v>9725594</c:v>
                      </c:pt>
                    </c:numCache>
                  </c:numRef>
                </c:val>
                <c:smooth val="0"/>
                <c:extLst>
                  <c:ext xmlns:c16="http://schemas.microsoft.com/office/drawing/2014/chart" uri="{C3380CC4-5D6E-409C-BE32-E72D297353CC}">
                    <c16:uniqueId val="{00000008-4E47-4583-92CD-183D00ABB5AA}"/>
                  </c:ext>
                </c:extLst>
              </c15:ser>
            </c15:filteredLineSeries>
            <c15:filteredLineSeries>
              <c15:ser>
                <c:idx val="4"/>
                <c:order val="3"/>
                <c:tx>
                  <c:strRef>
                    <c:extLst>
                      <c:ext xmlns:c15="http://schemas.microsoft.com/office/drawing/2012/chart" uri="{02D57815-91ED-43cb-92C2-25804820EDAC}">
                        <c15:formulaRef>
                          <c15:sqref>Sheet1!$F$1</c15:sqref>
                        </c15:formulaRef>
                      </c:ext>
                    </c:extLst>
                    <c:strCache>
                      <c:ptCount val="1"/>
                      <c:pt idx="0">
                        <c:v>NH  White  .5</c:v>
                      </c:pt>
                    </c:strCache>
                  </c:strRef>
                </c:tx>
                <c:spPr>
                  <a:ln w="28575" cap="rnd">
                    <a:solidFill>
                      <a:schemeClr val="accent5"/>
                    </a:solidFill>
                    <a:round/>
                  </a:ln>
                  <a:effectLst/>
                </c:spPr>
                <c:marker>
                  <c:symbol val="none"/>
                </c:marker>
                <c:cat>
                  <c:numRef>
                    <c:extLs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xmlns:c15="http://schemas.microsoft.com/office/drawing/2012/chart" uri="{02D57815-91ED-43cb-92C2-25804820EDAC}">
                        <c15:formulaRef>
                          <c15:sqref>Sheet1!$F$2:$F$10</c15:sqref>
                        </c15:formulaRef>
                      </c:ext>
                    </c:extLst>
                    <c:numCache>
                      <c:formatCode>General</c:formatCode>
                      <c:ptCount val="9"/>
                      <c:pt idx="0">
                        <c:v>2463178</c:v>
                      </c:pt>
                      <c:pt idx="1">
                        <c:v>2449351</c:v>
                      </c:pt>
                      <c:pt idx="2">
                        <c:v>2434093</c:v>
                      </c:pt>
                      <c:pt idx="3">
                        <c:v>2413547</c:v>
                      </c:pt>
                      <c:pt idx="4">
                        <c:v>2379171</c:v>
                      </c:pt>
                      <c:pt idx="5">
                        <c:v>2295699</c:v>
                      </c:pt>
                      <c:pt idx="6">
                        <c:v>2228341</c:v>
                      </c:pt>
                      <c:pt idx="7">
                        <c:v>2183650</c:v>
                      </c:pt>
                      <c:pt idx="8">
                        <c:v>2151809</c:v>
                      </c:pt>
                    </c:numCache>
                  </c:numRef>
                </c:val>
                <c:smooth val="0"/>
                <c:extLst>
                  <c:ext xmlns:c16="http://schemas.microsoft.com/office/drawing/2014/chart" uri="{C3380CC4-5D6E-409C-BE32-E72D297353CC}">
                    <c16:uniqueId val="{00000003-4E47-4583-92CD-183D00ABB5AA}"/>
                  </c:ext>
                </c:extLst>
              </c15:ser>
            </c15:filteredLineSeries>
          </c:ext>
        </c:extLst>
      </c:lineChart>
      <c:catAx>
        <c:axId val="28662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682872"/>
        <c:crosses val="autoZero"/>
        <c:auto val="1"/>
        <c:lblAlgn val="ctr"/>
        <c:lblOffset val="100"/>
        <c:noMultiLvlLbl val="0"/>
      </c:catAx>
      <c:valAx>
        <c:axId val="276682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662384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1"/>
          <c:tx>
            <c:strRef>
              <c:f>Sheet1!$G$1</c:f>
              <c:strCache>
                <c:ptCount val="1"/>
                <c:pt idx="0">
                  <c:v>NH  White </c:v>
                </c:pt>
              </c:strCache>
              <c:extLst xmlns:c15="http://schemas.microsoft.com/office/drawing/2012/chart"/>
            </c:strRef>
          </c:tx>
          <c:spPr>
            <a:ln w="28575" cap="rnd">
              <a:solidFill>
                <a:schemeClr val="accent6"/>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extLst xmlns:c15="http://schemas.microsoft.com/office/drawing/2012/chart"/>
            </c:numRef>
          </c:cat>
          <c:val>
            <c:numRef>
              <c:f>Sheet1!$G$2:$G$10</c:f>
              <c:numCache>
                <c:formatCode>General</c:formatCode>
                <c:ptCount val="9"/>
                <c:pt idx="0">
                  <c:v>2463178</c:v>
                </c:pt>
                <c:pt idx="1">
                  <c:v>2467812</c:v>
                </c:pt>
                <c:pt idx="2">
                  <c:v>2469546</c:v>
                </c:pt>
                <c:pt idx="3">
                  <c:v>2461588</c:v>
                </c:pt>
                <c:pt idx="4">
                  <c:v>2438935</c:v>
                </c:pt>
                <c:pt idx="5">
                  <c:v>2366195</c:v>
                </c:pt>
                <c:pt idx="6">
                  <c:v>2310523</c:v>
                </c:pt>
                <c:pt idx="7">
                  <c:v>2278393</c:v>
                </c:pt>
                <c:pt idx="8">
                  <c:v>2258900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4E47-4583-92CD-183D00ABB5AA}"/>
            </c:ext>
          </c:extLst>
        </c:ser>
        <c:ser>
          <c:idx val="7"/>
          <c:order val="2"/>
          <c:tx>
            <c:strRef>
              <c:f>Sheet1!$I$1</c:f>
              <c:strCache>
                <c:ptCount val="1"/>
                <c:pt idx="0">
                  <c:v>NH Black </c:v>
                </c:pt>
              </c:strCache>
            </c:strRef>
          </c:tx>
          <c:spPr>
            <a:ln w="28575" cap="rnd">
              <a:solidFill>
                <a:schemeClr val="accent2">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General</c:formatCode>
                <c:ptCount val="9"/>
                <c:pt idx="0">
                  <c:v>860281</c:v>
                </c:pt>
                <c:pt idx="1">
                  <c:v>879934</c:v>
                </c:pt>
                <c:pt idx="2">
                  <c:v>901617</c:v>
                </c:pt>
                <c:pt idx="3">
                  <c:v>924721</c:v>
                </c:pt>
                <c:pt idx="4">
                  <c:v>955451</c:v>
                </c:pt>
                <c:pt idx="5">
                  <c:v>984840</c:v>
                </c:pt>
                <c:pt idx="6">
                  <c:v>1007739</c:v>
                </c:pt>
                <c:pt idx="7">
                  <c:v>1026601</c:v>
                </c:pt>
                <c:pt idx="8">
                  <c:v>1045760</c:v>
                </c:pt>
              </c:numCache>
            </c:numRef>
          </c:val>
          <c:smooth val="0"/>
          <c:extLst>
            <c:ext xmlns:c16="http://schemas.microsoft.com/office/drawing/2014/chart" uri="{C3380CC4-5D6E-409C-BE32-E72D297353CC}">
              <c16:uniqueId val="{00000005-4E47-4583-92CD-183D00ABB5AA}"/>
            </c:ext>
          </c:extLst>
        </c:ser>
        <c:ser>
          <c:idx val="9"/>
          <c:order val="4"/>
          <c:tx>
            <c:strRef>
              <c:f>Sheet1!$K$1</c:f>
              <c:strCache>
                <c:ptCount val="1"/>
                <c:pt idx="0">
                  <c:v>NH Other </c:v>
                </c:pt>
              </c:strCache>
            </c:strRef>
          </c:tx>
          <c:spPr>
            <a:ln w="28575" cap="rnd">
              <a:solidFill>
                <a:schemeClr val="accent4">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Sheet1!$K$2:$K$10</c:f>
              <c:numCache>
                <c:formatCode>General</c:formatCode>
                <c:ptCount val="9"/>
                <c:pt idx="0">
                  <c:v>434758</c:v>
                </c:pt>
                <c:pt idx="1">
                  <c:v>525369</c:v>
                </c:pt>
                <c:pt idx="2">
                  <c:v>619809</c:v>
                </c:pt>
                <c:pt idx="3">
                  <c:v>708095</c:v>
                </c:pt>
                <c:pt idx="4">
                  <c:v>802726</c:v>
                </c:pt>
                <c:pt idx="5">
                  <c:v>969709</c:v>
                </c:pt>
                <c:pt idx="6">
                  <c:v>1186342</c:v>
                </c:pt>
                <c:pt idx="7">
                  <c:v>1442153</c:v>
                </c:pt>
                <c:pt idx="8">
                  <c:v>1713960</c:v>
                </c:pt>
              </c:numCache>
            </c:numRef>
          </c:val>
          <c:smooth val="0"/>
          <c:extLst>
            <c:ext xmlns:c16="http://schemas.microsoft.com/office/drawing/2014/chart" uri="{C3380CC4-5D6E-409C-BE32-E72D297353CC}">
              <c16:uniqueId val="{00000007-4E47-4583-92CD-183D00ABB5AA}"/>
            </c:ext>
          </c:extLst>
        </c:ser>
        <c:dLbls>
          <c:showLegendKey val="0"/>
          <c:showVal val="0"/>
          <c:showCatName val="0"/>
          <c:showSerName val="0"/>
          <c:showPercent val="0"/>
          <c:showBubbleSize val="0"/>
        </c:dLbls>
        <c:smooth val="0"/>
        <c:axId val="286623848"/>
        <c:axId val="276682872"/>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Total Pop .5</c:v>
                      </c:pt>
                    </c:strCache>
                  </c:strRef>
                </c:tx>
                <c:spPr>
                  <a:ln w="28575" cap="rnd">
                    <a:solidFill>
                      <a:schemeClr val="accent1"/>
                    </a:solidFill>
                    <a:round/>
                  </a:ln>
                  <a:effectLst/>
                </c:spPr>
                <c:marker>
                  <c:symbol val="none"/>
                </c:marker>
                <c:cat>
                  <c:numRef>
                    <c:extLst>
                      <c:ex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Sheet1!$B$2:$B$10</c15:sqref>
                        </c15:formulaRef>
                      </c:ext>
                    </c:extLst>
                    <c:numCache>
                      <c:formatCode>General</c:formatCode>
                      <c:ptCount val="9"/>
                      <c:pt idx="0">
                        <c:v>7245842</c:v>
                      </c:pt>
                      <c:pt idx="1">
                        <c:v>7500536</c:v>
                      </c:pt>
                      <c:pt idx="2">
                        <c:v>7749159</c:v>
                      </c:pt>
                      <c:pt idx="3">
                        <c:v>7999227</c:v>
                      </c:pt>
                      <c:pt idx="4">
                        <c:v>8315060</c:v>
                      </c:pt>
                      <c:pt idx="5">
                        <c:v>8672306</c:v>
                      </c:pt>
                      <c:pt idx="6">
                        <c:v>9028225</c:v>
                      </c:pt>
                      <c:pt idx="7">
                        <c:v>9375606</c:v>
                      </c:pt>
                      <c:pt idx="8">
                        <c:v>9725594</c:v>
                      </c:pt>
                    </c:numCache>
                  </c:numRef>
                </c:val>
                <c:smooth val="0"/>
                <c:extLst>
                  <c:ext xmlns:c16="http://schemas.microsoft.com/office/drawing/2014/chart" uri="{C3380CC4-5D6E-409C-BE32-E72D297353CC}">
                    <c16:uniqueId val="{00000008-4E47-4583-92CD-183D00ABB5AA}"/>
                  </c:ext>
                </c:extLst>
              </c15:ser>
            </c15:filteredLineSeries>
            <c15:filteredLineSeries>
              <c15:ser>
                <c:idx val="8"/>
                <c:order val="3"/>
                <c:tx>
                  <c:strRef>
                    <c:extLst xmlns:c15="http://schemas.microsoft.com/office/drawing/2012/chart">
                      <c:ext xmlns:c15="http://schemas.microsoft.com/office/drawing/2012/chart" uri="{02D57815-91ED-43cb-92C2-25804820EDAC}">
                        <c15:formulaRef>
                          <c15:sqref>Sheet1!$J$1</c15:sqref>
                        </c15:formulaRef>
                      </c:ext>
                    </c:extLst>
                    <c:strCache>
                      <c:ptCount val="1"/>
                      <c:pt idx="0">
                        <c:v>NH Other  .5</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Sheet1!$J$2:$J$10</c15:sqref>
                        </c15:formulaRef>
                      </c:ext>
                    </c:extLst>
                    <c:numCache>
                      <c:formatCode>General</c:formatCode>
                      <c:ptCount val="9"/>
                      <c:pt idx="0">
                        <c:v>434758</c:v>
                      </c:pt>
                      <c:pt idx="1">
                        <c:v>479269</c:v>
                      </c:pt>
                      <c:pt idx="2">
                        <c:v>512500</c:v>
                      </c:pt>
                      <c:pt idx="3">
                        <c:v>529596</c:v>
                      </c:pt>
                      <c:pt idx="4">
                        <c:v>545194</c:v>
                      </c:pt>
                      <c:pt idx="5">
                        <c:v>596341</c:v>
                      </c:pt>
                      <c:pt idx="6">
                        <c:v>662018</c:v>
                      </c:pt>
                      <c:pt idx="7">
                        <c:v>729807</c:v>
                      </c:pt>
                      <c:pt idx="8">
                        <c:v>784922</c:v>
                      </c:pt>
                    </c:numCache>
                  </c:numRef>
                </c:val>
                <c:smooth val="0"/>
                <c:extLst xmlns:c15="http://schemas.microsoft.com/office/drawing/2012/chart">
                  <c:ext xmlns:c16="http://schemas.microsoft.com/office/drawing/2014/chart" uri="{C3380CC4-5D6E-409C-BE32-E72D297353CC}">
                    <c16:uniqueId val="{00000006-4E47-4583-92CD-183D00ABB5AA}"/>
                  </c:ext>
                </c:extLst>
              </c15:ser>
            </c15:filteredLineSeries>
          </c:ext>
        </c:extLst>
      </c:lineChart>
      <c:catAx>
        <c:axId val="28662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682872"/>
        <c:crosses val="autoZero"/>
        <c:auto val="1"/>
        <c:lblAlgn val="ctr"/>
        <c:lblOffset val="100"/>
        <c:noMultiLvlLbl val="0"/>
      </c:catAx>
      <c:valAx>
        <c:axId val="276682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6623848"/>
        <c:crosses val="autoZero"/>
        <c:crossBetween val="between"/>
      </c:valAx>
      <c:spPr>
        <a:noFill/>
        <a:ln>
          <a:noFill/>
        </a:ln>
        <a:effectLst/>
      </c:spPr>
    </c:plotArea>
    <c:legend>
      <c:legendPos val="r"/>
      <c:layout>
        <c:manualLayout>
          <c:xMode val="edge"/>
          <c:yMode val="edge"/>
          <c:x val="0.84873826582487999"/>
          <c:y val="0.36069467150506801"/>
          <c:w val="0.14225272516611098"/>
          <c:h val="0.4065886590588702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6"/>
          <c:order val="6"/>
          <c:tx>
            <c:strRef>
              <c:f>Sheet1!$H$1</c:f>
              <c:strCache>
                <c:ptCount val="1"/>
                <c:pt idx="0">
                  <c:v>NH  White</c:v>
                </c:pt>
              </c:strCache>
            </c:strRef>
          </c:tx>
          <c:spPr>
            <a:solidFill>
              <a:schemeClr val="accent2">
                <a:lumMod val="80000"/>
                <a:lumOff val="20000"/>
              </a:schemeClr>
            </a:solidFill>
            <a:ln>
              <a:noFill/>
            </a:ln>
            <a:effectLst/>
          </c:spPr>
          <c:invertIfNegative val="0"/>
          <c:dLbls>
            <c:spPr>
              <a:gradFill>
                <a:gsLst>
                  <a:gs pos="20000">
                    <a:schemeClr val="accent1">
                      <a:lumMod val="5000"/>
                      <a:lumOff val="95000"/>
                      <a:alpha val="5000"/>
                    </a:schemeClr>
                  </a:gs>
                  <a:gs pos="47000">
                    <a:schemeClr val="accent1">
                      <a:lumMod val="45000"/>
                      <a:lumOff val="55000"/>
                    </a:schemeClr>
                  </a:gs>
                  <a:gs pos="66000">
                    <a:schemeClr val="accent1">
                      <a:lumMod val="45000"/>
                      <a:lumOff val="55000"/>
                    </a:schemeClr>
                  </a:gs>
                  <a:gs pos="83000">
                    <a:schemeClr val="bg1">
                      <a:alpha val="44000"/>
                    </a:schemeClr>
                  </a:gs>
                </a:gsLst>
              </a:gra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Sheet1!$H$2:$H$10</c:f>
              <c:numCache>
                <c:formatCode>#,##0</c:formatCode>
                <c:ptCount val="9"/>
                <c:pt idx="0">
                  <c:v>2463178</c:v>
                </c:pt>
                <c:pt idx="1">
                  <c:v>2467812</c:v>
                </c:pt>
                <c:pt idx="2">
                  <c:v>2469546</c:v>
                </c:pt>
                <c:pt idx="3">
                  <c:v>2461588</c:v>
                </c:pt>
                <c:pt idx="4">
                  <c:v>2438935</c:v>
                </c:pt>
                <c:pt idx="5">
                  <c:v>2366195</c:v>
                </c:pt>
                <c:pt idx="6">
                  <c:v>2310523</c:v>
                </c:pt>
                <c:pt idx="7">
                  <c:v>2278393</c:v>
                </c:pt>
                <c:pt idx="8">
                  <c:v>2258900</c:v>
                </c:pt>
              </c:numCache>
            </c:numRef>
          </c:val>
          <c:extLst>
            <c:ext xmlns:c16="http://schemas.microsoft.com/office/drawing/2014/chart" uri="{C3380CC4-5D6E-409C-BE32-E72D297353CC}">
              <c16:uniqueId val="{00000000-2A1E-4B05-8818-5D894C7508B6}"/>
            </c:ext>
          </c:extLst>
        </c:ser>
        <c:ser>
          <c:idx val="7"/>
          <c:order val="7"/>
          <c:tx>
            <c:strRef>
              <c:f>Sheet1!$I$1</c:f>
              <c:strCache>
                <c:ptCount val="1"/>
                <c:pt idx="0">
                  <c:v>NH Black</c:v>
                </c:pt>
              </c:strCache>
            </c:strRef>
          </c:tx>
          <c:spPr>
            <a:solidFill>
              <a:schemeClr val="accent4">
                <a:lumMod val="80000"/>
                <a:lumOff val="20000"/>
              </a:schemeClr>
            </a:solidFill>
            <a:ln>
              <a:noFill/>
            </a:ln>
            <a:effectLst/>
          </c:spPr>
          <c:invertIfNegative val="0"/>
          <c:dLbls>
            <c:spPr>
              <a:gradFill>
                <a:gsLst>
                  <a:gs pos="20000">
                    <a:schemeClr val="accent1">
                      <a:lumMod val="5000"/>
                      <a:lumOff val="95000"/>
                      <a:alpha val="0"/>
                    </a:schemeClr>
                  </a:gs>
                  <a:gs pos="47000">
                    <a:schemeClr val="accent1">
                      <a:lumMod val="45000"/>
                      <a:lumOff val="55000"/>
                    </a:schemeClr>
                  </a:gs>
                  <a:gs pos="66000">
                    <a:schemeClr val="tx2">
                      <a:lumMod val="20000"/>
                      <a:lumOff val="80000"/>
                    </a:schemeClr>
                  </a:gs>
                  <a:gs pos="83000">
                    <a:schemeClr val="bg1">
                      <a:alpha val="44000"/>
                    </a:schemeClr>
                  </a:gs>
                </a:gsLst>
              </a:gra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#,##0</c:formatCode>
                <c:ptCount val="9"/>
                <c:pt idx="0">
                  <c:v>860281</c:v>
                </c:pt>
                <c:pt idx="1">
                  <c:v>879934</c:v>
                </c:pt>
                <c:pt idx="2">
                  <c:v>901617</c:v>
                </c:pt>
                <c:pt idx="3">
                  <c:v>924721</c:v>
                </c:pt>
                <c:pt idx="4">
                  <c:v>955451</c:v>
                </c:pt>
                <c:pt idx="5">
                  <c:v>984840</c:v>
                </c:pt>
                <c:pt idx="6">
                  <c:v>1007739</c:v>
                </c:pt>
                <c:pt idx="7">
                  <c:v>1026601</c:v>
                </c:pt>
                <c:pt idx="8">
                  <c:v>1045760</c:v>
                </c:pt>
              </c:numCache>
            </c:numRef>
          </c:val>
          <c:extLst>
            <c:ext xmlns:c16="http://schemas.microsoft.com/office/drawing/2014/chart" uri="{C3380CC4-5D6E-409C-BE32-E72D297353CC}">
              <c16:uniqueId val="{00000001-2A1E-4B05-8818-5D894C7508B6}"/>
            </c:ext>
          </c:extLst>
        </c:ser>
        <c:ser>
          <c:idx val="8"/>
          <c:order val="8"/>
          <c:tx>
            <c:strRef>
              <c:f>Sheet1!$J$1</c:f>
              <c:strCache>
                <c:ptCount val="1"/>
                <c:pt idx="0">
                  <c:v>Hispanic</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Sheet1!$J$2:$J$10</c:f>
              <c:numCache>
                <c:formatCode>#,##0</c:formatCode>
                <c:ptCount val="9"/>
                <c:pt idx="0">
                  <c:v>3487625</c:v>
                </c:pt>
                <c:pt idx="1">
                  <c:v>3843101</c:v>
                </c:pt>
                <c:pt idx="2">
                  <c:v>4219839</c:v>
                </c:pt>
                <c:pt idx="3">
                  <c:v>4649181</c:v>
                </c:pt>
                <c:pt idx="4">
                  <c:v>5233508</c:v>
                </c:pt>
                <c:pt idx="5">
                  <c:v>5935799</c:v>
                </c:pt>
                <c:pt idx="6">
                  <c:v>6625020</c:v>
                </c:pt>
                <c:pt idx="7">
                  <c:v>7297863</c:v>
                </c:pt>
                <c:pt idx="8">
                  <c:v>8015797</c:v>
                </c:pt>
              </c:numCache>
            </c:numRef>
          </c:val>
          <c:extLst>
            <c:ext xmlns:c16="http://schemas.microsoft.com/office/drawing/2014/chart" uri="{C3380CC4-5D6E-409C-BE32-E72D297353CC}">
              <c16:uniqueId val="{00000002-2A1E-4B05-8818-5D894C7508B6}"/>
            </c:ext>
          </c:extLst>
        </c:ser>
        <c:ser>
          <c:idx val="9"/>
          <c:order val="9"/>
          <c:tx>
            <c:strRef>
              <c:f>Sheet1!$K$1</c:f>
              <c:strCache>
                <c:ptCount val="1"/>
                <c:pt idx="0">
                  <c:v>NH Other</c:v>
                </c:pt>
              </c:strCache>
            </c:strRef>
          </c:tx>
          <c:spPr>
            <a:solidFill>
              <a:schemeClr val="accent2">
                <a:lumMod val="80000"/>
              </a:schemeClr>
            </a:solidFill>
            <a:ln>
              <a:noFill/>
            </a:ln>
            <a:effectLst/>
          </c:spPr>
          <c:invertIfNegative val="0"/>
          <c:dLbls>
            <c:spPr>
              <a:gradFill>
                <a:gsLst>
                  <a:gs pos="20000">
                    <a:schemeClr val="accent1">
                      <a:lumMod val="5000"/>
                      <a:lumOff val="95000"/>
                      <a:alpha val="5000"/>
                    </a:schemeClr>
                  </a:gs>
                  <a:gs pos="47000">
                    <a:schemeClr val="accent1">
                      <a:lumMod val="45000"/>
                      <a:lumOff val="55000"/>
                    </a:schemeClr>
                  </a:gs>
                  <a:gs pos="66000">
                    <a:schemeClr val="accent1">
                      <a:lumMod val="45000"/>
                      <a:lumOff val="55000"/>
                    </a:schemeClr>
                  </a:gs>
                  <a:gs pos="83000">
                    <a:schemeClr val="bg1">
                      <a:alpha val="44000"/>
                    </a:schemeClr>
                  </a:gs>
                </a:gsLst>
                <a:lin ang="5400000" scaled="1"/>
              </a:gra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Sheet1!$K$2:$K$10</c:f>
              <c:numCache>
                <c:formatCode>#,##0</c:formatCode>
                <c:ptCount val="9"/>
                <c:pt idx="0">
                  <c:v>434758</c:v>
                </c:pt>
                <c:pt idx="1">
                  <c:v>525369</c:v>
                </c:pt>
                <c:pt idx="2">
                  <c:v>619809</c:v>
                </c:pt>
                <c:pt idx="3">
                  <c:v>708095</c:v>
                </c:pt>
                <c:pt idx="4">
                  <c:v>802726</c:v>
                </c:pt>
                <c:pt idx="5">
                  <c:v>969709</c:v>
                </c:pt>
                <c:pt idx="6">
                  <c:v>1186342</c:v>
                </c:pt>
                <c:pt idx="7">
                  <c:v>1442153</c:v>
                </c:pt>
                <c:pt idx="8">
                  <c:v>1713960</c:v>
                </c:pt>
              </c:numCache>
            </c:numRef>
          </c:val>
          <c:extLst>
            <c:ext xmlns:c16="http://schemas.microsoft.com/office/drawing/2014/chart" uri="{C3380CC4-5D6E-409C-BE32-E72D297353CC}">
              <c16:uniqueId val="{00000003-2A1E-4B05-8818-5D894C7508B6}"/>
            </c:ext>
          </c:extLst>
        </c:ser>
        <c:dLbls>
          <c:showLegendKey val="0"/>
          <c:showVal val="0"/>
          <c:showCatName val="0"/>
          <c:showSerName val="0"/>
          <c:showPercent val="0"/>
          <c:showBubbleSize val="0"/>
        </c:dLbls>
        <c:gapWidth val="150"/>
        <c:overlap val="100"/>
        <c:axId val="276684832"/>
        <c:axId val="27668326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 Pop .5</c:v>
                      </c:pt>
                    </c:strCache>
                  </c:strRef>
                </c:tx>
                <c:spPr>
                  <a:solidFill>
                    <a:schemeClr val="accent2"/>
                  </a:solidFill>
                  <a:ln>
                    <a:noFill/>
                  </a:ln>
                  <a:effectLst/>
                </c:spPr>
                <c:invertIfNegative val="0"/>
                <c:cat>
                  <c:numRef>
                    <c:extLst>
                      <c:ex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Sheet1!$B$2:$B$10</c15:sqref>
                        </c15:formulaRef>
                      </c:ext>
                    </c:extLst>
                    <c:numCache>
                      <c:formatCode>#,##0</c:formatCode>
                      <c:ptCount val="9"/>
                      <c:pt idx="0">
                        <c:v>7245842</c:v>
                      </c:pt>
                      <c:pt idx="1">
                        <c:v>7500536</c:v>
                      </c:pt>
                      <c:pt idx="2">
                        <c:v>7749159</c:v>
                      </c:pt>
                      <c:pt idx="3">
                        <c:v>7999227</c:v>
                      </c:pt>
                      <c:pt idx="4">
                        <c:v>8315060</c:v>
                      </c:pt>
                      <c:pt idx="5">
                        <c:v>8672306</c:v>
                      </c:pt>
                      <c:pt idx="6">
                        <c:v>9028225</c:v>
                      </c:pt>
                      <c:pt idx="7">
                        <c:v>9375606</c:v>
                      </c:pt>
                      <c:pt idx="8">
                        <c:v>9725594</c:v>
                      </c:pt>
                    </c:numCache>
                  </c:numRef>
                </c:val>
                <c:extLst>
                  <c:ext xmlns:c16="http://schemas.microsoft.com/office/drawing/2014/chart" uri="{C3380CC4-5D6E-409C-BE32-E72D297353CC}">
                    <c16:uniqueId val="{00000004-2A1E-4B05-8818-5D894C7508B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NH  White Total .5</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Sheet1!$C$2:$C$10</c15:sqref>
                        </c15:formulaRef>
                      </c:ext>
                    </c:extLst>
                    <c:numCache>
                      <c:formatCode>#,##0</c:formatCode>
                      <c:ptCount val="9"/>
                      <c:pt idx="0">
                        <c:v>2463178</c:v>
                      </c:pt>
                      <c:pt idx="1">
                        <c:v>2449351</c:v>
                      </c:pt>
                      <c:pt idx="2">
                        <c:v>2434093</c:v>
                      </c:pt>
                      <c:pt idx="3">
                        <c:v>2413547</c:v>
                      </c:pt>
                      <c:pt idx="4">
                        <c:v>2379171</c:v>
                      </c:pt>
                      <c:pt idx="5">
                        <c:v>2295699</c:v>
                      </c:pt>
                      <c:pt idx="6">
                        <c:v>2228341</c:v>
                      </c:pt>
                      <c:pt idx="7">
                        <c:v>2183650</c:v>
                      </c:pt>
                      <c:pt idx="8">
                        <c:v>2151809</c:v>
                      </c:pt>
                    </c:numCache>
                  </c:numRef>
                </c:val>
                <c:extLst xmlns:c15="http://schemas.microsoft.com/office/drawing/2012/chart">
                  <c:ext xmlns:c16="http://schemas.microsoft.com/office/drawing/2014/chart" uri="{C3380CC4-5D6E-409C-BE32-E72D297353CC}">
                    <c16:uniqueId val="{00000005-2A1E-4B05-8818-5D894C7508B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NH Black Total .5</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Sheet1!$D$2:$D$10</c15:sqref>
                        </c15:formulaRef>
                      </c:ext>
                    </c:extLst>
                    <c:numCache>
                      <c:formatCode>#,##0</c:formatCode>
                      <c:ptCount val="9"/>
                      <c:pt idx="0">
                        <c:v>860281</c:v>
                      </c:pt>
                      <c:pt idx="1">
                        <c:v>855636</c:v>
                      </c:pt>
                      <c:pt idx="2">
                        <c:v>857521</c:v>
                      </c:pt>
                      <c:pt idx="3">
                        <c:v>861072</c:v>
                      </c:pt>
                      <c:pt idx="4">
                        <c:v>866487</c:v>
                      </c:pt>
                      <c:pt idx="5">
                        <c:v>867460</c:v>
                      </c:pt>
                      <c:pt idx="6">
                        <c:v>863814</c:v>
                      </c:pt>
                      <c:pt idx="7">
                        <c:v>858280</c:v>
                      </c:pt>
                      <c:pt idx="8">
                        <c:v>853408</c:v>
                      </c:pt>
                    </c:numCache>
                  </c:numRef>
                </c:val>
                <c:extLst xmlns:c15="http://schemas.microsoft.com/office/drawing/2012/chart">
                  <c:ext xmlns:c16="http://schemas.microsoft.com/office/drawing/2014/chart" uri="{C3380CC4-5D6E-409C-BE32-E72D297353CC}">
                    <c16:uniqueId val="{00000006-2A1E-4B05-8818-5D894C7508B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Hispanic Total .5</c:v>
                      </c:pt>
                    </c:strCache>
                  </c:strRef>
                </c:tx>
                <c:spPr>
                  <a:solidFill>
                    <a:schemeClr val="accent2">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Sheet1!$E$2:$E$10</c15:sqref>
                        </c15:formulaRef>
                      </c:ext>
                    </c:extLst>
                    <c:numCache>
                      <c:formatCode>#,##0</c:formatCode>
                      <c:ptCount val="9"/>
                      <c:pt idx="0">
                        <c:v>3487625</c:v>
                      </c:pt>
                      <c:pt idx="1">
                        <c:v>3716280</c:v>
                      </c:pt>
                      <c:pt idx="2">
                        <c:v>3945045</c:v>
                      </c:pt>
                      <c:pt idx="3">
                        <c:v>4195012</c:v>
                      </c:pt>
                      <c:pt idx="4">
                        <c:v>4524208</c:v>
                      </c:pt>
                      <c:pt idx="5">
                        <c:v>4912806</c:v>
                      </c:pt>
                      <c:pt idx="6">
                        <c:v>5274052</c:v>
                      </c:pt>
                      <c:pt idx="7">
                        <c:v>5603869</c:v>
                      </c:pt>
                      <c:pt idx="8">
                        <c:v>5935455</c:v>
                      </c:pt>
                    </c:numCache>
                  </c:numRef>
                </c:val>
                <c:extLst xmlns:c15="http://schemas.microsoft.com/office/drawing/2012/chart">
                  <c:ext xmlns:c16="http://schemas.microsoft.com/office/drawing/2014/chart" uri="{C3380CC4-5D6E-409C-BE32-E72D297353CC}">
                    <c16:uniqueId val="{00000007-2A1E-4B05-8818-5D894C7508B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NH Other Total .5</c:v>
                      </c:pt>
                    </c:strCache>
                  </c:strRef>
                </c:tx>
                <c:spPr>
                  <a:solidFill>
                    <a:schemeClr val="accent4">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Sheet1!$F$2:$F$10</c15:sqref>
                        </c15:formulaRef>
                      </c:ext>
                    </c:extLst>
                    <c:numCache>
                      <c:formatCode>#,##0</c:formatCode>
                      <c:ptCount val="9"/>
                      <c:pt idx="0">
                        <c:v>434758</c:v>
                      </c:pt>
                      <c:pt idx="1">
                        <c:v>479269</c:v>
                      </c:pt>
                      <c:pt idx="2">
                        <c:v>512500</c:v>
                      </c:pt>
                      <c:pt idx="3">
                        <c:v>529596</c:v>
                      </c:pt>
                      <c:pt idx="4">
                        <c:v>545194</c:v>
                      </c:pt>
                      <c:pt idx="5">
                        <c:v>596341</c:v>
                      </c:pt>
                      <c:pt idx="6">
                        <c:v>662018</c:v>
                      </c:pt>
                      <c:pt idx="7">
                        <c:v>729807</c:v>
                      </c:pt>
                      <c:pt idx="8">
                        <c:v>784922</c:v>
                      </c:pt>
                    </c:numCache>
                  </c:numRef>
                </c:val>
                <c:extLst xmlns:c15="http://schemas.microsoft.com/office/drawing/2012/chart">
                  <c:ext xmlns:c16="http://schemas.microsoft.com/office/drawing/2014/chart" uri="{C3380CC4-5D6E-409C-BE32-E72D297353CC}">
                    <c16:uniqueId val="{00000008-2A1E-4B05-8818-5D894C7508B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Total Pop</c:v>
                      </c:pt>
                    </c:strCache>
                  </c:strRef>
                </c:tx>
                <c:spPr>
                  <a:solidFill>
                    <a:schemeClr val="accent6">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Sheet1!$G$2:$G$10</c15:sqref>
                        </c15:formulaRef>
                      </c:ext>
                    </c:extLst>
                    <c:numCache>
                      <c:formatCode>#,##0</c:formatCode>
                      <c:ptCount val="9"/>
                      <c:pt idx="0">
                        <c:v>7245842</c:v>
                      </c:pt>
                      <c:pt idx="1">
                        <c:v>7716216</c:v>
                      </c:pt>
                      <c:pt idx="2">
                        <c:v>8210811</c:v>
                      </c:pt>
                      <c:pt idx="3">
                        <c:v>8743585</c:v>
                      </c:pt>
                      <c:pt idx="4">
                        <c:v>9430620</c:v>
                      </c:pt>
                      <c:pt idx="5">
                        <c:v>10256543</c:v>
                      </c:pt>
                      <c:pt idx="6">
                        <c:v>11129624</c:v>
                      </c:pt>
                      <c:pt idx="7">
                        <c:v>12045010</c:v>
                      </c:pt>
                      <c:pt idx="8">
                        <c:v>13034417</c:v>
                      </c:pt>
                    </c:numCache>
                  </c:numRef>
                </c:val>
                <c:extLst xmlns:c15="http://schemas.microsoft.com/office/drawing/2012/chart">
                  <c:ext xmlns:c16="http://schemas.microsoft.com/office/drawing/2014/chart" uri="{C3380CC4-5D6E-409C-BE32-E72D297353CC}">
                    <c16:uniqueId val="{00000009-2A1E-4B05-8818-5D894C7508B6}"/>
                  </c:ext>
                </c:extLst>
              </c15:ser>
            </c15:filteredBarSeries>
          </c:ext>
        </c:extLst>
      </c:barChart>
      <c:catAx>
        <c:axId val="27668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683264"/>
        <c:crosses val="autoZero"/>
        <c:auto val="1"/>
        <c:lblAlgn val="ctr"/>
        <c:lblOffset val="100"/>
        <c:noMultiLvlLbl val="0"/>
      </c:catAx>
      <c:valAx>
        <c:axId val="276683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684832"/>
        <c:crosses val="autoZero"/>
        <c:crossBetween val="between"/>
      </c:valAx>
      <c:spPr>
        <a:noFill/>
        <a:ln>
          <a:noFill/>
        </a:ln>
        <a:effectLst/>
      </c:spPr>
    </c:plotArea>
    <c:legend>
      <c:legendPos val="r"/>
      <c:layout>
        <c:manualLayout>
          <c:xMode val="edge"/>
          <c:yMode val="edge"/>
          <c:x val="0.88379241446170576"/>
          <c:y val="0"/>
          <c:w val="0.10419557352628218"/>
          <c:h val="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6"/>
          <c:order val="6"/>
          <c:tx>
            <c:strRef>
              <c:f>Sheet1!$H$1</c:f>
              <c:strCache>
                <c:ptCount val="1"/>
                <c:pt idx="0">
                  <c:v>NH  White</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Sheet1!$H$2:$H$10</c:f>
              <c:numCache>
                <c:formatCode>0%</c:formatCode>
                <c:ptCount val="9"/>
                <c:pt idx="0">
                  <c:v>0.33994365320138087</c:v>
                </c:pt>
                <c:pt idx="1">
                  <c:v>0.31982152910182921</c:v>
                </c:pt>
                <c:pt idx="2">
                  <c:v>0.30076760992306362</c:v>
                </c:pt>
                <c:pt idx="3">
                  <c:v>0.28153074511198783</c:v>
                </c:pt>
                <c:pt idx="4">
                  <c:v>0.25861873344488484</c:v>
                </c:pt>
                <c:pt idx="5">
                  <c:v>0.23070102665196257</c:v>
                </c:pt>
                <c:pt idx="6">
                  <c:v>0.20760117322921243</c:v>
                </c:pt>
                <c:pt idx="7">
                  <c:v>0.18915658849598299</c:v>
                </c:pt>
                <c:pt idx="8">
                  <c:v>0.17330272615952061</c:v>
                </c:pt>
              </c:numCache>
            </c:numRef>
          </c:val>
          <c:extLst>
            <c:ext xmlns:c16="http://schemas.microsoft.com/office/drawing/2014/chart" uri="{C3380CC4-5D6E-409C-BE32-E72D297353CC}">
              <c16:uniqueId val="{00000000-1353-4232-BC69-78E981D0D23F}"/>
            </c:ext>
          </c:extLst>
        </c:ser>
        <c:ser>
          <c:idx val="7"/>
          <c:order val="7"/>
          <c:tx>
            <c:strRef>
              <c:f>Sheet1!$I$1</c:f>
              <c:strCache>
                <c:ptCount val="1"/>
                <c:pt idx="0">
                  <c:v>NH Black</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0%</c:formatCode>
                <c:ptCount val="9"/>
                <c:pt idx="0">
                  <c:v>0.11872754056740403</c:v>
                </c:pt>
                <c:pt idx="1">
                  <c:v>0.11403698393098378</c:v>
                </c:pt>
                <c:pt idx="2">
                  <c:v>0.10980851952383267</c:v>
                </c:pt>
                <c:pt idx="3">
                  <c:v>0.10575993714248789</c:v>
                </c:pt>
                <c:pt idx="4">
                  <c:v>0.10131369941742961</c:v>
                </c:pt>
                <c:pt idx="5">
                  <c:v>9.6020657252643513E-2</c:v>
                </c:pt>
                <c:pt idx="6">
                  <c:v>9.0545646465684734E-2</c:v>
                </c:pt>
                <c:pt idx="7">
                  <c:v>8.5230398314322692E-2</c:v>
                </c:pt>
                <c:pt idx="8">
                  <c:v>8.023066931186873E-2</c:v>
                </c:pt>
              </c:numCache>
            </c:numRef>
          </c:val>
          <c:extLst>
            <c:ext xmlns:c16="http://schemas.microsoft.com/office/drawing/2014/chart" uri="{C3380CC4-5D6E-409C-BE32-E72D297353CC}">
              <c16:uniqueId val="{00000001-1353-4232-BC69-78E981D0D23F}"/>
            </c:ext>
          </c:extLst>
        </c:ser>
        <c:ser>
          <c:idx val="8"/>
          <c:order val="8"/>
          <c:tx>
            <c:strRef>
              <c:f>Sheet1!$J$1</c:f>
              <c:strCache>
                <c:ptCount val="1"/>
                <c:pt idx="0">
                  <c:v>Hispanic </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Sheet1!$J$2:$J$10</c:f>
              <c:numCache>
                <c:formatCode>0%</c:formatCode>
                <c:ptCount val="9"/>
                <c:pt idx="0">
                  <c:v>0.48132777391502601</c:v>
                </c:pt>
                <c:pt idx="1">
                  <c:v>0.49805513479664126</c:v>
                </c:pt>
                <c:pt idx="2">
                  <c:v>0.51393693022528464</c:v>
                </c:pt>
                <c:pt idx="3">
                  <c:v>0.5317248016688807</c:v>
                </c:pt>
                <c:pt idx="4">
                  <c:v>0.55494845513868651</c:v>
                </c:pt>
                <c:pt idx="5">
                  <c:v>0.57873291224928325</c:v>
                </c:pt>
                <c:pt idx="6">
                  <c:v>0.59526000159574122</c:v>
                </c:pt>
                <c:pt idx="7">
                  <c:v>0.60588268502890408</c:v>
                </c:pt>
                <c:pt idx="8">
                  <c:v>0.61497165542578547</c:v>
                </c:pt>
              </c:numCache>
            </c:numRef>
          </c:val>
          <c:extLst>
            <c:ext xmlns:c16="http://schemas.microsoft.com/office/drawing/2014/chart" uri="{C3380CC4-5D6E-409C-BE32-E72D297353CC}">
              <c16:uniqueId val="{00000002-1353-4232-BC69-78E981D0D23F}"/>
            </c:ext>
          </c:extLst>
        </c:ser>
        <c:ser>
          <c:idx val="9"/>
          <c:order val="9"/>
          <c:tx>
            <c:strRef>
              <c:f>Sheet1!$K$1</c:f>
              <c:strCache>
                <c:ptCount val="1"/>
                <c:pt idx="0">
                  <c:v>NH Other </c:v>
                </c:pt>
              </c:strCache>
            </c:strRef>
          </c:tx>
          <c:spPr>
            <a:solidFill>
              <a:schemeClr val="accent1">
                <a:lumMod val="80000"/>
              </a:schemeClr>
            </a:solidFill>
            <a:ln>
              <a:noFill/>
            </a:ln>
            <a:effectLst/>
          </c:spPr>
          <c:invertIfNegative val="0"/>
          <c:dLbls>
            <c:spPr>
              <a:gradFill>
                <a:gsLst>
                  <a:gs pos="0">
                    <a:schemeClr val="accent1">
                      <a:lumMod val="5000"/>
                      <a:lumOff val="95000"/>
                      <a:alpha val="5000"/>
                    </a:schemeClr>
                  </a:gs>
                  <a:gs pos="35000">
                    <a:schemeClr val="accent1">
                      <a:lumMod val="45000"/>
                      <a:lumOff val="55000"/>
                    </a:schemeClr>
                  </a:gs>
                  <a:gs pos="66000">
                    <a:schemeClr val="accent1">
                      <a:lumMod val="45000"/>
                      <a:lumOff val="55000"/>
                    </a:schemeClr>
                  </a:gs>
                  <a:gs pos="83000">
                    <a:schemeClr val="bg1">
                      <a:alpha val="44000"/>
                    </a:schemeClr>
                  </a:gs>
                </a:gsLst>
                <a:lin ang="0" scaled="0"/>
              </a:gra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Sheet1!$K$2:$K$10</c:f>
              <c:numCache>
                <c:formatCode>0%</c:formatCode>
                <c:ptCount val="9"/>
                <c:pt idx="0">
                  <c:v>6.0001032316189064E-2</c:v>
                </c:pt>
                <c:pt idx="1">
                  <c:v>6.8086352170545775E-2</c:v>
                </c:pt>
                <c:pt idx="2">
                  <c:v>7.5486940327819024E-2</c:v>
                </c:pt>
                <c:pt idx="3">
                  <c:v>8.0984516076643615E-2</c:v>
                </c:pt>
                <c:pt idx="4">
                  <c:v>8.5119111998999006E-2</c:v>
                </c:pt>
                <c:pt idx="5">
                  <c:v>9.4545403846110723E-2</c:v>
                </c:pt>
                <c:pt idx="6">
                  <c:v>0.10659317870936161</c:v>
                </c:pt>
                <c:pt idx="7">
                  <c:v>0.11973032816079024</c:v>
                </c:pt>
                <c:pt idx="8">
                  <c:v>0.13149494910282525</c:v>
                </c:pt>
              </c:numCache>
            </c:numRef>
          </c:val>
          <c:extLst>
            <c:ext xmlns:c16="http://schemas.microsoft.com/office/drawing/2014/chart" uri="{C3380CC4-5D6E-409C-BE32-E72D297353CC}">
              <c16:uniqueId val="{00000003-1353-4232-BC69-78E981D0D23F}"/>
            </c:ext>
          </c:extLst>
        </c:ser>
        <c:dLbls>
          <c:showLegendKey val="0"/>
          <c:showVal val="0"/>
          <c:showCatName val="0"/>
          <c:showSerName val="0"/>
          <c:showPercent val="0"/>
          <c:showBubbleSize val="0"/>
        </c:dLbls>
        <c:gapWidth val="150"/>
        <c:overlap val="100"/>
        <c:axId val="276684440"/>
        <c:axId val="27668365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 Pop .5</c:v>
                      </c:pt>
                    </c:strCache>
                  </c:strRef>
                </c:tx>
                <c:spPr>
                  <a:solidFill>
                    <a:schemeClr val="accent1"/>
                  </a:solidFill>
                  <a:ln>
                    <a:noFill/>
                  </a:ln>
                  <a:effectLst/>
                </c:spPr>
                <c:invertIfNegative val="0"/>
                <c:cat>
                  <c:numRef>
                    <c:extLst>
                      <c:ex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Sheet1!$B$2:$B$10</c15:sqref>
                        </c15:formulaRef>
                      </c:ext>
                    </c:extLst>
                    <c:numCache>
                      <c:formatCode>#,##0</c:formatCode>
                      <c:ptCount val="9"/>
                      <c:pt idx="0">
                        <c:v>7245842</c:v>
                      </c:pt>
                      <c:pt idx="1">
                        <c:v>7500536</c:v>
                      </c:pt>
                      <c:pt idx="2">
                        <c:v>7749159</c:v>
                      </c:pt>
                      <c:pt idx="3">
                        <c:v>7999227</c:v>
                      </c:pt>
                      <c:pt idx="4">
                        <c:v>8315060</c:v>
                      </c:pt>
                      <c:pt idx="5">
                        <c:v>8672306</c:v>
                      </c:pt>
                      <c:pt idx="6">
                        <c:v>9028225</c:v>
                      </c:pt>
                      <c:pt idx="7">
                        <c:v>9375606</c:v>
                      </c:pt>
                      <c:pt idx="8">
                        <c:v>9725594</c:v>
                      </c:pt>
                    </c:numCache>
                  </c:numRef>
                </c:val>
                <c:extLst>
                  <c:ext xmlns:c16="http://schemas.microsoft.com/office/drawing/2014/chart" uri="{C3380CC4-5D6E-409C-BE32-E72D297353CC}">
                    <c16:uniqueId val="{00000004-1353-4232-BC69-78E981D0D23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NH  White Total .5</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Sheet1!$C$2:$C$10</c15:sqref>
                        </c15:formulaRef>
                      </c:ext>
                    </c:extLst>
                    <c:numCache>
                      <c:formatCode>0%</c:formatCode>
                      <c:ptCount val="9"/>
                      <c:pt idx="0">
                        <c:v>0.33994365320138087</c:v>
                      </c:pt>
                      <c:pt idx="1">
                        <c:v>0.32655679540768817</c:v>
                      </c:pt>
                      <c:pt idx="2">
                        <c:v>0.3141106021956705</c:v>
                      </c:pt>
                      <c:pt idx="3">
                        <c:v>0.30172252893935875</c:v>
                      </c:pt>
                      <c:pt idx="4">
                        <c:v>0.2861279413497918</c:v>
                      </c:pt>
                      <c:pt idx="5">
                        <c:v>0.26471609742552904</c:v>
                      </c:pt>
                      <c:pt idx="6">
                        <c:v>0.24681939140861023</c:v>
                      </c:pt>
                      <c:pt idx="7">
                        <c:v>0.2329076115186581</c:v>
                      </c:pt>
                      <c:pt idx="8">
                        <c:v>0.22125219292518278</c:v>
                      </c:pt>
                    </c:numCache>
                  </c:numRef>
                </c:val>
                <c:extLst xmlns:c15="http://schemas.microsoft.com/office/drawing/2012/chart">
                  <c:ext xmlns:c16="http://schemas.microsoft.com/office/drawing/2014/chart" uri="{C3380CC4-5D6E-409C-BE32-E72D297353CC}">
                    <c16:uniqueId val="{00000005-1353-4232-BC69-78E981D0D23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NH Black Total .5</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Sheet1!$D$2:$D$10</c15:sqref>
                        </c15:formulaRef>
                      </c:ext>
                    </c:extLst>
                    <c:numCache>
                      <c:formatCode>0%</c:formatCode>
                      <c:ptCount val="9"/>
                      <c:pt idx="0">
                        <c:v>0.11872754056740403</c:v>
                      </c:pt>
                      <c:pt idx="1">
                        <c:v>0.11407664732227137</c:v>
                      </c:pt>
                      <c:pt idx="2">
                        <c:v>0.11065987934948812</c:v>
                      </c:pt>
                      <c:pt idx="3">
                        <c:v>0.10764440114026018</c:v>
                      </c:pt>
                      <c:pt idx="4">
                        <c:v>0.10420694498897182</c:v>
                      </c:pt>
                      <c:pt idx="5">
                        <c:v>0.10002645201864417</c:v>
                      </c:pt>
                      <c:pt idx="6">
                        <c:v>9.5679272503731358E-2</c:v>
                      </c:pt>
                      <c:pt idx="7">
                        <c:v>9.1543949265786129E-2</c:v>
                      </c:pt>
                      <c:pt idx="8">
                        <c:v>8.7748676327636138E-2</c:v>
                      </c:pt>
                    </c:numCache>
                  </c:numRef>
                </c:val>
                <c:extLst xmlns:c15="http://schemas.microsoft.com/office/drawing/2012/chart">
                  <c:ext xmlns:c16="http://schemas.microsoft.com/office/drawing/2014/chart" uri="{C3380CC4-5D6E-409C-BE32-E72D297353CC}">
                    <c16:uniqueId val="{00000006-1353-4232-BC69-78E981D0D23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Hispanic Total .5</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Sheet1!$E$2:$E$10</c15:sqref>
                        </c15:formulaRef>
                      </c:ext>
                    </c:extLst>
                    <c:numCache>
                      <c:formatCode>0%</c:formatCode>
                      <c:ptCount val="9"/>
                      <c:pt idx="0">
                        <c:v>0.48132777391502601</c:v>
                      </c:pt>
                      <c:pt idx="1">
                        <c:v>0.49546859051139813</c:v>
                      </c:pt>
                      <c:pt idx="2">
                        <c:v>0.50909330935137609</c:v>
                      </c:pt>
                      <c:pt idx="3">
                        <c:v>0.52442717277556949</c:v>
                      </c:pt>
                      <c:pt idx="4">
                        <c:v>0.54409805822206936</c:v>
                      </c:pt>
                      <c:pt idx="5">
                        <c:v>0.56649361772981721</c:v>
                      </c:pt>
                      <c:pt idx="6">
                        <c:v>0.58417374400837374</c:v>
                      </c:pt>
                      <c:pt idx="7">
                        <c:v>0.59770739086092139</c:v>
                      </c:pt>
                      <c:pt idx="8">
                        <c:v>0.61029228651740963</c:v>
                      </c:pt>
                    </c:numCache>
                  </c:numRef>
                </c:val>
                <c:extLst xmlns:c15="http://schemas.microsoft.com/office/drawing/2012/chart">
                  <c:ext xmlns:c16="http://schemas.microsoft.com/office/drawing/2014/chart" uri="{C3380CC4-5D6E-409C-BE32-E72D297353CC}">
                    <c16:uniqueId val="{00000007-1353-4232-BC69-78E981D0D23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NH Other Total .5</c:v>
                      </c:pt>
                    </c:strCache>
                  </c:strRef>
                </c:tx>
                <c:spPr>
                  <a:solidFill>
                    <a:schemeClr val="accent3">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Sheet1!$F$2:$F$10</c15:sqref>
                        </c15:formulaRef>
                      </c:ext>
                    </c:extLst>
                    <c:numCache>
                      <c:formatCode>0%</c:formatCode>
                      <c:ptCount val="9"/>
                      <c:pt idx="0">
                        <c:v>6.0001032316189064E-2</c:v>
                      </c:pt>
                      <c:pt idx="1">
                        <c:v>6.3897966758642316E-2</c:v>
                      </c:pt>
                      <c:pt idx="2">
                        <c:v>6.6136209103465293E-2</c:v>
                      </c:pt>
                      <c:pt idx="3">
                        <c:v>6.6205897144811621E-2</c:v>
                      </c:pt>
                      <c:pt idx="4">
                        <c:v>6.5567055439167007E-2</c:v>
                      </c:pt>
                      <c:pt idx="5">
                        <c:v>6.8763832826009605E-2</c:v>
                      </c:pt>
                      <c:pt idx="6">
                        <c:v>7.3327592079284687E-2</c:v>
                      </c:pt>
                      <c:pt idx="7">
                        <c:v>7.784104835463436E-2</c:v>
                      </c:pt>
                      <c:pt idx="8">
                        <c:v>8.0706844229771466E-2</c:v>
                      </c:pt>
                    </c:numCache>
                  </c:numRef>
                </c:val>
                <c:extLst xmlns:c15="http://schemas.microsoft.com/office/drawing/2012/chart">
                  <c:ext xmlns:c16="http://schemas.microsoft.com/office/drawing/2014/chart" uri="{C3380CC4-5D6E-409C-BE32-E72D297353CC}">
                    <c16:uniqueId val="{00000008-1353-4232-BC69-78E981D0D23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Total Pop</c:v>
                      </c:pt>
                    </c:strCache>
                  </c:strRef>
                </c:tx>
                <c:spPr>
                  <a:solidFill>
                    <a:schemeClr val="accent5">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Sheet1!$G$2:$G$10</c15:sqref>
                        </c15:formulaRef>
                      </c:ext>
                    </c:extLst>
                    <c:numCache>
                      <c:formatCode>#,##0</c:formatCode>
                      <c:ptCount val="9"/>
                      <c:pt idx="0">
                        <c:v>7245842</c:v>
                      </c:pt>
                      <c:pt idx="1">
                        <c:v>7716216</c:v>
                      </c:pt>
                      <c:pt idx="2">
                        <c:v>8210811</c:v>
                      </c:pt>
                      <c:pt idx="3">
                        <c:v>8743585</c:v>
                      </c:pt>
                      <c:pt idx="4">
                        <c:v>9430620</c:v>
                      </c:pt>
                      <c:pt idx="5">
                        <c:v>10256543</c:v>
                      </c:pt>
                      <c:pt idx="6">
                        <c:v>11129624</c:v>
                      </c:pt>
                      <c:pt idx="7">
                        <c:v>12045010</c:v>
                      </c:pt>
                      <c:pt idx="8">
                        <c:v>13034417</c:v>
                      </c:pt>
                    </c:numCache>
                  </c:numRef>
                </c:val>
                <c:extLst xmlns:c15="http://schemas.microsoft.com/office/drawing/2012/chart">
                  <c:ext xmlns:c16="http://schemas.microsoft.com/office/drawing/2014/chart" uri="{C3380CC4-5D6E-409C-BE32-E72D297353CC}">
                    <c16:uniqueId val="{00000009-1353-4232-BC69-78E981D0D23F}"/>
                  </c:ext>
                </c:extLst>
              </c15:ser>
            </c15:filteredBarSeries>
          </c:ext>
        </c:extLst>
      </c:barChart>
      <c:catAx>
        <c:axId val="276684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683656"/>
        <c:crosses val="autoZero"/>
        <c:auto val="1"/>
        <c:lblAlgn val="ctr"/>
        <c:lblOffset val="100"/>
        <c:noMultiLvlLbl val="0"/>
      </c:catAx>
      <c:valAx>
        <c:axId val="276683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684440"/>
        <c:crosses val="autoZero"/>
        <c:crossBetween val="between"/>
      </c:valAx>
      <c:spPr>
        <a:noFill/>
        <a:ln>
          <a:noFill/>
        </a:ln>
        <a:effectLst/>
      </c:spPr>
    </c:plotArea>
    <c:legend>
      <c:legendPos val="r"/>
      <c:layout>
        <c:manualLayout>
          <c:xMode val="edge"/>
          <c:yMode val="edge"/>
          <c:x val="0.8867954174647088"/>
          <c:y val="3.1850474102581974E-2"/>
          <c:w val="0.10419557352628218"/>
          <c:h val="0.968149525897417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extLst>
            <c:ext xmlns:c16="http://schemas.microsoft.com/office/drawing/2014/chart" uri="{C3380CC4-5D6E-409C-BE32-E72D297353CC}">
              <c16:uniqueId val="{00000000-AF5A-417B-ACE2-14C53D905BE4}"/>
            </c:ext>
          </c:extLst>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extLst>
            <c:ext xmlns:c16="http://schemas.microsoft.com/office/drawing/2014/chart" uri="{C3380CC4-5D6E-409C-BE32-E72D297353CC}">
              <c16:uniqueId val="{00000001-AF5A-417B-ACE2-14C53D905BE4}"/>
            </c:ext>
          </c:extLst>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extLst>
            <c:ext xmlns:c16="http://schemas.microsoft.com/office/drawing/2014/chart" uri="{C3380CC4-5D6E-409C-BE32-E72D297353CC}">
              <c16:uniqueId val="{00000002-AF5A-417B-ACE2-14C53D905BE4}"/>
            </c:ext>
          </c:extLst>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extLst>
            <c:ext xmlns:c16="http://schemas.microsoft.com/office/drawing/2014/chart" uri="{C3380CC4-5D6E-409C-BE32-E72D297353CC}">
              <c16:uniqueId val="{00000003-AF5A-417B-ACE2-14C53D905BE4}"/>
            </c:ext>
          </c:extLst>
        </c:ser>
        <c:dLbls>
          <c:showLegendKey val="0"/>
          <c:showVal val="0"/>
          <c:showCatName val="0"/>
          <c:showSerName val="0"/>
          <c:showPercent val="0"/>
          <c:showBubbleSize val="0"/>
        </c:dLbls>
        <c:smooth val="0"/>
        <c:axId val="452373320"/>
        <c:axId val="452376064"/>
      </c:lineChart>
      <c:catAx>
        <c:axId val="452373320"/>
        <c:scaling>
          <c:orientation val="minMax"/>
        </c:scaling>
        <c:delete val="0"/>
        <c:axPos val="b"/>
        <c:numFmt formatCode="General" sourceLinked="1"/>
        <c:majorTickMark val="out"/>
        <c:minorTickMark val="none"/>
        <c:tickLblPos val="nextTo"/>
        <c:crossAx val="452376064"/>
        <c:crosses val="autoZero"/>
        <c:auto val="1"/>
        <c:lblAlgn val="ctr"/>
        <c:lblOffset val="100"/>
        <c:noMultiLvlLbl val="0"/>
      </c:catAx>
      <c:valAx>
        <c:axId val="452376064"/>
        <c:scaling>
          <c:orientation val="minMax"/>
          <c:min val="0.5"/>
        </c:scaling>
        <c:delete val="0"/>
        <c:axPos val="l"/>
        <c:majorGridlines/>
        <c:numFmt formatCode="0%" sourceLinked="0"/>
        <c:majorTickMark val="out"/>
        <c:minorTickMark val="none"/>
        <c:tickLblPos val="nextTo"/>
        <c:crossAx val="452373320"/>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218-40B4-8441-9BB239A4C7F3}"/>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218-40B4-8441-9BB239A4C7F3}"/>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218-40B4-8441-9BB239A4C7F3}"/>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218-40B4-8441-9BB239A4C7F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extLst>
            <c:ext xmlns:c16="http://schemas.microsoft.com/office/drawing/2014/chart" uri="{C3380CC4-5D6E-409C-BE32-E72D297353CC}">
              <c16:uniqueId val="{00000004-5218-40B4-8441-9BB239A4C7F3}"/>
            </c:ext>
          </c:extLst>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extLst>
            <c:ext xmlns:c16="http://schemas.microsoft.com/office/drawing/2014/chart" uri="{C3380CC4-5D6E-409C-BE32-E72D297353CC}">
              <c16:uniqueId val="{00000005-5218-40B4-8441-9BB239A4C7F3}"/>
            </c:ext>
          </c:extLst>
        </c:ser>
        <c:dLbls>
          <c:showLegendKey val="0"/>
          <c:showVal val="0"/>
          <c:showCatName val="0"/>
          <c:showSerName val="0"/>
          <c:showPercent val="0"/>
          <c:showBubbleSize val="0"/>
        </c:dLbls>
        <c:gapWidth val="219"/>
        <c:overlap val="-27"/>
        <c:axId val="325211600"/>
        <c:axId val="451682544"/>
      </c:barChart>
      <c:catAx>
        <c:axId val="32521160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51682544"/>
        <c:crosses val="autoZero"/>
        <c:auto val="1"/>
        <c:lblAlgn val="ctr"/>
        <c:lblOffset val="100"/>
        <c:noMultiLvlLbl val="0"/>
      </c:catAx>
      <c:valAx>
        <c:axId val="451682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25211600"/>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'nst-est2017-alldata'!$B$4</c:f>
              <c:strCache>
                <c:ptCount val="1"/>
                <c:pt idx="0">
                  <c:v>Texas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'nst-est2017-alldata'!$BB$2:$BH$2</c:f>
              <c:numCache>
                <c:formatCode>General</c:formatCode>
                <c:ptCount val="7"/>
                <c:pt idx="0">
                  <c:v>2011</c:v>
                </c:pt>
                <c:pt idx="1">
                  <c:v>2012</c:v>
                </c:pt>
                <c:pt idx="2">
                  <c:v>2013</c:v>
                </c:pt>
                <c:pt idx="3">
                  <c:v>2014</c:v>
                </c:pt>
                <c:pt idx="4">
                  <c:v>2015</c:v>
                </c:pt>
                <c:pt idx="5">
                  <c:v>2016</c:v>
                </c:pt>
                <c:pt idx="6">
                  <c:v>2017</c:v>
                </c:pt>
              </c:numCache>
            </c:numRef>
          </c:cat>
          <c:val>
            <c:numRef>
              <c:f>'nst-est2017-alldata'!$BB$4:$BH$4</c:f>
              <c:numCache>
                <c:formatCode>_(* #,##0_);_(* \(#,##0\);_(* "-"??_);_(@_)</c:formatCode>
                <c:ptCount val="7"/>
                <c:pt idx="0">
                  <c:v>117615</c:v>
                </c:pt>
                <c:pt idx="1">
                  <c:v>145513</c:v>
                </c:pt>
                <c:pt idx="2">
                  <c:v>110614</c:v>
                </c:pt>
                <c:pt idx="3">
                  <c:v>163160</c:v>
                </c:pt>
                <c:pt idx="4">
                  <c:v>174200</c:v>
                </c:pt>
                <c:pt idx="5">
                  <c:v>125800</c:v>
                </c:pt>
                <c:pt idx="6">
                  <c:v>79163</c:v>
                </c:pt>
              </c:numCache>
            </c:numRef>
          </c:val>
          <c:extLst>
            <c:ext xmlns:c16="http://schemas.microsoft.com/office/drawing/2014/chart" uri="{C3380CC4-5D6E-409C-BE32-E72D297353CC}">
              <c16:uniqueId val="{00000000-7B26-4598-9AB0-F09FA33EA683}"/>
            </c:ext>
          </c:extLst>
        </c:ser>
        <c:ser>
          <c:idx val="1"/>
          <c:order val="1"/>
          <c:tx>
            <c:strRef>
              <c:f>'nst-est2017-alldata'!$B$5</c:f>
              <c:strCache>
                <c:ptCount val="1"/>
                <c:pt idx="0">
                  <c:v>Florida</c:v>
                </c:pt>
              </c:strCache>
            </c:strRef>
          </c:tx>
          <c:spPr>
            <a:solidFill>
              <a:schemeClr val="accent2"/>
            </a:solidFill>
            <a:ln>
              <a:noFill/>
            </a:ln>
            <a:effectLst/>
          </c:spPr>
          <c:invertIfNegative val="0"/>
          <c:dLbls>
            <c:dLbl>
              <c:idx val="5"/>
              <c:layout>
                <c:manualLayout>
                  <c:x val="2.40150093808630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26-4598-9AB0-F09FA33EA683}"/>
                </c:ext>
              </c:extLst>
            </c:dLbl>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'nst-est2017-alldata'!$BB$2:$BH$2</c:f>
              <c:numCache>
                <c:formatCode>General</c:formatCode>
                <c:ptCount val="7"/>
                <c:pt idx="0">
                  <c:v>2011</c:v>
                </c:pt>
                <c:pt idx="1">
                  <c:v>2012</c:v>
                </c:pt>
                <c:pt idx="2">
                  <c:v>2013</c:v>
                </c:pt>
                <c:pt idx="3">
                  <c:v>2014</c:v>
                </c:pt>
                <c:pt idx="4">
                  <c:v>2015</c:v>
                </c:pt>
                <c:pt idx="5">
                  <c:v>2016</c:v>
                </c:pt>
                <c:pt idx="6">
                  <c:v>2017</c:v>
                </c:pt>
              </c:numCache>
            </c:numRef>
          </c:cat>
          <c:val>
            <c:numRef>
              <c:f>'nst-est2017-alldata'!$BB$5:$BH$5</c:f>
              <c:numCache>
                <c:formatCode>_(* #,##0_);_(* \(#,##0\);_(* "-"??_);_(@_)</c:formatCode>
                <c:ptCount val="7"/>
                <c:pt idx="0">
                  <c:v>105696</c:v>
                </c:pt>
                <c:pt idx="1">
                  <c:v>91745</c:v>
                </c:pt>
                <c:pt idx="2">
                  <c:v>99228</c:v>
                </c:pt>
                <c:pt idx="3">
                  <c:v>144017</c:v>
                </c:pt>
                <c:pt idx="4">
                  <c:v>196560</c:v>
                </c:pt>
                <c:pt idx="5">
                  <c:v>216956</c:v>
                </c:pt>
                <c:pt idx="6">
                  <c:v>160854</c:v>
                </c:pt>
              </c:numCache>
            </c:numRef>
          </c:val>
          <c:extLst>
            <c:ext xmlns:c16="http://schemas.microsoft.com/office/drawing/2014/chart" uri="{C3380CC4-5D6E-409C-BE32-E72D297353CC}">
              <c16:uniqueId val="{00000002-7B26-4598-9AB0-F09FA33EA683}"/>
            </c:ext>
          </c:extLst>
        </c:ser>
        <c:ser>
          <c:idx val="2"/>
          <c:order val="2"/>
          <c:tx>
            <c:strRef>
              <c:f>'nst-est2017-alldata'!$B$6</c:f>
              <c:strCache>
                <c:ptCount val="1"/>
                <c:pt idx="0">
                  <c:v>California</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'nst-est2017-alldata'!$BB$2:$BH$2</c:f>
              <c:numCache>
                <c:formatCode>General</c:formatCode>
                <c:ptCount val="7"/>
                <c:pt idx="0">
                  <c:v>2011</c:v>
                </c:pt>
                <c:pt idx="1">
                  <c:v>2012</c:v>
                </c:pt>
                <c:pt idx="2">
                  <c:v>2013</c:v>
                </c:pt>
                <c:pt idx="3">
                  <c:v>2014</c:v>
                </c:pt>
                <c:pt idx="4">
                  <c:v>2015</c:v>
                </c:pt>
                <c:pt idx="5">
                  <c:v>2016</c:v>
                </c:pt>
                <c:pt idx="6">
                  <c:v>2017</c:v>
                </c:pt>
              </c:numCache>
            </c:numRef>
          </c:cat>
          <c:val>
            <c:numRef>
              <c:f>'nst-est2017-alldata'!$BB$6:$BH$6</c:f>
              <c:numCache>
                <c:formatCode>_(* #,##0_);_(* \(#,##0\);_(* "-"??_);_(@_)</c:formatCode>
                <c:ptCount val="7"/>
                <c:pt idx="0">
                  <c:v>-54626</c:v>
                </c:pt>
                <c:pt idx="1">
                  <c:v>-40756</c:v>
                </c:pt>
                <c:pt idx="2">
                  <c:v>-53076</c:v>
                </c:pt>
                <c:pt idx="3">
                  <c:v>-46330</c:v>
                </c:pt>
                <c:pt idx="4">
                  <c:v>-80859</c:v>
                </c:pt>
                <c:pt idx="5">
                  <c:v>-122123</c:v>
                </c:pt>
                <c:pt idx="6">
                  <c:v>-138195</c:v>
                </c:pt>
              </c:numCache>
            </c:numRef>
          </c:val>
          <c:extLst>
            <c:ext xmlns:c16="http://schemas.microsoft.com/office/drawing/2014/chart" uri="{C3380CC4-5D6E-409C-BE32-E72D297353CC}">
              <c16:uniqueId val="{00000003-7B26-4598-9AB0-F09FA33EA683}"/>
            </c:ext>
          </c:extLst>
        </c:ser>
        <c:dLbls>
          <c:showLegendKey val="0"/>
          <c:showVal val="0"/>
          <c:showCatName val="0"/>
          <c:showSerName val="0"/>
          <c:showPercent val="0"/>
          <c:showBubbleSize val="0"/>
        </c:dLbls>
        <c:gapWidth val="219"/>
        <c:overlap val="-27"/>
        <c:axId val="286630512"/>
        <c:axId val="275574904"/>
      </c:barChart>
      <c:catAx>
        <c:axId val="28663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75574904"/>
        <c:crosses val="autoZero"/>
        <c:auto val="1"/>
        <c:lblAlgn val="ctr"/>
        <c:lblOffset val="100"/>
        <c:noMultiLvlLbl val="0"/>
      </c:catAx>
      <c:valAx>
        <c:axId val="27557490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63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074-401B-8DB7-F714F06B122F}"/>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074-401B-8DB7-F714F06B122F}"/>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074-401B-8DB7-F714F06B122F}"/>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074-401B-8DB7-F714F06B122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extLst>
            <c:ext xmlns:c16="http://schemas.microsoft.com/office/drawing/2014/chart" uri="{C3380CC4-5D6E-409C-BE32-E72D297353CC}">
              <c16:uniqueId val="{00000004-5074-401B-8DB7-F714F06B122F}"/>
            </c:ext>
          </c:extLst>
        </c:ser>
        <c:ser>
          <c:idx val="2"/>
          <c:order val="1"/>
          <c:tx>
            <c:strRef>
              <c:f>Sheet1!$A$29</c:f>
              <c:strCache>
                <c:ptCount val="1"/>
                <c:pt idx="0">
                  <c:v>2030 Trended (2001-2011 Trend)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extLst>
            <c:ext xmlns:c16="http://schemas.microsoft.com/office/drawing/2014/chart" uri="{C3380CC4-5D6E-409C-BE32-E72D297353CC}">
              <c16:uniqueId val="{00000005-5074-401B-8DB7-F714F06B122F}"/>
            </c:ext>
          </c:extLst>
        </c:ser>
        <c:dLbls>
          <c:showLegendKey val="0"/>
          <c:showVal val="0"/>
          <c:showCatName val="0"/>
          <c:showSerName val="0"/>
          <c:showPercent val="0"/>
          <c:showBubbleSize val="0"/>
        </c:dLbls>
        <c:gapWidth val="219"/>
        <c:overlap val="-27"/>
        <c:axId val="455897960"/>
        <c:axId val="455896784"/>
      </c:barChart>
      <c:catAx>
        <c:axId val="45589796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55896784"/>
        <c:crosses val="autoZero"/>
        <c:auto val="1"/>
        <c:lblAlgn val="ctr"/>
        <c:lblOffset val="100"/>
        <c:noMultiLvlLbl val="0"/>
      </c:catAx>
      <c:valAx>
        <c:axId val="45589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55897960"/>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rgbClr val="C00000"/>
            </a:solidFill>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Sheet1!$B$2:$B$87</c:f>
              <c:numCache>
                <c:formatCode>#,##0</c:formatCode>
                <c:ptCount val="86"/>
                <c:pt idx="0">
                  <c:v>122428</c:v>
                </c:pt>
                <c:pt idx="1">
                  <c:v>121262</c:v>
                </c:pt>
                <c:pt idx="2">
                  <c:v>119706</c:v>
                </c:pt>
                <c:pt idx="3">
                  <c:v>119778</c:v>
                </c:pt>
                <c:pt idx="4">
                  <c:v>120619</c:v>
                </c:pt>
                <c:pt idx="5">
                  <c:v>119532</c:v>
                </c:pt>
                <c:pt idx="6">
                  <c:v>122081</c:v>
                </c:pt>
                <c:pt idx="7">
                  <c:v>123852</c:v>
                </c:pt>
                <c:pt idx="8">
                  <c:v>124528</c:v>
                </c:pt>
                <c:pt idx="9">
                  <c:v>125689</c:v>
                </c:pt>
                <c:pt idx="10">
                  <c:v>127327</c:v>
                </c:pt>
                <c:pt idx="11">
                  <c:v>128263</c:v>
                </c:pt>
                <c:pt idx="12">
                  <c:v>128594</c:v>
                </c:pt>
                <c:pt idx="13">
                  <c:v>131088</c:v>
                </c:pt>
                <c:pt idx="14">
                  <c:v>132577</c:v>
                </c:pt>
                <c:pt idx="15">
                  <c:v>131971</c:v>
                </c:pt>
                <c:pt idx="16">
                  <c:v>131063</c:v>
                </c:pt>
                <c:pt idx="17">
                  <c:v>132256</c:v>
                </c:pt>
                <c:pt idx="18">
                  <c:v>134548</c:v>
                </c:pt>
                <c:pt idx="19">
                  <c:v>137096</c:v>
                </c:pt>
                <c:pt idx="20">
                  <c:v>134960</c:v>
                </c:pt>
                <c:pt idx="21">
                  <c:v>136408</c:v>
                </c:pt>
                <c:pt idx="22">
                  <c:v>137448</c:v>
                </c:pt>
                <c:pt idx="23">
                  <c:v>137398</c:v>
                </c:pt>
                <c:pt idx="24">
                  <c:v>138042</c:v>
                </c:pt>
                <c:pt idx="25">
                  <c:v>137146</c:v>
                </c:pt>
                <c:pt idx="26">
                  <c:v>137867</c:v>
                </c:pt>
                <c:pt idx="27">
                  <c:v>141512</c:v>
                </c:pt>
                <c:pt idx="28">
                  <c:v>145418</c:v>
                </c:pt>
                <c:pt idx="29">
                  <c:v>148869</c:v>
                </c:pt>
                <c:pt idx="30">
                  <c:v>147295</c:v>
                </c:pt>
                <c:pt idx="31">
                  <c:v>150128</c:v>
                </c:pt>
                <c:pt idx="32">
                  <c:v>151145</c:v>
                </c:pt>
                <c:pt idx="33">
                  <c:v>151662</c:v>
                </c:pt>
                <c:pt idx="34">
                  <c:v>150770</c:v>
                </c:pt>
                <c:pt idx="35">
                  <c:v>142895</c:v>
                </c:pt>
                <c:pt idx="36">
                  <c:v>139686</c:v>
                </c:pt>
                <c:pt idx="37">
                  <c:v>136709</c:v>
                </c:pt>
                <c:pt idx="38">
                  <c:v>134721</c:v>
                </c:pt>
                <c:pt idx="39">
                  <c:v>137143</c:v>
                </c:pt>
                <c:pt idx="40">
                  <c:v>135053</c:v>
                </c:pt>
                <c:pt idx="41">
                  <c:v>137961</c:v>
                </c:pt>
                <c:pt idx="42">
                  <c:v>147743</c:v>
                </c:pt>
                <c:pt idx="43">
                  <c:v>159529</c:v>
                </c:pt>
                <c:pt idx="44">
                  <c:v>161160</c:v>
                </c:pt>
                <c:pt idx="45">
                  <c:v>153398</c:v>
                </c:pt>
                <c:pt idx="46">
                  <c:v>147505</c:v>
                </c:pt>
                <c:pt idx="47">
                  <c:v>146908</c:v>
                </c:pt>
                <c:pt idx="48">
                  <c:v>149378</c:v>
                </c:pt>
                <c:pt idx="49">
                  <c:v>161688</c:v>
                </c:pt>
                <c:pt idx="50">
                  <c:v>170500</c:v>
                </c:pt>
                <c:pt idx="51">
                  <c:v>175912</c:v>
                </c:pt>
                <c:pt idx="52">
                  <c:v>178898</c:v>
                </c:pt>
                <c:pt idx="53">
                  <c:v>182461</c:v>
                </c:pt>
                <c:pt idx="54">
                  <c:v>186102</c:v>
                </c:pt>
                <c:pt idx="55">
                  <c:v>182270</c:v>
                </c:pt>
                <c:pt idx="56">
                  <c:v>183392</c:v>
                </c:pt>
                <c:pt idx="57">
                  <c:v>180605</c:v>
                </c:pt>
                <c:pt idx="58">
                  <c:v>176253</c:v>
                </c:pt>
                <c:pt idx="59">
                  <c:v>175246</c:v>
                </c:pt>
                <c:pt idx="60">
                  <c:v>169158</c:v>
                </c:pt>
                <c:pt idx="61">
                  <c:v>164457</c:v>
                </c:pt>
                <c:pt idx="62">
                  <c:v>158436</c:v>
                </c:pt>
                <c:pt idx="63">
                  <c:v>149884</c:v>
                </c:pt>
                <c:pt idx="64">
                  <c:v>148013</c:v>
                </c:pt>
                <c:pt idx="65">
                  <c:v>145083</c:v>
                </c:pt>
                <c:pt idx="66">
                  <c:v>148364</c:v>
                </c:pt>
                <c:pt idx="67">
                  <c:v>148599</c:v>
                </c:pt>
                <c:pt idx="68">
                  <c:v>119031</c:v>
                </c:pt>
                <c:pt idx="69">
                  <c:v>112097</c:v>
                </c:pt>
                <c:pt idx="70">
                  <c:v>112814</c:v>
                </c:pt>
                <c:pt idx="71">
                  <c:v>108911</c:v>
                </c:pt>
                <c:pt idx="72">
                  <c:v>98388</c:v>
                </c:pt>
                <c:pt idx="73">
                  <c:v>90010</c:v>
                </c:pt>
                <c:pt idx="74">
                  <c:v>82911</c:v>
                </c:pt>
                <c:pt idx="75">
                  <c:v>77959</c:v>
                </c:pt>
                <c:pt idx="76">
                  <c:v>73802</c:v>
                </c:pt>
                <c:pt idx="77">
                  <c:v>68036</c:v>
                </c:pt>
                <c:pt idx="78">
                  <c:v>64861</c:v>
                </c:pt>
                <c:pt idx="79">
                  <c:v>62401</c:v>
                </c:pt>
                <c:pt idx="80">
                  <c:v>56580</c:v>
                </c:pt>
                <c:pt idx="81">
                  <c:v>52997</c:v>
                </c:pt>
                <c:pt idx="82">
                  <c:v>49872</c:v>
                </c:pt>
                <c:pt idx="83">
                  <c:v>47036</c:v>
                </c:pt>
                <c:pt idx="84">
                  <c:v>43784</c:v>
                </c:pt>
                <c:pt idx="85">
                  <c:v>241516</c:v>
                </c:pt>
              </c:numCache>
            </c:numRef>
          </c:val>
          <c:extLst>
            <c:ext xmlns:c16="http://schemas.microsoft.com/office/drawing/2014/chart" uri="{C3380CC4-5D6E-409C-BE32-E72D297353CC}">
              <c16:uniqueId val="{00000000-5F50-4196-A476-54EC04991C03}"/>
            </c:ext>
          </c:extLst>
        </c:ser>
        <c:ser>
          <c:idx val="1"/>
          <c:order val="1"/>
          <c:tx>
            <c:strRef>
              <c:f>Sheet1!$C$1</c:f>
              <c:strCache>
                <c:ptCount val="1"/>
                <c:pt idx="0">
                  <c:v>Hispanic</c:v>
                </c:pt>
              </c:strCache>
            </c:strRef>
          </c:tx>
          <c:spPr>
            <a:solidFill>
              <a:srgbClr val="0000FF"/>
            </a:solidFill>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Sheet1!$C$2:$C$87</c:f>
              <c:numCache>
                <c:formatCode>#,##0</c:formatCode>
                <c:ptCount val="86"/>
                <c:pt idx="0">
                  <c:v>201273</c:v>
                </c:pt>
                <c:pt idx="1">
                  <c:v>198602</c:v>
                </c:pt>
                <c:pt idx="2">
                  <c:v>196390</c:v>
                </c:pt>
                <c:pt idx="3">
                  <c:v>197984</c:v>
                </c:pt>
                <c:pt idx="4">
                  <c:v>197309</c:v>
                </c:pt>
                <c:pt idx="5">
                  <c:v>193080</c:v>
                </c:pt>
                <c:pt idx="6">
                  <c:v>196451</c:v>
                </c:pt>
                <c:pt idx="7">
                  <c:v>197711</c:v>
                </c:pt>
                <c:pt idx="8">
                  <c:v>196329</c:v>
                </c:pt>
                <c:pt idx="9">
                  <c:v>196930</c:v>
                </c:pt>
                <c:pt idx="10">
                  <c:v>198012</c:v>
                </c:pt>
                <c:pt idx="11">
                  <c:v>199509</c:v>
                </c:pt>
                <c:pt idx="12">
                  <c:v>201597</c:v>
                </c:pt>
                <c:pt idx="13">
                  <c:v>204574</c:v>
                </c:pt>
                <c:pt idx="14">
                  <c:v>202667</c:v>
                </c:pt>
                <c:pt idx="15">
                  <c:v>196441</c:v>
                </c:pt>
                <c:pt idx="16">
                  <c:v>191694</c:v>
                </c:pt>
                <c:pt idx="17">
                  <c:v>188563</c:v>
                </c:pt>
                <c:pt idx="18">
                  <c:v>187938</c:v>
                </c:pt>
                <c:pt idx="19">
                  <c:v>187701</c:v>
                </c:pt>
                <c:pt idx="20">
                  <c:v>185592</c:v>
                </c:pt>
                <c:pt idx="21">
                  <c:v>186151</c:v>
                </c:pt>
                <c:pt idx="22">
                  <c:v>185539</c:v>
                </c:pt>
                <c:pt idx="23">
                  <c:v>182100</c:v>
                </c:pt>
                <c:pt idx="24">
                  <c:v>177609</c:v>
                </c:pt>
                <c:pt idx="25">
                  <c:v>172521</c:v>
                </c:pt>
                <c:pt idx="26">
                  <c:v>171083</c:v>
                </c:pt>
                <c:pt idx="27">
                  <c:v>170565</c:v>
                </c:pt>
                <c:pt idx="28">
                  <c:v>169642</c:v>
                </c:pt>
                <c:pt idx="29">
                  <c:v>168232</c:v>
                </c:pt>
                <c:pt idx="30">
                  <c:v>165890</c:v>
                </c:pt>
                <c:pt idx="31">
                  <c:v>168024</c:v>
                </c:pt>
                <c:pt idx="32">
                  <c:v>167928</c:v>
                </c:pt>
                <c:pt idx="33">
                  <c:v>167703</c:v>
                </c:pt>
                <c:pt idx="34">
                  <c:v>165670</c:v>
                </c:pt>
                <c:pt idx="35">
                  <c:v>155767</c:v>
                </c:pt>
                <c:pt idx="36">
                  <c:v>153987</c:v>
                </c:pt>
                <c:pt idx="37">
                  <c:v>152544</c:v>
                </c:pt>
                <c:pt idx="38">
                  <c:v>153291</c:v>
                </c:pt>
                <c:pt idx="39">
                  <c:v>153681</c:v>
                </c:pt>
                <c:pt idx="40">
                  <c:v>148767</c:v>
                </c:pt>
                <c:pt idx="41">
                  <c:v>147817</c:v>
                </c:pt>
                <c:pt idx="42">
                  <c:v>146464</c:v>
                </c:pt>
                <c:pt idx="43">
                  <c:v>143574</c:v>
                </c:pt>
                <c:pt idx="44">
                  <c:v>141216</c:v>
                </c:pt>
                <c:pt idx="45">
                  <c:v>132503</c:v>
                </c:pt>
                <c:pt idx="46">
                  <c:v>127557</c:v>
                </c:pt>
                <c:pt idx="47">
                  <c:v>123472</c:v>
                </c:pt>
                <c:pt idx="48">
                  <c:v>121957</c:v>
                </c:pt>
                <c:pt idx="49">
                  <c:v>122175</c:v>
                </c:pt>
                <c:pt idx="50">
                  <c:v>117613</c:v>
                </c:pt>
                <c:pt idx="51">
                  <c:v>114234</c:v>
                </c:pt>
                <c:pt idx="52">
                  <c:v>109810</c:v>
                </c:pt>
                <c:pt idx="53">
                  <c:v>107039</c:v>
                </c:pt>
                <c:pt idx="54">
                  <c:v>105173</c:v>
                </c:pt>
                <c:pt idx="55">
                  <c:v>97895</c:v>
                </c:pt>
                <c:pt idx="56">
                  <c:v>94140</c:v>
                </c:pt>
                <c:pt idx="57">
                  <c:v>90153</c:v>
                </c:pt>
                <c:pt idx="58">
                  <c:v>86238</c:v>
                </c:pt>
                <c:pt idx="59">
                  <c:v>82105</c:v>
                </c:pt>
                <c:pt idx="60">
                  <c:v>75981</c:v>
                </c:pt>
                <c:pt idx="61">
                  <c:v>71418</c:v>
                </c:pt>
                <c:pt idx="62">
                  <c:v>66322</c:v>
                </c:pt>
                <c:pt idx="63">
                  <c:v>64076</c:v>
                </c:pt>
                <c:pt idx="64">
                  <c:v>61713</c:v>
                </c:pt>
                <c:pt idx="65">
                  <c:v>57678</c:v>
                </c:pt>
                <c:pt idx="66">
                  <c:v>54797</c:v>
                </c:pt>
                <c:pt idx="67">
                  <c:v>51541</c:v>
                </c:pt>
                <c:pt idx="68">
                  <c:v>45986</c:v>
                </c:pt>
                <c:pt idx="69">
                  <c:v>42738</c:v>
                </c:pt>
                <c:pt idx="70">
                  <c:v>39241</c:v>
                </c:pt>
                <c:pt idx="71">
                  <c:v>35933</c:v>
                </c:pt>
                <c:pt idx="72">
                  <c:v>32497</c:v>
                </c:pt>
                <c:pt idx="73">
                  <c:v>30318</c:v>
                </c:pt>
                <c:pt idx="74">
                  <c:v>28514</c:v>
                </c:pt>
                <c:pt idx="75">
                  <c:v>26097</c:v>
                </c:pt>
                <c:pt idx="76">
                  <c:v>24698</c:v>
                </c:pt>
                <c:pt idx="77">
                  <c:v>22979</c:v>
                </c:pt>
                <c:pt idx="78">
                  <c:v>21662</c:v>
                </c:pt>
                <c:pt idx="79">
                  <c:v>20483</c:v>
                </c:pt>
                <c:pt idx="80">
                  <c:v>18207</c:v>
                </c:pt>
                <c:pt idx="81">
                  <c:v>16196</c:v>
                </c:pt>
                <c:pt idx="82">
                  <c:v>15267</c:v>
                </c:pt>
                <c:pt idx="83">
                  <c:v>14215</c:v>
                </c:pt>
                <c:pt idx="84">
                  <c:v>13265</c:v>
                </c:pt>
                <c:pt idx="85">
                  <c:v>64416</c:v>
                </c:pt>
              </c:numCache>
            </c:numRef>
          </c:val>
          <c:extLst>
            <c:ext xmlns:c16="http://schemas.microsoft.com/office/drawing/2014/chart" uri="{C3380CC4-5D6E-409C-BE32-E72D297353CC}">
              <c16:uniqueId val="{00000001-5F50-4196-A476-54EC04991C03}"/>
            </c:ext>
          </c:extLst>
        </c:ser>
        <c:dLbls>
          <c:showLegendKey val="0"/>
          <c:showVal val="0"/>
          <c:showCatName val="0"/>
          <c:showSerName val="0"/>
          <c:showPercent val="0"/>
          <c:showBubbleSize val="0"/>
        </c:dLbls>
        <c:gapWidth val="0"/>
        <c:axId val="220208104"/>
        <c:axId val="220212416"/>
      </c:barChart>
      <c:catAx>
        <c:axId val="220208104"/>
        <c:scaling>
          <c:orientation val="minMax"/>
        </c:scaling>
        <c:delete val="0"/>
        <c:axPos val="b"/>
        <c:title>
          <c:tx>
            <c:rich>
              <a:bodyPr/>
              <a:lstStyle/>
              <a:p>
                <a:pPr>
                  <a:defRPr/>
                </a:pPr>
                <a:r>
                  <a:rPr lang="en-US"/>
                  <a:t>Age</a:t>
                </a:r>
              </a:p>
            </c:rich>
          </c:tx>
          <c:layout/>
          <c:overlay val="0"/>
        </c:title>
        <c:numFmt formatCode="General" sourceLinked="0"/>
        <c:majorTickMark val="out"/>
        <c:minorTickMark val="none"/>
        <c:tickLblPos val="nextTo"/>
        <c:txPr>
          <a:bodyPr rot="-3900000"/>
          <a:lstStyle/>
          <a:p>
            <a:pPr>
              <a:defRPr sz="1200"/>
            </a:pPr>
            <a:endParaRPr lang="en-US"/>
          </a:p>
        </c:txPr>
        <c:crossAx val="220212416"/>
        <c:crosses val="autoZero"/>
        <c:auto val="1"/>
        <c:lblAlgn val="ctr"/>
        <c:lblOffset val="100"/>
        <c:tickLblSkip val="5"/>
        <c:noMultiLvlLbl val="0"/>
      </c:catAx>
      <c:valAx>
        <c:axId val="220212416"/>
        <c:scaling>
          <c:orientation val="minMax"/>
          <c:max val="250000"/>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0" sourceLinked="1"/>
        <c:majorTickMark val="out"/>
        <c:minorTickMark val="none"/>
        <c:tickLblPos val="nextTo"/>
        <c:txPr>
          <a:bodyPr/>
          <a:lstStyle/>
          <a:p>
            <a:pPr>
              <a:defRPr sz="1400"/>
            </a:pPr>
            <a:endParaRPr lang="en-US"/>
          </a:p>
        </c:txPr>
        <c:crossAx val="220208104"/>
        <c:crosses val="autoZero"/>
        <c:crossBetween val="midCat"/>
      </c:valAx>
    </c:plotArea>
    <c:legend>
      <c:legendPos val="r"/>
      <c:layout>
        <c:manualLayout>
          <c:xMode val="edge"/>
          <c:yMode val="edge"/>
          <c:x val="0.68634414342275007"/>
          <c:y val="8.2665768709552542E-2"/>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Sheet1!$B$2:$B$87</c:f>
              <c:numCache>
                <c:formatCode>#,##0;[Red]#,##0</c:formatCode>
                <c:ptCount val="86"/>
                <c:pt idx="0">
                  <c:v>-62731</c:v>
                </c:pt>
                <c:pt idx="1">
                  <c:v>-62134</c:v>
                </c:pt>
                <c:pt idx="2">
                  <c:v>-61324</c:v>
                </c:pt>
                <c:pt idx="3">
                  <c:v>-61326</c:v>
                </c:pt>
                <c:pt idx="4">
                  <c:v>-62063</c:v>
                </c:pt>
                <c:pt idx="5">
                  <c:v>-61239</c:v>
                </c:pt>
                <c:pt idx="6">
                  <c:v>-62580</c:v>
                </c:pt>
                <c:pt idx="7">
                  <c:v>-63561</c:v>
                </c:pt>
                <c:pt idx="8">
                  <c:v>-64116</c:v>
                </c:pt>
                <c:pt idx="9">
                  <c:v>-64504</c:v>
                </c:pt>
                <c:pt idx="10">
                  <c:v>-65273</c:v>
                </c:pt>
                <c:pt idx="11">
                  <c:v>-65766</c:v>
                </c:pt>
                <c:pt idx="12">
                  <c:v>-66013</c:v>
                </c:pt>
                <c:pt idx="13">
                  <c:v>-67387</c:v>
                </c:pt>
                <c:pt idx="14">
                  <c:v>-68221</c:v>
                </c:pt>
                <c:pt idx="15">
                  <c:v>-67822</c:v>
                </c:pt>
                <c:pt idx="16">
                  <c:v>-67577</c:v>
                </c:pt>
                <c:pt idx="17">
                  <c:v>-68039</c:v>
                </c:pt>
                <c:pt idx="18">
                  <c:v>-68887</c:v>
                </c:pt>
                <c:pt idx="19">
                  <c:v>-70474</c:v>
                </c:pt>
                <c:pt idx="20">
                  <c:v>-69305</c:v>
                </c:pt>
                <c:pt idx="21">
                  <c:v>-70367</c:v>
                </c:pt>
                <c:pt idx="22">
                  <c:v>-71055</c:v>
                </c:pt>
                <c:pt idx="23">
                  <c:v>-70686</c:v>
                </c:pt>
                <c:pt idx="24">
                  <c:v>-70569</c:v>
                </c:pt>
                <c:pt idx="25">
                  <c:v>-69615</c:v>
                </c:pt>
                <c:pt idx="26">
                  <c:v>-69920</c:v>
                </c:pt>
                <c:pt idx="27">
                  <c:v>-71401</c:v>
                </c:pt>
                <c:pt idx="28">
                  <c:v>-73150</c:v>
                </c:pt>
                <c:pt idx="29">
                  <c:v>-75132</c:v>
                </c:pt>
                <c:pt idx="30">
                  <c:v>-74228</c:v>
                </c:pt>
                <c:pt idx="31">
                  <c:v>-75713</c:v>
                </c:pt>
                <c:pt idx="32">
                  <c:v>-76008</c:v>
                </c:pt>
                <c:pt idx="33">
                  <c:v>-76550</c:v>
                </c:pt>
                <c:pt idx="34">
                  <c:v>-76280</c:v>
                </c:pt>
                <c:pt idx="35">
                  <c:v>-72299</c:v>
                </c:pt>
                <c:pt idx="36">
                  <c:v>-70190</c:v>
                </c:pt>
                <c:pt idx="37">
                  <c:v>-68749</c:v>
                </c:pt>
                <c:pt idx="38">
                  <c:v>-67958</c:v>
                </c:pt>
                <c:pt idx="39">
                  <c:v>-69075</c:v>
                </c:pt>
                <c:pt idx="40">
                  <c:v>-67785</c:v>
                </c:pt>
                <c:pt idx="41">
                  <c:v>-69516</c:v>
                </c:pt>
                <c:pt idx="42">
                  <c:v>-74419</c:v>
                </c:pt>
                <c:pt idx="43">
                  <c:v>-80231</c:v>
                </c:pt>
                <c:pt idx="44">
                  <c:v>-81102</c:v>
                </c:pt>
                <c:pt idx="45">
                  <c:v>-77113</c:v>
                </c:pt>
                <c:pt idx="46">
                  <c:v>-74468</c:v>
                </c:pt>
                <c:pt idx="47">
                  <c:v>-74086</c:v>
                </c:pt>
                <c:pt idx="48">
                  <c:v>-74778</c:v>
                </c:pt>
                <c:pt idx="49">
                  <c:v>-80670</c:v>
                </c:pt>
                <c:pt idx="50">
                  <c:v>-84818</c:v>
                </c:pt>
                <c:pt idx="51">
                  <c:v>-87248</c:v>
                </c:pt>
                <c:pt idx="52">
                  <c:v>-88613</c:v>
                </c:pt>
                <c:pt idx="53">
                  <c:v>-90400</c:v>
                </c:pt>
                <c:pt idx="54">
                  <c:v>-92437</c:v>
                </c:pt>
                <c:pt idx="55">
                  <c:v>-90514</c:v>
                </c:pt>
                <c:pt idx="56">
                  <c:v>-90883</c:v>
                </c:pt>
                <c:pt idx="57">
                  <c:v>-89127</c:v>
                </c:pt>
                <c:pt idx="58">
                  <c:v>-86633</c:v>
                </c:pt>
                <c:pt idx="59">
                  <c:v>-86141</c:v>
                </c:pt>
                <c:pt idx="60">
                  <c:v>-82509</c:v>
                </c:pt>
                <c:pt idx="61">
                  <c:v>-80244</c:v>
                </c:pt>
                <c:pt idx="62">
                  <c:v>-77182</c:v>
                </c:pt>
                <c:pt idx="63">
                  <c:v>-72760</c:v>
                </c:pt>
                <c:pt idx="64">
                  <c:v>-71868</c:v>
                </c:pt>
                <c:pt idx="65">
                  <c:v>-70260</c:v>
                </c:pt>
                <c:pt idx="66">
                  <c:v>-71922</c:v>
                </c:pt>
                <c:pt idx="67">
                  <c:v>-72108</c:v>
                </c:pt>
                <c:pt idx="68">
                  <c:v>-57700</c:v>
                </c:pt>
                <c:pt idx="69">
                  <c:v>-53726</c:v>
                </c:pt>
                <c:pt idx="70">
                  <c:v>-53860</c:v>
                </c:pt>
                <c:pt idx="71">
                  <c:v>-51894</c:v>
                </c:pt>
                <c:pt idx="72">
                  <c:v>-46754</c:v>
                </c:pt>
                <c:pt idx="73">
                  <c:v>-42212</c:v>
                </c:pt>
                <c:pt idx="74">
                  <c:v>-38551</c:v>
                </c:pt>
                <c:pt idx="75">
                  <c:v>-36081</c:v>
                </c:pt>
                <c:pt idx="76">
                  <c:v>-33823</c:v>
                </c:pt>
                <c:pt idx="77">
                  <c:v>-30911</c:v>
                </c:pt>
                <c:pt idx="78">
                  <c:v>-29113</c:v>
                </c:pt>
                <c:pt idx="79">
                  <c:v>-27641</c:v>
                </c:pt>
                <c:pt idx="80">
                  <c:v>-24736</c:v>
                </c:pt>
                <c:pt idx="81">
                  <c:v>-22774</c:v>
                </c:pt>
                <c:pt idx="82">
                  <c:v>-21195</c:v>
                </c:pt>
                <c:pt idx="83">
                  <c:v>-19654</c:v>
                </c:pt>
                <c:pt idx="84">
                  <c:v>-17793</c:v>
                </c:pt>
                <c:pt idx="85">
                  <c:v>-84378</c:v>
                </c:pt>
              </c:numCache>
            </c:numRef>
          </c:val>
          <c:extLst>
            <c:ext xmlns:c16="http://schemas.microsoft.com/office/drawing/2014/chart" uri="{C3380CC4-5D6E-409C-BE32-E72D297353CC}">
              <c16:uniqueId val="{00000000-3282-49BC-A486-6617A9E49AF8}"/>
            </c:ext>
          </c:extLst>
        </c:ser>
        <c:ser>
          <c:idx val="5"/>
          <c:order val="1"/>
          <c:tx>
            <c:strRef>
              <c:f>Sheet1!$F$1</c:f>
              <c:strCache>
                <c:ptCount val="1"/>
                <c:pt idx="0">
                  <c:v>Female White, Non-Hispanic</c:v>
                </c:pt>
              </c:strCache>
            </c:strRef>
          </c:tx>
          <c:spPr>
            <a:solidFill>
              <a:srgbClr val="B9072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Sheet1!$F$2:$F$87</c:f>
              <c:numCache>
                <c:formatCode>#,##0</c:formatCode>
                <c:ptCount val="86"/>
                <c:pt idx="0">
                  <c:v>59697</c:v>
                </c:pt>
                <c:pt idx="1">
                  <c:v>59128</c:v>
                </c:pt>
                <c:pt idx="2">
                  <c:v>58382</c:v>
                </c:pt>
                <c:pt idx="3">
                  <c:v>58452</c:v>
                </c:pt>
                <c:pt idx="4">
                  <c:v>58556</c:v>
                </c:pt>
                <c:pt idx="5">
                  <c:v>58293</c:v>
                </c:pt>
                <c:pt idx="6">
                  <c:v>59501</c:v>
                </c:pt>
                <c:pt idx="7">
                  <c:v>60291</c:v>
                </c:pt>
                <c:pt idx="8">
                  <c:v>60412</c:v>
                </c:pt>
                <c:pt idx="9">
                  <c:v>61185</c:v>
                </c:pt>
                <c:pt idx="10">
                  <c:v>62054</c:v>
                </c:pt>
                <c:pt idx="11">
                  <c:v>62497</c:v>
                </c:pt>
                <c:pt idx="12">
                  <c:v>62581</c:v>
                </c:pt>
                <c:pt idx="13">
                  <c:v>63701</c:v>
                </c:pt>
                <c:pt idx="14">
                  <c:v>64356</c:v>
                </c:pt>
                <c:pt idx="15">
                  <c:v>64149</c:v>
                </c:pt>
                <c:pt idx="16">
                  <c:v>63486</c:v>
                </c:pt>
                <c:pt idx="17">
                  <c:v>64217</c:v>
                </c:pt>
                <c:pt idx="18">
                  <c:v>65661</c:v>
                </c:pt>
                <c:pt idx="19">
                  <c:v>66622</c:v>
                </c:pt>
                <c:pt idx="20">
                  <c:v>65655</c:v>
                </c:pt>
                <c:pt idx="21">
                  <c:v>66041</c:v>
                </c:pt>
                <c:pt idx="22">
                  <c:v>66393</c:v>
                </c:pt>
                <c:pt idx="23">
                  <c:v>66712</c:v>
                </c:pt>
                <c:pt idx="24">
                  <c:v>67473</c:v>
                </c:pt>
                <c:pt idx="25">
                  <c:v>67531</c:v>
                </c:pt>
                <c:pt idx="26">
                  <c:v>67947</c:v>
                </c:pt>
                <c:pt idx="27">
                  <c:v>70111</c:v>
                </c:pt>
                <c:pt idx="28">
                  <c:v>72268</c:v>
                </c:pt>
                <c:pt idx="29">
                  <c:v>73737</c:v>
                </c:pt>
                <c:pt idx="30">
                  <c:v>73067</c:v>
                </c:pt>
                <c:pt idx="31">
                  <c:v>74415</c:v>
                </c:pt>
                <c:pt idx="32">
                  <c:v>75137</c:v>
                </c:pt>
                <c:pt idx="33">
                  <c:v>75112</c:v>
                </c:pt>
                <c:pt idx="34">
                  <c:v>74490</c:v>
                </c:pt>
                <c:pt idx="35">
                  <c:v>70596</c:v>
                </c:pt>
                <c:pt idx="36">
                  <c:v>69496</c:v>
                </c:pt>
                <c:pt idx="37">
                  <c:v>67960</c:v>
                </c:pt>
                <c:pt idx="38">
                  <c:v>66763</c:v>
                </c:pt>
                <c:pt idx="39">
                  <c:v>68068</c:v>
                </c:pt>
                <c:pt idx="40">
                  <c:v>67268</c:v>
                </c:pt>
                <c:pt idx="41">
                  <c:v>68445</c:v>
                </c:pt>
                <c:pt idx="42">
                  <c:v>73324</c:v>
                </c:pt>
                <c:pt idx="43">
                  <c:v>79298</c:v>
                </c:pt>
                <c:pt idx="44">
                  <c:v>80058</c:v>
                </c:pt>
                <c:pt idx="45">
                  <c:v>76285</c:v>
                </c:pt>
                <c:pt idx="46">
                  <c:v>73037</c:v>
                </c:pt>
                <c:pt idx="47">
                  <c:v>72822</c:v>
                </c:pt>
                <c:pt idx="48">
                  <c:v>74600</c:v>
                </c:pt>
                <c:pt idx="49">
                  <c:v>81018</c:v>
                </c:pt>
                <c:pt idx="50">
                  <c:v>85682</c:v>
                </c:pt>
                <c:pt idx="51">
                  <c:v>88664</c:v>
                </c:pt>
                <c:pt idx="52">
                  <c:v>90285</c:v>
                </c:pt>
                <c:pt idx="53">
                  <c:v>92061</c:v>
                </c:pt>
                <c:pt idx="54">
                  <c:v>93665</c:v>
                </c:pt>
                <c:pt idx="55">
                  <c:v>91756</c:v>
                </c:pt>
                <c:pt idx="56">
                  <c:v>92509</c:v>
                </c:pt>
                <c:pt idx="57">
                  <c:v>91478</c:v>
                </c:pt>
                <c:pt idx="58">
                  <c:v>89620</c:v>
                </c:pt>
                <c:pt idx="59">
                  <c:v>89105</c:v>
                </c:pt>
                <c:pt idx="60">
                  <c:v>86649</c:v>
                </c:pt>
                <c:pt idx="61">
                  <c:v>84213</c:v>
                </c:pt>
                <c:pt idx="62">
                  <c:v>81254</c:v>
                </c:pt>
                <c:pt idx="63">
                  <c:v>77124</c:v>
                </c:pt>
                <c:pt idx="64">
                  <c:v>76145</c:v>
                </c:pt>
                <c:pt idx="65">
                  <c:v>74823</c:v>
                </c:pt>
                <c:pt idx="66">
                  <c:v>76442</c:v>
                </c:pt>
                <c:pt idx="67">
                  <c:v>76491</c:v>
                </c:pt>
                <c:pt idx="68">
                  <c:v>61331</c:v>
                </c:pt>
                <c:pt idx="69">
                  <c:v>58371</c:v>
                </c:pt>
                <c:pt idx="70">
                  <c:v>58954</c:v>
                </c:pt>
                <c:pt idx="71">
                  <c:v>57017</c:v>
                </c:pt>
                <c:pt idx="72">
                  <c:v>51634</c:v>
                </c:pt>
                <c:pt idx="73">
                  <c:v>47798</c:v>
                </c:pt>
                <c:pt idx="74">
                  <c:v>44360</c:v>
                </c:pt>
                <c:pt idx="75">
                  <c:v>41878</c:v>
                </c:pt>
                <c:pt idx="76">
                  <c:v>39979</c:v>
                </c:pt>
                <c:pt idx="77">
                  <c:v>37125</c:v>
                </c:pt>
                <c:pt idx="78">
                  <c:v>35748</c:v>
                </c:pt>
                <c:pt idx="79">
                  <c:v>34760</c:v>
                </c:pt>
                <c:pt idx="80">
                  <c:v>31844</c:v>
                </c:pt>
                <c:pt idx="81">
                  <c:v>30223</c:v>
                </c:pt>
                <c:pt idx="82">
                  <c:v>28677</c:v>
                </c:pt>
                <c:pt idx="83">
                  <c:v>27382</c:v>
                </c:pt>
                <c:pt idx="84">
                  <c:v>25991</c:v>
                </c:pt>
                <c:pt idx="85">
                  <c:v>157138</c:v>
                </c:pt>
              </c:numCache>
            </c:numRef>
          </c:val>
          <c:extLst>
            <c:ext xmlns:c16="http://schemas.microsoft.com/office/drawing/2014/chart" uri="{C3380CC4-5D6E-409C-BE32-E72D297353CC}">
              <c16:uniqueId val="{00000001-3282-49BC-A486-6617A9E49AF8}"/>
            </c:ext>
          </c:extLst>
        </c:ser>
        <c:dLbls>
          <c:showLegendKey val="0"/>
          <c:showVal val="0"/>
          <c:showCatName val="0"/>
          <c:showSerName val="0"/>
          <c:showPercent val="0"/>
          <c:showBubbleSize val="0"/>
        </c:dLbls>
        <c:gapWidth val="0"/>
        <c:overlap val="100"/>
        <c:axId val="220207320"/>
        <c:axId val="220208496"/>
      </c:barChart>
      <c:catAx>
        <c:axId val="220207320"/>
        <c:scaling>
          <c:orientation val="minMax"/>
        </c:scaling>
        <c:delete val="0"/>
        <c:axPos val="l"/>
        <c:numFmt formatCode="General" sourceLinked="0"/>
        <c:majorTickMark val="out"/>
        <c:minorTickMark val="none"/>
        <c:tickLblPos val="low"/>
        <c:txPr>
          <a:bodyPr/>
          <a:lstStyle/>
          <a:p>
            <a:pPr>
              <a:defRPr sz="1050" baseline="0"/>
            </a:pPr>
            <a:endParaRPr lang="en-US"/>
          </a:p>
        </c:txPr>
        <c:crossAx val="220208496"/>
        <c:crosses val="autoZero"/>
        <c:auto val="1"/>
        <c:lblAlgn val="ctr"/>
        <c:lblOffset val="100"/>
        <c:tickLblSkip val="5"/>
        <c:noMultiLvlLbl val="0"/>
      </c:catAx>
      <c:valAx>
        <c:axId val="220208496"/>
        <c:scaling>
          <c:orientation val="minMax"/>
          <c:max val="250000"/>
          <c:min val="-250000"/>
        </c:scaling>
        <c:delete val="0"/>
        <c:axPos val="b"/>
        <c:majorGridlines/>
        <c:numFmt formatCode="#,##0;[Red]#,##0" sourceLinked="1"/>
        <c:majorTickMark val="out"/>
        <c:minorTickMark val="none"/>
        <c:tickLblPos val="nextTo"/>
        <c:txPr>
          <a:bodyPr/>
          <a:lstStyle/>
          <a:p>
            <a:pPr>
              <a:defRPr sz="1400"/>
            </a:pPr>
            <a:endParaRPr lang="en-US"/>
          </a:p>
        </c:txPr>
        <c:crossAx val="220207320"/>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2"/>
          <c:order val="0"/>
          <c:tx>
            <c:strRef>
              <c:f>Sheet1!$D$1</c:f>
              <c:strCache>
                <c:ptCount val="1"/>
                <c:pt idx="0">
                  <c:v>Male Black, Non Hispanic</c:v>
                </c:pt>
              </c:strCache>
            </c:strRef>
          </c:tx>
          <c:spPr>
            <a:solidFill>
              <a:schemeClr val="accent1">
                <a:lumMod val="60000"/>
                <a:lumOff val="4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Sheet1!$D$2:$D$87</c:f>
              <c:numCache>
                <c:formatCode>#,##0;[Red]#,##0</c:formatCode>
                <c:ptCount val="86"/>
                <c:pt idx="0">
                  <c:v>-22957</c:v>
                </c:pt>
                <c:pt idx="1">
                  <c:v>-22357</c:v>
                </c:pt>
                <c:pt idx="2">
                  <c:v>-21749</c:v>
                </c:pt>
                <c:pt idx="3">
                  <c:v>-21667</c:v>
                </c:pt>
                <c:pt idx="4">
                  <c:v>-21655</c:v>
                </c:pt>
                <c:pt idx="5">
                  <c:v>-21727</c:v>
                </c:pt>
                <c:pt idx="6">
                  <c:v>-22391</c:v>
                </c:pt>
                <c:pt idx="7">
                  <c:v>-22879</c:v>
                </c:pt>
                <c:pt idx="8">
                  <c:v>-22583</c:v>
                </c:pt>
                <c:pt idx="9">
                  <c:v>-22416</c:v>
                </c:pt>
                <c:pt idx="10">
                  <c:v>-22926</c:v>
                </c:pt>
                <c:pt idx="11">
                  <c:v>-23465</c:v>
                </c:pt>
                <c:pt idx="12">
                  <c:v>-24339</c:v>
                </c:pt>
                <c:pt idx="13">
                  <c:v>-25191</c:v>
                </c:pt>
                <c:pt idx="14">
                  <c:v>-25479</c:v>
                </c:pt>
                <c:pt idx="15">
                  <c:v>-25155</c:v>
                </c:pt>
                <c:pt idx="16">
                  <c:v>-25080</c:v>
                </c:pt>
                <c:pt idx="17">
                  <c:v>-25022</c:v>
                </c:pt>
                <c:pt idx="18">
                  <c:v>-25470</c:v>
                </c:pt>
                <c:pt idx="19">
                  <c:v>-26082</c:v>
                </c:pt>
                <c:pt idx="20">
                  <c:v>-26295</c:v>
                </c:pt>
                <c:pt idx="21">
                  <c:v>-26686</c:v>
                </c:pt>
                <c:pt idx="22">
                  <c:v>-26213</c:v>
                </c:pt>
                <c:pt idx="23">
                  <c:v>-25330</c:v>
                </c:pt>
                <c:pt idx="24">
                  <c:v>-24277</c:v>
                </c:pt>
                <c:pt idx="25">
                  <c:v>-23078</c:v>
                </c:pt>
                <c:pt idx="26">
                  <c:v>-21982</c:v>
                </c:pt>
                <c:pt idx="27">
                  <c:v>-21498</c:v>
                </c:pt>
                <c:pt idx="28">
                  <c:v>-21542</c:v>
                </c:pt>
                <c:pt idx="29">
                  <c:v>-21438</c:v>
                </c:pt>
                <c:pt idx="30">
                  <c:v>-21008</c:v>
                </c:pt>
                <c:pt idx="31">
                  <c:v>-21443</c:v>
                </c:pt>
                <c:pt idx="32">
                  <c:v>-21587</c:v>
                </c:pt>
                <c:pt idx="33">
                  <c:v>-22069</c:v>
                </c:pt>
                <c:pt idx="34">
                  <c:v>-22562</c:v>
                </c:pt>
                <c:pt idx="35">
                  <c:v>-21613</c:v>
                </c:pt>
                <c:pt idx="36">
                  <c:v>-20679</c:v>
                </c:pt>
                <c:pt idx="37">
                  <c:v>-20223</c:v>
                </c:pt>
                <c:pt idx="38">
                  <c:v>-19793</c:v>
                </c:pt>
                <c:pt idx="39">
                  <c:v>-19981</c:v>
                </c:pt>
                <c:pt idx="40">
                  <c:v>-19993</c:v>
                </c:pt>
                <c:pt idx="41">
                  <c:v>-20510</c:v>
                </c:pt>
                <c:pt idx="42">
                  <c:v>-21210</c:v>
                </c:pt>
                <c:pt idx="43">
                  <c:v>-21931</c:v>
                </c:pt>
                <c:pt idx="44">
                  <c:v>-21355</c:v>
                </c:pt>
                <c:pt idx="45">
                  <c:v>-20176</c:v>
                </c:pt>
                <c:pt idx="46">
                  <c:v>-20093</c:v>
                </c:pt>
                <c:pt idx="47">
                  <c:v>-20014</c:v>
                </c:pt>
                <c:pt idx="48">
                  <c:v>-20532</c:v>
                </c:pt>
                <c:pt idx="49">
                  <c:v>-21323</c:v>
                </c:pt>
                <c:pt idx="50">
                  <c:v>-20951</c:v>
                </c:pt>
                <c:pt idx="51">
                  <c:v>-20749</c:v>
                </c:pt>
                <c:pt idx="52">
                  <c:v>-20616</c:v>
                </c:pt>
                <c:pt idx="53">
                  <c:v>-20681</c:v>
                </c:pt>
                <c:pt idx="54">
                  <c:v>-20954</c:v>
                </c:pt>
                <c:pt idx="55">
                  <c:v>-20013</c:v>
                </c:pt>
                <c:pt idx="56">
                  <c:v>-19269</c:v>
                </c:pt>
                <c:pt idx="57">
                  <c:v>-18664</c:v>
                </c:pt>
                <c:pt idx="58">
                  <c:v>-18036</c:v>
                </c:pt>
                <c:pt idx="59">
                  <c:v>-17153</c:v>
                </c:pt>
                <c:pt idx="60">
                  <c:v>-15418</c:v>
                </c:pt>
                <c:pt idx="61">
                  <c:v>-14518</c:v>
                </c:pt>
                <c:pt idx="62">
                  <c:v>-13573</c:v>
                </c:pt>
                <c:pt idx="63">
                  <c:v>-13023</c:v>
                </c:pt>
                <c:pt idx="64">
                  <c:v>-12319</c:v>
                </c:pt>
                <c:pt idx="65">
                  <c:v>-11494</c:v>
                </c:pt>
                <c:pt idx="66">
                  <c:v>-10744</c:v>
                </c:pt>
                <c:pt idx="67">
                  <c:v>-9549</c:v>
                </c:pt>
                <c:pt idx="68">
                  <c:v>-7943</c:v>
                </c:pt>
                <c:pt idx="69">
                  <c:v>-7254</c:v>
                </c:pt>
                <c:pt idx="70">
                  <c:v>-6654</c:v>
                </c:pt>
                <c:pt idx="71">
                  <c:v>-6366</c:v>
                </c:pt>
                <c:pt idx="72">
                  <c:v>-5633</c:v>
                </c:pt>
                <c:pt idx="73">
                  <c:v>-5093</c:v>
                </c:pt>
                <c:pt idx="74">
                  <c:v>-4617</c:v>
                </c:pt>
                <c:pt idx="75">
                  <c:v>-4216</c:v>
                </c:pt>
                <c:pt idx="76">
                  <c:v>-3773</c:v>
                </c:pt>
                <c:pt idx="77">
                  <c:v>-3404</c:v>
                </c:pt>
                <c:pt idx="78">
                  <c:v>-3105</c:v>
                </c:pt>
                <c:pt idx="79">
                  <c:v>-2984</c:v>
                </c:pt>
                <c:pt idx="80">
                  <c:v>-2660</c:v>
                </c:pt>
                <c:pt idx="81">
                  <c:v>-2351</c:v>
                </c:pt>
                <c:pt idx="82">
                  <c:v>-2033</c:v>
                </c:pt>
                <c:pt idx="83">
                  <c:v>-1826</c:v>
                </c:pt>
                <c:pt idx="84">
                  <c:v>-1660</c:v>
                </c:pt>
                <c:pt idx="85">
                  <c:v>-7261</c:v>
                </c:pt>
              </c:numCache>
            </c:numRef>
          </c:val>
          <c:extLst>
            <c:ext xmlns:c16="http://schemas.microsoft.com/office/drawing/2014/chart" uri="{C3380CC4-5D6E-409C-BE32-E72D297353CC}">
              <c16:uniqueId val="{00000000-857B-4F92-9C51-8DFDF1ECC766}"/>
            </c:ext>
          </c:extLst>
        </c:ser>
        <c:ser>
          <c:idx val="4"/>
          <c:order val="1"/>
          <c:tx>
            <c:strRef>
              <c:f>Sheet1!$E$1</c:f>
              <c:strCache>
                <c:ptCount val="1"/>
                <c:pt idx="0">
                  <c:v>Male Other, Non Hispanic</c:v>
                </c:pt>
              </c:strCache>
            </c:strRef>
          </c:tx>
          <c:spPr>
            <a:solidFill>
              <a:schemeClr val="accent1">
                <a:lumMod val="40000"/>
                <a:lumOff val="6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Sheet1!$E$2:$E$87</c:f>
              <c:numCache>
                <c:formatCode>#,##0;[Red]#,##0</c:formatCode>
                <c:ptCount val="86"/>
                <c:pt idx="0">
                  <c:v>-16573</c:v>
                </c:pt>
                <c:pt idx="1">
                  <c:v>-16142</c:v>
                </c:pt>
                <c:pt idx="2">
                  <c:v>-15521</c:v>
                </c:pt>
                <c:pt idx="3">
                  <c:v>-15621</c:v>
                </c:pt>
                <c:pt idx="4">
                  <c:v>-14620</c:v>
                </c:pt>
                <c:pt idx="5">
                  <c:v>-14652</c:v>
                </c:pt>
                <c:pt idx="6">
                  <c:v>-15260</c:v>
                </c:pt>
                <c:pt idx="7">
                  <c:v>-15148</c:v>
                </c:pt>
                <c:pt idx="8">
                  <c:v>-14954</c:v>
                </c:pt>
                <c:pt idx="9">
                  <c:v>-14799</c:v>
                </c:pt>
                <c:pt idx="10">
                  <c:v>-14501</c:v>
                </c:pt>
                <c:pt idx="11">
                  <c:v>-14010</c:v>
                </c:pt>
                <c:pt idx="12">
                  <c:v>-13627</c:v>
                </c:pt>
                <c:pt idx="13">
                  <c:v>-13716</c:v>
                </c:pt>
                <c:pt idx="14">
                  <c:v>-13250</c:v>
                </c:pt>
                <c:pt idx="15">
                  <c:v>-12702</c:v>
                </c:pt>
                <c:pt idx="16">
                  <c:v>-12617</c:v>
                </c:pt>
                <c:pt idx="17">
                  <c:v>-12551</c:v>
                </c:pt>
                <c:pt idx="18">
                  <c:v>-12573</c:v>
                </c:pt>
                <c:pt idx="19">
                  <c:v>-12498</c:v>
                </c:pt>
                <c:pt idx="20">
                  <c:v>-12331</c:v>
                </c:pt>
                <c:pt idx="21">
                  <c:v>-12242</c:v>
                </c:pt>
                <c:pt idx="22">
                  <c:v>-12170</c:v>
                </c:pt>
                <c:pt idx="23">
                  <c:v>-12143</c:v>
                </c:pt>
                <c:pt idx="24">
                  <c:v>-12297</c:v>
                </c:pt>
                <c:pt idx="25">
                  <c:v>-12571</c:v>
                </c:pt>
                <c:pt idx="26">
                  <c:v>-12465</c:v>
                </c:pt>
                <c:pt idx="27">
                  <c:v>-12516</c:v>
                </c:pt>
                <c:pt idx="28">
                  <c:v>-12941</c:v>
                </c:pt>
                <c:pt idx="29">
                  <c:v>-13296</c:v>
                </c:pt>
                <c:pt idx="30">
                  <c:v>-13527</c:v>
                </c:pt>
                <c:pt idx="31">
                  <c:v>-13527</c:v>
                </c:pt>
                <c:pt idx="32">
                  <c:v>-13276</c:v>
                </c:pt>
                <c:pt idx="33">
                  <c:v>-12972</c:v>
                </c:pt>
                <c:pt idx="34">
                  <c:v>-13063</c:v>
                </c:pt>
                <c:pt idx="35">
                  <c:v>-12679</c:v>
                </c:pt>
                <c:pt idx="36">
                  <c:v>-12471</c:v>
                </c:pt>
                <c:pt idx="37">
                  <c:v>-12522</c:v>
                </c:pt>
                <c:pt idx="38">
                  <c:v>-12858</c:v>
                </c:pt>
                <c:pt idx="39">
                  <c:v>-12998</c:v>
                </c:pt>
                <c:pt idx="40">
                  <c:v>-12779</c:v>
                </c:pt>
                <c:pt idx="41">
                  <c:v>-12855</c:v>
                </c:pt>
                <c:pt idx="42">
                  <c:v>-12718</c:v>
                </c:pt>
                <c:pt idx="43">
                  <c:v>-12779</c:v>
                </c:pt>
                <c:pt idx="44">
                  <c:v>-12406</c:v>
                </c:pt>
                <c:pt idx="45">
                  <c:v>-11767</c:v>
                </c:pt>
                <c:pt idx="46">
                  <c:v>-10881</c:v>
                </c:pt>
                <c:pt idx="47">
                  <c:v>-10251</c:v>
                </c:pt>
                <c:pt idx="48">
                  <c:v>-10237</c:v>
                </c:pt>
                <c:pt idx="49">
                  <c:v>-10268</c:v>
                </c:pt>
                <c:pt idx="50">
                  <c:v>-10336</c:v>
                </c:pt>
                <c:pt idx="51">
                  <c:v>-10143</c:v>
                </c:pt>
                <c:pt idx="52">
                  <c:v>-9339</c:v>
                </c:pt>
                <c:pt idx="53">
                  <c:v>-9080</c:v>
                </c:pt>
                <c:pt idx="54">
                  <c:v>-8949</c:v>
                </c:pt>
                <c:pt idx="55">
                  <c:v>-8393</c:v>
                </c:pt>
                <c:pt idx="56">
                  <c:v>-8306</c:v>
                </c:pt>
                <c:pt idx="57">
                  <c:v>-8056</c:v>
                </c:pt>
                <c:pt idx="58">
                  <c:v>-7875</c:v>
                </c:pt>
                <c:pt idx="59">
                  <c:v>-7524</c:v>
                </c:pt>
                <c:pt idx="60">
                  <c:v>-6978</c:v>
                </c:pt>
                <c:pt idx="61">
                  <c:v>-6699</c:v>
                </c:pt>
                <c:pt idx="62">
                  <c:v>-6152</c:v>
                </c:pt>
                <c:pt idx="63">
                  <c:v>-5964</c:v>
                </c:pt>
                <c:pt idx="64">
                  <c:v>-5979</c:v>
                </c:pt>
                <c:pt idx="65">
                  <c:v>-5674</c:v>
                </c:pt>
                <c:pt idx="66">
                  <c:v>-5307</c:v>
                </c:pt>
                <c:pt idx="67">
                  <c:v>-4886</c:v>
                </c:pt>
                <c:pt idx="68">
                  <c:v>-4290</c:v>
                </c:pt>
                <c:pt idx="69">
                  <c:v>-4021</c:v>
                </c:pt>
                <c:pt idx="70">
                  <c:v>-3700</c:v>
                </c:pt>
                <c:pt idx="71">
                  <c:v>-3547</c:v>
                </c:pt>
                <c:pt idx="72">
                  <c:v>-3251</c:v>
                </c:pt>
                <c:pt idx="73">
                  <c:v>-2901</c:v>
                </c:pt>
                <c:pt idx="74">
                  <c:v>-2674</c:v>
                </c:pt>
                <c:pt idx="75">
                  <c:v>-2383</c:v>
                </c:pt>
                <c:pt idx="76">
                  <c:v>-2235</c:v>
                </c:pt>
                <c:pt idx="77">
                  <c:v>-1963</c:v>
                </c:pt>
                <c:pt idx="78">
                  <c:v>-1719</c:v>
                </c:pt>
                <c:pt idx="79">
                  <c:v>-1559</c:v>
                </c:pt>
                <c:pt idx="80">
                  <c:v>-1359</c:v>
                </c:pt>
                <c:pt idx="81">
                  <c:v>-1183</c:v>
                </c:pt>
                <c:pt idx="82">
                  <c:v>-998</c:v>
                </c:pt>
                <c:pt idx="83">
                  <c:v>-922</c:v>
                </c:pt>
                <c:pt idx="84">
                  <c:v>-842</c:v>
                </c:pt>
                <c:pt idx="85">
                  <c:v>-3662</c:v>
                </c:pt>
              </c:numCache>
            </c:numRef>
          </c:val>
          <c:extLst>
            <c:ext xmlns:c16="http://schemas.microsoft.com/office/drawing/2014/chart" uri="{C3380CC4-5D6E-409C-BE32-E72D297353CC}">
              <c16:uniqueId val="{00000001-857B-4F92-9C51-8DFDF1ECC766}"/>
            </c:ext>
          </c:extLst>
        </c:ser>
        <c:ser>
          <c:idx val="3"/>
          <c:order val="2"/>
          <c:tx>
            <c:strRef>
              <c:f>Sheet1!$C$1</c:f>
              <c:strCache>
                <c:ptCount val="1"/>
                <c:pt idx="0">
                  <c:v>Male Hispanic</c:v>
                </c:pt>
              </c:strCache>
            </c:strRef>
          </c:tx>
          <c:spPr>
            <a:solidFill>
              <a:schemeClr val="accent1">
                <a:lumMod val="75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Sheet1!$C$2:$C$87</c:f>
              <c:numCache>
                <c:formatCode>#,##0;[Red]#,##0</c:formatCode>
                <c:ptCount val="86"/>
                <c:pt idx="0">
                  <c:v>-102815</c:v>
                </c:pt>
                <c:pt idx="1">
                  <c:v>-101469</c:v>
                </c:pt>
                <c:pt idx="2">
                  <c:v>-100207</c:v>
                </c:pt>
                <c:pt idx="3">
                  <c:v>-100924</c:v>
                </c:pt>
                <c:pt idx="4">
                  <c:v>-100084</c:v>
                </c:pt>
                <c:pt idx="5">
                  <c:v>-98314</c:v>
                </c:pt>
                <c:pt idx="6">
                  <c:v>-100226</c:v>
                </c:pt>
                <c:pt idx="7">
                  <c:v>-100789</c:v>
                </c:pt>
                <c:pt idx="8">
                  <c:v>-100158</c:v>
                </c:pt>
                <c:pt idx="9">
                  <c:v>-100721</c:v>
                </c:pt>
                <c:pt idx="10">
                  <c:v>-101261</c:v>
                </c:pt>
                <c:pt idx="11">
                  <c:v>-101927</c:v>
                </c:pt>
                <c:pt idx="12">
                  <c:v>-103396</c:v>
                </c:pt>
                <c:pt idx="13">
                  <c:v>-104763</c:v>
                </c:pt>
                <c:pt idx="14">
                  <c:v>-103980</c:v>
                </c:pt>
                <c:pt idx="15">
                  <c:v>-100936</c:v>
                </c:pt>
                <c:pt idx="16">
                  <c:v>-98704</c:v>
                </c:pt>
                <c:pt idx="17">
                  <c:v>-97290</c:v>
                </c:pt>
                <c:pt idx="18">
                  <c:v>-97204</c:v>
                </c:pt>
                <c:pt idx="19">
                  <c:v>-97499</c:v>
                </c:pt>
                <c:pt idx="20">
                  <c:v>-96933</c:v>
                </c:pt>
                <c:pt idx="21">
                  <c:v>-97546</c:v>
                </c:pt>
                <c:pt idx="22">
                  <c:v>-97668</c:v>
                </c:pt>
                <c:pt idx="23">
                  <c:v>-96170</c:v>
                </c:pt>
                <c:pt idx="24">
                  <c:v>-94363</c:v>
                </c:pt>
                <c:pt idx="25">
                  <c:v>-92178</c:v>
                </c:pt>
                <c:pt idx="26">
                  <c:v>-91791</c:v>
                </c:pt>
                <c:pt idx="27">
                  <c:v>-90964</c:v>
                </c:pt>
                <c:pt idx="28">
                  <c:v>-89512</c:v>
                </c:pt>
                <c:pt idx="29">
                  <c:v>-87617</c:v>
                </c:pt>
                <c:pt idx="30">
                  <c:v>-85743</c:v>
                </c:pt>
                <c:pt idx="31">
                  <c:v>-86433</c:v>
                </c:pt>
                <c:pt idx="32">
                  <c:v>-85813</c:v>
                </c:pt>
                <c:pt idx="33">
                  <c:v>-84959</c:v>
                </c:pt>
                <c:pt idx="34">
                  <c:v>-84457</c:v>
                </c:pt>
                <c:pt idx="35">
                  <c:v>-79056</c:v>
                </c:pt>
                <c:pt idx="36">
                  <c:v>-77868</c:v>
                </c:pt>
                <c:pt idx="37">
                  <c:v>-77157</c:v>
                </c:pt>
                <c:pt idx="38">
                  <c:v>-76865</c:v>
                </c:pt>
                <c:pt idx="39">
                  <c:v>-76847</c:v>
                </c:pt>
                <c:pt idx="40">
                  <c:v>-73771</c:v>
                </c:pt>
                <c:pt idx="41">
                  <c:v>-72822</c:v>
                </c:pt>
                <c:pt idx="42">
                  <c:v>-71851</c:v>
                </c:pt>
                <c:pt idx="43">
                  <c:v>-70563</c:v>
                </c:pt>
                <c:pt idx="44">
                  <c:v>-69949</c:v>
                </c:pt>
                <c:pt idx="45">
                  <c:v>-65892</c:v>
                </c:pt>
                <c:pt idx="46">
                  <c:v>-63302</c:v>
                </c:pt>
                <c:pt idx="47">
                  <c:v>-61545</c:v>
                </c:pt>
                <c:pt idx="48">
                  <c:v>-61294</c:v>
                </c:pt>
                <c:pt idx="49">
                  <c:v>-61263</c:v>
                </c:pt>
                <c:pt idx="50">
                  <c:v>-58894</c:v>
                </c:pt>
                <c:pt idx="51">
                  <c:v>-57050</c:v>
                </c:pt>
                <c:pt idx="52">
                  <c:v>-54855</c:v>
                </c:pt>
                <c:pt idx="53">
                  <c:v>-53175</c:v>
                </c:pt>
                <c:pt idx="54">
                  <c:v>-52539</c:v>
                </c:pt>
                <c:pt idx="55">
                  <c:v>-48533</c:v>
                </c:pt>
                <c:pt idx="56">
                  <c:v>-46286</c:v>
                </c:pt>
                <c:pt idx="57">
                  <c:v>-44026</c:v>
                </c:pt>
                <c:pt idx="58">
                  <c:v>-41972</c:v>
                </c:pt>
                <c:pt idx="59">
                  <c:v>-39722</c:v>
                </c:pt>
                <c:pt idx="60">
                  <c:v>-36550</c:v>
                </c:pt>
                <c:pt idx="61">
                  <c:v>-34238</c:v>
                </c:pt>
                <c:pt idx="62">
                  <c:v>-31698</c:v>
                </c:pt>
                <c:pt idx="63">
                  <c:v>-30494</c:v>
                </c:pt>
                <c:pt idx="64">
                  <c:v>-29127</c:v>
                </c:pt>
                <c:pt idx="65">
                  <c:v>-27160</c:v>
                </c:pt>
                <c:pt idx="66">
                  <c:v>-25657</c:v>
                </c:pt>
                <c:pt idx="67">
                  <c:v>-23972</c:v>
                </c:pt>
                <c:pt idx="68">
                  <c:v>-21198</c:v>
                </c:pt>
                <c:pt idx="69">
                  <c:v>-19698</c:v>
                </c:pt>
                <c:pt idx="70">
                  <c:v>-17885</c:v>
                </c:pt>
                <c:pt idx="71">
                  <c:v>-16107</c:v>
                </c:pt>
                <c:pt idx="72">
                  <c:v>-14478</c:v>
                </c:pt>
                <c:pt idx="73">
                  <c:v>-13421</c:v>
                </c:pt>
                <c:pt idx="74">
                  <c:v>-12680</c:v>
                </c:pt>
                <c:pt idx="75">
                  <c:v>-11361</c:v>
                </c:pt>
                <c:pt idx="76">
                  <c:v>-10593</c:v>
                </c:pt>
                <c:pt idx="77">
                  <c:v>-9769</c:v>
                </c:pt>
                <c:pt idx="78">
                  <c:v>-8992</c:v>
                </c:pt>
                <c:pt idx="79">
                  <c:v>-8511</c:v>
                </c:pt>
                <c:pt idx="80">
                  <c:v>-7521</c:v>
                </c:pt>
                <c:pt idx="81">
                  <c:v>-6540</c:v>
                </c:pt>
                <c:pt idx="82">
                  <c:v>-6128</c:v>
                </c:pt>
                <c:pt idx="83">
                  <c:v>-5625</c:v>
                </c:pt>
                <c:pt idx="84">
                  <c:v>-5125</c:v>
                </c:pt>
                <c:pt idx="85">
                  <c:v>-23124</c:v>
                </c:pt>
              </c:numCache>
            </c:numRef>
          </c:val>
          <c:extLst>
            <c:ext xmlns:c16="http://schemas.microsoft.com/office/drawing/2014/chart" uri="{C3380CC4-5D6E-409C-BE32-E72D297353CC}">
              <c16:uniqueId val="{00000002-857B-4F92-9C51-8DFDF1ECC766}"/>
            </c:ext>
          </c:extLst>
        </c:ser>
        <c:ser>
          <c:idx val="6"/>
          <c:order val="3"/>
          <c:tx>
            <c:strRef>
              <c:f>Sheet1!$H$1</c:f>
              <c:strCache>
                <c:ptCount val="1"/>
                <c:pt idx="0">
                  <c:v>Female Black, Non Hispanic</c:v>
                </c:pt>
              </c:strCache>
            </c:strRef>
          </c:tx>
          <c:spPr>
            <a:solidFill>
              <a:srgbClr val="F84260"/>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Sheet1!$H$2:$H$87</c:f>
              <c:numCache>
                <c:formatCode>#,##0</c:formatCode>
                <c:ptCount val="86"/>
                <c:pt idx="0">
                  <c:v>22202</c:v>
                </c:pt>
                <c:pt idx="1">
                  <c:v>21521</c:v>
                </c:pt>
                <c:pt idx="2">
                  <c:v>20934</c:v>
                </c:pt>
                <c:pt idx="3">
                  <c:v>20919</c:v>
                </c:pt>
                <c:pt idx="4">
                  <c:v>21326</c:v>
                </c:pt>
                <c:pt idx="5">
                  <c:v>21272</c:v>
                </c:pt>
                <c:pt idx="6">
                  <c:v>21728</c:v>
                </c:pt>
                <c:pt idx="7">
                  <c:v>21858</c:v>
                </c:pt>
                <c:pt idx="8">
                  <c:v>22025</c:v>
                </c:pt>
                <c:pt idx="9">
                  <c:v>21913</c:v>
                </c:pt>
                <c:pt idx="10">
                  <c:v>22200</c:v>
                </c:pt>
                <c:pt idx="11">
                  <c:v>22549</c:v>
                </c:pt>
                <c:pt idx="12">
                  <c:v>23089</c:v>
                </c:pt>
                <c:pt idx="13">
                  <c:v>23768</c:v>
                </c:pt>
                <c:pt idx="14">
                  <c:v>24233</c:v>
                </c:pt>
                <c:pt idx="15">
                  <c:v>23797</c:v>
                </c:pt>
                <c:pt idx="16">
                  <c:v>23721</c:v>
                </c:pt>
                <c:pt idx="17">
                  <c:v>23850</c:v>
                </c:pt>
                <c:pt idx="18">
                  <c:v>23979</c:v>
                </c:pt>
                <c:pt idx="19">
                  <c:v>24670</c:v>
                </c:pt>
                <c:pt idx="20">
                  <c:v>24762</c:v>
                </c:pt>
                <c:pt idx="21">
                  <c:v>25352</c:v>
                </c:pt>
                <c:pt idx="22">
                  <c:v>25162</c:v>
                </c:pt>
                <c:pt idx="23">
                  <c:v>25059</c:v>
                </c:pt>
                <c:pt idx="24">
                  <c:v>24415</c:v>
                </c:pt>
                <c:pt idx="25">
                  <c:v>23120</c:v>
                </c:pt>
                <c:pt idx="26">
                  <c:v>22341</c:v>
                </c:pt>
                <c:pt idx="27">
                  <c:v>22020</c:v>
                </c:pt>
                <c:pt idx="28">
                  <c:v>22200</c:v>
                </c:pt>
                <c:pt idx="29">
                  <c:v>22023</c:v>
                </c:pt>
                <c:pt idx="30">
                  <c:v>21963</c:v>
                </c:pt>
                <c:pt idx="31">
                  <c:v>22728</c:v>
                </c:pt>
                <c:pt idx="32">
                  <c:v>23314</c:v>
                </c:pt>
                <c:pt idx="33">
                  <c:v>24407</c:v>
                </c:pt>
                <c:pt idx="34">
                  <c:v>25346</c:v>
                </c:pt>
                <c:pt idx="35">
                  <c:v>24279</c:v>
                </c:pt>
                <c:pt idx="36">
                  <c:v>23275</c:v>
                </c:pt>
                <c:pt idx="37">
                  <c:v>22757</c:v>
                </c:pt>
                <c:pt idx="38">
                  <c:v>22556</c:v>
                </c:pt>
                <c:pt idx="39">
                  <c:v>22368</c:v>
                </c:pt>
                <c:pt idx="40">
                  <c:v>22407</c:v>
                </c:pt>
                <c:pt idx="41">
                  <c:v>22992</c:v>
                </c:pt>
                <c:pt idx="42">
                  <c:v>23405</c:v>
                </c:pt>
                <c:pt idx="43">
                  <c:v>24156</c:v>
                </c:pt>
                <c:pt idx="44">
                  <c:v>23497</c:v>
                </c:pt>
                <c:pt idx="45">
                  <c:v>21808</c:v>
                </c:pt>
                <c:pt idx="46">
                  <c:v>21610</c:v>
                </c:pt>
                <c:pt idx="47">
                  <c:v>21645</c:v>
                </c:pt>
                <c:pt idx="48">
                  <c:v>22260</c:v>
                </c:pt>
                <c:pt idx="49">
                  <c:v>23391</c:v>
                </c:pt>
                <c:pt idx="50">
                  <c:v>23087</c:v>
                </c:pt>
                <c:pt idx="51">
                  <c:v>22810</c:v>
                </c:pt>
                <c:pt idx="52">
                  <c:v>22583</c:v>
                </c:pt>
                <c:pt idx="53">
                  <c:v>22769</c:v>
                </c:pt>
                <c:pt idx="54">
                  <c:v>22561</c:v>
                </c:pt>
                <c:pt idx="55">
                  <c:v>21916</c:v>
                </c:pt>
                <c:pt idx="56">
                  <c:v>21398</c:v>
                </c:pt>
                <c:pt idx="57">
                  <c:v>20836</c:v>
                </c:pt>
                <c:pt idx="58">
                  <c:v>20077</c:v>
                </c:pt>
                <c:pt idx="59">
                  <c:v>19400</c:v>
                </c:pt>
                <c:pt idx="60">
                  <c:v>17910</c:v>
                </c:pt>
                <c:pt idx="61">
                  <c:v>16946</c:v>
                </c:pt>
                <c:pt idx="62">
                  <c:v>16265</c:v>
                </c:pt>
                <c:pt idx="63">
                  <c:v>15679</c:v>
                </c:pt>
                <c:pt idx="64">
                  <c:v>14895</c:v>
                </c:pt>
                <c:pt idx="65">
                  <c:v>13941</c:v>
                </c:pt>
                <c:pt idx="66">
                  <c:v>12891</c:v>
                </c:pt>
                <c:pt idx="67">
                  <c:v>11657</c:v>
                </c:pt>
                <c:pt idx="68">
                  <c:v>10027</c:v>
                </c:pt>
                <c:pt idx="69">
                  <c:v>9545</c:v>
                </c:pt>
                <c:pt idx="70">
                  <c:v>8902</c:v>
                </c:pt>
                <c:pt idx="71">
                  <c:v>8303</c:v>
                </c:pt>
                <c:pt idx="72">
                  <c:v>7565</c:v>
                </c:pt>
                <c:pt idx="73">
                  <c:v>7129</c:v>
                </c:pt>
                <c:pt idx="74">
                  <c:v>6602</c:v>
                </c:pt>
                <c:pt idx="75">
                  <c:v>5823</c:v>
                </c:pt>
                <c:pt idx="76">
                  <c:v>5531</c:v>
                </c:pt>
                <c:pt idx="77">
                  <c:v>5281</c:v>
                </c:pt>
                <c:pt idx="78">
                  <c:v>4968</c:v>
                </c:pt>
                <c:pt idx="79">
                  <c:v>4783</c:v>
                </c:pt>
                <c:pt idx="80">
                  <c:v>4344</c:v>
                </c:pt>
                <c:pt idx="81">
                  <c:v>4117</c:v>
                </c:pt>
                <c:pt idx="82">
                  <c:v>3632</c:v>
                </c:pt>
                <c:pt idx="83">
                  <c:v>3321</c:v>
                </c:pt>
                <c:pt idx="84">
                  <c:v>3195</c:v>
                </c:pt>
                <c:pt idx="85">
                  <c:v>17951</c:v>
                </c:pt>
              </c:numCache>
            </c:numRef>
          </c:val>
          <c:extLst>
            <c:ext xmlns:c16="http://schemas.microsoft.com/office/drawing/2014/chart" uri="{C3380CC4-5D6E-409C-BE32-E72D297353CC}">
              <c16:uniqueId val="{00000003-857B-4F92-9C51-8DFDF1ECC766}"/>
            </c:ext>
          </c:extLst>
        </c:ser>
        <c:ser>
          <c:idx val="8"/>
          <c:order val="4"/>
          <c:tx>
            <c:strRef>
              <c:f>Sheet1!$I$1</c:f>
              <c:strCache>
                <c:ptCount val="1"/>
                <c:pt idx="0">
                  <c:v>Female Other, Non Hispanic</c:v>
                </c:pt>
              </c:strCache>
            </c:strRef>
          </c:tx>
          <c:spPr>
            <a:solidFill>
              <a:srgbClr val="FCBAC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Sheet1!$I$2:$I$87</c:f>
              <c:numCache>
                <c:formatCode>#,##0</c:formatCode>
                <c:ptCount val="86"/>
                <c:pt idx="0">
                  <c:v>15611</c:v>
                </c:pt>
                <c:pt idx="1">
                  <c:v>15079</c:v>
                </c:pt>
                <c:pt idx="2">
                  <c:v>14507</c:v>
                </c:pt>
                <c:pt idx="3">
                  <c:v>14591</c:v>
                </c:pt>
                <c:pt idx="4">
                  <c:v>13959</c:v>
                </c:pt>
                <c:pt idx="5">
                  <c:v>13996</c:v>
                </c:pt>
                <c:pt idx="6">
                  <c:v>14585</c:v>
                </c:pt>
                <c:pt idx="7">
                  <c:v>14596</c:v>
                </c:pt>
                <c:pt idx="8">
                  <c:v>14501</c:v>
                </c:pt>
                <c:pt idx="9">
                  <c:v>14451</c:v>
                </c:pt>
                <c:pt idx="10">
                  <c:v>14271</c:v>
                </c:pt>
                <c:pt idx="11">
                  <c:v>13813</c:v>
                </c:pt>
                <c:pt idx="12">
                  <c:v>13196</c:v>
                </c:pt>
                <c:pt idx="13">
                  <c:v>13152</c:v>
                </c:pt>
                <c:pt idx="14">
                  <c:v>12744</c:v>
                </c:pt>
                <c:pt idx="15">
                  <c:v>12214</c:v>
                </c:pt>
                <c:pt idx="16">
                  <c:v>12211</c:v>
                </c:pt>
                <c:pt idx="17">
                  <c:v>12218</c:v>
                </c:pt>
                <c:pt idx="18">
                  <c:v>12044</c:v>
                </c:pt>
                <c:pt idx="19">
                  <c:v>11817</c:v>
                </c:pt>
                <c:pt idx="20">
                  <c:v>11618</c:v>
                </c:pt>
                <c:pt idx="21">
                  <c:v>11524</c:v>
                </c:pt>
                <c:pt idx="22">
                  <c:v>11430</c:v>
                </c:pt>
                <c:pt idx="23">
                  <c:v>11422</c:v>
                </c:pt>
                <c:pt idx="24">
                  <c:v>11616</c:v>
                </c:pt>
                <c:pt idx="25">
                  <c:v>11782</c:v>
                </c:pt>
                <c:pt idx="26">
                  <c:v>12045</c:v>
                </c:pt>
                <c:pt idx="27">
                  <c:v>12428</c:v>
                </c:pt>
                <c:pt idx="28">
                  <c:v>12858</c:v>
                </c:pt>
                <c:pt idx="29">
                  <c:v>13288</c:v>
                </c:pt>
                <c:pt idx="30">
                  <c:v>13946</c:v>
                </c:pt>
                <c:pt idx="31">
                  <c:v>14458</c:v>
                </c:pt>
                <c:pt idx="32">
                  <c:v>14679</c:v>
                </c:pt>
                <c:pt idx="33">
                  <c:v>14606</c:v>
                </c:pt>
                <c:pt idx="34">
                  <c:v>14638</c:v>
                </c:pt>
                <c:pt idx="35">
                  <c:v>14348</c:v>
                </c:pt>
                <c:pt idx="36">
                  <c:v>14131</c:v>
                </c:pt>
                <c:pt idx="37">
                  <c:v>14118</c:v>
                </c:pt>
                <c:pt idx="38">
                  <c:v>14525</c:v>
                </c:pt>
                <c:pt idx="39">
                  <c:v>14759</c:v>
                </c:pt>
                <c:pt idx="40">
                  <c:v>14641</c:v>
                </c:pt>
                <c:pt idx="41">
                  <c:v>14550</c:v>
                </c:pt>
                <c:pt idx="42">
                  <c:v>14410</c:v>
                </c:pt>
                <c:pt idx="43">
                  <c:v>14142</c:v>
                </c:pt>
                <c:pt idx="44">
                  <c:v>13683</c:v>
                </c:pt>
                <c:pt idx="45">
                  <c:v>12630</c:v>
                </c:pt>
                <c:pt idx="46">
                  <c:v>11715</c:v>
                </c:pt>
                <c:pt idx="47">
                  <c:v>10990</c:v>
                </c:pt>
                <c:pt idx="48">
                  <c:v>10796</c:v>
                </c:pt>
                <c:pt idx="49">
                  <c:v>10925</c:v>
                </c:pt>
                <c:pt idx="50">
                  <c:v>10926</c:v>
                </c:pt>
                <c:pt idx="51">
                  <c:v>10747</c:v>
                </c:pt>
                <c:pt idx="52">
                  <c:v>10058</c:v>
                </c:pt>
                <c:pt idx="53">
                  <c:v>10021</c:v>
                </c:pt>
                <c:pt idx="54">
                  <c:v>9833</c:v>
                </c:pt>
                <c:pt idx="55">
                  <c:v>9433</c:v>
                </c:pt>
                <c:pt idx="56">
                  <c:v>9217</c:v>
                </c:pt>
                <c:pt idx="57">
                  <c:v>9153</c:v>
                </c:pt>
                <c:pt idx="58">
                  <c:v>8846</c:v>
                </c:pt>
                <c:pt idx="59">
                  <c:v>8535</c:v>
                </c:pt>
                <c:pt idx="60">
                  <c:v>7962</c:v>
                </c:pt>
                <c:pt idx="61">
                  <c:v>7878</c:v>
                </c:pt>
                <c:pt idx="62">
                  <c:v>7370</c:v>
                </c:pt>
                <c:pt idx="63">
                  <c:v>7243</c:v>
                </c:pt>
                <c:pt idx="64">
                  <c:v>7133</c:v>
                </c:pt>
                <c:pt idx="65">
                  <c:v>6643</c:v>
                </c:pt>
                <c:pt idx="66">
                  <c:v>6238</c:v>
                </c:pt>
                <c:pt idx="67">
                  <c:v>5761</c:v>
                </c:pt>
                <c:pt idx="68">
                  <c:v>4867</c:v>
                </c:pt>
                <c:pt idx="69">
                  <c:v>4571</c:v>
                </c:pt>
                <c:pt idx="70">
                  <c:v>4190</c:v>
                </c:pt>
                <c:pt idx="71">
                  <c:v>3929</c:v>
                </c:pt>
                <c:pt idx="72">
                  <c:v>3564</c:v>
                </c:pt>
                <c:pt idx="73">
                  <c:v>3268</c:v>
                </c:pt>
                <c:pt idx="74">
                  <c:v>3034</c:v>
                </c:pt>
                <c:pt idx="75">
                  <c:v>2728</c:v>
                </c:pt>
                <c:pt idx="76">
                  <c:v>2477</c:v>
                </c:pt>
                <c:pt idx="77">
                  <c:v>2290</c:v>
                </c:pt>
                <c:pt idx="78">
                  <c:v>2149</c:v>
                </c:pt>
                <c:pt idx="79">
                  <c:v>1864</c:v>
                </c:pt>
                <c:pt idx="80">
                  <c:v>1691</c:v>
                </c:pt>
                <c:pt idx="81">
                  <c:v>1582</c:v>
                </c:pt>
                <c:pt idx="82">
                  <c:v>1411</c:v>
                </c:pt>
                <c:pt idx="83">
                  <c:v>1364</c:v>
                </c:pt>
                <c:pt idx="84">
                  <c:v>1250</c:v>
                </c:pt>
                <c:pt idx="85">
                  <c:v>6237</c:v>
                </c:pt>
              </c:numCache>
            </c:numRef>
          </c:val>
          <c:extLst>
            <c:ext xmlns:c16="http://schemas.microsoft.com/office/drawing/2014/chart" uri="{C3380CC4-5D6E-409C-BE32-E72D297353CC}">
              <c16:uniqueId val="{00000004-857B-4F92-9C51-8DFDF1ECC766}"/>
            </c:ext>
          </c:extLst>
        </c:ser>
        <c:ser>
          <c:idx val="7"/>
          <c:order val="5"/>
          <c:tx>
            <c:strRef>
              <c:f>Sheet1!$G$1</c:f>
              <c:strCache>
                <c:ptCount val="1"/>
                <c:pt idx="0">
                  <c:v>Female, Hispanic</c:v>
                </c:pt>
              </c:strCache>
            </c:strRef>
          </c:tx>
          <c:spPr>
            <a:solidFill>
              <a:srgbClr val="E1092D"/>
            </a:solidFill>
            <a:ln>
              <a:solidFill>
                <a:srgbClr val="FC8168"/>
              </a:solidFill>
            </a:ln>
          </c:spPr>
          <c:invertIfNegative val="0"/>
          <c:dPt>
            <c:idx val="24"/>
            <c:invertIfNegative val="0"/>
            <c:bubble3D val="0"/>
            <c:extLst>
              <c:ext xmlns:c16="http://schemas.microsoft.com/office/drawing/2014/chart" uri="{C3380CC4-5D6E-409C-BE32-E72D297353CC}">
                <c16:uniqueId val="{00000005-857B-4F92-9C51-8DFDF1ECC766}"/>
              </c:ext>
            </c:extLst>
          </c:dPt>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Sheet1!$G$2:$G$87</c:f>
              <c:numCache>
                <c:formatCode>#,##0</c:formatCode>
                <c:ptCount val="86"/>
                <c:pt idx="0">
                  <c:v>98458</c:v>
                </c:pt>
                <c:pt idx="1">
                  <c:v>97133</c:v>
                </c:pt>
                <c:pt idx="2">
                  <c:v>96183</c:v>
                </c:pt>
                <c:pt idx="3">
                  <c:v>97060</c:v>
                </c:pt>
                <c:pt idx="4">
                  <c:v>97225</c:v>
                </c:pt>
                <c:pt idx="5">
                  <c:v>94766</c:v>
                </c:pt>
                <c:pt idx="6">
                  <c:v>96225</c:v>
                </c:pt>
                <c:pt idx="7">
                  <c:v>96922</c:v>
                </c:pt>
                <c:pt idx="8">
                  <c:v>96171</c:v>
                </c:pt>
                <c:pt idx="9">
                  <c:v>96209</c:v>
                </c:pt>
                <c:pt idx="10">
                  <c:v>96751</c:v>
                </c:pt>
                <c:pt idx="11">
                  <c:v>97582</c:v>
                </c:pt>
                <c:pt idx="12">
                  <c:v>98201</c:v>
                </c:pt>
                <c:pt idx="13">
                  <c:v>99811</c:v>
                </c:pt>
                <c:pt idx="14">
                  <c:v>98687</c:v>
                </c:pt>
                <c:pt idx="15">
                  <c:v>95505</c:v>
                </c:pt>
                <c:pt idx="16">
                  <c:v>92990</c:v>
                </c:pt>
                <c:pt idx="17">
                  <c:v>91273</c:v>
                </c:pt>
                <c:pt idx="18">
                  <c:v>90734</c:v>
                </c:pt>
                <c:pt idx="19">
                  <c:v>90202</c:v>
                </c:pt>
                <c:pt idx="20">
                  <c:v>88659</c:v>
                </c:pt>
                <c:pt idx="21">
                  <c:v>88605</c:v>
                </c:pt>
                <c:pt idx="22">
                  <c:v>87871</c:v>
                </c:pt>
                <c:pt idx="23">
                  <c:v>85930</c:v>
                </c:pt>
                <c:pt idx="24">
                  <c:v>83246</c:v>
                </c:pt>
                <c:pt idx="25">
                  <c:v>80343</c:v>
                </c:pt>
                <c:pt idx="26">
                  <c:v>79292</c:v>
                </c:pt>
                <c:pt idx="27">
                  <c:v>79601</c:v>
                </c:pt>
                <c:pt idx="28">
                  <c:v>80130</c:v>
                </c:pt>
                <c:pt idx="29">
                  <c:v>80615</c:v>
                </c:pt>
                <c:pt idx="30">
                  <c:v>80147</c:v>
                </c:pt>
                <c:pt idx="31">
                  <c:v>81591</c:v>
                </c:pt>
                <c:pt idx="32">
                  <c:v>82115</c:v>
                </c:pt>
                <c:pt idx="33">
                  <c:v>82744</c:v>
                </c:pt>
                <c:pt idx="34">
                  <c:v>81213</c:v>
                </c:pt>
                <c:pt idx="35">
                  <c:v>76711</c:v>
                </c:pt>
                <c:pt idx="36">
                  <c:v>76119</c:v>
                </c:pt>
                <c:pt idx="37">
                  <c:v>75387</c:v>
                </c:pt>
                <c:pt idx="38">
                  <c:v>76426</c:v>
                </c:pt>
                <c:pt idx="39">
                  <c:v>76834</c:v>
                </c:pt>
                <c:pt idx="40">
                  <c:v>74996</c:v>
                </c:pt>
                <c:pt idx="41">
                  <c:v>74995</c:v>
                </c:pt>
                <c:pt idx="42">
                  <c:v>74613</c:v>
                </c:pt>
                <c:pt idx="43">
                  <c:v>73011</c:v>
                </c:pt>
                <c:pt idx="44">
                  <c:v>71267</c:v>
                </c:pt>
                <c:pt idx="45">
                  <c:v>66611</c:v>
                </c:pt>
                <c:pt idx="46">
                  <c:v>64255</c:v>
                </c:pt>
                <c:pt idx="47">
                  <c:v>61927</c:v>
                </c:pt>
                <c:pt idx="48">
                  <c:v>60663</c:v>
                </c:pt>
                <c:pt idx="49">
                  <c:v>60912</c:v>
                </c:pt>
                <c:pt idx="50">
                  <c:v>58719</c:v>
                </c:pt>
                <c:pt idx="51">
                  <c:v>57184</c:v>
                </c:pt>
                <c:pt idx="52">
                  <c:v>54955</c:v>
                </c:pt>
                <c:pt idx="53">
                  <c:v>53864</c:v>
                </c:pt>
                <c:pt idx="54">
                  <c:v>52634</c:v>
                </c:pt>
                <c:pt idx="55">
                  <c:v>49362</c:v>
                </c:pt>
                <c:pt idx="56">
                  <c:v>47854</c:v>
                </c:pt>
                <c:pt idx="57">
                  <c:v>46127</c:v>
                </c:pt>
                <c:pt idx="58">
                  <c:v>44266</c:v>
                </c:pt>
                <c:pt idx="59">
                  <c:v>42383</c:v>
                </c:pt>
                <c:pt idx="60">
                  <c:v>39431</c:v>
                </c:pt>
                <c:pt idx="61">
                  <c:v>37180</c:v>
                </c:pt>
                <c:pt idx="62">
                  <c:v>34624</c:v>
                </c:pt>
                <c:pt idx="63">
                  <c:v>33582</c:v>
                </c:pt>
                <c:pt idx="64">
                  <c:v>32586</c:v>
                </c:pt>
                <c:pt idx="65">
                  <c:v>30518</c:v>
                </c:pt>
                <c:pt idx="66">
                  <c:v>29140</c:v>
                </c:pt>
                <c:pt idx="67">
                  <c:v>27569</c:v>
                </c:pt>
                <c:pt idx="68">
                  <c:v>24788</c:v>
                </c:pt>
                <c:pt idx="69">
                  <c:v>23040</c:v>
                </c:pt>
                <c:pt idx="70">
                  <c:v>21356</c:v>
                </c:pt>
                <c:pt idx="71">
                  <c:v>19826</c:v>
                </c:pt>
                <c:pt idx="72">
                  <c:v>18019</c:v>
                </c:pt>
                <c:pt idx="73">
                  <c:v>16897</c:v>
                </c:pt>
                <c:pt idx="74">
                  <c:v>15834</c:v>
                </c:pt>
                <c:pt idx="75">
                  <c:v>14736</c:v>
                </c:pt>
                <c:pt idx="76">
                  <c:v>14105</c:v>
                </c:pt>
                <c:pt idx="77">
                  <c:v>13210</c:v>
                </c:pt>
                <c:pt idx="78">
                  <c:v>12670</c:v>
                </c:pt>
                <c:pt idx="79">
                  <c:v>11972</c:v>
                </c:pt>
                <c:pt idx="80">
                  <c:v>10686</c:v>
                </c:pt>
                <c:pt idx="81">
                  <c:v>9656</c:v>
                </c:pt>
                <c:pt idx="82">
                  <c:v>9139</c:v>
                </c:pt>
                <c:pt idx="83">
                  <c:v>8590</c:v>
                </c:pt>
                <c:pt idx="84">
                  <c:v>8140</c:v>
                </c:pt>
                <c:pt idx="85">
                  <c:v>41292</c:v>
                </c:pt>
              </c:numCache>
            </c:numRef>
          </c:val>
          <c:extLst>
            <c:ext xmlns:c16="http://schemas.microsoft.com/office/drawing/2014/chart" uri="{C3380CC4-5D6E-409C-BE32-E72D297353CC}">
              <c16:uniqueId val="{00000006-857B-4F92-9C51-8DFDF1ECC766}"/>
            </c:ext>
          </c:extLst>
        </c:ser>
        <c:dLbls>
          <c:showLegendKey val="0"/>
          <c:showVal val="0"/>
          <c:showCatName val="0"/>
          <c:showSerName val="0"/>
          <c:showPercent val="0"/>
          <c:showBubbleSize val="0"/>
        </c:dLbls>
        <c:gapWidth val="0"/>
        <c:overlap val="100"/>
        <c:axId val="220210848"/>
        <c:axId val="220212808"/>
      </c:barChart>
      <c:catAx>
        <c:axId val="220210848"/>
        <c:scaling>
          <c:orientation val="minMax"/>
        </c:scaling>
        <c:delete val="0"/>
        <c:axPos val="l"/>
        <c:numFmt formatCode="General" sourceLinked="0"/>
        <c:majorTickMark val="out"/>
        <c:minorTickMark val="none"/>
        <c:tickLblPos val="low"/>
        <c:txPr>
          <a:bodyPr/>
          <a:lstStyle/>
          <a:p>
            <a:pPr>
              <a:defRPr sz="1050" baseline="0"/>
            </a:pPr>
            <a:endParaRPr lang="en-US"/>
          </a:p>
        </c:txPr>
        <c:crossAx val="220212808"/>
        <c:crosses val="autoZero"/>
        <c:auto val="1"/>
        <c:lblAlgn val="ctr"/>
        <c:lblOffset val="100"/>
        <c:tickLblSkip val="5"/>
        <c:noMultiLvlLbl val="0"/>
      </c:catAx>
      <c:valAx>
        <c:axId val="220212808"/>
        <c:scaling>
          <c:orientation val="minMax"/>
          <c:max val="250000"/>
          <c:min val="-250000"/>
        </c:scaling>
        <c:delete val="0"/>
        <c:axPos val="b"/>
        <c:majorGridlines/>
        <c:numFmt formatCode="#,##0;[Red]#,##0" sourceLinked="1"/>
        <c:majorTickMark val="out"/>
        <c:minorTickMark val="none"/>
        <c:tickLblPos val="nextTo"/>
        <c:txPr>
          <a:bodyPr/>
          <a:lstStyle/>
          <a:p>
            <a:pPr>
              <a:defRPr sz="1400"/>
            </a:pPr>
            <a:endParaRPr lang="en-US"/>
          </a:p>
        </c:txPr>
        <c:crossAx val="220210848"/>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Sheet1!$B$2:$B$87</c:f>
              <c:numCache>
                <c:formatCode>#,##0;[Red]#,##0</c:formatCode>
                <c:ptCount val="86"/>
                <c:pt idx="0">
                  <c:v>-62731</c:v>
                </c:pt>
                <c:pt idx="1">
                  <c:v>-62134</c:v>
                </c:pt>
                <c:pt idx="2">
                  <c:v>-61324</c:v>
                </c:pt>
                <c:pt idx="3">
                  <c:v>-61326</c:v>
                </c:pt>
                <c:pt idx="4">
                  <c:v>-62063</c:v>
                </c:pt>
                <c:pt idx="5">
                  <c:v>-61239</c:v>
                </c:pt>
                <c:pt idx="6">
                  <c:v>-62580</c:v>
                </c:pt>
                <c:pt idx="7">
                  <c:v>-63561</c:v>
                </c:pt>
                <c:pt idx="8">
                  <c:v>-64116</c:v>
                </c:pt>
                <c:pt idx="9">
                  <c:v>-64504</c:v>
                </c:pt>
                <c:pt idx="10">
                  <c:v>-65273</c:v>
                </c:pt>
                <c:pt idx="11">
                  <c:v>-65766</c:v>
                </c:pt>
                <c:pt idx="12">
                  <c:v>-66013</c:v>
                </c:pt>
                <c:pt idx="13">
                  <c:v>-67387</c:v>
                </c:pt>
                <c:pt idx="14">
                  <c:v>-68221</c:v>
                </c:pt>
                <c:pt idx="15">
                  <c:v>-67822</c:v>
                </c:pt>
                <c:pt idx="16">
                  <c:v>-67577</c:v>
                </c:pt>
                <c:pt idx="17">
                  <c:v>-68039</c:v>
                </c:pt>
                <c:pt idx="18">
                  <c:v>-68887</c:v>
                </c:pt>
                <c:pt idx="19">
                  <c:v>-70474</c:v>
                </c:pt>
                <c:pt idx="20">
                  <c:v>-69305</c:v>
                </c:pt>
                <c:pt idx="21">
                  <c:v>-70367</c:v>
                </c:pt>
                <c:pt idx="22">
                  <c:v>-71055</c:v>
                </c:pt>
                <c:pt idx="23">
                  <c:v>-70686</c:v>
                </c:pt>
                <c:pt idx="24">
                  <c:v>-70569</c:v>
                </c:pt>
                <c:pt idx="25">
                  <c:v>-69615</c:v>
                </c:pt>
                <c:pt idx="26">
                  <c:v>-69920</c:v>
                </c:pt>
                <c:pt idx="27">
                  <c:v>-71401</c:v>
                </c:pt>
                <c:pt idx="28">
                  <c:v>-73150</c:v>
                </c:pt>
                <c:pt idx="29">
                  <c:v>-75132</c:v>
                </c:pt>
                <c:pt idx="30">
                  <c:v>-74228</c:v>
                </c:pt>
                <c:pt idx="31">
                  <c:v>-75713</c:v>
                </c:pt>
                <c:pt idx="32">
                  <c:v>-76008</c:v>
                </c:pt>
                <c:pt idx="33">
                  <c:v>-76550</c:v>
                </c:pt>
                <c:pt idx="34">
                  <c:v>-76280</c:v>
                </c:pt>
                <c:pt idx="35">
                  <c:v>-72299</c:v>
                </c:pt>
                <c:pt idx="36">
                  <c:v>-70190</c:v>
                </c:pt>
                <c:pt idx="37">
                  <c:v>-68749</c:v>
                </c:pt>
                <c:pt idx="38">
                  <c:v>-67958</c:v>
                </c:pt>
                <c:pt idx="39">
                  <c:v>-69075</c:v>
                </c:pt>
                <c:pt idx="40">
                  <c:v>-67785</c:v>
                </c:pt>
                <c:pt idx="41">
                  <c:v>-69516</c:v>
                </c:pt>
                <c:pt idx="42">
                  <c:v>-74419</c:v>
                </c:pt>
                <c:pt idx="43">
                  <c:v>-80231</c:v>
                </c:pt>
                <c:pt idx="44">
                  <c:v>-81102</c:v>
                </c:pt>
                <c:pt idx="45">
                  <c:v>-77113</c:v>
                </c:pt>
                <c:pt idx="46">
                  <c:v>-74468</c:v>
                </c:pt>
                <c:pt idx="47">
                  <c:v>-74086</c:v>
                </c:pt>
                <c:pt idx="48">
                  <c:v>-74778</c:v>
                </c:pt>
                <c:pt idx="49">
                  <c:v>-80670</c:v>
                </c:pt>
                <c:pt idx="50">
                  <c:v>-84818</c:v>
                </c:pt>
                <c:pt idx="51">
                  <c:v>-87248</c:v>
                </c:pt>
                <c:pt idx="52">
                  <c:v>-88613</c:v>
                </c:pt>
                <c:pt idx="53">
                  <c:v>-90400</c:v>
                </c:pt>
                <c:pt idx="54">
                  <c:v>-92437</c:v>
                </c:pt>
                <c:pt idx="55">
                  <c:v>-90514</c:v>
                </c:pt>
                <c:pt idx="56">
                  <c:v>-90883</c:v>
                </c:pt>
                <c:pt idx="57">
                  <c:v>-89127</c:v>
                </c:pt>
                <c:pt idx="58">
                  <c:v>-86633</c:v>
                </c:pt>
                <c:pt idx="59">
                  <c:v>-86141</c:v>
                </c:pt>
                <c:pt idx="60">
                  <c:v>-82509</c:v>
                </c:pt>
                <c:pt idx="61">
                  <c:v>-80244</c:v>
                </c:pt>
                <c:pt idx="62">
                  <c:v>-77182</c:v>
                </c:pt>
                <c:pt idx="63">
                  <c:v>-72760</c:v>
                </c:pt>
                <c:pt idx="64">
                  <c:v>-71868</c:v>
                </c:pt>
                <c:pt idx="65">
                  <c:v>-70260</c:v>
                </c:pt>
                <c:pt idx="66">
                  <c:v>-71922</c:v>
                </c:pt>
                <c:pt idx="67">
                  <c:v>-72108</c:v>
                </c:pt>
                <c:pt idx="68">
                  <c:v>-57700</c:v>
                </c:pt>
                <c:pt idx="69">
                  <c:v>-53726</c:v>
                </c:pt>
                <c:pt idx="70">
                  <c:v>-53860</c:v>
                </c:pt>
                <c:pt idx="71">
                  <c:v>-51894</c:v>
                </c:pt>
                <c:pt idx="72">
                  <c:v>-46754</c:v>
                </c:pt>
                <c:pt idx="73">
                  <c:v>-42212</c:v>
                </c:pt>
                <c:pt idx="74">
                  <c:v>-38551</c:v>
                </c:pt>
                <c:pt idx="75">
                  <c:v>-36081</c:v>
                </c:pt>
                <c:pt idx="76">
                  <c:v>-33823</c:v>
                </c:pt>
                <c:pt idx="77">
                  <c:v>-30911</c:v>
                </c:pt>
                <c:pt idx="78">
                  <c:v>-29113</c:v>
                </c:pt>
                <c:pt idx="79">
                  <c:v>-27641</c:v>
                </c:pt>
                <c:pt idx="80">
                  <c:v>-24736</c:v>
                </c:pt>
                <c:pt idx="81">
                  <c:v>-22774</c:v>
                </c:pt>
                <c:pt idx="82">
                  <c:v>-21195</c:v>
                </c:pt>
                <c:pt idx="83">
                  <c:v>-19654</c:v>
                </c:pt>
                <c:pt idx="84">
                  <c:v>-17793</c:v>
                </c:pt>
                <c:pt idx="85">
                  <c:v>-84378</c:v>
                </c:pt>
              </c:numCache>
            </c:numRef>
          </c:val>
          <c:extLst>
            <c:ext xmlns:c16="http://schemas.microsoft.com/office/drawing/2014/chart" uri="{C3380CC4-5D6E-409C-BE32-E72D297353CC}">
              <c16:uniqueId val="{00000000-AC00-43E5-9391-5CD523DA4AA1}"/>
            </c:ext>
          </c:extLst>
        </c:ser>
        <c:ser>
          <c:idx val="2"/>
          <c:order val="1"/>
          <c:tx>
            <c:strRef>
              <c:f>Sheet1!$D$1</c:f>
              <c:strCache>
                <c:ptCount val="1"/>
                <c:pt idx="0">
                  <c:v>Male Black, Non Hispanic</c:v>
                </c:pt>
              </c:strCache>
            </c:strRef>
          </c:tx>
          <c:spPr>
            <a:solidFill>
              <a:schemeClr val="accent1">
                <a:lumMod val="60000"/>
                <a:lumOff val="4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Sheet1!$D$2:$D$87</c:f>
              <c:numCache>
                <c:formatCode>#,##0;[Red]#,##0</c:formatCode>
                <c:ptCount val="86"/>
                <c:pt idx="0">
                  <c:v>-22957</c:v>
                </c:pt>
                <c:pt idx="1">
                  <c:v>-22357</c:v>
                </c:pt>
                <c:pt idx="2">
                  <c:v>-21749</c:v>
                </c:pt>
                <c:pt idx="3">
                  <c:v>-21667</c:v>
                </c:pt>
                <c:pt idx="4">
                  <c:v>-21655</c:v>
                </c:pt>
                <c:pt idx="5">
                  <c:v>-21727</c:v>
                </c:pt>
                <c:pt idx="6">
                  <c:v>-22391</c:v>
                </c:pt>
                <c:pt idx="7">
                  <c:v>-22879</c:v>
                </c:pt>
                <c:pt idx="8">
                  <c:v>-22583</c:v>
                </c:pt>
                <c:pt idx="9">
                  <c:v>-22416</c:v>
                </c:pt>
                <c:pt idx="10">
                  <c:v>-22926</c:v>
                </c:pt>
                <c:pt idx="11">
                  <c:v>-23465</c:v>
                </c:pt>
                <c:pt idx="12">
                  <c:v>-24339</c:v>
                </c:pt>
                <c:pt idx="13">
                  <c:v>-25191</c:v>
                </c:pt>
                <c:pt idx="14">
                  <c:v>-25479</c:v>
                </c:pt>
                <c:pt idx="15">
                  <c:v>-25155</c:v>
                </c:pt>
                <c:pt idx="16">
                  <c:v>-25080</c:v>
                </c:pt>
                <c:pt idx="17">
                  <c:v>-25022</c:v>
                </c:pt>
                <c:pt idx="18">
                  <c:v>-25470</c:v>
                </c:pt>
                <c:pt idx="19">
                  <c:v>-26082</c:v>
                </c:pt>
                <c:pt idx="20">
                  <c:v>-26295</c:v>
                </c:pt>
                <c:pt idx="21">
                  <c:v>-26686</c:v>
                </c:pt>
                <c:pt idx="22">
                  <c:v>-26213</c:v>
                </c:pt>
                <c:pt idx="23">
                  <c:v>-25330</c:v>
                </c:pt>
                <c:pt idx="24">
                  <c:v>-24277</c:v>
                </c:pt>
                <c:pt idx="25">
                  <c:v>-23078</c:v>
                </c:pt>
                <c:pt idx="26">
                  <c:v>-21982</c:v>
                </c:pt>
                <c:pt idx="27">
                  <c:v>-21498</c:v>
                </c:pt>
                <c:pt idx="28">
                  <c:v>-21542</c:v>
                </c:pt>
                <c:pt idx="29">
                  <c:v>-21438</c:v>
                </c:pt>
                <c:pt idx="30">
                  <c:v>-21008</c:v>
                </c:pt>
                <c:pt idx="31">
                  <c:v>-21443</c:v>
                </c:pt>
                <c:pt idx="32">
                  <c:v>-21587</c:v>
                </c:pt>
                <c:pt idx="33">
                  <c:v>-22069</c:v>
                </c:pt>
                <c:pt idx="34">
                  <c:v>-22562</c:v>
                </c:pt>
                <c:pt idx="35">
                  <c:v>-21613</c:v>
                </c:pt>
                <c:pt idx="36">
                  <c:v>-20679</c:v>
                </c:pt>
                <c:pt idx="37">
                  <c:v>-20223</c:v>
                </c:pt>
                <c:pt idx="38">
                  <c:v>-19793</c:v>
                </c:pt>
                <c:pt idx="39">
                  <c:v>-19981</c:v>
                </c:pt>
                <c:pt idx="40">
                  <c:v>-19993</c:v>
                </c:pt>
                <c:pt idx="41">
                  <c:v>-20510</c:v>
                </c:pt>
                <c:pt idx="42">
                  <c:v>-21210</c:v>
                </c:pt>
                <c:pt idx="43">
                  <c:v>-21931</c:v>
                </c:pt>
                <c:pt idx="44">
                  <c:v>-21355</c:v>
                </c:pt>
                <c:pt idx="45">
                  <c:v>-20176</c:v>
                </c:pt>
                <c:pt idx="46">
                  <c:v>-20093</c:v>
                </c:pt>
                <c:pt idx="47">
                  <c:v>-20014</c:v>
                </c:pt>
                <c:pt idx="48">
                  <c:v>-20532</c:v>
                </c:pt>
                <c:pt idx="49">
                  <c:v>-21323</c:v>
                </c:pt>
                <c:pt idx="50">
                  <c:v>-20951</c:v>
                </c:pt>
                <c:pt idx="51">
                  <c:v>-20749</c:v>
                </c:pt>
                <c:pt idx="52">
                  <c:v>-20616</c:v>
                </c:pt>
                <c:pt idx="53">
                  <c:v>-20681</c:v>
                </c:pt>
                <c:pt idx="54">
                  <c:v>-20954</c:v>
                </c:pt>
                <c:pt idx="55">
                  <c:v>-20013</c:v>
                </c:pt>
                <c:pt idx="56">
                  <c:v>-19269</c:v>
                </c:pt>
                <c:pt idx="57">
                  <c:v>-18664</c:v>
                </c:pt>
                <c:pt idx="58">
                  <c:v>-18036</c:v>
                </c:pt>
                <c:pt idx="59">
                  <c:v>-17153</c:v>
                </c:pt>
                <c:pt idx="60">
                  <c:v>-15418</c:v>
                </c:pt>
                <c:pt idx="61">
                  <c:v>-14518</c:v>
                </c:pt>
                <c:pt idx="62">
                  <c:v>-13573</c:v>
                </c:pt>
                <c:pt idx="63">
                  <c:v>-13023</c:v>
                </c:pt>
                <c:pt idx="64">
                  <c:v>-12319</c:v>
                </c:pt>
                <c:pt idx="65">
                  <c:v>-11494</c:v>
                </c:pt>
                <c:pt idx="66">
                  <c:v>-10744</c:v>
                </c:pt>
                <c:pt idx="67">
                  <c:v>-9549</c:v>
                </c:pt>
                <c:pt idx="68">
                  <c:v>-7943</c:v>
                </c:pt>
                <c:pt idx="69">
                  <c:v>-7254</c:v>
                </c:pt>
                <c:pt idx="70">
                  <c:v>-6654</c:v>
                </c:pt>
                <c:pt idx="71">
                  <c:v>-6366</c:v>
                </c:pt>
                <c:pt idx="72">
                  <c:v>-5633</c:v>
                </c:pt>
                <c:pt idx="73">
                  <c:v>-5093</c:v>
                </c:pt>
                <c:pt idx="74">
                  <c:v>-4617</c:v>
                </c:pt>
                <c:pt idx="75">
                  <c:v>-4216</c:v>
                </c:pt>
                <c:pt idx="76">
                  <c:v>-3773</c:v>
                </c:pt>
                <c:pt idx="77">
                  <c:v>-3404</c:v>
                </c:pt>
                <c:pt idx="78">
                  <c:v>-3105</c:v>
                </c:pt>
                <c:pt idx="79">
                  <c:v>-2984</c:v>
                </c:pt>
                <c:pt idx="80">
                  <c:v>-2660</c:v>
                </c:pt>
                <c:pt idx="81">
                  <c:v>-2351</c:v>
                </c:pt>
                <c:pt idx="82">
                  <c:v>-2033</c:v>
                </c:pt>
                <c:pt idx="83">
                  <c:v>-1826</c:v>
                </c:pt>
                <c:pt idx="84">
                  <c:v>-1660</c:v>
                </c:pt>
                <c:pt idx="85">
                  <c:v>-7261</c:v>
                </c:pt>
              </c:numCache>
            </c:numRef>
          </c:val>
          <c:extLst>
            <c:ext xmlns:c16="http://schemas.microsoft.com/office/drawing/2014/chart" uri="{C3380CC4-5D6E-409C-BE32-E72D297353CC}">
              <c16:uniqueId val="{00000001-AC00-43E5-9391-5CD523DA4AA1}"/>
            </c:ext>
          </c:extLst>
        </c:ser>
        <c:ser>
          <c:idx val="4"/>
          <c:order val="2"/>
          <c:tx>
            <c:strRef>
              <c:f>Sheet1!$E$1</c:f>
              <c:strCache>
                <c:ptCount val="1"/>
                <c:pt idx="0">
                  <c:v>Male Other, Non Hispanic</c:v>
                </c:pt>
              </c:strCache>
            </c:strRef>
          </c:tx>
          <c:spPr>
            <a:solidFill>
              <a:schemeClr val="accent1">
                <a:lumMod val="40000"/>
                <a:lumOff val="6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Sheet1!$E$2:$E$87</c:f>
              <c:numCache>
                <c:formatCode>#,##0;[Red]#,##0</c:formatCode>
                <c:ptCount val="86"/>
                <c:pt idx="0">
                  <c:v>-16573</c:v>
                </c:pt>
                <c:pt idx="1">
                  <c:v>-16142</c:v>
                </c:pt>
                <c:pt idx="2">
                  <c:v>-15521</c:v>
                </c:pt>
                <c:pt idx="3">
                  <c:v>-15621</c:v>
                </c:pt>
                <c:pt idx="4">
                  <c:v>-14620</c:v>
                </c:pt>
                <c:pt idx="5">
                  <c:v>-14652</c:v>
                </c:pt>
                <c:pt idx="6">
                  <c:v>-15260</c:v>
                </c:pt>
                <c:pt idx="7">
                  <c:v>-15148</c:v>
                </c:pt>
                <c:pt idx="8">
                  <c:v>-14954</c:v>
                </c:pt>
                <c:pt idx="9">
                  <c:v>-14799</c:v>
                </c:pt>
                <c:pt idx="10">
                  <c:v>-14501</c:v>
                </c:pt>
                <c:pt idx="11">
                  <c:v>-14010</c:v>
                </c:pt>
                <c:pt idx="12">
                  <c:v>-13627</c:v>
                </c:pt>
                <c:pt idx="13">
                  <c:v>-13716</c:v>
                </c:pt>
                <c:pt idx="14">
                  <c:v>-13250</c:v>
                </c:pt>
                <c:pt idx="15">
                  <c:v>-12702</c:v>
                </c:pt>
                <c:pt idx="16">
                  <c:v>-12617</c:v>
                </c:pt>
                <c:pt idx="17">
                  <c:v>-12551</c:v>
                </c:pt>
                <c:pt idx="18">
                  <c:v>-12573</c:v>
                </c:pt>
                <c:pt idx="19">
                  <c:v>-12498</c:v>
                </c:pt>
                <c:pt idx="20">
                  <c:v>-12331</c:v>
                </c:pt>
                <c:pt idx="21">
                  <c:v>-12242</c:v>
                </c:pt>
                <c:pt idx="22">
                  <c:v>-12170</c:v>
                </c:pt>
                <c:pt idx="23">
                  <c:v>-12143</c:v>
                </c:pt>
                <c:pt idx="24">
                  <c:v>-12297</c:v>
                </c:pt>
                <c:pt idx="25">
                  <c:v>-12571</c:v>
                </c:pt>
                <c:pt idx="26">
                  <c:v>-12465</c:v>
                </c:pt>
                <c:pt idx="27">
                  <c:v>-12516</c:v>
                </c:pt>
                <c:pt idx="28">
                  <c:v>-12941</c:v>
                </c:pt>
                <c:pt idx="29">
                  <c:v>-13296</c:v>
                </c:pt>
                <c:pt idx="30">
                  <c:v>-13527</c:v>
                </c:pt>
                <c:pt idx="31">
                  <c:v>-13527</c:v>
                </c:pt>
                <c:pt idx="32">
                  <c:v>-13276</c:v>
                </c:pt>
                <c:pt idx="33">
                  <c:v>-12972</c:v>
                </c:pt>
                <c:pt idx="34">
                  <c:v>-13063</c:v>
                </c:pt>
                <c:pt idx="35">
                  <c:v>-12679</c:v>
                </c:pt>
                <c:pt idx="36">
                  <c:v>-12471</c:v>
                </c:pt>
                <c:pt idx="37">
                  <c:v>-12522</c:v>
                </c:pt>
                <c:pt idx="38">
                  <c:v>-12858</c:v>
                </c:pt>
                <c:pt idx="39">
                  <c:v>-12998</c:v>
                </c:pt>
                <c:pt idx="40">
                  <c:v>-12779</c:v>
                </c:pt>
                <c:pt idx="41">
                  <c:v>-12855</c:v>
                </c:pt>
                <c:pt idx="42">
                  <c:v>-12718</c:v>
                </c:pt>
                <c:pt idx="43">
                  <c:v>-12779</c:v>
                </c:pt>
                <c:pt idx="44">
                  <c:v>-12406</c:v>
                </c:pt>
                <c:pt idx="45">
                  <c:v>-11767</c:v>
                </c:pt>
                <c:pt idx="46">
                  <c:v>-10881</c:v>
                </c:pt>
                <c:pt idx="47">
                  <c:v>-10251</c:v>
                </c:pt>
                <c:pt idx="48">
                  <c:v>-10237</c:v>
                </c:pt>
                <c:pt idx="49">
                  <c:v>-10268</c:v>
                </c:pt>
                <c:pt idx="50">
                  <c:v>-10336</c:v>
                </c:pt>
                <c:pt idx="51">
                  <c:v>-10143</c:v>
                </c:pt>
                <c:pt idx="52">
                  <c:v>-9339</c:v>
                </c:pt>
                <c:pt idx="53">
                  <c:v>-9080</c:v>
                </c:pt>
                <c:pt idx="54">
                  <c:v>-8949</c:v>
                </c:pt>
                <c:pt idx="55">
                  <c:v>-8393</c:v>
                </c:pt>
                <c:pt idx="56">
                  <c:v>-8306</c:v>
                </c:pt>
                <c:pt idx="57">
                  <c:v>-8056</c:v>
                </c:pt>
                <c:pt idx="58">
                  <c:v>-7875</c:v>
                </c:pt>
                <c:pt idx="59">
                  <c:v>-7524</c:v>
                </c:pt>
                <c:pt idx="60">
                  <c:v>-6978</c:v>
                </c:pt>
                <c:pt idx="61">
                  <c:v>-6699</c:v>
                </c:pt>
                <c:pt idx="62">
                  <c:v>-6152</c:v>
                </c:pt>
                <c:pt idx="63">
                  <c:v>-5964</c:v>
                </c:pt>
                <c:pt idx="64">
                  <c:v>-5979</c:v>
                </c:pt>
                <c:pt idx="65">
                  <c:v>-5674</c:v>
                </c:pt>
                <c:pt idx="66">
                  <c:v>-5307</c:v>
                </c:pt>
                <c:pt idx="67">
                  <c:v>-4886</c:v>
                </c:pt>
                <c:pt idx="68">
                  <c:v>-4290</c:v>
                </c:pt>
                <c:pt idx="69">
                  <c:v>-4021</c:v>
                </c:pt>
                <c:pt idx="70">
                  <c:v>-3700</c:v>
                </c:pt>
                <c:pt idx="71">
                  <c:v>-3547</c:v>
                </c:pt>
                <c:pt idx="72">
                  <c:v>-3251</c:v>
                </c:pt>
                <c:pt idx="73">
                  <c:v>-2901</c:v>
                </c:pt>
                <c:pt idx="74">
                  <c:v>-2674</c:v>
                </c:pt>
                <c:pt idx="75">
                  <c:v>-2383</c:v>
                </c:pt>
                <c:pt idx="76">
                  <c:v>-2235</c:v>
                </c:pt>
                <c:pt idx="77">
                  <c:v>-1963</c:v>
                </c:pt>
                <c:pt idx="78">
                  <c:v>-1719</c:v>
                </c:pt>
                <c:pt idx="79">
                  <c:v>-1559</c:v>
                </c:pt>
                <c:pt idx="80">
                  <c:v>-1359</c:v>
                </c:pt>
                <c:pt idx="81">
                  <c:v>-1183</c:v>
                </c:pt>
                <c:pt idx="82">
                  <c:v>-998</c:v>
                </c:pt>
                <c:pt idx="83">
                  <c:v>-922</c:v>
                </c:pt>
                <c:pt idx="84">
                  <c:v>-842</c:v>
                </c:pt>
                <c:pt idx="85">
                  <c:v>-3662</c:v>
                </c:pt>
              </c:numCache>
            </c:numRef>
          </c:val>
          <c:extLst>
            <c:ext xmlns:c16="http://schemas.microsoft.com/office/drawing/2014/chart" uri="{C3380CC4-5D6E-409C-BE32-E72D297353CC}">
              <c16:uniqueId val="{00000002-AC00-43E5-9391-5CD523DA4AA1}"/>
            </c:ext>
          </c:extLst>
        </c:ser>
        <c:ser>
          <c:idx val="3"/>
          <c:order val="3"/>
          <c:tx>
            <c:strRef>
              <c:f>Sheet1!$C$1</c:f>
              <c:strCache>
                <c:ptCount val="1"/>
                <c:pt idx="0">
                  <c:v>Male Hispanic</c:v>
                </c:pt>
              </c:strCache>
            </c:strRef>
          </c:tx>
          <c:spPr>
            <a:solidFill>
              <a:schemeClr val="accent1">
                <a:lumMod val="75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Sheet1!$C$2:$C$87</c:f>
              <c:numCache>
                <c:formatCode>#,##0;[Red]#,##0</c:formatCode>
                <c:ptCount val="86"/>
                <c:pt idx="0">
                  <c:v>-102815</c:v>
                </c:pt>
                <c:pt idx="1">
                  <c:v>-101469</c:v>
                </c:pt>
                <c:pt idx="2">
                  <c:v>-100207</c:v>
                </c:pt>
                <c:pt idx="3">
                  <c:v>-100924</c:v>
                </c:pt>
                <c:pt idx="4">
                  <c:v>-100084</c:v>
                </c:pt>
                <c:pt idx="5">
                  <c:v>-98314</c:v>
                </c:pt>
                <c:pt idx="6">
                  <c:v>-100226</c:v>
                </c:pt>
                <c:pt idx="7">
                  <c:v>-100789</c:v>
                </c:pt>
                <c:pt idx="8">
                  <c:v>-100158</c:v>
                </c:pt>
                <c:pt idx="9">
                  <c:v>-100721</c:v>
                </c:pt>
                <c:pt idx="10">
                  <c:v>-101261</c:v>
                </c:pt>
                <c:pt idx="11">
                  <c:v>-101927</c:v>
                </c:pt>
                <c:pt idx="12">
                  <c:v>-103396</c:v>
                </c:pt>
                <c:pt idx="13">
                  <c:v>-104763</c:v>
                </c:pt>
                <c:pt idx="14">
                  <c:v>-103980</c:v>
                </c:pt>
                <c:pt idx="15">
                  <c:v>-100936</c:v>
                </c:pt>
                <c:pt idx="16">
                  <c:v>-98704</c:v>
                </c:pt>
                <c:pt idx="17">
                  <c:v>-97290</c:v>
                </c:pt>
                <c:pt idx="18">
                  <c:v>-97204</c:v>
                </c:pt>
                <c:pt idx="19">
                  <c:v>-97499</c:v>
                </c:pt>
                <c:pt idx="20">
                  <c:v>-96933</c:v>
                </c:pt>
                <c:pt idx="21">
                  <c:v>-97546</c:v>
                </c:pt>
                <c:pt idx="22">
                  <c:v>-97668</c:v>
                </c:pt>
                <c:pt idx="23">
                  <c:v>-96170</c:v>
                </c:pt>
                <c:pt idx="24">
                  <c:v>-94363</c:v>
                </c:pt>
                <c:pt idx="25">
                  <c:v>-92178</c:v>
                </c:pt>
                <c:pt idx="26">
                  <c:v>-91791</c:v>
                </c:pt>
                <c:pt idx="27">
                  <c:v>-90964</c:v>
                </c:pt>
                <c:pt idx="28">
                  <c:v>-89512</c:v>
                </c:pt>
                <c:pt idx="29">
                  <c:v>-87617</c:v>
                </c:pt>
                <c:pt idx="30">
                  <c:v>-85743</c:v>
                </c:pt>
                <c:pt idx="31">
                  <c:v>-86433</c:v>
                </c:pt>
                <c:pt idx="32">
                  <c:v>-85813</c:v>
                </c:pt>
                <c:pt idx="33">
                  <c:v>-84959</c:v>
                </c:pt>
                <c:pt idx="34">
                  <c:v>-84457</c:v>
                </c:pt>
                <c:pt idx="35">
                  <c:v>-79056</c:v>
                </c:pt>
                <c:pt idx="36">
                  <c:v>-77868</c:v>
                </c:pt>
                <c:pt idx="37">
                  <c:v>-77157</c:v>
                </c:pt>
                <c:pt idx="38">
                  <c:v>-76865</c:v>
                </c:pt>
                <c:pt idx="39">
                  <c:v>-76847</c:v>
                </c:pt>
                <c:pt idx="40">
                  <c:v>-73771</c:v>
                </c:pt>
                <c:pt idx="41">
                  <c:v>-72822</c:v>
                </c:pt>
                <c:pt idx="42">
                  <c:v>-71851</c:v>
                </c:pt>
                <c:pt idx="43">
                  <c:v>-70563</c:v>
                </c:pt>
                <c:pt idx="44">
                  <c:v>-69949</c:v>
                </c:pt>
                <c:pt idx="45">
                  <c:v>-65892</c:v>
                </c:pt>
                <c:pt idx="46">
                  <c:v>-63302</c:v>
                </c:pt>
                <c:pt idx="47">
                  <c:v>-61545</c:v>
                </c:pt>
                <c:pt idx="48">
                  <c:v>-61294</c:v>
                </c:pt>
                <c:pt idx="49">
                  <c:v>-61263</c:v>
                </c:pt>
                <c:pt idx="50">
                  <c:v>-58894</c:v>
                </c:pt>
                <c:pt idx="51">
                  <c:v>-57050</c:v>
                </c:pt>
                <c:pt idx="52">
                  <c:v>-54855</c:v>
                </c:pt>
                <c:pt idx="53">
                  <c:v>-53175</c:v>
                </c:pt>
                <c:pt idx="54">
                  <c:v>-52539</c:v>
                </c:pt>
                <c:pt idx="55">
                  <c:v>-48533</c:v>
                </c:pt>
                <c:pt idx="56">
                  <c:v>-46286</c:v>
                </c:pt>
                <c:pt idx="57">
                  <c:v>-44026</c:v>
                </c:pt>
                <c:pt idx="58">
                  <c:v>-41972</c:v>
                </c:pt>
                <c:pt idx="59">
                  <c:v>-39722</c:v>
                </c:pt>
                <c:pt idx="60">
                  <c:v>-36550</c:v>
                </c:pt>
                <c:pt idx="61">
                  <c:v>-34238</c:v>
                </c:pt>
                <c:pt idx="62">
                  <c:v>-31698</c:v>
                </c:pt>
                <c:pt idx="63">
                  <c:v>-30494</c:v>
                </c:pt>
                <c:pt idx="64">
                  <c:v>-29127</c:v>
                </c:pt>
                <c:pt idx="65">
                  <c:v>-27160</c:v>
                </c:pt>
                <c:pt idx="66">
                  <c:v>-25657</c:v>
                </c:pt>
                <c:pt idx="67">
                  <c:v>-23972</c:v>
                </c:pt>
                <c:pt idx="68">
                  <c:v>-21198</c:v>
                </c:pt>
                <c:pt idx="69">
                  <c:v>-19698</c:v>
                </c:pt>
                <c:pt idx="70">
                  <c:v>-17885</c:v>
                </c:pt>
                <c:pt idx="71">
                  <c:v>-16107</c:v>
                </c:pt>
                <c:pt idx="72">
                  <c:v>-14478</c:v>
                </c:pt>
                <c:pt idx="73">
                  <c:v>-13421</c:v>
                </c:pt>
                <c:pt idx="74">
                  <c:v>-12680</c:v>
                </c:pt>
                <c:pt idx="75">
                  <c:v>-11361</c:v>
                </c:pt>
                <c:pt idx="76">
                  <c:v>-10593</c:v>
                </c:pt>
                <c:pt idx="77">
                  <c:v>-9769</c:v>
                </c:pt>
                <c:pt idx="78">
                  <c:v>-8992</c:v>
                </c:pt>
                <c:pt idx="79">
                  <c:v>-8511</c:v>
                </c:pt>
                <c:pt idx="80">
                  <c:v>-7521</c:v>
                </c:pt>
                <c:pt idx="81">
                  <c:v>-6540</c:v>
                </c:pt>
                <c:pt idx="82">
                  <c:v>-6128</c:v>
                </c:pt>
                <c:pt idx="83">
                  <c:v>-5625</c:v>
                </c:pt>
                <c:pt idx="84">
                  <c:v>-5125</c:v>
                </c:pt>
                <c:pt idx="85">
                  <c:v>-23124</c:v>
                </c:pt>
              </c:numCache>
            </c:numRef>
          </c:val>
          <c:extLst>
            <c:ext xmlns:c16="http://schemas.microsoft.com/office/drawing/2014/chart" uri="{C3380CC4-5D6E-409C-BE32-E72D297353CC}">
              <c16:uniqueId val="{00000003-AC00-43E5-9391-5CD523DA4AA1}"/>
            </c:ext>
          </c:extLst>
        </c:ser>
        <c:ser>
          <c:idx val="5"/>
          <c:order val="4"/>
          <c:tx>
            <c:strRef>
              <c:f>Sheet1!$F$1</c:f>
              <c:strCache>
                <c:ptCount val="1"/>
                <c:pt idx="0">
                  <c:v>Female White, Non-Hispanic</c:v>
                </c:pt>
              </c:strCache>
            </c:strRef>
          </c:tx>
          <c:spPr>
            <a:solidFill>
              <a:srgbClr val="B9072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Sheet1!$F$2:$F$87</c:f>
              <c:numCache>
                <c:formatCode>#,##0</c:formatCode>
                <c:ptCount val="86"/>
                <c:pt idx="0">
                  <c:v>59697</c:v>
                </c:pt>
                <c:pt idx="1">
                  <c:v>59128</c:v>
                </c:pt>
                <c:pt idx="2">
                  <c:v>58382</c:v>
                </c:pt>
                <c:pt idx="3">
                  <c:v>58452</c:v>
                </c:pt>
                <c:pt idx="4">
                  <c:v>58556</c:v>
                </c:pt>
                <c:pt idx="5">
                  <c:v>58293</c:v>
                </c:pt>
                <c:pt idx="6">
                  <c:v>59501</c:v>
                </c:pt>
                <c:pt idx="7">
                  <c:v>60291</c:v>
                </c:pt>
                <c:pt idx="8">
                  <c:v>60412</c:v>
                </c:pt>
                <c:pt idx="9">
                  <c:v>61185</c:v>
                </c:pt>
                <c:pt idx="10">
                  <c:v>62054</c:v>
                </c:pt>
                <c:pt idx="11">
                  <c:v>62497</c:v>
                </c:pt>
                <c:pt idx="12">
                  <c:v>62581</c:v>
                </c:pt>
                <c:pt idx="13">
                  <c:v>63701</c:v>
                </c:pt>
                <c:pt idx="14">
                  <c:v>64356</c:v>
                </c:pt>
                <c:pt idx="15">
                  <c:v>64149</c:v>
                </c:pt>
                <c:pt idx="16">
                  <c:v>63486</c:v>
                </c:pt>
                <c:pt idx="17">
                  <c:v>64217</c:v>
                </c:pt>
                <c:pt idx="18">
                  <c:v>65661</c:v>
                </c:pt>
                <c:pt idx="19">
                  <c:v>66622</c:v>
                </c:pt>
                <c:pt idx="20">
                  <c:v>65655</c:v>
                </c:pt>
                <c:pt idx="21">
                  <c:v>66041</c:v>
                </c:pt>
                <c:pt idx="22">
                  <c:v>66393</c:v>
                </c:pt>
                <c:pt idx="23">
                  <c:v>66712</c:v>
                </c:pt>
                <c:pt idx="24">
                  <c:v>67473</c:v>
                </c:pt>
                <c:pt idx="25">
                  <c:v>67531</c:v>
                </c:pt>
                <c:pt idx="26">
                  <c:v>67947</c:v>
                </c:pt>
                <c:pt idx="27">
                  <c:v>70111</c:v>
                </c:pt>
                <c:pt idx="28">
                  <c:v>72268</c:v>
                </c:pt>
                <c:pt idx="29">
                  <c:v>73737</c:v>
                </c:pt>
                <c:pt idx="30">
                  <c:v>73067</c:v>
                </c:pt>
                <c:pt idx="31">
                  <c:v>74415</c:v>
                </c:pt>
                <c:pt idx="32">
                  <c:v>75137</c:v>
                </c:pt>
                <c:pt idx="33">
                  <c:v>75112</c:v>
                </c:pt>
                <c:pt idx="34">
                  <c:v>74490</c:v>
                </c:pt>
                <c:pt idx="35">
                  <c:v>70596</c:v>
                </c:pt>
                <c:pt idx="36">
                  <c:v>69496</c:v>
                </c:pt>
                <c:pt idx="37">
                  <c:v>67960</c:v>
                </c:pt>
                <c:pt idx="38">
                  <c:v>66763</c:v>
                </c:pt>
                <c:pt idx="39">
                  <c:v>68068</c:v>
                </c:pt>
                <c:pt idx="40">
                  <c:v>67268</c:v>
                </c:pt>
                <c:pt idx="41">
                  <c:v>68445</c:v>
                </c:pt>
                <c:pt idx="42">
                  <c:v>73324</c:v>
                </c:pt>
                <c:pt idx="43">
                  <c:v>79298</c:v>
                </c:pt>
                <c:pt idx="44">
                  <c:v>80058</c:v>
                </c:pt>
                <c:pt idx="45">
                  <c:v>76285</c:v>
                </c:pt>
                <c:pt idx="46">
                  <c:v>73037</c:v>
                </c:pt>
                <c:pt idx="47">
                  <c:v>72822</c:v>
                </c:pt>
                <c:pt idx="48">
                  <c:v>74600</c:v>
                </c:pt>
                <c:pt idx="49">
                  <c:v>81018</c:v>
                </c:pt>
                <c:pt idx="50">
                  <c:v>85682</c:v>
                </c:pt>
                <c:pt idx="51">
                  <c:v>88664</c:v>
                </c:pt>
                <c:pt idx="52">
                  <c:v>90285</c:v>
                </c:pt>
                <c:pt idx="53">
                  <c:v>92061</c:v>
                </c:pt>
                <c:pt idx="54">
                  <c:v>93665</c:v>
                </c:pt>
                <c:pt idx="55">
                  <c:v>91756</c:v>
                </c:pt>
                <c:pt idx="56">
                  <c:v>92509</c:v>
                </c:pt>
                <c:pt idx="57">
                  <c:v>91478</c:v>
                </c:pt>
                <c:pt idx="58">
                  <c:v>89620</c:v>
                </c:pt>
                <c:pt idx="59">
                  <c:v>89105</c:v>
                </c:pt>
                <c:pt idx="60">
                  <c:v>86649</c:v>
                </c:pt>
                <c:pt idx="61">
                  <c:v>84213</c:v>
                </c:pt>
                <c:pt idx="62">
                  <c:v>81254</c:v>
                </c:pt>
                <c:pt idx="63">
                  <c:v>77124</c:v>
                </c:pt>
                <c:pt idx="64">
                  <c:v>76145</c:v>
                </c:pt>
                <c:pt idx="65">
                  <c:v>74823</c:v>
                </c:pt>
                <c:pt idx="66">
                  <c:v>76442</c:v>
                </c:pt>
                <c:pt idx="67">
                  <c:v>76491</c:v>
                </c:pt>
                <c:pt idx="68">
                  <c:v>61331</c:v>
                </c:pt>
                <c:pt idx="69">
                  <c:v>58371</c:v>
                </c:pt>
                <c:pt idx="70">
                  <c:v>58954</c:v>
                </c:pt>
                <c:pt idx="71">
                  <c:v>57017</c:v>
                </c:pt>
                <c:pt idx="72">
                  <c:v>51634</c:v>
                </c:pt>
                <c:pt idx="73">
                  <c:v>47798</c:v>
                </c:pt>
                <c:pt idx="74">
                  <c:v>44360</c:v>
                </c:pt>
                <c:pt idx="75">
                  <c:v>41878</c:v>
                </c:pt>
                <c:pt idx="76">
                  <c:v>39979</c:v>
                </c:pt>
                <c:pt idx="77">
                  <c:v>37125</c:v>
                </c:pt>
                <c:pt idx="78">
                  <c:v>35748</c:v>
                </c:pt>
                <c:pt idx="79">
                  <c:v>34760</c:v>
                </c:pt>
                <c:pt idx="80">
                  <c:v>31844</c:v>
                </c:pt>
                <c:pt idx="81">
                  <c:v>30223</c:v>
                </c:pt>
                <c:pt idx="82">
                  <c:v>28677</c:v>
                </c:pt>
                <c:pt idx="83">
                  <c:v>27382</c:v>
                </c:pt>
                <c:pt idx="84">
                  <c:v>25991</c:v>
                </c:pt>
                <c:pt idx="85">
                  <c:v>157138</c:v>
                </c:pt>
              </c:numCache>
            </c:numRef>
          </c:val>
          <c:extLst>
            <c:ext xmlns:c16="http://schemas.microsoft.com/office/drawing/2014/chart" uri="{C3380CC4-5D6E-409C-BE32-E72D297353CC}">
              <c16:uniqueId val="{00000004-AC00-43E5-9391-5CD523DA4AA1}"/>
            </c:ext>
          </c:extLst>
        </c:ser>
        <c:ser>
          <c:idx val="6"/>
          <c:order val="5"/>
          <c:tx>
            <c:strRef>
              <c:f>Sheet1!$H$1</c:f>
              <c:strCache>
                <c:ptCount val="1"/>
                <c:pt idx="0">
                  <c:v>Female Black, Non Hispanic</c:v>
                </c:pt>
              </c:strCache>
            </c:strRef>
          </c:tx>
          <c:spPr>
            <a:solidFill>
              <a:srgbClr val="F84260"/>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Sheet1!$H$2:$H$87</c:f>
              <c:numCache>
                <c:formatCode>#,##0</c:formatCode>
                <c:ptCount val="86"/>
                <c:pt idx="0">
                  <c:v>22202</c:v>
                </c:pt>
                <c:pt idx="1">
                  <c:v>21521</c:v>
                </c:pt>
                <c:pt idx="2">
                  <c:v>20934</c:v>
                </c:pt>
                <c:pt idx="3">
                  <c:v>20919</c:v>
                </c:pt>
                <c:pt idx="4">
                  <c:v>21326</c:v>
                </c:pt>
                <c:pt idx="5">
                  <c:v>21272</c:v>
                </c:pt>
                <c:pt idx="6">
                  <c:v>21728</c:v>
                </c:pt>
                <c:pt idx="7">
                  <c:v>21858</c:v>
                </c:pt>
                <c:pt idx="8">
                  <c:v>22025</c:v>
                </c:pt>
                <c:pt idx="9">
                  <c:v>21913</c:v>
                </c:pt>
                <c:pt idx="10">
                  <c:v>22200</c:v>
                </c:pt>
                <c:pt idx="11">
                  <c:v>22549</c:v>
                </c:pt>
                <c:pt idx="12">
                  <c:v>23089</c:v>
                </c:pt>
                <c:pt idx="13">
                  <c:v>23768</c:v>
                </c:pt>
                <c:pt idx="14">
                  <c:v>24233</c:v>
                </c:pt>
                <c:pt idx="15">
                  <c:v>23797</c:v>
                </c:pt>
                <c:pt idx="16">
                  <c:v>23721</c:v>
                </c:pt>
                <c:pt idx="17">
                  <c:v>23850</c:v>
                </c:pt>
                <c:pt idx="18">
                  <c:v>23979</c:v>
                </c:pt>
                <c:pt idx="19">
                  <c:v>24670</c:v>
                </c:pt>
                <c:pt idx="20">
                  <c:v>24762</c:v>
                </c:pt>
                <c:pt idx="21">
                  <c:v>25352</c:v>
                </c:pt>
                <c:pt idx="22">
                  <c:v>25162</c:v>
                </c:pt>
                <c:pt idx="23">
                  <c:v>25059</c:v>
                </c:pt>
                <c:pt idx="24">
                  <c:v>24415</c:v>
                </c:pt>
                <c:pt idx="25">
                  <c:v>23120</c:v>
                </c:pt>
                <c:pt idx="26">
                  <c:v>22341</c:v>
                </c:pt>
                <c:pt idx="27">
                  <c:v>22020</c:v>
                </c:pt>
                <c:pt idx="28">
                  <c:v>22200</c:v>
                </c:pt>
                <c:pt idx="29">
                  <c:v>22023</c:v>
                </c:pt>
                <c:pt idx="30">
                  <c:v>21963</c:v>
                </c:pt>
                <c:pt idx="31">
                  <c:v>22728</c:v>
                </c:pt>
                <c:pt idx="32">
                  <c:v>23314</c:v>
                </c:pt>
                <c:pt idx="33">
                  <c:v>24407</c:v>
                </c:pt>
                <c:pt idx="34">
                  <c:v>25346</c:v>
                </c:pt>
                <c:pt idx="35">
                  <c:v>24279</c:v>
                </c:pt>
                <c:pt idx="36">
                  <c:v>23275</c:v>
                </c:pt>
                <c:pt idx="37">
                  <c:v>22757</c:v>
                </c:pt>
                <c:pt idx="38">
                  <c:v>22556</c:v>
                </c:pt>
                <c:pt idx="39">
                  <c:v>22368</c:v>
                </c:pt>
                <c:pt idx="40">
                  <c:v>22407</c:v>
                </c:pt>
                <c:pt idx="41">
                  <c:v>22992</c:v>
                </c:pt>
                <c:pt idx="42">
                  <c:v>23405</c:v>
                </c:pt>
                <c:pt idx="43">
                  <c:v>24156</c:v>
                </c:pt>
                <c:pt idx="44">
                  <c:v>23497</c:v>
                </c:pt>
                <c:pt idx="45">
                  <c:v>21808</c:v>
                </c:pt>
                <c:pt idx="46">
                  <c:v>21610</c:v>
                </c:pt>
                <c:pt idx="47">
                  <c:v>21645</c:v>
                </c:pt>
                <c:pt idx="48">
                  <c:v>22260</c:v>
                </c:pt>
                <c:pt idx="49">
                  <c:v>23391</c:v>
                </c:pt>
                <c:pt idx="50">
                  <c:v>23087</c:v>
                </c:pt>
                <c:pt idx="51">
                  <c:v>22810</c:v>
                </c:pt>
                <c:pt idx="52">
                  <c:v>22583</c:v>
                </c:pt>
                <c:pt idx="53">
                  <c:v>22769</c:v>
                </c:pt>
                <c:pt idx="54">
                  <c:v>22561</c:v>
                </c:pt>
                <c:pt idx="55">
                  <c:v>21916</c:v>
                </c:pt>
                <c:pt idx="56">
                  <c:v>21398</c:v>
                </c:pt>
                <c:pt idx="57">
                  <c:v>20836</c:v>
                </c:pt>
                <c:pt idx="58">
                  <c:v>20077</c:v>
                </c:pt>
                <c:pt idx="59">
                  <c:v>19400</c:v>
                </c:pt>
                <c:pt idx="60">
                  <c:v>17910</c:v>
                </c:pt>
                <c:pt idx="61">
                  <c:v>16946</c:v>
                </c:pt>
                <c:pt idx="62">
                  <c:v>16265</c:v>
                </c:pt>
                <c:pt idx="63">
                  <c:v>15679</c:v>
                </c:pt>
                <c:pt idx="64">
                  <c:v>14895</c:v>
                </c:pt>
                <c:pt idx="65">
                  <c:v>13941</c:v>
                </c:pt>
                <c:pt idx="66">
                  <c:v>12891</c:v>
                </c:pt>
                <c:pt idx="67">
                  <c:v>11657</c:v>
                </c:pt>
                <c:pt idx="68">
                  <c:v>10027</c:v>
                </c:pt>
                <c:pt idx="69">
                  <c:v>9545</c:v>
                </c:pt>
                <c:pt idx="70">
                  <c:v>8902</c:v>
                </c:pt>
                <c:pt idx="71">
                  <c:v>8303</c:v>
                </c:pt>
                <c:pt idx="72">
                  <c:v>7565</c:v>
                </c:pt>
                <c:pt idx="73">
                  <c:v>7129</c:v>
                </c:pt>
                <c:pt idx="74">
                  <c:v>6602</c:v>
                </c:pt>
                <c:pt idx="75">
                  <c:v>5823</c:v>
                </c:pt>
                <c:pt idx="76">
                  <c:v>5531</c:v>
                </c:pt>
                <c:pt idx="77">
                  <c:v>5281</c:v>
                </c:pt>
                <c:pt idx="78">
                  <c:v>4968</c:v>
                </c:pt>
                <c:pt idx="79">
                  <c:v>4783</c:v>
                </c:pt>
                <c:pt idx="80">
                  <c:v>4344</c:v>
                </c:pt>
                <c:pt idx="81">
                  <c:v>4117</c:v>
                </c:pt>
                <c:pt idx="82">
                  <c:v>3632</c:v>
                </c:pt>
                <c:pt idx="83">
                  <c:v>3321</c:v>
                </c:pt>
                <c:pt idx="84">
                  <c:v>3195</c:v>
                </c:pt>
                <c:pt idx="85">
                  <c:v>17951</c:v>
                </c:pt>
              </c:numCache>
            </c:numRef>
          </c:val>
          <c:extLst>
            <c:ext xmlns:c16="http://schemas.microsoft.com/office/drawing/2014/chart" uri="{C3380CC4-5D6E-409C-BE32-E72D297353CC}">
              <c16:uniqueId val="{00000005-AC00-43E5-9391-5CD523DA4AA1}"/>
            </c:ext>
          </c:extLst>
        </c:ser>
        <c:ser>
          <c:idx val="8"/>
          <c:order val="6"/>
          <c:tx>
            <c:strRef>
              <c:f>Sheet1!$I$1</c:f>
              <c:strCache>
                <c:ptCount val="1"/>
                <c:pt idx="0">
                  <c:v>Female Other, Non Hispanic</c:v>
                </c:pt>
              </c:strCache>
            </c:strRef>
          </c:tx>
          <c:spPr>
            <a:solidFill>
              <a:srgbClr val="FCBAC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Sheet1!$I$2:$I$87</c:f>
              <c:numCache>
                <c:formatCode>#,##0</c:formatCode>
                <c:ptCount val="86"/>
                <c:pt idx="0">
                  <c:v>15611</c:v>
                </c:pt>
                <c:pt idx="1">
                  <c:v>15079</c:v>
                </c:pt>
                <c:pt idx="2">
                  <c:v>14507</c:v>
                </c:pt>
                <c:pt idx="3">
                  <c:v>14591</c:v>
                </c:pt>
                <c:pt idx="4">
                  <c:v>13959</c:v>
                </c:pt>
                <c:pt idx="5">
                  <c:v>13996</c:v>
                </c:pt>
                <c:pt idx="6">
                  <c:v>14585</c:v>
                </c:pt>
                <c:pt idx="7">
                  <c:v>14596</c:v>
                </c:pt>
                <c:pt idx="8">
                  <c:v>14501</c:v>
                </c:pt>
                <c:pt idx="9">
                  <c:v>14451</c:v>
                </c:pt>
                <c:pt idx="10">
                  <c:v>14271</c:v>
                </c:pt>
                <c:pt idx="11">
                  <c:v>13813</c:v>
                </c:pt>
                <c:pt idx="12">
                  <c:v>13196</c:v>
                </c:pt>
                <c:pt idx="13">
                  <c:v>13152</c:v>
                </c:pt>
                <c:pt idx="14">
                  <c:v>12744</c:v>
                </c:pt>
                <c:pt idx="15">
                  <c:v>12214</c:v>
                </c:pt>
                <c:pt idx="16">
                  <c:v>12211</c:v>
                </c:pt>
                <c:pt idx="17">
                  <c:v>12218</c:v>
                </c:pt>
                <c:pt idx="18">
                  <c:v>12044</c:v>
                </c:pt>
                <c:pt idx="19">
                  <c:v>11817</c:v>
                </c:pt>
                <c:pt idx="20">
                  <c:v>11618</c:v>
                </c:pt>
                <c:pt idx="21">
                  <c:v>11524</c:v>
                </c:pt>
                <c:pt idx="22">
                  <c:v>11430</c:v>
                </c:pt>
                <c:pt idx="23">
                  <c:v>11422</c:v>
                </c:pt>
                <c:pt idx="24">
                  <c:v>11616</c:v>
                </c:pt>
                <c:pt idx="25">
                  <c:v>11782</c:v>
                </c:pt>
                <c:pt idx="26">
                  <c:v>12045</c:v>
                </c:pt>
                <c:pt idx="27">
                  <c:v>12428</c:v>
                </c:pt>
                <c:pt idx="28">
                  <c:v>12858</c:v>
                </c:pt>
                <c:pt idx="29">
                  <c:v>13288</c:v>
                </c:pt>
                <c:pt idx="30">
                  <c:v>13946</c:v>
                </c:pt>
                <c:pt idx="31">
                  <c:v>14458</c:v>
                </c:pt>
                <c:pt idx="32">
                  <c:v>14679</c:v>
                </c:pt>
                <c:pt idx="33">
                  <c:v>14606</c:v>
                </c:pt>
                <c:pt idx="34">
                  <c:v>14638</c:v>
                </c:pt>
                <c:pt idx="35">
                  <c:v>14348</c:v>
                </c:pt>
                <c:pt idx="36">
                  <c:v>14131</c:v>
                </c:pt>
                <c:pt idx="37">
                  <c:v>14118</c:v>
                </c:pt>
                <c:pt idx="38">
                  <c:v>14525</c:v>
                </c:pt>
                <c:pt idx="39">
                  <c:v>14759</c:v>
                </c:pt>
                <c:pt idx="40">
                  <c:v>14641</c:v>
                </c:pt>
                <c:pt idx="41">
                  <c:v>14550</c:v>
                </c:pt>
                <c:pt idx="42">
                  <c:v>14410</c:v>
                </c:pt>
                <c:pt idx="43">
                  <c:v>14142</c:v>
                </c:pt>
                <c:pt idx="44">
                  <c:v>13683</c:v>
                </c:pt>
                <c:pt idx="45">
                  <c:v>12630</c:v>
                </c:pt>
                <c:pt idx="46">
                  <c:v>11715</c:v>
                </c:pt>
                <c:pt idx="47">
                  <c:v>10990</c:v>
                </c:pt>
                <c:pt idx="48">
                  <c:v>10796</c:v>
                </c:pt>
                <c:pt idx="49">
                  <c:v>10925</c:v>
                </c:pt>
                <c:pt idx="50">
                  <c:v>10926</c:v>
                </c:pt>
                <c:pt idx="51">
                  <c:v>10747</c:v>
                </c:pt>
                <c:pt idx="52">
                  <c:v>10058</c:v>
                </c:pt>
                <c:pt idx="53">
                  <c:v>10021</c:v>
                </c:pt>
                <c:pt idx="54">
                  <c:v>9833</c:v>
                </c:pt>
                <c:pt idx="55">
                  <c:v>9433</c:v>
                </c:pt>
                <c:pt idx="56">
                  <c:v>9217</c:v>
                </c:pt>
                <c:pt idx="57">
                  <c:v>9153</c:v>
                </c:pt>
                <c:pt idx="58">
                  <c:v>8846</c:v>
                </c:pt>
                <c:pt idx="59">
                  <c:v>8535</c:v>
                </c:pt>
                <c:pt idx="60">
                  <c:v>7962</c:v>
                </c:pt>
                <c:pt idx="61">
                  <c:v>7878</c:v>
                </c:pt>
                <c:pt idx="62">
                  <c:v>7370</c:v>
                </c:pt>
                <c:pt idx="63">
                  <c:v>7243</c:v>
                </c:pt>
                <c:pt idx="64">
                  <c:v>7133</c:v>
                </c:pt>
                <c:pt idx="65">
                  <c:v>6643</c:v>
                </c:pt>
                <c:pt idx="66">
                  <c:v>6238</c:v>
                </c:pt>
                <c:pt idx="67">
                  <c:v>5761</c:v>
                </c:pt>
                <c:pt idx="68">
                  <c:v>4867</c:v>
                </c:pt>
                <c:pt idx="69">
                  <c:v>4571</c:v>
                </c:pt>
                <c:pt idx="70">
                  <c:v>4190</c:v>
                </c:pt>
                <c:pt idx="71">
                  <c:v>3929</c:v>
                </c:pt>
                <c:pt idx="72">
                  <c:v>3564</c:v>
                </c:pt>
                <c:pt idx="73">
                  <c:v>3268</c:v>
                </c:pt>
                <c:pt idx="74">
                  <c:v>3034</c:v>
                </c:pt>
                <c:pt idx="75">
                  <c:v>2728</c:v>
                </c:pt>
                <c:pt idx="76">
                  <c:v>2477</c:v>
                </c:pt>
                <c:pt idx="77">
                  <c:v>2290</c:v>
                </c:pt>
                <c:pt idx="78">
                  <c:v>2149</c:v>
                </c:pt>
                <c:pt idx="79">
                  <c:v>1864</c:v>
                </c:pt>
                <c:pt idx="80">
                  <c:v>1691</c:v>
                </c:pt>
                <c:pt idx="81">
                  <c:v>1582</c:v>
                </c:pt>
                <c:pt idx="82">
                  <c:v>1411</c:v>
                </c:pt>
                <c:pt idx="83">
                  <c:v>1364</c:v>
                </c:pt>
                <c:pt idx="84">
                  <c:v>1250</c:v>
                </c:pt>
                <c:pt idx="85">
                  <c:v>6237</c:v>
                </c:pt>
              </c:numCache>
            </c:numRef>
          </c:val>
          <c:extLst>
            <c:ext xmlns:c16="http://schemas.microsoft.com/office/drawing/2014/chart" uri="{C3380CC4-5D6E-409C-BE32-E72D297353CC}">
              <c16:uniqueId val="{00000006-AC00-43E5-9391-5CD523DA4AA1}"/>
            </c:ext>
          </c:extLst>
        </c:ser>
        <c:ser>
          <c:idx val="7"/>
          <c:order val="7"/>
          <c:tx>
            <c:strRef>
              <c:f>Sheet1!$G$1</c:f>
              <c:strCache>
                <c:ptCount val="1"/>
                <c:pt idx="0">
                  <c:v>Female, Hispanic</c:v>
                </c:pt>
              </c:strCache>
            </c:strRef>
          </c:tx>
          <c:spPr>
            <a:solidFill>
              <a:srgbClr val="E1092D"/>
            </a:solidFill>
            <a:ln>
              <a:solidFill>
                <a:srgbClr val="FC8168"/>
              </a:solidFill>
            </a:ln>
          </c:spPr>
          <c:invertIfNegative val="0"/>
          <c:dPt>
            <c:idx val="24"/>
            <c:invertIfNegative val="0"/>
            <c:bubble3D val="0"/>
            <c:extLst>
              <c:ext xmlns:c16="http://schemas.microsoft.com/office/drawing/2014/chart" uri="{C3380CC4-5D6E-409C-BE32-E72D297353CC}">
                <c16:uniqueId val="{00000007-AC00-43E5-9391-5CD523DA4AA1}"/>
              </c:ext>
            </c:extLst>
          </c:dPt>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Sheet1!$G$2:$G$87</c:f>
              <c:numCache>
                <c:formatCode>#,##0</c:formatCode>
                <c:ptCount val="86"/>
                <c:pt idx="0">
                  <c:v>98458</c:v>
                </c:pt>
                <c:pt idx="1">
                  <c:v>97133</c:v>
                </c:pt>
                <c:pt idx="2">
                  <c:v>96183</c:v>
                </c:pt>
                <c:pt idx="3">
                  <c:v>97060</c:v>
                </c:pt>
                <c:pt idx="4">
                  <c:v>97225</c:v>
                </c:pt>
                <c:pt idx="5">
                  <c:v>94766</c:v>
                </c:pt>
                <c:pt idx="6">
                  <c:v>96225</c:v>
                </c:pt>
                <c:pt idx="7">
                  <c:v>96922</c:v>
                </c:pt>
                <c:pt idx="8">
                  <c:v>96171</c:v>
                </c:pt>
                <c:pt idx="9">
                  <c:v>96209</c:v>
                </c:pt>
                <c:pt idx="10">
                  <c:v>96751</c:v>
                </c:pt>
                <c:pt idx="11">
                  <c:v>97582</c:v>
                </c:pt>
                <c:pt idx="12">
                  <c:v>98201</c:v>
                </c:pt>
                <c:pt idx="13">
                  <c:v>99811</c:v>
                </c:pt>
                <c:pt idx="14">
                  <c:v>98687</c:v>
                </c:pt>
                <c:pt idx="15">
                  <c:v>95505</c:v>
                </c:pt>
                <c:pt idx="16">
                  <c:v>92990</c:v>
                </c:pt>
                <c:pt idx="17">
                  <c:v>91273</c:v>
                </c:pt>
                <c:pt idx="18">
                  <c:v>90734</c:v>
                </c:pt>
                <c:pt idx="19">
                  <c:v>90202</c:v>
                </c:pt>
                <c:pt idx="20">
                  <c:v>88659</c:v>
                </c:pt>
                <c:pt idx="21">
                  <c:v>88605</c:v>
                </c:pt>
                <c:pt idx="22">
                  <c:v>87871</c:v>
                </c:pt>
                <c:pt idx="23">
                  <c:v>85930</c:v>
                </c:pt>
                <c:pt idx="24">
                  <c:v>83246</c:v>
                </c:pt>
                <c:pt idx="25">
                  <c:v>80343</c:v>
                </c:pt>
                <c:pt idx="26">
                  <c:v>79292</c:v>
                </c:pt>
                <c:pt idx="27">
                  <c:v>79601</c:v>
                </c:pt>
                <c:pt idx="28">
                  <c:v>80130</c:v>
                </c:pt>
                <c:pt idx="29">
                  <c:v>80615</c:v>
                </c:pt>
                <c:pt idx="30">
                  <c:v>80147</c:v>
                </c:pt>
                <c:pt idx="31">
                  <c:v>81591</c:v>
                </c:pt>
                <c:pt idx="32">
                  <c:v>82115</c:v>
                </c:pt>
                <c:pt idx="33">
                  <c:v>82744</c:v>
                </c:pt>
                <c:pt idx="34">
                  <c:v>81213</c:v>
                </c:pt>
                <c:pt idx="35">
                  <c:v>76711</c:v>
                </c:pt>
                <c:pt idx="36">
                  <c:v>76119</c:v>
                </c:pt>
                <c:pt idx="37">
                  <c:v>75387</c:v>
                </c:pt>
                <c:pt idx="38">
                  <c:v>76426</c:v>
                </c:pt>
                <c:pt idx="39">
                  <c:v>76834</c:v>
                </c:pt>
                <c:pt idx="40">
                  <c:v>74996</c:v>
                </c:pt>
                <c:pt idx="41">
                  <c:v>74995</c:v>
                </c:pt>
                <c:pt idx="42">
                  <c:v>74613</c:v>
                </c:pt>
                <c:pt idx="43">
                  <c:v>73011</c:v>
                </c:pt>
                <c:pt idx="44">
                  <c:v>71267</c:v>
                </c:pt>
                <c:pt idx="45">
                  <c:v>66611</c:v>
                </c:pt>
                <c:pt idx="46">
                  <c:v>64255</c:v>
                </c:pt>
                <c:pt idx="47">
                  <c:v>61927</c:v>
                </c:pt>
                <c:pt idx="48">
                  <c:v>60663</c:v>
                </c:pt>
                <c:pt idx="49">
                  <c:v>60912</c:v>
                </c:pt>
                <c:pt idx="50">
                  <c:v>58719</c:v>
                </c:pt>
                <c:pt idx="51">
                  <c:v>57184</c:v>
                </c:pt>
                <c:pt idx="52">
                  <c:v>54955</c:v>
                </c:pt>
                <c:pt idx="53">
                  <c:v>53864</c:v>
                </c:pt>
                <c:pt idx="54">
                  <c:v>52634</c:v>
                </c:pt>
                <c:pt idx="55">
                  <c:v>49362</c:v>
                </c:pt>
                <c:pt idx="56">
                  <c:v>47854</c:v>
                </c:pt>
                <c:pt idx="57">
                  <c:v>46127</c:v>
                </c:pt>
                <c:pt idx="58">
                  <c:v>44266</c:v>
                </c:pt>
                <c:pt idx="59">
                  <c:v>42383</c:v>
                </c:pt>
                <c:pt idx="60">
                  <c:v>39431</c:v>
                </c:pt>
                <c:pt idx="61">
                  <c:v>37180</c:v>
                </c:pt>
                <c:pt idx="62">
                  <c:v>34624</c:v>
                </c:pt>
                <c:pt idx="63">
                  <c:v>33582</c:v>
                </c:pt>
                <c:pt idx="64">
                  <c:v>32586</c:v>
                </c:pt>
                <c:pt idx="65">
                  <c:v>30518</c:v>
                </c:pt>
                <c:pt idx="66">
                  <c:v>29140</c:v>
                </c:pt>
                <c:pt idx="67">
                  <c:v>27569</c:v>
                </c:pt>
                <c:pt idx="68">
                  <c:v>24788</c:v>
                </c:pt>
                <c:pt idx="69">
                  <c:v>23040</c:v>
                </c:pt>
                <c:pt idx="70">
                  <c:v>21356</c:v>
                </c:pt>
                <c:pt idx="71">
                  <c:v>19826</c:v>
                </c:pt>
                <c:pt idx="72">
                  <c:v>18019</c:v>
                </c:pt>
                <c:pt idx="73">
                  <c:v>16897</c:v>
                </c:pt>
                <c:pt idx="74">
                  <c:v>15834</c:v>
                </c:pt>
                <c:pt idx="75">
                  <c:v>14736</c:v>
                </c:pt>
                <c:pt idx="76">
                  <c:v>14105</c:v>
                </c:pt>
                <c:pt idx="77">
                  <c:v>13210</c:v>
                </c:pt>
                <c:pt idx="78">
                  <c:v>12670</c:v>
                </c:pt>
                <c:pt idx="79">
                  <c:v>11972</c:v>
                </c:pt>
                <c:pt idx="80">
                  <c:v>10686</c:v>
                </c:pt>
                <c:pt idx="81">
                  <c:v>9656</c:v>
                </c:pt>
                <c:pt idx="82">
                  <c:v>9139</c:v>
                </c:pt>
                <c:pt idx="83">
                  <c:v>8590</c:v>
                </c:pt>
                <c:pt idx="84">
                  <c:v>8140</c:v>
                </c:pt>
                <c:pt idx="85">
                  <c:v>41292</c:v>
                </c:pt>
              </c:numCache>
            </c:numRef>
          </c:val>
          <c:extLst>
            <c:ext xmlns:c16="http://schemas.microsoft.com/office/drawing/2014/chart" uri="{C3380CC4-5D6E-409C-BE32-E72D297353CC}">
              <c16:uniqueId val="{00000008-AC00-43E5-9391-5CD523DA4AA1}"/>
            </c:ext>
          </c:extLst>
        </c:ser>
        <c:dLbls>
          <c:showLegendKey val="0"/>
          <c:showVal val="0"/>
          <c:showCatName val="0"/>
          <c:showSerName val="0"/>
          <c:showPercent val="0"/>
          <c:showBubbleSize val="0"/>
        </c:dLbls>
        <c:gapWidth val="0"/>
        <c:overlap val="100"/>
        <c:axId val="220211632"/>
        <c:axId val="220206536"/>
      </c:barChart>
      <c:catAx>
        <c:axId val="220211632"/>
        <c:scaling>
          <c:orientation val="minMax"/>
        </c:scaling>
        <c:delete val="0"/>
        <c:axPos val="l"/>
        <c:numFmt formatCode="General" sourceLinked="0"/>
        <c:majorTickMark val="out"/>
        <c:minorTickMark val="none"/>
        <c:tickLblPos val="low"/>
        <c:txPr>
          <a:bodyPr/>
          <a:lstStyle/>
          <a:p>
            <a:pPr>
              <a:defRPr sz="1050" baseline="0"/>
            </a:pPr>
            <a:endParaRPr lang="en-US"/>
          </a:p>
        </c:txPr>
        <c:crossAx val="220206536"/>
        <c:crosses val="autoZero"/>
        <c:auto val="1"/>
        <c:lblAlgn val="ctr"/>
        <c:lblOffset val="100"/>
        <c:tickLblSkip val="5"/>
        <c:noMultiLvlLbl val="0"/>
      </c:catAx>
      <c:valAx>
        <c:axId val="220206536"/>
        <c:scaling>
          <c:orientation val="minMax"/>
          <c:max val="250000"/>
          <c:min val="-250000"/>
        </c:scaling>
        <c:delete val="0"/>
        <c:axPos val="b"/>
        <c:majorGridlines/>
        <c:numFmt formatCode="#,##0;[Red]#,##0" sourceLinked="1"/>
        <c:majorTickMark val="out"/>
        <c:minorTickMark val="none"/>
        <c:tickLblPos val="nextTo"/>
        <c:txPr>
          <a:bodyPr/>
          <a:lstStyle/>
          <a:p>
            <a:pPr>
              <a:defRPr sz="1400"/>
            </a:pPr>
            <a:endParaRPr lang="en-US"/>
          </a:p>
        </c:txPr>
        <c:crossAx val="220211632"/>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cat>
            <c:strRef>
              <c:f>Sheet1!$A$2:$A$19</c:f>
              <c:strCache>
                <c:ptCount val="4"/>
                <c:pt idx="0">
                  <c:v>0-4</c:v>
                </c:pt>
                <c:pt idx="1">
                  <c:v>5-9</c:v>
                </c:pt>
                <c:pt idx="2">
                  <c:v>10-14</c:v>
                </c:pt>
                <c:pt idx="3">
                  <c:v>15-19</c:v>
                </c:pt>
              </c:strCache>
            </c:strRef>
          </c:cat>
          <c:val>
            <c:numRef>
              <c:f>Sheet1!$B$2:$B$19</c:f>
              <c:numCache>
                <c:formatCode>_(* #,##0_);_(* \(#,##0\);_(* "-"??_);_(@_)</c:formatCode>
                <c:ptCount val="4"/>
                <c:pt idx="0">
                  <c:v>1929927</c:v>
                </c:pt>
                <c:pt idx="1">
                  <c:v>1930848</c:v>
                </c:pt>
                <c:pt idx="2">
                  <c:v>1888634</c:v>
                </c:pt>
                <c:pt idx="3">
                  <c:v>1883562</c:v>
                </c:pt>
              </c:numCache>
            </c:numRef>
          </c:val>
          <c:extLst>
            <c:ext xmlns:c16="http://schemas.microsoft.com/office/drawing/2014/chart" uri="{C3380CC4-5D6E-409C-BE32-E72D297353CC}">
              <c16:uniqueId val="{00000000-CF52-4662-B0CA-B57531DF322C}"/>
            </c:ext>
          </c:extLst>
        </c:ser>
        <c:ser>
          <c:idx val="1"/>
          <c:order val="1"/>
          <c:tx>
            <c:strRef>
              <c:f>Sheet1!$C$1</c:f>
              <c:strCache>
                <c:ptCount val="1"/>
                <c:pt idx="0">
                  <c:v>2011</c:v>
                </c:pt>
              </c:strCache>
            </c:strRef>
          </c:tx>
          <c:spPr>
            <a:solidFill>
              <a:schemeClr val="accent2"/>
            </a:solidFill>
            <a:ln>
              <a:noFill/>
            </a:ln>
            <a:effectLst/>
          </c:spPr>
          <c:invertIfNegative val="0"/>
          <c:cat>
            <c:strRef>
              <c:f>Sheet1!$A$2:$A$19</c:f>
              <c:strCache>
                <c:ptCount val="4"/>
                <c:pt idx="0">
                  <c:v>0-4</c:v>
                </c:pt>
                <c:pt idx="1">
                  <c:v>5-9</c:v>
                </c:pt>
                <c:pt idx="2">
                  <c:v>10-14</c:v>
                </c:pt>
                <c:pt idx="3">
                  <c:v>15-19</c:v>
                </c:pt>
              </c:strCache>
            </c:strRef>
          </c:cat>
          <c:val>
            <c:numRef>
              <c:f>Sheet1!$C$2:$C$19</c:f>
              <c:numCache>
                <c:formatCode>_(* #,##0_);_(* \(#,##0\);_(* "-"??_);_(@_)</c:formatCode>
                <c:ptCount val="4"/>
                <c:pt idx="0">
                  <c:v>1938420</c:v>
                </c:pt>
                <c:pt idx="1">
                  <c:v>1946906</c:v>
                </c:pt>
                <c:pt idx="2">
                  <c:v>1918096</c:v>
                </c:pt>
                <c:pt idx="3">
                  <c:v>1880706</c:v>
                </c:pt>
              </c:numCache>
            </c:numRef>
          </c:val>
          <c:extLst>
            <c:ext xmlns:c16="http://schemas.microsoft.com/office/drawing/2014/chart" uri="{C3380CC4-5D6E-409C-BE32-E72D297353CC}">
              <c16:uniqueId val="{00000001-CF52-4662-B0CA-B57531DF322C}"/>
            </c:ext>
          </c:extLst>
        </c:ser>
        <c:ser>
          <c:idx val="2"/>
          <c:order val="2"/>
          <c:tx>
            <c:strRef>
              <c:f>Sheet1!$D$1</c:f>
              <c:strCache>
                <c:ptCount val="1"/>
                <c:pt idx="0">
                  <c:v>2012</c:v>
                </c:pt>
              </c:strCache>
            </c:strRef>
          </c:tx>
          <c:spPr>
            <a:solidFill>
              <a:schemeClr val="accent3"/>
            </a:solidFill>
            <a:ln>
              <a:noFill/>
            </a:ln>
            <a:effectLst/>
          </c:spPr>
          <c:invertIfNegative val="0"/>
          <c:cat>
            <c:strRef>
              <c:f>Sheet1!$A$2:$A$19</c:f>
              <c:strCache>
                <c:ptCount val="4"/>
                <c:pt idx="0">
                  <c:v>0-4</c:v>
                </c:pt>
                <c:pt idx="1">
                  <c:v>5-9</c:v>
                </c:pt>
                <c:pt idx="2">
                  <c:v>10-14</c:v>
                </c:pt>
                <c:pt idx="3">
                  <c:v>15-19</c:v>
                </c:pt>
              </c:strCache>
            </c:strRef>
          </c:cat>
          <c:val>
            <c:numRef>
              <c:f>Sheet1!$D$2:$D$19</c:f>
              <c:numCache>
                <c:formatCode>_(* #,##0_);_(* \(#,##0\);_(* "-"??_);_(@_)</c:formatCode>
                <c:ptCount val="4"/>
                <c:pt idx="0">
                  <c:v>1940064</c:v>
                </c:pt>
                <c:pt idx="1">
                  <c:v>1971805</c:v>
                </c:pt>
                <c:pt idx="2">
                  <c:v>1939961</c:v>
                </c:pt>
                <c:pt idx="3">
                  <c:v>1880612</c:v>
                </c:pt>
              </c:numCache>
            </c:numRef>
          </c:val>
          <c:extLst>
            <c:ext xmlns:c16="http://schemas.microsoft.com/office/drawing/2014/chart" uri="{C3380CC4-5D6E-409C-BE32-E72D297353CC}">
              <c16:uniqueId val="{00000002-CF52-4662-B0CA-B57531DF322C}"/>
            </c:ext>
          </c:extLst>
        </c:ser>
        <c:ser>
          <c:idx val="3"/>
          <c:order val="3"/>
          <c:tx>
            <c:strRef>
              <c:f>Sheet1!$E$1</c:f>
              <c:strCache>
                <c:ptCount val="1"/>
                <c:pt idx="0">
                  <c:v>2013</c:v>
                </c:pt>
              </c:strCache>
            </c:strRef>
          </c:tx>
          <c:spPr>
            <a:solidFill>
              <a:schemeClr val="accent4"/>
            </a:solidFill>
            <a:ln>
              <a:noFill/>
            </a:ln>
            <a:effectLst/>
          </c:spPr>
          <c:invertIfNegative val="0"/>
          <c:cat>
            <c:strRef>
              <c:f>Sheet1!$A$2:$A$19</c:f>
              <c:strCache>
                <c:ptCount val="4"/>
                <c:pt idx="0">
                  <c:v>0-4</c:v>
                </c:pt>
                <c:pt idx="1">
                  <c:v>5-9</c:v>
                </c:pt>
                <c:pt idx="2">
                  <c:v>10-14</c:v>
                </c:pt>
                <c:pt idx="3">
                  <c:v>15-19</c:v>
                </c:pt>
              </c:strCache>
            </c:strRef>
          </c:cat>
          <c:val>
            <c:numRef>
              <c:f>Sheet1!$E$2:$E$19</c:f>
              <c:numCache>
                <c:formatCode>_(* #,##0_);_(* \(#,##0\);_(* "-"??_);_(@_)</c:formatCode>
                <c:ptCount val="4"/>
                <c:pt idx="0">
                  <c:v>1943579</c:v>
                </c:pt>
                <c:pt idx="1">
                  <c:v>1995663</c:v>
                </c:pt>
                <c:pt idx="2">
                  <c:v>1964166</c:v>
                </c:pt>
                <c:pt idx="3">
                  <c:v>1889930</c:v>
                </c:pt>
              </c:numCache>
            </c:numRef>
          </c:val>
          <c:extLst>
            <c:ext xmlns:c16="http://schemas.microsoft.com/office/drawing/2014/chart" uri="{C3380CC4-5D6E-409C-BE32-E72D297353CC}">
              <c16:uniqueId val="{00000003-CF52-4662-B0CA-B57531DF322C}"/>
            </c:ext>
          </c:extLst>
        </c:ser>
        <c:ser>
          <c:idx val="4"/>
          <c:order val="4"/>
          <c:tx>
            <c:strRef>
              <c:f>Sheet1!$F$1</c:f>
              <c:strCache>
                <c:ptCount val="1"/>
                <c:pt idx="0">
                  <c:v>2014</c:v>
                </c:pt>
              </c:strCache>
            </c:strRef>
          </c:tx>
          <c:spPr>
            <a:solidFill>
              <a:schemeClr val="accent5"/>
            </a:solidFill>
            <a:ln>
              <a:noFill/>
            </a:ln>
            <a:effectLst/>
          </c:spPr>
          <c:invertIfNegative val="0"/>
          <c:cat>
            <c:strRef>
              <c:f>Sheet1!$A$2:$A$19</c:f>
              <c:strCache>
                <c:ptCount val="4"/>
                <c:pt idx="0">
                  <c:v>0-4</c:v>
                </c:pt>
                <c:pt idx="1">
                  <c:v>5-9</c:v>
                </c:pt>
                <c:pt idx="2">
                  <c:v>10-14</c:v>
                </c:pt>
                <c:pt idx="3">
                  <c:v>15-19</c:v>
                </c:pt>
              </c:strCache>
            </c:strRef>
          </c:cat>
          <c:val>
            <c:numRef>
              <c:f>Sheet1!$F$2:$F$19</c:f>
              <c:numCache>
                <c:formatCode>_(* #,##0_);_(* \(#,##0\);_(* "-"??_);_(@_)</c:formatCode>
                <c:ptCount val="4"/>
                <c:pt idx="0">
                  <c:v>1967978</c:v>
                </c:pt>
                <c:pt idx="1">
                  <c:v>2009714</c:v>
                </c:pt>
                <c:pt idx="2">
                  <c:v>1991947</c:v>
                </c:pt>
                <c:pt idx="3">
                  <c:v>1908582</c:v>
                </c:pt>
              </c:numCache>
            </c:numRef>
          </c:val>
          <c:extLst>
            <c:ext xmlns:c16="http://schemas.microsoft.com/office/drawing/2014/chart" uri="{C3380CC4-5D6E-409C-BE32-E72D297353CC}">
              <c16:uniqueId val="{00000004-CF52-4662-B0CA-B57531DF322C}"/>
            </c:ext>
          </c:extLst>
        </c:ser>
        <c:ser>
          <c:idx val="5"/>
          <c:order val="5"/>
          <c:tx>
            <c:strRef>
              <c:f>Sheet1!$G$1</c:f>
              <c:strCache>
                <c:ptCount val="1"/>
                <c:pt idx="0">
                  <c:v>2015</c:v>
                </c:pt>
              </c:strCache>
            </c:strRef>
          </c:tx>
          <c:spPr>
            <a:solidFill>
              <a:schemeClr val="accent6"/>
            </a:solidFill>
            <a:ln>
              <a:noFill/>
            </a:ln>
            <a:effectLst/>
          </c:spPr>
          <c:invertIfNegative val="0"/>
          <c:cat>
            <c:strRef>
              <c:f>Sheet1!$A$2:$A$19</c:f>
              <c:strCache>
                <c:ptCount val="4"/>
                <c:pt idx="0">
                  <c:v>0-4</c:v>
                </c:pt>
                <c:pt idx="1">
                  <c:v>5-9</c:v>
                </c:pt>
                <c:pt idx="2">
                  <c:v>10-14</c:v>
                </c:pt>
                <c:pt idx="3">
                  <c:v>15-19</c:v>
                </c:pt>
              </c:strCache>
            </c:strRef>
          </c:cat>
          <c:val>
            <c:numRef>
              <c:f>Sheet1!$G$2:$G$19</c:f>
              <c:numCache>
                <c:formatCode>_(* #,##0_);_(* \(#,##0\);_(* "-"??_);_(@_)</c:formatCode>
                <c:ptCount val="4"/>
                <c:pt idx="0">
                  <c:v>1998195</c:v>
                </c:pt>
                <c:pt idx="1">
                  <c:v>2025796</c:v>
                </c:pt>
                <c:pt idx="2">
                  <c:v>2010522</c:v>
                </c:pt>
                <c:pt idx="3">
                  <c:v>1940648</c:v>
                </c:pt>
              </c:numCache>
            </c:numRef>
          </c:val>
          <c:extLst>
            <c:ext xmlns:c16="http://schemas.microsoft.com/office/drawing/2014/chart" uri="{C3380CC4-5D6E-409C-BE32-E72D297353CC}">
              <c16:uniqueId val="{00000005-CF52-4662-B0CA-B57531DF322C}"/>
            </c:ext>
          </c:extLst>
        </c:ser>
        <c:ser>
          <c:idx val="6"/>
          <c:order val="6"/>
          <c:tx>
            <c:strRef>
              <c:f>Sheet1!$H$1</c:f>
              <c:strCache>
                <c:ptCount val="1"/>
                <c:pt idx="0">
                  <c:v>2016</c:v>
                </c:pt>
              </c:strCache>
            </c:strRef>
          </c:tx>
          <c:spPr>
            <a:solidFill>
              <a:schemeClr val="accent1">
                <a:lumMod val="60000"/>
              </a:schemeClr>
            </a:solidFill>
            <a:ln>
              <a:noFill/>
            </a:ln>
            <a:effectLst/>
          </c:spPr>
          <c:invertIfNegative val="0"/>
          <c:cat>
            <c:strRef>
              <c:f>Sheet1!$A$2:$A$19</c:f>
              <c:strCache>
                <c:ptCount val="4"/>
                <c:pt idx="0">
                  <c:v>0-4</c:v>
                </c:pt>
                <c:pt idx="1">
                  <c:v>5-9</c:v>
                </c:pt>
                <c:pt idx="2">
                  <c:v>10-14</c:v>
                </c:pt>
                <c:pt idx="3">
                  <c:v>15-19</c:v>
                </c:pt>
              </c:strCache>
            </c:strRef>
          </c:cat>
          <c:val>
            <c:numRef>
              <c:f>Sheet1!$H$2:$H$19</c:f>
              <c:numCache>
                <c:formatCode>_(* #,##0_);_(* \(#,##0\);_(* "-"??_);_(@_)</c:formatCode>
                <c:ptCount val="4"/>
                <c:pt idx="0">
                  <c:v>2019171</c:v>
                </c:pt>
                <c:pt idx="1">
                  <c:v>2038319</c:v>
                </c:pt>
                <c:pt idx="2">
                  <c:v>2029062</c:v>
                </c:pt>
                <c:pt idx="3">
                  <c:v>1970588</c:v>
                </c:pt>
              </c:numCache>
            </c:numRef>
          </c:val>
          <c:extLst>
            <c:ext xmlns:c16="http://schemas.microsoft.com/office/drawing/2014/chart" uri="{C3380CC4-5D6E-409C-BE32-E72D297353CC}">
              <c16:uniqueId val="{00000006-CF52-4662-B0CA-B57531DF322C}"/>
            </c:ext>
          </c:extLst>
        </c:ser>
        <c:dLbls>
          <c:showLegendKey val="0"/>
          <c:showVal val="0"/>
          <c:showCatName val="0"/>
          <c:showSerName val="0"/>
          <c:showPercent val="0"/>
          <c:showBubbleSize val="0"/>
        </c:dLbls>
        <c:gapWidth val="219"/>
        <c:overlap val="-27"/>
        <c:axId val="275573728"/>
        <c:axId val="275581176"/>
      </c:barChart>
      <c:catAx>
        <c:axId val="27557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581176"/>
        <c:crosses val="autoZero"/>
        <c:auto val="1"/>
        <c:lblAlgn val="ctr"/>
        <c:lblOffset val="100"/>
        <c:noMultiLvlLbl val="0"/>
      </c:catAx>
      <c:valAx>
        <c:axId val="27558117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573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6"/>
                <c:pt idx="0">
                  <c:v>Management</c:v>
                </c:pt>
                <c:pt idx="1">
                  <c:v>Business and financial operations</c:v>
                </c:pt>
                <c:pt idx="2">
                  <c:v>Healthcare practitioner and technical:</c:v>
                </c:pt>
                <c:pt idx="3">
                  <c:v>Construction and extraction</c:v>
                </c:pt>
                <c:pt idx="4">
                  <c:v>Installation, maintenance, and repair</c:v>
                </c:pt>
                <c:pt idx="5">
                  <c:v>Production, transportation, and material moving:</c:v>
                </c:pt>
              </c:strCache>
            </c:strRef>
          </c:cat>
          <c:val>
            <c:numRef>
              <c:f>Sheet1!$B$2:$B$16</c:f>
              <c:numCache>
                <c:formatCode>0.0%</c:formatCode>
                <c:ptCount val="6"/>
                <c:pt idx="0">
                  <c:v>9.3321690308926897E-2</c:v>
                </c:pt>
                <c:pt idx="1">
                  <c:v>4.390324542035709E-2</c:v>
                </c:pt>
                <c:pt idx="2">
                  <c:v>4.3736800186334919E-2</c:v>
                </c:pt>
                <c:pt idx="3">
                  <c:v>7.7301423769740293E-2</c:v>
                </c:pt>
                <c:pt idx="4">
                  <c:v>3.9224459423740081E-2</c:v>
                </c:pt>
                <c:pt idx="5">
                  <c:v>0.12316519863947596</c:v>
                </c:pt>
              </c:numCache>
            </c:numRef>
          </c:val>
          <c:extLst>
            <c:ext xmlns:c16="http://schemas.microsoft.com/office/drawing/2014/chart" uri="{C3380CC4-5D6E-409C-BE32-E72D297353CC}">
              <c16:uniqueId val="{00000000-EC4D-4FF3-8BDE-BB58922CBBD1}"/>
            </c:ext>
          </c:extLst>
        </c:ser>
        <c:ser>
          <c:idx val="2"/>
          <c:order val="2"/>
          <c:tx>
            <c:strRef>
              <c:f>Sheet1!$D$1</c:f>
              <c:strCache>
                <c:ptCount val="1"/>
                <c:pt idx="0">
                  <c:v>2014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6"/>
                <c:pt idx="0">
                  <c:v>Management</c:v>
                </c:pt>
                <c:pt idx="1">
                  <c:v>Business and financial operations</c:v>
                </c:pt>
                <c:pt idx="2">
                  <c:v>Healthcare practitioner and technical:</c:v>
                </c:pt>
                <c:pt idx="3">
                  <c:v>Construction and extraction</c:v>
                </c:pt>
                <c:pt idx="4">
                  <c:v>Installation, maintenance, and repair</c:v>
                </c:pt>
                <c:pt idx="5">
                  <c:v>Production, transportation, and material moving:</c:v>
                </c:pt>
              </c:strCache>
            </c:strRef>
          </c:cat>
          <c:val>
            <c:numRef>
              <c:f>Sheet1!$D$2:$D$16</c:f>
              <c:numCache>
                <c:formatCode>0.0%</c:formatCode>
                <c:ptCount val="6"/>
                <c:pt idx="0">
                  <c:v>9.8635979419760489E-2</c:v>
                </c:pt>
                <c:pt idx="1">
                  <c:v>4.7119150794802458E-2</c:v>
                </c:pt>
                <c:pt idx="2">
                  <c:v>5.2977913796941709E-2</c:v>
                </c:pt>
                <c:pt idx="3">
                  <c:v>6.8122471713934124E-2</c:v>
                </c:pt>
                <c:pt idx="4">
                  <c:v>3.5300829734267652E-2</c:v>
                </c:pt>
                <c:pt idx="5">
                  <c:v>0.12041431844131363</c:v>
                </c:pt>
              </c:numCache>
            </c:numRef>
          </c:val>
          <c:extLst>
            <c:ext xmlns:c16="http://schemas.microsoft.com/office/drawing/2014/chart" uri="{C3380CC4-5D6E-409C-BE32-E72D297353CC}">
              <c16:uniqueId val="{00000001-EC4D-4FF3-8BDE-BB58922CBBD1}"/>
            </c:ext>
          </c:extLst>
        </c:ser>
        <c:ser>
          <c:idx val="3"/>
          <c:order val="3"/>
          <c:tx>
            <c:strRef>
              <c:f>Sheet1!$E$1</c:f>
              <c:strCache>
                <c:ptCount val="1"/>
                <c:pt idx="0">
                  <c:v>Difference 2014-2008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6"/>
                <c:pt idx="0">
                  <c:v>Management</c:v>
                </c:pt>
                <c:pt idx="1">
                  <c:v>Business and financial operations</c:v>
                </c:pt>
                <c:pt idx="2">
                  <c:v>Healthcare practitioner and technical:</c:v>
                </c:pt>
                <c:pt idx="3">
                  <c:v>Construction and extraction</c:v>
                </c:pt>
                <c:pt idx="4">
                  <c:v>Installation, maintenance, and repair</c:v>
                </c:pt>
                <c:pt idx="5">
                  <c:v>Production, transportation, and material moving:</c:v>
                </c:pt>
              </c:strCache>
            </c:strRef>
          </c:cat>
          <c:val>
            <c:numRef>
              <c:f>Sheet1!$E$2:$E$16</c:f>
              <c:numCache>
                <c:formatCode>0.0%</c:formatCode>
                <c:ptCount val="6"/>
                <c:pt idx="0">
                  <c:v>5.3142891108335921E-3</c:v>
                </c:pt>
                <c:pt idx="1">
                  <c:v>3.2159053744453686E-3</c:v>
                </c:pt>
                <c:pt idx="2">
                  <c:v>9.2411136106067895E-3</c:v>
                </c:pt>
                <c:pt idx="3">
                  <c:v>-9.1789520558061694E-3</c:v>
                </c:pt>
                <c:pt idx="4">
                  <c:v>-3.9236296894724285E-3</c:v>
                </c:pt>
                <c:pt idx="5">
                  <c:v>-2.750880198162331E-3</c:v>
                </c:pt>
              </c:numCache>
            </c:numRef>
          </c:val>
          <c:extLst>
            <c:ext xmlns:c16="http://schemas.microsoft.com/office/drawing/2014/chart" uri="{C3380CC4-5D6E-409C-BE32-E72D297353CC}">
              <c16:uniqueId val="{00000002-EC4D-4FF3-8BDE-BB58922CBBD1}"/>
            </c:ext>
          </c:extLst>
        </c:ser>
        <c:dLbls>
          <c:showLegendKey val="0"/>
          <c:showVal val="0"/>
          <c:showCatName val="0"/>
          <c:showSerName val="0"/>
          <c:showPercent val="0"/>
          <c:showBubbleSize val="0"/>
        </c:dLbls>
        <c:gapWidth val="219"/>
        <c:overlap val="-27"/>
        <c:axId val="541388712"/>
        <c:axId val="54139851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2010</c:v>
                      </c:pt>
                    </c:strCache>
                  </c:strRef>
                </c:tx>
                <c:spPr>
                  <a:solidFill>
                    <a:schemeClr val="accent2"/>
                  </a:solidFill>
                  <a:ln>
                    <a:noFill/>
                  </a:ln>
                  <a:effectLst/>
                </c:spPr>
                <c:invertIfNegative val="0"/>
                <c:cat>
                  <c:strRef>
                    <c:extLst>
                      <c:ext uri="{02D57815-91ED-43cb-92C2-25804820EDAC}">
                        <c15:formulaRef>
                          <c15:sqref>Sheet1!$A$2:$A$16</c15:sqref>
                        </c15:formulaRef>
                      </c:ext>
                    </c:extLst>
                    <c:strCache>
                      <c:ptCount val="6"/>
                      <c:pt idx="0">
                        <c:v>Management</c:v>
                      </c:pt>
                      <c:pt idx="1">
                        <c:v>Business and financial operations</c:v>
                      </c:pt>
                      <c:pt idx="2">
                        <c:v>Healthcare practitioner and technical:</c:v>
                      </c:pt>
                      <c:pt idx="3">
                        <c:v>Construction and extraction</c:v>
                      </c:pt>
                      <c:pt idx="4">
                        <c:v>Installation, maintenance, and repair</c:v>
                      </c:pt>
                      <c:pt idx="5">
                        <c:v>Production, transportation, and material moving:</c:v>
                      </c:pt>
                    </c:strCache>
                  </c:strRef>
                </c:cat>
                <c:val>
                  <c:numRef>
                    <c:extLst>
                      <c:ext uri="{02D57815-91ED-43cb-92C2-25804820EDAC}">
                        <c15:formulaRef>
                          <c15:sqref>Sheet1!$C$2:$C$16</c15:sqref>
                        </c15:formulaRef>
                      </c:ext>
                    </c:extLst>
                    <c:numCache>
                      <c:formatCode>0.0%</c:formatCode>
                      <c:ptCount val="6"/>
                      <c:pt idx="0">
                        <c:v>9.5237064436000801E-2</c:v>
                      </c:pt>
                      <c:pt idx="1">
                        <c:v>4.5747322245476806E-2</c:v>
                      </c:pt>
                      <c:pt idx="2">
                        <c:v>4.6679112419069413E-2</c:v>
                      </c:pt>
                      <c:pt idx="3">
                        <c:v>6.8463023508738716E-2</c:v>
                      </c:pt>
                      <c:pt idx="4">
                        <c:v>3.740068955844076E-2</c:v>
                      </c:pt>
                      <c:pt idx="5">
                        <c:v>0.11656514976998897</c:v>
                      </c:pt>
                    </c:numCache>
                  </c:numRef>
                </c:val>
                <c:extLst>
                  <c:ext xmlns:c16="http://schemas.microsoft.com/office/drawing/2014/chart" uri="{C3380CC4-5D6E-409C-BE32-E72D297353CC}">
                    <c16:uniqueId val="{00000003-EC4D-4FF3-8BDE-BB58922CBBD1}"/>
                  </c:ext>
                </c:extLst>
              </c15:ser>
            </c15:filteredBarSeries>
          </c:ext>
        </c:extLst>
      </c:barChart>
      <c:catAx>
        <c:axId val="54138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6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1398512"/>
        <c:crosses val="autoZero"/>
        <c:auto val="1"/>
        <c:lblAlgn val="ctr"/>
        <c:lblOffset val="100"/>
        <c:noMultiLvlLbl val="0"/>
      </c:catAx>
      <c:valAx>
        <c:axId val="541398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1388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Median Earnings in the Past 12 Months by Sex by Educational Attainment for the Population 25 Years and Over</a:t>
            </a:r>
          </a:p>
        </c:rich>
      </c:tx>
      <c:layout>
        <c:manualLayout>
          <c:xMode val="edge"/>
          <c:yMode val="edge"/>
          <c:x val="0.14141670801799719"/>
          <c:y val="8.4033613445378148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Sheet2!$C$3</c:f>
              <c:strCache>
                <c:ptCount val="1"/>
                <c:pt idx="0">
                  <c:v>Texas</c:v>
                </c:pt>
              </c:strCache>
            </c:strRef>
          </c:tx>
          <c:spPr>
            <a:solidFill>
              <a:schemeClr val="accent5"/>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Sheet2!$C$4:$C$9</c:f>
              <c:numCache>
                <c:formatCode>_(* #,##0_);_(* \(#,##0\);_(* "-"??_);_(@_)</c:formatCode>
                <c:ptCount val="6"/>
                <c:pt idx="0">
                  <c:v>35434</c:v>
                </c:pt>
                <c:pt idx="1">
                  <c:v>20044</c:v>
                </c:pt>
                <c:pt idx="2">
                  <c:v>27232</c:v>
                </c:pt>
                <c:pt idx="3">
                  <c:v>34787</c:v>
                </c:pt>
                <c:pt idx="4">
                  <c:v>51701</c:v>
                </c:pt>
                <c:pt idx="5">
                  <c:v>67079</c:v>
                </c:pt>
              </c:numCache>
            </c:numRef>
          </c:val>
          <c:extLst>
            <c:ext xmlns:c16="http://schemas.microsoft.com/office/drawing/2014/chart" uri="{C3380CC4-5D6E-409C-BE32-E72D297353CC}">
              <c16:uniqueId val="{00000000-D8E5-4E98-AE3A-E0E80F3A6B14}"/>
            </c:ext>
          </c:extLst>
        </c:ser>
        <c:ser>
          <c:idx val="1"/>
          <c:order val="1"/>
          <c:tx>
            <c:strRef>
              <c:f>Sheet2!$D$3</c:f>
              <c:strCache>
                <c:ptCount val="1"/>
                <c:pt idx="0">
                  <c:v>Male</c:v>
                </c:pt>
              </c:strCache>
            </c:strRef>
          </c:tx>
          <c:spPr>
            <a:solidFill>
              <a:schemeClr val="accent1"/>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Sheet2!$D$4:$D$9</c:f>
              <c:numCache>
                <c:formatCode>_(* #,##0_);_(* \(#,##0\);_(* "-"??_);_(@_)</c:formatCode>
                <c:ptCount val="6"/>
                <c:pt idx="0">
                  <c:v>41456</c:v>
                </c:pt>
                <c:pt idx="1">
                  <c:v>24074</c:v>
                </c:pt>
                <c:pt idx="2">
                  <c:v>32338</c:v>
                </c:pt>
                <c:pt idx="3">
                  <c:v>42208</c:v>
                </c:pt>
                <c:pt idx="4">
                  <c:v>64398</c:v>
                </c:pt>
                <c:pt idx="5">
                  <c:v>85913</c:v>
                </c:pt>
              </c:numCache>
            </c:numRef>
          </c:val>
          <c:extLst>
            <c:ext xmlns:c16="http://schemas.microsoft.com/office/drawing/2014/chart" uri="{C3380CC4-5D6E-409C-BE32-E72D297353CC}">
              <c16:uniqueId val="{00000001-D8E5-4E98-AE3A-E0E80F3A6B14}"/>
            </c:ext>
          </c:extLst>
        </c:ser>
        <c:ser>
          <c:idx val="2"/>
          <c:order val="2"/>
          <c:tx>
            <c:strRef>
              <c:f>Sheet2!$E$3</c:f>
              <c:strCache>
                <c:ptCount val="1"/>
                <c:pt idx="0">
                  <c:v>Female</c:v>
                </c:pt>
              </c:strCache>
            </c:strRef>
          </c:tx>
          <c:spPr>
            <a:solidFill>
              <a:schemeClr val="accent2"/>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Sheet2!$E$4:$E$9</c:f>
              <c:numCache>
                <c:formatCode>_(* #,##0_);_(* \(#,##0\);_(* "-"??_);_(@_)</c:formatCode>
                <c:ptCount val="6"/>
                <c:pt idx="0">
                  <c:v>29140</c:v>
                </c:pt>
                <c:pt idx="1">
                  <c:v>14210</c:v>
                </c:pt>
                <c:pt idx="2">
                  <c:v>21706</c:v>
                </c:pt>
                <c:pt idx="3">
                  <c:v>28254</c:v>
                </c:pt>
                <c:pt idx="4">
                  <c:v>45089</c:v>
                </c:pt>
                <c:pt idx="5">
                  <c:v>55345</c:v>
                </c:pt>
              </c:numCache>
            </c:numRef>
          </c:val>
          <c:extLst>
            <c:ext xmlns:c16="http://schemas.microsoft.com/office/drawing/2014/chart" uri="{C3380CC4-5D6E-409C-BE32-E72D297353CC}">
              <c16:uniqueId val="{00000002-D8E5-4E98-AE3A-E0E80F3A6B14}"/>
            </c:ext>
          </c:extLst>
        </c:ser>
        <c:dLbls>
          <c:showLegendKey val="0"/>
          <c:showVal val="0"/>
          <c:showCatName val="0"/>
          <c:showSerName val="0"/>
          <c:showPercent val="0"/>
          <c:showBubbleSize val="0"/>
        </c:dLbls>
        <c:gapWidth val="219"/>
        <c:overlap val="-27"/>
        <c:axId val="532049728"/>
        <c:axId val="532045808"/>
      </c:barChart>
      <c:catAx>
        <c:axId val="53204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2045808"/>
        <c:crosses val="autoZero"/>
        <c:auto val="1"/>
        <c:lblAlgn val="ctr"/>
        <c:lblOffset val="100"/>
        <c:noMultiLvlLbl val="0"/>
      </c:catAx>
      <c:valAx>
        <c:axId val="532045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Earnings ($)</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2049728"/>
        <c:crosses val="autoZero"/>
        <c:crossBetween val="between"/>
      </c:valAx>
      <c:spPr>
        <a:noFill/>
        <a:ln>
          <a:noFill/>
        </a:ln>
        <a:effectLst/>
      </c:spPr>
    </c:plotArea>
    <c:legend>
      <c:legendPos val="b"/>
      <c:layout>
        <c:manualLayout>
          <c:xMode val="edge"/>
          <c:yMode val="edge"/>
          <c:x val="0.42801837270341209"/>
          <c:y val="0.92089734017926783"/>
          <c:w val="0.24130110065370491"/>
          <c:h val="6.54074345357993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0.44734</cdr:x>
      <cdr:y>0.15615</cdr:y>
    </cdr:from>
    <cdr:to>
      <cdr:x>0.72367</cdr:x>
      <cdr:y>0.32791</cdr:y>
    </cdr:to>
    <cdr:cxnSp macro="">
      <cdr:nvCxnSpPr>
        <cdr:cNvPr id="14" name="Straight Arrow Connector 13"/>
        <cdr:cNvCxnSpPr/>
      </cdr:nvCxnSpPr>
      <cdr:spPr>
        <a:xfrm xmlns:a="http://schemas.openxmlformats.org/drawingml/2006/main" flipV="1">
          <a:off x="4194176" y="762000"/>
          <a:ext cx="2590800" cy="838200"/>
        </a:xfrm>
        <a:prstGeom xmlns:a="http://schemas.openxmlformats.org/drawingml/2006/main" prst="straightConnector1">
          <a:avLst/>
        </a:prstGeom>
        <a:ln xmlns:a="http://schemas.openxmlformats.org/drawingml/2006/main" w="22225">
          <a:solidFill>
            <a:schemeClr val="accent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9/20/2018</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358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Domestic migration to Texas</a:t>
            </a:r>
            <a:r>
              <a:rPr lang="en-US" baseline="0" dirty="0" smtClean="0"/>
              <a:t> this decade was highest in 2015. in recent years, domestic net-migration to Texas has slowed and the number of domestic migrants net to Florida has exceeded Texas. California has had net out domestic migration for each year of this decade. Many of the California out-migrants are moving to Texas.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1587698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3886">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2155357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pyramid represents the age, sex, race and</a:t>
            </a:r>
            <a:r>
              <a:rPr lang="en-US" baseline="0" dirty="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2913736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pyramid represents the age, sex, race and</a:t>
            </a:r>
            <a:r>
              <a:rPr lang="en-US" baseline="0" dirty="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14</a:t>
            </a:fld>
            <a:endParaRPr lang="en-US" dirty="0"/>
          </a:p>
        </p:txBody>
      </p:sp>
    </p:spTree>
    <p:extLst>
      <p:ext uri="{BB962C8B-B14F-4D97-AF65-F5344CB8AC3E}">
        <p14:creationId xmlns:p14="http://schemas.microsoft.com/office/powerpoint/2010/main" val="786011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pyramid represents the age, sex, race and</a:t>
            </a:r>
            <a:r>
              <a:rPr lang="en-US" baseline="0" dirty="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1115241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population of children aged less that 20 years</a:t>
            </a:r>
            <a:r>
              <a:rPr lang="en-US" baseline="0" dirty="0" smtClean="0"/>
              <a:t> has been increasing steadily since the last census.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1504726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2444282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28750" y="576263"/>
            <a:ext cx="6915150" cy="51879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23</a:t>
            </a:fld>
            <a:endParaRPr lang="en-US" dirty="0"/>
          </a:p>
        </p:txBody>
      </p:sp>
    </p:spTree>
    <p:extLst>
      <p:ext uri="{BB962C8B-B14F-4D97-AF65-F5344CB8AC3E}">
        <p14:creationId xmlns:p14="http://schemas.microsoft.com/office/powerpoint/2010/main" val="1330045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Texas continues to make strides</a:t>
            </a:r>
            <a:r>
              <a:rPr lang="en-US" baseline="0" dirty="0" smtClean="0"/>
              <a:t> in educational attainment. In 2007 about half (48.5%) of Texans 25 years and older had a high school diploma or GED or even less education and the other half had some college and up to a professional degree. By 2017, closer to 60% of Texans 25 years and older now have some college, a college degree, or a professional degree. Similarly our percent of the population with at least a HS diploma has increased from 79% in 2007 to over 83% in 2017 and the percent of population with a bachelor’s degree has increased from 25% to over 29% during the same time period.</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25</a:t>
            </a:fld>
            <a:endParaRPr lang="en-US" dirty="0"/>
          </a:p>
        </p:txBody>
      </p:sp>
    </p:spTree>
    <p:extLst>
      <p:ext uri="{BB962C8B-B14F-4D97-AF65-F5344CB8AC3E}">
        <p14:creationId xmlns:p14="http://schemas.microsoft.com/office/powerpoint/2010/main" val="4167254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children living in poverty is higher in the more</a:t>
            </a:r>
            <a:r>
              <a:rPr lang="en-US" baseline="0" dirty="0" smtClean="0"/>
              <a:t> urbanized areas of the State. Dallas and Harris Counties lead the state in having the most children living below poverty.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28</a:t>
            </a:fld>
            <a:endParaRPr lang="en-US" dirty="0"/>
          </a:p>
        </p:txBody>
      </p:sp>
    </p:spTree>
    <p:extLst>
      <p:ext uri="{BB962C8B-B14F-4D97-AF65-F5344CB8AC3E}">
        <p14:creationId xmlns:p14="http://schemas.microsoft.com/office/powerpoint/2010/main" val="227731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249238"/>
            <a:ext cx="8212138" cy="6161087"/>
          </a:xfrm>
        </p:spPr>
      </p:sp>
      <p:sp>
        <p:nvSpPr>
          <p:cNvPr id="3" name="Notes Placeholder 2"/>
          <p:cNvSpPr>
            <a:spLocks noGrp="1"/>
          </p:cNvSpPr>
          <p:nvPr>
            <p:ph type="body" idx="1"/>
          </p:nvPr>
        </p:nvSpPr>
        <p:spPr/>
        <p:txBody>
          <a:bodyPr>
            <a:normAutofit fontScale="85000" lnSpcReduction="10000"/>
          </a:bodyPr>
          <a:lstStyle/>
          <a:p>
            <a:endParaRPr lang="en-US" dirty="0" smtClean="0"/>
          </a:p>
          <a:p>
            <a:endParaRPr lang="en-US" dirty="0" smtClean="0"/>
          </a:p>
          <a:p>
            <a:endParaRPr lang="en-US" dirty="0" smtClean="0"/>
          </a:p>
          <a:p>
            <a:endParaRPr lang="en-US" dirty="0" smtClean="0"/>
          </a:p>
          <a:p>
            <a:r>
              <a:rPr lang="en-US" dirty="0" smtClean="0"/>
              <a:t>Texas </a:t>
            </a:r>
            <a:r>
              <a:rPr lang="en-US" dirty="0"/>
              <a:t>is the second largest</a:t>
            </a:r>
            <a:r>
              <a:rPr lang="en-US" baseline="0" dirty="0"/>
              <a:t> state in </a:t>
            </a:r>
            <a:r>
              <a:rPr lang="en-US" baseline="0" dirty="0" smtClean="0"/>
              <a:t>term s </a:t>
            </a:r>
            <a:r>
              <a:rPr lang="en-US" baseline="0" dirty="0"/>
              <a:t>of population (2</a:t>
            </a:r>
            <a:r>
              <a:rPr lang="en-US" baseline="30000" dirty="0"/>
              <a:t>nd</a:t>
            </a:r>
            <a:r>
              <a:rPr lang="en-US" baseline="0" dirty="0"/>
              <a:t> to CA) and area (2</a:t>
            </a:r>
            <a:r>
              <a:rPr lang="en-US" baseline="30000" dirty="0"/>
              <a:t>nd</a:t>
            </a:r>
            <a:r>
              <a:rPr lang="en-US" baseline="0" dirty="0"/>
              <a:t> to AK). In terms of </a:t>
            </a:r>
            <a:r>
              <a:rPr lang="en-US" b="1" baseline="0" dirty="0"/>
              <a:t>number of people, </a:t>
            </a:r>
            <a:r>
              <a:rPr lang="en-US" baseline="0" dirty="0"/>
              <a:t>Texas’ growth exceeds that of all other states between 2010 and 2017</a:t>
            </a:r>
            <a:r>
              <a:rPr lang="en-US" baseline="0" dirty="0" smtClean="0"/>
              <a:t>. The pace of (percent) change of Texas exceeds that of other large states.</a:t>
            </a:r>
            <a:endParaRPr lang="en-US" dirty="0"/>
          </a:p>
        </p:txBody>
      </p:sp>
    </p:spTree>
    <p:extLst>
      <p:ext uri="{BB962C8B-B14F-4D97-AF65-F5344CB8AC3E}">
        <p14:creationId xmlns:p14="http://schemas.microsoft.com/office/powerpoint/2010/main" val="1889772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a:t>
            </a:r>
            <a:r>
              <a:rPr lang="en-US" baseline="0" dirty="0" smtClean="0"/>
              <a:t> of children living below poverty illustrates a different perspective than the number of children living below poverty. Counties along the lower Rio Grande river have the highest percent of children in poverty. We also see that many more rural or less urbanized counties have higher percentages of children living in poverty.</a:t>
            </a: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29</a:t>
            </a:fld>
            <a:endParaRPr lang="en-US" dirty="0"/>
          </a:p>
        </p:txBody>
      </p:sp>
    </p:spTree>
    <p:extLst>
      <p:ext uri="{BB962C8B-B14F-4D97-AF65-F5344CB8AC3E}">
        <p14:creationId xmlns:p14="http://schemas.microsoft.com/office/powerpoint/2010/main" val="3031970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numbers of children who live in homes that do not speak English is highest</a:t>
            </a:r>
            <a:r>
              <a:rPr lang="en-US" baseline="0" dirty="0" smtClean="0"/>
              <a:t> in the urban core counties and the lower Rio Grande Valley.</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30</a:t>
            </a:fld>
            <a:endParaRPr lang="en-US" dirty="0"/>
          </a:p>
        </p:txBody>
      </p:sp>
    </p:spTree>
    <p:extLst>
      <p:ext uri="{BB962C8B-B14F-4D97-AF65-F5344CB8AC3E}">
        <p14:creationId xmlns:p14="http://schemas.microsoft.com/office/powerpoint/2010/main" val="1688193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concentration</a:t>
            </a:r>
            <a:r>
              <a:rPr lang="en-US" baseline="0" dirty="0" smtClean="0"/>
              <a:t> or percent of children who live in homes that do not speak English is highest along the Rio Grande River and far west Texas.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31</a:t>
            </a:fld>
            <a:endParaRPr lang="en-US" dirty="0"/>
          </a:p>
        </p:txBody>
      </p:sp>
    </p:spTree>
    <p:extLst>
      <p:ext uri="{BB962C8B-B14F-4D97-AF65-F5344CB8AC3E}">
        <p14:creationId xmlns:p14="http://schemas.microsoft.com/office/powerpoint/2010/main" val="347381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8788" y="165100"/>
            <a:ext cx="7126287" cy="5346700"/>
          </a:xfrm>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32</a:t>
            </a:fld>
            <a:endParaRPr lang="en-US" dirty="0"/>
          </a:p>
        </p:txBody>
      </p:sp>
    </p:spTree>
    <p:extLst>
      <p:ext uri="{BB962C8B-B14F-4D97-AF65-F5344CB8AC3E}">
        <p14:creationId xmlns:p14="http://schemas.microsoft.com/office/powerpoint/2010/main" val="3342481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projections for children</a:t>
            </a:r>
            <a:r>
              <a:rPr lang="en-US" baseline="0" dirty="0" smtClean="0"/>
              <a:t> 0-18 years of age by race and ethnicity suggest that Latino’s are and will increasingly be the largest race/ethnic group. The number and percent of children who are non-Hispanic white are likely to decline. Non-Hispanic other are largely of Asian descent and they appear to be increasing rapidly, although the base number is small.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33</a:t>
            </a:fld>
            <a:endParaRPr lang="en-US" dirty="0"/>
          </a:p>
        </p:txBody>
      </p:sp>
    </p:spTree>
    <p:extLst>
      <p:ext uri="{BB962C8B-B14F-4D97-AF65-F5344CB8AC3E}">
        <p14:creationId xmlns:p14="http://schemas.microsoft.com/office/powerpoint/2010/main" val="3071865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projections for children</a:t>
            </a:r>
            <a:r>
              <a:rPr lang="en-US" baseline="0" dirty="0" smtClean="0"/>
              <a:t> 0-18 years of age by race and ethnicity suggest that Latino’s are and will increasingly be the largest race/ethnic group. The number and percent of children who are non-Hispanic white are likely to decline. Non-Hispanic other are largely of Asian descent and they appear to be increasing rapidly, although the base number is small.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34</a:t>
            </a:fld>
            <a:endParaRPr lang="en-US" dirty="0"/>
          </a:p>
        </p:txBody>
      </p:sp>
    </p:spTree>
    <p:extLst>
      <p:ext uri="{BB962C8B-B14F-4D97-AF65-F5344CB8AC3E}">
        <p14:creationId xmlns:p14="http://schemas.microsoft.com/office/powerpoint/2010/main" val="4177893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projected growth in the number of children is expected to be in the urban core and suburban ring counties of the population triangle.</a:t>
            </a:r>
            <a:r>
              <a:rPr lang="en-US" baseline="0" dirty="0" smtClean="0"/>
              <a:t> The lower RGV counties and the urban counties out west will also see growth in the numbers of children. There are numerous counties, most being largely rural counties, that are projected to have fewer children in the future.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35</a:t>
            </a:fld>
            <a:endParaRPr lang="en-US" dirty="0"/>
          </a:p>
        </p:txBody>
      </p:sp>
    </p:spTree>
    <p:extLst>
      <p:ext uri="{BB962C8B-B14F-4D97-AF65-F5344CB8AC3E}">
        <p14:creationId xmlns:p14="http://schemas.microsoft.com/office/powerpoint/2010/main" val="851053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rapid (percent change) of the child population in Texas</a:t>
            </a:r>
            <a:r>
              <a:rPr lang="en-US" baseline="0" dirty="0" smtClean="0"/>
              <a:t> will likely be in the suburban ring counties of Dallas and Houston and San Antonio/Austin.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36</a:t>
            </a:fld>
            <a:endParaRPr lang="en-US" dirty="0"/>
          </a:p>
        </p:txBody>
      </p:sp>
    </p:spTree>
    <p:extLst>
      <p:ext uri="{BB962C8B-B14F-4D97-AF65-F5344CB8AC3E}">
        <p14:creationId xmlns:p14="http://schemas.microsoft.com/office/powerpoint/2010/main" val="679455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a:t>
            </a:r>
            <a:r>
              <a:rPr lang="en-US" baseline="0" dirty="0"/>
              <a:t> demonstrates that most of the population change (95%) in Texas’s population of persons aged 0-18 will in metro areas by 2030.</a:t>
            </a:r>
          </a:p>
          <a:p>
            <a:r>
              <a:rPr lang="en-US" baseline="0" dirty="0"/>
              <a:t>About 80% of the population change of persons aged 0-18 will be from Hispanic descent in 2030 and 93% of Hispanic children will live in metro areas.</a:t>
            </a:r>
          </a:p>
          <a:p>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37</a:t>
            </a:fld>
            <a:endParaRPr lang="en-US" dirty="0"/>
          </a:p>
        </p:txBody>
      </p:sp>
    </p:spTree>
    <p:extLst>
      <p:ext uri="{BB962C8B-B14F-4D97-AF65-F5344CB8AC3E}">
        <p14:creationId xmlns:p14="http://schemas.microsoft.com/office/powerpoint/2010/main" val="1678441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projected number of children by race and</a:t>
            </a:r>
            <a:r>
              <a:rPr lang="en-US" baseline="0" dirty="0" smtClean="0"/>
              <a:t> ethnicity suggests that Hispanics are and will continue to drive increases in population among youth in Texas.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38</a:t>
            </a:fld>
            <a:endParaRPr lang="en-US" dirty="0"/>
          </a:p>
        </p:txBody>
      </p:sp>
    </p:spTree>
    <p:extLst>
      <p:ext uri="{BB962C8B-B14F-4D97-AF65-F5344CB8AC3E}">
        <p14:creationId xmlns:p14="http://schemas.microsoft.com/office/powerpoint/2010/main" val="269961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173038"/>
            <a:ext cx="8307388" cy="6232525"/>
          </a:xfrm>
        </p:spPr>
      </p:sp>
      <p:sp>
        <p:nvSpPr>
          <p:cNvPr id="3" name="Notes Placeholder 2"/>
          <p:cNvSpPr>
            <a:spLocks noGrp="1"/>
          </p:cNvSpPr>
          <p:nvPr>
            <p:ph type="body" idx="1"/>
          </p:nvPr>
        </p:nvSpPr>
        <p:spPr/>
        <p:txBody>
          <a:bodyPr/>
          <a:lstStyle/>
          <a:p>
            <a:pPr defTabSz="1020137">
              <a:defRPr/>
            </a:pPr>
            <a:endParaRPr lang="en-US" sz="900" dirty="0"/>
          </a:p>
        </p:txBody>
      </p:sp>
    </p:spTree>
    <p:extLst>
      <p:ext uri="{BB962C8B-B14F-4D97-AF65-F5344CB8AC3E}">
        <p14:creationId xmlns:p14="http://schemas.microsoft.com/office/powerpoint/2010/main" val="975217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child aged population in Texas will increasingly be Hispanic</a:t>
            </a:r>
            <a:r>
              <a:rPr lang="en-US" baseline="0" dirty="0" smtClean="0"/>
              <a:t> and the percent that are non-Hispanic white will decrease over time.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39</a:t>
            </a:fld>
            <a:endParaRPr lang="en-US" dirty="0"/>
          </a:p>
        </p:txBody>
      </p:sp>
    </p:spTree>
    <p:extLst>
      <p:ext uri="{BB962C8B-B14F-4D97-AF65-F5344CB8AC3E}">
        <p14:creationId xmlns:p14="http://schemas.microsoft.com/office/powerpoint/2010/main" val="3861484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406400"/>
            <a:ext cx="7961312" cy="5972175"/>
          </a:xfrm>
        </p:spPr>
      </p:sp>
      <p:sp>
        <p:nvSpPr>
          <p:cNvPr id="3" name="Notes Placeholder 2"/>
          <p:cNvSpPr>
            <a:spLocks noGrp="1"/>
          </p:cNvSpPr>
          <p:nvPr>
            <p:ph type="body" idx="1"/>
          </p:nvPr>
        </p:nvSpPr>
        <p:spPr/>
        <p:txBody>
          <a:bodyPr/>
          <a:lstStyle/>
          <a:p>
            <a:endParaRPr lang="en-US" sz="1000" dirty="0"/>
          </a:p>
          <a:p>
            <a:endParaRPr lang="en-US" sz="1000" dirty="0"/>
          </a:p>
          <a:p>
            <a:r>
              <a:rPr lang="en-US" sz="1000" dirty="0"/>
              <a:t>Educational 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2028921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7475" y="601663"/>
            <a:ext cx="7270750" cy="5454650"/>
          </a:xfrm>
        </p:spPr>
      </p:sp>
      <p:sp>
        <p:nvSpPr>
          <p:cNvPr id="3" name="Notes Placeholder 2"/>
          <p:cNvSpPr>
            <a:spLocks noGrp="1"/>
          </p:cNvSpPr>
          <p:nvPr>
            <p:ph type="body" idx="1"/>
          </p:nvPr>
        </p:nvSpPr>
        <p:spPr/>
        <p:txBody>
          <a:bodyPr>
            <a:normAutofit lnSpcReduction="10000"/>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41</a:t>
            </a:fld>
            <a:endParaRPr lang="en-US" dirty="0"/>
          </a:p>
        </p:txBody>
      </p:sp>
    </p:spTree>
    <p:extLst>
      <p:ext uri="{BB962C8B-B14F-4D97-AF65-F5344CB8AC3E}">
        <p14:creationId xmlns:p14="http://schemas.microsoft.com/office/powerpoint/2010/main" val="438925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7475" y="601663"/>
            <a:ext cx="7270750" cy="5454650"/>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42</a:t>
            </a:fld>
            <a:endParaRPr lang="en-US" dirty="0"/>
          </a:p>
        </p:txBody>
      </p:sp>
    </p:spTree>
    <p:extLst>
      <p:ext uri="{BB962C8B-B14F-4D97-AF65-F5344CB8AC3E}">
        <p14:creationId xmlns:p14="http://schemas.microsoft.com/office/powerpoint/2010/main" val="3537070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Projected population growth suggests</a:t>
            </a:r>
            <a:r>
              <a:rPr lang="en-US" baseline="0" dirty="0" smtClean="0"/>
              <a:t> increased numbers and density in the points of Texas’ population triangle, the lower Rio Grande valley with continued growth of El Paso and the urbanized areas in the west of the State.  Many rural counties will continue to lose population.</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43</a:t>
            </a:fld>
            <a:endParaRPr lang="en-US" dirty="0"/>
          </a:p>
        </p:txBody>
      </p:sp>
    </p:spTree>
    <p:extLst>
      <p:ext uri="{BB962C8B-B14F-4D97-AF65-F5344CB8AC3E}">
        <p14:creationId xmlns:p14="http://schemas.microsoft.com/office/powerpoint/2010/main" val="3501160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44</a:t>
            </a:fld>
            <a:endParaRPr lang="en-US" dirty="0"/>
          </a:p>
        </p:txBody>
      </p:sp>
    </p:spTree>
    <p:extLst>
      <p:ext uri="{BB962C8B-B14F-4D97-AF65-F5344CB8AC3E}">
        <p14:creationId xmlns:p14="http://schemas.microsoft.com/office/powerpoint/2010/main" val="3534272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0788" y="228600"/>
            <a:ext cx="6894512"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Texas Demographic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45</a:t>
            </a:fld>
            <a:endParaRPr lang="en-US" dirty="0" smtClean="0"/>
          </a:p>
        </p:txBody>
      </p:sp>
    </p:spTree>
    <p:extLst>
      <p:ext uri="{BB962C8B-B14F-4D97-AF65-F5344CB8AC3E}">
        <p14:creationId xmlns:p14="http://schemas.microsoft.com/office/powerpoint/2010/main" val="127167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520700"/>
            <a:ext cx="8204200" cy="6153150"/>
          </a:xfrm>
        </p:spPr>
      </p:sp>
      <p:sp>
        <p:nvSpPr>
          <p:cNvPr id="3" name="Notes Placeholder 2"/>
          <p:cNvSpPr>
            <a:spLocks noGrp="1"/>
          </p:cNvSpPr>
          <p:nvPr>
            <p:ph type="body" idx="1"/>
          </p:nvPr>
        </p:nvSpPr>
        <p:spPr>
          <a:xfrm>
            <a:off x="587606" y="6493316"/>
            <a:ext cx="9265764" cy="1976854"/>
          </a:xfrm>
          <a:prstGeom prst="rect">
            <a:avLst/>
          </a:prstGeom>
        </p:spPr>
        <p:txBody>
          <a:bodyPr/>
          <a:lstStyle/>
          <a:p>
            <a:pPr defTabSz="1020137">
              <a:defRPr/>
            </a:pPr>
            <a:endParaRPr lang="en-US" dirty="0" smtClean="0"/>
          </a:p>
        </p:txBody>
      </p:sp>
      <p:sp>
        <p:nvSpPr>
          <p:cNvPr id="4" name="Slide Number Placeholder 3"/>
          <p:cNvSpPr>
            <a:spLocks noGrp="1"/>
          </p:cNvSpPr>
          <p:nvPr>
            <p:ph type="sldNum" sz="quarter" idx="10"/>
          </p:nvPr>
        </p:nvSpPr>
        <p:spPr>
          <a:xfrm>
            <a:off x="5803296" y="7566876"/>
            <a:ext cx="4437813" cy="398257"/>
          </a:xfrm>
          <a:prstGeom prst="rect">
            <a:avLst/>
          </a:prstGeom>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335577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346075"/>
            <a:ext cx="8205788" cy="6156325"/>
          </a:xfrm>
        </p:spPr>
      </p:sp>
      <p:sp>
        <p:nvSpPr>
          <p:cNvPr id="3" name="Notes Placeholder 2"/>
          <p:cNvSpPr>
            <a:spLocks noGrp="1"/>
          </p:cNvSpPr>
          <p:nvPr>
            <p:ph type="body" idx="1"/>
          </p:nvPr>
        </p:nvSpPr>
        <p:spPr>
          <a:xfrm>
            <a:off x="587606" y="6320159"/>
            <a:ext cx="9265764" cy="1976854"/>
          </a:xfrm>
          <a:prstGeom prst="rect">
            <a:avLst/>
          </a:prstGeom>
        </p:spPr>
        <p:txBody>
          <a:bodyPr/>
          <a:lstStyle/>
          <a:p>
            <a:pPr defTabSz="1020137">
              <a:defRPr/>
            </a:pPr>
            <a:endParaRPr lang="en-US" dirty="0" smtClean="0"/>
          </a:p>
        </p:txBody>
      </p:sp>
      <p:sp>
        <p:nvSpPr>
          <p:cNvPr id="4" name="Slide Number Placeholder 3"/>
          <p:cNvSpPr>
            <a:spLocks noGrp="1"/>
          </p:cNvSpPr>
          <p:nvPr>
            <p:ph type="sldNum" sz="quarter" idx="10"/>
          </p:nvPr>
        </p:nvSpPr>
        <p:spPr>
          <a:xfrm>
            <a:off x="5803296" y="7566876"/>
            <a:ext cx="4437813" cy="398257"/>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136005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346075"/>
            <a:ext cx="8205788" cy="6156325"/>
          </a:xfrm>
        </p:spPr>
      </p:sp>
      <p:sp>
        <p:nvSpPr>
          <p:cNvPr id="3" name="Notes Placeholder 2"/>
          <p:cNvSpPr>
            <a:spLocks noGrp="1"/>
          </p:cNvSpPr>
          <p:nvPr>
            <p:ph type="body" idx="1"/>
          </p:nvPr>
        </p:nvSpPr>
        <p:spPr>
          <a:xfrm>
            <a:off x="587606" y="6320159"/>
            <a:ext cx="9265764" cy="1976854"/>
          </a:xfrm>
          <a:prstGeom prst="rect">
            <a:avLst/>
          </a:prstGeom>
        </p:spPr>
        <p:txBody>
          <a:bodyPr/>
          <a:lstStyle/>
          <a:p>
            <a:pPr defTabSz="1020137">
              <a:defRPr/>
            </a:pPr>
            <a:endParaRPr lang="en-US" dirty="0" smtClean="0"/>
          </a:p>
        </p:txBody>
      </p:sp>
      <p:sp>
        <p:nvSpPr>
          <p:cNvPr id="4" name="Slide Number Placeholder 3"/>
          <p:cNvSpPr>
            <a:spLocks noGrp="1"/>
          </p:cNvSpPr>
          <p:nvPr>
            <p:ph type="sldNum" sz="quarter" idx="10"/>
          </p:nvPr>
        </p:nvSpPr>
        <p:spPr>
          <a:xfrm>
            <a:off x="5803296" y="7566876"/>
            <a:ext cx="4437813" cy="398257"/>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95643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346075"/>
            <a:ext cx="8205788" cy="6156325"/>
          </a:xfrm>
        </p:spPr>
      </p:sp>
      <p:sp>
        <p:nvSpPr>
          <p:cNvPr id="3" name="Notes Placeholder 2"/>
          <p:cNvSpPr>
            <a:spLocks noGrp="1"/>
          </p:cNvSpPr>
          <p:nvPr>
            <p:ph type="body" idx="1"/>
          </p:nvPr>
        </p:nvSpPr>
        <p:spPr>
          <a:xfrm>
            <a:off x="587606" y="6320159"/>
            <a:ext cx="9265764" cy="1976854"/>
          </a:xfrm>
          <a:prstGeom prst="rect">
            <a:avLst/>
          </a:prstGeom>
        </p:spPr>
        <p:txBody>
          <a:bodyPr/>
          <a:lstStyle/>
          <a:p>
            <a:pPr defTabSz="1020137">
              <a:defRPr/>
            </a:pPr>
            <a:endParaRPr lang="en-US" dirty="0" smtClean="0"/>
          </a:p>
        </p:txBody>
      </p:sp>
      <p:sp>
        <p:nvSpPr>
          <p:cNvPr id="4" name="Slide Number Placeholder 3"/>
          <p:cNvSpPr>
            <a:spLocks noGrp="1"/>
          </p:cNvSpPr>
          <p:nvPr>
            <p:ph type="sldNum" sz="quarter" idx="10"/>
          </p:nvPr>
        </p:nvSpPr>
        <p:spPr>
          <a:xfrm>
            <a:off x="5803296" y="7566876"/>
            <a:ext cx="4437813" cy="398257"/>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3828685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323790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a:t>
            </a:r>
            <a:r>
              <a:rPr lang="en-US" baseline="0" dirty="0" smtClean="0"/>
              <a:t> increase has been in the range of half of population change since the last Census in Texas. Thus Texas is growing quickly and substantially from having more births than deaths over time. In recent years the number and percent of new Texas from other states has decline and the number and percent of international migrants has increased.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3514664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fontScale="92500"/>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1734916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9/20/2018</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450894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9/20/2018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743523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9/20/2018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283830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6368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9/20/2018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0483326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9/20/2018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328022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9/20/2018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937583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9/20/2018</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578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9/20/2018</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66147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9/20/2018</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75998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9/20/2018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742573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9/20/2018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04094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9/20/2018</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12249507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175071"/>
            <a:ext cx="5317435" cy="1196529"/>
          </a:xfrm>
        </p:spPr>
        <p:txBody>
          <a:bodyPr>
            <a:normAutofit/>
          </a:bodyPr>
          <a:lstStyle/>
          <a:p>
            <a:pPr algn="ctr"/>
            <a:r>
              <a:rPr lang="en-US" sz="2800" dirty="0" smtClean="0"/>
              <a:t>Demographics </a:t>
            </a:r>
            <a:r>
              <a:rPr lang="en-US" sz="2800" dirty="0"/>
              <a:t>of </a:t>
            </a:r>
            <a:r>
              <a:rPr lang="en-US" sz="2800" dirty="0" smtClean="0"/>
              <a:t>Texas and Education</a:t>
            </a:r>
            <a:endParaRPr lang="en-US" sz="2800" dirty="0"/>
          </a:p>
        </p:txBody>
      </p:sp>
      <p:sp>
        <p:nvSpPr>
          <p:cNvPr id="4" name="Subtitle 3"/>
          <p:cNvSpPr>
            <a:spLocks noGrp="1"/>
          </p:cNvSpPr>
          <p:nvPr>
            <p:ph type="subTitle" idx="1"/>
          </p:nvPr>
        </p:nvSpPr>
        <p:spPr>
          <a:xfrm>
            <a:off x="5693923" y="2514600"/>
            <a:ext cx="3429000" cy="1981200"/>
          </a:xfrm>
        </p:spPr>
        <p:txBody>
          <a:bodyPr>
            <a:normAutofit fontScale="92500"/>
          </a:bodyPr>
          <a:lstStyle/>
          <a:p>
            <a:pPr algn="ctr"/>
            <a:r>
              <a:rPr lang="en-US" dirty="0" smtClean="0"/>
              <a:t>Stephen F. Austin University </a:t>
            </a:r>
          </a:p>
          <a:p>
            <a:pPr algn="ctr"/>
            <a:r>
              <a:rPr lang="en-US" dirty="0" smtClean="0"/>
              <a:t>Data Day</a:t>
            </a:r>
          </a:p>
          <a:p>
            <a:pPr algn="ctr"/>
            <a:r>
              <a:rPr lang="en-US" sz="2000" dirty="0" smtClean="0"/>
              <a:t>Nacogdoches, Texas</a:t>
            </a:r>
          </a:p>
          <a:p>
            <a:pPr algn="ctr"/>
            <a:r>
              <a:rPr lang="en-US" sz="2000" dirty="0" smtClean="0"/>
              <a:t>September 21, 2018</a:t>
            </a:r>
            <a:endParaRPr lang="en-US" sz="2000" dirty="0"/>
          </a:p>
        </p:txBody>
      </p:sp>
    </p:spTree>
    <p:extLst>
      <p:ext uri="{BB962C8B-B14F-4D97-AF65-F5344CB8AC3E}">
        <p14:creationId xmlns:p14="http://schemas.microsoft.com/office/powerpoint/2010/main" val="1219335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Estimates of percent components </a:t>
            </a:r>
            <a:r>
              <a:rPr lang="en-US" sz="2400" dirty="0"/>
              <a:t>of population change</a:t>
            </a:r>
            <a:r>
              <a:rPr lang="en-US" sz="2400" dirty="0" smtClean="0"/>
              <a:t>, </a:t>
            </a:r>
            <a:r>
              <a:rPr lang="en-US" sz="2400" dirty="0"/>
              <a:t>Texas, 2011-2017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92389787"/>
              </p:ext>
            </p:extLst>
          </p:nvPr>
        </p:nvGraphicFramePr>
        <p:xfrm>
          <a:off x="377824" y="1295400"/>
          <a:ext cx="9375775" cy="48799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10</a:t>
            </a:fld>
            <a:endParaRPr lang="en-US" dirty="0"/>
          </a:p>
        </p:txBody>
      </p:sp>
      <p:sp>
        <p:nvSpPr>
          <p:cNvPr id="8" name="TextBox 7"/>
          <p:cNvSpPr txBox="1"/>
          <p:nvPr/>
        </p:nvSpPr>
        <p:spPr>
          <a:xfrm>
            <a:off x="228600" y="6459866"/>
            <a:ext cx="9067800" cy="261610"/>
          </a:xfrm>
          <a:prstGeom prst="rect">
            <a:avLst/>
          </a:prstGeom>
          <a:noFill/>
        </p:spPr>
        <p:txBody>
          <a:bodyPr wrap="square" rtlCol="0">
            <a:spAutoFit/>
          </a:bodyPr>
          <a:lstStyle/>
          <a:p>
            <a:r>
              <a:rPr lang="en-US" sz="1100" dirty="0" smtClean="0">
                <a:solidFill>
                  <a:schemeClr val="tx1">
                    <a:lumMod val="50000"/>
                    <a:lumOff val="50000"/>
                  </a:schemeClr>
                </a:solidFill>
              </a:rPr>
              <a:t>Source: U.S. Census Bureau, 2017 Vintage population estimates</a:t>
            </a:r>
            <a:endParaRPr lang="en-US" sz="1100" dirty="0">
              <a:solidFill>
                <a:schemeClr val="tx1">
                  <a:lumMod val="50000"/>
                  <a:lumOff val="50000"/>
                </a:schemeClr>
              </a:solidFill>
            </a:endParaRPr>
          </a:p>
        </p:txBody>
      </p:sp>
      <p:cxnSp>
        <p:nvCxnSpPr>
          <p:cNvPr id="10" name="Straight Arrow Connector 9"/>
          <p:cNvCxnSpPr/>
          <p:nvPr/>
        </p:nvCxnSpPr>
        <p:spPr>
          <a:xfrm>
            <a:off x="1295400" y="3581400"/>
            <a:ext cx="609600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25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Domestic net-migration, Texas, Florida, California, 2011-2017</a:t>
            </a:r>
          </a:p>
        </p:txBody>
      </p:sp>
      <p:sp>
        <p:nvSpPr>
          <p:cNvPr id="4" name="Slide Number Placeholder 3"/>
          <p:cNvSpPr>
            <a:spLocks noGrp="1"/>
          </p:cNvSpPr>
          <p:nvPr>
            <p:ph type="sldNum" sz="quarter" idx="4"/>
          </p:nvPr>
        </p:nvSpPr>
        <p:spPr/>
        <p:txBody>
          <a:bodyPr/>
          <a:lstStyle/>
          <a:p>
            <a:fld id="{2BC1FA3B-F0C1-4F58-90BE-DCC7501F4B28}" type="slidenum">
              <a:rPr lang="en-US" smtClean="0"/>
              <a:pPr/>
              <a:t>11</a:t>
            </a:fld>
            <a:endParaRPr lang="en-US" dirty="0"/>
          </a:p>
        </p:txBody>
      </p:sp>
      <p:graphicFrame>
        <p:nvGraphicFramePr>
          <p:cNvPr id="7" name="Content Placeholder 6"/>
          <p:cNvGraphicFramePr>
            <a:graphicFrameLocks noGrp="1"/>
          </p:cNvGraphicFramePr>
          <p:nvPr>
            <p:ph idx="1"/>
            <p:extLst/>
          </p:nvPr>
        </p:nvGraphicFramePr>
        <p:xfrm>
          <a:off x="377824" y="1219200"/>
          <a:ext cx="8461375" cy="49561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 y="6538923"/>
            <a:ext cx="3978974"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2017 Vintage Population Estimates </a:t>
            </a:r>
          </a:p>
        </p:txBody>
      </p:sp>
    </p:spTree>
    <p:extLst>
      <p:ext uri="{BB962C8B-B14F-4D97-AF65-F5344CB8AC3E}">
        <p14:creationId xmlns:p14="http://schemas.microsoft.com/office/powerpoint/2010/main" val="20478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White (non-Hispanic) and Hispanic Populations by Age, 2014</a:t>
            </a:r>
            <a:endParaRPr lang="en-US" sz="3200" dirty="0"/>
          </a:p>
        </p:txBody>
      </p:sp>
      <p:graphicFrame>
        <p:nvGraphicFramePr>
          <p:cNvPr id="5" name="Content Placeholder 4"/>
          <p:cNvGraphicFramePr>
            <a:graphicFrameLocks noGrp="1"/>
          </p:cNvGraphicFramePr>
          <p:nvPr>
            <p:ph idx="1"/>
            <p:extLst/>
          </p:nvPr>
        </p:nvGraphicFramePr>
        <p:xfrm>
          <a:off x="0" y="1524000"/>
          <a:ext cx="9067800" cy="58966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12</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1114302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94360" y="1323012"/>
          <a:ext cx="8458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13</a:t>
            </a:fld>
            <a:endParaRPr lang="en-US" dirty="0"/>
          </a:p>
        </p:txBody>
      </p:sp>
      <p:sp>
        <p:nvSpPr>
          <p:cNvPr id="6" name="Title 1"/>
          <p:cNvSpPr>
            <a:spLocks noGrp="1"/>
          </p:cNvSpPr>
          <p:nvPr>
            <p:ph type="title"/>
          </p:nvPr>
        </p:nvSpPr>
        <p:spPr/>
        <p:txBody>
          <a:bodyPr>
            <a:noAutofit/>
          </a:bodyPr>
          <a:lstStyle/>
          <a:p>
            <a:r>
              <a:rPr lang="en-US" sz="2400" dirty="0"/>
              <a:t>Texas Population Pyramid by Race/Ethnicity, 2014</a:t>
            </a:r>
          </a:p>
        </p:txBody>
      </p:sp>
      <p:sp>
        <p:nvSpPr>
          <p:cNvPr id="7" name="TextBox 6"/>
          <p:cNvSpPr txBox="1"/>
          <p:nvPr/>
        </p:nvSpPr>
        <p:spPr>
          <a:xfrm>
            <a:off x="0" y="6506033"/>
            <a:ext cx="3116559" cy="215444"/>
          </a:xfrm>
          <a:prstGeom prst="rect">
            <a:avLst/>
          </a:prstGeom>
          <a:noFill/>
        </p:spPr>
        <p:txBody>
          <a:bodyPr wrap="none" rtlCol="0">
            <a:spAutoFit/>
          </a:bodyPr>
          <a:lstStyle/>
          <a:p>
            <a:r>
              <a:rPr lang="en-US" sz="800" dirty="0">
                <a:solidFill>
                  <a:schemeClr val="tx1">
                    <a:lumMod val="50000"/>
                    <a:lumOff val="50000"/>
                  </a:schemeClr>
                </a:solidFill>
              </a:rPr>
              <a:t>Source: Texas Demographic Center, 2014 Population Estimates</a:t>
            </a:r>
          </a:p>
        </p:txBody>
      </p:sp>
    </p:spTree>
    <p:extLst>
      <p:ext uri="{BB962C8B-B14F-4D97-AF65-F5344CB8AC3E}">
        <p14:creationId xmlns:p14="http://schemas.microsoft.com/office/powerpoint/2010/main" val="379835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94360" y="1323012"/>
          <a:ext cx="8458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14</a:t>
            </a:fld>
            <a:endParaRPr lang="en-US" dirty="0"/>
          </a:p>
        </p:txBody>
      </p:sp>
      <p:sp>
        <p:nvSpPr>
          <p:cNvPr id="6" name="Title 1"/>
          <p:cNvSpPr>
            <a:spLocks noGrp="1"/>
          </p:cNvSpPr>
          <p:nvPr>
            <p:ph type="title"/>
          </p:nvPr>
        </p:nvSpPr>
        <p:spPr/>
        <p:txBody>
          <a:bodyPr>
            <a:noAutofit/>
          </a:bodyPr>
          <a:lstStyle/>
          <a:p>
            <a:r>
              <a:rPr lang="en-US" sz="2400" dirty="0"/>
              <a:t>Texas Population Pyramid by Race/Ethnicity, 2014</a:t>
            </a:r>
          </a:p>
        </p:txBody>
      </p:sp>
      <p:sp>
        <p:nvSpPr>
          <p:cNvPr id="7" name="TextBox 6"/>
          <p:cNvSpPr txBox="1"/>
          <p:nvPr/>
        </p:nvSpPr>
        <p:spPr>
          <a:xfrm>
            <a:off x="0" y="6506033"/>
            <a:ext cx="3116559" cy="215444"/>
          </a:xfrm>
          <a:prstGeom prst="rect">
            <a:avLst/>
          </a:prstGeom>
          <a:noFill/>
        </p:spPr>
        <p:txBody>
          <a:bodyPr wrap="none" rtlCol="0">
            <a:spAutoFit/>
          </a:bodyPr>
          <a:lstStyle/>
          <a:p>
            <a:r>
              <a:rPr lang="en-US" sz="800" dirty="0">
                <a:solidFill>
                  <a:schemeClr val="tx1">
                    <a:lumMod val="50000"/>
                    <a:lumOff val="50000"/>
                  </a:schemeClr>
                </a:solidFill>
              </a:rPr>
              <a:t>Source: Texas Demographic Center, 2014 Population Estimates</a:t>
            </a:r>
          </a:p>
        </p:txBody>
      </p:sp>
    </p:spTree>
    <p:extLst>
      <p:ext uri="{BB962C8B-B14F-4D97-AF65-F5344CB8AC3E}">
        <p14:creationId xmlns:p14="http://schemas.microsoft.com/office/powerpoint/2010/main" val="141827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94360" y="1323012"/>
          <a:ext cx="8458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15</a:t>
            </a:fld>
            <a:endParaRPr lang="en-US" dirty="0"/>
          </a:p>
        </p:txBody>
      </p:sp>
      <p:sp>
        <p:nvSpPr>
          <p:cNvPr id="6" name="Title 1"/>
          <p:cNvSpPr>
            <a:spLocks noGrp="1"/>
          </p:cNvSpPr>
          <p:nvPr>
            <p:ph type="title"/>
          </p:nvPr>
        </p:nvSpPr>
        <p:spPr/>
        <p:txBody>
          <a:bodyPr>
            <a:noAutofit/>
          </a:bodyPr>
          <a:lstStyle/>
          <a:p>
            <a:r>
              <a:rPr lang="en-US" sz="2400" dirty="0"/>
              <a:t>Texas Population Pyramid by Race/Ethnicity, 2014</a:t>
            </a:r>
          </a:p>
        </p:txBody>
      </p:sp>
      <p:sp>
        <p:nvSpPr>
          <p:cNvPr id="7" name="TextBox 6"/>
          <p:cNvSpPr txBox="1"/>
          <p:nvPr/>
        </p:nvSpPr>
        <p:spPr>
          <a:xfrm>
            <a:off x="0" y="6506033"/>
            <a:ext cx="3116559" cy="215444"/>
          </a:xfrm>
          <a:prstGeom prst="rect">
            <a:avLst/>
          </a:prstGeom>
          <a:noFill/>
        </p:spPr>
        <p:txBody>
          <a:bodyPr wrap="none" rtlCol="0">
            <a:spAutoFit/>
          </a:bodyPr>
          <a:lstStyle/>
          <a:p>
            <a:r>
              <a:rPr lang="en-US" sz="800" dirty="0">
                <a:solidFill>
                  <a:schemeClr val="tx1">
                    <a:lumMod val="50000"/>
                    <a:lumOff val="50000"/>
                  </a:schemeClr>
                </a:solidFill>
              </a:rPr>
              <a:t>Source: Texas Demographic Center, 2014 Population Estimates</a:t>
            </a:r>
          </a:p>
        </p:txBody>
      </p:sp>
    </p:spTree>
    <p:extLst>
      <p:ext uri="{BB962C8B-B14F-4D97-AF65-F5344CB8AC3E}">
        <p14:creationId xmlns:p14="http://schemas.microsoft.com/office/powerpoint/2010/main" val="1482289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Estimated Population by Age Group, Texas, 2010 through 2016</a:t>
            </a:r>
          </a:p>
        </p:txBody>
      </p:sp>
      <p:graphicFrame>
        <p:nvGraphicFramePr>
          <p:cNvPr id="7" name="Content Placeholder 6"/>
          <p:cNvGraphicFramePr>
            <a:graphicFrameLocks noGrp="1"/>
          </p:cNvGraphicFramePr>
          <p:nvPr>
            <p:ph idx="1"/>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16</a:t>
            </a:fld>
            <a:endParaRPr lang="en-US" dirty="0"/>
          </a:p>
        </p:txBody>
      </p:sp>
      <p:sp>
        <p:nvSpPr>
          <p:cNvPr id="5" name="Rectangle 4"/>
          <p:cNvSpPr/>
          <p:nvPr/>
        </p:nvSpPr>
        <p:spPr>
          <a:xfrm>
            <a:off x="-76200" y="6531729"/>
            <a:ext cx="4572000" cy="240515"/>
          </a:xfrm>
          <a:prstGeom prst="rect">
            <a:avLst/>
          </a:prstGeom>
        </p:spPr>
        <p:txBody>
          <a:bodyPr>
            <a:spAutoFit/>
          </a:bodyPr>
          <a:lstStyle/>
          <a:p>
            <a:pPr marL="0" marR="0">
              <a:lnSpc>
                <a:spcPct val="107000"/>
              </a:lnSpc>
              <a:spcBef>
                <a:spcPts val="0"/>
              </a:spcBef>
              <a:spcAft>
                <a:spcPts val="0"/>
              </a:spcAft>
            </a:pPr>
            <a:r>
              <a:rPr lang="en-US" sz="900" dirty="0">
                <a:solidFill>
                  <a:schemeClr val="bg1">
                    <a:lumMod val="50000"/>
                  </a:schemeClr>
                </a:solidFill>
              </a:rPr>
              <a:t>Source: U.S. Census  Bureau, 2016 Vintage Population Estimates</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6863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of Birth, Texas, 2011 and 2015</a:t>
            </a:r>
            <a:endParaRPr lang="en-US" dirty="0"/>
          </a:p>
        </p:txBody>
      </p:sp>
      <p:sp>
        <p:nvSpPr>
          <p:cNvPr id="3" name="Slide Number Placeholder 2"/>
          <p:cNvSpPr>
            <a:spLocks noGrp="1"/>
          </p:cNvSpPr>
          <p:nvPr>
            <p:ph type="sldNum" sz="quarter" idx="12"/>
          </p:nvPr>
        </p:nvSpPr>
        <p:spPr/>
        <p:txBody>
          <a:bodyPr/>
          <a:lstStyle/>
          <a:p>
            <a:fld id="{2BC1FA3B-F0C1-4F58-90BE-DCC7501F4B28}" type="slidenum">
              <a:rPr lang="en-US" smtClean="0"/>
              <a:pPr/>
              <a:t>17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1788101"/>
              </p:ext>
            </p:extLst>
          </p:nvPr>
        </p:nvGraphicFramePr>
        <p:xfrm>
          <a:off x="304800" y="1295399"/>
          <a:ext cx="8381999" cy="4803699"/>
        </p:xfrm>
        <a:graphic>
          <a:graphicData uri="http://schemas.openxmlformats.org/drawingml/2006/table">
            <a:tbl>
              <a:tblPr firstRow="1" bandRow="1">
                <a:tableStyleId>{69012ECD-51FC-41F1-AA8D-1B2483CD663E}</a:tableStyleId>
              </a:tblPr>
              <a:tblGrid>
                <a:gridCol w="4004733">
                  <a:extLst>
                    <a:ext uri="{9D8B030D-6E8A-4147-A177-3AD203B41FA5}">
                      <a16:colId xmlns:a16="http://schemas.microsoft.com/office/drawing/2014/main" val="20000"/>
                    </a:ext>
                  </a:extLst>
                </a:gridCol>
                <a:gridCol w="1769533">
                  <a:extLst>
                    <a:ext uri="{9D8B030D-6E8A-4147-A177-3AD203B41FA5}">
                      <a16:colId xmlns:a16="http://schemas.microsoft.com/office/drawing/2014/main" val="20001"/>
                    </a:ext>
                  </a:extLst>
                </a:gridCol>
                <a:gridCol w="2048933">
                  <a:extLst>
                    <a:ext uri="{9D8B030D-6E8A-4147-A177-3AD203B41FA5}">
                      <a16:colId xmlns:a16="http://schemas.microsoft.com/office/drawing/2014/main" val="20002"/>
                    </a:ext>
                  </a:extLst>
                </a:gridCol>
                <a:gridCol w="558800">
                  <a:extLst>
                    <a:ext uri="{9D8B030D-6E8A-4147-A177-3AD203B41FA5}">
                      <a16:colId xmlns:a16="http://schemas.microsoft.com/office/drawing/2014/main" val="20003"/>
                    </a:ext>
                  </a:extLst>
                </a:gridCol>
              </a:tblGrid>
              <a:tr h="514549">
                <a:tc>
                  <a:txBody>
                    <a:bodyPr/>
                    <a:lstStyle/>
                    <a:p>
                      <a:pPr algn="l" fontAlgn="t"/>
                      <a:endParaRPr lang="en-US" sz="2800" b="0" i="0" u="none" strike="noStrike" dirty="0">
                        <a:solidFill>
                          <a:schemeClr val="tx2"/>
                        </a:solidFill>
                        <a:effectLst/>
                        <a:latin typeface="SansSerif" panose="00000400000000000000" pitchFamily="2" charset="2"/>
                      </a:endParaRPr>
                    </a:p>
                  </a:txBody>
                  <a:tcPr marL="9525" marR="9525" marT="9525" marB="0"/>
                </a:tc>
                <a:tc>
                  <a:txBody>
                    <a:bodyPr/>
                    <a:lstStyle/>
                    <a:p>
                      <a:pPr algn="r" fontAlgn="t"/>
                      <a:r>
                        <a:rPr lang="en-US" sz="2800" u="none" strike="noStrike" dirty="0" smtClean="0">
                          <a:effectLst/>
                        </a:rPr>
                        <a:t>2011</a:t>
                      </a:r>
                      <a:endParaRPr lang="en-US" sz="2800" b="0" i="0" u="none" strike="noStrike" dirty="0">
                        <a:solidFill>
                          <a:schemeClr val="tx2"/>
                        </a:solidFill>
                        <a:effectLst/>
                        <a:latin typeface="SansSerif" panose="00000400000000000000" pitchFamily="2" charset="2"/>
                      </a:endParaRPr>
                    </a:p>
                  </a:txBody>
                  <a:tcPr marL="9525" marR="9525" marT="9525" marB="0"/>
                </a:tc>
                <a:tc>
                  <a:txBody>
                    <a:bodyPr/>
                    <a:lstStyle/>
                    <a:p>
                      <a:pPr algn="r" fontAlgn="t"/>
                      <a:r>
                        <a:rPr lang="en-US" sz="2800" u="none" strike="noStrike" dirty="0" smtClean="0">
                          <a:effectLst/>
                        </a:rPr>
                        <a:t>2015</a:t>
                      </a:r>
                      <a:endParaRPr lang="en-US" sz="2800" b="0" i="0" u="none" strike="noStrike" dirty="0">
                        <a:solidFill>
                          <a:schemeClr val="tx2"/>
                        </a:solidFill>
                        <a:effectLst/>
                        <a:latin typeface="SansSerif" panose="00000400000000000000" pitchFamily="2" charset="2"/>
                      </a:endParaRPr>
                    </a:p>
                  </a:txBody>
                  <a:tcPr marL="9525" marR="9525" marT="9525" marB="0"/>
                </a:tc>
                <a:tc>
                  <a:txBody>
                    <a:bodyPr/>
                    <a:lstStyle/>
                    <a:p>
                      <a:pPr algn="r" fontAlgn="t"/>
                      <a:endParaRPr lang="en-US" sz="2800" b="0" i="0" u="none" strike="noStrike" dirty="0">
                        <a:solidFill>
                          <a:schemeClr val="tx2"/>
                        </a:solidFill>
                        <a:effectLst/>
                        <a:latin typeface="SansSerif" panose="00000400000000000000" pitchFamily="2" charset="2"/>
                      </a:endParaRPr>
                    </a:p>
                  </a:txBody>
                  <a:tcPr marL="9525" marR="9525" marT="9525" marB="0"/>
                </a:tc>
                <a:extLst>
                  <a:ext uri="{0D108BD9-81ED-4DB2-BD59-A6C34878D82A}">
                    <a16:rowId xmlns:a16="http://schemas.microsoft.com/office/drawing/2014/main" val="10000"/>
                  </a:ext>
                </a:extLst>
              </a:tr>
              <a:tr h="514549">
                <a:tc>
                  <a:txBody>
                    <a:bodyPr/>
                    <a:lstStyle/>
                    <a:p>
                      <a:pPr algn="l" fontAlgn="t"/>
                      <a:r>
                        <a:rPr lang="en-US" sz="2800" u="none" strike="noStrike" dirty="0">
                          <a:solidFill>
                            <a:schemeClr val="tx2"/>
                          </a:solidFill>
                          <a:effectLst/>
                        </a:rPr>
                        <a:t>      Native</a:t>
                      </a:r>
                      <a:endParaRPr lang="en-US" sz="2800" b="0" i="0" u="none" strike="noStrike" dirty="0">
                        <a:solidFill>
                          <a:schemeClr val="tx2"/>
                        </a:solidFill>
                        <a:effectLst/>
                        <a:latin typeface="SansSerif" panose="00000400000000000000" pitchFamily="2" charset="2"/>
                      </a:endParaRPr>
                    </a:p>
                  </a:txBody>
                  <a:tcPr marL="9525" marR="9525" marT="9525" marB="0"/>
                </a:tc>
                <a:tc>
                  <a:txBody>
                    <a:bodyPr/>
                    <a:lstStyle/>
                    <a:p>
                      <a:pPr algn="r" fontAlgn="t"/>
                      <a:r>
                        <a:rPr lang="en-US" sz="2800" u="none" strike="noStrike">
                          <a:solidFill>
                            <a:schemeClr val="tx2"/>
                          </a:solidFill>
                          <a:effectLst/>
                        </a:rPr>
                        <a:t>83.6%</a:t>
                      </a:r>
                      <a:endParaRPr lang="en-US" sz="2800" b="0" i="0" u="none" strike="noStrike">
                        <a:solidFill>
                          <a:schemeClr val="tx2"/>
                        </a:solidFill>
                        <a:effectLst/>
                        <a:latin typeface="SansSerif" panose="00000400000000000000" pitchFamily="2" charset="2"/>
                      </a:endParaRPr>
                    </a:p>
                  </a:txBody>
                  <a:tcPr marL="9525" marR="9525" marT="9525" marB="0"/>
                </a:tc>
                <a:tc>
                  <a:txBody>
                    <a:bodyPr/>
                    <a:lstStyle/>
                    <a:p>
                      <a:pPr algn="r" fontAlgn="t"/>
                      <a:r>
                        <a:rPr lang="en-US" sz="2800" u="none" strike="noStrike">
                          <a:solidFill>
                            <a:schemeClr val="tx2"/>
                          </a:solidFill>
                          <a:effectLst/>
                        </a:rPr>
                        <a:t>83.0%</a:t>
                      </a:r>
                      <a:endParaRPr lang="en-US" sz="2800" b="0" i="0" u="none" strike="noStrike">
                        <a:solidFill>
                          <a:schemeClr val="tx2"/>
                        </a:solidFill>
                        <a:effectLst/>
                        <a:latin typeface="SansSerif" panose="00000400000000000000" pitchFamily="2" charset="2"/>
                      </a:endParaRPr>
                    </a:p>
                  </a:txBody>
                  <a:tcPr marL="9525" marR="9525" marT="9525" marB="0"/>
                </a:tc>
                <a:tc>
                  <a:txBody>
                    <a:bodyPr/>
                    <a:lstStyle/>
                    <a:p>
                      <a:pPr algn="ctr" fontAlgn="t"/>
                      <a:r>
                        <a:rPr lang="en-US" sz="2800" u="none" strike="noStrike" dirty="0">
                          <a:solidFill>
                            <a:schemeClr val="tx2"/>
                          </a:solidFill>
                          <a:effectLst/>
                        </a:rPr>
                        <a:t>*</a:t>
                      </a:r>
                      <a:endParaRPr lang="en-US" sz="2800" b="0" i="0" u="none" strike="noStrike" dirty="0">
                        <a:solidFill>
                          <a:schemeClr val="tx2"/>
                        </a:solidFill>
                        <a:effectLst/>
                        <a:latin typeface="SansSerif" panose="00000400000000000000" pitchFamily="2" charset="2"/>
                      </a:endParaRPr>
                    </a:p>
                  </a:txBody>
                  <a:tcPr marL="9525" marR="9525" marT="9525" marB="0"/>
                </a:tc>
                <a:extLst>
                  <a:ext uri="{0D108BD9-81ED-4DB2-BD59-A6C34878D82A}">
                    <a16:rowId xmlns:a16="http://schemas.microsoft.com/office/drawing/2014/main" val="10001"/>
                  </a:ext>
                </a:extLst>
              </a:tr>
              <a:tr h="514549">
                <a:tc>
                  <a:txBody>
                    <a:bodyPr/>
                    <a:lstStyle/>
                    <a:p>
                      <a:pPr algn="l" fontAlgn="t"/>
                      <a:r>
                        <a:rPr lang="en-US" sz="2800" u="none" strike="noStrike" dirty="0">
                          <a:solidFill>
                            <a:schemeClr val="tx2"/>
                          </a:solidFill>
                          <a:effectLst/>
                        </a:rPr>
                        <a:t>        Born in United States</a:t>
                      </a:r>
                      <a:endParaRPr lang="en-US" sz="2800" b="0" i="0" u="none" strike="noStrike" dirty="0">
                        <a:solidFill>
                          <a:schemeClr val="tx2"/>
                        </a:solidFill>
                        <a:effectLst/>
                        <a:latin typeface="SansSerif" panose="00000400000000000000" pitchFamily="2" charset="2"/>
                      </a:endParaRPr>
                    </a:p>
                  </a:txBody>
                  <a:tcPr marL="9525" marR="9525" marT="9525" marB="0"/>
                </a:tc>
                <a:tc>
                  <a:txBody>
                    <a:bodyPr/>
                    <a:lstStyle/>
                    <a:p>
                      <a:pPr algn="r" fontAlgn="t"/>
                      <a:r>
                        <a:rPr lang="en-US" sz="2800" u="none" strike="noStrike">
                          <a:solidFill>
                            <a:schemeClr val="tx2"/>
                          </a:solidFill>
                          <a:effectLst/>
                        </a:rPr>
                        <a:t>82.4%</a:t>
                      </a:r>
                      <a:endParaRPr lang="en-US" sz="2800" b="0" i="0" u="none" strike="noStrike">
                        <a:solidFill>
                          <a:schemeClr val="tx2"/>
                        </a:solidFill>
                        <a:effectLst/>
                        <a:latin typeface="SansSerif" panose="00000400000000000000" pitchFamily="2" charset="2"/>
                      </a:endParaRPr>
                    </a:p>
                  </a:txBody>
                  <a:tcPr marL="9525" marR="9525" marT="9525" marB="0"/>
                </a:tc>
                <a:tc>
                  <a:txBody>
                    <a:bodyPr/>
                    <a:lstStyle/>
                    <a:p>
                      <a:pPr algn="r" fontAlgn="t"/>
                      <a:r>
                        <a:rPr lang="en-US" sz="2800" u="none" strike="noStrike">
                          <a:solidFill>
                            <a:schemeClr val="tx2"/>
                          </a:solidFill>
                          <a:effectLst/>
                        </a:rPr>
                        <a:t>81.6%</a:t>
                      </a:r>
                      <a:endParaRPr lang="en-US" sz="2800" b="0" i="0" u="none" strike="noStrike">
                        <a:solidFill>
                          <a:schemeClr val="tx2"/>
                        </a:solidFill>
                        <a:effectLst/>
                        <a:latin typeface="SansSerif" panose="00000400000000000000" pitchFamily="2" charset="2"/>
                      </a:endParaRPr>
                    </a:p>
                  </a:txBody>
                  <a:tcPr marL="9525" marR="9525" marT="9525" marB="0"/>
                </a:tc>
                <a:tc>
                  <a:txBody>
                    <a:bodyPr/>
                    <a:lstStyle/>
                    <a:p>
                      <a:pPr algn="ctr" fontAlgn="t"/>
                      <a:r>
                        <a:rPr lang="en-US" sz="2800" u="none" strike="noStrike" dirty="0">
                          <a:solidFill>
                            <a:schemeClr val="tx2"/>
                          </a:solidFill>
                          <a:effectLst/>
                        </a:rPr>
                        <a:t>*</a:t>
                      </a:r>
                      <a:endParaRPr lang="en-US" sz="2800" b="0" i="0" u="none" strike="noStrike" dirty="0">
                        <a:solidFill>
                          <a:schemeClr val="tx2"/>
                        </a:solidFill>
                        <a:effectLst/>
                        <a:latin typeface="SansSerif" panose="00000400000000000000" pitchFamily="2" charset="2"/>
                      </a:endParaRPr>
                    </a:p>
                  </a:txBody>
                  <a:tcPr marL="9525" marR="9525" marT="9525" marB="0"/>
                </a:tc>
                <a:extLst>
                  <a:ext uri="{0D108BD9-81ED-4DB2-BD59-A6C34878D82A}">
                    <a16:rowId xmlns:a16="http://schemas.microsoft.com/office/drawing/2014/main" val="10002"/>
                  </a:ext>
                </a:extLst>
              </a:tr>
              <a:tr h="514549">
                <a:tc>
                  <a:txBody>
                    <a:bodyPr/>
                    <a:lstStyle/>
                    <a:p>
                      <a:pPr lvl="1" algn="l" fontAlgn="t"/>
                      <a:r>
                        <a:rPr lang="en-US" sz="2800" u="none" strike="noStrike" dirty="0" smtClean="0">
                          <a:solidFill>
                            <a:schemeClr val="tx2"/>
                          </a:solidFill>
                          <a:effectLst/>
                        </a:rPr>
                        <a:t>   State </a:t>
                      </a:r>
                      <a:r>
                        <a:rPr lang="en-US" sz="2800" u="none" strike="noStrike" dirty="0">
                          <a:solidFill>
                            <a:schemeClr val="tx2"/>
                          </a:solidFill>
                          <a:effectLst/>
                        </a:rPr>
                        <a:t>of residence</a:t>
                      </a:r>
                      <a:endParaRPr lang="en-US" sz="2800" b="0" i="0" u="none" strike="noStrike" dirty="0">
                        <a:solidFill>
                          <a:schemeClr val="tx2"/>
                        </a:solidFill>
                        <a:effectLst/>
                        <a:latin typeface="SansSerif" panose="00000400000000000000" pitchFamily="2" charset="2"/>
                      </a:endParaRPr>
                    </a:p>
                  </a:txBody>
                  <a:tcPr marL="9525" marR="9525" marT="9525" marB="0"/>
                </a:tc>
                <a:tc>
                  <a:txBody>
                    <a:bodyPr/>
                    <a:lstStyle/>
                    <a:p>
                      <a:pPr algn="r" fontAlgn="t"/>
                      <a:r>
                        <a:rPr lang="en-US" sz="2800" u="none" strike="noStrike">
                          <a:solidFill>
                            <a:schemeClr val="tx2"/>
                          </a:solidFill>
                          <a:effectLst/>
                        </a:rPr>
                        <a:t>60.6%</a:t>
                      </a:r>
                      <a:endParaRPr lang="en-US" sz="2800" b="0" i="0" u="none" strike="noStrike">
                        <a:solidFill>
                          <a:schemeClr val="tx2"/>
                        </a:solidFill>
                        <a:effectLst/>
                        <a:latin typeface="SansSerif" panose="00000400000000000000" pitchFamily="2" charset="2"/>
                      </a:endParaRPr>
                    </a:p>
                  </a:txBody>
                  <a:tcPr marL="9525" marR="9525" marT="9525" marB="0"/>
                </a:tc>
                <a:tc>
                  <a:txBody>
                    <a:bodyPr/>
                    <a:lstStyle/>
                    <a:p>
                      <a:pPr algn="r" fontAlgn="t"/>
                      <a:r>
                        <a:rPr lang="en-US" sz="2800" u="none" strike="noStrike">
                          <a:solidFill>
                            <a:schemeClr val="tx2"/>
                          </a:solidFill>
                          <a:effectLst/>
                        </a:rPr>
                        <a:t>59.7%</a:t>
                      </a:r>
                      <a:endParaRPr lang="en-US" sz="2800" b="0" i="0" u="none" strike="noStrike">
                        <a:solidFill>
                          <a:schemeClr val="tx2"/>
                        </a:solidFill>
                        <a:effectLst/>
                        <a:latin typeface="SansSerif" panose="00000400000000000000" pitchFamily="2" charset="2"/>
                      </a:endParaRPr>
                    </a:p>
                  </a:txBody>
                  <a:tcPr marL="9525" marR="9525" marT="9525" marB="0"/>
                </a:tc>
                <a:tc>
                  <a:txBody>
                    <a:bodyPr/>
                    <a:lstStyle/>
                    <a:p>
                      <a:pPr algn="ctr" fontAlgn="t"/>
                      <a:r>
                        <a:rPr lang="en-US" sz="2800" u="none" strike="noStrike" dirty="0">
                          <a:solidFill>
                            <a:schemeClr val="tx2"/>
                          </a:solidFill>
                          <a:effectLst/>
                        </a:rPr>
                        <a:t>*</a:t>
                      </a:r>
                      <a:endParaRPr lang="en-US" sz="2800" b="0" i="0" u="none" strike="noStrike" dirty="0">
                        <a:solidFill>
                          <a:schemeClr val="tx2"/>
                        </a:solidFill>
                        <a:effectLst/>
                        <a:latin typeface="SansSerif" panose="00000400000000000000" pitchFamily="2" charset="2"/>
                      </a:endParaRPr>
                    </a:p>
                  </a:txBody>
                  <a:tcPr marL="9525" marR="9525" marT="9525" marB="0"/>
                </a:tc>
                <a:extLst>
                  <a:ext uri="{0D108BD9-81ED-4DB2-BD59-A6C34878D82A}">
                    <a16:rowId xmlns:a16="http://schemas.microsoft.com/office/drawing/2014/main" val="10003"/>
                  </a:ext>
                </a:extLst>
              </a:tr>
              <a:tr h="514549">
                <a:tc>
                  <a:txBody>
                    <a:bodyPr/>
                    <a:lstStyle/>
                    <a:p>
                      <a:pPr lvl="1" algn="l" fontAlgn="t"/>
                      <a:r>
                        <a:rPr lang="en-US" sz="2800" u="none" strike="noStrike" dirty="0" smtClean="0">
                          <a:solidFill>
                            <a:schemeClr val="tx2"/>
                          </a:solidFill>
                          <a:effectLst/>
                        </a:rPr>
                        <a:t>    Different </a:t>
                      </a:r>
                      <a:r>
                        <a:rPr lang="en-US" sz="2800" u="none" strike="noStrike" dirty="0">
                          <a:solidFill>
                            <a:schemeClr val="tx2"/>
                          </a:solidFill>
                          <a:effectLst/>
                        </a:rPr>
                        <a:t>state</a:t>
                      </a:r>
                      <a:endParaRPr lang="en-US" sz="2800" b="0" i="0" u="none" strike="noStrike" dirty="0">
                        <a:solidFill>
                          <a:schemeClr val="tx2"/>
                        </a:solidFill>
                        <a:effectLst/>
                        <a:latin typeface="SansSerif" panose="00000400000000000000" pitchFamily="2" charset="2"/>
                      </a:endParaRPr>
                    </a:p>
                  </a:txBody>
                  <a:tcPr marL="9525" marR="9525" marT="9525" marB="0"/>
                </a:tc>
                <a:tc>
                  <a:txBody>
                    <a:bodyPr/>
                    <a:lstStyle/>
                    <a:p>
                      <a:pPr algn="r" fontAlgn="t"/>
                      <a:r>
                        <a:rPr lang="en-US" sz="2800" u="none" strike="noStrike">
                          <a:solidFill>
                            <a:schemeClr val="tx2"/>
                          </a:solidFill>
                          <a:effectLst/>
                        </a:rPr>
                        <a:t>21.8%</a:t>
                      </a:r>
                      <a:endParaRPr lang="en-US" sz="2800" b="0" i="0" u="none" strike="noStrike">
                        <a:solidFill>
                          <a:schemeClr val="tx2"/>
                        </a:solidFill>
                        <a:effectLst/>
                        <a:latin typeface="SansSerif" panose="00000400000000000000" pitchFamily="2" charset="2"/>
                      </a:endParaRPr>
                    </a:p>
                  </a:txBody>
                  <a:tcPr marL="9525" marR="9525" marT="9525" marB="0"/>
                </a:tc>
                <a:tc>
                  <a:txBody>
                    <a:bodyPr/>
                    <a:lstStyle/>
                    <a:p>
                      <a:pPr algn="r" fontAlgn="t"/>
                      <a:r>
                        <a:rPr lang="en-US" sz="2800" u="none" strike="noStrike">
                          <a:solidFill>
                            <a:schemeClr val="tx2"/>
                          </a:solidFill>
                          <a:effectLst/>
                        </a:rPr>
                        <a:t>21.9%</a:t>
                      </a:r>
                      <a:endParaRPr lang="en-US" sz="2800" b="0" i="0" u="none" strike="noStrike">
                        <a:solidFill>
                          <a:schemeClr val="tx2"/>
                        </a:solidFill>
                        <a:effectLst/>
                        <a:latin typeface="SansSerif" panose="00000400000000000000" pitchFamily="2" charset="2"/>
                      </a:endParaRPr>
                    </a:p>
                  </a:txBody>
                  <a:tcPr marL="9525" marR="9525" marT="9525" marB="0"/>
                </a:tc>
                <a:tc>
                  <a:txBody>
                    <a:bodyPr/>
                    <a:lstStyle/>
                    <a:p>
                      <a:pPr algn="ctr" fontAlgn="t"/>
                      <a:r>
                        <a:rPr lang="en-US" sz="2800" u="none" strike="noStrike" dirty="0">
                          <a:solidFill>
                            <a:schemeClr val="tx2"/>
                          </a:solidFill>
                          <a:effectLst/>
                        </a:rPr>
                        <a:t> </a:t>
                      </a:r>
                      <a:endParaRPr lang="en-US" sz="2800" b="0" i="0" u="none" strike="noStrike" dirty="0">
                        <a:solidFill>
                          <a:schemeClr val="tx2"/>
                        </a:solidFill>
                        <a:effectLst/>
                        <a:latin typeface="SansSerif" panose="00000400000000000000" pitchFamily="2" charset="2"/>
                      </a:endParaRPr>
                    </a:p>
                  </a:txBody>
                  <a:tcPr marL="9525" marR="9525" marT="9525" marB="0"/>
                </a:tc>
                <a:extLst>
                  <a:ext uri="{0D108BD9-81ED-4DB2-BD59-A6C34878D82A}">
                    <a16:rowId xmlns:a16="http://schemas.microsoft.com/office/drawing/2014/main" val="10004"/>
                  </a:ext>
                </a:extLst>
              </a:tr>
              <a:tr h="1256106">
                <a:tc>
                  <a:txBody>
                    <a:bodyPr/>
                    <a:lstStyle/>
                    <a:p>
                      <a:pPr lvl="1" algn="l" fontAlgn="t"/>
                      <a:r>
                        <a:rPr lang="en-US" sz="2800" u="none" strike="noStrike" dirty="0" smtClean="0">
                          <a:solidFill>
                            <a:schemeClr val="tx2"/>
                          </a:solidFill>
                          <a:effectLst/>
                        </a:rPr>
                        <a:t>Born </a:t>
                      </a:r>
                      <a:r>
                        <a:rPr lang="en-US" sz="2800" u="none" strike="noStrike" dirty="0">
                          <a:solidFill>
                            <a:schemeClr val="tx2"/>
                          </a:solidFill>
                          <a:effectLst/>
                        </a:rPr>
                        <a:t>in Puerto Rico, U.S. Island </a:t>
                      </a:r>
                      <a:r>
                        <a:rPr lang="en-US" sz="2800" u="none" strike="noStrike" dirty="0" smtClean="0">
                          <a:solidFill>
                            <a:schemeClr val="tx2"/>
                          </a:solidFill>
                          <a:effectLst/>
                        </a:rPr>
                        <a:t>   areas</a:t>
                      </a:r>
                      <a:r>
                        <a:rPr lang="en-US" sz="2800" u="none" strike="noStrike" dirty="0">
                          <a:solidFill>
                            <a:schemeClr val="tx2"/>
                          </a:solidFill>
                          <a:effectLst/>
                        </a:rPr>
                        <a:t>, or born abroad to American parent(s)</a:t>
                      </a:r>
                      <a:endParaRPr lang="en-US" sz="2800" b="0" i="0" u="none" strike="noStrike" dirty="0">
                        <a:solidFill>
                          <a:schemeClr val="tx2"/>
                        </a:solidFill>
                        <a:effectLst/>
                        <a:latin typeface="SansSerif" panose="00000400000000000000" pitchFamily="2" charset="2"/>
                      </a:endParaRPr>
                    </a:p>
                  </a:txBody>
                  <a:tcPr marL="9525" marR="9525" marT="9525" marB="0"/>
                </a:tc>
                <a:tc>
                  <a:txBody>
                    <a:bodyPr/>
                    <a:lstStyle/>
                    <a:p>
                      <a:pPr algn="r" fontAlgn="t"/>
                      <a:r>
                        <a:rPr lang="en-US" sz="2800" u="none" strike="noStrike">
                          <a:solidFill>
                            <a:schemeClr val="tx2"/>
                          </a:solidFill>
                          <a:effectLst/>
                        </a:rPr>
                        <a:t>1.2%</a:t>
                      </a:r>
                      <a:endParaRPr lang="en-US" sz="2800" b="0" i="0" u="none" strike="noStrike">
                        <a:solidFill>
                          <a:schemeClr val="tx2"/>
                        </a:solidFill>
                        <a:effectLst/>
                        <a:latin typeface="SansSerif" panose="00000400000000000000" pitchFamily="2" charset="2"/>
                      </a:endParaRPr>
                    </a:p>
                  </a:txBody>
                  <a:tcPr marL="9525" marR="9525" marT="9525" marB="0"/>
                </a:tc>
                <a:tc>
                  <a:txBody>
                    <a:bodyPr/>
                    <a:lstStyle/>
                    <a:p>
                      <a:pPr algn="r" fontAlgn="t"/>
                      <a:r>
                        <a:rPr lang="en-US" sz="2800" u="none" strike="noStrike">
                          <a:solidFill>
                            <a:schemeClr val="tx2"/>
                          </a:solidFill>
                          <a:effectLst/>
                        </a:rPr>
                        <a:t>1.4%</a:t>
                      </a:r>
                      <a:endParaRPr lang="en-US" sz="2800" b="0" i="0" u="none" strike="noStrike">
                        <a:solidFill>
                          <a:schemeClr val="tx2"/>
                        </a:solidFill>
                        <a:effectLst/>
                        <a:latin typeface="SansSerif" panose="00000400000000000000" pitchFamily="2" charset="2"/>
                      </a:endParaRPr>
                    </a:p>
                  </a:txBody>
                  <a:tcPr marL="9525" marR="9525" marT="9525" marB="0"/>
                </a:tc>
                <a:tc>
                  <a:txBody>
                    <a:bodyPr/>
                    <a:lstStyle/>
                    <a:p>
                      <a:pPr algn="ctr" fontAlgn="t"/>
                      <a:r>
                        <a:rPr lang="en-US" sz="2800" u="none" strike="noStrike" dirty="0">
                          <a:solidFill>
                            <a:schemeClr val="tx2"/>
                          </a:solidFill>
                          <a:effectLst/>
                        </a:rPr>
                        <a:t>*</a:t>
                      </a:r>
                      <a:endParaRPr lang="en-US" sz="2800" b="0" i="0" u="none" strike="noStrike" dirty="0">
                        <a:solidFill>
                          <a:schemeClr val="tx2"/>
                        </a:solidFill>
                        <a:effectLst/>
                        <a:latin typeface="SansSerif" panose="00000400000000000000" pitchFamily="2" charset="2"/>
                      </a:endParaRPr>
                    </a:p>
                  </a:txBody>
                  <a:tcPr marL="9525" marR="9525" marT="9525" marB="0"/>
                </a:tc>
                <a:extLst>
                  <a:ext uri="{0D108BD9-81ED-4DB2-BD59-A6C34878D82A}">
                    <a16:rowId xmlns:a16="http://schemas.microsoft.com/office/drawing/2014/main" val="10005"/>
                  </a:ext>
                </a:extLst>
              </a:tr>
              <a:tr h="514549">
                <a:tc>
                  <a:txBody>
                    <a:bodyPr/>
                    <a:lstStyle/>
                    <a:p>
                      <a:pPr algn="l" fontAlgn="t"/>
                      <a:r>
                        <a:rPr lang="en-US" sz="2800" u="none" strike="noStrike" dirty="0">
                          <a:solidFill>
                            <a:schemeClr val="tx2"/>
                          </a:solidFill>
                          <a:effectLst/>
                        </a:rPr>
                        <a:t>      Foreign born</a:t>
                      </a:r>
                      <a:endParaRPr lang="en-US" sz="2800" b="0" i="0" u="none" strike="noStrike" dirty="0">
                        <a:solidFill>
                          <a:schemeClr val="tx2"/>
                        </a:solidFill>
                        <a:effectLst/>
                        <a:latin typeface="SansSerif" panose="00000400000000000000" pitchFamily="2" charset="2"/>
                      </a:endParaRPr>
                    </a:p>
                  </a:txBody>
                  <a:tcPr marL="9525" marR="9525" marT="9525" marB="0"/>
                </a:tc>
                <a:tc>
                  <a:txBody>
                    <a:bodyPr/>
                    <a:lstStyle/>
                    <a:p>
                      <a:pPr algn="r" fontAlgn="t"/>
                      <a:r>
                        <a:rPr lang="en-US" sz="2800" u="none" strike="noStrike" dirty="0">
                          <a:solidFill>
                            <a:schemeClr val="tx2"/>
                          </a:solidFill>
                          <a:effectLst/>
                        </a:rPr>
                        <a:t>16.4%</a:t>
                      </a:r>
                      <a:endParaRPr lang="en-US" sz="2800" b="0" i="0" u="none" strike="noStrike" dirty="0">
                        <a:solidFill>
                          <a:schemeClr val="tx2"/>
                        </a:solidFill>
                        <a:effectLst/>
                        <a:latin typeface="SansSerif" panose="00000400000000000000" pitchFamily="2" charset="2"/>
                      </a:endParaRPr>
                    </a:p>
                  </a:txBody>
                  <a:tcPr marL="9525" marR="9525" marT="9525" marB="0"/>
                </a:tc>
                <a:tc>
                  <a:txBody>
                    <a:bodyPr/>
                    <a:lstStyle/>
                    <a:p>
                      <a:pPr algn="r" fontAlgn="t"/>
                      <a:r>
                        <a:rPr lang="en-US" sz="2800" u="none" strike="noStrike" dirty="0">
                          <a:solidFill>
                            <a:schemeClr val="tx2"/>
                          </a:solidFill>
                          <a:effectLst/>
                        </a:rPr>
                        <a:t>17.0%</a:t>
                      </a:r>
                      <a:endParaRPr lang="en-US" sz="2800" b="0" i="0" u="none" strike="noStrike" dirty="0">
                        <a:solidFill>
                          <a:schemeClr val="tx2"/>
                        </a:solidFill>
                        <a:effectLst/>
                        <a:latin typeface="SansSerif" panose="00000400000000000000" pitchFamily="2" charset="2"/>
                      </a:endParaRPr>
                    </a:p>
                  </a:txBody>
                  <a:tcPr marL="9525" marR="9525" marT="9525" marB="0"/>
                </a:tc>
                <a:tc>
                  <a:txBody>
                    <a:bodyPr/>
                    <a:lstStyle/>
                    <a:p>
                      <a:pPr algn="ctr" fontAlgn="t"/>
                      <a:r>
                        <a:rPr lang="en-US" sz="2800" u="none" strike="noStrike" dirty="0">
                          <a:solidFill>
                            <a:schemeClr val="tx2"/>
                          </a:solidFill>
                          <a:effectLst/>
                        </a:rPr>
                        <a:t>*</a:t>
                      </a:r>
                      <a:endParaRPr lang="en-US" sz="2800" b="0" i="0" u="none" strike="noStrike" dirty="0">
                        <a:solidFill>
                          <a:schemeClr val="tx2"/>
                        </a:solidFill>
                        <a:effectLst/>
                        <a:latin typeface="SansSerif" panose="00000400000000000000" pitchFamily="2" charset="2"/>
                      </a:endParaRPr>
                    </a:p>
                  </a:txBody>
                  <a:tcPr marL="9525" marR="9525" marT="9525" marB="0"/>
                </a:tc>
                <a:extLst>
                  <a:ext uri="{0D108BD9-81ED-4DB2-BD59-A6C34878D82A}">
                    <a16:rowId xmlns:a16="http://schemas.microsoft.com/office/drawing/2014/main" val="10006"/>
                  </a:ext>
                </a:extLst>
              </a:tr>
            </a:tbl>
          </a:graphicData>
        </a:graphic>
      </p:graphicFrame>
      <p:sp>
        <p:nvSpPr>
          <p:cNvPr id="5" name="Rectangle 4"/>
          <p:cNvSpPr/>
          <p:nvPr/>
        </p:nvSpPr>
        <p:spPr>
          <a:xfrm>
            <a:off x="76200" y="6164564"/>
            <a:ext cx="6899276" cy="415498"/>
          </a:xfrm>
          <a:prstGeom prst="rect">
            <a:avLst/>
          </a:prstGeom>
        </p:spPr>
        <p:txBody>
          <a:bodyPr wrap="square">
            <a:spAutoFit/>
          </a:bodyPr>
          <a:lstStyle/>
          <a:p>
            <a:r>
              <a:rPr lang="en-US" sz="1050" i="1" dirty="0">
                <a:solidFill>
                  <a:schemeClr val="bg1">
                    <a:lumMod val="50000"/>
                  </a:schemeClr>
                </a:solidFill>
                <a:latin typeface="Arial" panose="020B0604020202020204" pitchFamily="34" charset="0"/>
                <a:ea typeface="Calibri" panose="020F0502020204030204" pitchFamily="34" charset="0"/>
              </a:rPr>
              <a:t>U.S. Census Bureau </a:t>
            </a:r>
            <a:r>
              <a:rPr lang="en-US" sz="1050" i="1" dirty="0" smtClean="0">
                <a:solidFill>
                  <a:schemeClr val="bg1">
                    <a:lumMod val="50000"/>
                  </a:schemeClr>
                </a:solidFill>
                <a:latin typeface="Arial" panose="020B0604020202020204" pitchFamily="34" charset="0"/>
                <a:ea typeface="Calibri" panose="020F0502020204030204" pitchFamily="34" charset="0"/>
              </a:rPr>
              <a:t>American Community Survey,  5-Year Samples, 2006-2010 and 2011-2015</a:t>
            </a:r>
          </a:p>
          <a:p>
            <a:r>
              <a:rPr lang="en-US" sz="1050" i="1" dirty="0" smtClean="0">
                <a:solidFill>
                  <a:schemeClr val="bg1">
                    <a:lumMod val="50000"/>
                  </a:schemeClr>
                </a:solidFill>
                <a:latin typeface="Arial" panose="020B0604020202020204" pitchFamily="34" charset="0"/>
              </a:rPr>
              <a:t>* Estimates for time periods are significantly different (p&lt;.05)</a:t>
            </a:r>
            <a:endParaRPr lang="en-US" sz="1050" dirty="0">
              <a:solidFill>
                <a:schemeClr val="bg1">
                  <a:lumMod val="50000"/>
                </a:schemeClr>
              </a:solidFill>
            </a:endParaRPr>
          </a:p>
        </p:txBody>
      </p:sp>
    </p:spTree>
    <p:extLst>
      <p:ext uri="{BB962C8B-B14F-4D97-AF65-F5344CB8AC3E}">
        <p14:creationId xmlns:p14="http://schemas.microsoft.com/office/powerpoint/2010/main" val="1236598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Language Spoken at Home and English Proficiency, Texas, </a:t>
            </a:r>
            <a:r>
              <a:rPr lang="en-US" sz="2800" dirty="0"/>
              <a:t>2006-2010 and </a:t>
            </a:r>
            <a:r>
              <a:rPr lang="en-US" sz="2800" dirty="0" smtClean="0"/>
              <a:t>2011-2015</a:t>
            </a:r>
            <a:endParaRPr lang="en-US" sz="2800" dirty="0"/>
          </a:p>
        </p:txBody>
      </p:sp>
      <p:sp>
        <p:nvSpPr>
          <p:cNvPr id="3" name="Slide Number Placeholder 2"/>
          <p:cNvSpPr>
            <a:spLocks noGrp="1"/>
          </p:cNvSpPr>
          <p:nvPr>
            <p:ph type="sldNum" sz="quarter" idx="12"/>
          </p:nvPr>
        </p:nvSpPr>
        <p:spPr/>
        <p:txBody>
          <a:bodyPr/>
          <a:lstStyle/>
          <a:p>
            <a:fld id="{2BC1FA3B-F0C1-4F58-90BE-DCC7501F4B28}" type="slidenum">
              <a:rPr lang="en-US" smtClean="0"/>
              <a:pPr/>
              <a:t>18</a:t>
            </a:fld>
            <a:endParaRPr lang="en-US" dirty="0"/>
          </a:p>
        </p:txBody>
      </p:sp>
      <p:graphicFrame>
        <p:nvGraphicFramePr>
          <p:cNvPr id="4" name="Table 3"/>
          <p:cNvGraphicFramePr>
            <a:graphicFrameLocks noGrp="1"/>
          </p:cNvGraphicFramePr>
          <p:nvPr>
            <p:extLst/>
          </p:nvPr>
        </p:nvGraphicFramePr>
        <p:xfrm>
          <a:off x="831996" y="1524000"/>
          <a:ext cx="7696200" cy="4541520"/>
        </p:xfrm>
        <a:graphic>
          <a:graphicData uri="http://schemas.openxmlformats.org/drawingml/2006/table">
            <a:tbl>
              <a:tblPr firstRow="1" bandRow="1">
                <a:tableStyleId>{69012ECD-51FC-41F1-AA8D-1B2483CD663E}</a:tableStyleId>
              </a:tblPr>
              <a:tblGrid>
                <a:gridCol w="4364412">
                  <a:extLst>
                    <a:ext uri="{9D8B030D-6E8A-4147-A177-3AD203B41FA5}">
                      <a16:colId xmlns:a16="http://schemas.microsoft.com/office/drawing/2014/main" val="20000"/>
                    </a:ext>
                  </a:extLst>
                </a:gridCol>
                <a:gridCol w="1734356">
                  <a:extLst>
                    <a:ext uri="{9D8B030D-6E8A-4147-A177-3AD203B41FA5}">
                      <a16:colId xmlns:a16="http://schemas.microsoft.com/office/drawing/2014/main" val="20001"/>
                    </a:ext>
                  </a:extLst>
                </a:gridCol>
                <a:gridCol w="1597432">
                  <a:extLst>
                    <a:ext uri="{9D8B030D-6E8A-4147-A177-3AD203B41FA5}">
                      <a16:colId xmlns:a16="http://schemas.microsoft.com/office/drawing/2014/main" val="20002"/>
                    </a:ext>
                  </a:extLst>
                </a:gridCol>
              </a:tblGrid>
              <a:tr h="242888">
                <a:tc>
                  <a:txBody>
                    <a:bodyPr/>
                    <a:lstStyle/>
                    <a:p>
                      <a:pPr algn="l" fontAlgn="b"/>
                      <a:endParaRPr lang="en-US" sz="1800" b="0" i="0" u="none" strike="noStrike" dirty="0">
                        <a:solidFill>
                          <a:schemeClr val="tx2"/>
                        </a:solidFill>
                        <a:effectLst/>
                        <a:latin typeface="Arial" panose="020B0604020202020204" pitchFamily="34" charset="0"/>
                      </a:endParaRPr>
                    </a:p>
                  </a:txBody>
                  <a:tcPr marL="9525" marR="9525" marT="9525" marB="0" anchor="b"/>
                </a:tc>
                <a:tc>
                  <a:txBody>
                    <a:bodyPr/>
                    <a:lstStyle/>
                    <a:p>
                      <a:pPr algn="ctr" fontAlgn="b"/>
                      <a:r>
                        <a:rPr lang="en-US" sz="1800" u="none" strike="noStrike">
                          <a:effectLst/>
                        </a:rPr>
                        <a:t>2006-2010</a:t>
                      </a:r>
                      <a:endParaRPr lang="en-US" sz="1800" b="0" i="0" u="none" strike="noStrike">
                        <a:solidFill>
                          <a:schemeClr val="tx2"/>
                        </a:solidFill>
                        <a:effectLst/>
                        <a:latin typeface="Arial" panose="020B0604020202020204" pitchFamily="34" charset="0"/>
                      </a:endParaRPr>
                    </a:p>
                  </a:txBody>
                  <a:tcPr marL="9525" marR="9525" marT="9525" marB="0" anchor="b"/>
                </a:tc>
                <a:tc>
                  <a:txBody>
                    <a:bodyPr/>
                    <a:lstStyle/>
                    <a:p>
                      <a:pPr algn="ctr" fontAlgn="b"/>
                      <a:r>
                        <a:rPr lang="en-US" sz="1800" u="none" strike="noStrike">
                          <a:effectLst/>
                        </a:rPr>
                        <a:t>2011-2015</a:t>
                      </a:r>
                      <a:endParaRPr lang="en-US" sz="1800" b="0" i="0" u="none" strike="noStrike">
                        <a:solidFill>
                          <a:schemeClr val="tx2"/>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242888">
                <a:tc>
                  <a:txBody>
                    <a:bodyPr/>
                    <a:lstStyle/>
                    <a:p>
                      <a:pPr algn="l" fontAlgn="t"/>
                      <a:r>
                        <a:rPr lang="en-US" sz="1800" u="none" strike="noStrike" dirty="0">
                          <a:solidFill>
                            <a:schemeClr val="tx2"/>
                          </a:solidFill>
                          <a:effectLst/>
                        </a:rPr>
                        <a:t>Speak a language other than English at </a:t>
                      </a:r>
                      <a:r>
                        <a:rPr lang="en-US" sz="1800" u="none" strike="noStrike" dirty="0" smtClean="0">
                          <a:solidFill>
                            <a:schemeClr val="tx2"/>
                          </a:solidFill>
                          <a:effectLst/>
                        </a:rPr>
                        <a:t>home</a:t>
                      </a:r>
                      <a:endParaRPr lang="en-US" sz="1800" b="0" i="0" u="none" strike="noStrike" dirty="0">
                        <a:solidFill>
                          <a:schemeClr val="tx2"/>
                        </a:solidFill>
                        <a:effectLst/>
                        <a:latin typeface="SansSerif" panose="00000400000000000000" pitchFamily="2" charset="2"/>
                      </a:endParaRPr>
                    </a:p>
                  </a:txBody>
                  <a:tcPr marL="9525" marR="9525" marT="9525" marB="0"/>
                </a:tc>
                <a:tc>
                  <a:txBody>
                    <a:bodyPr/>
                    <a:lstStyle/>
                    <a:p>
                      <a:pPr algn="r" fontAlgn="b"/>
                      <a:r>
                        <a:rPr lang="en-US" sz="1800" u="none" strike="noStrike" dirty="0">
                          <a:solidFill>
                            <a:schemeClr val="tx2"/>
                          </a:solidFill>
                          <a:effectLst/>
                        </a:rPr>
                        <a:t>34.2%</a:t>
                      </a:r>
                      <a:endParaRPr lang="en-US" sz="1800" b="0" i="0" u="none" strike="noStrike" dirty="0">
                        <a:solidFill>
                          <a:schemeClr val="tx2"/>
                        </a:solidFill>
                        <a:effectLst/>
                        <a:latin typeface="Arial" panose="020B0604020202020204" pitchFamily="34" charset="0"/>
                      </a:endParaRPr>
                    </a:p>
                  </a:txBody>
                  <a:tcPr marL="9525" marR="9525" marT="9525" marB="0" anchor="b"/>
                </a:tc>
                <a:tc>
                  <a:txBody>
                    <a:bodyPr/>
                    <a:lstStyle/>
                    <a:p>
                      <a:pPr algn="r" fontAlgn="b"/>
                      <a:r>
                        <a:rPr lang="en-US" sz="1800" u="none" strike="noStrike">
                          <a:solidFill>
                            <a:schemeClr val="tx2"/>
                          </a:solidFill>
                          <a:effectLst/>
                        </a:rPr>
                        <a:t>35.0%</a:t>
                      </a:r>
                      <a:endParaRPr lang="en-US" sz="1800" b="0" i="0" u="none" strike="noStrike">
                        <a:solidFill>
                          <a:schemeClr val="tx2"/>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194310">
                <a:tc>
                  <a:txBody>
                    <a:bodyPr/>
                    <a:lstStyle/>
                    <a:p>
                      <a:pPr algn="l" fontAlgn="t"/>
                      <a:r>
                        <a:rPr lang="en-US" sz="1800" u="none" strike="noStrike" dirty="0">
                          <a:solidFill>
                            <a:schemeClr val="tx2"/>
                          </a:solidFill>
                          <a:effectLst/>
                        </a:rPr>
                        <a:t>Spanish</a:t>
                      </a:r>
                      <a:endParaRPr lang="en-US" sz="1800" b="0" i="0" u="none" strike="noStrike" dirty="0">
                        <a:solidFill>
                          <a:schemeClr val="tx2"/>
                        </a:solidFill>
                        <a:effectLst/>
                        <a:latin typeface="SansSerif" panose="00000400000000000000" pitchFamily="2" charset="2"/>
                      </a:endParaRPr>
                    </a:p>
                  </a:txBody>
                  <a:tcPr marL="114300" marR="9525" marT="9525" marB="0"/>
                </a:tc>
                <a:tc>
                  <a:txBody>
                    <a:bodyPr/>
                    <a:lstStyle/>
                    <a:p>
                      <a:pPr algn="r" fontAlgn="b"/>
                      <a:r>
                        <a:rPr lang="en-US" sz="1800" u="none" strike="noStrike">
                          <a:solidFill>
                            <a:schemeClr val="tx2"/>
                          </a:solidFill>
                          <a:effectLst/>
                        </a:rPr>
                        <a:t>29.2%</a:t>
                      </a:r>
                      <a:endParaRPr lang="en-US" sz="1800" b="0" i="0" u="none" strike="noStrike">
                        <a:solidFill>
                          <a:schemeClr val="tx2"/>
                        </a:solidFill>
                        <a:effectLst/>
                        <a:latin typeface="Arial" panose="020B0604020202020204" pitchFamily="34" charset="0"/>
                      </a:endParaRPr>
                    </a:p>
                  </a:txBody>
                  <a:tcPr marL="9525" marR="9525" marT="9525" marB="0" anchor="b"/>
                </a:tc>
                <a:tc>
                  <a:txBody>
                    <a:bodyPr/>
                    <a:lstStyle/>
                    <a:p>
                      <a:pPr algn="r" fontAlgn="b"/>
                      <a:r>
                        <a:rPr lang="en-US" sz="1800" u="none" strike="noStrike">
                          <a:solidFill>
                            <a:schemeClr val="tx2"/>
                          </a:solidFill>
                          <a:effectLst/>
                        </a:rPr>
                        <a:t>29.5%</a:t>
                      </a:r>
                      <a:endParaRPr lang="en-US" sz="1800" b="0" i="0" u="none" strike="noStrike">
                        <a:solidFill>
                          <a:schemeClr val="tx2"/>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242888">
                <a:tc>
                  <a:txBody>
                    <a:bodyPr/>
                    <a:lstStyle/>
                    <a:p>
                      <a:pPr algn="l" fontAlgn="b"/>
                      <a:r>
                        <a:rPr lang="en-US" sz="1800" u="none" strike="noStrike" dirty="0">
                          <a:solidFill>
                            <a:schemeClr val="tx2"/>
                          </a:solidFill>
                          <a:effectLst/>
                        </a:rPr>
                        <a:t>Asian and Pacific Islands languages</a:t>
                      </a:r>
                      <a:endParaRPr lang="en-US" sz="1800" b="0" i="0" u="none" strike="noStrike" dirty="0">
                        <a:solidFill>
                          <a:schemeClr val="tx2"/>
                        </a:solidFill>
                        <a:effectLst/>
                        <a:latin typeface="Arial" panose="020B0604020202020204" pitchFamily="34" charset="0"/>
                      </a:endParaRPr>
                    </a:p>
                  </a:txBody>
                  <a:tcPr marL="114300" marR="9525" marT="9525" marB="0" anchor="b"/>
                </a:tc>
                <a:tc>
                  <a:txBody>
                    <a:bodyPr/>
                    <a:lstStyle/>
                    <a:p>
                      <a:pPr algn="r" fontAlgn="b"/>
                      <a:r>
                        <a:rPr lang="en-US" sz="1800" u="none" strike="noStrike">
                          <a:solidFill>
                            <a:schemeClr val="tx2"/>
                          </a:solidFill>
                          <a:effectLst/>
                        </a:rPr>
                        <a:t>2.5%</a:t>
                      </a:r>
                      <a:endParaRPr lang="en-US" sz="1800" b="0" i="0" u="none" strike="noStrike">
                        <a:solidFill>
                          <a:schemeClr val="tx2"/>
                        </a:solidFill>
                        <a:effectLst/>
                        <a:latin typeface="Arial" panose="020B0604020202020204" pitchFamily="34" charset="0"/>
                      </a:endParaRPr>
                    </a:p>
                  </a:txBody>
                  <a:tcPr marL="9525" marR="9525" marT="9525" marB="0" anchor="b"/>
                </a:tc>
                <a:tc>
                  <a:txBody>
                    <a:bodyPr/>
                    <a:lstStyle/>
                    <a:p>
                      <a:pPr algn="r" fontAlgn="b"/>
                      <a:r>
                        <a:rPr lang="en-US" sz="1800" u="none" strike="noStrike">
                          <a:solidFill>
                            <a:schemeClr val="tx2"/>
                          </a:solidFill>
                          <a:effectLst/>
                        </a:rPr>
                        <a:t>2.7%</a:t>
                      </a:r>
                      <a:endParaRPr lang="en-US" sz="1800" b="0" i="0" u="none" strike="noStrike">
                        <a:solidFill>
                          <a:schemeClr val="tx2"/>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242888">
                <a:tc>
                  <a:txBody>
                    <a:bodyPr/>
                    <a:lstStyle/>
                    <a:p>
                      <a:pPr algn="l" fontAlgn="b"/>
                      <a:endParaRPr lang="en-US" sz="1800" b="0" i="0" u="none" strike="noStrike" dirty="0">
                        <a:solidFill>
                          <a:schemeClr val="tx2"/>
                        </a:solidFill>
                        <a:effectLst/>
                        <a:latin typeface="Arial" panose="020B0604020202020204" pitchFamily="34" charset="0"/>
                      </a:endParaRPr>
                    </a:p>
                  </a:txBody>
                  <a:tcPr marL="9525" marR="9525" marT="9525" marB="0" anchor="b"/>
                </a:tc>
                <a:tc>
                  <a:txBody>
                    <a:bodyPr/>
                    <a:lstStyle/>
                    <a:p>
                      <a:pPr algn="l" fontAlgn="b"/>
                      <a:endParaRPr lang="en-US" sz="1800" b="0" i="0" u="none" strike="noStrike">
                        <a:solidFill>
                          <a:schemeClr val="tx2"/>
                        </a:solidFill>
                        <a:effectLst/>
                        <a:latin typeface="Arial" panose="020B0604020202020204" pitchFamily="34" charset="0"/>
                      </a:endParaRPr>
                    </a:p>
                  </a:txBody>
                  <a:tcPr marL="9525" marR="9525" marT="9525" marB="0" anchor="b"/>
                </a:tc>
                <a:tc>
                  <a:txBody>
                    <a:bodyPr/>
                    <a:lstStyle/>
                    <a:p>
                      <a:pPr algn="l" fontAlgn="b"/>
                      <a:endParaRPr lang="en-US" sz="1800" b="0" i="0" u="none" strike="noStrike">
                        <a:solidFill>
                          <a:schemeClr val="tx2"/>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242888">
                <a:tc>
                  <a:txBody>
                    <a:bodyPr/>
                    <a:lstStyle/>
                    <a:p>
                      <a:pPr algn="l" fontAlgn="b"/>
                      <a:r>
                        <a:rPr lang="en-US" sz="1800" u="none" strike="noStrike" dirty="0" smtClean="0">
                          <a:solidFill>
                            <a:schemeClr val="tx2"/>
                          </a:solidFill>
                          <a:effectLst/>
                        </a:rPr>
                        <a:t>Language </a:t>
                      </a:r>
                      <a:r>
                        <a:rPr lang="en-US" sz="1800" u="none" strike="noStrike" dirty="0">
                          <a:solidFill>
                            <a:schemeClr val="tx2"/>
                          </a:solidFill>
                          <a:effectLst/>
                        </a:rPr>
                        <a:t>other than English at home</a:t>
                      </a:r>
                      <a:endParaRPr lang="en-US" sz="1800" b="0" i="0" u="none" strike="noStrike" dirty="0">
                        <a:solidFill>
                          <a:schemeClr val="tx2"/>
                        </a:solidFill>
                        <a:effectLst/>
                        <a:latin typeface="Arial" panose="020B0604020202020204" pitchFamily="34" charset="0"/>
                      </a:endParaRPr>
                    </a:p>
                  </a:txBody>
                  <a:tcPr marL="9525" marR="9525" marT="9525" marB="0" anchor="b"/>
                </a:tc>
                <a:tc>
                  <a:txBody>
                    <a:bodyPr/>
                    <a:lstStyle/>
                    <a:p>
                      <a:pPr algn="l" fontAlgn="b"/>
                      <a:endParaRPr lang="en-US" sz="1800" b="0" i="0" u="none" strike="noStrike">
                        <a:solidFill>
                          <a:schemeClr val="tx2"/>
                        </a:solidFill>
                        <a:effectLst/>
                        <a:latin typeface="Arial" panose="020B0604020202020204" pitchFamily="34" charset="0"/>
                      </a:endParaRPr>
                    </a:p>
                  </a:txBody>
                  <a:tcPr marL="9525" marR="9525" marT="9525" marB="0" anchor="b"/>
                </a:tc>
                <a:tc>
                  <a:txBody>
                    <a:bodyPr/>
                    <a:lstStyle/>
                    <a:p>
                      <a:pPr algn="l" fontAlgn="b"/>
                      <a:endParaRPr lang="en-US" sz="1800" b="0" i="0" u="none" strike="noStrike">
                        <a:solidFill>
                          <a:schemeClr val="tx2"/>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242888">
                <a:tc>
                  <a:txBody>
                    <a:bodyPr/>
                    <a:lstStyle/>
                    <a:p>
                      <a:pPr algn="l" fontAlgn="b"/>
                      <a:endParaRPr lang="en-US" sz="1800" b="0" i="0" u="none" strike="noStrike" dirty="0">
                        <a:solidFill>
                          <a:schemeClr val="tx2"/>
                        </a:solidFill>
                        <a:effectLst/>
                        <a:latin typeface="Arial" panose="020B0604020202020204" pitchFamily="34" charset="0"/>
                      </a:endParaRPr>
                    </a:p>
                  </a:txBody>
                  <a:tcPr marL="9525" marR="9525" marT="9525" marB="0" anchor="b"/>
                </a:tc>
                <a:tc gridSpan="2">
                  <a:txBody>
                    <a:bodyPr/>
                    <a:lstStyle/>
                    <a:p>
                      <a:pPr algn="ctr" fontAlgn="b"/>
                      <a:r>
                        <a:rPr lang="en-US" sz="1800" u="none" strike="noStrike" dirty="0">
                          <a:solidFill>
                            <a:schemeClr val="tx2"/>
                          </a:solidFill>
                          <a:effectLst/>
                        </a:rPr>
                        <a:t>English Less than Very Well</a:t>
                      </a:r>
                      <a:endParaRPr lang="en-US" sz="1800" b="0" i="0" u="none" strike="noStrike" dirty="0">
                        <a:solidFill>
                          <a:schemeClr val="tx2"/>
                        </a:solidFill>
                        <a:effectLst/>
                        <a:latin typeface="Arial" panose="020B060402020202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0006"/>
                  </a:ext>
                </a:extLst>
              </a:tr>
              <a:tr h="242888">
                <a:tc>
                  <a:txBody>
                    <a:bodyPr/>
                    <a:lstStyle/>
                    <a:p>
                      <a:pPr algn="l" fontAlgn="b"/>
                      <a:r>
                        <a:rPr lang="en-US" sz="1800" u="none" strike="noStrike" dirty="0">
                          <a:solidFill>
                            <a:schemeClr val="tx2"/>
                          </a:solidFill>
                          <a:effectLst/>
                        </a:rPr>
                        <a:t>Spanish</a:t>
                      </a:r>
                      <a:endParaRPr lang="en-US" sz="1800" b="0" i="0" u="none" strike="noStrike" dirty="0">
                        <a:solidFill>
                          <a:schemeClr val="tx2"/>
                        </a:solidFill>
                        <a:effectLst/>
                        <a:latin typeface="Arial" panose="020B0604020202020204" pitchFamily="34" charset="0"/>
                      </a:endParaRPr>
                    </a:p>
                  </a:txBody>
                  <a:tcPr marL="114300" marR="9525" marT="9525" marB="0" anchor="b"/>
                </a:tc>
                <a:tc>
                  <a:txBody>
                    <a:bodyPr/>
                    <a:lstStyle/>
                    <a:p>
                      <a:pPr algn="r" fontAlgn="b"/>
                      <a:r>
                        <a:rPr lang="en-US" sz="1800" u="none" strike="noStrike" dirty="0">
                          <a:solidFill>
                            <a:schemeClr val="tx2"/>
                          </a:solidFill>
                          <a:effectLst/>
                        </a:rPr>
                        <a:t>43.4%</a:t>
                      </a:r>
                      <a:endParaRPr lang="en-US" sz="1800" b="0" i="0" u="none" strike="noStrike" dirty="0">
                        <a:solidFill>
                          <a:schemeClr val="tx2"/>
                        </a:solidFill>
                        <a:effectLst/>
                        <a:latin typeface="Arial" panose="020B0604020202020204" pitchFamily="34" charset="0"/>
                      </a:endParaRPr>
                    </a:p>
                  </a:txBody>
                  <a:tcPr marL="9525" marR="9525" marT="9525" marB="0" anchor="b"/>
                </a:tc>
                <a:tc>
                  <a:txBody>
                    <a:bodyPr/>
                    <a:lstStyle/>
                    <a:p>
                      <a:pPr algn="r" fontAlgn="b"/>
                      <a:r>
                        <a:rPr lang="en-US" sz="1800" u="none" strike="noStrike">
                          <a:solidFill>
                            <a:schemeClr val="tx2"/>
                          </a:solidFill>
                          <a:effectLst/>
                        </a:rPr>
                        <a:t>41.3%</a:t>
                      </a:r>
                      <a:endParaRPr lang="en-US" sz="1800" b="0" i="0" u="none" strike="noStrike">
                        <a:solidFill>
                          <a:schemeClr val="tx2"/>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7"/>
                  </a:ext>
                </a:extLst>
              </a:tr>
              <a:tr h="242888">
                <a:tc>
                  <a:txBody>
                    <a:bodyPr/>
                    <a:lstStyle/>
                    <a:p>
                      <a:pPr lvl="1" algn="l" fontAlgn="b"/>
                      <a:r>
                        <a:rPr lang="en-US" sz="1800" u="none" strike="noStrike" dirty="0" smtClean="0">
                          <a:solidFill>
                            <a:schemeClr val="tx2"/>
                          </a:solidFill>
                          <a:effectLst/>
                        </a:rPr>
                        <a:t>5-17 </a:t>
                      </a:r>
                      <a:r>
                        <a:rPr lang="en-US" sz="1800" u="none" strike="noStrike" dirty="0">
                          <a:solidFill>
                            <a:schemeClr val="tx2"/>
                          </a:solidFill>
                          <a:effectLst/>
                        </a:rPr>
                        <a:t>Years</a:t>
                      </a:r>
                      <a:endParaRPr lang="en-US" sz="1800" b="0" i="0" u="none" strike="noStrike" dirty="0">
                        <a:solidFill>
                          <a:schemeClr val="tx2"/>
                        </a:solidFill>
                        <a:effectLst/>
                        <a:latin typeface="Arial" panose="020B0604020202020204" pitchFamily="34" charset="0"/>
                      </a:endParaRPr>
                    </a:p>
                  </a:txBody>
                  <a:tcPr marL="9525" marR="9525" marT="9525" marB="0" anchor="ctr"/>
                </a:tc>
                <a:tc>
                  <a:txBody>
                    <a:bodyPr/>
                    <a:lstStyle/>
                    <a:p>
                      <a:pPr algn="r" fontAlgn="b"/>
                      <a:r>
                        <a:rPr lang="en-US" sz="1800" u="none" strike="noStrike" dirty="0">
                          <a:solidFill>
                            <a:schemeClr val="tx2"/>
                          </a:solidFill>
                          <a:effectLst/>
                        </a:rPr>
                        <a:t>28.6%</a:t>
                      </a:r>
                      <a:endParaRPr lang="en-US" sz="1800" b="0" i="0" u="none" strike="noStrike" dirty="0">
                        <a:solidFill>
                          <a:schemeClr val="tx2"/>
                        </a:solidFill>
                        <a:effectLst/>
                        <a:latin typeface="Arial" panose="020B0604020202020204" pitchFamily="34" charset="0"/>
                      </a:endParaRPr>
                    </a:p>
                  </a:txBody>
                  <a:tcPr marL="9525" marR="9525" marT="9525" marB="0" anchor="b"/>
                </a:tc>
                <a:tc>
                  <a:txBody>
                    <a:bodyPr/>
                    <a:lstStyle/>
                    <a:p>
                      <a:pPr algn="r" fontAlgn="b"/>
                      <a:r>
                        <a:rPr lang="en-US" sz="1800" u="none" strike="noStrike" dirty="0">
                          <a:solidFill>
                            <a:schemeClr val="tx2"/>
                          </a:solidFill>
                          <a:effectLst/>
                        </a:rPr>
                        <a:t>26.1%</a:t>
                      </a:r>
                      <a:endParaRPr lang="en-US" sz="1800" b="0" i="0" u="none" strike="noStrike" dirty="0">
                        <a:solidFill>
                          <a:schemeClr val="tx2"/>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8"/>
                  </a:ext>
                </a:extLst>
              </a:tr>
              <a:tr h="242888">
                <a:tc>
                  <a:txBody>
                    <a:bodyPr/>
                    <a:lstStyle/>
                    <a:p>
                      <a:pPr lvl="1" algn="l" fontAlgn="b"/>
                      <a:r>
                        <a:rPr lang="en-US" sz="1800" u="none" strike="noStrike" dirty="0">
                          <a:solidFill>
                            <a:schemeClr val="tx2"/>
                          </a:solidFill>
                          <a:effectLst/>
                        </a:rPr>
                        <a:t>18-64 Years</a:t>
                      </a:r>
                      <a:endParaRPr lang="en-US" sz="1800" b="0" i="0" u="none" strike="noStrike" dirty="0">
                        <a:solidFill>
                          <a:schemeClr val="tx2"/>
                        </a:solidFill>
                        <a:effectLst/>
                        <a:latin typeface="Arial" panose="020B0604020202020204" pitchFamily="34" charset="0"/>
                      </a:endParaRPr>
                    </a:p>
                  </a:txBody>
                  <a:tcPr marL="9525" marR="9525" marT="9525" marB="0" anchor="ctr"/>
                </a:tc>
                <a:tc>
                  <a:txBody>
                    <a:bodyPr/>
                    <a:lstStyle/>
                    <a:p>
                      <a:pPr algn="r" fontAlgn="b"/>
                      <a:r>
                        <a:rPr lang="en-US" sz="1800" u="none" strike="noStrike">
                          <a:solidFill>
                            <a:schemeClr val="tx2"/>
                          </a:solidFill>
                          <a:effectLst/>
                        </a:rPr>
                        <a:t>46.5%</a:t>
                      </a:r>
                      <a:endParaRPr lang="en-US" sz="1800" b="0" i="0" u="none" strike="noStrike">
                        <a:solidFill>
                          <a:schemeClr val="tx2"/>
                        </a:solidFill>
                        <a:effectLst/>
                        <a:latin typeface="Arial" panose="020B0604020202020204" pitchFamily="34" charset="0"/>
                      </a:endParaRPr>
                    </a:p>
                  </a:txBody>
                  <a:tcPr marL="9525" marR="9525" marT="9525" marB="0" anchor="b"/>
                </a:tc>
                <a:tc>
                  <a:txBody>
                    <a:bodyPr/>
                    <a:lstStyle/>
                    <a:p>
                      <a:pPr algn="r" fontAlgn="b"/>
                      <a:r>
                        <a:rPr lang="en-US" sz="1800" u="none" strike="noStrike" dirty="0">
                          <a:solidFill>
                            <a:schemeClr val="tx2"/>
                          </a:solidFill>
                          <a:effectLst/>
                        </a:rPr>
                        <a:t>44.2%</a:t>
                      </a:r>
                      <a:endParaRPr lang="en-US" sz="1800" b="0" i="0" u="none" strike="noStrike" dirty="0">
                        <a:solidFill>
                          <a:schemeClr val="tx2"/>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9"/>
                  </a:ext>
                </a:extLst>
              </a:tr>
              <a:tr h="242888">
                <a:tc>
                  <a:txBody>
                    <a:bodyPr/>
                    <a:lstStyle/>
                    <a:p>
                      <a:pPr lvl="1" algn="l" fontAlgn="b"/>
                      <a:r>
                        <a:rPr lang="en-US" sz="1800" u="none" strike="noStrike" dirty="0">
                          <a:solidFill>
                            <a:schemeClr val="tx2"/>
                          </a:solidFill>
                          <a:effectLst/>
                        </a:rPr>
                        <a:t>65 plus</a:t>
                      </a:r>
                      <a:endParaRPr lang="en-US" sz="1800" b="0" i="0" u="none" strike="noStrike" dirty="0">
                        <a:solidFill>
                          <a:schemeClr val="tx2"/>
                        </a:solidFill>
                        <a:effectLst/>
                        <a:latin typeface="Arial" panose="020B0604020202020204" pitchFamily="34" charset="0"/>
                      </a:endParaRPr>
                    </a:p>
                  </a:txBody>
                  <a:tcPr marL="9525" marR="9525" marT="9525" marB="0" anchor="ctr"/>
                </a:tc>
                <a:tc>
                  <a:txBody>
                    <a:bodyPr/>
                    <a:lstStyle/>
                    <a:p>
                      <a:pPr algn="r" fontAlgn="b"/>
                      <a:r>
                        <a:rPr lang="en-US" sz="1800" u="none" strike="noStrike">
                          <a:solidFill>
                            <a:schemeClr val="tx2"/>
                          </a:solidFill>
                          <a:effectLst/>
                        </a:rPr>
                        <a:t>60.5%</a:t>
                      </a:r>
                      <a:endParaRPr lang="en-US" sz="1800" b="0" i="0" u="none" strike="noStrike">
                        <a:solidFill>
                          <a:schemeClr val="tx2"/>
                        </a:solidFill>
                        <a:effectLst/>
                        <a:latin typeface="Arial" panose="020B0604020202020204" pitchFamily="34" charset="0"/>
                      </a:endParaRPr>
                    </a:p>
                  </a:txBody>
                  <a:tcPr marL="9525" marR="9525" marT="9525" marB="0" anchor="b"/>
                </a:tc>
                <a:tc>
                  <a:txBody>
                    <a:bodyPr/>
                    <a:lstStyle/>
                    <a:p>
                      <a:pPr algn="r" fontAlgn="b"/>
                      <a:r>
                        <a:rPr lang="en-US" sz="1800" u="none" strike="noStrike" dirty="0">
                          <a:solidFill>
                            <a:schemeClr val="tx2"/>
                          </a:solidFill>
                          <a:effectLst/>
                        </a:rPr>
                        <a:t>57.8%</a:t>
                      </a:r>
                      <a:endParaRPr lang="en-US" sz="1800" b="0" i="0" u="none" strike="noStrike" dirty="0">
                        <a:solidFill>
                          <a:schemeClr val="tx2"/>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10"/>
                  </a:ext>
                </a:extLst>
              </a:tr>
              <a:tr h="242888">
                <a:tc>
                  <a:txBody>
                    <a:bodyPr/>
                    <a:lstStyle/>
                    <a:p>
                      <a:pPr algn="l" fontAlgn="b"/>
                      <a:endParaRPr lang="en-US" sz="1800" b="0" i="0" u="none" strike="noStrike" dirty="0">
                        <a:solidFill>
                          <a:schemeClr val="tx2"/>
                        </a:solidFill>
                        <a:effectLst/>
                        <a:latin typeface="Arial" panose="020B0604020202020204" pitchFamily="34" charset="0"/>
                      </a:endParaRPr>
                    </a:p>
                  </a:txBody>
                  <a:tcPr marL="9525" marR="9525" marT="9525" marB="0" anchor="b"/>
                </a:tc>
                <a:tc>
                  <a:txBody>
                    <a:bodyPr/>
                    <a:lstStyle/>
                    <a:p>
                      <a:pPr algn="l" fontAlgn="b"/>
                      <a:endParaRPr lang="en-US" sz="1800" b="0" i="0" u="none" strike="noStrike">
                        <a:solidFill>
                          <a:schemeClr val="tx2"/>
                        </a:solidFill>
                        <a:effectLst/>
                        <a:latin typeface="Arial" panose="020B0604020202020204" pitchFamily="34" charset="0"/>
                      </a:endParaRPr>
                    </a:p>
                  </a:txBody>
                  <a:tcPr marL="9525" marR="9525" marT="9525" marB="0" anchor="b"/>
                </a:tc>
                <a:tc>
                  <a:txBody>
                    <a:bodyPr/>
                    <a:lstStyle/>
                    <a:p>
                      <a:pPr algn="l" fontAlgn="b"/>
                      <a:endParaRPr lang="en-US" sz="1800" b="0" i="0" u="none" strike="noStrike" dirty="0">
                        <a:solidFill>
                          <a:schemeClr val="tx2"/>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11"/>
                  </a:ext>
                </a:extLst>
              </a:tr>
              <a:tr h="242888">
                <a:tc>
                  <a:txBody>
                    <a:bodyPr/>
                    <a:lstStyle/>
                    <a:p>
                      <a:pPr algn="l" fontAlgn="b"/>
                      <a:r>
                        <a:rPr lang="en-US" sz="1800" u="none" strike="noStrike" dirty="0">
                          <a:solidFill>
                            <a:schemeClr val="tx2"/>
                          </a:solidFill>
                          <a:effectLst/>
                        </a:rPr>
                        <a:t>Asian and Pacific Islands languages</a:t>
                      </a:r>
                      <a:endParaRPr lang="en-US" sz="1800" b="0" i="0" u="none" strike="noStrike" dirty="0">
                        <a:solidFill>
                          <a:schemeClr val="tx2"/>
                        </a:solidFill>
                        <a:effectLst/>
                        <a:latin typeface="Arial" panose="020B0604020202020204" pitchFamily="34" charset="0"/>
                      </a:endParaRPr>
                    </a:p>
                  </a:txBody>
                  <a:tcPr marL="114300" marR="9525" marT="9525" marB="0" anchor="b"/>
                </a:tc>
                <a:tc>
                  <a:txBody>
                    <a:bodyPr/>
                    <a:lstStyle/>
                    <a:p>
                      <a:pPr algn="r" fontAlgn="b"/>
                      <a:r>
                        <a:rPr lang="en-US" sz="1800" u="none" strike="noStrike">
                          <a:solidFill>
                            <a:schemeClr val="tx2"/>
                          </a:solidFill>
                          <a:effectLst/>
                        </a:rPr>
                        <a:t>46.2%</a:t>
                      </a:r>
                      <a:endParaRPr lang="en-US" sz="1800" b="0" i="0" u="none" strike="noStrike">
                        <a:solidFill>
                          <a:schemeClr val="tx2"/>
                        </a:solidFill>
                        <a:effectLst/>
                        <a:latin typeface="Arial" panose="020B0604020202020204" pitchFamily="34" charset="0"/>
                      </a:endParaRPr>
                    </a:p>
                  </a:txBody>
                  <a:tcPr marL="9525" marR="9525" marT="9525" marB="0" anchor="b"/>
                </a:tc>
                <a:tc>
                  <a:txBody>
                    <a:bodyPr/>
                    <a:lstStyle/>
                    <a:p>
                      <a:pPr algn="r" fontAlgn="b"/>
                      <a:r>
                        <a:rPr lang="en-US" sz="1800" u="none" strike="noStrike" dirty="0">
                          <a:solidFill>
                            <a:schemeClr val="tx2"/>
                          </a:solidFill>
                          <a:effectLst/>
                        </a:rPr>
                        <a:t>45.3%</a:t>
                      </a:r>
                      <a:endParaRPr lang="en-US" sz="1800" b="0" i="0" u="none" strike="noStrike" dirty="0">
                        <a:solidFill>
                          <a:schemeClr val="tx2"/>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12"/>
                  </a:ext>
                </a:extLst>
              </a:tr>
              <a:tr h="242888">
                <a:tc>
                  <a:txBody>
                    <a:bodyPr/>
                    <a:lstStyle/>
                    <a:p>
                      <a:pPr lvl="1" algn="l" fontAlgn="b"/>
                      <a:r>
                        <a:rPr lang="en-US" sz="1800" u="none" strike="noStrike" dirty="0">
                          <a:solidFill>
                            <a:schemeClr val="tx2"/>
                          </a:solidFill>
                          <a:effectLst/>
                        </a:rPr>
                        <a:t>5-17 Years</a:t>
                      </a:r>
                      <a:endParaRPr lang="en-US" sz="1800" b="0" i="0" u="none" strike="noStrike" dirty="0">
                        <a:solidFill>
                          <a:schemeClr val="tx2"/>
                        </a:solidFill>
                        <a:effectLst/>
                        <a:latin typeface="Arial" panose="020B0604020202020204" pitchFamily="34" charset="0"/>
                      </a:endParaRPr>
                    </a:p>
                  </a:txBody>
                  <a:tcPr marL="9525" marR="9525" marT="9525" marB="0" anchor="b"/>
                </a:tc>
                <a:tc>
                  <a:txBody>
                    <a:bodyPr/>
                    <a:lstStyle/>
                    <a:p>
                      <a:pPr algn="r" fontAlgn="b"/>
                      <a:r>
                        <a:rPr lang="en-US" sz="1800" u="none" strike="noStrike">
                          <a:solidFill>
                            <a:schemeClr val="tx2"/>
                          </a:solidFill>
                          <a:effectLst/>
                        </a:rPr>
                        <a:t>26.4%</a:t>
                      </a:r>
                      <a:endParaRPr lang="en-US" sz="1800" b="0" i="0" u="none" strike="noStrike">
                        <a:solidFill>
                          <a:schemeClr val="tx2"/>
                        </a:solidFill>
                        <a:effectLst/>
                        <a:latin typeface="Arial" panose="020B0604020202020204" pitchFamily="34" charset="0"/>
                      </a:endParaRPr>
                    </a:p>
                  </a:txBody>
                  <a:tcPr marL="9525" marR="9525" marT="9525" marB="0" anchor="b"/>
                </a:tc>
                <a:tc>
                  <a:txBody>
                    <a:bodyPr/>
                    <a:lstStyle/>
                    <a:p>
                      <a:pPr algn="r" fontAlgn="b"/>
                      <a:r>
                        <a:rPr lang="en-US" sz="1800" u="none" strike="noStrike" dirty="0">
                          <a:solidFill>
                            <a:schemeClr val="tx2"/>
                          </a:solidFill>
                          <a:effectLst/>
                        </a:rPr>
                        <a:t>25.6%</a:t>
                      </a:r>
                      <a:endParaRPr lang="en-US" sz="1800" b="0" i="0" u="none" strike="noStrike" dirty="0">
                        <a:solidFill>
                          <a:schemeClr val="tx2"/>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13"/>
                  </a:ext>
                </a:extLst>
              </a:tr>
              <a:tr h="242888">
                <a:tc>
                  <a:txBody>
                    <a:bodyPr/>
                    <a:lstStyle/>
                    <a:p>
                      <a:pPr lvl="1" algn="l" fontAlgn="b"/>
                      <a:r>
                        <a:rPr lang="en-US" sz="1800" u="none" strike="noStrike" dirty="0">
                          <a:solidFill>
                            <a:schemeClr val="tx2"/>
                          </a:solidFill>
                          <a:effectLst/>
                        </a:rPr>
                        <a:t>18-64 Years</a:t>
                      </a:r>
                      <a:endParaRPr lang="en-US" sz="1800" b="0" i="0" u="none" strike="noStrike" dirty="0">
                        <a:solidFill>
                          <a:schemeClr val="tx2"/>
                        </a:solidFill>
                        <a:effectLst/>
                        <a:latin typeface="Arial" panose="020B0604020202020204" pitchFamily="34" charset="0"/>
                      </a:endParaRPr>
                    </a:p>
                  </a:txBody>
                  <a:tcPr marL="9525" marR="9525" marT="9525" marB="0" anchor="b"/>
                </a:tc>
                <a:tc>
                  <a:txBody>
                    <a:bodyPr/>
                    <a:lstStyle/>
                    <a:p>
                      <a:pPr algn="r" fontAlgn="b"/>
                      <a:r>
                        <a:rPr lang="en-US" sz="1800" u="none" strike="noStrike">
                          <a:solidFill>
                            <a:schemeClr val="tx2"/>
                          </a:solidFill>
                          <a:effectLst/>
                        </a:rPr>
                        <a:t>47.2%</a:t>
                      </a:r>
                      <a:endParaRPr lang="en-US" sz="1800" b="0" i="0" u="none" strike="noStrike">
                        <a:solidFill>
                          <a:schemeClr val="tx2"/>
                        </a:solidFill>
                        <a:effectLst/>
                        <a:latin typeface="Arial" panose="020B0604020202020204" pitchFamily="34" charset="0"/>
                      </a:endParaRPr>
                    </a:p>
                  </a:txBody>
                  <a:tcPr marL="9525" marR="9525" marT="9525" marB="0" anchor="b"/>
                </a:tc>
                <a:tc>
                  <a:txBody>
                    <a:bodyPr/>
                    <a:lstStyle/>
                    <a:p>
                      <a:pPr algn="r" fontAlgn="b"/>
                      <a:r>
                        <a:rPr lang="en-US" sz="1800" u="none" strike="noStrike" dirty="0">
                          <a:solidFill>
                            <a:schemeClr val="tx2"/>
                          </a:solidFill>
                          <a:effectLst/>
                        </a:rPr>
                        <a:t>45.6%</a:t>
                      </a:r>
                      <a:endParaRPr lang="en-US" sz="1800" b="0" i="0" u="none" strike="noStrike" dirty="0">
                        <a:solidFill>
                          <a:schemeClr val="tx2"/>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14"/>
                  </a:ext>
                </a:extLst>
              </a:tr>
              <a:tr h="242888">
                <a:tc>
                  <a:txBody>
                    <a:bodyPr/>
                    <a:lstStyle/>
                    <a:p>
                      <a:pPr lvl="1" algn="l" fontAlgn="b"/>
                      <a:r>
                        <a:rPr lang="en-US" sz="1800" u="none" strike="noStrike" dirty="0">
                          <a:solidFill>
                            <a:schemeClr val="tx2"/>
                          </a:solidFill>
                          <a:effectLst/>
                        </a:rPr>
                        <a:t>65 plus</a:t>
                      </a:r>
                      <a:endParaRPr lang="en-US" sz="1800" b="0" i="0" u="none" strike="noStrike" dirty="0">
                        <a:solidFill>
                          <a:schemeClr val="tx2"/>
                        </a:solidFill>
                        <a:effectLst/>
                        <a:latin typeface="Arial" panose="020B0604020202020204" pitchFamily="34" charset="0"/>
                      </a:endParaRPr>
                    </a:p>
                  </a:txBody>
                  <a:tcPr marL="9525" marR="9525" marT="9525" marB="0" anchor="b"/>
                </a:tc>
                <a:tc>
                  <a:txBody>
                    <a:bodyPr/>
                    <a:lstStyle/>
                    <a:p>
                      <a:pPr algn="r" fontAlgn="b"/>
                      <a:r>
                        <a:rPr lang="en-US" sz="1800" u="none" strike="noStrike" dirty="0">
                          <a:solidFill>
                            <a:schemeClr val="tx2"/>
                          </a:solidFill>
                          <a:effectLst/>
                        </a:rPr>
                        <a:t>73.6%</a:t>
                      </a:r>
                      <a:endParaRPr lang="en-US" sz="1800" b="0" i="0" u="none" strike="noStrike" dirty="0">
                        <a:solidFill>
                          <a:schemeClr val="tx2"/>
                        </a:solidFill>
                        <a:effectLst/>
                        <a:latin typeface="Arial" panose="020B0604020202020204" pitchFamily="34" charset="0"/>
                      </a:endParaRPr>
                    </a:p>
                  </a:txBody>
                  <a:tcPr marL="9525" marR="9525" marT="9525" marB="0" anchor="b"/>
                </a:tc>
                <a:tc>
                  <a:txBody>
                    <a:bodyPr/>
                    <a:lstStyle/>
                    <a:p>
                      <a:pPr algn="r" fontAlgn="b"/>
                      <a:r>
                        <a:rPr lang="en-US" sz="1800" u="none" strike="noStrike" dirty="0">
                          <a:solidFill>
                            <a:schemeClr val="tx2"/>
                          </a:solidFill>
                          <a:effectLst/>
                        </a:rPr>
                        <a:t>71.8%</a:t>
                      </a:r>
                      <a:endParaRPr lang="en-US" sz="1800" b="0" i="0" u="none" strike="noStrike" dirty="0">
                        <a:solidFill>
                          <a:schemeClr val="tx2"/>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15"/>
                  </a:ext>
                </a:extLst>
              </a:tr>
            </a:tbl>
          </a:graphicData>
        </a:graphic>
      </p:graphicFrame>
      <p:sp>
        <p:nvSpPr>
          <p:cNvPr id="5" name="Rectangle 4"/>
          <p:cNvSpPr/>
          <p:nvPr/>
        </p:nvSpPr>
        <p:spPr>
          <a:xfrm>
            <a:off x="34924" y="6444477"/>
            <a:ext cx="6823076" cy="261610"/>
          </a:xfrm>
          <a:prstGeom prst="rect">
            <a:avLst/>
          </a:prstGeom>
        </p:spPr>
        <p:txBody>
          <a:bodyPr wrap="square">
            <a:spAutoFit/>
          </a:bodyPr>
          <a:lstStyle/>
          <a:p>
            <a:r>
              <a:rPr lang="en-US" sz="1050" i="1" dirty="0">
                <a:solidFill>
                  <a:schemeClr val="bg1">
                    <a:lumMod val="50000"/>
                  </a:schemeClr>
                </a:solidFill>
                <a:latin typeface="Arial" panose="020B0604020202020204" pitchFamily="34" charset="0"/>
                <a:ea typeface="Calibri" panose="020F0502020204030204" pitchFamily="34" charset="0"/>
              </a:rPr>
              <a:t>U.S. Census Bureau </a:t>
            </a:r>
            <a:r>
              <a:rPr lang="en-US" sz="1050" i="1" dirty="0" smtClean="0">
                <a:solidFill>
                  <a:schemeClr val="bg1">
                    <a:lumMod val="50000"/>
                  </a:schemeClr>
                </a:solidFill>
                <a:latin typeface="Arial" panose="020B0604020202020204" pitchFamily="34" charset="0"/>
                <a:ea typeface="Calibri" panose="020F0502020204030204" pitchFamily="34" charset="0"/>
              </a:rPr>
              <a:t>American Community Survey,  5-Year Samples, 2006-2010 and 2011-2015</a:t>
            </a:r>
            <a:endParaRPr lang="en-US" sz="1050" dirty="0">
              <a:solidFill>
                <a:schemeClr val="bg1">
                  <a:lumMod val="50000"/>
                </a:schemeClr>
              </a:solidFill>
            </a:endParaRPr>
          </a:p>
        </p:txBody>
      </p:sp>
      <p:sp>
        <p:nvSpPr>
          <p:cNvPr id="6" name="Rectangle 5"/>
          <p:cNvSpPr/>
          <p:nvPr/>
        </p:nvSpPr>
        <p:spPr>
          <a:xfrm>
            <a:off x="5210943" y="3794760"/>
            <a:ext cx="3346596" cy="304800"/>
          </a:xfrm>
          <a:prstGeom prst="rect">
            <a:avLst/>
          </a:prstGeom>
          <a:ln w="15875">
            <a:solidFill>
              <a:schemeClr val="accent2"/>
            </a:solidFill>
          </a:ln>
        </p:spPr>
        <p:txBody>
          <a:bodyPr rtlCol="0" anchor="ctr">
            <a:spAutoFit/>
          </a:bodyPr>
          <a:lstStyle/>
          <a:p>
            <a:pPr algn="ctr"/>
            <a:endParaRPr lang="en-US" dirty="0" smtClean="0">
              <a:solidFill>
                <a:schemeClr val="tx2"/>
              </a:solidFill>
            </a:endParaRPr>
          </a:p>
        </p:txBody>
      </p:sp>
      <p:sp>
        <p:nvSpPr>
          <p:cNvPr id="7" name="Rectangle 6"/>
          <p:cNvSpPr/>
          <p:nvPr/>
        </p:nvSpPr>
        <p:spPr>
          <a:xfrm>
            <a:off x="5189427" y="5181600"/>
            <a:ext cx="3346596" cy="304800"/>
          </a:xfrm>
          <a:prstGeom prst="rect">
            <a:avLst/>
          </a:prstGeom>
          <a:ln w="15875">
            <a:solidFill>
              <a:schemeClr val="accent2"/>
            </a:solidFill>
          </a:ln>
        </p:spPr>
        <p:txBody>
          <a:bodyPr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18262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163" y="92075"/>
            <a:ext cx="7497762" cy="914400"/>
          </a:xfrm>
        </p:spPr>
        <p:txBody>
          <a:bodyPr>
            <a:normAutofit fontScale="90000"/>
          </a:bodyPr>
          <a:lstStyle/>
          <a:p>
            <a:pPr eaLnBrk="1" hangingPunct="1">
              <a:defRPr/>
            </a:pPr>
            <a:r>
              <a:rPr lang="en-US" dirty="0" smtClean="0"/>
              <a:t>Percent of Population Below Poverty Threshold, Texas, 2010-2015</a:t>
            </a:r>
            <a:endParaRPr lang="en-US" dirty="0"/>
          </a:p>
        </p:txBody>
      </p:sp>
      <p:graphicFrame>
        <p:nvGraphicFramePr>
          <p:cNvPr id="5" name="Content Placeholder 4"/>
          <p:cNvGraphicFramePr>
            <a:graphicFrameLocks noGrp="1"/>
          </p:cNvGraphicFramePr>
          <p:nvPr>
            <p:ph idx="1"/>
            <p:extLst/>
          </p:nvPr>
        </p:nvGraphicFramePr>
        <p:xfrm>
          <a:off x="838200" y="1600200"/>
          <a:ext cx="7696201" cy="2695576"/>
        </p:xfrm>
        <a:graphic>
          <a:graphicData uri="http://schemas.openxmlformats.org/drawingml/2006/table">
            <a:tbl>
              <a:tblPr firstRow="1">
                <a:tableStyleId>{B301B821-A1FF-4177-AEE7-76D212191A09}</a:tableStyleId>
              </a:tblPr>
              <a:tblGrid>
                <a:gridCol w="3634563">
                  <a:extLst>
                    <a:ext uri="{9D8B030D-6E8A-4147-A177-3AD203B41FA5}">
                      <a16:colId xmlns:a16="http://schemas.microsoft.com/office/drawing/2014/main" val="20000"/>
                    </a:ext>
                  </a:extLst>
                </a:gridCol>
                <a:gridCol w="1567673">
                  <a:extLst>
                    <a:ext uri="{9D8B030D-6E8A-4147-A177-3AD203B41FA5}">
                      <a16:colId xmlns:a16="http://schemas.microsoft.com/office/drawing/2014/main" val="20001"/>
                    </a:ext>
                  </a:extLst>
                </a:gridCol>
                <a:gridCol w="1106593">
                  <a:extLst>
                    <a:ext uri="{9D8B030D-6E8A-4147-A177-3AD203B41FA5}">
                      <a16:colId xmlns:a16="http://schemas.microsoft.com/office/drawing/2014/main" val="20002"/>
                    </a:ext>
                  </a:extLst>
                </a:gridCol>
                <a:gridCol w="1387372">
                  <a:extLst>
                    <a:ext uri="{9D8B030D-6E8A-4147-A177-3AD203B41FA5}">
                      <a16:colId xmlns:a16="http://schemas.microsoft.com/office/drawing/2014/main" val="20003"/>
                    </a:ext>
                  </a:extLst>
                </a:gridCol>
              </a:tblGrid>
              <a:tr h="338687">
                <a:tc rowSpan="2">
                  <a:txBody>
                    <a:bodyPr/>
                    <a:lstStyle/>
                    <a:p>
                      <a:pPr algn="ctr" fontAlgn="ctr"/>
                      <a:r>
                        <a:rPr lang="en-US" sz="2000" u="none" strike="noStrike" dirty="0">
                          <a:effectLst/>
                        </a:rPr>
                        <a:t> </a:t>
                      </a:r>
                    </a:p>
                    <a:p>
                      <a:pPr algn="l" fontAlgn="t"/>
                      <a:r>
                        <a:rPr lang="en-US" sz="2000" u="none" strike="noStrike" dirty="0">
                          <a:effectLst/>
                        </a:rPr>
                        <a:t> </a:t>
                      </a:r>
                    </a:p>
                    <a:p>
                      <a:pPr algn="l" fontAlgn="t"/>
                      <a:r>
                        <a:rPr lang="en-US" sz="2000" u="none" strike="noStrike" dirty="0">
                          <a:effectLst/>
                        </a:rPr>
                        <a:t> </a:t>
                      </a:r>
                    </a:p>
                    <a:p>
                      <a:pPr algn="l" fontAlgn="t"/>
                      <a:r>
                        <a:rPr lang="en-US" sz="2000" u="none" strike="noStrike" dirty="0">
                          <a:effectLst/>
                        </a:rPr>
                        <a:t> </a:t>
                      </a:r>
                      <a:endParaRPr lang="en-US" sz="2000" b="1" i="0" u="none" strike="noStrike" dirty="0">
                        <a:solidFill>
                          <a:schemeClr val="tx2"/>
                        </a:solidFill>
                        <a:effectLst/>
                        <a:latin typeface="SansSerif" panose="00000400000000000000" pitchFamily="2" charset="2"/>
                      </a:endParaRPr>
                    </a:p>
                  </a:txBody>
                  <a:tcPr marL="3810" marR="3810" marT="3809" marB="0" anchor="ctr"/>
                </a:tc>
                <a:tc gridSpan="3">
                  <a:txBody>
                    <a:bodyPr/>
                    <a:lstStyle/>
                    <a:p>
                      <a:pPr algn="ctr" fontAlgn="t"/>
                      <a:r>
                        <a:rPr lang="en-US" sz="2000" u="none" strike="noStrike" dirty="0">
                          <a:effectLst/>
                        </a:rPr>
                        <a:t>Percent below poverty level</a:t>
                      </a:r>
                      <a:endParaRPr lang="en-US" sz="2000" b="1" i="0" u="none" strike="noStrike" dirty="0">
                        <a:solidFill>
                          <a:schemeClr val="tx2"/>
                        </a:solidFill>
                        <a:effectLst/>
                        <a:latin typeface="SansSerif" panose="00000400000000000000" pitchFamily="2" charset="2"/>
                      </a:endParaRPr>
                    </a:p>
                  </a:txBody>
                  <a:tcPr marL="3810" marR="3810" marT="3809"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2141">
                <a:tc vMerge="1">
                  <a:txBody>
                    <a:bodyPr/>
                    <a:lstStyle/>
                    <a:p>
                      <a:pPr algn="l" fontAlgn="t"/>
                      <a:endParaRPr lang="en-US" sz="1000" b="0" i="0" u="none" strike="noStrike">
                        <a:solidFill>
                          <a:srgbClr val="000000"/>
                        </a:solidFill>
                        <a:effectLst/>
                        <a:latin typeface="SansSerif" panose="00000400000000000000" pitchFamily="2" charset="2"/>
                      </a:endParaRPr>
                    </a:p>
                  </a:txBody>
                  <a:tcPr marL="3810" marR="3810" marT="3810" marB="0"/>
                </a:tc>
                <a:tc>
                  <a:txBody>
                    <a:bodyPr/>
                    <a:lstStyle/>
                    <a:p>
                      <a:pPr algn="ctr" fontAlgn="t"/>
                      <a:r>
                        <a:rPr lang="en-US" sz="2000" u="none" strike="noStrike" dirty="0">
                          <a:solidFill>
                            <a:schemeClr val="bg1"/>
                          </a:solidFill>
                          <a:effectLst/>
                        </a:rPr>
                        <a:t>2010</a:t>
                      </a:r>
                      <a:endParaRPr lang="en-US" sz="2000" b="1" i="0" u="none" strike="noStrike" dirty="0">
                        <a:solidFill>
                          <a:schemeClr val="bg1"/>
                        </a:solidFill>
                        <a:effectLst/>
                        <a:latin typeface="SansSerif" panose="00000400000000000000" pitchFamily="2" charset="2"/>
                      </a:endParaRPr>
                    </a:p>
                  </a:txBody>
                  <a:tcPr marL="3810" marR="3810" marT="3809" marB="0" anchor="ctr">
                    <a:solidFill>
                      <a:schemeClr val="accent1"/>
                    </a:solidFill>
                  </a:tcPr>
                </a:tc>
                <a:tc>
                  <a:txBody>
                    <a:bodyPr/>
                    <a:lstStyle/>
                    <a:p>
                      <a:pPr algn="ctr" fontAlgn="b"/>
                      <a:r>
                        <a:rPr lang="en-US" sz="2000" u="none" strike="noStrike" dirty="0" smtClean="0">
                          <a:solidFill>
                            <a:schemeClr val="bg1"/>
                          </a:solidFill>
                          <a:effectLst/>
                        </a:rPr>
                        <a:t>2015</a:t>
                      </a:r>
                      <a:endParaRPr lang="en-US" sz="2000" b="1" i="0" u="none" strike="noStrike" dirty="0">
                        <a:solidFill>
                          <a:schemeClr val="bg1"/>
                        </a:solidFill>
                        <a:effectLst/>
                        <a:latin typeface="Arial" panose="020B0604020202020204" pitchFamily="34" charset="0"/>
                      </a:endParaRPr>
                    </a:p>
                  </a:txBody>
                  <a:tcPr marL="3810" marR="3810" marT="3809" marB="0" anchor="ctr">
                    <a:solidFill>
                      <a:schemeClr val="accent1"/>
                    </a:solidFill>
                  </a:tcPr>
                </a:tc>
                <a:tc>
                  <a:txBody>
                    <a:bodyPr/>
                    <a:lstStyle/>
                    <a:p>
                      <a:pPr algn="ctr" fontAlgn="b"/>
                      <a:r>
                        <a:rPr lang="en-US" sz="2000" u="none" strike="noStrike" dirty="0">
                          <a:solidFill>
                            <a:schemeClr val="bg1"/>
                          </a:solidFill>
                          <a:effectLst/>
                        </a:rPr>
                        <a:t>Difference</a:t>
                      </a:r>
                      <a:endParaRPr lang="en-US" sz="2000" b="1" i="0" u="none" strike="noStrike" dirty="0">
                        <a:solidFill>
                          <a:schemeClr val="bg1"/>
                        </a:solidFill>
                        <a:effectLst/>
                        <a:latin typeface="Arial" panose="020B0604020202020204" pitchFamily="34" charset="0"/>
                      </a:endParaRPr>
                    </a:p>
                  </a:txBody>
                  <a:tcPr marL="3810" marR="3810" marT="3809" marB="0" anchor="ctr">
                    <a:solidFill>
                      <a:schemeClr val="accent1"/>
                    </a:solidFill>
                  </a:tcPr>
                </a:tc>
                <a:extLst>
                  <a:ext uri="{0D108BD9-81ED-4DB2-BD59-A6C34878D82A}">
                    <a16:rowId xmlns:a16="http://schemas.microsoft.com/office/drawing/2014/main" val="10001"/>
                  </a:ext>
                </a:extLst>
              </a:tr>
              <a:tr h="338687">
                <a:tc>
                  <a:txBody>
                    <a:bodyPr/>
                    <a:lstStyle/>
                    <a:p>
                      <a:pPr algn="l" fontAlgn="t"/>
                      <a:r>
                        <a:rPr lang="en-US" sz="2000" u="none" strike="noStrike" dirty="0">
                          <a:solidFill>
                            <a:schemeClr val="tx2"/>
                          </a:solidFill>
                          <a:effectLst/>
                        </a:rPr>
                        <a:t>AGE</a:t>
                      </a:r>
                      <a:endParaRPr lang="en-US" sz="2000" b="1" i="0" u="none" strike="noStrike" dirty="0">
                        <a:solidFill>
                          <a:schemeClr val="tx2"/>
                        </a:solidFill>
                        <a:effectLst/>
                        <a:latin typeface="SansSerif" panose="00000400000000000000" pitchFamily="2" charset="2"/>
                      </a:endParaRPr>
                    </a:p>
                  </a:txBody>
                  <a:tcPr marL="3810" marR="3810" marT="3809" marB="0"/>
                </a:tc>
                <a:tc>
                  <a:txBody>
                    <a:bodyPr/>
                    <a:lstStyle/>
                    <a:p>
                      <a:pPr algn="ctr" fontAlgn="t"/>
                      <a:r>
                        <a:rPr lang="en-US" sz="2000" u="none" strike="noStrike" dirty="0">
                          <a:solidFill>
                            <a:schemeClr val="tx2"/>
                          </a:solidFill>
                          <a:effectLst/>
                        </a:rPr>
                        <a:t> </a:t>
                      </a:r>
                      <a:endParaRPr lang="en-US" sz="2000" b="1" i="0" u="none" strike="noStrike" dirty="0">
                        <a:solidFill>
                          <a:schemeClr val="tx2"/>
                        </a:solidFill>
                        <a:effectLst/>
                        <a:latin typeface="SansSerif" panose="00000400000000000000" pitchFamily="2" charset="2"/>
                      </a:endParaRPr>
                    </a:p>
                  </a:txBody>
                  <a:tcPr marL="3810" marR="3810" marT="3809" marB="0" anchor="ctr"/>
                </a:tc>
                <a:tc>
                  <a:txBody>
                    <a:bodyPr/>
                    <a:lstStyle/>
                    <a:p>
                      <a:pPr algn="ctr" fontAlgn="t"/>
                      <a:r>
                        <a:rPr lang="en-US" sz="2000" u="none" strike="noStrike">
                          <a:solidFill>
                            <a:schemeClr val="tx2"/>
                          </a:solidFill>
                          <a:effectLst/>
                        </a:rPr>
                        <a:t> </a:t>
                      </a:r>
                      <a:endParaRPr lang="en-US" sz="2000" b="1" i="0" u="none" strike="noStrike">
                        <a:solidFill>
                          <a:schemeClr val="tx2"/>
                        </a:solidFill>
                        <a:effectLst/>
                        <a:latin typeface="SansSerif" panose="00000400000000000000" pitchFamily="2" charset="2"/>
                      </a:endParaRPr>
                    </a:p>
                  </a:txBody>
                  <a:tcPr marL="3810" marR="3810" marT="3809" marB="0" anchor="ctr"/>
                </a:tc>
                <a:tc>
                  <a:txBody>
                    <a:bodyPr/>
                    <a:lstStyle/>
                    <a:p>
                      <a:pPr algn="ctr" fontAlgn="b"/>
                      <a:endParaRPr lang="en-US" sz="2000" b="1" i="0" u="none" strike="noStrike">
                        <a:solidFill>
                          <a:schemeClr val="tx2"/>
                        </a:solidFill>
                        <a:effectLst/>
                        <a:latin typeface="Arial" panose="020B0604020202020204" pitchFamily="34" charset="0"/>
                      </a:endParaRPr>
                    </a:p>
                  </a:txBody>
                  <a:tcPr marL="3810" marR="3810" marT="3809" marB="0" anchor="ctr"/>
                </a:tc>
                <a:extLst>
                  <a:ext uri="{0D108BD9-81ED-4DB2-BD59-A6C34878D82A}">
                    <a16:rowId xmlns:a16="http://schemas.microsoft.com/office/drawing/2014/main" val="10002"/>
                  </a:ext>
                </a:extLst>
              </a:tr>
              <a:tr h="338687">
                <a:tc>
                  <a:txBody>
                    <a:bodyPr/>
                    <a:lstStyle/>
                    <a:p>
                      <a:pPr algn="l" fontAlgn="t"/>
                      <a:r>
                        <a:rPr lang="en-US" sz="2000" u="none" strike="noStrike" dirty="0">
                          <a:solidFill>
                            <a:schemeClr val="tx2"/>
                          </a:solidFill>
                          <a:effectLst/>
                        </a:rPr>
                        <a:t>  Under 18 years</a:t>
                      </a:r>
                      <a:endParaRPr lang="en-US" sz="2000" b="1" i="0" u="none" strike="noStrike" dirty="0">
                        <a:solidFill>
                          <a:schemeClr val="tx2"/>
                        </a:solidFill>
                        <a:effectLst/>
                        <a:latin typeface="SansSerif" panose="00000400000000000000" pitchFamily="2" charset="2"/>
                      </a:endParaRPr>
                    </a:p>
                  </a:txBody>
                  <a:tcPr marL="3810" marR="3810" marT="3809" marB="0"/>
                </a:tc>
                <a:tc>
                  <a:txBody>
                    <a:bodyPr/>
                    <a:lstStyle/>
                    <a:p>
                      <a:pPr algn="ctr" fontAlgn="t"/>
                      <a:r>
                        <a:rPr lang="en-US" sz="2000" u="none" strike="noStrike" dirty="0">
                          <a:solidFill>
                            <a:schemeClr val="tx2"/>
                          </a:solidFill>
                          <a:effectLst/>
                        </a:rPr>
                        <a:t>25.7%</a:t>
                      </a:r>
                      <a:endParaRPr lang="en-US" sz="2000" b="1" i="0" u="none" strike="noStrike" dirty="0">
                        <a:solidFill>
                          <a:schemeClr val="tx2"/>
                        </a:solidFill>
                        <a:effectLst/>
                        <a:latin typeface="SansSerif" panose="00000400000000000000" pitchFamily="2" charset="2"/>
                      </a:endParaRPr>
                    </a:p>
                  </a:txBody>
                  <a:tcPr marL="3810" marR="3810" marT="3809" marB="0" anchor="ctr"/>
                </a:tc>
                <a:tc>
                  <a:txBody>
                    <a:bodyPr/>
                    <a:lstStyle/>
                    <a:p>
                      <a:pPr algn="ctr" fontAlgn="t"/>
                      <a:r>
                        <a:rPr lang="en-US" sz="2000" u="none" strike="noStrike">
                          <a:solidFill>
                            <a:schemeClr val="tx2"/>
                          </a:solidFill>
                          <a:effectLst/>
                        </a:rPr>
                        <a:t>23.0%</a:t>
                      </a:r>
                      <a:endParaRPr lang="en-US" sz="2000" b="1" i="0" u="none" strike="noStrike">
                        <a:solidFill>
                          <a:schemeClr val="tx2"/>
                        </a:solidFill>
                        <a:effectLst/>
                        <a:latin typeface="SansSerif" panose="00000400000000000000" pitchFamily="2" charset="2"/>
                      </a:endParaRPr>
                    </a:p>
                  </a:txBody>
                  <a:tcPr marL="3810" marR="3810" marT="3809" marB="0" anchor="ctr"/>
                </a:tc>
                <a:tc>
                  <a:txBody>
                    <a:bodyPr/>
                    <a:lstStyle/>
                    <a:p>
                      <a:pPr algn="ctr" fontAlgn="b"/>
                      <a:r>
                        <a:rPr lang="en-US" sz="2000" u="none" strike="noStrike" dirty="0">
                          <a:solidFill>
                            <a:schemeClr val="tx2"/>
                          </a:solidFill>
                          <a:effectLst/>
                        </a:rPr>
                        <a:t>-2.7%</a:t>
                      </a:r>
                      <a:endParaRPr lang="en-US" sz="2000" b="1" i="0" u="none" strike="noStrike" dirty="0">
                        <a:solidFill>
                          <a:schemeClr val="tx2"/>
                        </a:solidFill>
                        <a:effectLst/>
                        <a:latin typeface="Arial" panose="020B0604020202020204" pitchFamily="34" charset="0"/>
                      </a:endParaRPr>
                    </a:p>
                  </a:txBody>
                  <a:tcPr marL="3810" marR="3810" marT="3809" marB="0" anchor="ctr"/>
                </a:tc>
                <a:extLst>
                  <a:ext uri="{0D108BD9-81ED-4DB2-BD59-A6C34878D82A}">
                    <a16:rowId xmlns:a16="http://schemas.microsoft.com/office/drawing/2014/main" val="10003"/>
                  </a:ext>
                </a:extLst>
              </a:tr>
              <a:tr h="338687">
                <a:tc>
                  <a:txBody>
                    <a:bodyPr/>
                    <a:lstStyle/>
                    <a:p>
                      <a:pPr algn="l" fontAlgn="t"/>
                      <a:r>
                        <a:rPr lang="en-US" sz="2000" u="none" strike="noStrike" dirty="0">
                          <a:solidFill>
                            <a:schemeClr val="tx2"/>
                          </a:solidFill>
                          <a:effectLst/>
                        </a:rPr>
                        <a:t>  18 to 64 years</a:t>
                      </a:r>
                      <a:endParaRPr lang="en-US" sz="2000" b="1" i="0" u="none" strike="noStrike" dirty="0">
                        <a:solidFill>
                          <a:schemeClr val="tx2"/>
                        </a:solidFill>
                        <a:effectLst/>
                        <a:latin typeface="SansSerif" panose="00000400000000000000" pitchFamily="2" charset="2"/>
                      </a:endParaRPr>
                    </a:p>
                  </a:txBody>
                  <a:tcPr marL="3810" marR="3810" marT="3809" marB="0"/>
                </a:tc>
                <a:tc>
                  <a:txBody>
                    <a:bodyPr/>
                    <a:lstStyle/>
                    <a:p>
                      <a:pPr algn="ctr" fontAlgn="t"/>
                      <a:r>
                        <a:rPr lang="en-US" sz="2000" u="none" strike="noStrike" dirty="0">
                          <a:solidFill>
                            <a:schemeClr val="tx2"/>
                          </a:solidFill>
                          <a:effectLst/>
                        </a:rPr>
                        <a:t>15.6%</a:t>
                      </a:r>
                      <a:endParaRPr lang="en-US" sz="2000" b="1" i="0" u="none" strike="noStrike" dirty="0">
                        <a:solidFill>
                          <a:schemeClr val="tx2"/>
                        </a:solidFill>
                        <a:effectLst/>
                        <a:latin typeface="SansSerif" panose="00000400000000000000" pitchFamily="2" charset="2"/>
                      </a:endParaRPr>
                    </a:p>
                  </a:txBody>
                  <a:tcPr marL="3810" marR="3810" marT="3809" marB="0" anchor="ctr"/>
                </a:tc>
                <a:tc>
                  <a:txBody>
                    <a:bodyPr/>
                    <a:lstStyle/>
                    <a:p>
                      <a:pPr algn="ctr" fontAlgn="t"/>
                      <a:r>
                        <a:rPr lang="en-US" sz="2000" u="none" strike="noStrike" dirty="0">
                          <a:solidFill>
                            <a:schemeClr val="tx2"/>
                          </a:solidFill>
                          <a:effectLst/>
                        </a:rPr>
                        <a:t>13.8%</a:t>
                      </a:r>
                      <a:endParaRPr lang="en-US" sz="2000" b="1" i="0" u="none" strike="noStrike" dirty="0">
                        <a:solidFill>
                          <a:schemeClr val="tx2"/>
                        </a:solidFill>
                        <a:effectLst/>
                        <a:latin typeface="SansSerif" panose="00000400000000000000" pitchFamily="2" charset="2"/>
                      </a:endParaRPr>
                    </a:p>
                  </a:txBody>
                  <a:tcPr marL="3810" marR="3810" marT="3809" marB="0" anchor="ctr"/>
                </a:tc>
                <a:tc>
                  <a:txBody>
                    <a:bodyPr/>
                    <a:lstStyle/>
                    <a:p>
                      <a:pPr algn="ctr" fontAlgn="b"/>
                      <a:r>
                        <a:rPr lang="en-US" sz="2000" u="none" strike="noStrike" dirty="0">
                          <a:solidFill>
                            <a:schemeClr val="tx2"/>
                          </a:solidFill>
                          <a:effectLst/>
                        </a:rPr>
                        <a:t>-1.8%</a:t>
                      </a:r>
                      <a:endParaRPr lang="en-US" sz="2000" b="1" i="0" u="none" strike="noStrike" dirty="0">
                        <a:solidFill>
                          <a:schemeClr val="tx2"/>
                        </a:solidFill>
                        <a:effectLst/>
                        <a:latin typeface="Arial" panose="020B0604020202020204" pitchFamily="34" charset="0"/>
                      </a:endParaRPr>
                    </a:p>
                  </a:txBody>
                  <a:tcPr marL="3810" marR="3810" marT="3809" marB="0" anchor="ctr"/>
                </a:tc>
                <a:extLst>
                  <a:ext uri="{0D108BD9-81ED-4DB2-BD59-A6C34878D82A}">
                    <a16:rowId xmlns:a16="http://schemas.microsoft.com/office/drawing/2014/main" val="10004"/>
                  </a:ext>
                </a:extLst>
              </a:tr>
              <a:tr h="338687">
                <a:tc>
                  <a:txBody>
                    <a:bodyPr/>
                    <a:lstStyle/>
                    <a:p>
                      <a:pPr algn="l" fontAlgn="t"/>
                      <a:r>
                        <a:rPr lang="en-US" sz="2000" u="none" strike="noStrike" dirty="0">
                          <a:solidFill>
                            <a:schemeClr val="tx2"/>
                          </a:solidFill>
                          <a:effectLst/>
                        </a:rPr>
                        <a:t>  65 years and over</a:t>
                      </a:r>
                      <a:endParaRPr lang="en-US" sz="2000" b="1" i="0" u="none" strike="noStrike" dirty="0">
                        <a:solidFill>
                          <a:schemeClr val="tx2"/>
                        </a:solidFill>
                        <a:effectLst/>
                        <a:latin typeface="SansSerif" panose="00000400000000000000" pitchFamily="2" charset="2"/>
                      </a:endParaRPr>
                    </a:p>
                  </a:txBody>
                  <a:tcPr marL="3810" marR="3810" marT="3809" marB="0"/>
                </a:tc>
                <a:tc>
                  <a:txBody>
                    <a:bodyPr/>
                    <a:lstStyle/>
                    <a:p>
                      <a:pPr algn="ctr" fontAlgn="t"/>
                      <a:r>
                        <a:rPr lang="en-US" sz="2000" u="none" strike="noStrike" dirty="0">
                          <a:solidFill>
                            <a:schemeClr val="tx2"/>
                          </a:solidFill>
                          <a:effectLst/>
                        </a:rPr>
                        <a:t>10.7%</a:t>
                      </a:r>
                      <a:endParaRPr lang="en-US" sz="2000" b="1" i="0" u="none" strike="noStrike" dirty="0">
                        <a:solidFill>
                          <a:schemeClr val="tx2"/>
                        </a:solidFill>
                        <a:effectLst/>
                        <a:latin typeface="SansSerif" panose="00000400000000000000" pitchFamily="2" charset="2"/>
                      </a:endParaRPr>
                    </a:p>
                  </a:txBody>
                  <a:tcPr marL="3810" marR="3810" marT="3809" marB="0" anchor="ctr"/>
                </a:tc>
                <a:tc>
                  <a:txBody>
                    <a:bodyPr/>
                    <a:lstStyle/>
                    <a:p>
                      <a:pPr algn="ctr" fontAlgn="t"/>
                      <a:r>
                        <a:rPr lang="en-US" sz="2000" u="none" strike="noStrike">
                          <a:solidFill>
                            <a:schemeClr val="tx2"/>
                          </a:solidFill>
                          <a:effectLst/>
                        </a:rPr>
                        <a:t>10.3%</a:t>
                      </a:r>
                      <a:endParaRPr lang="en-US" sz="2000" b="1" i="0" u="none" strike="noStrike">
                        <a:solidFill>
                          <a:schemeClr val="tx2"/>
                        </a:solidFill>
                        <a:effectLst/>
                        <a:latin typeface="SansSerif" panose="00000400000000000000" pitchFamily="2" charset="2"/>
                      </a:endParaRPr>
                    </a:p>
                  </a:txBody>
                  <a:tcPr marL="3810" marR="3810" marT="3809" marB="0" anchor="ctr"/>
                </a:tc>
                <a:tc>
                  <a:txBody>
                    <a:bodyPr/>
                    <a:lstStyle/>
                    <a:p>
                      <a:pPr algn="ctr" fontAlgn="b"/>
                      <a:r>
                        <a:rPr lang="en-US" sz="2000" u="none" strike="noStrike" dirty="0">
                          <a:solidFill>
                            <a:schemeClr val="tx2"/>
                          </a:solidFill>
                          <a:effectLst/>
                        </a:rPr>
                        <a:t>-0.4%</a:t>
                      </a:r>
                      <a:endParaRPr lang="en-US" sz="2000" b="1" i="0" u="none" strike="noStrike" dirty="0">
                        <a:solidFill>
                          <a:schemeClr val="tx2"/>
                        </a:solidFill>
                        <a:effectLst/>
                        <a:latin typeface="Arial" panose="020B0604020202020204" pitchFamily="34" charset="0"/>
                      </a:endParaRPr>
                    </a:p>
                  </a:txBody>
                  <a:tcPr marL="3810" marR="3810" marT="3809" marB="0" anchor="ctr"/>
                </a:tc>
                <a:extLst>
                  <a:ext uri="{0D108BD9-81ED-4DB2-BD59-A6C34878D82A}">
                    <a16:rowId xmlns:a16="http://schemas.microsoft.com/office/drawing/2014/main" val="10005"/>
                  </a:ext>
                </a:extLst>
              </a:tr>
            </a:tbl>
          </a:graphicData>
        </a:graphic>
      </p:graphicFrame>
      <p:sp>
        <p:nvSpPr>
          <p:cNvPr id="60453" name="Slide Number Placeholder 3"/>
          <p:cNvSpPr>
            <a:spLocks noGrp="1"/>
          </p:cNvSpPr>
          <p:nvPr>
            <p:ph type="sldNum" sz="quarter" idx="4294967295"/>
          </p:nvPr>
        </p:nvSpPr>
        <p:spPr bwMode="auto">
          <a:xfrm>
            <a:off x="8137525" y="6407150"/>
            <a:ext cx="817563" cy="314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C1421A-6495-48D1-A1A8-1906041FE8C4}" type="slidenum">
              <a:rPr lang="en-US" altLang="en-US" sz="1200" smtClean="0">
                <a:solidFill>
                  <a:srgbClr val="8FA5D1"/>
                </a:solidFill>
              </a:rPr>
              <a:pPr/>
              <a:t>19</a:t>
            </a:fld>
            <a:endParaRPr lang="en-US" altLang="en-US" sz="1200" smtClean="0">
              <a:solidFill>
                <a:srgbClr val="8FA5D1"/>
              </a:solidFill>
            </a:endParaRPr>
          </a:p>
        </p:txBody>
      </p:sp>
      <p:sp>
        <p:nvSpPr>
          <p:cNvPr id="7" name="Rectangle 6"/>
          <p:cNvSpPr/>
          <p:nvPr/>
        </p:nvSpPr>
        <p:spPr>
          <a:xfrm>
            <a:off x="-3175" y="6526213"/>
            <a:ext cx="6400800" cy="241300"/>
          </a:xfrm>
          <a:prstGeom prst="rect">
            <a:avLst/>
          </a:prstGeom>
        </p:spPr>
        <p:txBody>
          <a:bodyPr>
            <a:spAutoFit/>
          </a:bodyPr>
          <a:lstStyle/>
          <a:p>
            <a:pPr>
              <a:lnSpc>
                <a:spcPct val="107000"/>
              </a:lnSpc>
              <a:spcBef>
                <a:spcPts val="0"/>
              </a:spcBef>
              <a:spcAft>
                <a:spcPts val="0"/>
              </a:spcAft>
              <a:defRPr/>
            </a:pPr>
            <a:r>
              <a:rPr lang="en-US" sz="900" dirty="0">
                <a:solidFill>
                  <a:schemeClr val="bg1">
                    <a:lumMod val="50000"/>
                  </a:schemeClr>
                </a:solidFill>
              </a:rPr>
              <a:t>Source: U.S. Census  Bureau, American Community Survey, 2010 and 2015 1 Year Samples</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1004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5000" y="432204"/>
            <a:ext cx="6172199" cy="313855"/>
          </a:xfrm>
        </p:spPr>
        <p:txBody>
          <a:bodyPr>
            <a:noAutofit/>
          </a:bodyPr>
          <a:lstStyle/>
          <a:p>
            <a:r>
              <a:rPr lang="en-US" sz="2400" b="1" dirty="0">
                <a:effectLst/>
              </a:rPr>
              <a:t>Growing States, 2010-2017</a:t>
            </a:r>
          </a:p>
        </p:txBody>
      </p:sp>
      <p:graphicFrame>
        <p:nvGraphicFramePr>
          <p:cNvPr id="6" name="Table 5"/>
          <p:cNvGraphicFramePr>
            <a:graphicFrameLocks noGrp="1"/>
          </p:cNvGraphicFramePr>
          <p:nvPr>
            <p:extLst/>
          </p:nvPr>
        </p:nvGraphicFramePr>
        <p:xfrm>
          <a:off x="309563" y="838200"/>
          <a:ext cx="8686800" cy="4952996"/>
        </p:xfrm>
        <a:graphic>
          <a:graphicData uri="http://schemas.openxmlformats.org/drawingml/2006/table">
            <a:tbl>
              <a:tblPr firstRow="1" bandRow="1">
                <a:tableStyleId>{073A0DAA-6AF3-43AB-8588-CEC1D06C72B9}</a:tableStyleId>
              </a:tblPr>
              <a:tblGrid>
                <a:gridCol w="1930402">
                  <a:extLst>
                    <a:ext uri="{9D8B030D-6E8A-4147-A177-3AD203B41FA5}">
                      <a16:colId xmlns:a16="http://schemas.microsoft.com/office/drawing/2014/main" val="20000"/>
                    </a:ext>
                  </a:extLst>
                </a:gridCol>
                <a:gridCol w="2010833">
                  <a:extLst>
                    <a:ext uri="{9D8B030D-6E8A-4147-A177-3AD203B41FA5}">
                      <a16:colId xmlns:a16="http://schemas.microsoft.com/office/drawing/2014/main" val="20002"/>
                    </a:ext>
                  </a:extLst>
                </a:gridCol>
                <a:gridCol w="1528233">
                  <a:extLst>
                    <a:ext uri="{9D8B030D-6E8A-4147-A177-3AD203B41FA5}">
                      <a16:colId xmlns:a16="http://schemas.microsoft.com/office/drawing/2014/main" val="20003"/>
                    </a:ext>
                  </a:extLst>
                </a:gridCol>
                <a:gridCol w="1528233">
                  <a:extLst>
                    <a:ext uri="{9D8B030D-6E8A-4147-A177-3AD203B41FA5}">
                      <a16:colId xmlns:a16="http://schemas.microsoft.com/office/drawing/2014/main" val="20004"/>
                    </a:ext>
                  </a:extLst>
                </a:gridCol>
                <a:gridCol w="1689099">
                  <a:extLst>
                    <a:ext uri="{9D8B030D-6E8A-4147-A177-3AD203B41FA5}">
                      <a16:colId xmlns:a16="http://schemas.microsoft.com/office/drawing/2014/main" val="20005"/>
                    </a:ext>
                  </a:extLst>
                </a:gridCol>
              </a:tblGrid>
              <a:tr h="1138884">
                <a:tc>
                  <a:txBody>
                    <a:bodyPr/>
                    <a:lstStyle/>
                    <a:p>
                      <a:pPr marL="117475" indent="0" algn="l"/>
                      <a:endParaRPr lang="en-US" sz="1500" b="1" dirty="0">
                        <a:solidFill>
                          <a:srgbClr val="1B1E7A"/>
                        </a:solidFill>
                        <a:latin typeface="Arial" pitchFamily="34" charset="0"/>
                        <a:cs typeface="Arial" pitchFamily="34" charset="0"/>
                      </a:endParaRP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200" b="1" kern="1200" dirty="0">
                          <a:solidFill>
                            <a:srgbClr val="1B1E7A"/>
                          </a:solidFill>
                          <a:latin typeface="Arial" pitchFamily="34" charset="0"/>
                          <a:ea typeface="+mn-ea"/>
                          <a:cs typeface="Arial" pitchFamily="34" charset="0"/>
                        </a:rPr>
                        <a:t>2010 Census</a:t>
                      </a:r>
                    </a:p>
                    <a:p>
                      <a:pPr marL="233363" indent="0" algn="ctr" defTabSz="914400" rtl="0" eaLnBrk="1" latinLnBrk="0" hangingPunct="1"/>
                      <a:r>
                        <a:rPr lang="en-US" sz="1200" b="1" kern="1200" dirty="0">
                          <a:solidFill>
                            <a:srgbClr val="1B1E7A"/>
                          </a:solidFill>
                          <a:latin typeface="Arial" pitchFamily="34" charset="0"/>
                          <a:ea typeface="+mn-ea"/>
                          <a:cs typeface="Arial" pitchFamily="34" charset="0"/>
                        </a:rPr>
                        <a:t>Population</a:t>
                      </a: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200" b="1" kern="1200" dirty="0">
                          <a:solidFill>
                            <a:srgbClr val="1B1E7A"/>
                          </a:solidFill>
                          <a:latin typeface="Arial" pitchFamily="34" charset="0"/>
                          <a:ea typeface="+mn-ea"/>
                          <a:cs typeface="Arial" pitchFamily="34" charset="0"/>
                        </a:rPr>
                        <a:t>2017 Population </a:t>
                      </a: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200" b="1" kern="1200" dirty="0">
                          <a:solidFill>
                            <a:srgbClr val="1B1E7A"/>
                          </a:solidFill>
                          <a:latin typeface="Arial" pitchFamily="34" charset="0"/>
                          <a:ea typeface="+mn-ea"/>
                          <a:cs typeface="Arial" pitchFamily="34" charset="0"/>
                        </a:rPr>
                        <a:t>Numeric</a:t>
                      </a:r>
                    </a:p>
                    <a:p>
                      <a:pPr marL="233363" indent="0" algn="ctr" defTabSz="914400" rtl="0" eaLnBrk="1" latinLnBrk="0" hangingPunct="1"/>
                      <a:r>
                        <a:rPr lang="en-US" sz="1200" b="1" kern="1200" dirty="0">
                          <a:solidFill>
                            <a:srgbClr val="1B1E7A"/>
                          </a:solidFill>
                          <a:latin typeface="Arial" pitchFamily="34" charset="0"/>
                          <a:ea typeface="+mn-ea"/>
                          <a:cs typeface="Arial" pitchFamily="34" charset="0"/>
                        </a:rPr>
                        <a:t>Change</a:t>
                      </a:r>
                    </a:p>
                    <a:p>
                      <a:pPr marL="233363" indent="0" algn="ctr" defTabSz="914400" rtl="0" eaLnBrk="1" latinLnBrk="0" hangingPunct="1"/>
                      <a:r>
                        <a:rPr lang="en-US" sz="1200" b="1" kern="1200" dirty="0">
                          <a:solidFill>
                            <a:srgbClr val="1B1E7A"/>
                          </a:solidFill>
                          <a:latin typeface="Arial" pitchFamily="34" charset="0"/>
                          <a:ea typeface="+mn-ea"/>
                          <a:cs typeface="Arial" pitchFamily="34" charset="0"/>
                        </a:rPr>
                        <a:t>2010-2017</a:t>
                      </a: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58738" indent="0" algn="ctr"/>
                      <a:r>
                        <a:rPr lang="en-US" sz="1200" b="1" dirty="0">
                          <a:solidFill>
                            <a:srgbClr val="1B1E7A"/>
                          </a:solidFill>
                          <a:latin typeface="Arial" pitchFamily="34" charset="0"/>
                          <a:cs typeface="Arial" pitchFamily="34" charset="0"/>
                        </a:rPr>
                        <a:t>Percent</a:t>
                      </a:r>
                    </a:p>
                    <a:p>
                      <a:pPr marL="58738" indent="0" algn="ctr"/>
                      <a:r>
                        <a:rPr lang="en-US" sz="1200" b="1" dirty="0">
                          <a:solidFill>
                            <a:srgbClr val="1B1E7A"/>
                          </a:solidFill>
                          <a:latin typeface="Arial" pitchFamily="34" charset="0"/>
                          <a:cs typeface="Arial" pitchFamily="34" charset="0"/>
                        </a:rPr>
                        <a:t>Change</a:t>
                      </a:r>
                    </a:p>
                    <a:p>
                      <a:pPr marL="58738" indent="0" algn="ctr"/>
                      <a:r>
                        <a:rPr lang="en-US" sz="1200" b="1" dirty="0">
                          <a:solidFill>
                            <a:srgbClr val="1B1E7A"/>
                          </a:solidFill>
                          <a:latin typeface="Arial" pitchFamily="34" charset="0"/>
                          <a:cs typeface="Arial" pitchFamily="34" charset="0"/>
                        </a:rPr>
                        <a:t>2010-2017</a:t>
                      </a: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0000"/>
                  </a:ext>
                </a:extLst>
              </a:tr>
              <a:tr h="489598">
                <a:tc>
                  <a:txBody>
                    <a:bodyPr/>
                    <a:lstStyle/>
                    <a:p>
                      <a:pPr algn="ctr" rtl="0" fontAlgn="ctr"/>
                      <a:r>
                        <a:rPr lang="en-US" sz="1600" b="0" i="0" u="none" strike="noStrike" dirty="0">
                          <a:solidFill>
                            <a:schemeClr val="tx2"/>
                          </a:solidFill>
                          <a:effectLst/>
                          <a:latin typeface="Calibri" panose="020F0502020204030204" pitchFamily="34" charset="0"/>
                        </a:rPr>
                        <a:t>United States</a:t>
                      </a:r>
                    </a:p>
                  </a:txBody>
                  <a:tcPr marL="5358" marR="5358" marT="5358"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308,745,538 </a:t>
                      </a:r>
                    </a:p>
                  </a:txBody>
                  <a:tcPr marL="3810" marR="3810" marT="3810"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325,719,178 </a:t>
                      </a:r>
                    </a:p>
                  </a:txBody>
                  <a:tcPr marL="3810" marR="3810" marT="3810"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16,973,640 </a:t>
                      </a:r>
                    </a:p>
                  </a:txBody>
                  <a:tcPr marL="3810" marR="3810" marT="3810"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5.5%</a:t>
                      </a:r>
                    </a:p>
                  </a:txBody>
                  <a:tcPr marL="3810" marR="3810" marT="3810"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355416">
                <a:tc>
                  <a:txBody>
                    <a:bodyPr/>
                    <a:lstStyle/>
                    <a:p>
                      <a:pPr algn="ctr" fontAlgn="b"/>
                      <a:r>
                        <a:rPr lang="en-US" sz="1800" b="1" i="0" u="none" strike="noStrike" dirty="0">
                          <a:solidFill>
                            <a:schemeClr val="tx2"/>
                          </a:solidFill>
                          <a:effectLst/>
                          <a:latin typeface="Calibri" panose="020F0502020204030204" pitchFamily="34" charset="0"/>
                        </a:rPr>
                        <a:t>Texas</a:t>
                      </a:r>
                    </a:p>
                  </a:txBody>
                  <a:tcPr marL="3810" marR="3810" marT="381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800" b="1" i="0" u="none" strike="noStrike" dirty="0">
                          <a:solidFill>
                            <a:schemeClr val="tx2"/>
                          </a:solidFill>
                          <a:effectLst/>
                          <a:latin typeface="Calibri" panose="020F0502020204030204" pitchFamily="34" charset="0"/>
                        </a:rPr>
                        <a:t>      25,145,561 </a:t>
                      </a:r>
                    </a:p>
                  </a:txBody>
                  <a:tcPr marL="3810" marR="3810" marT="381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800" b="1" i="0" u="none" strike="noStrike" dirty="0">
                          <a:solidFill>
                            <a:schemeClr val="tx2"/>
                          </a:solidFill>
                          <a:effectLst/>
                          <a:latin typeface="Calibri" panose="020F0502020204030204" pitchFamily="34" charset="0"/>
                        </a:rPr>
                        <a:t>      28,304,596 </a:t>
                      </a:r>
                    </a:p>
                  </a:txBody>
                  <a:tcPr marL="3810" marR="3810" marT="381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800" b="1" i="0" u="none" strike="noStrike" dirty="0">
                          <a:solidFill>
                            <a:schemeClr val="tx2"/>
                          </a:solidFill>
                          <a:effectLst/>
                          <a:latin typeface="Calibri" panose="020F0502020204030204" pitchFamily="34" charset="0"/>
                        </a:rPr>
                        <a:t>        3,159,035 </a:t>
                      </a:r>
                    </a:p>
                  </a:txBody>
                  <a:tcPr marL="3810" marR="3810" marT="381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800" b="1" i="0" u="none" strike="noStrike" dirty="0">
                          <a:solidFill>
                            <a:schemeClr val="tx2"/>
                          </a:solidFill>
                          <a:effectLst/>
                          <a:latin typeface="Calibri" panose="020F0502020204030204" pitchFamily="34" charset="0"/>
                        </a:rPr>
                        <a:t>12.6%</a:t>
                      </a:r>
                    </a:p>
                  </a:txBody>
                  <a:tcPr marL="3810" marR="3810" marT="381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0002"/>
                  </a:ext>
                </a:extLst>
              </a:tr>
              <a:tr h="444009">
                <a:tc>
                  <a:txBody>
                    <a:bodyPr/>
                    <a:lstStyle/>
                    <a:p>
                      <a:pPr algn="ctr" fontAlgn="b"/>
                      <a:r>
                        <a:rPr lang="en-US" sz="1600" b="0" i="0" u="none" strike="noStrike" dirty="0">
                          <a:solidFill>
                            <a:schemeClr val="tx2"/>
                          </a:solidFill>
                          <a:effectLst/>
                          <a:latin typeface="Calibri" panose="020F0502020204030204" pitchFamily="34" charset="0"/>
                        </a:rPr>
                        <a:t>California</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      37,253,956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39,536,653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        2,282,697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6.1%</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361872">
                <a:tc>
                  <a:txBody>
                    <a:bodyPr/>
                    <a:lstStyle/>
                    <a:p>
                      <a:pPr algn="ctr" fontAlgn="b"/>
                      <a:r>
                        <a:rPr lang="en-US" sz="1600" b="0" i="0" u="none" strike="noStrike" dirty="0">
                          <a:solidFill>
                            <a:schemeClr val="tx2"/>
                          </a:solidFill>
                          <a:effectLst/>
                          <a:latin typeface="Calibri" panose="020F0502020204030204" pitchFamily="34" charset="0"/>
                        </a:rPr>
                        <a:t>Florida</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18,801,310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a:solidFill>
                            <a:schemeClr val="tx2"/>
                          </a:solidFill>
                          <a:effectLst/>
                          <a:latin typeface="Calibri" panose="020F0502020204030204" pitchFamily="34" charset="0"/>
                        </a:rPr>
                        <a:t>      20,984,400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2,183,090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a:solidFill>
                            <a:schemeClr val="tx2"/>
                          </a:solidFill>
                          <a:effectLst/>
                          <a:latin typeface="Calibri" panose="020F0502020204030204" pitchFamily="34" charset="0"/>
                        </a:rPr>
                        <a:t>11.6%</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0004"/>
                  </a:ext>
                </a:extLst>
              </a:tr>
              <a:tr h="411766">
                <a:tc>
                  <a:txBody>
                    <a:bodyPr/>
                    <a:lstStyle/>
                    <a:p>
                      <a:pPr algn="ctr" fontAlgn="b"/>
                      <a:r>
                        <a:rPr lang="en-US" sz="1600" b="0" i="0" u="none" strike="noStrike" dirty="0">
                          <a:solidFill>
                            <a:schemeClr val="tx2"/>
                          </a:solidFill>
                          <a:effectLst/>
                          <a:latin typeface="Calibri" panose="020F0502020204030204" pitchFamily="34" charset="0"/>
                        </a:rPr>
                        <a:t>Georgia</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9,687,653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      10,429,379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            741,726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7.7%</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355416">
                <a:tc>
                  <a:txBody>
                    <a:bodyPr/>
                    <a:lstStyle/>
                    <a:p>
                      <a:pPr algn="ctr" fontAlgn="b"/>
                      <a:r>
                        <a:rPr lang="en-US" sz="1600" b="0" i="0" u="none" strike="noStrike" dirty="0">
                          <a:solidFill>
                            <a:schemeClr val="tx2"/>
                          </a:solidFill>
                          <a:effectLst/>
                          <a:latin typeface="Calibri" panose="020F0502020204030204" pitchFamily="34" charset="0"/>
                        </a:rPr>
                        <a:t>North Carolina</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9,535,483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a:solidFill>
                            <a:schemeClr val="tx2"/>
                          </a:solidFill>
                          <a:effectLst/>
                          <a:latin typeface="Calibri" panose="020F0502020204030204" pitchFamily="34" charset="0"/>
                        </a:rPr>
                        <a:t>      10,273,419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a:solidFill>
                            <a:schemeClr val="tx2"/>
                          </a:solidFill>
                          <a:effectLst/>
                          <a:latin typeface="Calibri" panose="020F0502020204030204" pitchFamily="34" charset="0"/>
                        </a:rPr>
                        <a:t>            737,936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a:solidFill>
                            <a:schemeClr val="tx2"/>
                          </a:solidFill>
                          <a:effectLst/>
                          <a:latin typeface="Calibri" panose="020F0502020204030204" pitchFamily="34" charset="0"/>
                        </a:rPr>
                        <a:t>7.7%</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0006"/>
                  </a:ext>
                </a:extLst>
              </a:tr>
              <a:tr h="355416">
                <a:tc>
                  <a:txBody>
                    <a:bodyPr/>
                    <a:lstStyle/>
                    <a:p>
                      <a:pPr algn="ctr" fontAlgn="b"/>
                      <a:r>
                        <a:rPr lang="en-US" sz="1600" b="0" i="0" u="none" strike="noStrike">
                          <a:solidFill>
                            <a:schemeClr val="tx2"/>
                          </a:solidFill>
                          <a:effectLst/>
                          <a:latin typeface="Calibri" panose="020F0502020204030204" pitchFamily="34" charset="0"/>
                        </a:rPr>
                        <a:t>Washington</a:t>
                      </a:r>
                    </a:p>
                  </a:txBody>
                  <a:tcPr marL="3810" marR="3810" marT="381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6,724,540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        7,405,743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            681,203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10.1%</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9"/>
                  </a:ext>
                </a:extLst>
              </a:tr>
              <a:tr h="329787">
                <a:tc>
                  <a:txBody>
                    <a:bodyPr/>
                    <a:lstStyle/>
                    <a:p>
                      <a:pPr algn="ctr" fontAlgn="b"/>
                      <a:r>
                        <a:rPr lang="en-US" sz="1600" b="0" i="0" u="none" strike="noStrike">
                          <a:solidFill>
                            <a:schemeClr val="tx2"/>
                          </a:solidFill>
                          <a:effectLst/>
                          <a:latin typeface="Calibri" panose="020F0502020204030204" pitchFamily="34" charset="0"/>
                        </a:rPr>
                        <a:t>Arizona</a:t>
                      </a:r>
                    </a:p>
                  </a:txBody>
                  <a:tcPr marL="3810" marR="3810" marT="381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0" i="0" u="none" strike="noStrike" dirty="0">
                          <a:solidFill>
                            <a:schemeClr val="tx2"/>
                          </a:solidFill>
                          <a:effectLst/>
                          <a:latin typeface="Calibri" panose="020F0502020204030204" pitchFamily="34" charset="0"/>
                        </a:rPr>
                        <a:t>        6,392,017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600" b="0" i="0" u="none" strike="noStrike">
                          <a:solidFill>
                            <a:schemeClr val="tx2"/>
                          </a:solidFill>
                          <a:effectLst/>
                          <a:latin typeface="Calibri" panose="020F0502020204030204" pitchFamily="34" charset="0"/>
                        </a:rPr>
                        <a:t>        7,016,270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600" b="0" i="0" u="none" strike="noStrike">
                          <a:solidFill>
                            <a:schemeClr val="tx2"/>
                          </a:solidFill>
                          <a:effectLst/>
                          <a:latin typeface="Calibri" panose="020F0502020204030204" pitchFamily="34" charset="0"/>
                        </a:rPr>
                        <a:t>            624,253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600" b="0" i="0" u="none" strike="noStrike" dirty="0">
                          <a:solidFill>
                            <a:schemeClr val="tx2"/>
                          </a:solidFill>
                          <a:effectLst/>
                          <a:latin typeface="Calibri" panose="020F0502020204030204" pitchFamily="34" charset="0"/>
                        </a:rPr>
                        <a:t>9.8%</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55416">
                <a:tc>
                  <a:txBody>
                    <a:bodyPr/>
                    <a:lstStyle/>
                    <a:p>
                      <a:pPr algn="ctr" fontAlgn="b"/>
                      <a:r>
                        <a:rPr lang="en-US" sz="1600" b="0" i="0" u="none" strike="noStrike" dirty="0">
                          <a:solidFill>
                            <a:schemeClr val="tx2"/>
                          </a:solidFill>
                          <a:effectLst/>
                          <a:latin typeface="Calibri" panose="020F0502020204030204" pitchFamily="34" charset="0"/>
                        </a:rPr>
                        <a:t>Colorado</a:t>
                      </a:r>
                    </a:p>
                  </a:txBody>
                  <a:tcPr marL="3810" marR="3810" marT="381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5,029,196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5,607,154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577,958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11.5%</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7"/>
                  </a:ext>
                </a:extLst>
              </a:tr>
              <a:tr h="355416">
                <a:tc>
                  <a:txBody>
                    <a:bodyPr/>
                    <a:lstStyle/>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r" rtl="0" fontAlgn="b"/>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0008"/>
                  </a:ext>
                </a:extLst>
              </a:tr>
            </a:tbl>
          </a:graphicData>
        </a:graphic>
      </p:graphicFrame>
      <p:sp>
        <p:nvSpPr>
          <p:cNvPr id="9" name="Rectangle 8"/>
          <p:cNvSpPr/>
          <p:nvPr/>
        </p:nvSpPr>
        <p:spPr>
          <a:xfrm>
            <a:off x="152400" y="6344919"/>
            <a:ext cx="4500563" cy="300082"/>
          </a:xfrm>
          <a:prstGeom prst="rect">
            <a:avLst/>
          </a:prstGeom>
        </p:spPr>
        <p:txBody>
          <a:bodyPr wrap="square">
            <a:spAutoFit/>
          </a:bodyPr>
          <a:lstStyle/>
          <a:p>
            <a:r>
              <a:rPr lang="en-US" sz="675" dirty="0">
                <a:solidFill>
                  <a:schemeClr val="tx1">
                    <a:lumMod val="50000"/>
                    <a:lumOff val="50000"/>
                  </a:schemeClr>
                </a:solidFill>
              </a:rPr>
              <a:t>Source: U.S. Census Bureau. 2000 and 2010 Census Count, 2017 Population Estimates.					</a:t>
            </a:r>
          </a:p>
        </p:txBody>
      </p:sp>
      <p:sp>
        <p:nvSpPr>
          <p:cNvPr id="2" name="Rectangle 1"/>
          <p:cNvSpPr/>
          <p:nvPr/>
        </p:nvSpPr>
        <p:spPr>
          <a:xfrm>
            <a:off x="685800" y="1600200"/>
            <a:ext cx="1676400" cy="1143000"/>
          </a:xfrm>
          <a:prstGeom prst="rect">
            <a:avLst/>
          </a:prstGeom>
        </p:spPr>
        <p:txBody>
          <a:bodyPr rtlCol="0" anchor="ctr">
            <a:spAutoFit/>
          </a:bodyPr>
          <a:lstStyle/>
          <a:p>
            <a:pPr algn="ctr"/>
            <a:endParaRPr lang="en-US" dirty="0" smtClean="0">
              <a:solidFill>
                <a:schemeClr val="tx2"/>
              </a:solidFill>
            </a:endParaRPr>
          </a:p>
        </p:txBody>
      </p:sp>
      <p:sp>
        <p:nvSpPr>
          <p:cNvPr id="3" name="Rectangle 2"/>
          <p:cNvSpPr/>
          <p:nvPr/>
        </p:nvSpPr>
        <p:spPr>
          <a:xfrm>
            <a:off x="4495800" y="2514600"/>
            <a:ext cx="1295400" cy="381000"/>
          </a:xfrm>
          <a:prstGeom prst="rect">
            <a:avLst/>
          </a:prstGeom>
          <a:ln w="25400">
            <a:solidFill>
              <a:schemeClr val="accent2"/>
            </a:solidFill>
          </a:ln>
        </p:spPr>
        <p:txBody>
          <a:bodyPr rtlCol="0" anchor="ctr">
            <a:spAutoFit/>
          </a:bodyPr>
          <a:lstStyle/>
          <a:p>
            <a:pPr algn="ctr"/>
            <a:endParaRPr lang="en-US" dirty="0" smtClean="0">
              <a:solidFill>
                <a:schemeClr val="tx2"/>
              </a:solidFill>
            </a:endParaRPr>
          </a:p>
        </p:txBody>
      </p:sp>
      <p:sp>
        <p:nvSpPr>
          <p:cNvPr id="8" name="Rectangle 7"/>
          <p:cNvSpPr/>
          <p:nvPr/>
        </p:nvSpPr>
        <p:spPr>
          <a:xfrm>
            <a:off x="6019800" y="2514600"/>
            <a:ext cx="1295400" cy="381000"/>
          </a:xfrm>
          <a:prstGeom prst="rect">
            <a:avLst/>
          </a:prstGeom>
          <a:ln w="25400">
            <a:solidFill>
              <a:schemeClr val="accent2"/>
            </a:solidFill>
          </a:ln>
        </p:spPr>
        <p:txBody>
          <a:bodyPr rtlCol="0" anchor="ctr">
            <a:spAutoFit/>
          </a:bodyPr>
          <a:lstStyle/>
          <a:p>
            <a:pPr algn="ctr"/>
            <a:endParaRPr lang="en-US" dirty="0" smtClean="0">
              <a:solidFill>
                <a:schemeClr val="tx2"/>
              </a:solidFill>
            </a:endParaRPr>
          </a:p>
        </p:txBody>
      </p:sp>
      <p:sp>
        <p:nvSpPr>
          <p:cNvPr id="10" name="Rectangle 9"/>
          <p:cNvSpPr/>
          <p:nvPr/>
        </p:nvSpPr>
        <p:spPr>
          <a:xfrm>
            <a:off x="7496957" y="2514600"/>
            <a:ext cx="1295400" cy="381000"/>
          </a:xfrm>
          <a:prstGeom prst="rect">
            <a:avLst/>
          </a:prstGeom>
          <a:ln w="25400">
            <a:solidFill>
              <a:schemeClr val="accent2"/>
            </a:solidFill>
          </a:ln>
        </p:spPr>
        <p:txBody>
          <a:bodyPr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293771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163" y="92075"/>
            <a:ext cx="7497762" cy="914400"/>
          </a:xfrm>
        </p:spPr>
        <p:txBody>
          <a:bodyPr>
            <a:normAutofit/>
          </a:bodyPr>
          <a:lstStyle/>
          <a:p>
            <a:pPr eaLnBrk="1" hangingPunct="1">
              <a:defRPr/>
            </a:pPr>
            <a:r>
              <a:rPr lang="en-US" sz="2800" dirty="0" smtClean="0"/>
              <a:t>Percent of Population Below Poverty Threshold by Race/Ethnicity, Texas, 2010-2015</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6304256"/>
              </p:ext>
            </p:extLst>
          </p:nvPr>
        </p:nvGraphicFramePr>
        <p:xfrm>
          <a:off x="533400" y="1447800"/>
          <a:ext cx="8421689" cy="4678677"/>
        </p:xfrm>
        <a:graphic>
          <a:graphicData uri="http://schemas.openxmlformats.org/drawingml/2006/table">
            <a:tbl>
              <a:tblPr firstRow="1">
                <a:tableStyleId>{B301B821-A1FF-4177-AEE7-76D212191A09}</a:tableStyleId>
              </a:tblPr>
              <a:tblGrid>
                <a:gridCol w="4311515">
                  <a:extLst>
                    <a:ext uri="{9D8B030D-6E8A-4147-A177-3AD203B41FA5}">
                      <a16:colId xmlns:a16="http://schemas.microsoft.com/office/drawing/2014/main" val="20000"/>
                    </a:ext>
                  </a:extLst>
                </a:gridCol>
                <a:gridCol w="1545637">
                  <a:extLst>
                    <a:ext uri="{9D8B030D-6E8A-4147-A177-3AD203B41FA5}">
                      <a16:colId xmlns:a16="http://schemas.microsoft.com/office/drawing/2014/main" val="20001"/>
                    </a:ext>
                  </a:extLst>
                </a:gridCol>
                <a:gridCol w="1301589">
                  <a:extLst>
                    <a:ext uri="{9D8B030D-6E8A-4147-A177-3AD203B41FA5}">
                      <a16:colId xmlns:a16="http://schemas.microsoft.com/office/drawing/2014/main" val="20002"/>
                    </a:ext>
                  </a:extLst>
                </a:gridCol>
                <a:gridCol w="1262948">
                  <a:extLst>
                    <a:ext uri="{9D8B030D-6E8A-4147-A177-3AD203B41FA5}">
                      <a16:colId xmlns:a16="http://schemas.microsoft.com/office/drawing/2014/main" val="20003"/>
                    </a:ext>
                  </a:extLst>
                </a:gridCol>
              </a:tblGrid>
              <a:tr h="370169">
                <a:tc rowSpan="2">
                  <a:txBody>
                    <a:bodyPr/>
                    <a:lstStyle/>
                    <a:p>
                      <a:pPr algn="ctr" fontAlgn="ctr"/>
                      <a:r>
                        <a:rPr lang="en-US" sz="2400" u="none" strike="noStrike" dirty="0">
                          <a:solidFill>
                            <a:schemeClr val="bg1"/>
                          </a:solidFill>
                          <a:effectLst/>
                        </a:rPr>
                        <a:t> </a:t>
                      </a:r>
                    </a:p>
                    <a:p>
                      <a:pPr algn="l" fontAlgn="t"/>
                      <a:r>
                        <a:rPr lang="en-US" sz="2400" u="none" strike="noStrike" dirty="0">
                          <a:solidFill>
                            <a:schemeClr val="bg1"/>
                          </a:solidFill>
                          <a:effectLst/>
                        </a:rPr>
                        <a:t> </a:t>
                      </a:r>
                    </a:p>
                    <a:p>
                      <a:pPr algn="l" fontAlgn="t"/>
                      <a:r>
                        <a:rPr lang="en-US" sz="2400" u="none" strike="noStrike" dirty="0">
                          <a:solidFill>
                            <a:schemeClr val="bg1"/>
                          </a:solidFill>
                          <a:effectLst/>
                        </a:rPr>
                        <a:t> </a:t>
                      </a:r>
                    </a:p>
                    <a:p>
                      <a:pPr algn="l" fontAlgn="t"/>
                      <a:r>
                        <a:rPr lang="en-US" sz="2400" u="none" strike="noStrike" dirty="0">
                          <a:solidFill>
                            <a:schemeClr val="bg1"/>
                          </a:solidFill>
                          <a:effectLst/>
                        </a:rPr>
                        <a:t> </a:t>
                      </a:r>
                      <a:endParaRPr lang="en-US" sz="2400" b="1" i="0" u="none" strike="noStrike" dirty="0">
                        <a:solidFill>
                          <a:schemeClr val="bg1"/>
                        </a:solidFill>
                        <a:effectLst/>
                        <a:latin typeface="SansSerif" panose="00000400000000000000" pitchFamily="2" charset="2"/>
                      </a:endParaRPr>
                    </a:p>
                  </a:txBody>
                  <a:tcPr marL="3810" marR="3810" marT="3811" marB="0" anchor="ctr"/>
                </a:tc>
                <a:tc gridSpan="3">
                  <a:txBody>
                    <a:bodyPr/>
                    <a:lstStyle/>
                    <a:p>
                      <a:pPr algn="ctr" fontAlgn="t"/>
                      <a:r>
                        <a:rPr lang="en-US" sz="2400" u="none" strike="noStrike" dirty="0">
                          <a:effectLst/>
                        </a:rPr>
                        <a:t>Percent below poverty level</a:t>
                      </a:r>
                      <a:endParaRPr lang="en-US" sz="2400" b="1" i="0" u="none" strike="noStrike" dirty="0">
                        <a:solidFill>
                          <a:schemeClr val="tx2"/>
                        </a:solidFill>
                        <a:effectLst/>
                        <a:latin typeface="SansSerif" panose="00000400000000000000" pitchFamily="2" charset="2"/>
                      </a:endParaRPr>
                    </a:p>
                  </a:txBody>
                  <a:tcPr marL="3810" marR="3810" marT="3811"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83704">
                <a:tc vMerge="1">
                  <a:txBody>
                    <a:bodyPr/>
                    <a:lstStyle/>
                    <a:p>
                      <a:pPr algn="l" fontAlgn="t"/>
                      <a:endParaRPr lang="en-US" sz="1000" b="0" i="0" u="none" strike="noStrike">
                        <a:solidFill>
                          <a:srgbClr val="000000"/>
                        </a:solidFill>
                        <a:effectLst/>
                        <a:latin typeface="SansSerif" panose="00000400000000000000" pitchFamily="2" charset="2"/>
                      </a:endParaRPr>
                    </a:p>
                  </a:txBody>
                  <a:tcPr marL="3810" marR="3810" marT="3810" marB="0"/>
                </a:tc>
                <a:tc>
                  <a:txBody>
                    <a:bodyPr/>
                    <a:lstStyle/>
                    <a:p>
                      <a:pPr algn="ctr" fontAlgn="t"/>
                      <a:r>
                        <a:rPr lang="en-US" sz="2400" u="none" strike="noStrike" dirty="0">
                          <a:solidFill>
                            <a:schemeClr val="bg1"/>
                          </a:solidFill>
                          <a:effectLst/>
                        </a:rPr>
                        <a:t>2010</a:t>
                      </a:r>
                      <a:endParaRPr lang="en-US" sz="2400" b="1" i="0" u="none" strike="noStrike" dirty="0">
                        <a:solidFill>
                          <a:schemeClr val="bg1"/>
                        </a:solidFill>
                        <a:effectLst/>
                        <a:latin typeface="SansSerif" panose="00000400000000000000" pitchFamily="2" charset="2"/>
                      </a:endParaRPr>
                    </a:p>
                  </a:txBody>
                  <a:tcPr marL="3810" marR="3810" marT="3811" marB="0" anchor="ctr">
                    <a:solidFill>
                      <a:schemeClr val="accent1"/>
                    </a:solidFill>
                  </a:tcPr>
                </a:tc>
                <a:tc>
                  <a:txBody>
                    <a:bodyPr/>
                    <a:lstStyle/>
                    <a:p>
                      <a:pPr algn="ctr" fontAlgn="b"/>
                      <a:r>
                        <a:rPr lang="en-US" sz="2400" u="none" strike="noStrike" dirty="0" smtClean="0">
                          <a:solidFill>
                            <a:schemeClr val="bg1"/>
                          </a:solidFill>
                          <a:effectLst/>
                        </a:rPr>
                        <a:t>2015</a:t>
                      </a:r>
                      <a:endParaRPr lang="en-US" sz="2400" b="1" i="0" u="none" strike="noStrike" dirty="0">
                        <a:solidFill>
                          <a:schemeClr val="bg1"/>
                        </a:solidFill>
                        <a:effectLst/>
                        <a:latin typeface="Arial" panose="020B0604020202020204" pitchFamily="34" charset="0"/>
                      </a:endParaRPr>
                    </a:p>
                  </a:txBody>
                  <a:tcPr marL="3810" marR="3810" marT="3811" marB="0" anchor="ctr">
                    <a:solidFill>
                      <a:schemeClr val="accent1"/>
                    </a:solidFill>
                  </a:tcPr>
                </a:tc>
                <a:tc>
                  <a:txBody>
                    <a:bodyPr/>
                    <a:lstStyle/>
                    <a:p>
                      <a:pPr algn="ctr" fontAlgn="b"/>
                      <a:r>
                        <a:rPr lang="en-US" sz="2000" u="none" strike="noStrike" dirty="0">
                          <a:solidFill>
                            <a:schemeClr val="bg1"/>
                          </a:solidFill>
                          <a:effectLst/>
                        </a:rPr>
                        <a:t>Difference</a:t>
                      </a:r>
                      <a:endParaRPr lang="en-US" sz="2000" b="1" i="0" u="none" strike="noStrike" dirty="0">
                        <a:solidFill>
                          <a:schemeClr val="bg1"/>
                        </a:solidFill>
                        <a:effectLst/>
                        <a:latin typeface="Arial" panose="020B0604020202020204" pitchFamily="34" charset="0"/>
                      </a:endParaRPr>
                    </a:p>
                  </a:txBody>
                  <a:tcPr marL="3810" marR="3810" marT="3811" marB="0" anchor="ctr">
                    <a:solidFill>
                      <a:schemeClr val="accent1"/>
                    </a:solidFill>
                  </a:tcPr>
                </a:tc>
                <a:extLst>
                  <a:ext uri="{0D108BD9-81ED-4DB2-BD59-A6C34878D82A}">
                    <a16:rowId xmlns:a16="http://schemas.microsoft.com/office/drawing/2014/main" val="10001"/>
                  </a:ext>
                </a:extLst>
              </a:tr>
              <a:tr h="378831">
                <a:tc>
                  <a:txBody>
                    <a:bodyPr/>
                    <a:lstStyle/>
                    <a:p>
                      <a:pPr algn="l" fontAlgn="t"/>
                      <a:r>
                        <a:rPr lang="en-US" sz="2400" u="none" strike="noStrike" dirty="0">
                          <a:ln>
                            <a:noFill/>
                          </a:ln>
                          <a:solidFill>
                            <a:schemeClr val="tx2"/>
                          </a:solidFill>
                          <a:effectLst/>
                        </a:rPr>
                        <a:t>Race Alone</a:t>
                      </a:r>
                      <a:endParaRPr lang="en-US" sz="2400" b="1" i="0" u="none" strike="noStrike" dirty="0">
                        <a:ln>
                          <a:noFill/>
                        </a:ln>
                        <a:solidFill>
                          <a:schemeClr val="tx2"/>
                        </a:solidFill>
                        <a:effectLst/>
                        <a:latin typeface="SansSerif" panose="00000400000000000000" pitchFamily="2" charset="2"/>
                      </a:endParaRPr>
                    </a:p>
                  </a:txBody>
                  <a:tcPr marL="3810" marR="3810" marT="3811" marB="0" anchor="ctr"/>
                </a:tc>
                <a:tc>
                  <a:txBody>
                    <a:bodyPr/>
                    <a:lstStyle/>
                    <a:p>
                      <a:pPr algn="ctr" fontAlgn="t"/>
                      <a:r>
                        <a:rPr lang="en-US" sz="2400" u="none" strike="noStrike" dirty="0">
                          <a:ln>
                            <a:noFill/>
                          </a:ln>
                          <a:solidFill>
                            <a:schemeClr val="tx2"/>
                          </a:solidFill>
                          <a:effectLst/>
                        </a:rPr>
                        <a:t> </a:t>
                      </a:r>
                      <a:endParaRPr lang="en-US" sz="2400" b="1" i="0" u="none" strike="noStrike" dirty="0">
                        <a:ln>
                          <a:noFill/>
                        </a:ln>
                        <a:solidFill>
                          <a:schemeClr val="tx2"/>
                        </a:solidFill>
                        <a:effectLst/>
                        <a:latin typeface="SansSerif" panose="00000400000000000000" pitchFamily="2" charset="2"/>
                      </a:endParaRPr>
                    </a:p>
                  </a:txBody>
                  <a:tcPr marL="3810" marR="3810" marT="3811" marB="0" anchor="ctr"/>
                </a:tc>
                <a:tc>
                  <a:txBody>
                    <a:bodyPr/>
                    <a:lstStyle/>
                    <a:p>
                      <a:pPr algn="ctr" fontAlgn="t"/>
                      <a:r>
                        <a:rPr lang="en-US" sz="2400" u="none" strike="noStrike" dirty="0">
                          <a:ln>
                            <a:noFill/>
                          </a:ln>
                          <a:solidFill>
                            <a:schemeClr val="tx2"/>
                          </a:solidFill>
                          <a:effectLst/>
                        </a:rPr>
                        <a:t> </a:t>
                      </a:r>
                      <a:endParaRPr lang="en-US" sz="2400" b="1" i="0" u="none" strike="noStrike" dirty="0">
                        <a:ln>
                          <a:noFill/>
                        </a:ln>
                        <a:solidFill>
                          <a:schemeClr val="tx2"/>
                        </a:solidFill>
                        <a:effectLst/>
                        <a:latin typeface="SansSerif" panose="00000400000000000000" pitchFamily="2" charset="2"/>
                      </a:endParaRPr>
                    </a:p>
                  </a:txBody>
                  <a:tcPr marL="3810" marR="3810" marT="3811" marB="0" anchor="ctr"/>
                </a:tc>
                <a:tc>
                  <a:txBody>
                    <a:bodyPr/>
                    <a:lstStyle/>
                    <a:p>
                      <a:pPr algn="ctr" fontAlgn="b"/>
                      <a:endParaRPr lang="en-US" sz="2400" b="1" i="0" u="none" strike="noStrike" dirty="0">
                        <a:ln>
                          <a:noFill/>
                        </a:ln>
                        <a:solidFill>
                          <a:schemeClr val="tx2"/>
                        </a:solidFill>
                        <a:effectLst/>
                        <a:latin typeface="Arial" panose="020B0604020202020204" pitchFamily="34" charset="0"/>
                      </a:endParaRPr>
                    </a:p>
                  </a:txBody>
                  <a:tcPr marL="3810" marR="3810" marT="3811" marB="0" anchor="ctr"/>
                </a:tc>
                <a:extLst>
                  <a:ext uri="{0D108BD9-81ED-4DB2-BD59-A6C34878D82A}">
                    <a16:rowId xmlns:a16="http://schemas.microsoft.com/office/drawing/2014/main" val="10002"/>
                  </a:ext>
                </a:extLst>
              </a:tr>
              <a:tr h="735267">
                <a:tc>
                  <a:txBody>
                    <a:bodyPr/>
                    <a:lstStyle/>
                    <a:p>
                      <a:pPr algn="ctr" fontAlgn="t"/>
                      <a:r>
                        <a:rPr lang="en-US" sz="2400" u="none" strike="noStrike" dirty="0">
                          <a:ln>
                            <a:noFill/>
                          </a:ln>
                          <a:solidFill>
                            <a:schemeClr val="tx2"/>
                          </a:solidFill>
                          <a:effectLst/>
                        </a:rPr>
                        <a:t>    Black or African American</a:t>
                      </a:r>
                      <a:endParaRPr lang="en-US" sz="2400" b="1" i="0" u="none" strike="noStrike" dirty="0">
                        <a:ln>
                          <a:noFill/>
                        </a:ln>
                        <a:solidFill>
                          <a:schemeClr val="tx2"/>
                        </a:solidFill>
                        <a:effectLst/>
                        <a:latin typeface="SansSerif" panose="00000400000000000000" pitchFamily="2" charset="2"/>
                      </a:endParaRPr>
                    </a:p>
                  </a:txBody>
                  <a:tcPr marL="3810" marR="3810" marT="3811" marB="0" anchor="ctr"/>
                </a:tc>
                <a:tc>
                  <a:txBody>
                    <a:bodyPr/>
                    <a:lstStyle/>
                    <a:p>
                      <a:pPr algn="ctr" fontAlgn="t"/>
                      <a:r>
                        <a:rPr lang="en-US" sz="2400" u="none" strike="noStrike" dirty="0">
                          <a:ln>
                            <a:noFill/>
                          </a:ln>
                          <a:solidFill>
                            <a:schemeClr val="tx2"/>
                          </a:solidFill>
                          <a:effectLst/>
                        </a:rPr>
                        <a:t>24.8%</a:t>
                      </a:r>
                      <a:endParaRPr lang="en-US" sz="2400" b="1" i="0" u="none" strike="noStrike" dirty="0">
                        <a:ln>
                          <a:noFill/>
                        </a:ln>
                        <a:solidFill>
                          <a:schemeClr val="tx2"/>
                        </a:solidFill>
                        <a:effectLst/>
                        <a:latin typeface="SansSerif" panose="00000400000000000000" pitchFamily="2" charset="2"/>
                      </a:endParaRPr>
                    </a:p>
                  </a:txBody>
                  <a:tcPr marL="3810" marR="3810" marT="3811" marB="0" anchor="ctr"/>
                </a:tc>
                <a:tc>
                  <a:txBody>
                    <a:bodyPr/>
                    <a:lstStyle/>
                    <a:p>
                      <a:pPr algn="ctr" fontAlgn="t"/>
                      <a:r>
                        <a:rPr lang="en-US" sz="2400" u="none" strike="noStrike">
                          <a:ln>
                            <a:noFill/>
                          </a:ln>
                          <a:solidFill>
                            <a:schemeClr val="tx2"/>
                          </a:solidFill>
                          <a:effectLst/>
                        </a:rPr>
                        <a:t>21.4%</a:t>
                      </a:r>
                      <a:endParaRPr lang="en-US" sz="2400" b="1" i="0" u="none" strike="noStrike">
                        <a:ln>
                          <a:noFill/>
                        </a:ln>
                        <a:solidFill>
                          <a:schemeClr val="tx2"/>
                        </a:solidFill>
                        <a:effectLst/>
                        <a:latin typeface="SansSerif" panose="00000400000000000000" pitchFamily="2" charset="2"/>
                      </a:endParaRPr>
                    </a:p>
                  </a:txBody>
                  <a:tcPr marL="3810" marR="3810" marT="3811" marB="0" anchor="ctr"/>
                </a:tc>
                <a:tc>
                  <a:txBody>
                    <a:bodyPr/>
                    <a:lstStyle/>
                    <a:p>
                      <a:pPr algn="ctr" fontAlgn="b"/>
                      <a:r>
                        <a:rPr lang="en-US" sz="2400" u="none" strike="noStrike">
                          <a:ln>
                            <a:noFill/>
                          </a:ln>
                          <a:solidFill>
                            <a:schemeClr val="tx2"/>
                          </a:solidFill>
                          <a:effectLst/>
                        </a:rPr>
                        <a:t>-3.4%</a:t>
                      </a:r>
                      <a:endParaRPr lang="en-US" sz="2400" b="1" i="0" u="none" strike="noStrike">
                        <a:ln>
                          <a:noFill/>
                        </a:ln>
                        <a:solidFill>
                          <a:schemeClr val="tx2"/>
                        </a:solidFill>
                        <a:effectLst/>
                        <a:latin typeface="Arial" panose="020B0604020202020204" pitchFamily="34" charset="0"/>
                      </a:endParaRPr>
                    </a:p>
                  </a:txBody>
                  <a:tcPr marL="3810" marR="3810" marT="3811" marB="0" anchor="ctr"/>
                </a:tc>
                <a:extLst>
                  <a:ext uri="{0D108BD9-81ED-4DB2-BD59-A6C34878D82A}">
                    <a16:rowId xmlns:a16="http://schemas.microsoft.com/office/drawing/2014/main" val="10003"/>
                  </a:ext>
                </a:extLst>
              </a:tr>
              <a:tr h="370169">
                <a:tc>
                  <a:txBody>
                    <a:bodyPr/>
                    <a:lstStyle/>
                    <a:p>
                      <a:pPr algn="ctr" fontAlgn="t"/>
                      <a:r>
                        <a:rPr lang="en-US" sz="2400" u="none" strike="noStrike" dirty="0">
                          <a:ln>
                            <a:noFill/>
                          </a:ln>
                          <a:solidFill>
                            <a:schemeClr val="tx2"/>
                          </a:solidFill>
                          <a:effectLst/>
                        </a:rPr>
                        <a:t>    Asian</a:t>
                      </a:r>
                      <a:endParaRPr lang="en-US" sz="2400" b="1" i="0" u="none" strike="noStrike" dirty="0">
                        <a:ln>
                          <a:noFill/>
                        </a:ln>
                        <a:solidFill>
                          <a:schemeClr val="tx2"/>
                        </a:solidFill>
                        <a:effectLst/>
                        <a:latin typeface="SansSerif" panose="00000400000000000000" pitchFamily="2" charset="2"/>
                      </a:endParaRPr>
                    </a:p>
                  </a:txBody>
                  <a:tcPr marL="3810" marR="3810" marT="3811" marB="0" anchor="ctr"/>
                </a:tc>
                <a:tc>
                  <a:txBody>
                    <a:bodyPr/>
                    <a:lstStyle/>
                    <a:p>
                      <a:pPr algn="ctr" fontAlgn="t"/>
                      <a:r>
                        <a:rPr lang="en-US" sz="2400" u="none" strike="noStrike">
                          <a:ln>
                            <a:noFill/>
                          </a:ln>
                          <a:solidFill>
                            <a:schemeClr val="tx2"/>
                          </a:solidFill>
                          <a:effectLst/>
                        </a:rPr>
                        <a:t>12.6%</a:t>
                      </a:r>
                      <a:endParaRPr lang="en-US" sz="2400" b="1" i="0" u="none" strike="noStrike">
                        <a:ln>
                          <a:noFill/>
                        </a:ln>
                        <a:solidFill>
                          <a:schemeClr val="tx2"/>
                        </a:solidFill>
                        <a:effectLst/>
                        <a:latin typeface="SansSerif" panose="00000400000000000000" pitchFamily="2" charset="2"/>
                      </a:endParaRPr>
                    </a:p>
                  </a:txBody>
                  <a:tcPr marL="3810" marR="3810" marT="3811" marB="0" anchor="ctr"/>
                </a:tc>
                <a:tc>
                  <a:txBody>
                    <a:bodyPr/>
                    <a:lstStyle/>
                    <a:p>
                      <a:pPr algn="ctr" fontAlgn="t"/>
                      <a:r>
                        <a:rPr lang="en-US" sz="2400" u="none" strike="noStrike" dirty="0">
                          <a:ln>
                            <a:noFill/>
                          </a:ln>
                          <a:solidFill>
                            <a:schemeClr val="tx2"/>
                          </a:solidFill>
                          <a:effectLst/>
                        </a:rPr>
                        <a:t>10.6%</a:t>
                      </a:r>
                      <a:endParaRPr lang="en-US" sz="2400" b="1" i="0" u="none" strike="noStrike" dirty="0">
                        <a:ln>
                          <a:noFill/>
                        </a:ln>
                        <a:solidFill>
                          <a:schemeClr val="tx2"/>
                        </a:solidFill>
                        <a:effectLst/>
                        <a:latin typeface="SansSerif" panose="00000400000000000000" pitchFamily="2" charset="2"/>
                      </a:endParaRPr>
                    </a:p>
                  </a:txBody>
                  <a:tcPr marL="3810" marR="3810" marT="3811" marB="0" anchor="ctr"/>
                </a:tc>
                <a:tc>
                  <a:txBody>
                    <a:bodyPr/>
                    <a:lstStyle/>
                    <a:p>
                      <a:pPr algn="ctr" fontAlgn="b"/>
                      <a:r>
                        <a:rPr lang="en-US" sz="2400" u="none" strike="noStrike">
                          <a:ln>
                            <a:noFill/>
                          </a:ln>
                          <a:solidFill>
                            <a:schemeClr val="tx2"/>
                          </a:solidFill>
                          <a:effectLst/>
                        </a:rPr>
                        <a:t>-2.0%</a:t>
                      </a:r>
                      <a:endParaRPr lang="en-US" sz="2400" b="1" i="0" u="none" strike="noStrike">
                        <a:ln>
                          <a:noFill/>
                        </a:ln>
                        <a:solidFill>
                          <a:schemeClr val="tx2"/>
                        </a:solidFill>
                        <a:effectLst/>
                        <a:latin typeface="Arial" panose="020B0604020202020204" pitchFamily="34" charset="0"/>
                      </a:endParaRPr>
                    </a:p>
                  </a:txBody>
                  <a:tcPr marL="3810" marR="3810" marT="3811" marB="0" anchor="ctr"/>
                </a:tc>
                <a:extLst>
                  <a:ext uri="{0D108BD9-81ED-4DB2-BD59-A6C34878D82A}">
                    <a16:rowId xmlns:a16="http://schemas.microsoft.com/office/drawing/2014/main" val="10004"/>
                  </a:ext>
                </a:extLst>
              </a:tr>
              <a:tr h="370169">
                <a:tc>
                  <a:txBody>
                    <a:bodyPr/>
                    <a:lstStyle/>
                    <a:p>
                      <a:pPr algn="ctr" fontAlgn="t"/>
                      <a:r>
                        <a:rPr lang="en-US" sz="2400" u="none" strike="noStrike" dirty="0">
                          <a:ln>
                            <a:noFill/>
                          </a:ln>
                          <a:solidFill>
                            <a:schemeClr val="tx2"/>
                          </a:solidFill>
                          <a:effectLst/>
                        </a:rPr>
                        <a:t> </a:t>
                      </a:r>
                      <a:endParaRPr lang="en-US" sz="2400" b="1" i="0" u="none" strike="noStrike" dirty="0">
                        <a:ln>
                          <a:noFill/>
                        </a:ln>
                        <a:solidFill>
                          <a:schemeClr val="tx2"/>
                        </a:solidFill>
                        <a:effectLst/>
                        <a:latin typeface="SansSerif" panose="00000400000000000000" pitchFamily="2" charset="2"/>
                      </a:endParaRPr>
                    </a:p>
                  </a:txBody>
                  <a:tcPr marL="3810" marR="3810" marT="3811" marB="0" anchor="ctr"/>
                </a:tc>
                <a:tc>
                  <a:txBody>
                    <a:bodyPr/>
                    <a:lstStyle/>
                    <a:p>
                      <a:pPr algn="ctr" fontAlgn="t"/>
                      <a:r>
                        <a:rPr lang="en-US" sz="2400" u="none" strike="noStrike">
                          <a:ln>
                            <a:noFill/>
                          </a:ln>
                          <a:solidFill>
                            <a:schemeClr val="tx2"/>
                          </a:solidFill>
                          <a:effectLst/>
                        </a:rPr>
                        <a:t> </a:t>
                      </a:r>
                      <a:endParaRPr lang="en-US" sz="2400" b="1" i="0" u="none" strike="noStrike">
                        <a:ln>
                          <a:noFill/>
                        </a:ln>
                        <a:solidFill>
                          <a:schemeClr val="tx2"/>
                        </a:solidFill>
                        <a:effectLst/>
                        <a:latin typeface="SansSerif" panose="00000400000000000000" pitchFamily="2" charset="2"/>
                      </a:endParaRPr>
                    </a:p>
                  </a:txBody>
                  <a:tcPr marL="3810" marR="3810" marT="3811" marB="0" anchor="ctr"/>
                </a:tc>
                <a:tc>
                  <a:txBody>
                    <a:bodyPr/>
                    <a:lstStyle/>
                    <a:p>
                      <a:pPr algn="ctr" fontAlgn="t"/>
                      <a:r>
                        <a:rPr lang="en-US" sz="2400" u="none" strike="noStrike">
                          <a:ln>
                            <a:noFill/>
                          </a:ln>
                          <a:solidFill>
                            <a:schemeClr val="tx2"/>
                          </a:solidFill>
                          <a:effectLst/>
                        </a:rPr>
                        <a:t> </a:t>
                      </a:r>
                      <a:endParaRPr lang="en-US" sz="2400" b="1" i="0" u="none" strike="noStrike">
                        <a:ln>
                          <a:noFill/>
                        </a:ln>
                        <a:solidFill>
                          <a:schemeClr val="tx2"/>
                        </a:solidFill>
                        <a:effectLst/>
                        <a:latin typeface="SansSerif" panose="00000400000000000000" pitchFamily="2" charset="2"/>
                      </a:endParaRPr>
                    </a:p>
                  </a:txBody>
                  <a:tcPr marL="3810" marR="3810" marT="3811" marB="0" anchor="ctr"/>
                </a:tc>
                <a:tc>
                  <a:txBody>
                    <a:bodyPr/>
                    <a:lstStyle/>
                    <a:p>
                      <a:pPr algn="ctr" fontAlgn="b"/>
                      <a:endParaRPr lang="en-US" sz="2400" b="1" i="0" u="none" strike="noStrike">
                        <a:ln>
                          <a:noFill/>
                        </a:ln>
                        <a:solidFill>
                          <a:schemeClr val="tx2"/>
                        </a:solidFill>
                        <a:effectLst/>
                        <a:latin typeface="Arial" panose="020B0604020202020204" pitchFamily="34" charset="0"/>
                      </a:endParaRPr>
                    </a:p>
                  </a:txBody>
                  <a:tcPr marL="3810" marR="3810" marT="3811" marB="0" anchor="ctr"/>
                </a:tc>
                <a:extLst>
                  <a:ext uri="{0D108BD9-81ED-4DB2-BD59-A6C34878D82A}">
                    <a16:rowId xmlns:a16="http://schemas.microsoft.com/office/drawing/2014/main" val="10005"/>
                  </a:ext>
                </a:extLst>
              </a:tr>
              <a:tr h="678695">
                <a:tc>
                  <a:txBody>
                    <a:bodyPr/>
                    <a:lstStyle/>
                    <a:p>
                      <a:pPr algn="ctr" fontAlgn="t"/>
                      <a:r>
                        <a:rPr lang="en-US" sz="2400" u="none" strike="noStrike" dirty="0">
                          <a:ln>
                            <a:noFill/>
                          </a:ln>
                          <a:solidFill>
                            <a:schemeClr val="tx2"/>
                          </a:solidFill>
                          <a:effectLst/>
                        </a:rPr>
                        <a:t>His</a:t>
                      </a:r>
                      <a:r>
                        <a:rPr lang="en-US" sz="2000" u="none" strike="noStrike" dirty="0">
                          <a:ln>
                            <a:noFill/>
                          </a:ln>
                          <a:solidFill>
                            <a:schemeClr val="tx2"/>
                          </a:solidFill>
                          <a:effectLst/>
                        </a:rPr>
                        <a:t>panic or Latino origin (of any race)</a:t>
                      </a:r>
                      <a:endParaRPr lang="en-US" sz="2000" b="1" i="0" u="none" strike="noStrike" dirty="0">
                        <a:ln>
                          <a:noFill/>
                        </a:ln>
                        <a:solidFill>
                          <a:schemeClr val="tx2"/>
                        </a:solidFill>
                        <a:effectLst/>
                        <a:latin typeface="SansSerif" panose="00000400000000000000" pitchFamily="2" charset="2"/>
                      </a:endParaRPr>
                    </a:p>
                  </a:txBody>
                  <a:tcPr marL="3810" marR="3810" marT="3811" marB="0" anchor="ctr"/>
                </a:tc>
                <a:tc>
                  <a:txBody>
                    <a:bodyPr/>
                    <a:lstStyle/>
                    <a:p>
                      <a:pPr algn="ctr" fontAlgn="t"/>
                      <a:r>
                        <a:rPr lang="en-US" sz="2400" u="none" strike="noStrike" dirty="0">
                          <a:ln>
                            <a:noFill/>
                          </a:ln>
                          <a:solidFill>
                            <a:schemeClr val="tx2"/>
                          </a:solidFill>
                          <a:effectLst/>
                        </a:rPr>
                        <a:t>26.8%</a:t>
                      </a:r>
                      <a:endParaRPr lang="en-US" sz="2400" b="1" i="0" u="none" strike="noStrike" dirty="0">
                        <a:ln>
                          <a:noFill/>
                        </a:ln>
                        <a:solidFill>
                          <a:schemeClr val="tx2"/>
                        </a:solidFill>
                        <a:effectLst/>
                        <a:latin typeface="SansSerif" panose="00000400000000000000" pitchFamily="2" charset="2"/>
                      </a:endParaRPr>
                    </a:p>
                  </a:txBody>
                  <a:tcPr marL="3810" marR="3810" marT="3811" marB="0" anchor="ctr"/>
                </a:tc>
                <a:tc>
                  <a:txBody>
                    <a:bodyPr/>
                    <a:lstStyle/>
                    <a:p>
                      <a:pPr algn="ctr" fontAlgn="t"/>
                      <a:r>
                        <a:rPr lang="en-US" sz="2400" u="none" strike="noStrike" dirty="0">
                          <a:ln>
                            <a:noFill/>
                          </a:ln>
                          <a:solidFill>
                            <a:schemeClr val="tx2"/>
                          </a:solidFill>
                          <a:effectLst/>
                        </a:rPr>
                        <a:t>22.8%</a:t>
                      </a:r>
                      <a:endParaRPr lang="en-US" sz="2400" b="1" i="0" u="none" strike="noStrike" dirty="0">
                        <a:ln>
                          <a:noFill/>
                        </a:ln>
                        <a:solidFill>
                          <a:schemeClr val="tx2"/>
                        </a:solidFill>
                        <a:effectLst/>
                        <a:latin typeface="SansSerif" panose="00000400000000000000" pitchFamily="2" charset="2"/>
                      </a:endParaRPr>
                    </a:p>
                  </a:txBody>
                  <a:tcPr marL="3810" marR="3810" marT="3811" marB="0" anchor="ctr"/>
                </a:tc>
                <a:tc>
                  <a:txBody>
                    <a:bodyPr/>
                    <a:lstStyle/>
                    <a:p>
                      <a:pPr algn="ctr" fontAlgn="b"/>
                      <a:r>
                        <a:rPr lang="en-US" sz="2400" u="none" strike="noStrike" dirty="0">
                          <a:ln>
                            <a:noFill/>
                          </a:ln>
                          <a:solidFill>
                            <a:schemeClr val="tx2"/>
                          </a:solidFill>
                          <a:effectLst/>
                        </a:rPr>
                        <a:t>-4.0%</a:t>
                      </a:r>
                      <a:endParaRPr lang="en-US" sz="2400" b="1" i="0" u="none" strike="noStrike" dirty="0">
                        <a:ln>
                          <a:noFill/>
                        </a:ln>
                        <a:solidFill>
                          <a:schemeClr val="tx2"/>
                        </a:solidFill>
                        <a:effectLst/>
                        <a:latin typeface="Arial" panose="020B0604020202020204" pitchFamily="34" charset="0"/>
                      </a:endParaRPr>
                    </a:p>
                  </a:txBody>
                  <a:tcPr marL="3810" marR="3810" marT="3811" marB="0" anchor="ctr"/>
                </a:tc>
                <a:extLst>
                  <a:ext uri="{0D108BD9-81ED-4DB2-BD59-A6C34878D82A}">
                    <a16:rowId xmlns:a16="http://schemas.microsoft.com/office/drawing/2014/main" val="10006"/>
                  </a:ext>
                </a:extLst>
              </a:tr>
              <a:tr h="678695">
                <a:tc>
                  <a:txBody>
                    <a:bodyPr/>
                    <a:lstStyle/>
                    <a:p>
                      <a:pPr algn="ctr" fontAlgn="t"/>
                      <a:r>
                        <a:rPr lang="en-US" sz="2000" u="none" strike="noStrike" dirty="0">
                          <a:ln>
                            <a:noFill/>
                          </a:ln>
                          <a:solidFill>
                            <a:schemeClr val="tx2"/>
                          </a:solidFill>
                          <a:effectLst/>
                        </a:rPr>
                        <a:t>White alone, not Hispanic or Latino</a:t>
                      </a:r>
                      <a:endParaRPr lang="en-US" sz="2000" b="1" i="0" u="none" strike="noStrike" dirty="0">
                        <a:ln>
                          <a:noFill/>
                        </a:ln>
                        <a:solidFill>
                          <a:schemeClr val="tx2"/>
                        </a:solidFill>
                        <a:effectLst/>
                        <a:latin typeface="SansSerif" panose="00000400000000000000" pitchFamily="2" charset="2"/>
                      </a:endParaRPr>
                    </a:p>
                  </a:txBody>
                  <a:tcPr marL="3810" marR="3810" marT="3811" marB="0" anchor="ctr"/>
                </a:tc>
                <a:tc>
                  <a:txBody>
                    <a:bodyPr/>
                    <a:lstStyle/>
                    <a:p>
                      <a:pPr algn="ctr" fontAlgn="t"/>
                      <a:r>
                        <a:rPr lang="en-US" sz="2400" u="none" strike="noStrike" dirty="0">
                          <a:ln>
                            <a:noFill/>
                          </a:ln>
                          <a:solidFill>
                            <a:schemeClr val="tx2"/>
                          </a:solidFill>
                          <a:effectLst/>
                        </a:rPr>
                        <a:t>9.3%</a:t>
                      </a:r>
                      <a:endParaRPr lang="en-US" sz="2400" b="1" i="0" u="none" strike="noStrike" dirty="0">
                        <a:ln>
                          <a:noFill/>
                        </a:ln>
                        <a:solidFill>
                          <a:schemeClr val="tx2"/>
                        </a:solidFill>
                        <a:effectLst/>
                        <a:latin typeface="SansSerif" panose="00000400000000000000" pitchFamily="2" charset="2"/>
                      </a:endParaRPr>
                    </a:p>
                  </a:txBody>
                  <a:tcPr marL="3810" marR="3810" marT="3811" marB="0" anchor="ctr"/>
                </a:tc>
                <a:tc>
                  <a:txBody>
                    <a:bodyPr/>
                    <a:lstStyle/>
                    <a:p>
                      <a:pPr algn="ctr" fontAlgn="t"/>
                      <a:r>
                        <a:rPr lang="en-US" sz="2400" u="none" strike="noStrike" dirty="0">
                          <a:ln>
                            <a:noFill/>
                          </a:ln>
                          <a:solidFill>
                            <a:schemeClr val="tx2"/>
                          </a:solidFill>
                          <a:effectLst/>
                        </a:rPr>
                        <a:t>8.6%</a:t>
                      </a:r>
                      <a:endParaRPr lang="en-US" sz="2400" b="1" i="0" u="none" strike="noStrike" dirty="0">
                        <a:ln>
                          <a:noFill/>
                        </a:ln>
                        <a:solidFill>
                          <a:schemeClr val="tx2"/>
                        </a:solidFill>
                        <a:effectLst/>
                        <a:latin typeface="SansSerif" panose="00000400000000000000" pitchFamily="2" charset="2"/>
                      </a:endParaRPr>
                    </a:p>
                  </a:txBody>
                  <a:tcPr marL="3810" marR="3810" marT="3811" marB="0" anchor="ctr"/>
                </a:tc>
                <a:tc>
                  <a:txBody>
                    <a:bodyPr/>
                    <a:lstStyle/>
                    <a:p>
                      <a:pPr algn="ctr" fontAlgn="b"/>
                      <a:r>
                        <a:rPr lang="en-US" sz="2400" u="none" strike="noStrike" dirty="0">
                          <a:ln>
                            <a:noFill/>
                          </a:ln>
                          <a:solidFill>
                            <a:schemeClr val="tx2"/>
                          </a:solidFill>
                          <a:effectLst/>
                        </a:rPr>
                        <a:t>-0.7%</a:t>
                      </a:r>
                      <a:endParaRPr lang="en-US" sz="2400" b="1" i="0" u="none" strike="noStrike" dirty="0">
                        <a:ln>
                          <a:noFill/>
                        </a:ln>
                        <a:solidFill>
                          <a:schemeClr val="tx2"/>
                        </a:solidFill>
                        <a:effectLst/>
                        <a:latin typeface="Arial" panose="020B0604020202020204" pitchFamily="34" charset="0"/>
                      </a:endParaRPr>
                    </a:p>
                  </a:txBody>
                  <a:tcPr marL="3810" marR="3810" marT="3811" marB="0" anchor="ctr"/>
                </a:tc>
                <a:extLst>
                  <a:ext uri="{0D108BD9-81ED-4DB2-BD59-A6C34878D82A}">
                    <a16:rowId xmlns:a16="http://schemas.microsoft.com/office/drawing/2014/main" val="10007"/>
                  </a:ext>
                </a:extLst>
              </a:tr>
            </a:tbl>
          </a:graphicData>
        </a:graphic>
      </p:graphicFrame>
      <p:sp>
        <p:nvSpPr>
          <p:cNvPr id="61487" name="Slide Number Placeholder 3"/>
          <p:cNvSpPr>
            <a:spLocks noGrp="1"/>
          </p:cNvSpPr>
          <p:nvPr>
            <p:ph type="sldNum" sz="quarter" idx="4294967295"/>
          </p:nvPr>
        </p:nvSpPr>
        <p:spPr bwMode="auto">
          <a:xfrm>
            <a:off x="8137525" y="6407150"/>
            <a:ext cx="817563" cy="314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6888BFA-5DEC-470F-AFBB-4BC9596DFEC8}" type="slidenum">
              <a:rPr lang="en-US" altLang="en-US" sz="1200" smtClean="0">
                <a:solidFill>
                  <a:srgbClr val="8FA5D1"/>
                </a:solidFill>
              </a:rPr>
              <a:pPr/>
              <a:t>20</a:t>
            </a:fld>
            <a:endParaRPr lang="en-US" altLang="en-US" sz="1200" smtClean="0">
              <a:solidFill>
                <a:srgbClr val="8FA5D1"/>
              </a:solidFill>
            </a:endParaRPr>
          </a:p>
        </p:txBody>
      </p:sp>
      <p:sp>
        <p:nvSpPr>
          <p:cNvPr id="7" name="Rectangle 6"/>
          <p:cNvSpPr/>
          <p:nvPr/>
        </p:nvSpPr>
        <p:spPr>
          <a:xfrm>
            <a:off x="-3175" y="6526213"/>
            <a:ext cx="6400800" cy="241300"/>
          </a:xfrm>
          <a:prstGeom prst="rect">
            <a:avLst/>
          </a:prstGeom>
        </p:spPr>
        <p:txBody>
          <a:bodyPr>
            <a:spAutoFit/>
          </a:bodyPr>
          <a:lstStyle/>
          <a:p>
            <a:pPr>
              <a:lnSpc>
                <a:spcPct val="107000"/>
              </a:lnSpc>
              <a:spcBef>
                <a:spcPts val="0"/>
              </a:spcBef>
              <a:spcAft>
                <a:spcPts val="0"/>
              </a:spcAft>
              <a:defRPr/>
            </a:pPr>
            <a:r>
              <a:rPr lang="en-US" sz="900" dirty="0">
                <a:solidFill>
                  <a:schemeClr val="bg1">
                    <a:lumMod val="50000"/>
                  </a:schemeClr>
                </a:solidFill>
              </a:rPr>
              <a:t>Source: U.S. Census  Bureau, American Community Survey, 2010 and 2015 1 Year Samples</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3287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121"/>
            <a:ext cx="7696200" cy="1050926"/>
          </a:xfrm>
        </p:spPr>
        <p:txBody>
          <a:bodyPr>
            <a:noAutofit/>
          </a:bodyPr>
          <a:lstStyle/>
          <a:p>
            <a:pPr eaLnBrk="1" hangingPunct="1">
              <a:defRPr/>
            </a:pPr>
            <a:r>
              <a:rPr lang="en-US" sz="2400" dirty="0" smtClean="0"/>
              <a:t>Percent of Population Below Poverty Threshold by Educational Attainment (age 25 and older), Texas, 2010-2015</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52823521"/>
              </p:ext>
            </p:extLst>
          </p:nvPr>
        </p:nvGraphicFramePr>
        <p:xfrm>
          <a:off x="676275" y="1752600"/>
          <a:ext cx="7888288" cy="3134942"/>
        </p:xfrm>
        <a:graphic>
          <a:graphicData uri="http://schemas.openxmlformats.org/drawingml/2006/table">
            <a:tbl>
              <a:tblPr firstRow="1">
                <a:tableStyleId>{B301B821-A1FF-4177-AEE7-76D212191A09}</a:tableStyleId>
              </a:tblPr>
              <a:tblGrid>
                <a:gridCol w="4190832">
                  <a:extLst>
                    <a:ext uri="{9D8B030D-6E8A-4147-A177-3AD203B41FA5}">
                      <a16:colId xmlns:a16="http://schemas.microsoft.com/office/drawing/2014/main" val="20000"/>
                    </a:ext>
                  </a:extLst>
                </a:gridCol>
                <a:gridCol w="1447742">
                  <a:extLst>
                    <a:ext uri="{9D8B030D-6E8A-4147-A177-3AD203B41FA5}">
                      <a16:colId xmlns:a16="http://schemas.microsoft.com/office/drawing/2014/main" val="20001"/>
                    </a:ext>
                  </a:extLst>
                </a:gridCol>
                <a:gridCol w="1066757">
                  <a:extLst>
                    <a:ext uri="{9D8B030D-6E8A-4147-A177-3AD203B41FA5}">
                      <a16:colId xmlns:a16="http://schemas.microsoft.com/office/drawing/2014/main" val="20002"/>
                    </a:ext>
                  </a:extLst>
                </a:gridCol>
                <a:gridCol w="1182957">
                  <a:extLst>
                    <a:ext uri="{9D8B030D-6E8A-4147-A177-3AD203B41FA5}">
                      <a16:colId xmlns:a16="http://schemas.microsoft.com/office/drawing/2014/main" val="20003"/>
                    </a:ext>
                  </a:extLst>
                </a:gridCol>
              </a:tblGrid>
              <a:tr h="338767">
                <a:tc rowSpan="2">
                  <a:txBody>
                    <a:bodyPr/>
                    <a:lstStyle/>
                    <a:p>
                      <a:pPr algn="ctr" fontAlgn="ctr"/>
                      <a:r>
                        <a:rPr lang="en-US" sz="1800" u="none" strike="noStrike" dirty="0">
                          <a:effectLst/>
                        </a:rPr>
                        <a:t> </a:t>
                      </a:r>
                    </a:p>
                    <a:p>
                      <a:pPr algn="l" fontAlgn="t"/>
                      <a:r>
                        <a:rPr lang="en-US" sz="1800" u="none" strike="noStrike" dirty="0">
                          <a:effectLst/>
                        </a:rPr>
                        <a:t> </a:t>
                      </a:r>
                    </a:p>
                    <a:p>
                      <a:pPr algn="l" fontAlgn="t"/>
                      <a:r>
                        <a:rPr lang="en-US" sz="1800" u="none" strike="noStrike" dirty="0">
                          <a:effectLst/>
                        </a:rPr>
                        <a:t> </a:t>
                      </a:r>
                    </a:p>
                    <a:p>
                      <a:pPr algn="l" fontAlgn="t"/>
                      <a:r>
                        <a:rPr lang="en-US" sz="1800" u="none" strike="noStrike" dirty="0">
                          <a:effectLst/>
                        </a:rPr>
                        <a:t> </a:t>
                      </a:r>
                      <a:endParaRPr lang="en-US" sz="1800" b="1" i="0" u="none" strike="noStrike" dirty="0">
                        <a:solidFill>
                          <a:schemeClr val="tx2"/>
                        </a:solidFill>
                        <a:effectLst/>
                        <a:latin typeface="SansSerif" panose="00000400000000000000" pitchFamily="2" charset="2"/>
                      </a:endParaRPr>
                    </a:p>
                  </a:txBody>
                  <a:tcPr marL="3810" marR="3810" marT="3810" marB="0" anchor="ctr"/>
                </a:tc>
                <a:tc gridSpan="3">
                  <a:txBody>
                    <a:bodyPr/>
                    <a:lstStyle/>
                    <a:p>
                      <a:pPr algn="ctr" fontAlgn="t"/>
                      <a:r>
                        <a:rPr lang="en-US" sz="1800" u="none" strike="noStrike" dirty="0">
                          <a:effectLst/>
                        </a:rPr>
                        <a:t>Percent below poverty level</a:t>
                      </a:r>
                      <a:endParaRPr lang="en-US" sz="1800" b="1" i="0" u="none" strike="noStrike" dirty="0">
                        <a:solidFill>
                          <a:schemeClr val="tx2"/>
                        </a:solidFill>
                        <a:effectLst/>
                        <a:latin typeface="SansSerif" panose="00000400000000000000" pitchFamily="2" charset="2"/>
                      </a:endParaRPr>
                    </a:p>
                  </a:txBody>
                  <a:tcPr marL="3810" marR="3810" marT="381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2271">
                <a:tc vMerge="1">
                  <a:txBody>
                    <a:bodyPr/>
                    <a:lstStyle/>
                    <a:p>
                      <a:pPr algn="l" fontAlgn="t"/>
                      <a:endParaRPr lang="en-US" sz="1000" b="0" i="0" u="none" strike="noStrike">
                        <a:solidFill>
                          <a:srgbClr val="000000"/>
                        </a:solidFill>
                        <a:effectLst/>
                        <a:latin typeface="SansSerif" panose="00000400000000000000" pitchFamily="2" charset="2"/>
                      </a:endParaRPr>
                    </a:p>
                  </a:txBody>
                  <a:tcPr marL="3810" marR="3810" marT="3810" marB="0"/>
                </a:tc>
                <a:tc>
                  <a:txBody>
                    <a:bodyPr/>
                    <a:lstStyle/>
                    <a:p>
                      <a:pPr algn="ctr" fontAlgn="t"/>
                      <a:r>
                        <a:rPr lang="en-US" sz="1800" u="none" strike="noStrike" dirty="0">
                          <a:solidFill>
                            <a:schemeClr val="bg1"/>
                          </a:solidFill>
                          <a:effectLst/>
                        </a:rPr>
                        <a:t>2010</a:t>
                      </a:r>
                      <a:endParaRPr lang="en-US" sz="1800" b="1" i="0" u="none" strike="noStrike" dirty="0">
                        <a:solidFill>
                          <a:schemeClr val="bg1"/>
                        </a:solidFill>
                        <a:effectLst/>
                        <a:latin typeface="SansSerif" panose="00000400000000000000" pitchFamily="2" charset="2"/>
                      </a:endParaRPr>
                    </a:p>
                  </a:txBody>
                  <a:tcPr marL="3810" marR="3810" marT="3810" marB="0" anchor="ctr">
                    <a:solidFill>
                      <a:schemeClr val="accent1"/>
                    </a:solidFill>
                  </a:tcPr>
                </a:tc>
                <a:tc>
                  <a:txBody>
                    <a:bodyPr/>
                    <a:lstStyle/>
                    <a:p>
                      <a:pPr algn="ctr" fontAlgn="b"/>
                      <a:r>
                        <a:rPr lang="en-US" sz="1800" u="none" strike="noStrike" dirty="0" smtClean="0">
                          <a:solidFill>
                            <a:schemeClr val="bg1"/>
                          </a:solidFill>
                          <a:effectLst/>
                        </a:rPr>
                        <a:t>2015</a:t>
                      </a:r>
                      <a:endParaRPr lang="en-US" sz="1800" b="1" i="0" u="none" strike="noStrike" dirty="0">
                        <a:solidFill>
                          <a:schemeClr val="bg1"/>
                        </a:solidFill>
                        <a:effectLst/>
                        <a:latin typeface="Arial" panose="020B0604020202020204" pitchFamily="34" charset="0"/>
                      </a:endParaRPr>
                    </a:p>
                  </a:txBody>
                  <a:tcPr marL="3810" marR="3810" marT="3810" marB="0" anchor="ctr">
                    <a:solidFill>
                      <a:schemeClr val="accent1"/>
                    </a:solidFill>
                  </a:tcPr>
                </a:tc>
                <a:tc>
                  <a:txBody>
                    <a:bodyPr/>
                    <a:lstStyle/>
                    <a:p>
                      <a:pPr algn="ctr" fontAlgn="b"/>
                      <a:r>
                        <a:rPr lang="en-US" sz="1800" u="none" strike="noStrike" dirty="0">
                          <a:solidFill>
                            <a:schemeClr val="bg1"/>
                          </a:solidFill>
                          <a:effectLst/>
                        </a:rPr>
                        <a:t>Difference</a:t>
                      </a:r>
                      <a:endParaRPr lang="en-US" sz="1800" b="1" i="0" u="none" strike="noStrike" dirty="0">
                        <a:solidFill>
                          <a:schemeClr val="bg1"/>
                        </a:solidFill>
                        <a:effectLst/>
                        <a:latin typeface="Arial" panose="020B0604020202020204" pitchFamily="34" charset="0"/>
                      </a:endParaRPr>
                    </a:p>
                  </a:txBody>
                  <a:tcPr marL="3810" marR="3810" marT="3810" marB="0" anchor="ctr">
                    <a:solidFill>
                      <a:schemeClr val="accent1"/>
                    </a:solidFill>
                  </a:tcPr>
                </a:tc>
                <a:extLst>
                  <a:ext uri="{0D108BD9-81ED-4DB2-BD59-A6C34878D82A}">
                    <a16:rowId xmlns:a16="http://schemas.microsoft.com/office/drawing/2014/main" val="10001"/>
                  </a:ext>
                </a:extLst>
              </a:tr>
              <a:tr h="346694">
                <a:tc>
                  <a:txBody>
                    <a:bodyPr/>
                    <a:lstStyle/>
                    <a:p>
                      <a:pPr algn="l" fontAlgn="t"/>
                      <a:r>
                        <a:rPr lang="en-US" sz="1800" u="none" strike="noStrike" dirty="0">
                          <a:solidFill>
                            <a:schemeClr val="tx2"/>
                          </a:solidFill>
                          <a:effectLst/>
                        </a:rPr>
                        <a:t>EDUCATIONAL ATTAINMENT</a:t>
                      </a:r>
                      <a:endParaRPr lang="en-US" sz="1800" b="1" i="0" u="none" strike="noStrike" dirty="0">
                        <a:solidFill>
                          <a:schemeClr val="tx2"/>
                        </a:solidFill>
                        <a:effectLst/>
                        <a:latin typeface="SansSerif" panose="00000400000000000000" pitchFamily="2" charset="2"/>
                      </a:endParaRPr>
                    </a:p>
                  </a:txBody>
                  <a:tcPr marL="3810" marR="3810" marT="3810" marB="0"/>
                </a:tc>
                <a:tc>
                  <a:txBody>
                    <a:bodyPr/>
                    <a:lstStyle/>
                    <a:p>
                      <a:pPr algn="l" fontAlgn="t"/>
                      <a:r>
                        <a:rPr lang="en-US" sz="1800" u="none" strike="noStrike">
                          <a:solidFill>
                            <a:schemeClr val="tx2"/>
                          </a:solidFill>
                          <a:effectLst/>
                        </a:rPr>
                        <a:t> </a:t>
                      </a:r>
                      <a:endParaRPr lang="en-US" sz="1800" b="1" i="0" u="none" strike="noStrike">
                        <a:solidFill>
                          <a:schemeClr val="tx2"/>
                        </a:solidFill>
                        <a:effectLst/>
                        <a:latin typeface="SansSerif" panose="00000400000000000000" pitchFamily="2" charset="2"/>
                      </a:endParaRPr>
                    </a:p>
                  </a:txBody>
                  <a:tcPr marL="3810" marR="3810" marT="3810" marB="0"/>
                </a:tc>
                <a:tc>
                  <a:txBody>
                    <a:bodyPr/>
                    <a:lstStyle/>
                    <a:p>
                      <a:pPr algn="l" fontAlgn="t"/>
                      <a:r>
                        <a:rPr lang="en-US" sz="1800" u="none" strike="noStrike">
                          <a:solidFill>
                            <a:schemeClr val="tx2"/>
                          </a:solidFill>
                          <a:effectLst/>
                        </a:rPr>
                        <a:t> </a:t>
                      </a:r>
                      <a:endParaRPr lang="en-US" sz="1800" b="1" i="0" u="none" strike="noStrike">
                        <a:solidFill>
                          <a:schemeClr val="tx2"/>
                        </a:solidFill>
                        <a:effectLst/>
                        <a:latin typeface="SansSerif" panose="00000400000000000000" pitchFamily="2" charset="2"/>
                      </a:endParaRPr>
                    </a:p>
                  </a:txBody>
                  <a:tcPr marL="3810" marR="3810" marT="3810" marB="0"/>
                </a:tc>
                <a:tc>
                  <a:txBody>
                    <a:bodyPr/>
                    <a:lstStyle/>
                    <a:p>
                      <a:pPr algn="l" fontAlgn="b"/>
                      <a:endParaRPr lang="en-US" sz="1800" b="1" i="0" u="none" strike="noStrike" dirty="0">
                        <a:solidFill>
                          <a:schemeClr val="tx2"/>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10002"/>
                  </a:ext>
                </a:extLst>
              </a:tr>
              <a:tr h="457200">
                <a:tc>
                  <a:txBody>
                    <a:bodyPr/>
                    <a:lstStyle/>
                    <a:p>
                      <a:pPr algn="l" fontAlgn="t"/>
                      <a:r>
                        <a:rPr lang="en-US" sz="1800" u="none" strike="noStrike" dirty="0" smtClean="0">
                          <a:solidFill>
                            <a:schemeClr val="tx2"/>
                          </a:solidFill>
                          <a:effectLst/>
                        </a:rPr>
                        <a:t>Less </a:t>
                      </a:r>
                      <a:r>
                        <a:rPr lang="en-US" sz="1800" u="none" strike="noStrike" dirty="0">
                          <a:solidFill>
                            <a:schemeClr val="tx2"/>
                          </a:solidFill>
                          <a:effectLst/>
                        </a:rPr>
                        <a:t>than high school graduate</a:t>
                      </a:r>
                      <a:endParaRPr lang="en-US" sz="1800" b="1" i="0" u="none" strike="noStrike" dirty="0">
                        <a:solidFill>
                          <a:schemeClr val="tx2"/>
                        </a:solidFill>
                        <a:effectLst/>
                        <a:latin typeface="SansSerif" panose="00000400000000000000" pitchFamily="2" charset="2"/>
                      </a:endParaRPr>
                    </a:p>
                  </a:txBody>
                  <a:tcPr marL="3810" marR="3810" marT="3810" marB="0"/>
                </a:tc>
                <a:tc>
                  <a:txBody>
                    <a:bodyPr/>
                    <a:lstStyle/>
                    <a:p>
                      <a:pPr algn="ctr" fontAlgn="t"/>
                      <a:r>
                        <a:rPr lang="en-US" sz="1800" u="none" strike="noStrike" dirty="0">
                          <a:solidFill>
                            <a:schemeClr val="tx2"/>
                          </a:solidFill>
                          <a:effectLst/>
                        </a:rPr>
                        <a:t>29.1%</a:t>
                      </a:r>
                      <a:endParaRPr lang="en-US" sz="1800" b="1" i="0" u="none" strike="noStrike" dirty="0">
                        <a:solidFill>
                          <a:schemeClr val="tx2"/>
                        </a:solidFill>
                        <a:effectLst/>
                        <a:latin typeface="SansSerif" panose="00000400000000000000" pitchFamily="2" charset="2"/>
                      </a:endParaRPr>
                    </a:p>
                  </a:txBody>
                  <a:tcPr marL="3810" marR="3810" marT="3810" marB="0" anchor="ctr"/>
                </a:tc>
                <a:tc>
                  <a:txBody>
                    <a:bodyPr/>
                    <a:lstStyle/>
                    <a:p>
                      <a:pPr algn="ctr" fontAlgn="t"/>
                      <a:r>
                        <a:rPr lang="en-US" sz="1800" u="none" strike="noStrike">
                          <a:solidFill>
                            <a:schemeClr val="tx2"/>
                          </a:solidFill>
                          <a:effectLst/>
                        </a:rPr>
                        <a:t>26.2%</a:t>
                      </a:r>
                      <a:endParaRPr lang="en-US" sz="1800" b="1" i="0" u="none" strike="noStrike">
                        <a:solidFill>
                          <a:schemeClr val="tx2"/>
                        </a:solidFill>
                        <a:effectLst/>
                        <a:latin typeface="SansSerif" panose="00000400000000000000" pitchFamily="2" charset="2"/>
                      </a:endParaRPr>
                    </a:p>
                  </a:txBody>
                  <a:tcPr marL="3810" marR="3810" marT="3810" marB="0" anchor="ctr"/>
                </a:tc>
                <a:tc>
                  <a:txBody>
                    <a:bodyPr/>
                    <a:lstStyle/>
                    <a:p>
                      <a:pPr algn="ctr" fontAlgn="b"/>
                      <a:r>
                        <a:rPr lang="en-US" sz="1800" u="none" strike="noStrike" dirty="0">
                          <a:solidFill>
                            <a:schemeClr val="tx2"/>
                          </a:solidFill>
                          <a:effectLst/>
                        </a:rPr>
                        <a:t>-2.9%</a:t>
                      </a:r>
                      <a:endParaRPr lang="en-US" sz="1800" b="1" i="0" u="none" strike="noStrike" dirty="0">
                        <a:solidFill>
                          <a:schemeClr val="tx2"/>
                        </a:solidFill>
                        <a:effectLst/>
                        <a:latin typeface="Arial" panose="020B0604020202020204" pitchFamily="34" charset="0"/>
                      </a:endParaRPr>
                    </a:p>
                  </a:txBody>
                  <a:tcPr marL="3810" marR="3810" marT="3810" marB="0" anchor="ctr"/>
                </a:tc>
                <a:extLst>
                  <a:ext uri="{0D108BD9-81ED-4DB2-BD59-A6C34878D82A}">
                    <a16:rowId xmlns:a16="http://schemas.microsoft.com/office/drawing/2014/main" val="10003"/>
                  </a:ext>
                </a:extLst>
              </a:tr>
              <a:tr h="552424">
                <a:tc>
                  <a:txBody>
                    <a:bodyPr/>
                    <a:lstStyle/>
                    <a:p>
                      <a:pPr algn="ctr" fontAlgn="t"/>
                      <a:r>
                        <a:rPr lang="en-US" sz="1800" u="none" strike="noStrike" dirty="0" smtClean="0">
                          <a:solidFill>
                            <a:schemeClr val="tx2"/>
                          </a:solidFill>
                          <a:effectLst/>
                        </a:rPr>
                        <a:t>High </a:t>
                      </a:r>
                      <a:r>
                        <a:rPr lang="en-US" sz="1800" u="none" strike="noStrike" dirty="0">
                          <a:solidFill>
                            <a:schemeClr val="tx2"/>
                          </a:solidFill>
                          <a:effectLst/>
                        </a:rPr>
                        <a:t>school graduate (includes equivalency)</a:t>
                      </a:r>
                      <a:endParaRPr lang="en-US" sz="1800" b="1" i="0" u="none" strike="noStrike" dirty="0">
                        <a:solidFill>
                          <a:schemeClr val="tx2"/>
                        </a:solidFill>
                        <a:effectLst/>
                        <a:latin typeface="SansSerif" panose="00000400000000000000" pitchFamily="2" charset="2"/>
                      </a:endParaRPr>
                    </a:p>
                  </a:txBody>
                  <a:tcPr marL="3810" marR="3810" marT="3810" marB="0" anchor="ctr"/>
                </a:tc>
                <a:tc>
                  <a:txBody>
                    <a:bodyPr/>
                    <a:lstStyle/>
                    <a:p>
                      <a:pPr algn="ctr" fontAlgn="t"/>
                      <a:r>
                        <a:rPr lang="en-US" sz="1800" u="none" strike="noStrike" dirty="0">
                          <a:solidFill>
                            <a:schemeClr val="tx2"/>
                          </a:solidFill>
                          <a:effectLst/>
                        </a:rPr>
                        <a:t>14.7%</a:t>
                      </a:r>
                      <a:endParaRPr lang="en-US" sz="1800" b="1" i="0" u="none" strike="noStrike" dirty="0">
                        <a:solidFill>
                          <a:schemeClr val="tx2"/>
                        </a:solidFill>
                        <a:effectLst/>
                        <a:latin typeface="SansSerif" panose="00000400000000000000" pitchFamily="2" charset="2"/>
                      </a:endParaRPr>
                    </a:p>
                  </a:txBody>
                  <a:tcPr marL="3810" marR="3810" marT="3810" marB="0" anchor="ctr"/>
                </a:tc>
                <a:tc>
                  <a:txBody>
                    <a:bodyPr/>
                    <a:lstStyle/>
                    <a:p>
                      <a:pPr algn="ctr" fontAlgn="t"/>
                      <a:r>
                        <a:rPr lang="en-US" sz="1800" u="none" strike="noStrike" dirty="0">
                          <a:solidFill>
                            <a:schemeClr val="tx2"/>
                          </a:solidFill>
                          <a:effectLst/>
                        </a:rPr>
                        <a:t>14.2%</a:t>
                      </a:r>
                      <a:endParaRPr lang="en-US" sz="1800" b="1" i="0" u="none" strike="noStrike" dirty="0">
                        <a:solidFill>
                          <a:schemeClr val="tx2"/>
                        </a:solidFill>
                        <a:effectLst/>
                        <a:latin typeface="SansSerif" panose="00000400000000000000" pitchFamily="2" charset="2"/>
                      </a:endParaRPr>
                    </a:p>
                  </a:txBody>
                  <a:tcPr marL="3810" marR="3810" marT="3810" marB="0" anchor="ctr"/>
                </a:tc>
                <a:tc>
                  <a:txBody>
                    <a:bodyPr/>
                    <a:lstStyle/>
                    <a:p>
                      <a:pPr algn="ctr" fontAlgn="b"/>
                      <a:r>
                        <a:rPr lang="en-US" sz="1800" u="none" strike="noStrike" dirty="0">
                          <a:solidFill>
                            <a:schemeClr val="tx2"/>
                          </a:solidFill>
                          <a:effectLst/>
                        </a:rPr>
                        <a:t>-0.5%</a:t>
                      </a:r>
                      <a:endParaRPr lang="en-US" sz="1800" b="1" i="0" u="none" strike="noStrike" dirty="0">
                        <a:solidFill>
                          <a:schemeClr val="tx2"/>
                        </a:solidFill>
                        <a:effectLst/>
                        <a:latin typeface="Arial" panose="020B0604020202020204" pitchFamily="34" charset="0"/>
                      </a:endParaRPr>
                    </a:p>
                  </a:txBody>
                  <a:tcPr marL="3810" marR="3810" marT="3810" marB="0" anchor="ctr"/>
                </a:tc>
                <a:extLst>
                  <a:ext uri="{0D108BD9-81ED-4DB2-BD59-A6C34878D82A}">
                    <a16:rowId xmlns:a16="http://schemas.microsoft.com/office/drawing/2014/main" val="10004"/>
                  </a:ext>
                </a:extLst>
              </a:tr>
              <a:tr h="338767">
                <a:tc>
                  <a:txBody>
                    <a:bodyPr/>
                    <a:lstStyle/>
                    <a:p>
                      <a:pPr algn="l" fontAlgn="t"/>
                      <a:r>
                        <a:rPr lang="en-US" sz="1800" u="none" strike="noStrike" dirty="0">
                          <a:solidFill>
                            <a:schemeClr val="tx2"/>
                          </a:solidFill>
                          <a:effectLst/>
                        </a:rPr>
                        <a:t>  Some college, associate's degree</a:t>
                      </a:r>
                      <a:endParaRPr lang="en-US" sz="1800" b="1" i="0" u="none" strike="noStrike" dirty="0">
                        <a:solidFill>
                          <a:schemeClr val="tx2"/>
                        </a:solidFill>
                        <a:effectLst/>
                        <a:latin typeface="SansSerif" panose="00000400000000000000" pitchFamily="2" charset="2"/>
                      </a:endParaRPr>
                    </a:p>
                  </a:txBody>
                  <a:tcPr marL="3810" marR="3810" marT="3810" marB="0"/>
                </a:tc>
                <a:tc>
                  <a:txBody>
                    <a:bodyPr/>
                    <a:lstStyle/>
                    <a:p>
                      <a:pPr algn="ctr" fontAlgn="t"/>
                      <a:r>
                        <a:rPr lang="en-US" sz="1800" u="none" strike="noStrike" dirty="0">
                          <a:solidFill>
                            <a:schemeClr val="tx2"/>
                          </a:solidFill>
                          <a:effectLst/>
                        </a:rPr>
                        <a:t>9.5%</a:t>
                      </a:r>
                      <a:endParaRPr lang="en-US" sz="1800" b="1" i="0" u="none" strike="noStrike" dirty="0">
                        <a:solidFill>
                          <a:schemeClr val="tx2"/>
                        </a:solidFill>
                        <a:effectLst/>
                        <a:latin typeface="SansSerif" panose="00000400000000000000" pitchFamily="2" charset="2"/>
                      </a:endParaRPr>
                    </a:p>
                  </a:txBody>
                  <a:tcPr marL="3810" marR="3810" marT="3810" marB="0" anchor="ctr"/>
                </a:tc>
                <a:tc>
                  <a:txBody>
                    <a:bodyPr/>
                    <a:lstStyle/>
                    <a:p>
                      <a:pPr algn="ctr" fontAlgn="t"/>
                      <a:r>
                        <a:rPr lang="en-US" sz="1800" u="none" strike="noStrike" dirty="0">
                          <a:solidFill>
                            <a:schemeClr val="tx2"/>
                          </a:solidFill>
                          <a:effectLst/>
                        </a:rPr>
                        <a:t>9.4%</a:t>
                      </a:r>
                      <a:endParaRPr lang="en-US" sz="1800" b="1" i="0" u="none" strike="noStrike" dirty="0">
                        <a:solidFill>
                          <a:schemeClr val="tx2"/>
                        </a:solidFill>
                        <a:effectLst/>
                        <a:latin typeface="SansSerif" panose="00000400000000000000" pitchFamily="2" charset="2"/>
                      </a:endParaRPr>
                    </a:p>
                  </a:txBody>
                  <a:tcPr marL="3810" marR="3810" marT="3810" marB="0" anchor="ctr"/>
                </a:tc>
                <a:tc>
                  <a:txBody>
                    <a:bodyPr/>
                    <a:lstStyle/>
                    <a:p>
                      <a:pPr algn="ctr" fontAlgn="b"/>
                      <a:r>
                        <a:rPr lang="en-US" sz="1800" u="none" strike="noStrike" dirty="0">
                          <a:solidFill>
                            <a:schemeClr val="tx2"/>
                          </a:solidFill>
                          <a:effectLst/>
                        </a:rPr>
                        <a:t>-0.1%</a:t>
                      </a:r>
                      <a:endParaRPr lang="en-US" sz="1800" b="1" i="0" u="none" strike="noStrike" dirty="0">
                        <a:solidFill>
                          <a:schemeClr val="tx2"/>
                        </a:solidFill>
                        <a:effectLst/>
                        <a:latin typeface="Arial" panose="020B0604020202020204" pitchFamily="34" charset="0"/>
                      </a:endParaRPr>
                    </a:p>
                  </a:txBody>
                  <a:tcPr marL="3810" marR="3810" marT="3810" marB="0" anchor="ctr"/>
                </a:tc>
                <a:extLst>
                  <a:ext uri="{0D108BD9-81ED-4DB2-BD59-A6C34878D82A}">
                    <a16:rowId xmlns:a16="http://schemas.microsoft.com/office/drawing/2014/main" val="10005"/>
                  </a:ext>
                </a:extLst>
              </a:tr>
              <a:tr h="338767">
                <a:tc>
                  <a:txBody>
                    <a:bodyPr/>
                    <a:lstStyle/>
                    <a:p>
                      <a:pPr algn="l" fontAlgn="t"/>
                      <a:r>
                        <a:rPr lang="en-US" sz="1800" u="none" strike="noStrike" dirty="0">
                          <a:solidFill>
                            <a:schemeClr val="tx2"/>
                          </a:solidFill>
                          <a:effectLst/>
                        </a:rPr>
                        <a:t>  Bachelor's degree or higher</a:t>
                      </a:r>
                      <a:endParaRPr lang="en-US" sz="1800" b="1" i="0" u="none" strike="noStrike" dirty="0">
                        <a:solidFill>
                          <a:schemeClr val="tx2"/>
                        </a:solidFill>
                        <a:effectLst/>
                        <a:latin typeface="SansSerif" panose="00000400000000000000" pitchFamily="2" charset="2"/>
                      </a:endParaRPr>
                    </a:p>
                  </a:txBody>
                  <a:tcPr marL="3810" marR="3810" marT="3810" marB="0"/>
                </a:tc>
                <a:tc>
                  <a:txBody>
                    <a:bodyPr/>
                    <a:lstStyle/>
                    <a:p>
                      <a:pPr algn="ctr" fontAlgn="t"/>
                      <a:r>
                        <a:rPr lang="en-US" sz="1800" u="none" strike="noStrike">
                          <a:solidFill>
                            <a:schemeClr val="tx2"/>
                          </a:solidFill>
                          <a:effectLst/>
                        </a:rPr>
                        <a:t>3.9%</a:t>
                      </a:r>
                      <a:endParaRPr lang="en-US" sz="1800" b="1" i="0" u="none" strike="noStrike">
                        <a:solidFill>
                          <a:schemeClr val="tx2"/>
                        </a:solidFill>
                        <a:effectLst/>
                        <a:latin typeface="SansSerif" panose="00000400000000000000" pitchFamily="2" charset="2"/>
                      </a:endParaRPr>
                    </a:p>
                  </a:txBody>
                  <a:tcPr marL="3810" marR="3810" marT="3810" marB="0" anchor="ctr"/>
                </a:tc>
                <a:tc>
                  <a:txBody>
                    <a:bodyPr/>
                    <a:lstStyle/>
                    <a:p>
                      <a:pPr algn="ctr" fontAlgn="t"/>
                      <a:r>
                        <a:rPr lang="en-US" sz="1800" u="none" strike="noStrike">
                          <a:solidFill>
                            <a:schemeClr val="tx2"/>
                          </a:solidFill>
                          <a:effectLst/>
                        </a:rPr>
                        <a:t>4.1%</a:t>
                      </a:r>
                      <a:endParaRPr lang="en-US" sz="1800" b="1" i="0" u="none" strike="noStrike">
                        <a:solidFill>
                          <a:schemeClr val="tx2"/>
                        </a:solidFill>
                        <a:effectLst/>
                        <a:latin typeface="SansSerif" panose="00000400000000000000" pitchFamily="2" charset="2"/>
                      </a:endParaRPr>
                    </a:p>
                  </a:txBody>
                  <a:tcPr marL="3810" marR="3810" marT="3810" marB="0" anchor="ctr"/>
                </a:tc>
                <a:tc>
                  <a:txBody>
                    <a:bodyPr/>
                    <a:lstStyle/>
                    <a:p>
                      <a:pPr algn="ctr" fontAlgn="b"/>
                      <a:r>
                        <a:rPr lang="en-US" sz="1800" u="none" strike="noStrike" dirty="0">
                          <a:solidFill>
                            <a:schemeClr val="tx2"/>
                          </a:solidFill>
                          <a:effectLst/>
                        </a:rPr>
                        <a:t>0.2%</a:t>
                      </a:r>
                      <a:endParaRPr lang="en-US" sz="1800" b="1" i="0" u="none" strike="noStrike" dirty="0">
                        <a:solidFill>
                          <a:schemeClr val="tx2"/>
                        </a:solidFill>
                        <a:effectLst/>
                        <a:latin typeface="Arial" panose="020B0604020202020204" pitchFamily="34" charset="0"/>
                      </a:endParaRPr>
                    </a:p>
                  </a:txBody>
                  <a:tcPr marL="3810" marR="3810" marT="3810" marB="0" anchor="ctr"/>
                </a:tc>
                <a:extLst>
                  <a:ext uri="{0D108BD9-81ED-4DB2-BD59-A6C34878D82A}">
                    <a16:rowId xmlns:a16="http://schemas.microsoft.com/office/drawing/2014/main" val="10006"/>
                  </a:ext>
                </a:extLst>
              </a:tr>
            </a:tbl>
          </a:graphicData>
        </a:graphic>
      </p:graphicFrame>
      <p:sp>
        <p:nvSpPr>
          <p:cNvPr id="62511" name="Slide Number Placeholder 3"/>
          <p:cNvSpPr>
            <a:spLocks noGrp="1"/>
          </p:cNvSpPr>
          <p:nvPr>
            <p:ph type="sldNum" sz="quarter" idx="4294967295"/>
          </p:nvPr>
        </p:nvSpPr>
        <p:spPr bwMode="auto">
          <a:xfrm>
            <a:off x="8137525" y="6407150"/>
            <a:ext cx="817563" cy="314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D1DF00-C947-427B-8A20-079710C8DDFF}" type="slidenum">
              <a:rPr lang="en-US" altLang="en-US" sz="1200" smtClean="0">
                <a:solidFill>
                  <a:srgbClr val="8FA5D1"/>
                </a:solidFill>
              </a:rPr>
              <a:pPr/>
              <a:t>21</a:t>
            </a:fld>
            <a:endParaRPr lang="en-US" altLang="en-US" sz="1200" smtClean="0">
              <a:solidFill>
                <a:srgbClr val="8FA5D1"/>
              </a:solidFill>
            </a:endParaRPr>
          </a:p>
        </p:txBody>
      </p:sp>
      <p:sp>
        <p:nvSpPr>
          <p:cNvPr id="7" name="Rectangle 6"/>
          <p:cNvSpPr/>
          <p:nvPr/>
        </p:nvSpPr>
        <p:spPr>
          <a:xfrm>
            <a:off x="-3175" y="6526213"/>
            <a:ext cx="6400800" cy="241300"/>
          </a:xfrm>
          <a:prstGeom prst="rect">
            <a:avLst/>
          </a:prstGeom>
        </p:spPr>
        <p:txBody>
          <a:bodyPr>
            <a:spAutoFit/>
          </a:bodyPr>
          <a:lstStyle/>
          <a:p>
            <a:pPr>
              <a:lnSpc>
                <a:spcPct val="107000"/>
              </a:lnSpc>
              <a:spcBef>
                <a:spcPts val="0"/>
              </a:spcBef>
              <a:spcAft>
                <a:spcPts val="0"/>
              </a:spcAft>
              <a:defRPr/>
            </a:pPr>
            <a:r>
              <a:rPr lang="en-US" sz="900" dirty="0">
                <a:solidFill>
                  <a:schemeClr val="bg1">
                    <a:lumMod val="50000"/>
                  </a:schemeClr>
                </a:solidFill>
              </a:rPr>
              <a:t>Source: U.S. Census  Bureau, American Community Survey, 2010 and 2015 1 Year Samples</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15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Percent of Civilian Labor Force by Occupation, Texas, 2008, 2014 and 2014-2008 Difference</a:t>
            </a:r>
            <a:endParaRPr lang="en-US" sz="2800" dirty="0"/>
          </a:p>
        </p:txBody>
      </p:sp>
      <p:graphicFrame>
        <p:nvGraphicFramePr>
          <p:cNvPr id="7" name="Content Placeholder 6"/>
          <p:cNvGraphicFramePr>
            <a:graphicFrameLocks noGrp="1"/>
          </p:cNvGraphicFramePr>
          <p:nvPr>
            <p:ph idx="1"/>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22</a:t>
            </a:fld>
            <a:endParaRPr lang="en-US" dirty="0"/>
          </a:p>
        </p:txBody>
      </p:sp>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a:t>
            </a:r>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2008, 2010, 2014`</a:t>
            </a:r>
            <a:endParaRPr lang="en-US" sz="1000" dirty="0">
              <a:solidFill>
                <a:schemeClr val="bg1">
                  <a:lumMod val="50000"/>
                </a:schemeClr>
              </a:solidFill>
            </a:endParaRPr>
          </a:p>
        </p:txBody>
      </p:sp>
    </p:spTree>
    <p:extLst>
      <p:ext uri="{BB962C8B-B14F-4D97-AF65-F5344CB8AC3E}">
        <p14:creationId xmlns:p14="http://schemas.microsoft.com/office/powerpoint/2010/main" val="857076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00100" y="0"/>
            <a:ext cx="7543800" cy="1219200"/>
          </a:xfrm>
          <a:prstGeom prst="rect">
            <a:avLst/>
          </a:prstGeom>
        </p:spPr>
        <p:txBody>
          <a:bodyPr anchor="ctr"/>
          <a:lstStyle/>
          <a:p>
            <a:pPr lvl="0" algn="ctr" eaLnBrk="1" hangingPunct="1">
              <a:defRPr/>
            </a:pPr>
            <a:r>
              <a:rPr lang="en-US" sz="2400" kern="0" noProof="0" dirty="0" smtClean="0">
                <a:solidFill>
                  <a:schemeClr val="bg1"/>
                </a:solidFill>
                <a:ea typeface="+mj-ea"/>
                <a:cs typeface="+mj-cs"/>
              </a:rPr>
              <a:t>Earnings and Education</a:t>
            </a:r>
            <a:endParaRPr kumimoji="0" lang="en-US" sz="2400" i="0" u="none" strike="noStrike" kern="0" cap="none" spc="0" normalizeH="0" baseline="0" noProof="0" dirty="0" smtClean="0">
              <a:ln>
                <a:noFill/>
              </a:ln>
              <a:solidFill>
                <a:schemeClr val="bg1"/>
              </a:solidFill>
              <a:effectLst/>
              <a:uLnTx/>
              <a:uFillTx/>
              <a:ea typeface="+mj-ea"/>
              <a:cs typeface="+mj-cs"/>
            </a:endParaRPr>
          </a:p>
        </p:txBody>
      </p:sp>
      <p:sp>
        <p:nvSpPr>
          <p:cNvPr id="9" name="Rectangle 8"/>
          <p:cNvSpPr/>
          <p:nvPr/>
        </p:nvSpPr>
        <p:spPr>
          <a:xfrm>
            <a:off x="0" y="6429257"/>
            <a:ext cx="8001000" cy="261610"/>
          </a:xfrm>
          <a:prstGeom prst="rect">
            <a:avLst/>
          </a:prstGeom>
        </p:spPr>
        <p:txBody>
          <a:bodyPr wrap="square">
            <a:spAutoFit/>
          </a:bodyPr>
          <a:lstStyle/>
          <a:p>
            <a:r>
              <a:rPr lang="en-US" sz="1050" dirty="0">
                <a:solidFill>
                  <a:schemeClr val="tx1">
                    <a:lumMod val="50000"/>
                    <a:lumOff val="50000"/>
                  </a:schemeClr>
                </a:solidFill>
                <a:latin typeface="+mn-lt"/>
              </a:rPr>
              <a:t>Source: US Census Bureau, American Community Survey, 5-Year, 2015, B20004. </a:t>
            </a:r>
            <a:r>
              <a:rPr lang="en-US" sz="1050" dirty="0" smtClean="0">
                <a:solidFill>
                  <a:schemeClr val="tx1">
                    <a:lumMod val="50000"/>
                    <a:lumOff val="50000"/>
                  </a:schemeClr>
                </a:solidFill>
                <a:latin typeface="+mn-lt"/>
              </a:rPr>
              <a:t>	</a:t>
            </a:r>
            <a:endParaRPr lang="en-US" sz="1050" dirty="0">
              <a:solidFill>
                <a:schemeClr val="tx1">
                  <a:lumMod val="50000"/>
                  <a:lumOff val="50000"/>
                </a:schemeClr>
              </a:solidFill>
              <a:latin typeface="+mn-lt"/>
            </a:endParaRPr>
          </a:p>
        </p:txBody>
      </p:sp>
      <p:graphicFrame>
        <p:nvGraphicFramePr>
          <p:cNvPr id="6" name="Chart 5"/>
          <p:cNvGraphicFramePr>
            <a:graphicFrameLocks/>
          </p:cNvGraphicFramePr>
          <p:nvPr>
            <p:extLst/>
          </p:nvPr>
        </p:nvGraphicFramePr>
        <p:xfrm>
          <a:off x="609600" y="1444592"/>
          <a:ext cx="7924800" cy="4795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035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Educational Attainment, Persons Aged 25 Years and Older, Texas, 2011 and 2015</a:t>
            </a:r>
            <a:endParaRPr lang="en-US" dirty="0"/>
          </a:p>
        </p:txBody>
      </p:sp>
      <p:graphicFrame>
        <p:nvGraphicFramePr>
          <p:cNvPr id="5" name="Content Placeholder 4"/>
          <p:cNvGraphicFramePr>
            <a:graphicFrameLocks noGrp="1"/>
          </p:cNvGraphicFramePr>
          <p:nvPr>
            <p:ph idx="1"/>
            <p:extLst/>
          </p:nvPr>
        </p:nvGraphicFramePr>
        <p:xfrm>
          <a:off x="304800" y="2362200"/>
          <a:ext cx="7815661" cy="1972105"/>
        </p:xfrm>
        <a:graphic>
          <a:graphicData uri="http://schemas.openxmlformats.org/drawingml/2006/table">
            <a:tbl>
              <a:tblPr firstRow="1">
                <a:tableStyleId>{5C22544A-7EE6-4342-B048-85BDC9FD1C3A}</a:tableStyleId>
              </a:tblPr>
              <a:tblGrid>
                <a:gridCol w="4800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74817">
                  <a:extLst>
                    <a:ext uri="{9D8B030D-6E8A-4147-A177-3AD203B41FA5}">
                      <a16:colId xmlns:a16="http://schemas.microsoft.com/office/drawing/2014/main" val="20002"/>
                    </a:ext>
                  </a:extLst>
                </a:gridCol>
                <a:gridCol w="521044">
                  <a:extLst>
                    <a:ext uri="{9D8B030D-6E8A-4147-A177-3AD203B41FA5}">
                      <a16:colId xmlns:a16="http://schemas.microsoft.com/office/drawing/2014/main" val="20003"/>
                    </a:ext>
                  </a:extLst>
                </a:gridCol>
              </a:tblGrid>
              <a:tr h="676702">
                <a:tc>
                  <a:txBody>
                    <a:bodyPr/>
                    <a:lstStyle/>
                    <a:p>
                      <a:pPr algn="l" fontAlgn="t"/>
                      <a:endParaRPr lang="en-US" sz="1600" b="0" i="0" u="none" strike="noStrike" dirty="0">
                        <a:solidFill>
                          <a:schemeClr val="tx2"/>
                        </a:solidFill>
                        <a:effectLst/>
                        <a:latin typeface="SansSerif" panose="00000400000000000000" pitchFamily="2" charset="2"/>
                      </a:endParaRPr>
                    </a:p>
                  </a:txBody>
                  <a:tcPr marL="9525" marR="9525" marT="9525" marB="0"/>
                </a:tc>
                <a:tc>
                  <a:txBody>
                    <a:bodyPr/>
                    <a:lstStyle/>
                    <a:p>
                      <a:pPr algn="ctr" fontAlgn="t"/>
                      <a:r>
                        <a:rPr lang="en-US" sz="2000" u="none" strike="noStrike" dirty="0">
                          <a:effectLst/>
                        </a:rPr>
                        <a:t> </a:t>
                      </a:r>
                      <a:r>
                        <a:rPr lang="en-US" sz="2000" u="none" strike="noStrike" dirty="0" smtClean="0">
                          <a:effectLst/>
                        </a:rPr>
                        <a:t>2011</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2000" u="none" strike="noStrike" dirty="0" smtClean="0">
                          <a:effectLst/>
                        </a:rPr>
                        <a:t>2015</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l" fontAlgn="t"/>
                      <a:r>
                        <a:rPr lang="en-US" sz="1600" u="none" strike="noStrike" dirty="0">
                          <a:effectLst/>
                        </a:rPr>
                        <a:t> </a:t>
                      </a:r>
                      <a:endParaRPr lang="en-US" sz="1600" b="0" i="0" u="none" strike="noStrike" dirty="0">
                        <a:solidFill>
                          <a:schemeClr val="tx2"/>
                        </a:solidFill>
                        <a:effectLst/>
                        <a:latin typeface="SansSerif" panose="00000400000000000000" pitchFamily="2" charset="2"/>
                      </a:endParaRPr>
                    </a:p>
                  </a:txBody>
                  <a:tcPr marL="9525" marR="9525" marT="9525" marB="0"/>
                </a:tc>
                <a:extLst>
                  <a:ext uri="{0D108BD9-81ED-4DB2-BD59-A6C34878D82A}">
                    <a16:rowId xmlns:a16="http://schemas.microsoft.com/office/drawing/2014/main" val="10000"/>
                  </a:ext>
                </a:extLst>
              </a:tr>
              <a:tr h="618701">
                <a:tc>
                  <a:txBody>
                    <a:bodyPr/>
                    <a:lstStyle/>
                    <a:p>
                      <a:pPr lvl="1" algn="l" fontAlgn="t"/>
                      <a:r>
                        <a:rPr lang="en-US" sz="2000" u="none" strike="noStrike" dirty="0" smtClean="0">
                          <a:solidFill>
                            <a:schemeClr val="tx2"/>
                          </a:solidFill>
                          <a:effectLst/>
                        </a:rPr>
                        <a:t>Percent </a:t>
                      </a:r>
                      <a:r>
                        <a:rPr lang="en-US" sz="2000" u="none" strike="noStrike" dirty="0">
                          <a:solidFill>
                            <a:schemeClr val="tx2"/>
                          </a:solidFill>
                          <a:effectLst/>
                        </a:rPr>
                        <a:t>high school graduate or higher</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2000" u="none" strike="noStrike" dirty="0">
                          <a:solidFill>
                            <a:schemeClr val="tx2"/>
                          </a:solidFill>
                          <a:effectLst/>
                        </a:rPr>
                        <a:t>81.1%</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2000" u="none" strike="noStrike" dirty="0">
                          <a:solidFill>
                            <a:schemeClr val="tx2"/>
                          </a:solidFill>
                          <a:effectLst/>
                        </a:rPr>
                        <a:t>82.4%</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2000" u="none" strike="noStrike" dirty="0">
                          <a:solidFill>
                            <a:schemeClr val="tx2"/>
                          </a:solidFill>
                          <a:effectLst/>
                        </a:rPr>
                        <a:t>*</a:t>
                      </a:r>
                      <a:endParaRPr lang="en-US" sz="2000" b="0" i="0" u="none" strike="noStrike" dirty="0">
                        <a:solidFill>
                          <a:schemeClr val="tx2"/>
                        </a:solidFill>
                        <a:effectLst/>
                        <a:latin typeface="SansSerif" panose="00000400000000000000" pitchFamily="2" charset="2"/>
                      </a:endParaRPr>
                    </a:p>
                  </a:txBody>
                  <a:tcPr marL="9525" marR="9525" marT="9525" marB="0" anchor="ctr"/>
                </a:tc>
                <a:extLst>
                  <a:ext uri="{0D108BD9-81ED-4DB2-BD59-A6C34878D82A}">
                    <a16:rowId xmlns:a16="http://schemas.microsoft.com/office/drawing/2014/main" val="10001"/>
                  </a:ext>
                </a:extLst>
              </a:tr>
              <a:tr h="676702">
                <a:tc>
                  <a:txBody>
                    <a:bodyPr/>
                    <a:lstStyle/>
                    <a:p>
                      <a:pPr lvl="1" algn="l" fontAlgn="t"/>
                      <a:r>
                        <a:rPr lang="en-US" sz="2000" u="none" strike="noStrike" dirty="0" smtClean="0">
                          <a:solidFill>
                            <a:schemeClr val="tx2"/>
                          </a:solidFill>
                          <a:effectLst/>
                        </a:rPr>
                        <a:t>Percent </a:t>
                      </a:r>
                      <a:r>
                        <a:rPr lang="en-US" sz="2000" u="none" strike="noStrike" dirty="0">
                          <a:solidFill>
                            <a:schemeClr val="tx2"/>
                          </a:solidFill>
                          <a:effectLst/>
                        </a:rPr>
                        <a:t>bachelor's degree or higher</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2000" u="none" strike="noStrike" dirty="0">
                          <a:solidFill>
                            <a:schemeClr val="tx2"/>
                          </a:solidFill>
                          <a:effectLst/>
                        </a:rPr>
                        <a:t>26.4%</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2000" u="none" strike="noStrike" dirty="0">
                          <a:solidFill>
                            <a:schemeClr val="tx2"/>
                          </a:solidFill>
                          <a:effectLst/>
                        </a:rPr>
                        <a:t>28.4%</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2000" u="none" strike="noStrike" dirty="0">
                          <a:solidFill>
                            <a:schemeClr val="tx2"/>
                          </a:solidFill>
                          <a:effectLst/>
                        </a:rPr>
                        <a:t>*</a:t>
                      </a:r>
                      <a:endParaRPr lang="en-US" sz="2000" b="0" i="0" u="none" strike="noStrike" dirty="0">
                        <a:solidFill>
                          <a:schemeClr val="tx2"/>
                        </a:solidFill>
                        <a:effectLst/>
                        <a:latin typeface="SansSerif" panose="00000400000000000000" pitchFamily="2" charset="2"/>
                      </a:endParaRPr>
                    </a:p>
                  </a:txBody>
                  <a:tcPr marL="9525" marR="9525" marT="9525" marB="0" anchor="ct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sp>
        <p:nvSpPr>
          <p:cNvPr id="6" name="Rectangle 5"/>
          <p:cNvSpPr/>
          <p:nvPr/>
        </p:nvSpPr>
        <p:spPr>
          <a:xfrm>
            <a:off x="76200" y="6305978"/>
            <a:ext cx="6823076" cy="415498"/>
          </a:xfrm>
          <a:prstGeom prst="rect">
            <a:avLst/>
          </a:prstGeom>
        </p:spPr>
        <p:txBody>
          <a:bodyPr wrap="square">
            <a:spAutoFit/>
          </a:bodyPr>
          <a:lstStyle/>
          <a:p>
            <a:r>
              <a:rPr lang="en-US" sz="1050" i="1" dirty="0">
                <a:solidFill>
                  <a:schemeClr val="bg1">
                    <a:lumMod val="50000"/>
                  </a:schemeClr>
                </a:solidFill>
                <a:latin typeface="Arial" panose="020B0604020202020204" pitchFamily="34" charset="0"/>
                <a:ea typeface="Calibri" panose="020F0502020204030204" pitchFamily="34" charset="0"/>
              </a:rPr>
              <a:t>U.S. Census Bureau </a:t>
            </a:r>
            <a:r>
              <a:rPr lang="en-US" sz="1050" i="1" dirty="0" smtClean="0">
                <a:solidFill>
                  <a:schemeClr val="bg1">
                    <a:lumMod val="50000"/>
                  </a:schemeClr>
                </a:solidFill>
                <a:latin typeface="Arial" panose="020B0604020202020204" pitchFamily="34" charset="0"/>
                <a:ea typeface="Calibri" panose="020F0502020204030204" pitchFamily="34" charset="0"/>
              </a:rPr>
              <a:t>American Community Survey,  1-Year Samples, 2011 and 2015</a:t>
            </a:r>
          </a:p>
          <a:p>
            <a:r>
              <a:rPr lang="en-US" sz="1050" i="1" dirty="0" smtClean="0">
                <a:solidFill>
                  <a:schemeClr val="bg1">
                    <a:lumMod val="50000"/>
                  </a:schemeClr>
                </a:solidFill>
                <a:latin typeface="Arial" panose="020B0604020202020204" pitchFamily="34" charset="0"/>
              </a:rPr>
              <a:t>* Years significantly different p&lt;.05</a:t>
            </a:r>
            <a:endParaRPr lang="en-US" sz="1050" dirty="0">
              <a:solidFill>
                <a:schemeClr val="bg1">
                  <a:lumMod val="50000"/>
                </a:schemeClr>
              </a:solidFill>
            </a:endParaRPr>
          </a:p>
        </p:txBody>
      </p:sp>
    </p:spTree>
    <p:extLst>
      <p:ext uri="{BB962C8B-B14F-4D97-AF65-F5344CB8AC3E}">
        <p14:creationId xmlns:p14="http://schemas.microsoft.com/office/powerpoint/2010/main" val="2410813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Percent Distribution of Educational Attainment of Persons Aged 25 Years and Older, Texas, 2007</a:t>
            </a:r>
            <a:r>
              <a:rPr lang="en-US" sz="2400" dirty="0"/>
              <a:t> </a:t>
            </a:r>
            <a:r>
              <a:rPr lang="en-US" sz="2400" dirty="0" smtClean="0"/>
              <a:t>and 2017</a:t>
            </a:r>
            <a:endParaRPr lang="en-US" sz="2400" dirty="0"/>
          </a:p>
        </p:txBody>
      </p:sp>
      <p:sp>
        <p:nvSpPr>
          <p:cNvPr id="4" name="Slide Number Placeholder 3"/>
          <p:cNvSpPr>
            <a:spLocks noGrp="1"/>
          </p:cNvSpPr>
          <p:nvPr>
            <p:ph type="sldNum" sz="quarter" idx="4294967295"/>
          </p:nvPr>
        </p:nvSpPr>
        <p:spPr/>
        <p:txBody>
          <a:bodyPr/>
          <a:lstStyle/>
          <a:p>
            <a:fld id="{2BC1FA3B-F0C1-4F58-90BE-DCC7501F4B28}" type="slidenum">
              <a:rPr lang="en-US" smtClean="0"/>
              <a:pPr/>
              <a:t>25</a:t>
            </a:fld>
            <a:endParaRPr lang="en-US" dirty="0"/>
          </a:p>
        </p:txBody>
      </p:sp>
      <p:sp>
        <p:nvSpPr>
          <p:cNvPr id="8" name="Rectangle 7"/>
          <p:cNvSpPr/>
          <p:nvPr/>
        </p:nvSpPr>
        <p:spPr>
          <a:xfrm>
            <a:off x="0" y="6477000"/>
            <a:ext cx="6400800" cy="569387"/>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Samples, 2007-2017. </a:t>
            </a:r>
            <a:r>
              <a:rPr lang="en-US" sz="900" dirty="0">
                <a:solidFill>
                  <a:prstClr val="white">
                    <a:lumMod val="50000"/>
                  </a:prstClr>
                </a:solidFill>
                <a:latin typeface="Arial" panose="020B0604020202020204" pitchFamily="34" charset="0"/>
                <a:ea typeface="ＭＳ Ｐゴシック" pitchFamily="-16" charset="-128"/>
              </a:rPr>
              <a:t>* Years significantly different </a:t>
            </a:r>
            <a:r>
              <a:rPr lang="en-US" sz="1000" i="1" dirty="0">
                <a:solidFill>
                  <a:prstClr val="white">
                    <a:lumMod val="50000"/>
                  </a:prstClr>
                </a:solidFill>
                <a:latin typeface="Arial" panose="020B0604020202020204" pitchFamily="34" charset="0"/>
                <a:ea typeface="ＭＳ Ｐゴシック" pitchFamily="-16" charset="-128"/>
              </a:rPr>
              <a:t>p&lt;.05</a:t>
            </a:r>
            <a:endParaRPr lang="en-US" sz="1000" dirty="0">
              <a:solidFill>
                <a:prstClr val="white">
                  <a:lumMod val="50000"/>
                </a:prstClr>
              </a:solidFill>
              <a:latin typeface="Arial" charset="0"/>
              <a:ea typeface="ＭＳ Ｐゴシック" pitchFamily="-16" charset="-128"/>
            </a:endParaRPr>
          </a:p>
          <a:p>
            <a:endParaRPr lang="en-US" sz="1000" dirty="0">
              <a:solidFill>
                <a:schemeClr val="bg1">
                  <a:lumMod val="50000"/>
                </a:schemeClr>
              </a:solidFill>
            </a:endParaRPr>
          </a:p>
        </p:txBody>
      </p:sp>
      <p:graphicFrame>
        <p:nvGraphicFramePr>
          <p:cNvPr id="19" name="Content Placeholder 4"/>
          <p:cNvGraphicFramePr>
            <a:graphicFrameLocks noGrp="1"/>
          </p:cNvGraphicFramePr>
          <p:nvPr>
            <p:ph idx="1"/>
            <p:extLst/>
          </p:nvPr>
        </p:nvGraphicFramePr>
        <p:xfrm>
          <a:off x="5588470" y="4163989"/>
          <a:ext cx="3295648" cy="1095375"/>
        </p:xfrm>
        <a:graphic>
          <a:graphicData uri="http://schemas.openxmlformats.org/drawingml/2006/table">
            <a:tbl>
              <a:tblPr firstRow="1">
                <a:tableStyleId>{5C22544A-7EE6-4342-B048-85BDC9FD1C3A}</a:tableStyleId>
              </a:tblPr>
              <a:tblGrid>
                <a:gridCol w="2024280">
                  <a:extLst>
                    <a:ext uri="{9D8B030D-6E8A-4147-A177-3AD203B41FA5}">
                      <a16:colId xmlns:a16="http://schemas.microsoft.com/office/drawing/2014/main" val="20000"/>
                    </a:ext>
                  </a:extLst>
                </a:gridCol>
                <a:gridCol w="514103">
                  <a:extLst>
                    <a:ext uri="{9D8B030D-6E8A-4147-A177-3AD203B41FA5}">
                      <a16:colId xmlns:a16="http://schemas.microsoft.com/office/drawing/2014/main" val="20001"/>
                    </a:ext>
                  </a:extLst>
                </a:gridCol>
                <a:gridCol w="537556">
                  <a:extLst>
                    <a:ext uri="{9D8B030D-6E8A-4147-A177-3AD203B41FA5}">
                      <a16:colId xmlns:a16="http://schemas.microsoft.com/office/drawing/2014/main" val="20002"/>
                    </a:ext>
                  </a:extLst>
                </a:gridCol>
                <a:gridCol w="219709">
                  <a:extLst>
                    <a:ext uri="{9D8B030D-6E8A-4147-A177-3AD203B41FA5}">
                      <a16:colId xmlns:a16="http://schemas.microsoft.com/office/drawing/2014/main" val="20003"/>
                    </a:ext>
                  </a:extLst>
                </a:gridCol>
              </a:tblGrid>
              <a:tr h="214342">
                <a:tc>
                  <a:txBody>
                    <a:bodyPr/>
                    <a:lstStyle/>
                    <a:p>
                      <a:pPr algn="l" fontAlgn="t"/>
                      <a:endParaRPr lang="en-US" sz="1100" b="0" i="0" u="none" strike="noStrike" dirty="0">
                        <a:solidFill>
                          <a:schemeClr val="tx2"/>
                        </a:solidFill>
                        <a:effectLst/>
                        <a:latin typeface="SansSerif" panose="00000400000000000000" pitchFamily="2" charset="2"/>
                      </a:endParaRPr>
                    </a:p>
                  </a:txBody>
                  <a:tcPr marL="9525" marR="9525" marT="9525" marB="0"/>
                </a:tc>
                <a:tc>
                  <a:txBody>
                    <a:bodyPr/>
                    <a:lstStyle/>
                    <a:p>
                      <a:pPr algn="ctr" fontAlgn="t"/>
                      <a:r>
                        <a:rPr lang="en-US" sz="1400" b="0" u="none" strike="noStrike" dirty="0">
                          <a:effectLst/>
                        </a:rPr>
                        <a:t> </a:t>
                      </a:r>
                      <a:r>
                        <a:rPr lang="en-US" sz="1400" b="0" u="none" strike="noStrike" dirty="0" smtClean="0">
                          <a:effectLst/>
                        </a:rPr>
                        <a:t>2007</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1400" b="0" u="none" strike="noStrike" dirty="0" smtClean="0">
                          <a:effectLst/>
                        </a:rPr>
                        <a:t>2017</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l" fontAlgn="t"/>
                      <a:r>
                        <a:rPr lang="en-US" sz="1100" b="0" u="none" strike="noStrike" dirty="0">
                          <a:effectLst/>
                        </a:rPr>
                        <a:t> </a:t>
                      </a:r>
                      <a:endParaRPr lang="en-US" sz="1100" b="0" i="0" u="none" strike="noStrike" dirty="0">
                        <a:solidFill>
                          <a:schemeClr val="tx2"/>
                        </a:solidFill>
                        <a:effectLst/>
                        <a:latin typeface="SansSerif" panose="00000400000000000000" pitchFamily="2" charset="2"/>
                      </a:endParaRPr>
                    </a:p>
                  </a:txBody>
                  <a:tcPr marL="9525" marR="9525" marT="9525" marB="0"/>
                </a:tc>
                <a:extLst>
                  <a:ext uri="{0D108BD9-81ED-4DB2-BD59-A6C34878D82A}">
                    <a16:rowId xmlns:a16="http://schemas.microsoft.com/office/drawing/2014/main" val="10000"/>
                  </a:ext>
                </a:extLst>
              </a:tr>
              <a:tr h="420144">
                <a:tc>
                  <a:txBody>
                    <a:bodyPr/>
                    <a:lstStyle/>
                    <a:p>
                      <a:pPr marL="0" lvl="1" algn="l" fontAlgn="t"/>
                      <a:r>
                        <a:rPr lang="en-US" sz="1400" b="0" u="none" strike="noStrike" dirty="0" smtClean="0">
                          <a:solidFill>
                            <a:schemeClr val="tx2"/>
                          </a:solidFill>
                          <a:effectLst/>
                        </a:rPr>
                        <a:t>Percent </a:t>
                      </a:r>
                      <a:r>
                        <a:rPr lang="en-US" sz="1400" b="0" u="none" strike="noStrike" dirty="0">
                          <a:solidFill>
                            <a:schemeClr val="tx2"/>
                          </a:solidFill>
                          <a:effectLst/>
                        </a:rPr>
                        <a:t>high school graduate or higher</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79.1%</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83.6%</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1400" b="0" u="none" strike="noStrike" dirty="0">
                          <a:solidFill>
                            <a:schemeClr val="tx2"/>
                          </a:solidFill>
                          <a:effectLst/>
                        </a:rPr>
                        <a:t>*</a:t>
                      </a:r>
                      <a:endParaRPr lang="en-US" sz="1400" b="0" i="0" u="none" strike="noStrike" dirty="0">
                        <a:solidFill>
                          <a:schemeClr val="tx2"/>
                        </a:solidFill>
                        <a:effectLst/>
                        <a:latin typeface="SansSerif" panose="00000400000000000000" pitchFamily="2" charset="2"/>
                      </a:endParaRPr>
                    </a:p>
                  </a:txBody>
                  <a:tcPr marL="9525" marR="9525" marT="9525" marB="0" anchor="ctr"/>
                </a:tc>
                <a:extLst>
                  <a:ext uri="{0D108BD9-81ED-4DB2-BD59-A6C34878D82A}">
                    <a16:rowId xmlns:a16="http://schemas.microsoft.com/office/drawing/2014/main" val="10001"/>
                  </a:ext>
                </a:extLst>
              </a:tr>
              <a:tr h="420144">
                <a:tc>
                  <a:txBody>
                    <a:bodyPr/>
                    <a:lstStyle/>
                    <a:p>
                      <a:pPr marL="0" lvl="1" algn="l" fontAlgn="t"/>
                      <a:r>
                        <a:rPr lang="en-US" sz="1400" b="0" u="none" strike="noStrike" dirty="0" smtClean="0">
                          <a:solidFill>
                            <a:schemeClr val="tx2"/>
                          </a:solidFill>
                          <a:effectLst/>
                        </a:rPr>
                        <a:t>Percent </a:t>
                      </a:r>
                      <a:r>
                        <a:rPr lang="en-US" sz="1400" b="0" u="none" strike="noStrike" dirty="0">
                          <a:solidFill>
                            <a:schemeClr val="tx2"/>
                          </a:solidFill>
                          <a:effectLst/>
                        </a:rPr>
                        <a:t>bachelor's degree or higher</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25.2%</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29.6%</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1400" b="0" u="none" strike="noStrike" dirty="0">
                          <a:solidFill>
                            <a:schemeClr val="tx2"/>
                          </a:solidFill>
                          <a:effectLst/>
                        </a:rPr>
                        <a:t>*</a:t>
                      </a:r>
                      <a:endParaRPr lang="en-US" sz="1400" b="0" i="0" u="none" strike="noStrike" dirty="0">
                        <a:solidFill>
                          <a:schemeClr val="tx2"/>
                        </a:solidFill>
                        <a:effectLst/>
                        <a:latin typeface="SansSerif" panose="00000400000000000000" pitchFamily="2" charset="2"/>
                      </a:endParaRP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20" name="Chart 19"/>
          <p:cNvGraphicFramePr>
            <a:graphicFrameLocks/>
          </p:cNvGraphicFramePr>
          <p:nvPr>
            <p:extLst/>
          </p:nvPr>
        </p:nvGraphicFramePr>
        <p:xfrm>
          <a:off x="1042736" y="1171075"/>
          <a:ext cx="6529138" cy="5305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9470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000" dirty="0"/>
              <a:t>Percent of the Population Aged-25 Years and Older with a Bachelor’s Degree or </a:t>
            </a:r>
            <a:r>
              <a:rPr lang="en-US" sz="2000" dirty="0" smtClean="0"/>
              <a:t>Higher by Race/Ethnicity, </a:t>
            </a:r>
            <a:r>
              <a:rPr lang="en-US" sz="2000" dirty="0"/>
              <a:t>Texas, 2007 and 2017</a:t>
            </a:r>
          </a:p>
        </p:txBody>
      </p:sp>
      <p:sp>
        <p:nvSpPr>
          <p:cNvPr id="4" name="Slide Number Placeholder 3"/>
          <p:cNvSpPr>
            <a:spLocks noGrp="1"/>
          </p:cNvSpPr>
          <p:nvPr>
            <p:ph type="sldNum" sz="quarter" idx="12"/>
          </p:nvPr>
        </p:nvSpPr>
        <p:spPr/>
        <p:txBody>
          <a:bodyPr/>
          <a:lstStyle/>
          <a:p>
            <a:fld id="{2BC1FA3B-F0C1-4F58-90BE-DCC7501F4B28}" type="slidenum">
              <a:rPr lang="en-US" smtClean="0"/>
              <a:pPr/>
              <a:t>26</a:t>
            </a:fld>
            <a:endParaRPr lang="en-US" dirty="0"/>
          </a:p>
        </p:txBody>
      </p:sp>
      <p:graphicFrame>
        <p:nvGraphicFramePr>
          <p:cNvPr id="14" name="Content Placeholder 13"/>
          <p:cNvGraphicFramePr>
            <a:graphicFrameLocks noGrp="1"/>
          </p:cNvGraphicFramePr>
          <p:nvPr>
            <p:ph sz="half" idx="2"/>
            <p:extLst/>
          </p:nvPr>
        </p:nvGraphicFramePr>
        <p:xfrm>
          <a:off x="926781" y="1371600"/>
          <a:ext cx="7620000" cy="481781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ACS </a:t>
            </a:r>
            <a:r>
              <a:rPr lang="en-US" sz="900" dirty="0">
                <a:solidFill>
                  <a:schemeClr val="bg1">
                    <a:lumMod val="50000"/>
                  </a:schemeClr>
                </a:solidFill>
                <a:ea typeface="Times New Roman" panose="02020603050405020304" pitchFamily="18" charset="0"/>
                <a:cs typeface="Times New Roman" panose="02020603050405020304" pitchFamily="18" charset="0"/>
              </a:rPr>
              <a:t>1</a:t>
            </a:r>
            <a:r>
              <a:rPr lang="en-US" sz="900" dirty="0" smtClean="0">
                <a:solidFill>
                  <a:schemeClr val="bg1">
                    <a:lumMod val="50000"/>
                  </a:schemeClr>
                </a:solidFill>
                <a:ea typeface="Times New Roman" panose="02020603050405020304" pitchFamily="18" charset="0"/>
                <a:cs typeface="Times New Roman" panose="02020603050405020304" pitchFamily="18" charset="0"/>
              </a:rPr>
              <a:t>-Year Estimates, 2007, 2017</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3769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000" dirty="0" smtClean="0"/>
              <a:t>Percent of the Population Aged-25 Years and Older with a Bachelor’s Degree or Higher by Age Group, Texas, 2007 and 2017</a:t>
            </a:r>
            <a:endParaRPr lang="en-US" sz="20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27</a:t>
            </a:fld>
            <a:endParaRPr lang="en-US" dirty="0"/>
          </a:p>
        </p:txBody>
      </p:sp>
      <p:graphicFrame>
        <p:nvGraphicFramePr>
          <p:cNvPr id="11" name="Content Placeholder 10"/>
          <p:cNvGraphicFramePr>
            <a:graphicFrameLocks noGrp="1"/>
          </p:cNvGraphicFramePr>
          <p:nvPr>
            <p:ph sz="quarter" idx="4294967295"/>
            <p:extLst/>
          </p:nvPr>
        </p:nvGraphicFramePr>
        <p:xfrm>
          <a:off x="473242" y="1524001"/>
          <a:ext cx="7070558" cy="503992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ACS </a:t>
            </a:r>
            <a:r>
              <a:rPr lang="en-US" sz="900" dirty="0">
                <a:solidFill>
                  <a:schemeClr val="bg1">
                    <a:lumMod val="50000"/>
                  </a:schemeClr>
                </a:solidFill>
                <a:ea typeface="Times New Roman" panose="02020603050405020304" pitchFamily="18" charset="0"/>
                <a:cs typeface="Times New Roman" panose="02020603050405020304" pitchFamily="18" charset="0"/>
              </a:rPr>
              <a:t>1</a:t>
            </a:r>
            <a:r>
              <a:rPr lang="en-US" sz="900" dirty="0" smtClean="0">
                <a:solidFill>
                  <a:schemeClr val="bg1">
                    <a:lumMod val="50000"/>
                  </a:schemeClr>
                </a:solidFill>
                <a:ea typeface="Times New Roman" panose="02020603050405020304" pitchFamily="18" charset="0"/>
                <a:cs typeface="Times New Roman" panose="02020603050405020304" pitchFamily="18" charset="0"/>
              </a:rPr>
              <a:t>-Year Estimates, 2007, 2017</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160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Estimated number of children less than 18 years of age, living below poverty, by county, Texas, 2012-2016</a:t>
            </a:r>
          </a:p>
        </p:txBody>
      </p:sp>
      <p:pic>
        <p:nvPicPr>
          <p:cNvPr id="5" name="Content Placeholder 4"/>
          <p:cNvPicPr>
            <a:picLocks noGrp="1" noChangeAspect="1"/>
          </p:cNvPicPr>
          <p:nvPr>
            <p:ph idx="1"/>
          </p:nvPr>
        </p:nvPicPr>
        <p:blipFill rotWithShape="1">
          <a:blip r:embed="rId3"/>
          <a:srcRect l="2533" t="6807" r="2417" b="3335"/>
          <a:stretch/>
        </p:blipFill>
        <p:spPr>
          <a:xfrm>
            <a:off x="1600200" y="1148521"/>
            <a:ext cx="7162800" cy="5709479"/>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28</a:t>
            </a:fld>
            <a:endParaRPr lang="en-US" dirty="0"/>
          </a:p>
        </p:txBody>
      </p:sp>
      <p:pic>
        <p:nvPicPr>
          <p:cNvPr id="6" name="Picture 5"/>
          <p:cNvPicPr>
            <a:picLocks noChangeAspect="1"/>
          </p:cNvPicPr>
          <p:nvPr/>
        </p:nvPicPr>
        <p:blipFill rotWithShape="1">
          <a:blip r:embed="rId4"/>
          <a:srcRect t="40398" r="11615" b="1"/>
          <a:stretch/>
        </p:blipFill>
        <p:spPr>
          <a:xfrm>
            <a:off x="1371600" y="1981200"/>
            <a:ext cx="1684388" cy="1236600"/>
          </a:xfrm>
          <a:prstGeom prst="rect">
            <a:avLst/>
          </a:prstGeom>
        </p:spPr>
      </p:pic>
      <p:sp>
        <p:nvSpPr>
          <p:cNvPr id="8" name="Rectangle 7"/>
          <p:cNvSpPr/>
          <p:nvPr/>
        </p:nvSpPr>
        <p:spPr>
          <a:xfrm>
            <a:off x="76200" y="6448510"/>
            <a:ext cx="4572000" cy="230832"/>
          </a:xfrm>
          <a:prstGeom prst="rect">
            <a:avLst/>
          </a:prstGeom>
        </p:spPr>
        <p:txBody>
          <a:bodyPr>
            <a:spAutoFit/>
          </a:bodyPr>
          <a:lstStyle/>
          <a:p>
            <a:r>
              <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2012-2016</a:t>
            </a:r>
            <a:endParaRPr lang="en-US" sz="900" dirty="0">
              <a:solidFill>
                <a:schemeClr val="bg1">
                  <a:lumMod val="50000"/>
                </a:schemeClr>
              </a:solidFill>
            </a:endParaRPr>
          </a:p>
        </p:txBody>
      </p:sp>
    </p:spTree>
    <p:extLst>
      <p:ext uri="{BB962C8B-B14F-4D97-AF65-F5344CB8AC3E}">
        <p14:creationId xmlns:p14="http://schemas.microsoft.com/office/powerpoint/2010/main" val="2347441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Estimated percent of children less than 18 years of age, living below poverty, by county, Texas, 2012-2016</a:t>
            </a:r>
          </a:p>
        </p:txBody>
      </p:sp>
      <p:sp>
        <p:nvSpPr>
          <p:cNvPr id="4" name="Slide Number Placeholder 3"/>
          <p:cNvSpPr>
            <a:spLocks noGrp="1"/>
          </p:cNvSpPr>
          <p:nvPr>
            <p:ph type="sldNum" sz="quarter" idx="4"/>
          </p:nvPr>
        </p:nvSpPr>
        <p:spPr/>
        <p:txBody>
          <a:bodyPr/>
          <a:lstStyle/>
          <a:p>
            <a:fld id="{2BC1FA3B-F0C1-4F58-90BE-DCC7501F4B28}" type="slidenum">
              <a:rPr lang="en-US" smtClean="0"/>
              <a:pPr/>
              <a:t>29</a:t>
            </a:fld>
            <a:endParaRPr lang="en-US" dirty="0"/>
          </a:p>
        </p:txBody>
      </p:sp>
      <p:sp>
        <p:nvSpPr>
          <p:cNvPr id="8" name="Rectangle 7"/>
          <p:cNvSpPr/>
          <p:nvPr/>
        </p:nvSpPr>
        <p:spPr>
          <a:xfrm>
            <a:off x="76200" y="6448510"/>
            <a:ext cx="4572000" cy="230832"/>
          </a:xfrm>
          <a:prstGeom prst="rect">
            <a:avLst/>
          </a:prstGeom>
        </p:spPr>
        <p:txBody>
          <a:bodyPr>
            <a:spAutoFit/>
          </a:bodyPr>
          <a:lstStyle/>
          <a:p>
            <a:r>
              <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2012-2016</a:t>
            </a:r>
            <a:endParaRPr lang="en-US" sz="900" dirty="0">
              <a:solidFill>
                <a:schemeClr val="bg1">
                  <a:lumMod val="50000"/>
                </a:schemeClr>
              </a:solidFill>
            </a:endParaRPr>
          </a:p>
        </p:txBody>
      </p:sp>
      <p:pic>
        <p:nvPicPr>
          <p:cNvPr id="7" name="Content Placeholder 6"/>
          <p:cNvPicPr>
            <a:picLocks noGrp="1" noChangeAspect="1"/>
          </p:cNvPicPr>
          <p:nvPr>
            <p:ph idx="1"/>
          </p:nvPr>
        </p:nvPicPr>
        <p:blipFill>
          <a:blip r:embed="rId3"/>
          <a:stretch>
            <a:fillRect/>
          </a:stretch>
        </p:blipFill>
        <p:spPr>
          <a:xfrm>
            <a:off x="1405528" y="692106"/>
            <a:ext cx="7302882" cy="6157551"/>
          </a:xfrm>
          <a:prstGeom prst="rect">
            <a:avLst/>
          </a:prstGeom>
        </p:spPr>
      </p:pic>
      <p:pic>
        <p:nvPicPr>
          <p:cNvPr id="9" name="Picture 8"/>
          <p:cNvPicPr>
            <a:picLocks noChangeAspect="1"/>
          </p:cNvPicPr>
          <p:nvPr/>
        </p:nvPicPr>
        <p:blipFill rotWithShape="1">
          <a:blip r:embed="rId4"/>
          <a:srcRect t="40563" r="29366"/>
          <a:stretch/>
        </p:blipFill>
        <p:spPr>
          <a:xfrm>
            <a:off x="1828800" y="1981200"/>
            <a:ext cx="1524000" cy="1228200"/>
          </a:xfrm>
          <a:prstGeom prst="rect">
            <a:avLst/>
          </a:prstGeom>
        </p:spPr>
      </p:pic>
    </p:spTree>
    <p:extLst>
      <p:ext uri="{BB962C8B-B14F-4D97-AF65-F5344CB8AC3E}">
        <p14:creationId xmlns:p14="http://schemas.microsoft.com/office/powerpoint/2010/main" val="309622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rotWithShape="1">
          <a:blip r:embed="rId3"/>
          <a:srcRect l="815" t="17413" r="23778" b="37126"/>
          <a:stretch/>
        </p:blipFill>
        <p:spPr>
          <a:xfrm>
            <a:off x="914400" y="992246"/>
            <a:ext cx="7053459" cy="5843983"/>
          </a:xfrm>
          <a:prstGeom prst="rect">
            <a:avLst/>
          </a:prstGeom>
        </p:spPr>
      </p:pic>
      <p:sp>
        <p:nvSpPr>
          <p:cNvPr id="2" name="Title 1"/>
          <p:cNvSpPr>
            <a:spLocks noGrp="1"/>
          </p:cNvSpPr>
          <p:nvPr>
            <p:ph type="title"/>
          </p:nvPr>
        </p:nvSpPr>
        <p:spPr>
          <a:xfrm>
            <a:off x="1647784" y="312290"/>
            <a:ext cx="6972300" cy="742950"/>
          </a:xfrm>
        </p:spPr>
        <p:txBody>
          <a:bodyPr>
            <a:noAutofit/>
          </a:bodyPr>
          <a:lstStyle/>
          <a:p>
            <a:r>
              <a:rPr lang="en-US" sz="2400" b="1" dirty="0">
                <a:effectLst/>
              </a:rPr>
              <a:t>Total Estimated Population by County, Texas, </a:t>
            </a:r>
            <a:r>
              <a:rPr lang="en-US" sz="2400" b="1" dirty="0" smtClean="0">
                <a:effectLst/>
              </a:rPr>
              <a:t>2017</a:t>
            </a:r>
            <a:endParaRPr lang="en-US" sz="2400" b="1" dirty="0">
              <a:effectLst/>
            </a:endParaRPr>
          </a:p>
        </p:txBody>
      </p:sp>
      <p:sp>
        <p:nvSpPr>
          <p:cNvPr id="15" name="TextBox 14"/>
          <p:cNvSpPr txBox="1"/>
          <p:nvPr/>
        </p:nvSpPr>
        <p:spPr>
          <a:xfrm>
            <a:off x="141602" y="6400800"/>
            <a:ext cx="3012363" cy="207749"/>
          </a:xfrm>
          <a:prstGeom prst="rect">
            <a:avLst/>
          </a:prstGeom>
          <a:noFill/>
        </p:spPr>
        <p:txBody>
          <a:bodyPr wrap="none" rtlCol="0">
            <a:spAutoFit/>
          </a:bodyPr>
          <a:lstStyle/>
          <a:p>
            <a:r>
              <a:rPr lang="en-US" sz="750" dirty="0">
                <a:solidFill>
                  <a:schemeClr val="tx1">
                    <a:lumMod val="50000"/>
                    <a:lumOff val="50000"/>
                  </a:schemeClr>
                </a:solidFill>
              </a:rPr>
              <a:t>Source: U.S. Census Bureau, </a:t>
            </a:r>
            <a:r>
              <a:rPr lang="en-US" sz="750" dirty="0" smtClean="0">
                <a:solidFill>
                  <a:schemeClr val="tx1">
                    <a:lumMod val="50000"/>
                    <a:lumOff val="50000"/>
                  </a:schemeClr>
                </a:solidFill>
              </a:rPr>
              <a:t>2017 </a:t>
            </a:r>
            <a:r>
              <a:rPr lang="en-US" sz="750" dirty="0">
                <a:solidFill>
                  <a:schemeClr val="tx1">
                    <a:lumMod val="50000"/>
                    <a:lumOff val="50000"/>
                  </a:schemeClr>
                </a:solidFill>
              </a:rPr>
              <a:t>Vintage Population Estimates</a:t>
            </a:r>
          </a:p>
        </p:txBody>
      </p:sp>
      <p:sp>
        <p:nvSpPr>
          <p:cNvPr id="5" name="Isosceles Triangle 4"/>
          <p:cNvSpPr/>
          <p:nvPr/>
        </p:nvSpPr>
        <p:spPr>
          <a:xfrm rot="21366823">
            <a:off x="5184107" y="2986130"/>
            <a:ext cx="1891209" cy="1851458"/>
          </a:xfrm>
          <a:prstGeom prst="triangle">
            <a:avLst>
              <a:gd name="adj" fmla="val 55970"/>
            </a:avLst>
          </a:prstGeom>
          <a:noFill/>
          <a:ln w="38100">
            <a:solidFill>
              <a:schemeClr val="accent2">
                <a:alpha val="34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4648199" y="2409818"/>
            <a:ext cx="1295401" cy="3405387"/>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28"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151511"/>
            <a:ext cx="258306" cy="2583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p:cNvPicPr>
          <p:nvPr/>
        </p:nvPicPr>
        <p:blipFill rotWithShape="1">
          <a:blip r:embed="rId5"/>
          <a:srcRect t="32157" r="20364" b="16291"/>
          <a:stretch/>
        </p:blipFill>
        <p:spPr>
          <a:xfrm>
            <a:off x="838200" y="2076429"/>
            <a:ext cx="1456908" cy="1066800"/>
          </a:xfrm>
          <a:prstGeom prst="rect">
            <a:avLst/>
          </a:prstGeom>
        </p:spPr>
      </p:pic>
      <p:sp>
        <p:nvSpPr>
          <p:cNvPr id="3" name="TextBox 2"/>
          <p:cNvSpPr txBox="1"/>
          <p:nvPr/>
        </p:nvSpPr>
        <p:spPr>
          <a:xfrm>
            <a:off x="8219172" y="3650846"/>
            <a:ext cx="801823" cy="461665"/>
          </a:xfrm>
          <a:prstGeom prst="rect">
            <a:avLst/>
          </a:prstGeom>
          <a:noFill/>
        </p:spPr>
        <p:txBody>
          <a:bodyPr wrap="none" rtlCol="0">
            <a:spAutoFit/>
          </a:bodyPr>
          <a:lstStyle/>
          <a:p>
            <a:r>
              <a:rPr lang="en-US" dirty="0" smtClean="0">
                <a:solidFill>
                  <a:schemeClr val="tx2"/>
                </a:solidFill>
              </a:rPr>
              <a:t>87%</a:t>
            </a:r>
            <a:endParaRPr lang="en-US" dirty="0">
              <a:solidFill>
                <a:schemeClr val="tx2"/>
              </a:solidFill>
            </a:endParaRPr>
          </a:p>
        </p:txBody>
      </p:sp>
      <p:sp>
        <p:nvSpPr>
          <p:cNvPr id="11" name="Right Arrow 6"/>
          <p:cNvSpPr/>
          <p:nvPr/>
        </p:nvSpPr>
        <p:spPr>
          <a:xfrm>
            <a:off x="5867400" y="3866140"/>
            <a:ext cx="1981200" cy="45719"/>
          </a:xfrm>
          <a:prstGeom prst="rightArrow">
            <a:avLst/>
          </a:prstGeom>
          <a:solidFill>
            <a:schemeClr val="accent1"/>
          </a:solidFill>
          <a:ln w="254000">
            <a:solidFill>
              <a:schemeClr val="accent1"/>
            </a:solidFill>
          </a:ln>
          <a:effectLst>
            <a:glow rad="203200">
              <a:schemeClr val="accent1">
                <a:alpha val="40000"/>
              </a:schemeClr>
            </a:glow>
            <a:softEdge rad="63500"/>
          </a:effectLst>
        </p:spPr>
        <p:txBody>
          <a:bodyPr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82659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3"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Estimated number of children ages 5-17 years that do not speak English at home by county, Texas, 2012-2016</a:t>
            </a:r>
          </a:p>
        </p:txBody>
      </p:sp>
      <p:pic>
        <p:nvPicPr>
          <p:cNvPr id="5" name="Content Placeholder 4"/>
          <p:cNvPicPr>
            <a:picLocks noGrp="1" noChangeAspect="1"/>
          </p:cNvPicPr>
          <p:nvPr>
            <p:ph idx="1"/>
          </p:nvPr>
        </p:nvPicPr>
        <p:blipFill>
          <a:blip r:embed="rId3"/>
          <a:stretch>
            <a:fillRect/>
          </a:stretch>
        </p:blipFill>
        <p:spPr>
          <a:xfrm>
            <a:off x="1295400" y="881517"/>
            <a:ext cx="7074282" cy="5964803"/>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30</a:t>
            </a:fld>
            <a:endParaRPr lang="en-US" dirty="0"/>
          </a:p>
        </p:txBody>
      </p:sp>
      <p:sp>
        <p:nvSpPr>
          <p:cNvPr id="6" name="Rectangle 5"/>
          <p:cNvSpPr/>
          <p:nvPr/>
        </p:nvSpPr>
        <p:spPr>
          <a:xfrm>
            <a:off x="76200" y="6448510"/>
            <a:ext cx="4572000" cy="230832"/>
          </a:xfrm>
          <a:prstGeom prst="rect">
            <a:avLst/>
          </a:prstGeom>
        </p:spPr>
        <p:txBody>
          <a:bodyPr>
            <a:spAutoFit/>
          </a:bodyPr>
          <a:lstStyle/>
          <a:p>
            <a:r>
              <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2012-2016</a:t>
            </a:r>
            <a:endParaRPr lang="en-US" sz="900" dirty="0">
              <a:solidFill>
                <a:schemeClr val="bg1">
                  <a:lumMod val="50000"/>
                </a:schemeClr>
              </a:solidFill>
            </a:endParaRPr>
          </a:p>
        </p:txBody>
      </p:sp>
      <p:pic>
        <p:nvPicPr>
          <p:cNvPr id="7" name="Picture 6"/>
          <p:cNvPicPr>
            <a:picLocks noChangeAspect="1"/>
          </p:cNvPicPr>
          <p:nvPr/>
        </p:nvPicPr>
        <p:blipFill rotWithShape="1">
          <a:blip r:embed="rId4"/>
          <a:srcRect t="40399"/>
          <a:stretch/>
        </p:blipFill>
        <p:spPr>
          <a:xfrm>
            <a:off x="1311530" y="1851208"/>
            <a:ext cx="1779806" cy="1236600"/>
          </a:xfrm>
          <a:prstGeom prst="rect">
            <a:avLst/>
          </a:prstGeom>
        </p:spPr>
      </p:pic>
    </p:spTree>
    <p:extLst>
      <p:ext uri="{BB962C8B-B14F-4D97-AF65-F5344CB8AC3E}">
        <p14:creationId xmlns:p14="http://schemas.microsoft.com/office/powerpoint/2010/main" val="672830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Estimated percent of children ages 5-17 years that do not speak English at home by county, Texas, 2012-2016</a:t>
            </a:r>
          </a:p>
        </p:txBody>
      </p:sp>
      <p:sp>
        <p:nvSpPr>
          <p:cNvPr id="4" name="Slide Number Placeholder 3"/>
          <p:cNvSpPr>
            <a:spLocks noGrp="1"/>
          </p:cNvSpPr>
          <p:nvPr>
            <p:ph type="sldNum" sz="quarter" idx="4"/>
          </p:nvPr>
        </p:nvSpPr>
        <p:spPr/>
        <p:txBody>
          <a:bodyPr/>
          <a:lstStyle/>
          <a:p>
            <a:fld id="{2BC1FA3B-F0C1-4F58-90BE-DCC7501F4B28}" type="slidenum">
              <a:rPr lang="en-US" smtClean="0"/>
              <a:pPr/>
              <a:t>31</a:t>
            </a:fld>
            <a:endParaRPr lang="en-US" dirty="0"/>
          </a:p>
        </p:txBody>
      </p:sp>
      <p:sp>
        <p:nvSpPr>
          <p:cNvPr id="6" name="Rectangle 5"/>
          <p:cNvSpPr/>
          <p:nvPr/>
        </p:nvSpPr>
        <p:spPr>
          <a:xfrm>
            <a:off x="76200" y="6448510"/>
            <a:ext cx="4572000" cy="230832"/>
          </a:xfrm>
          <a:prstGeom prst="rect">
            <a:avLst/>
          </a:prstGeom>
        </p:spPr>
        <p:txBody>
          <a:bodyPr>
            <a:spAutoFit/>
          </a:bodyPr>
          <a:lstStyle/>
          <a:p>
            <a:r>
              <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2012-2016</a:t>
            </a:r>
            <a:endParaRPr lang="en-US" sz="900" dirty="0">
              <a:solidFill>
                <a:schemeClr val="bg1">
                  <a:lumMod val="50000"/>
                </a:schemeClr>
              </a:solidFill>
            </a:endParaRPr>
          </a:p>
        </p:txBody>
      </p:sp>
      <p:pic>
        <p:nvPicPr>
          <p:cNvPr id="8" name="Content Placeholder 7"/>
          <p:cNvPicPr>
            <a:picLocks noGrp="1" noChangeAspect="1"/>
          </p:cNvPicPr>
          <p:nvPr>
            <p:ph idx="1"/>
          </p:nvPr>
        </p:nvPicPr>
        <p:blipFill>
          <a:blip r:embed="rId3"/>
          <a:stretch>
            <a:fillRect/>
          </a:stretch>
        </p:blipFill>
        <p:spPr>
          <a:xfrm>
            <a:off x="1554480" y="777548"/>
            <a:ext cx="7211442" cy="6080452"/>
          </a:xfrm>
          <a:prstGeom prst="rect">
            <a:avLst/>
          </a:prstGeom>
        </p:spPr>
      </p:pic>
      <p:pic>
        <p:nvPicPr>
          <p:cNvPr id="9" name="Picture 8"/>
          <p:cNvPicPr>
            <a:picLocks noChangeAspect="1"/>
          </p:cNvPicPr>
          <p:nvPr/>
        </p:nvPicPr>
        <p:blipFill rotWithShape="1">
          <a:blip r:embed="rId4"/>
          <a:srcRect t="40399" r="18654"/>
          <a:stretch/>
        </p:blipFill>
        <p:spPr>
          <a:xfrm>
            <a:off x="2057400" y="1872275"/>
            <a:ext cx="1447800" cy="1236600"/>
          </a:xfrm>
          <a:prstGeom prst="rect">
            <a:avLst/>
          </a:prstGeom>
        </p:spPr>
      </p:pic>
    </p:spTree>
    <p:extLst>
      <p:ext uri="{BB962C8B-B14F-4D97-AF65-F5344CB8AC3E}">
        <p14:creationId xmlns:p14="http://schemas.microsoft.com/office/powerpoint/2010/main" val="3102086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and Estimated Population Growth in Texas, 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32</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Demographic Center 2017 Population Projections. U.S. Census Bureau, 2017 Vintage Estimates</a:t>
            </a:r>
          </a:p>
        </p:txBody>
      </p:sp>
      <p:cxnSp>
        <p:nvCxnSpPr>
          <p:cNvPr id="15" name="Straight Connector 14"/>
          <p:cNvCxnSpPr/>
          <p:nvPr/>
        </p:nvCxnSpPr>
        <p:spPr>
          <a:xfrm flipV="1">
            <a:off x="8229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132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Projected Population of Persons Aged 0-18 Years by Race and Ethnicity, Texas 2010-2050</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71249738"/>
              </p:ext>
            </p:extLst>
          </p:nvPr>
        </p:nvGraphicFramePr>
        <p:xfrm>
          <a:off x="497204" y="15240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33</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a:solidFill>
                  <a:schemeClr val="tx1">
                    <a:lumMod val="50000"/>
                    <a:lumOff val="50000"/>
                  </a:schemeClr>
                </a:solidFill>
                <a:latin typeface="Arial" pitchFamily="34" charset="0"/>
                <a:cs typeface="Arial" pitchFamily="34" charset="0"/>
              </a:rPr>
              <a:t>Source: Texas State Data Center 2016 Population Projections </a:t>
            </a:r>
          </a:p>
        </p:txBody>
      </p:sp>
    </p:spTree>
    <p:extLst>
      <p:ext uri="{BB962C8B-B14F-4D97-AF65-F5344CB8AC3E}">
        <p14:creationId xmlns:p14="http://schemas.microsoft.com/office/powerpoint/2010/main" val="3697151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Projected Population of Persons Aged 0-18 Years by Race and Ethnicity, Texas 2010-2050</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6655166"/>
              </p:ext>
            </p:extLst>
          </p:nvPr>
        </p:nvGraphicFramePr>
        <p:xfrm>
          <a:off x="497204" y="15240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34</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a:solidFill>
                  <a:schemeClr val="tx1">
                    <a:lumMod val="50000"/>
                    <a:lumOff val="50000"/>
                  </a:schemeClr>
                </a:solidFill>
                <a:latin typeface="Arial" pitchFamily="34" charset="0"/>
                <a:cs typeface="Arial" pitchFamily="34" charset="0"/>
              </a:rPr>
              <a:t>Source: Texas State Data Center 2016 Population Projections </a:t>
            </a:r>
          </a:p>
        </p:txBody>
      </p:sp>
    </p:spTree>
    <p:extLst>
      <p:ext uri="{BB962C8B-B14F-4D97-AF65-F5344CB8AC3E}">
        <p14:creationId xmlns:p14="http://schemas.microsoft.com/office/powerpoint/2010/main" val="2500322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Projected change in total population aged 0-18 years, Texas counties, 2010-2030</a:t>
            </a:r>
          </a:p>
        </p:txBody>
      </p:sp>
      <p:sp>
        <p:nvSpPr>
          <p:cNvPr id="4" name="Slide Number Placeholder 3"/>
          <p:cNvSpPr>
            <a:spLocks noGrp="1"/>
          </p:cNvSpPr>
          <p:nvPr>
            <p:ph type="sldNum" sz="quarter" idx="4"/>
          </p:nvPr>
        </p:nvSpPr>
        <p:spPr/>
        <p:txBody>
          <a:bodyPr/>
          <a:lstStyle/>
          <a:p>
            <a:fld id="{2BC1FA3B-F0C1-4F58-90BE-DCC7501F4B28}" type="slidenum">
              <a:rPr lang="en-US" smtClean="0"/>
              <a:pPr/>
              <a:t>35</a:t>
            </a:fld>
            <a:endParaRPr lang="en-US" dirty="0"/>
          </a:p>
        </p:txBody>
      </p:sp>
      <p:sp>
        <p:nvSpPr>
          <p:cNvPr id="5" name="TextBox 4"/>
          <p:cNvSpPr txBox="1"/>
          <p:nvPr/>
        </p:nvSpPr>
        <p:spPr>
          <a:xfrm>
            <a:off x="152400" y="6473078"/>
            <a:ext cx="5633273" cy="246221"/>
          </a:xfrm>
          <a:prstGeom prst="rect">
            <a:avLst/>
          </a:prstGeom>
          <a:noFill/>
        </p:spPr>
        <p:txBody>
          <a:bodyPr wrap="none" rtlCol="0">
            <a:spAutoFit/>
          </a:bodyPr>
          <a:lstStyle/>
          <a:p>
            <a:r>
              <a:rPr lang="en-US" sz="1000" dirty="0">
                <a:solidFill>
                  <a:schemeClr val="bg1">
                    <a:lumMod val="50000"/>
                  </a:schemeClr>
                </a:solidFill>
              </a:rPr>
              <a:t>Source: Texas Demographic Center 2016 Population Projections, 2000-2010 migration scenario.</a:t>
            </a:r>
          </a:p>
        </p:txBody>
      </p:sp>
      <p:pic>
        <p:nvPicPr>
          <p:cNvPr id="9" name="Content Placeholder 8"/>
          <p:cNvPicPr>
            <a:picLocks noGrp="1" noChangeAspect="1"/>
          </p:cNvPicPr>
          <p:nvPr>
            <p:ph idx="1"/>
          </p:nvPr>
        </p:nvPicPr>
        <p:blipFill rotWithShape="1">
          <a:blip r:embed="rId3"/>
          <a:srcRect l="2895" t="13342" r="6067" b="11505"/>
          <a:stretch/>
        </p:blipFill>
        <p:spPr>
          <a:xfrm>
            <a:off x="1554480" y="1187456"/>
            <a:ext cx="6779997" cy="5670543"/>
          </a:xfrm>
          <a:prstGeom prst="rect">
            <a:avLst/>
          </a:prstGeom>
        </p:spPr>
      </p:pic>
      <p:pic>
        <p:nvPicPr>
          <p:cNvPr id="10" name="Picture 9"/>
          <p:cNvPicPr>
            <a:picLocks noChangeAspect="1"/>
          </p:cNvPicPr>
          <p:nvPr/>
        </p:nvPicPr>
        <p:blipFill rotWithShape="1">
          <a:blip r:embed="rId4"/>
          <a:srcRect t="24237" b="9979"/>
          <a:stretch/>
        </p:blipFill>
        <p:spPr>
          <a:xfrm>
            <a:off x="961457" y="1752600"/>
            <a:ext cx="2157596" cy="1447800"/>
          </a:xfrm>
          <a:prstGeom prst="rect">
            <a:avLst/>
          </a:prstGeom>
        </p:spPr>
      </p:pic>
    </p:spTree>
    <p:extLst>
      <p:ext uri="{BB962C8B-B14F-4D97-AF65-F5344CB8AC3E}">
        <p14:creationId xmlns:p14="http://schemas.microsoft.com/office/powerpoint/2010/main" val="1276975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Projected percent change in total population aged 0-18 years, Texas counties, 2010-2030</a:t>
            </a:r>
          </a:p>
        </p:txBody>
      </p:sp>
      <p:sp>
        <p:nvSpPr>
          <p:cNvPr id="4" name="Slide Number Placeholder 3"/>
          <p:cNvSpPr>
            <a:spLocks noGrp="1"/>
          </p:cNvSpPr>
          <p:nvPr>
            <p:ph type="sldNum" sz="quarter" idx="4"/>
          </p:nvPr>
        </p:nvSpPr>
        <p:spPr/>
        <p:txBody>
          <a:bodyPr/>
          <a:lstStyle/>
          <a:p>
            <a:fld id="{2BC1FA3B-F0C1-4F58-90BE-DCC7501F4B28}" type="slidenum">
              <a:rPr lang="en-US" smtClean="0"/>
              <a:pPr/>
              <a:t>36</a:t>
            </a:fld>
            <a:endParaRPr lang="en-US" dirty="0"/>
          </a:p>
        </p:txBody>
      </p:sp>
      <p:sp>
        <p:nvSpPr>
          <p:cNvPr id="5" name="TextBox 4"/>
          <p:cNvSpPr txBox="1"/>
          <p:nvPr/>
        </p:nvSpPr>
        <p:spPr>
          <a:xfrm>
            <a:off x="152400" y="6473078"/>
            <a:ext cx="5633273" cy="246221"/>
          </a:xfrm>
          <a:prstGeom prst="rect">
            <a:avLst/>
          </a:prstGeom>
          <a:noFill/>
        </p:spPr>
        <p:txBody>
          <a:bodyPr wrap="none" rtlCol="0">
            <a:spAutoFit/>
          </a:bodyPr>
          <a:lstStyle/>
          <a:p>
            <a:r>
              <a:rPr lang="en-US" sz="1000" dirty="0">
                <a:solidFill>
                  <a:schemeClr val="bg1">
                    <a:lumMod val="50000"/>
                  </a:schemeClr>
                </a:solidFill>
              </a:rPr>
              <a:t>Source: Texas Demographic Center 2016 Population Projections, 2000-2010 migration scenario.</a:t>
            </a:r>
          </a:p>
        </p:txBody>
      </p:sp>
      <p:pic>
        <p:nvPicPr>
          <p:cNvPr id="6" name="Content Placeholder 4"/>
          <p:cNvPicPr>
            <a:picLocks noGrp="1" noChangeAspect="1"/>
          </p:cNvPicPr>
          <p:nvPr>
            <p:ph idx="1"/>
          </p:nvPr>
        </p:nvPicPr>
        <p:blipFill rotWithShape="1">
          <a:blip r:embed="rId3"/>
          <a:srcRect l="2895" t="11709" r="6068" b="11505"/>
          <a:stretch/>
        </p:blipFill>
        <p:spPr>
          <a:xfrm>
            <a:off x="1524000" y="976863"/>
            <a:ext cx="6934201" cy="5925589"/>
          </a:xfrm>
          <a:prstGeom prst="rect">
            <a:avLst/>
          </a:prstGeom>
        </p:spPr>
      </p:pic>
      <p:pic>
        <p:nvPicPr>
          <p:cNvPr id="7" name="Picture 6"/>
          <p:cNvPicPr>
            <a:picLocks noChangeAspect="1"/>
          </p:cNvPicPr>
          <p:nvPr/>
        </p:nvPicPr>
        <p:blipFill rotWithShape="1">
          <a:blip r:embed="rId4"/>
          <a:srcRect t="24237" b="9979"/>
          <a:stretch/>
        </p:blipFill>
        <p:spPr>
          <a:xfrm>
            <a:off x="1219200" y="1676400"/>
            <a:ext cx="1956108" cy="1447800"/>
          </a:xfrm>
          <a:prstGeom prst="rect">
            <a:avLst/>
          </a:prstGeom>
        </p:spPr>
      </p:pic>
    </p:spTree>
    <p:extLst>
      <p:ext uri="{BB962C8B-B14F-4D97-AF65-F5344CB8AC3E}">
        <p14:creationId xmlns:p14="http://schemas.microsoft.com/office/powerpoint/2010/main" val="4164514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Projected population and population change for persons aged 0-18 years, 2010-2030 for Texas counties by metro status</a:t>
            </a:r>
          </a:p>
        </p:txBody>
      </p:sp>
      <p:sp>
        <p:nvSpPr>
          <p:cNvPr id="4" name="Slide Number Placeholder 3"/>
          <p:cNvSpPr>
            <a:spLocks noGrp="1"/>
          </p:cNvSpPr>
          <p:nvPr>
            <p:ph type="sldNum" sz="quarter" idx="4"/>
          </p:nvPr>
        </p:nvSpPr>
        <p:spPr/>
        <p:txBody>
          <a:bodyPr/>
          <a:lstStyle/>
          <a:p>
            <a:fld id="{2BC1FA3B-F0C1-4F58-90BE-DCC7501F4B28}" type="slidenum">
              <a:rPr lang="en-US" smtClean="0"/>
              <a:pPr/>
              <a:t>37</a:t>
            </a:fld>
            <a:endParaRPr lang="en-US" dirty="0"/>
          </a:p>
        </p:txBody>
      </p:sp>
      <p:graphicFrame>
        <p:nvGraphicFramePr>
          <p:cNvPr id="9" name="Content Placeholder 8"/>
          <p:cNvGraphicFramePr>
            <a:graphicFrameLocks noGrp="1"/>
          </p:cNvGraphicFramePr>
          <p:nvPr>
            <p:ph idx="1"/>
            <p:extLst/>
          </p:nvPr>
        </p:nvGraphicFramePr>
        <p:xfrm>
          <a:off x="735748" y="1854535"/>
          <a:ext cx="7848596" cy="3769848"/>
        </p:xfrm>
        <a:graphic>
          <a:graphicData uri="http://schemas.openxmlformats.org/drawingml/2006/table">
            <a:tbl>
              <a:tblPr firstRow="1" bandRow="1">
                <a:tableStyleId>{5C22544A-7EE6-4342-B048-85BDC9FD1C3A}</a:tableStyleId>
              </a:tblPr>
              <a:tblGrid>
                <a:gridCol w="898791">
                  <a:extLst>
                    <a:ext uri="{9D8B030D-6E8A-4147-A177-3AD203B41FA5}">
                      <a16:colId xmlns:a16="http://schemas.microsoft.com/office/drawing/2014/main" val="20000"/>
                    </a:ext>
                  </a:extLst>
                </a:gridCol>
                <a:gridCol w="898791">
                  <a:extLst>
                    <a:ext uri="{9D8B030D-6E8A-4147-A177-3AD203B41FA5}">
                      <a16:colId xmlns:a16="http://schemas.microsoft.com/office/drawing/2014/main" val="20001"/>
                    </a:ext>
                  </a:extLst>
                </a:gridCol>
                <a:gridCol w="886132">
                  <a:extLst>
                    <a:ext uri="{9D8B030D-6E8A-4147-A177-3AD203B41FA5}">
                      <a16:colId xmlns:a16="http://schemas.microsoft.com/office/drawing/2014/main" val="20002"/>
                    </a:ext>
                  </a:extLst>
                </a:gridCol>
                <a:gridCol w="898791">
                  <a:extLst>
                    <a:ext uri="{9D8B030D-6E8A-4147-A177-3AD203B41FA5}">
                      <a16:colId xmlns:a16="http://schemas.microsoft.com/office/drawing/2014/main" val="20003"/>
                    </a:ext>
                  </a:extLst>
                </a:gridCol>
                <a:gridCol w="784859">
                  <a:extLst>
                    <a:ext uri="{9D8B030D-6E8A-4147-A177-3AD203B41FA5}">
                      <a16:colId xmlns:a16="http://schemas.microsoft.com/office/drawing/2014/main" val="20004"/>
                    </a:ext>
                  </a:extLst>
                </a:gridCol>
                <a:gridCol w="898791">
                  <a:extLst>
                    <a:ext uri="{9D8B030D-6E8A-4147-A177-3AD203B41FA5}">
                      <a16:colId xmlns:a16="http://schemas.microsoft.com/office/drawing/2014/main" val="20005"/>
                    </a:ext>
                  </a:extLst>
                </a:gridCol>
                <a:gridCol w="898791">
                  <a:extLst>
                    <a:ext uri="{9D8B030D-6E8A-4147-A177-3AD203B41FA5}">
                      <a16:colId xmlns:a16="http://schemas.microsoft.com/office/drawing/2014/main" val="20006"/>
                    </a:ext>
                  </a:extLst>
                </a:gridCol>
                <a:gridCol w="784859">
                  <a:extLst>
                    <a:ext uri="{9D8B030D-6E8A-4147-A177-3AD203B41FA5}">
                      <a16:colId xmlns:a16="http://schemas.microsoft.com/office/drawing/2014/main" val="20007"/>
                    </a:ext>
                  </a:extLst>
                </a:gridCol>
                <a:gridCol w="898791">
                  <a:extLst>
                    <a:ext uri="{9D8B030D-6E8A-4147-A177-3AD203B41FA5}">
                      <a16:colId xmlns:a16="http://schemas.microsoft.com/office/drawing/2014/main" val="20008"/>
                    </a:ext>
                  </a:extLst>
                </a:gridCol>
              </a:tblGrid>
              <a:tr h="749574">
                <a:tc>
                  <a:txBody>
                    <a:bodyPr/>
                    <a:lstStyle/>
                    <a:p>
                      <a:pPr algn="l" fontAlgn="b"/>
                      <a:endParaRPr lang="en-US" sz="1050" b="0" i="0" u="none" strike="noStrike" dirty="0">
                        <a:solidFill>
                          <a:schemeClr val="tx2"/>
                        </a:solidFill>
                        <a:effectLst/>
                        <a:latin typeface="Calibri" panose="020F0502020204030204" pitchFamily="34" charset="0"/>
                      </a:endParaRPr>
                    </a:p>
                  </a:txBody>
                  <a:tcPr marL="7604" marR="7604" marT="7604" marB="0" anchor="b"/>
                </a:tc>
                <a:tc>
                  <a:txBody>
                    <a:bodyPr/>
                    <a:lstStyle/>
                    <a:p>
                      <a:pPr algn="ctr" fontAlgn="b"/>
                      <a:endParaRPr lang="en-US" sz="1050" b="0" i="0" u="none" strike="noStrike" dirty="0">
                        <a:solidFill>
                          <a:schemeClr val="tx2"/>
                        </a:solidFill>
                        <a:effectLst/>
                        <a:latin typeface="Calibri" panose="020F0502020204030204" pitchFamily="34" charset="0"/>
                      </a:endParaRPr>
                    </a:p>
                  </a:txBody>
                  <a:tcPr marL="7604" marR="7604" marT="7604" marB="0" anchor="b"/>
                </a:tc>
                <a:tc>
                  <a:txBody>
                    <a:bodyPr/>
                    <a:lstStyle/>
                    <a:p>
                      <a:pPr algn="ctr" fontAlgn="b"/>
                      <a:r>
                        <a:rPr lang="en-US" sz="1200" b="1" i="0" u="none" strike="noStrike" dirty="0">
                          <a:solidFill>
                            <a:schemeClr val="tx2"/>
                          </a:solidFill>
                          <a:effectLst/>
                          <a:latin typeface="Calibri" panose="020F0502020204030204" pitchFamily="34" charset="0"/>
                        </a:rPr>
                        <a:t>Total</a:t>
                      </a:r>
                    </a:p>
                  </a:txBody>
                  <a:tcPr marL="7604" marR="7604" marT="7604" marB="0" anchor="ctr"/>
                </a:tc>
                <a:tc>
                  <a:txBody>
                    <a:bodyPr/>
                    <a:lstStyle/>
                    <a:p>
                      <a:pPr algn="ctr" fontAlgn="b"/>
                      <a:r>
                        <a:rPr lang="en-US" sz="1050" u="none" strike="noStrike" dirty="0">
                          <a:solidFill>
                            <a:schemeClr val="tx2"/>
                          </a:solidFill>
                          <a:effectLst/>
                        </a:rPr>
                        <a:t>Metro</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ctr" fontAlgn="b"/>
                      <a:r>
                        <a:rPr lang="en-US" sz="1000" b="0" u="none" strike="noStrike" dirty="0">
                          <a:solidFill>
                            <a:schemeClr val="tx2"/>
                          </a:solidFill>
                          <a:effectLst/>
                        </a:rPr>
                        <a:t>Metro 1 million or more</a:t>
                      </a:r>
                      <a:endParaRPr lang="en-US" sz="1000" b="0" i="0" u="none" strike="noStrike" dirty="0">
                        <a:solidFill>
                          <a:schemeClr val="tx2"/>
                        </a:solidFill>
                        <a:effectLst/>
                        <a:latin typeface="Calibri" panose="020F0502020204030204" pitchFamily="34" charset="0"/>
                      </a:endParaRPr>
                    </a:p>
                  </a:txBody>
                  <a:tcPr marL="7604" marR="7604" marT="7604" marB="0" anchor="ctr"/>
                </a:tc>
                <a:tc>
                  <a:txBody>
                    <a:bodyPr/>
                    <a:lstStyle/>
                    <a:p>
                      <a:pPr algn="ctr" fontAlgn="b"/>
                      <a:r>
                        <a:rPr lang="en-US" sz="1000" b="0" u="none" strike="noStrike" dirty="0">
                          <a:solidFill>
                            <a:schemeClr val="tx2"/>
                          </a:solidFill>
                          <a:effectLst/>
                        </a:rPr>
                        <a:t>Metro less than 1 million</a:t>
                      </a:r>
                      <a:endParaRPr lang="en-US" sz="1000" b="0" i="0" u="none" strike="noStrike" dirty="0">
                        <a:solidFill>
                          <a:schemeClr val="tx2"/>
                        </a:solidFill>
                        <a:effectLst/>
                        <a:latin typeface="Calibri" panose="020F0502020204030204" pitchFamily="34" charset="0"/>
                      </a:endParaRPr>
                    </a:p>
                  </a:txBody>
                  <a:tcPr marL="7604" marR="7604" marT="7604" marB="0" anchor="ctr"/>
                </a:tc>
                <a:tc>
                  <a:txBody>
                    <a:bodyPr/>
                    <a:lstStyle/>
                    <a:p>
                      <a:pPr algn="ctr" fontAlgn="b"/>
                      <a:r>
                        <a:rPr lang="en-US" sz="1050" u="none" strike="noStrike" dirty="0" err="1">
                          <a:solidFill>
                            <a:schemeClr val="tx2"/>
                          </a:solidFill>
                          <a:effectLst/>
                        </a:rPr>
                        <a:t>Nonmetro</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ctr" fontAlgn="b"/>
                      <a:r>
                        <a:rPr lang="en-US" sz="1000" b="0" u="none" strike="noStrike" dirty="0" err="1">
                          <a:solidFill>
                            <a:schemeClr val="tx2"/>
                          </a:solidFill>
                          <a:effectLst/>
                        </a:rPr>
                        <a:t>Nonmetro</a:t>
                      </a:r>
                      <a:r>
                        <a:rPr lang="en-US" sz="1000" b="0" u="none" strike="noStrike" dirty="0">
                          <a:solidFill>
                            <a:schemeClr val="tx2"/>
                          </a:solidFill>
                          <a:effectLst/>
                        </a:rPr>
                        <a:t> adjacent to metro</a:t>
                      </a:r>
                      <a:endParaRPr lang="en-US" sz="1000" b="0" i="0" u="none" strike="noStrike" dirty="0">
                        <a:solidFill>
                          <a:schemeClr val="tx2"/>
                        </a:solidFill>
                        <a:effectLst/>
                        <a:latin typeface="Calibri" panose="020F0502020204030204" pitchFamily="34" charset="0"/>
                      </a:endParaRPr>
                    </a:p>
                  </a:txBody>
                  <a:tcPr marL="7604" marR="7604" marT="7604" marB="0" anchor="ctr"/>
                </a:tc>
                <a:tc>
                  <a:txBody>
                    <a:bodyPr/>
                    <a:lstStyle/>
                    <a:p>
                      <a:pPr algn="ctr" fontAlgn="b"/>
                      <a:r>
                        <a:rPr lang="en-US" sz="1000" b="0" u="none" strike="noStrike" dirty="0" err="1">
                          <a:solidFill>
                            <a:schemeClr val="tx2"/>
                          </a:solidFill>
                          <a:effectLst/>
                        </a:rPr>
                        <a:t>Nonmetro</a:t>
                      </a:r>
                      <a:r>
                        <a:rPr lang="en-US" sz="1000" b="0" u="none" strike="noStrike" dirty="0">
                          <a:solidFill>
                            <a:schemeClr val="tx2"/>
                          </a:solidFill>
                          <a:effectLst/>
                        </a:rPr>
                        <a:t> not adjacent to metro</a:t>
                      </a:r>
                      <a:endParaRPr lang="en-US" sz="1000" b="0" i="0" u="none" strike="noStrike" dirty="0">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0"/>
                  </a:ext>
                </a:extLst>
              </a:tr>
              <a:tr h="249857">
                <a:tc rowSpan="5">
                  <a:txBody>
                    <a:bodyPr/>
                    <a:lstStyle/>
                    <a:p>
                      <a:pPr algn="ctr" fontAlgn="b"/>
                      <a:r>
                        <a:rPr lang="en-US" sz="1050" u="none" strike="noStrike" dirty="0">
                          <a:solidFill>
                            <a:schemeClr val="tx2"/>
                          </a:solidFill>
                          <a:effectLst/>
                        </a:rPr>
                        <a:t>Projected Numeric Change 2010-2030</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ctr" fontAlgn="ctr"/>
                      <a:r>
                        <a:rPr lang="en-US" sz="1050" u="none" strike="noStrike" dirty="0">
                          <a:solidFill>
                            <a:schemeClr val="tx2"/>
                          </a:solidFill>
                          <a:effectLst/>
                        </a:rPr>
                        <a:t>Total</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2,184,778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2,066,849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1,599,918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466,931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117,929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91,145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26,784 </a:t>
                      </a:r>
                      <a:endParaRPr lang="en-US" sz="1050" b="0" i="0" u="none" strike="noStrike" dirty="0">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1"/>
                  </a:ext>
                </a:extLst>
              </a:tr>
              <a:tr h="245708">
                <a:tc vMerge="1">
                  <a:txBody>
                    <a:bodyPr/>
                    <a:lstStyle/>
                    <a:p>
                      <a:endParaRPr lang="en-US"/>
                    </a:p>
                  </a:txBody>
                  <a:tcPr/>
                </a:tc>
                <a:tc>
                  <a:txBody>
                    <a:bodyPr/>
                    <a:lstStyle/>
                    <a:p>
                      <a:pPr algn="ctr" fontAlgn="ctr"/>
                      <a:r>
                        <a:rPr lang="en-US" sz="1050" u="none" strike="noStrike" dirty="0">
                          <a:solidFill>
                            <a:schemeClr val="tx2"/>
                          </a:solidFill>
                          <a:effectLst/>
                        </a:rPr>
                        <a:t>NH White</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(24,243)</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(13,261)</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(5,787)</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(7,474)</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(10,982)</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(11,006)</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24 </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2"/>
                  </a:ext>
                </a:extLst>
              </a:tr>
              <a:tr h="247783">
                <a:tc vMerge="1">
                  <a:txBody>
                    <a:bodyPr/>
                    <a:lstStyle/>
                    <a:p>
                      <a:endParaRPr lang="en-US"/>
                    </a:p>
                  </a:txBody>
                  <a:tcPr/>
                </a:tc>
                <a:tc>
                  <a:txBody>
                    <a:bodyPr/>
                    <a:lstStyle/>
                    <a:p>
                      <a:pPr algn="ctr" fontAlgn="ctr"/>
                      <a:r>
                        <a:rPr lang="en-US" sz="1050" u="none" strike="noStrike" dirty="0">
                          <a:solidFill>
                            <a:schemeClr val="tx2"/>
                          </a:solidFill>
                          <a:effectLst/>
                        </a:rPr>
                        <a:t>Black</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95,170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100,349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95,110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5,239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(5,179)</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(3,632)</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(1,547)</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3"/>
                  </a:ext>
                </a:extLst>
              </a:tr>
              <a:tr h="249857">
                <a:tc vMerge="1">
                  <a:txBody>
                    <a:bodyPr/>
                    <a:lstStyle/>
                    <a:p>
                      <a:endParaRPr lang="en-US"/>
                    </a:p>
                  </a:txBody>
                  <a:tcPr/>
                </a:tc>
                <a:tc>
                  <a:txBody>
                    <a:bodyPr/>
                    <a:lstStyle/>
                    <a:p>
                      <a:pPr algn="ctr" fontAlgn="ctr"/>
                      <a:r>
                        <a:rPr lang="en-US" sz="1050" u="none" strike="noStrike" dirty="0">
                          <a:solidFill>
                            <a:schemeClr val="tx2"/>
                          </a:solidFill>
                          <a:effectLst/>
                        </a:rPr>
                        <a:t>Hispanic</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1,745,883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1,624,210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1,201,130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423,080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121,673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95,098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26,575 </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4"/>
                  </a:ext>
                </a:extLst>
              </a:tr>
              <a:tr h="278068">
                <a:tc vMerge="1">
                  <a:txBody>
                    <a:bodyPr/>
                    <a:lstStyle/>
                    <a:p>
                      <a:endParaRPr lang="en-US"/>
                    </a:p>
                  </a:txBody>
                  <a:tcPr/>
                </a:tc>
                <a:tc>
                  <a:txBody>
                    <a:bodyPr/>
                    <a:lstStyle/>
                    <a:p>
                      <a:pPr algn="ctr" fontAlgn="ctr"/>
                      <a:r>
                        <a:rPr lang="en-US" sz="1050" u="none" strike="noStrike" dirty="0">
                          <a:solidFill>
                            <a:schemeClr val="tx2"/>
                          </a:solidFill>
                          <a:effectLst/>
                        </a:rPr>
                        <a:t>Other</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367,968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355,551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309,465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46,086 </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12,417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           10,685 </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                  1,732 </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5"/>
                  </a:ext>
                </a:extLst>
              </a:tr>
              <a:tr h="249857">
                <a:tc rowSpan="5">
                  <a:txBody>
                    <a:bodyPr/>
                    <a:lstStyle/>
                    <a:p>
                      <a:pPr algn="ctr" fontAlgn="b"/>
                      <a:r>
                        <a:rPr lang="en-US" sz="1050" u="none" strike="noStrike" dirty="0">
                          <a:solidFill>
                            <a:schemeClr val="tx2"/>
                          </a:solidFill>
                          <a:effectLst/>
                        </a:rPr>
                        <a:t>Projected Percent Change 2010-2030</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ctr" fontAlgn="ctr"/>
                      <a:r>
                        <a:rPr lang="en-US" sz="1050" u="none" strike="noStrike" dirty="0">
                          <a:solidFill>
                            <a:schemeClr val="tx2"/>
                          </a:solidFill>
                          <a:effectLst/>
                        </a:rPr>
                        <a:t>Total</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30.2%</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32.0%</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34.1%</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26.4%</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14.9%</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15.1%</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14.3%</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6"/>
                  </a:ext>
                </a:extLst>
              </a:tr>
              <a:tr h="249857">
                <a:tc vMerge="1">
                  <a:txBody>
                    <a:bodyPr/>
                    <a:lstStyle/>
                    <a:p>
                      <a:endParaRPr lang="en-US"/>
                    </a:p>
                  </a:txBody>
                  <a:tcPr/>
                </a:tc>
                <a:tc>
                  <a:txBody>
                    <a:bodyPr/>
                    <a:lstStyle/>
                    <a:p>
                      <a:pPr algn="ctr" fontAlgn="ctr"/>
                      <a:r>
                        <a:rPr lang="en-US" sz="1050" u="none" strike="noStrike" dirty="0">
                          <a:solidFill>
                            <a:schemeClr val="tx2"/>
                          </a:solidFill>
                          <a:effectLst/>
                        </a:rPr>
                        <a:t>NH White</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-1.0%</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-0.6%</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-0.4%</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-1.5%</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-3.0%</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-4.0%</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0.0%</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7"/>
                  </a:ext>
                </a:extLst>
              </a:tr>
              <a:tr h="249857">
                <a:tc vMerge="1">
                  <a:txBody>
                    <a:bodyPr/>
                    <a:lstStyle/>
                    <a:p>
                      <a:endParaRPr lang="en-US"/>
                    </a:p>
                  </a:txBody>
                  <a:tcPr/>
                </a:tc>
                <a:tc>
                  <a:txBody>
                    <a:bodyPr/>
                    <a:lstStyle/>
                    <a:p>
                      <a:pPr algn="ctr" fontAlgn="ctr"/>
                      <a:r>
                        <a:rPr lang="en-US" sz="1050" u="none" strike="noStrike" dirty="0">
                          <a:solidFill>
                            <a:schemeClr val="tx2"/>
                          </a:solidFill>
                          <a:effectLst/>
                        </a:rPr>
                        <a:t>Black</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11.1%</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12.5%</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14.3%</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3.8%</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-8.7%</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-7.5%</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-14.2%</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8"/>
                  </a:ext>
                </a:extLst>
              </a:tr>
              <a:tr h="249857">
                <a:tc vMerge="1">
                  <a:txBody>
                    <a:bodyPr/>
                    <a:lstStyle/>
                    <a:p>
                      <a:endParaRPr lang="en-US"/>
                    </a:p>
                  </a:txBody>
                  <a:tcPr/>
                </a:tc>
                <a:tc>
                  <a:txBody>
                    <a:bodyPr/>
                    <a:lstStyle/>
                    <a:p>
                      <a:pPr algn="ctr" fontAlgn="ctr"/>
                      <a:r>
                        <a:rPr lang="en-US" sz="1050" u="none" strike="noStrike" dirty="0">
                          <a:solidFill>
                            <a:schemeClr val="tx2"/>
                          </a:solidFill>
                          <a:effectLst/>
                        </a:rPr>
                        <a:t>Hispanic</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50.1%</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51.7%</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58.3%</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39.1%</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35.3%</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36.0%</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32.9%</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09"/>
                  </a:ext>
                </a:extLst>
              </a:tr>
              <a:tr h="249857">
                <a:tc vMerge="1">
                  <a:txBody>
                    <a:bodyPr/>
                    <a:lstStyle/>
                    <a:p>
                      <a:endParaRPr lang="en-US"/>
                    </a:p>
                  </a:txBody>
                  <a:tcPr/>
                </a:tc>
                <a:tc>
                  <a:txBody>
                    <a:bodyPr/>
                    <a:lstStyle/>
                    <a:p>
                      <a:pPr algn="ctr" fontAlgn="ctr"/>
                      <a:r>
                        <a:rPr lang="en-US" sz="1050" u="none" strike="noStrike" dirty="0">
                          <a:solidFill>
                            <a:schemeClr val="tx2"/>
                          </a:solidFill>
                          <a:effectLst/>
                        </a:rPr>
                        <a:t>Other</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84.6%</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86.0%</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87.2%</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79.1%</a:t>
                      </a:r>
                      <a:endParaRPr lang="en-US" sz="1050" b="0" i="0" u="none" strike="noStrike">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57.6%</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63.8%</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a:solidFill>
                            <a:schemeClr val="tx2"/>
                          </a:solidFill>
                          <a:effectLst/>
                        </a:rPr>
                        <a:t>35.9%</a:t>
                      </a:r>
                      <a:endParaRPr lang="en-US" sz="1050" b="0" i="0" u="none" strike="noStrike">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10"/>
                  </a:ext>
                </a:extLst>
              </a:tr>
              <a:tr h="499716">
                <a:tc>
                  <a:txBody>
                    <a:bodyPr/>
                    <a:lstStyle/>
                    <a:p>
                      <a:pPr algn="l" fontAlgn="b"/>
                      <a:endParaRPr lang="en-US" sz="1050" b="0" i="0" u="none" strike="noStrike">
                        <a:solidFill>
                          <a:schemeClr val="tx2"/>
                        </a:solidFill>
                        <a:effectLst/>
                        <a:latin typeface="Calibri" panose="020F0502020204030204" pitchFamily="34" charset="0"/>
                      </a:endParaRPr>
                    </a:p>
                  </a:txBody>
                  <a:tcPr marL="7604" marR="7604" marT="7604" marB="0" anchor="b"/>
                </a:tc>
                <a:tc>
                  <a:txBody>
                    <a:bodyPr/>
                    <a:lstStyle/>
                    <a:p>
                      <a:pPr algn="ctr" fontAlgn="ctr"/>
                      <a:r>
                        <a:rPr lang="en-US" sz="1050" u="none" strike="noStrike" dirty="0">
                          <a:solidFill>
                            <a:schemeClr val="tx2"/>
                          </a:solidFill>
                          <a:effectLst/>
                        </a:rPr>
                        <a:t>Number of Counties</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254</a:t>
                      </a:r>
                      <a:endParaRPr lang="en-US" sz="1050" b="1"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82</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35</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47</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172</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84</a:t>
                      </a:r>
                      <a:endParaRPr lang="en-US" sz="1050" b="0" i="0" u="none" strike="noStrike" dirty="0">
                        <a:solidFill>
                          <a:schemeClr val="tx2"/>
                        </a:solidFill>
                        <a:effectLst/>
                        <a:latin typeface="Calibri" panose="020F0502020204030204" pitchFamily="34" charset="0"/>
                      </a:endParaRPr>
                    </a:p>
                  </a:txBody>
                  <a:tcPr marL="7604" marR="7604" marT="7604" marB="0" anchor="ctr"/>
                </a:tc>
                <a:tc>
                  <a:txBody>
                    <a:bodyPr/>
                    <a:lstStyle/>
                    <a:p>
                      <a:pPr algn="r" fontAlgn="ctr"/>
                      <a:r>
                        <a:rPr lang="en-US" sz="1050" u="none" strike="noStrike" dirty="0">
                          <a:solidFill>
                            <a:schemeClr val="tx2"/>
                          </a:solidFill>
                          <a:effectLst/>
                        </a:rPr>
                        <a:t>88</a:t>
                      </a:r>
                      <a:endParaRPr lang="en-US" sz="1050" b="0" i="0" u="none" strike="noStrike" dirty="0">
                        <a:solidFill>
                          <a:schemeClr val="tx2"/>
                        </a:solidFill>
                        <a:effectLst/>
                        <a:latin typeface="Calibri" panose="020F0502020204030204" pitchFamily="34" charset="0"/>
                      </a:endParaRPr>
                    </a:p>
                  </a:txBody>
                  <a:tcPr marL="7604" marR="7604" marT="7604" marB="0" anchor="ctr"/>
                </a:tc>
                <a:extLst>
                  <a:ext uri="{0D108BD9-81ED-4DB2-BD59-A6C34878D82A}">
                    <a16:rowId xmlns:a16="http://schemas.microsoft.com/office/drawing/2014/main" val="10011"/>
                  </a:ext>
                </a:extLst>
              </a:tr>
            </a:tbl>
          </a:graphicData>
        </a:graphic>
      </p:graphicFrame>
      <p:sp>
        <p:nvSpPr>
          <p:cNvPr id="10" name="TextBox 9"/>
          <p:cNvSpPr txBox="1"/>
          <p:nvPr/>
        </p:nvSpPr>
        <p:spPr>
          <a:xfrm>
            <a:off x="152400" y="6473078"/>
            <a:ext cx="8616461" cy="230832"/>
          </a:xfrm>
          <a:prstGeom prst="rect">
            <a:avLst/>
          </a:prstGeom>
          <a:noFill/>
        </p:spPr>
        <p:txBody>
          <a:bodyPr wrap="none" rtlCol="0">
            <a:spAutoFit/>
          </a:bodyPr>
          <a:lstStyle/>
          <a:p>
            <a:r>
              <a:rPr lang="en-US" sz="900" dirty="0">
                <a:solidFill>
                  <a:schemeClr val="bg1">
                    <a:lumMod val="50000"/>
                  </a:schemeClr>
                </a:solidFill>
              </a:rPr>
              <a:t>Source: Texas Demographic Center 2016 Population Projections, 2000-2010 migration scenario. U.S. Department of Agriculture 2013 Rural Urban Continuum Codes</a:t>
            </a:r>
          </a:p>
        </p:txBody>
      </p:sp>
      <p:sp>
        <p:nvSpPr>
          <p:cNvPr id="3" name="Rectangle 2"/>
          <p:cNvSpPr/>
          <p:nvPr/>
        </p:nvSpPr>
        <p:spPr>
          <a:xfrm>
            <a:off x="3427926" y="2621690"/>
            <a:ext cx="914400" cy="228600"/>
          </a:xfrm>
          <a:prstGeom prst="rect">
            <a:avLst/>
          </a:prstGeom>
          <a:ln w="19050">
            <a:solidFill>
              <a:schemeClr val="accent2">
                <a:alpha val="65000"/>
              </a:schemeClr>
            </a:solidFill>
          </a:ln>
        </p:spPr>
        <p:txBody>
          <a:bodyPr rtlCol="0" anchor="ctr">
            <a:spAutoFit/>
          </a:bodyPr>
          <a:lstStyle/>
          <a:p>
            <a:pPr algn="ctr"/>
            <a:endParaRPr lang="en-US" dirty="0">
              <a:solidFill>
                <a:schemeClr val="tx2"/>
              </a:solidFill>
            </a:endParaRPr>
          </a:p>
        </p:txBody>
      </p:sp>
      <p:sp>
        <p:nvSpPr>
          <p:cNvPr id="7" name="Rectangle 6"/>
          <p:cNvSpPr/>
          <p:nvPr/>
        </p:nvSpPr>
        <p:spPr>
          <a:xfrm>
            <a:off x="3429000" y="4648200"/>
            <a:ext cx="1676400" cy="228600"/>
          </a:xfrm>
          <a:prstGeom prst="rect">
            <a:avLst/>
          </a:prstGeom>
          <a:ln w="19050">
            <a:solidFill>
              <a:schemeClr val="accent2">
                <a:alpha val="65000"/>
              </a:schemeClr>
            </a:solidFill>
          </a:ln>
        </p:spPr>
        <p:txBody>
          <a:bodyPr rtlCol="0" anchor="ctr">
            <a:spAutoFit/>
          </a:bodyPr>
          <a:lstStyle/>
          <a:p>
            <a:pPr algn="ctr"/>
            <a:endParaRPr lang="en-US" dirty="0">
              <a:solidFill>
                <a:schemeClr val="tx2"/>
              </a:solidFill>
            </a:endParaRPr>
          </a:p>
        </p:txBody>
      </p:sp>
      <p:sp>
        <p:nvSpPr>
          <p:cNvPr id="8" name="Rectangle 7"/>
          <p:cNvSpPr/>
          <p:nvPr/>
        </p:nvSpPr>
        <p:spPr>
          <a:xfrm>
            <a:off x="2514600" y="2850290"/>
            <a:ext cx="5181600" cy="273909"/>
          </a:xfrm>
          <a:prstGeom prst="rect">
            <a:avLst/>
          </a:prstGeom>
          <a:ln w="19050">
            <a:solidFill>
              <a:schemeClr val="accent2">
                <a:alpha val="65000"/>
              </a:schemeClr>
            </a:solidFill>
          </a:ln>
        </p:spPr>
        <p:txBody>
          <a:bodyPr rtlCol="0" anchor="ctr">
            <a:spAutoFit/>
          </a:bodyPr>
          <a:lstStyle/>
          <a:p>
            <a:pPr algn="ctr"/>
            <a:endParaRPr lang="en-US" dirty="0">
              <a:solidFill>
                <a:schemeClr val="tx2"/>
              </a:solidFill>
            </a:endParaRPr>
          </a:p>
        </p:txBody>
      </p:sp>
      <p:sp>
        <p:nvSpPr>
          <p:cNvPr id="11" name="Rectangle 10"/>
          <p:cNvSpPr/>
          <p:nvPr/>
        </p:nvSpPr>
        <p:spPr>
          <a:xfrm>
            <a:off x="6017654" y="3124198"/>
            <a:ext cx="2566690" cy="228601"/>
          </a:xfrm>
          <a:prstGeom prst="rect">
            <a:avLst/>
          </a:prstGeom>
          <a:ln w="19050">
            <a:solidFill>
              <a:schemeClr val="accent2"/>
            </a:solidFill>
          </a:ln>
        </p:spPr>
        <p:txBody>
          <a:bodyPr rtlCol="0" anchor="ctr">
            <a:spAutoFit/>
          </a:bodyPr>
          <a:lstStyle/>
          <a:p>
            <a:pPr algn="ctr"/>
            <a:endParaRPr lang="en-US" dirty="0">
              <a:solidFill>
                <a:schemeClr val="tx2"/>
              </a:solidFill>
            </a:endParaRPr>
          </a:p>
        </p:txBody>
      </p:sp>
      <p:sp>
        <p:nvSpPr>
          <p:cNvPr id="12" name="Rectangle 11"/>
          <p:cNvSpPr/>
          <p:nvPr/>
        </p:nvSpPr>
        <p:spPr>
          <a:xfrm>
            <a:off x="3427926" y="3343164"/>
            <a:ext cx="2589727" cy="238236"/>
          </a:xfrm>
          <a:prstGeom prst="rect">
            <a:avLst/>
          </a:prstGeom>
          <a:ln w="19050">
            <a:solidFill>
              <a:schemeClr val="accent2"/>
            </a:solidFill>
          </a:ln>
        </p:spPr>
        <p:txBody>
          <a:bodyPr rtlCol="0" anchor="ctr">
            <a:spAutoFit/>
          </a:bodyPr>
          <a:lstStyle/>
          <a:p>
            <a:pPr algn="ctr"/>
            <a:endParaRPr lang="en-US" dirty="0">
              <a:solidFill>
                <a:schemeClr val="tx2"/>
              </a:solidFill>
            </a:endParaRPr>
          </a:p>
        </p:txBody>
      </p:sp>
      <p:sp>
        <p:nvSpPr>
          <p:cNvPr id="13" name="Rectangle 12"/>
          <p:cNvSpPr/>
          <p:nvPr/>
        </p:nvSpPr>
        <p:spPr>
          <a:xfrm>
            <a:off x="6017653" y="3346384"/>
            <a:ext cx="1678547" cy="235016"/>
          </a:xfrm>
          <a:prstGeom prst="rect">
            <a:avLst/>
          </a:prstGeom>
          <a:ln w="19050">
            <a:solidFill>
              <a:schemeClr val="accent2"/>
            </a:solidFill>
          </a:ln>
        </p:spPr>
        <p:txBody>
          <a:bodyPr rtlCol="0" anchor="ctr">
            <a:spAutoFit/>
          </a:bodyPr>
          <a:lstStyle/>
          <a:p>
            <a:pPr algn="ctr"/>
            <a:endParaRPr lang="en-US" dirty="0">
              <a:solidFill>
                <a:schemeClr val="tx2"/>
              </a:solidFill>
            </a:endParaRPr>
          </a:p>
        </p:txBody>
      </p:sp>
    </p:spTree>
    <p:extLst>
      <p:ext uri="{BB962C8B-B14F-4D97-AF65-F5344CB8AC3E}">
        <p14:creationId xmlns:p14="http://schemas.microsoft.com/office/powerpoint/2010/main" val="379620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Projected Population of Persons Aged 0-18 Years by Race and Ethnicity, Texas 2010-2050</a:t>
            </a:r>
          </a:p>
        </p:txBody>
      </p:sp>
      <p:graphicFrame>
        <p:nvGraphicFramePr>
          <p:cNvPr id="9" name="Content Placeholder 8"/>
          <p:cNvGraphicFramePr>
            <a:graphicFrameLocks noGrp="1"/>
          </p:cNvGraphicFramePr>
          <p:nvPr>
            <p:ph idx="1"/>
            <p:extLst/>
          </p:nvPr>
        </p:nvGraphicFramePr>
        <p:xfrm>
          <a:off x="497204" y="15240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38</a:t>
            </a:fld>
            <a:endParaRPr lang="en-US" dirty="0"/>
          </a:p>
        </p:txBody>
      </p:sp>
      <p:sp>
        <p:nvSpPr>
          <p:cNvPr id="10" name="TextBox 9"/>
          <p:cNvSpPr txBox="1"/>
          <p:nvPr/>
        </p:nvSpPr>
        <p:spPr>
          <a:xfrm>
            <a:off x="76200" y="6478320"/>
            <a:ext cx="8763000" cy="200055"/>
          </a:xfrm>
          <a:prstGeom prst="rect">
            <a:avLst/>
          </a:prstGeom>
          <a:noFill/>
        </p:spPr>
        <p:txBody>
          <a:bodyPr wrap="square" rtlCol="0">
            <a:spAutoFit/>
          </a:bodyPr>
          <a:lstStyle/>
          <a:p>
            <a:pPr marL="798513" indent="-798513">
              <a:spcBef>
                <a:spcPct val="50000"/>
              </a:spcBef>
            </a:pPr>
            <a:r>
              <a:rPr lang="en-US" sz="700" dirty="0">
                <a:solidFill>
                  <a:schemeClr val="tx1">
                    <a:lumMod val="50000"/>
                    <a:lumOff val="50000"/>
                  </a:schemeClr>
                </a:solidFill>
                <a:latin typeface="Arial" pitchFamily="34" charset="0"/>
                <a:cs typeface="Arial" pitchFamily="34" charset="0"/>
              </a:rPr>
              <a:t>Source: Texas </a:t>
            </a:r>
            <a:r>
              <a:rPr lang="en-US" sz="700" dirty="0" smtClean="0">
                <a:solidFill>
                  <a:schemeClr val="tx1">
                    <a:lumMod val="50000"/>
                    <a:lumOff val="50000"/>
                  </a:schemeClr>
                </a:solidFill>
                <a:latin typeface="Arial" pitchFamily="34" charset="0"/>
                <a:cs typeface="Arial" pitchFamily="34" charset="0"/>
              </a:rPr>
              <a:t>Demographic Center, </a:t>
            </a:r>
            <a:r>
              <a:rPr lang="en-US" sz="700" dirty="0">
                <a:solidFill>
                  <a:schemeClr val="tx1">
                    <a:lumMod val="50000"/>
                    <a:lumOff val="50000"/>
                  </a:schemeClr>
                </a:solidFill>
                <a:latin typeface="Arial" pitchFamily="34" charset="0"/>
                <a:cs typeface="Arial" pitchFamily="34" charset="0"/>
              </a:rPr>
              <a:t>2016 Population </a:t>
            </a:r>
            <a:r>
              <a:rPr lang="en-US" sz="700" dirty="0" smtClean="0">
                <a:solidFill>
                  <a:schemeClr val="tx1">
                    <a:lumMod val="50000"/>
                    <a:lumOff val="50000"/>
                  </a:schemeClr>
                </a:solidFill>
                <a:latin typeface="Arial" pitchFamily="34" charset="0"/>
                <a:cs typeface="Arial" pitchFamily="34" charset="0"/>
              </a:rPr>
              <a:t>Projections, 2000-2010 Migration Scenario</a:t>
            </a:r>
            <a:endParaRPr lang="en-US" sz="7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59579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Projected Percent of Population of Persons Aged 0-18 Years by Race and Ethnicity, Texas 2010-2050</a:t>
            </a:r>
          </a:p>
        </p:txBody>
      </p:sp>
      <p:graphicFrame>
        <p:nvGraphicFramePr>
          <p:cNvPr id="9" name="Content Placeholder 8"/>
          <p:cNvGraphicFramePr>
            <a:graphicFrameLocks noGrp="1"/>
          </p:cNvGraphicFramePr>
          <p:nvPr>
            <p:ph idx="1"/>
            <p:extLst/>
          </p:nvPr>
        </p:nvGraphicFramePr>
        <p:xfrm>
          <a:off x="497204" y="15240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39</a:t>
            </a:fld>
            <a:endParaRPr lang="en-US" dirty="0"/>
          </a:p>
        </p:txBody>
      </p:sp>
      <p:sp>
        <p:nvSpPr>
          <p:cNvPr id="10" name="TextBox 9"/>
          <p:cNvSpPr txBox="1"/>
          <p:nvPr/>
        </p:nvSpPr>
        <p:spPr>
          <a:xfrm>
            <a:off x="76200" y="6478320"/>
            <a:ext cx="8763000" cy="215444"/>
          </a:xfrm>
          <a:prstGeom prst="rect">
            <a:avLst/>
          </a:prstGeom>
          <a:noFill/>
        </p:spPr>
        <p:txBody>
          <a:bodyPr wrap="square" rtlCol="0">
            <a:spAutoFit/>
          </a:bodyPr>
          <a:lstStyle/>
          <a:p>
            <a:pPr marL="798513" indent="-798513">
              <a:spcBef>
                <a:spcPct val="50000"/>
              </a:spcBef>
            </a:pPr>
            <a:r>
              <a:rPr lang="en-US" sz="800" dirty="0">
                <a:solidFill>
                  <a:schemeClr val="tx1">
                    <a:lumMod val="50000"/>
                    <a:lumOff val="50000"/>
                  </a:schemeClr>
                </a:solidFill>
                <a:latin typeface="Arial" pitchFamily="34" charset="0"/>
                <a:cs typeface="Arial" pitchFamily="34" charset="0"/>
              </a:rPr>
              <a:t>Source: Texas </a:t>
            </a:r>
            <a:r>
              <a:rPr lang="en-US" sz="800" dirty="0" smtClean="0">
                <a:solidFill>
                  <a:schemeClr val="tx1">
                    <a:lumMod val="50000"/>
                    <a:lumOff val="50000"/>
                  </a:schemeClr>
                </a:solidFill>
                <a:latin typeface="Arial" pitchFamily="34" charset="0"/>
                <a:cs typeface="Arial" pitchFamily="34" charset="0"/>
              </a:rPr>
              <a:t>Demographic Center, </a:t>
            </a:r>
            <a:r>
              <a:rPr lang="en-US" sz="800" dirty="0">
                <a:solidFill>
                  <a:schemeClr val="tx1">
                    <a:lumMod val="50000"/>
                    <a:lumOff val="50000"/>
                  </a:schemeClr>
                </a:solidFill>
                <a:latin typeface="Arial" pitchFamily="34" charset="0"/>
                <a:cs typeface="Arial" pitchFamily="34" charset="0"/>
              </a:rPr>
              <a:t>2016 Population </a:t>
            </a:r>
            <a:r>
              <a:rPr lang="en-US" sz="800" dirty="0" smtClean="0">
                <a:solidFill>
                  <a:schemeClr val="tx1">
                    <a:lumMod val="50000"/>
                    <a:lumOff val="50000"/>
                  </a:schemeClr>
                </a:solidFill>
                <a:latin typeface="Arial" pitchFamily="34" charset="0"/>
                <a:cs typeface="Arial" pitchFamily="34" charset="0"/>
              </a:rPr>
              <a:t>Projections, 2000-2010 Migration Scenario</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36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000" dirty="0"/>
              <a:t>Estimated Population Change, Texas Counties, 2010 to </a:t>
            </a:r>
            <a:r>
              <a:rPr lang="en-US" sz="2000" dirty="0" smtClean="0"/>
              <a:t>2017</a:t>
            </a:r>
            <a:endParaRPr lang="en-US" sz="20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4</a:t>
            </a:fld>
            <a:endParaRPr lang="en-US" dirty="0"/>
          </a:p>
        </p:txBody>
      </p:sp>
      <p:sp>
        <p:nvSpPr>
          <p:cNvPr id="15" name="TextBox 14"/>
          <p:cNvSpPr txBox="1"/>
          <p:nvPr/>
        </p:nvSpPr>
        <p:spPr>
          <a:xfrm>
            <a:off x="6" y="6501769"/>
            <a:ext cx="3621504" cy="230832"/>
          </a:xfrm>
          <a:prstGeom prst="rect">
            <a:avLst/>
          </a:prstGeom>
          <a:noFill/>
        </p:spPr>
        <p:txBody>
          <a:bodyPr wrap="none" rtlCol="0">
            <a:spAutoFit/>
          </a:bodyPr>
          <a:lstStyle/>
          <a:p>
            <a:r>
              <a:rPr lang="en-US" sz="900" dirty="0">
                <a:solidFill>
                  <a:schemeClr val="tx1">
                    <a:lumMod val="50000"/>
                    <a:lumOff val="50000"/>
                  </a:schemeClr>
                </a:solidFill>
              </a:rPr>
              <a:t>Source: U.S. Census </a:t>
            </a:r>
            <a:r>
              <a:rPr lang="en-US" sz="900" dirty="0" smtClean="0">
                <a:solidFill>
                  <a:schemeClr val="tx1">
                    <a:lumMod val="50000"/>
                    <a:lumOff val="50000"/>
                  </a:schemeClr>
                </a:solidFill>
              </a:rPr>
              <a:t>Bureau, 2017 Vintage </a:t>
            </a:r>
            <a:r>
              <a:rPr lang="en-US" sz="900" dirty="0">
                <a:solidFill>
                  <a:schemeClr val="tx1">
                    <a:lumMod val="50000"/>
                    <a:lumOff val="50000"/>
                  </a:schemeClr>
                </a:solidFill>
              </a:rPr>
              <a:t>Population </a:t>
            </a:r>
            <a:r>
              <a:rPr lang="en-US" sz="900" dirty="0" smtClean="0">
                <a:solidFill>
                  <a:schemeClr val="tx1">
                    <a:lumMod val="50000"/>
                    <a:lumOff val="50000"/>
                  </a:schemeClr>
                </a:solidFill>
              </a:rPr>
              <a:t>Estimates </a:t>
            </a:r>
            <a:endParaRPr lang="en-US" sz="900" dirty="0">
              <a:solidFill>
                <a:schemeClr val="tx1">
                  <a:lumMod val="50000"/>
                  <a:lumOff val="50000"/>
                </a:schemeClr>
              </a:solidFill>
            </a:endParaRPr>
          </a:p>
        </p:txBody>
      </p:sp>
      <p:pic>
        <p:nvPicPr>
          <p:cNvPr id="5" name="Picture 4"/>
          <p:cNvPicPr>
            <a:picLocks noChangeAspect="1"/>
          </p:cNvPicPr>
          <p:nvPr/>
        </p:nvPicPr>
        <p:blipFill rotWithShape="1">
          <a:blip r:embed="rId3"/>
          <a:srcRect l="1696" t="9072" r="25337" b="28627"/>
          <a:stretch/>
        </p:blipFill>
        <p:spPr>
          <a:xfrm>
            <a:off x="1828801" y="1295400"/>
            <a:ext cx="6553200" cy="5257800"/>
          </a:xfrm>
          <a:prstGeom prst="rect">
            <a:avLst/>
          </a:prstGeom>
        </p:spPr>
      </p:pic>
      <p:pic>
        <p:nvPicPr>
          <p:cNvPr id="8" name="Picture 7"/>
          <p:cNvPicPr>
            <a:picLocks noChangeAspect="1"/>
          </p:cNvPicPr>
          <p:nvPr/>
        </p:nvPicPr>
        <p:blipFill rotWithShape="1">
          <a:blip r:embed="rId4"/>
          <a:srcRect t="31372" r="23970" b="15686"/>
          <a:stretch/>
        </p:blipFill>
        <p:spPr>
          <a:xfrm>
            <a:off x="990600" y="1295400"/>
            <a:ext cx="2565879" cy="2057400"/>
          </a:xfrm>
          <a:prstGeom prst="rect">
            <a:avLst/>
          </a:prstGeom>
        </p:spPr>
      </p:pic>
      <p:pic>
        <p:nvPicPr>
          <p:cNvPr id="3" name="Picture 4"/>
          <p:cNvPicPr>
            <a:picLocks noChangeAspect="1"/>
          </p:cNvPicPr>
          <p:nvPr/>
        </p:nvPicPr>
        <p:blipFill rotWithShape="1">
          <a:blip r:embed="rId3"/>
          <a:srcRect l="1696" t="9072" r="25337" b="28627"/>
          <a:stretch/>
        </p:blipFill>
        <p:spPr>
          <a:xfrm>
            <a:off x="1828801" y="1295400"/>
            <a:ext cx="6553200" cy="5257800"/>
          </a:xfrm>
          <a:prstGeom prst="rect">
            <a:avLst/>
          </a:prstGeom>
        </p:spPr>
      </p:pic>
      <p:pic>
        <p:nvPicPr>
          <p:cNvPr id="6" name="Picture 7"/>
          <p:cNvPicPr>
            <a:picLocks noChangeAspect="1"/>
          </p:cNvPicPr>
          <p:nvPr/>
        </p:nvPicPr>
        <p:blipFill rotWithShape="1">
          <a:blip r:embed="rId4"/>
          <a:srcRect t="31372" r="23970" b="15686"/>
          <a:stretch/>
        </p:blipFill>
        <p:spPr>
          <a:xfrm>
            <a:off x="990600" y="1295400"/>
            <a:ext cx="2565879" cy="2057400"/>
          </a:xfrm>
          <a:prstGeom prst="rect">
            <a:avLst/>
          </a:prstGeom>
        </p:spPr>
      </p:pic>
    </p:spTree>
    <p:extLst>
      <p:ext uri="{BB962C8B-B14F-4D97-AF65-F5344CB8AC3E}">
        <p14:creationId xmlns:p14="http://schemas.microsoft.com/office/powerpoint/2010/main" val="4251800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686800" cy="457200"/>
          </a:xfrm>
        </p:spPr>
        <p:txBody>
          <a:bodyPr>
            <a:noAutofit/>
          </a:bodyPr>
          <a:lstStyle/>
          <a:p>
            <a:pPr algn="ctr"/>
            <a:r>
              <a:rPr lang="en-US" sz="2400" dirty="0" smtClean="0"/>
              <a:t>Trends in Educational Attainment of Persons in the Labor Force (25-64 Years of Age) in Texas by Race/Ethnicity – High School Graduates and Above</a:t>
            </a:r>
            <a:endParaRPr lang="en-US" sz="2400" dirty="0"/>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74"/>
          <a:ext cx="8034338" cy="4657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2993387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 y="439558"/>
            <a:ext cx="92202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41</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22015475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20170"/>
            <a:ext cx="9220200" cy="685800"/>
          </a:xfrm>
        </p:spPr>
        <p:txBody>
          <a:bodyPr>
            <a:noAutofit/>
          </a:bodyPr>
          <a:lstStyle/>
          <a:p>
            <a:pPr algn="ctr"/>
            <a:r>
              <a:rPr lang="en-US" sz="2400" dirty="0"/>
              <a:t>Percent of the Civilian Labor Force (ages 25-64) by Educational Attainment for 2011, </a:t>
            </a:r>
            <a:r>
              <a:rPr lang="en-US" sz="2400" dirty="0" smtClean="0"/>
              <a:t>and 2030 </a:t>
            </a:r>
            <a:r>
              <a:rPr lang="en-US" sz="2400" dirty="0"/>
              <a:t>Using Trended Rates, 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42</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1053195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2800" dirty="0" smtClean="0"/>
              <a:t>Projected Population Change, Texas Counties, 2010-2050</a:t>
            </a:r>
            <a:endParaRPr lang="en-US" sz="2800" dirty="0"/>
          </a:p>
        </p:txBody>
      </p:sp>
      <p:sp>
        <p:nvSpPr>
          <p:cNvPr id="6" name="TextBox 5"/>
          <p:cNvSpPr txBox="1"/>
          <p:nvPr/>
        </p:nvSpPr>
        <p:spPr>
          <a:xfrm>
            <a:off x="-50947" y="6542836"/>
            <a:ext cx="8763000" cy="246221"/>
          </a:xfrm>
          <a:prstGeom prst="rect">
            <a:avLst/>
          </a:prstGeom>
          <a:noFill/>
        </p:spPr>
        <p:txBody>
          <a:bodyPr wrap="square" rtlCol="0">
            <a:spAutoFit/>
          </a:bodyPr>
          <a:lstStyle/>
          <a:p>
            <a:pPr marL="798513" indent="-798513">
              <a:spcBef>
                <a:spcPct val="50000"/>
              </a:spcBef>
            </a:pPr>
            <a:r>
              <a:rPr lang="en-US" sz="1000" dirty="0" smtClean="0">
                <a:solidFill>
                  <a:schemeClr val="tx1">
                    <a:lumMod val="50000"/>
                    <a:lumOff val="50000"/>
                  </a:schemeClr>
                </a:solidFill>
                <a:latin typeface="Arial" pitchFamily="34" charset="0"/>
                <a:cs typeface="Arial" pitchFamily="34" charset="0"/>
              </a:rPr>
              <a:t>Source: Texas State Data Center 2014 Population Projections . 2000-2010 Migration Scenario</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6" t="22202" r="4881" b="23087"/>
          <a:stretch/>
        </p:blipFill>
        <p:spPr bwMode="auto">
          <a:xfrm>
            <a:off x="1880333" y="1205299"/>
            <a:ext cx="6522270" cy="537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2958"/>
          <a:stretch/>
        </p:blipFill>
        <p:spPr bwMode="auto">
          <a:xfrm>
            <a:off x="748192" y="1268273"/>
            <a:ext cx="2465642" cy="216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1057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Projected Percent Change in Population 2010-2050</a:t>
            </a:r>
            <a:endParaRPr lang="en-US" dirty="0"/>
          </a:p>
        </p:txBody>
      </p:sp>
      <p:pic>
        <p:nvPicPr>
          <p:cNvPr id="5" name="Content Placeholder 4"/>
          <p:cNvPicPr>
            <a:picLocks noGrp="1" noChangeAspect="1"/>
          </p:cNvPicPr>
          <p:nvPr>
            <p:ph idx="1"/>
          </p:nvPr>
        </p:nvPicPr>
        <p:blipFill rotWithShape="1">
          <a:blip r:embed="rId3"/>
          <a:srcRect l="2757" t="12075" r="5808" b="3471"/>
          <a:stretch/>
        </p:blipFill>
        <p:spPr>
          <a:xfrm>
            <a:off x="1447800" y="1066800"/>
            <a:ext cx="6934200" cy="5562600"/>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44</a:t>
            </a:fld>
            <a:endParaRPr lang="en-US" dirty="0"/>
          </a:p>
        </p:txBody>
      </p:sp>
      <p:pic>
        <p:nvPicPr>
          <p:cNvPr id="6" name="Picture 5"/>
          <p:cNvPicPr>
            <a:picLocks noChangeAspect="1"/>
          </p:cNvPicPr>
          <p:nvPr/>
        </p:nvPicPr>
        <p:blipFill rotWithShape="1">
          <a:blip r:embed="rId4"/>
          <a:srcRect t="36644"/>
          <a:stretch/>
        </p:blipFill>
        <p:spPr>
          <a:xfrm>
            <a:off x="1295400" y="1800798"/>
            <a:ext cx="1360041" cy="1314508"/>
          </a:xfrm>
          <a:prstGeom prst="rect">
            <a:avLst/>
          </a:prstGeom>
        </p:spPr>
      </p:pic>
      <p:sp>
        <p:nvSpPr>
          <p:cNvPr id="7" name="TextBox 6"/>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1.0 Scenario</a:t>
            </a:r>
          </a:p>
        </p:txBody>
      </p:sp>
    </p:spTree>
    <p:extLst>
      <p:ext uri="{BB962C8B-B14F-4D97-AF65-F5344CB8AC3E}">
        <p14:creationId xmlns:p14="http://schemas.microsoft.com/office/powerpoint/2010/main" val="194725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4294967295"/>
          </p:nvPr>
        </p:nvSpPr>
        <p:spPr>
          <a:xfrm>
            <a:off x="914400" y="1676400"/>
            <a:ext cx="79248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eaLnBrk="1" hangingPunct="1">
              <a:buNone/>
            </a:pPr>
            <a:r>
              <a:rPr lang="en-US" dirty="0" smtClean="0"/>
              <a:t>State Demographer</a:t>
            </a:r>
          </a:p>
          <a:p>
            <a:pPr lvl="1">
              <a:buNone/>
            </a:pPr>
            <a:r>
              <a:rPr lang="en-US" dirty="0" smtClean="0"/>
              <a:t>Office: (210) 458-6530</a:t>
            </a:r>
          </a:p>
          <a:p>
            <a:pPr lvl="1">
              <a:buNone/>
            </a:pPr>
            <a:r>
              <a:rPr lang="en-US" dirty="0" smtClean="0"/>
              <a:t>Email: Lloyd.Potter@utsa.edu</a:t>
            </a:r>
          </a:p>
          <a:p>
            <a:pPr lvl="1" eaLnBrk="1" hangingPunct="1">
              <a:buNone/>
            </a:pPr>
            <a:r>
              <a:rPr lang="en-US" dirty="0" smtClean="0"/>
              <a:t>Internet: demographics.texas.gov</a:t>
            </a:r>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5714081" y="5190499"/>
            <a:ext cx="572243" cy="442437"/>
          </a:xfrm>
          <a:prstGeom prst="rect">
            <a:avLst/>
          </a:prstGeom>
        </p:spPr>
        <p:txBody>
          <a:bodyPr anchor="ctr"/>
          <a:lstStyle/>
          <a:p>
            <a:pPr algn="r" fontAlgn="auto">
              <a:spcBef>
                <a:spcPts val="0"/>
              </a:spcBef>
              <a:spcAft>
                <a:spcPts val="0"/>
              </a:spcAft>
              <a:defRPr/>
            </a:pPr>
            <a:endParaRPr lang="en-US" sz="2000" dirty="0">
              <a:solidFill>
                <a:schemeClr val="tx1">
                  <a:tint val="75000"/>
                </a:schemeClr>
              </a:solidFill>
              <a:latin typeface="+mn-lt"/>
              <a:cs typeface="+mn-cs"/>
            </a:endParaRPr>
          </a:p>
        </p:txBody>
      </p:sp>
      <p:sp>
        <p:nvSpPr>
          <p:cNvPr id="9" name="Rectangle 8"/>
          <p:cNvSpPr/>
          <p:nvPr/>
        </p:nvSpPr>
        <p:spPr>
          <a:xfrm>
            <a:off x="1295400" y="1905002"/>
            <a:ext cx="4369594"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572000"/>
            <a:ext cx="341593" cy="341593"/>
          </a:xfrm>
          <a:prstGeom prst="rect">
            <a:avLst/>
          </a:prstGeom>
        </p:spPr>
      </p:pic>
      <p:sp>
        <p:nvSpPr>
          <p:cNvPr id="10" name="TextBox 9"/>
          <p:cNvSpPr txBox="1"/>
          <p:nvPr/>
        </p:nvSpPr>
        <p:spPr>
          <a:xfrm>
            <a:off x="1789393" y="4513483"/>
            <a:ext cx="4804906" cy="400110"/>
          </a:xfrm>
          <a:prstGeom prst="rect">
            <a:avLst/>
          </a:prstGeom>
          <a:noFill/>
        </p:spPr>
        <p:txBody>
          <a:bodyPr wrap="square" rtlCol="0">
            <a:spAutoFit/>
          </a:bodyPr>
          <a:lstStyle/>
          <a:p>
            <a:r>
              <a:rPr lang="en-US" sz="2000" dirty="0" smtClean="0">
                <a:solidFill>
                  <a:schemeClr val="tx2"/>
                </a:solidFill>
              </a:rPr>
              <a:t>@</a:t>
            </a:r>
            <a:r>
              <a:rPr lang="en-US" sz="2000" dirty="0" err="1" smtClean="0">
                <a:solidFill>
                  <a:schemeClr val="tx2"/>
                </a:solidFill>
              </a:rPr>
              <a:t>TexasDemography</a:t>
            </a:r>
            <a:endParaRPr lang="en-US" sz="2000" dirty="0">
              <a:solidFill>
                <a:schemeClr val="tx2"/>
              </a:solidFill>
            </a:endParaRPr>
          </a:p>
        </p:txBody>
      </p:sp>
      <p:sp>
        <p:nvSpPr>
          <p:cNvPr id="2" name="Slide Number Placeholder 1"/>
          <p:cNvSpPr>
            <a:spLocks noGrp="1"/>
          </p:cNvSpPr>
          <p:nvPr>
            <p:ph type="sldNum" sz="quarter" idx="12"/>
          </p:nvPr>
        </p:nvSpPr>
        <p:spPr/>
        <p:txBody>
          <a:bodyPr/>
          <a:lstStyle/>
          <a:p>
            <a:fld id="{2BC1FA3B-F0C1-4F58-90BE-DCC7501F4B28}" type="slidenum">
              <a:rPr lang="en-US" smtClean="0"/>
              <a:pPr/>
              <a:t>45</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Percent Change of the Total Population by County, Texas, </a:t>
            </a:r>
            <a:r>
              <a:rPr lang="en-US" sz="2400" dirty="0" smtClean="0"/>
              <a:t>2016 </a:t>
            </a:r>
            <a:r>
              <a:rPr lang="en-US" sz="2400" dirty="0"/>
              <a:t>to </a:t>
            </a:r>
            <a:r>
              <a:rPr lang="en-US" sz="2400" dirty="0" smtClean="0"/>
              <a:t>2017</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5</a:t>
            </a:fld>
            <a:endParaRPr lang="en-US" dirty="0"/>
          </a:p>
        </p:txBody>
      </p:sp>
      <p:sp>
        <p:nvSpPr>
          <p:cNvPr id="15" name="TextBox 14"/>
          <p:cNvSpPr txBox="1"/>
          <p:nvPr/>
        </p:nvSpPr>
        <p:spPr>
          <a:xfrm>
            <a:off x="5" y="6538923"/>
            <a:ext cx="3978974"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2017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9" name="Picture 8"/>
          <p:cNvPicPr>
            <a:picLocks noChangeAspect="1"/>
          </p:cNvPicPr>
          <p:nvPr/>
        </p:nvPicPr>
        <p:blipFill rotWithShape="1">
          <a:blip r:embed="rId3"/>
          <a:srcRect t="31599" r="29281" b="15305"/>
          <a:stretch/>
        </p:blipFill>
        <p:spPr>
          <a:xfrm>
            <a:off x="1371600" y="1447800"/>
            <a:ext cx="2291538" cy="1981200"/>
          </a:xfrm>
          <a:prstGeom prst="rect">
            <a:avLst/>
          </a:prstGeom>
        </p:spPr>
      </p:pic>
      <p:pic>
        <p:nvPicPr>
          <p:cNvPr id="11" name="Picture 10"/>
          <p:cNvPicPr>
            <a:picLocks noChangeAspect="1"/>
          </p:cNvPicPr>
          <p:nvPr/>
        </p:nvPicPr>
        <p:blipFill rotWithShape="1">
          <a:blip r:embed="rId4"/>
          <a:srcRect l="1060" t="8335" r="24306" b="27865"/>
          <a:stretch/>
        </p:blipFill>
        <p:spPr>
          <a:xfrm>
            <a:off x="1604384" y="1035788"/>
            <a:ext cx="7104165" cy="5706626"/>
          </a:xfrm>
          <a:prstGeom prst="rect">
            <a:avLst/>
          </a:prstGeom>
        </p:spPr>
      </p:pic>
    </p:spTree>
    <p:extLst>
      <p:ext uri="{BB962C8B-B14F-4D97-AF65-F5344CB8AC3E}">
        <p14:creationId xmlns:p14="http://schemas.microsoft.com/office/powerpoint/2010/main" val="959319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692"/>
            <a:ext cx="7539616" cy="990600"/>
          </a:xfrm>
        </p:spPr>
        <p:txBody>
          <a:bodyPr>
            <a:noAutofit/>
          </a:bodyPr>
          <a:lstStyle/>
          <a:p>
            <a:r>
              <a:rPr lang="en-US" sz="2400" dirty="0"/>
              <a:t>Estimated Percent Change of the Total Population by County, Texas, 2010 to </a:t>
            </a:r>
            <a:r>
              <a:rPr lang="en-US" sz="2400" dirty="0" smtClean="0"/>
              <a:t>2017</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6</a:t>
            </a:fld>
            <a:endParaRPr lang="en-US" dirty="0"/>
          </a:p>
        </p:txBody>
      </p:sp>
      <p:sp>
        <p:nvSpPr>
          <p:cNvPr id="15" name="TextBox 14"/>
          <p:cNvSpPr txBox="1"/>
          <p:nvPr/>
        </p:nvSpPr>
        <p:spPr>
          <a:xfrm>
            <a:off x="5" y="6538923"/>
            <a:ext cx="3978974"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2017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3" name="Picture 2"/>
          <p:cNvPicPr>
            <a:picLocks noChangeAspect="1"/>
          </p:cNvPicPr>
          <p:nvPr/>
        </p:nvPicPr>
        <p:blipFill rotWithShape="1">
          <a:blip r:embed="rId3"/>
          <a:srcRect t="32141" r="23120" b="16306"/>
          <a:stretch/>
        </p:blipFill>
        <p:spPr>
          <a:xfrm>
            <a:off x="1066800" y="1524000"/>
            <a:ext cx="2253341" cy="1752600"/>
          </a:xfrm>
          <a:prstGeom prst="rect">
            <a:avLst/>
          </a:prstGeom>
        </p:spPr>
      </p:pic>
      <p:pic>
        <p:nvPicPr>
          <p:cNvPr id="5" name="Picture 2"/>
          <p:cNvPicPr>
            <a:picLocks noChangeAspect="1"/>
          </p:cNvPicPr>
          <p:nvPr/>
        </p:nvPicPr>
        <p:blipFill rotWithShape="1">
          <a:blip r:embed="rId3"/>
          <a:srcRect t="32141" r="23120" b="16306"/>
          <a:stretch/>
        </p:blipFill>
        <p:spPr>
          <a:xfrm>
            <a:off x="1066800" y="1524000"/>
            <a:ext cx="2253341" cy="1752600"/>
          </a:xfrm>
          <a:prstGeom prst="rect">
            <a:avLst/>
          </a:prstGeom>
        </p:spPr>
      </p:pic>
      <p:pic>
        <p:nvPicPr>
          <p:cNvPr id="7" name="Picture 5"/>
          <p:cNvPicPr>
            <a:picLocks noChangeAspect="1"/>
          </p:cNvPicPr>
          <p:nvPr/>
        </p:nvPicPr>
        <p:blipFill rotWithShape="1">
          <a:blip r:embed="rId4"/>
          <a:srcRect l="2120" t="6511" r="23887" b="24482"/>
          <a:stretch/>
        </p:blipFill>
        <p:spPr>
          <a:xfrm>
            <a:off x="1447800" y="914400"/>
            <a:ext cx="6998257" cy="6133137"/>
          </a:xfrm>
          <a:prstGeom prst="rect">
            <a:avLst/>
          </a:prstGeom>
        </p:spPr>
      </p:pic>
    </p:spTree>
    <p:extLst>
      <p:ext uri="{BB962C8B-B14F-4D97-AF65-F5344CB8AC3E}">
        <p14:creationId xmlns:p14="http://schemas.microsoft.com/office/powerpoint/2010/main" val="955845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a:t>
            </a:r>
            <a:r>
              <a:rPr lang="en-US" sz="2400" dirty="0" smtClean="0"/>
              <a:t>Numeric Change from Domestic Migration </a:t>
            </a:r>
            <a:r>
              <a:rPr lang="en-US" sz="2400" dirty="0"/>
              <a:t>by County, Texas, 2010 to </a:t>
            </a:r>
            <a:r>
              <a:rPr lang="en-US" sz="2400" dirty="0" smtClean="0"/>
              <a:t>2017</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5" y="6538923"/>
            <a:ext cx="3978974"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2017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1957" t="9114" r="25856" b="25784"/>
          <a:stretch/>
        </p:blipFill>
        <p:spPr>
          <a:xfrm>
            <a:off x="1986143" y="1298744"/>
            <a:ext cx="6473953" cy="5486400"/>
          </a:xfrm>
          <a:prstGeom prst="rect">
            <a:avLst/>
          </a:prstGeom>
        </p:spPr>
      </p:pic>
      <p:pic>
        <p:nvPicPr>
          <p:cNvPr id="7" name="Picture 6"/>
          <p:cNvPicPr>
            <a:picLocks noChangeAspect="1"/>
          </p:cNvPicPr>
          <p:nvPr/>
        </p:nvPicPr>
        <p:blipFill rotWithShape="1">
          <a:blip r:embed="rId4"/>
          <a:srcRect t="31364" r="27390" b="15306"/>
          <a:stretch/>
        </p:blipFill>
        <p:spPr>
          <a:xfrm>
            <a:off x="1295400" y="1447800"/>
            <a:ext cx="2504440" cy="2133600"/>
          </a:xfrm>
          <a:prstGeom prst="rect">
            <a:avLst/>
          </a:prstGeom>
        </p:spPr>
      </p:pic>
    </p:spTree>
    <p:extLst>
      <p:ext uri="{BB962C8B-B14F-4D97-AF65-F5344CB8AC3E}">
        <p14:creationId xmlns:p14="http://schemas.microsoft.com/office/powerpoint/2010/main" val="3367531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33206888"/>
              </p:ext>
            </p:extLst>
          </p:nvPr>
        </p:nvGraphicFramePr>
        <p:xfrm>
          <a:off x="457200" y="1371600"/>
          <a:ext cx="8534400" cy="5124196"/>
        </p:xfrm>
        <a:graphic>
          <a:graphicData uri="http://schemas.openxmlformats.org/drawingml/2006/table">
            <a:tbl>
              <a:tblPr firstRow="1" firstCol="1" bandRow="1">
                <a:tableStyleId>{5C22544A-7EE6-4342-B048-85BDC9FD1C3A}</a:tableStyleId>
              </a:tblPr>
              <a:tblGrid>
                <a:gridCol w="17525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00201">
                  <a:extLst>
                    <a:ext uri="{9D8B030D-6E8A-4147-A177-3AD203B41FA5}">
                      <a16:colId xmlns:a16="http://schemas.microsoft.com/office/drawing/2014/main" val="20005"/>
                    </a:ext>
                  </a:extLst>
                </a:gridCol>
              </a:tblGrid>
              <a:tr h="838200">
                <a:tc>
                  <a:txBody>
                    <a:bodyPr/>
                    <a:lstStyle/>
                    <a:p>
                      <a:pPr algn="ctr">
                        <a:lnSpc>
                          <a:spcPct val="107000"/>
                        </a:lnSpc>
                      </a:pPr>
                      <a:r>
                        <a:rPr lang="en-US" sz="1600" b="1" dirty="0" smtClean="0">
                          <a:effectLst/>
                          <a:latin typeface="Calibri" panose="020F0502020204030204" pitchFamily="34" charset="0"/>
                        </a:rPr>
                        <a:t>County</a:t>
                      </a:r>
                    </a:p>
                    <a:p>
                      <a:pPr algn="ctr">
                        <a:lnSpc>
                          <a:spcPct val="107000"/>
                        </a:lnSpc>
                      </a:pPr>
                      <a:endParaRPr lang="en-US" sz="1600" b="1"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U.S. Rank </a:t>
                      </a:r>
                      <a:r>
                        <a:rPr lang="en-US" sz="1600" b="1" dirty="0" smtClean="0">
                          <a:effectLst/>
                        </a:rPr>
                        <a:t>Population Change</a:t>
                      </a:r>
                    </a:p>
                  </a:txBody>
                  <a:tcPr marL="61254" marR="61254" marT="0" marB="0" anchor="b"/>
                </a:tc>
                <a:tc>
                  <a:txBody>
                    <a:bodyPr/>
                    <a:lstStyle/>
                    <a:p>
                      <a:pPr marL="0" marR="0" algn="ctr">
                        <a:lnSpc>
                          <a:spcPct val="107000"/>
                        </a:lnSpc>
                        <a:spcBef>
                          <a:spcPts val="0"/>
                        </a:spcBef>
                        <a:spcAft>
                          <a:spcPts val="0"/>
                        </a:spcAft>
                      </a:pPr>
                      <a:r>
                        <a:rPr lang="en-US" sz="1600" b="1" dirty="0" smtClean="0">
                          <a:effectLst/>
                        </a:rPr>
                        <a:t>Population Change</a:t>
                      </a:r>
                    </a:p>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smtClean="0">
                          <a:effectLst/>
                        </a:rPr>
                        <a:t>Percent of Change from Natural </a:t>
                      </a:r>
                      <a:r>
                        <a:rPr lang="en-US" sz="1600" b="1" dirty="0">
                          <a:effectLst/>
                        </a:rPr>
                        <a:t>Increase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a:t>
                      </a:r>
                      <a:r>
                        <a:rPr lang="en-US" sz="1600" b="1" dirty="0" smtClean="0">
                          <a:effectLst/>
                        </a:rPr>
                        <a:t>Change</a:t>
                      </a:r>
                      <a:r>
                        <a:rPr lang="en-US" sz="1600" b="1" baseline="0" dirty="0" smtClean="0">
                          <a:effectLst/>
                        </a:rPr>
                        <a:t> </a:t>
                      </a:r>
                      <a:r>
                        <a:rPr lang="en-US" sz="1600" b="1" dirty="0" smtClean="0">
                          <a:effectLst/>
                        </a:rPr>
                        <a:t>from Domestic  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a:t>
                      </a:r>
                      <a:r>
                        <a:rPr lang="en-US" sz="1600" b="1" dirty="0" smtClean="0">
                          <a:effectLst/>
                        </a:rPr>
                        <a:t>Change from International 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extLst>
                  <a:ext uri="{0D108BD9-81ED-4DB2-BD59-A6C34878D82A}">
                    <a16:rowId xmlns:a16="http://schemas.microsoft.com/office/drawing/2014/main" val="10000"/>
                  </a:ext>
                </a:extLst>
              </a:tr>
              <a:tr h="320373">
                <a:tc>
                  <a:txBody>
                    <a:bodyPr/>
                    <a:lstStyle/>
                    <a:p>
                      <a:pPr algn="l" fontAlgn="b"/>
                      <a:r>
                        <a:rPr lang="en-US" sz="2000" b="0" i="0" u="none" strike="noStrike" dirty="0" smtClean="0">
                          <a:solidFill>
                            <a:schemeClr val="bg1"/>
                          </a:solidFill>
                          <a:effectLst/>
                          <a:latin typeface="Calibri" panose="020F0502020204030204" pitchFamily="34" charset="0"/>
                        </a:rPr>
                        <a:t>Harris*</a:t>
                      </a:r>
                      <a:endParaRPr lang="en-US" sz="2000" b="0" i="0" u="none" strike="noStrike" dirty="0">
                        <a:solidFill>
                          <a:schemeClr val="bg1"/>
                        </a:solidFill>
                        <a:effectLst/>
                        <a:latin typeface="Calibri" panose="020F0502020204030204" pitchFamily="34" charset="0"/>
                      </a:endParaRP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4</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35,939 </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97.2%</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-126.0%</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97.2%</a:t>
                      </a:r>
                    </a:p>
                  </a:txBody>
                  <a:tcPr marL="7620" marR="7620" marT="7620" marB="0" anchor="b"/>
                </a:tc>
                <a:extLst>
                  <a:ext uri="{0D108BD9-81ED-4DB2-BD59-A6C34878D82A}">
                    <a16:rowId xmlns:a16="http://schemas.microsoft.com/office/drawing/2014/main" val="10001"/>
                  </a:ext>
                </a:extLst>
              </a:tr>
              <a:tr h="320373">
                <a:tc>
                  <a:txBody>
                    <a:bodyPr/>
                    <a:lstStyle/>
                    <a:p>
                      <a:pPr algn="l" fontAlgn="b"/>
                      <a:r>
                        <a:rPr lang="en-US" sz="2000" b="0" i="0" u="none" strike="noStrike" dirty="0">
                          <a:solidFill>
                            <a:schemeClr val="bg1"/>
                          </a:solidFill>
                          <a:effectLst/>
                          <a:latin typeface="Calibri" panose="020F0502020204030204" pitchFamily="34" charset="0"/>
                        </a:rPr>
                        <a:t>Tarrant</a:t>
                      </a:r>
                    </a:p>
                  </a:txBody>
                  <a:tcPr marL="7620" marR="7620" marT="7620" marB="0" anchor="b">
                    <a:solidFill>
                      <a:schemeClr val="accent1"/>
                    </a:solidFill>
                  </a:tcPr>
                </a:tc>
                <a:tc>
                  <a:txBody>
                    <a:bodyPr/>
                    <a:lstStyle/>
                    <a:p>
                      <a:pPr algn="r" fontAlgn="b"/>
                      <a:r>
                        <a:rPr lang="en-US" sz="1800" b="0" i="0" u="none" strike="noStrike" dirty="0">
                          <a:solidFill>
                            <a:schemeClr val="tx2"/>
                          </a:solidFill>
                          <a:effectLst/>
                          <a:latin typeface="Calibri" panose="020F0502020204030204" pitchFamily="34" charset="0"/>
                        </a:rPr>
                        <a:t>5</a:t>
                      </a:r>
                    </a:p>
                  </a:txBody>
                  <a:tcPr marL="7620" marR="7620" marT="7620" marB="0" anchor="b">
                    <a:solidFill>
                      <a:schemeClr val="bg1">
                        <a:lumMod val="95000"/>
                      </a:schemeClr>
                    </a:solidFill>
                  </a:tcPr>
                </a:tc>
                <a:tc>
                  <a:txBody>
                    <a:bodyPr/>
                    <a:lstStyle/>
                    <a:p>
                      <a:pPr algn="l" fontAlgn="b"/>
                      <a:r>
                        <a:rPr lang="en-US" sz="1600" b="0" i="0" u="none" strike="noStrike" dirty="0">
                          <a:solidFill>
                            <a:schemeClr val="tx2"/>
                          </a:solidFill>
                          <a:effectLst/>
                          <a:latin typeface="Calibri" panose="020F0502020204030204" pitchFamily="34" charset="0"/>
                        </a:rPr>
                        <a:t>             32,729 </a:t>
                      </a:r>
                    </a:p>
                  </a:txBody>
                  <a:tcPr marL="7620" marR="7620" marT="7620" marB="0" anchor="b">
                    <a:solidFill>
                      <a:schemeClr val="bg1">
                        <a:lumMod val="95000"/>
                      </a:schemeClr>
                    </a:solidFill>
                  </a:tcPr>
                </a:tc>
                <a:tc>
                  <a:txBody>
                    <a:bodyPr/>
                    <a:lstStyle/>
                    <a:p>
                      <a:pPr algn="r" fontAlgn="b"/>
                      <a:r>
                        <a:rPr lang="en-US" sz="1800" b="0" i="0" u="none" strike="noStrike">
                          <a:solidFill>
                            <a:schemeClr val="tx2"/>
                          </a:solidFill>
                          <a:effectLst/>
                          <a:latin typeface="Calibri" panose="020F0502020204030204" pitchFamily="34" charset="0"/>
                        </a:rPr>
                        <a:t>23.1%</a:t>
                      </a:r>
                    </a:p>
                  </a:txBody>
                  <a:tcPr marL="7620" marR="7620" marT="7620" marB="0" anchor="b">
                    <a:solidFill>
                      <a:schemeClr val="bg1">
                        <a:lumMod val="95000"/>
                      </a:schemeClr>
                    </a:solidFill>
                  </a:tcPr>
                </a:tc>
                <a:tc>
                  <a:txBody>
                    <a:bodyPr/>
                    <a:lstStyle/>
                    <a:p>
                      <a:pPr algn="r" fontAlgn="b"/>
                      <a:r>
                        <a:rPr lang="en-US" sz="1800" b="0" i="0" u="none" strike="noStrike">
                          <a:solidFill>
                            <a:schemeClr val="tx2"/>
                          </a:solidFill>
                          <a:effectLst/>
                          <a:latin typeface="Calibri" panose="020F0502020204030204" pitchFamily="34" charset="0"/>
                        </a:rPr>
                        <a:t>29.0%</a:t>
                      </a:r>
                    </a:p>
                  </a:txBody>
                  <a:tcPr marL="7620" marR="7620" marT="7620" marB="0" anchor="b">
                    <a:solidFill>
                      <a:schemeClr val="bg1">
                        <a:lumMod val="95000"/>
                      </a:schemeClr>
                    </a:solidFill>
                  </a:tcPr>
                </a:tc>
                <a:tc>
                  <a:txBody>
                    <a:bodyPr/>
                    <a:lstStyle/>
                    <a:p>
                      <a:pPr algn="r" fontAlgn="b"/>
                      <a:r>
                        <a:rPr lang="en-US" sz="1800" b="0" i="0" u="none" strike="noStrike">
                          <a:solidFill>
                            <a:schemeClr val="tx2"/>
                          </a:solidFill>
                          <a:effectLst/>
                          <a:latin typeface="Calibri" panose="020F0502020204030204" pitchFamily="34" charset="0"/>
                        </a:rPr>
                        <a:t>23.1%</a:t>
                      </a:r>
                    </a:p>
                  </a:txBody>
                  <a:tcPr marL="7620" marR="7620" marT="7620" marB="0" anchor="b">
                    <a:solidFill>
                      <a:schemeClr val="bg1">
                        <a:lumMod val="95000"/>
                      </a:schemeClr>
                    </a:solidFill>
                  </a:tcPr>
                </a:tc>
                <a:extLst>
                  <a:ext uri="{0D108BD9-81ED-4DB2-BD59-A6C34878D82A}">
                    <a16:rowId xmlns:a16="http://schemas.microsoft.com/office/drawing/2014/main" val="10002"/>
                  </a:ext>
                </a:extLst>
              </a:tr>
              <a:tr h="320373">
                <a:tc>
                  <a:txBody>
                    <a:bodyPr/>
                    <a:lstStyle/>
                    <a:p>
                      <a:pPr algn="l" fontAlgn="b"/>
                      <a:r>
                        <a:rPr lang="en-US" sz="2000" b="0" i="0" u="none" strike="noStrike" dirty="0">
                          <a:solidFill>
                            <a:schemeClr val="bg1"/>
                          </a:solidFill>
                          <a:effectLst/>
                          <a:latin typeface="Calibri" panose="020F0502020204030204" pitchFamily="34" charset="0"/>
                        </a:rPr>
                        <a:t>Bexar</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7</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30,831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18.8%</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33.4%</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18.8%</a:t>
                      </a:r>
                    </a:p>
                  </a:txBody>
                  <a:tcPr marL="7620" marR="7620" marT="7620" marB="0" anchor="b"/>
                </a:tc>
                <a:extLst>
                  <a:ext uri="{0D108BD9-81ED-4DB2-BD59-A6C34878D82A}">
                    <a16:rowId xmlns:a16="http://schemas.microsoft.com/office/drawing/2014/main" val="10003"/>
                  </a:ext>
                </a:extLst>
              </a:tr>
              <a:tr h="320373">
                <a:tc>
                  <a:txBody>
                    <a:bodyPr/>
                    <a:lstStyle/>
                    <a:p>
                      <a:pPr algn="l" fontAlgn="b"/>
                      <a:r>
                        <a:rPr lang="en-US" sz="2000" b="0" i="0" u="none" strike="noStrike" dirty="0">
                          <a:solidFill>
                            <a:schemeClr val="bg1"/>
                          </a:solidFill>
                          <a:effectLst/>
                          <a:latin typeface="Calibri" panose="020F0502020204030204" pitchFamily="34" charset="0"/>
                        </a:rPr>
                        <a:t>Dallas</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8</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30,686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47.6%</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-25.5%</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47.6%</a:t>
                      </a:r>
                    </a:p>
                  </a:txBody>
                  <a:tcPr marL="7620" marR="7620" marT="7620" marB="0" anchor="b"/>
                </a:tc>
                <a:extLst>
                  <a:ext uri="{0D108BD9-81ED-4DB2-BD59-A6C34878D82A}">
                    <a16:rowId xmlns:a16="http://schemas.microsoft.com/office/drawing/2014/main" val="10004"/>
                  </a:ext>
                </a:extLst>
              </a:tr>
              <a:tr h="320373">
                <a:tc>
                  <a:txBody>
                    <a:bodyPr/>
                    <a:lstStyle/>
                    <a:p>
                      <a:pPr algn="l" fontAlgn="b"/>
                      <a:r>
                        <a:rPr lang="en-US" sz="2000" b="0" i="0" u="none" strike="noStrike" dirty="0">
                          <a:solidFill>
                            <a:schemeClr val="bg1"/>
                          </a:solidFill>
                          <a:effectLst/>
                          <a:latin typeface="Calibri" panose="020F0502020204030204" pitchFamily="34" charset="0"/>
                        </a:rPr>
                        <a:t>Denton</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9</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27,911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9.7%</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67.0%</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9.7%</a:t>
                      </a:r>
                    </a:p>
                  </a:txBody>
                  <a:tcPr marL="7620" marR="7620" marT="7620" marB="0" anchor="b"/>
                </a:tc>
                <a:extLst>
                  <a:ext uri="{0D108BD9-81ED-4DB2-BD59-A6C34878D82A}">
                    <a16:rowId xmlns:a16="http://schemas.microsoft.com/office/drawing/2014/main" val="10005"/>
                  </a:ext>
                </a:extLst>
              </a:tr>
              <a:tr h="320373">
                <a:tc>
                  <a:txBody>
                    <a:bodyPr/>
                    <a:lstStyle/>
                    <a:p>
                      <a:pPr algn="l" fontAlgn="b"/>
                      <a:r>
                        <a:rPr lang="en-US" sz="2000" b="0" i="0" u="none" strike="noStrike" dirty="0">
                          <a:solidFill>
                            <a:schemeClr val="bg1"/>
                          </a:solidFill>
                          <a:effectLst/>
                          <a:latin typeface="Calibri" panose="020F0502020204030204" pitchFamily="34" charset="0"/>
                        </a:rPr>
                        <a:t>Collin</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10</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27,150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19.0%</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56.5%</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19.0%</a:t>
                      </a:r>
                    </a:p>
                  </a:txBody>
                  <a:tcPr marL="7620" marR="7620" marT="7620" marB="0" anchor="b"/>
                </a:tc>
                <a:extLst>
                  <a:ext uri="{0D108BD9-81ED-4DB2-BD59-A6C34878D82A}">
                    <a16:rowId xmlns:a16="http://schemas.microsoft.com/office/drawing/2014/main" val="10006"/>
                  </a:ext>
                </a:extLst>
              </a:tr>
              <a:tr h="320373">
                <a:tc>
                  <a:txBody>
                    <a:bodyPr/>
                    <a:lstStyle/>
                    <a:p>
                      <a:pPr algn="l" fontAlgn="b"/>
                      <a:r>
                        <a:rPr lang="en-US" sz="2000" b="0" i="0" u="none" strike="noStrike" dirty="0">
                          <a:solidFill>
                            <a:schemeClr val="bg1"/>
                          </a:solidFill>
                          <a:effectLst/>
                          <a:latin typeface="Calibri" panose="020F0502020204030204" pitchFamily="34" charset="0"/>
                        </a:rPr>
                        <a:t>Fort Bend</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14</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22,870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22.6%</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48.1%</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22.6%</a:t>
                      </a:r>
                    </a:p>
                  </a:txBody>
                  <a:tcPr marL="7620" marR="7620" marT="7620" marB="0" anchor="b"/>
                </a:tc>
                <a:extLst>
                  <a:ext uri="{0D108BD9-81ED-4DB2-BD59-A6C34878D82A}">
                    <a16:rowId xmlns:a16="http://schemas.microsoft.com/office/drawing/2014/main" val="10007"/>
                  </a:ext>
                </a:extLst>
              </a:tr>
              <a:tr h="320373">
                <a:tc>
                  <a:txBody>
                    <a:bodyPr/>
                    <a:lstStyle/>
                    <a:p>
                      <a:pPr algn="l" fontAlgn="b"/>
                      <a:r>
                        <a:rPr lang="en-US" sz="2000" b="0" i="0" u="none" strike="noStrike" dirty="0">
                          <a:solidFill>
                            <a:schemeClr val="bg1"/>
                          </a:solidFill>
                          <a:effectLst/>
                          <a:latin typeface="Calibri" panose="020F0502020204030204" pitchFamily="34" charset="0"/>
                        </a:rPr>
                        <a:t>Travis</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15</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22,116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30.0%</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22.1%</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30.0%</a:t>
                      </a:r>
                    </a:p>
                  </a:txBody>
                  <a:tcPr marL="7620" marR="7620" marT="7620" marB="0" anchor="b"/>
                </a:tc>
                <a:extLst>
                  <a:ext uri="{0D108BD9-81ED-4DB2-BD59-A6C34878D82A}">
                    <a16:rowId xmlns:a16="http://schemas.microsoft.com/office/drawing/2014/main" val="10008"/>
                  </a:ext>
                </a:extLst>
              </a:tr>
              <a:tr h="320373">
                <a:tc>
                  <a:txBody>
                    <a:bodyPr/>
                    <a:lstStyle/>
                    <a:p>
                      <a:pPr algn="l" fontAlgn="b"/>
                      <a:r>
                        <a:rPr lang="en-US" sz="2000" b="0" i="0" u="none" strike="noStrike" dirty="0">
                          <a:solidFill>
                            <a:schemeClr val="bg1"/>
                          </a:solidFill>
                          <a:effectLst/>
                          <a:latin typeface="Calibri" panose="020F0502020204030204" pitchFamily="34" charset="0"/>
                        </a:rPr>
                        <a:t>Williamson</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19</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19,776 </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6.3%</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73.5%</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6.3%</a:t>
                      </a:r>
                    </a:p>
                  </a:txBody>
                  <a:tcPr marL="7620" marR="7620" marT="7620" marB="0" anchor="b"/>
                </a:tc>
                <a:extLst>
                  <a:ext uri="{0D108BD9-81ED-4DB2-BD59-A6C34878D82A}">
                    <a16:rowId xmlns:a16="http://schemas.microsoft.com/office/drawing/2014/main" val="10009"/>
                  </a:ext>
                </a:extLst>
              </a:tr>
              <a:tr h="320373">
                <a:tc>
                  <a:txBody>
                    <a:bodyPr/>
                    <a:lstStyle/>
                    <a:p>
                      <a:pPr algn="l" fontAlgn="b"/>
                      <a:r>
                        <a:rPr lang="en-US" sz="2000" b="0" i="0" u="none" strike="noStrike" dirty="0">
                          <a:solidFill>
                            <a:schemeClr val="bg1"/>
                          </a:solidFill>
                          <a:effectLst/>
                          <a:latin typeface="Calibri" panose="020F0502020204030204" pitchFamily="34" charset="0"/>
                        </a:rPr>
                        <a:t>Montgomery</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28</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16,412 </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8.8%</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68.5%</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8.8%</a:t>
                      </a:r>
                    </a:p>
                  </a:txBody>
                  <a:tcPr marL="7620" marR="7620" marT="7620" marB="0" anchor="b"/>
                </a:tc>
                <a:extLst>
                  <a:ext uri="{0D108BD9-81ED-4DB2-BD59-A6C34878D82A}">
                    <a16:rowId xmlns:a16="http://schemas.microsoft.com/office/drawing/2014/main" val="10010"/>
                  </a:ext>
                </a:extLst>
              </a:tr>
              <a:tr h="320373">
                <a:tc>
                  <a:txBody>
                    <a:bodyPr/>
                    <a:lstStyle/>
                    <a:p>
                      <a:pPr algn="l" fontAlgn="b"/>
                      <a:r>
                        <a:rPr lang="en-US" sz="2000" b="0" i="0" u="none" strike="noStrike" dirty="0" smtClean="0">
                          <a:solidFill>
                            <a:schemeClr val="bg1"/>
                          </a:solidFill>
                          <a:effectLst/>
                          <a:latin typeface="Calibri" panose="020F0502020204030204" pitchFamily="34" charset="0"/>
                        </a:rPr>
                        <a:t>Hidalgo*</a:t>
                      </a:r>
                      <a:endParaRPr lang="en-US" sz="2000" b="0" i="0" u="none" strike="noStrike" dirty="0">
                        <a:solidFill>
                          <a:schemeClr val="bg1"/>
                        </a:solidFill>
                        <a:effectLst/>
                        <a:latin typeface="Calibri" panose="020F0502020204030204" pitchFamily="34" charset="0"/>
                      </a:endParaRP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49</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10,474 </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28.5%</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-34.5%</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28.5%</a:t>
                      </a:r>
                    </a:p>
                  </a:txBody>
                  <a:tcPr marL="7620" marR="7620" marT="7620" marB="0" anchor="b"/>
                </a:tc>
                <a:extLst>
                  <a:ext uri="{0D108BD9-81ED-4DB2-BD59-A6C34878D82A}">
                    <a16:rowId xmlns:a16="http://schemas.microsoft.com/office/drawing/2014/main" val="10011"/>
                  </a:ext>
                </a:extLst>
              </a:tr>
              <a:tr h="385211">
                <a:tc gridSpan="6">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Hidalgo</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and Harris Counties had negative net migration (Harris -10,322 and Hidalgo -621).</a:t>
                      </a: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2"/>
                  </a:ext>
                </a:extLst>
              </a:tr>
              <a:tr h="170109">
                <a:tc gridSpan="6">
                  <a:txBody>
                    <a:bodyPr/>
                    <a:lstStyle/>
                    <a:p>
                      <a:pPr marL="0" marR="0">
                        <a:lnSpc>
                          <a:spcPct val="107000"/>
                        </a:lnSpc>
                        <a:spcBef>
                          <a:spcPts val="0"/>
                        </a:spcBef>
                        <a:spcAft>
                          <a:spcPts val="0"/>
                        </a:spcAft>
                      </a:pPr>
                      <a:r>
                        <a:rPr lang="en-US" sz="1050" dirty="0">
                          <a:effectLst/>
                        </a:rPr>
                        <a:t>Source: U.S. Census  Bureau, </a:t>
                      </a:r>
                      <a:r>
                        <a:rPr lang="en-US" sz="1050" dirty="0" smtClean="0">
                          <a:effectLst/>
                        </a:rPr>
                        <a:t>2017 </a:t>
                      </a:r>
                      <a:r>
                        <a:rPr lang="en-US" sz="1050" dirty="0">
                          <a:effectLst/>
                        </a:rPr>
                        <a:t>Vintage Population Estimates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3" name="Rectangle 2"/>
          <p:cNvSpPr/>
          <p:nvPr/>
        </p:nvSpPr>
        <p:spPr>
          <a:xfrm>
            <a:off x="2743200" y="76200"/>
            <a:ext cx="4572000" cy="830997"/>
          </a:xfrm>
          <a:prstGeom prst="rect">
            <a:avLst/>
          </a:prstGeom>
        </p:spPr>
        <p:txBody>
          <a:bodyPr>
            <a:spAutoFit/>
          </a:bodyPr>
          <a:lstStyle/>
          <a:p>
            <a:r>
              <a:rPr lang="en-US" dirty="0" smtClean="0">
                <a:solidFill>
                  <a:schemeClr val="bg1"/>
                </a:solidFill>
              </a:rPr>
              <a:t>Top Counties for Numeric Growth in </a:t>
            </a:r>
            <a:r>
              <a:rPr lang="en-US" dirty="0">
                <a:solidFill>
                  <a:schemeClr val="bg1"/>
                </a:solidFill>
              </a:rPr>
              <a:t>Texas, </a:t>
            </a:r>
            <a:r>
              <a:rPr lang="en-US" dirty="0" smtClean="0">
                <a:solidFill>
                  <a:schemeClr val="bg1"/>
                </a:solidFill>
              </a:rPr>
              <a:t>2016-2017</a:t>
            </a:r>
            <a:endParaRPr lang="en-US" dirty="0">
              <a:solidFill>
                <a:schemeClr val="bg1"/>
              </a:solidFill>
            </a:endParaRPr>
          </a:p>
        </p:txBody>
      </p:sp>
      <p:sp>
        <p:nvSpPr>
          <p:cNvPr id="4" name="Rectangle 3"/>
          <p:cNvSpPr/>
          <p:nvPr/>
        </p:nvSpPr>
        <p:spPr>
          <a:xfrm>
            <a:off x="4503336" y="2422315"/>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5" name="Rectangle 4"/>
          <p:cNvSpPr/>
          <p:nvPr/>
        </p:nvSpPr>
        <p:spPr>
          <a:xfrm>
            <a:off x="4495800" y="3387556"/>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6" name="Rectangle 5"/>
          <p:cNvSpPr/>
          <p:nvPr/>
        </p:nvSpPr>
        <p:spPr>
          <a:xfrm>
            <a:off x="5951136" y="2420701"/>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7" name="Rectangle 6"/>
          <p:cNvSpPr/>
          <p:nvPr/>
        </p:nvSpPr>
        <p:spPr>
          <a:xfrm>
            <a:off x="5961184" y="33860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8" name="Rectangle 7"/>
          <p:cNvSpPr/>
          <p:nvPr/>
        </p:nvSpPr>
        <p:spPr>
          <a:xfrm>
            <a:off x="7398936" y="2422315"/>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9" name="Rectangle 8"/>
          <p:cNvSpPr/>
          <p:nvPr/>
        </p:nvSpPr>
        <p:spPr>
          <a:xfrm>
            <a:off x="7398936" y="3384386"/>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10" name="Rectangle 9"/>
          <p:cNvSpPr/>
          <p:nvPr/>
        </p:nvSpPr>
        <p:spPr>
          <a:xfrm>
            <a:off x="4513384" y="2730449"/>
            <a:ext cx="1447800" cy="6096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1" name="Rectangle 10"/>
          <p:cNvSpPr/>
          <p:nvPr/>
        </p:nvSpPr>
        <p:spPr>
          <a:xfrm>
            <a:off x="4495800" y="4657598"/>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2" name="Rectangle 11"/>
          <p:cNvSpPr/>
          <p:nvPr/>
        </p:nvSpPr>
        <p:spPr>
          <a:xfrm>
            <a:off x="5951136" y="4657598"/>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3" name="Rectangle 12"/>
          <p:cNvSpPr/>
          <p:nvPr/>
        </p:nvSpPr>
        <p:spPr>
          <a:xfrm>
            <a:off x="5971232" y="2710987"/>
            <a:ext cx="1420168" cy="629062"/>
          </a:xfrm>
          <a:prstGeom prst="rect">
            <a:avLst/>
          </a:prstGeom>
          <a:ln w="22225">
            <a:solidFill>
              <a:schemeClr val="accent6"/>
            </a:solidFill>
          </a:ln>
        </p:spPr>
        <p:txBody>
          <a:bodyPr wrap="square"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323934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76200"/>
            <a:ext cx="4572000" cy="830997"/>
          </a:xfrm>
          <a:prstGeom prst="rect">
            <a:avLst/>
          </a:prstGeom>
        </p:spPr>
        <p:txBody>
          <a:bodyPr>
            <a:spAutoFit/>
          </a:bodyPr>
          <a:lstStyle/>
          <a:p>
            <a:pPr algn="ctr"/>
            <a:r>
              <a:rPr lang="en-US" dirty="0" smtClean="0">
                <a:solidFill>
                  <a:schemeClr val="bg1"/>
                </a:solidFill>
              </a:rPr>
              <a:t>Top Counties for Percent Growth* in </a:t>
            </a:r>
            <a:r>
              <a:rPr lang="en-US" dirty="0">
                <a:solidFill>
                  <a:schemeClr val="bg1"/>
                </a:solidFill>
              </a:rPr>
              <a:t>Texas, </a:t>
            </a:r>
            <a:r>
              <a:rPr lang="en-US" dirty="0" smtClean="0">
                <a:solidFill>
                  <a:schemeClr val="bg1"/>
                </a:solidFill>
              </a:rPr>
              <a:t>2016-2017</a:t>
            </a:r>
            <a:endParaRPr lang="en-US" dirty="0">
              <a:solidFill>
                <a:schemeClr val="bg1"/>
              </a:solidFill>
            </a:endParaRPr>
          </a:p>
        </p:txBody>
      </p:sp>
      <p:graphicFrame>
        <p:nvGraphicFramePr>
          <p:cNvPr id="4" name="Table 3"/>
          <p:cNvGraphicFramePr>
            <a:graphicFrameLocks noGrp="1"/>
          </p:cNvGraphicFramePr>
          <p:nvPr>
            <p:extLst/>
          </p:nvPr>
        </p:nvGraphicFramePr>
        <p:xfrm>
          <a:off x="1600200" y="1143000"/>
          <a:ext cx="6781800" cy="5072587"/>
        </p:xfrm>
        <a:graphic>
          <a:graphicData uri="http://schemas.openxmlformats.org/drawingml/2006/table">
            <a:tbl>
              <a:tblPr firstRow="1" firstCol="1" bandRow="1">
                <a:tableStyleId>{5C22544A-7EE6-4342-B048-85BDC9FD1C3A}</a:tableStyleId>
              </a:tblPr>
              <a:tblGrid>
                <a:gridCol w="2074433">
                  <a:extLst>
                    <a:ext uri="{9D8B030D-6E8A-4147-A177-3AD203B41FA5}">
                      <a16:colId xmlns:a16="http://schemas.microsoft.com/office/drawing/2014/main" val="20000"/>
                    </a:ext>
                  </a:extLst>
                </a:gridCol>
                <a:gridCol w="638287">
                  <a:extLst>
                    <a:ext uri="{9D8B030D-6E8A-4147-A177-3AD203B41FA5}">
                      <a16:colId xmlns:a16="http://schemas.microsoft.com/office/drawing/2014/main" val="20001"/>
                    </a:ext>
                  </a:extLst>
                </a:gridCol>
                <a:gridCol w="1436146">
                  <a:extLst>
                    <a:ext uri="{9D8B030D-6E8A-4147-A177-3AD203B41FA5}">
                      <a16:colId xmlns:a16="http://schemas.microsoft.com/office/drawing/2014/main" val="20002"/>
                    </a:ext>
                  </a:extLst>
                </a:gridCol>
                <a:gridCol w="1276574">
                  <a:extLst>
                    <a:ext uri="{9D8B030D-6E8A-4147-A177-3AD203B41FA5}">
                      <a16:colId xmlns:a16="http://schemas.microsoft.com/office/drawing/2014/main" val="20003"/>
                    </a:ext>
                  </a:extLst>
                </a:gridCol>
                <a:gridCol w="1356360">
                  <a:extLst>
                    <a:ext uri="{9D8B030D-6E8A-4147-A177-3AD203B41FA5}">
                      <a16:colId xmlns:a16="http://schemas.microsoft.com/office/drawing/2014/main" val="20004"/>
                    </a:ext>
                  </a:extLst>
                </a:gridCol>
              </a:tblGrid>
              <a:tr h="990600">
                <a:tc>
                  <a:txBody>
                    <a:bodyPr/>
                    <a:lstStyle/>
                    <a:p>
                      <a:pPr algn="ctr">
                        <a:lnSpc>
                          <a:spcPct val="107000"/>
                        </a:lnSpc>
                      </a:pPr>
                      <a:r>
                        <a:rPr lang="en-US" sz="1400" dirty="0" smtClean="0">
                          <a:effectLst/>
                          <a:latin typeface="Calibri" panose="020F0502020204030204" pitchFamily="34" charset="0"/>
                        </a:rPr>
                        <a:t>County</a:t>
                      </a:r>
                    </a:p>
                    <a:p>
                      <a:pPr algn="ctr">
                        <a:lnSpc>
                          <a:spcPct val="107000"/>
                        </a:lnSpc>
                      </a:pPr>
                      <a:endParaRPr lang="en-US" sz="140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U.S. Rank</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smtClean="0">
                          <a:effectLst/>
                        </a:rPr>
                        <a:t>2015-2016</a:t>
                      </a:r>
                      <a:r>
                        <a:rPr lang="en-US" sz="1400" baseline="0" dirty="0" smtClean="0">
                          <a:effectLst/>
                        </a:rPr>
                        <a:t> </a:t>
                      </a:r>
                      <a:r>
                        <a:rPr lang="en-US" sz="1400" dirty="0" smtClean="0">
                          <a:effectLst/>
                        </a:rPr>
                        <a:t>Percent Population </a:t>
                      </a:r>
                      <a:r>
                        <a:rPr lang="en-US" sz="1400" dirty="0">
                          <a:effectLst/>
                        </a:rPr>
                        <a:t>Change</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Percent </a:t>
                      </a:r>
                      <a:r>
                        <a:rPr lang="en-US" sz="1400" dirty="0" smtClean="0">
                          <a:effectLst/>
                        </a:rPr>
                        <a:t>Change</a:t>
                      </a:r>
                      <a:r>
                        <a:rPr lang="en-US" sz="1400" baseline="0" dirty="0" smtClean="0">
                          <a:effectLst/>
                        </a:rPr>
                        <a:t> </a:t>
                      </a:r>
                      <a:r>
                        <a:rPr lang="en-US" sz="1400" dirty="0" smtClean="0">
                          <a:effectLst/>
                        </a:rPr>
                        <a:t>from Domestic Migration</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Percent </a:t>
                      </a:r>
                      <a:r>
                        <a:rPr lang="en-US" sz="1400" dirty="0" smtClean="0">
                          <a:effectLst/>
                        </a:rPr>
                        <a:t> Change from International</a:t>
                      </a:r>
                    </a:p>
                    <a:p>
                      <a:pPr marL="0" marR="0" algn="ctr">
                        <a:lnSpc>
                          <a:spcPct val="107000"/>
                        </a:lnSpc>
                        <a:spcBef>
                          <a:spcPts val="0"/>
                        </a:spcBef>
                        <a:spcAft>
                          <a:spcPts val="0"/>
                        </a:spcAft>
                      </a:pPr>
                      <a:r>
                        <a:rPr lang="en-US" sz="1400" dirty="0" smtClean="0">
                          <a:effectLst/>
                        </a:rPr>
                        <a:t>Migration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313999">
                <a:tc>
                  <a:txBody>
                    <a:bodyPr/>
                    <a:lstStyle/>
                    <a:p>
                      <a:pPr algn="l" fontAlgn="b"/>
                      <a:r>
                        <a:rPr lang="en-US" sz="2000" b="0" i="0" u="none" strike="noStrike" dirty="0">
                          <a:solidFill>
                            <a:schemeClr val="bg1"/>
                          </a:solidFill>
                          <a:effectLst/>
                          <a:latin typeface="Calibri" panose="020F0502020204030204" pitchFamily="34" charset="0"/>
                        </a:rPr>
                        <a:t>Comal</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2</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5.1%</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90.7%</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1.9%</a:t>
                      </a:r>
                    </a:p>
                  </a:txBody>
                  <a:tcPr marL="7620" marR="7620" marT="7620" marB="0" anchor="b"/>
                </a:tc>
                <a:extLst>
                  <a:ext uri="{0D108BD9-81ED-4DB2-BD59-A6C34878D82A}">
                    <a16:rowId xmlns:a16="http://schemas.microsoft.com/office/drawing/2014/main" val="10001"/>
                  </a:ext>
                </a:extLst>
              </a:tr>
              <a:tr h="313999">
                <a:tc>
                  <a:txBody>
                    <a:bodyPr/>
                    <a:lstStyle/>
                    <a:p>
                      <a:pPr algn="l" fontAlgn="b"/>
                      <a:r>
                        <a:rPr lang="en-US" sz="2000" b="0" i="0" u="none" strike="noStrike" dirty="0">
                          <a:solidFill>
                            <a:schemeClr val="bg1"/>
                          </a:solidFill>
                          <a:effectLst/>
                          <a:latin typeface="Calibri" panose="020F0502020204030204" pitchFamily="34" charset="0"/>
                        </a:rPr>
                        <a:t>Hays</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4</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5.0%</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81.6%</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2.8%</a:t>
                      </a:r>
                    </a:p>
                  </a:txBody>
                  <a:tcPr marL="7620" marR="7620" marT="7620" marB="0" anchor="b"/>
                </a:tc>
                <a:extLst>
                  <a:ext uri="{0D108BD9-81ED-4DB2-BD59-A6C34878D82A}">
                    <a16:rowId xmlns:a16="http://schemas.microsoft.com/office/drawing/2014/main" val="10002"/>
                  </a:ext>
                </a:extLst>
              </a:tr>
              <a:tr h="313999">
                <a:tc>
                  <a:txBody>
                    <a:bodyPr/>
                    <a:lstStyle/>
                    <a:p>
                      <a:pPr algn="l" fontAlgn="b"/>
                      <a:r>
                        <a:rPr lang="en-US" sz="2000" b="0" i="0" u="none" strike="noStrike" dirty="0">
                          <a:solidFill>
                            <a:schemeClr val="bg1"/>
                          </a:solidFill>
                          <a:effectLst/>
                          <a:latin typeface="Calibri" panose="020F0502020204030204" pitchFamily="34" charset="0"/>
                        </a:rPr>
                        <a:t>Kendall</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5</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4.9%</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96.3%</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3.3%</a:t>
                      </a:r>
                    </a:p>
                  </a:txBody>
                  <a:tcPr marL="7620" marR="7620" marT="7620" marB="0" anchor="b"/>
                </a:tc>
                <a:extLst>
                  <a:ext uri="{0D108BD9-81ED-4DB2-BD59-A6C34878D82A}">
                    <a16:rowId xmlns:a16="http://schemas.microsoft.com/office/drawing/2014/main" val="10003"/>
                  </a:ext>
                </a:extLst>
              </a:tr>
              <a:tr h="313999">
                <a:tc>
                  <a:txBody>
                    <a:bodyPr/>
                    <a:lstStyle/>
                    <a:p>
                      <a:pPr algn="l" fontAlgn="b"/>
                      <a:r>
                        <a:rPr lang="en-US" sz="2000" b="0" i="0" u="none" strike="noStrike" dirty="0">
                          <a:solidFill>
                            <a:schemeClr val="bg1"/>
                          </a:solidFill>
                          <a:effectLst/>
                          <a:latin typeface="Calibri" panose="020F0502020204030204" pitchFamily="34" charset="0"/>
                        </a:rPr>
                        <a:t>Kaufman</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11</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4.1%</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83.0%</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2.2%</a:t>
                      </a:r>
                    </a:p>
                  </a:txBody>
                  <a:tcPr marL="7620" marR="7620" marT="7620" marB="0" anchor="b"/>
                </a:tc>
                <a:extLst>
                  <a:ext uri="{0D108BD9-81ED-4DB2-BD59-A6C34878D82A}">
                    <a16:rowId xmlns:a16="http://schemas.microsoft.com/office/drawing/2014/main" val="10004"/>
                  </a:ext>
                </a:extLst>
              </a:tr>
              <a:tr h="313999">
                <a:tc>
                  <a:txBody>
                    <a:bodyPr/>
                    <a:lstStyle/>
                    <a:p>
                      <a:pPr algn="l" fontAlgn="b"/>
                      <a:r>
                        <a:rPr lang="en-US" sz="2000" b="0" i="0" u="none" strike="noStrike" dirty="0">
                          <a:solidFill>
                            <a:schemeClr val="bg1"/>
                          </a:solidFill>
                          <a:effectLst/>
                          <a:latin typeface="Calibri" panose="020F0502020204030204" pitchFamily="34" charset="0"/>
                        </a:rPr>
                        <a:t>Rains</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13</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4.0%</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103.1%</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2.9%</a:t>
                      </a:r>
                    </a:p>
                  </a:txBody>
                  <a:tcPr marL="7620" marR="7620" marT="7620" marB="0" anchor="b"/>
                </a:tc>
                <a:extLst>
                  <a:ext uri="{0D108BD9-81ED-4DB2-BD59-A6C34878D82A}">
                    <a16:rowId xmlns:a16="http://schemas.microsoft.com/office/drawing/2014/main" val="10005"/>
                  </a:ext>
                </a:extLst>
              </a:tr>
              <a:tr h="313999">
                <a:tc>
                  <a:txBody>
                    <a:bodyPr/>
                    <a:lstStyle/>
                    <a:p>
                      <a:pPr algn="l" fontAlgn="b"/>
                      <a:r>
                        <a:rPr lang="en-US" sz="2000" b="0" i="0" u="none" strike="noStrike" dirty="0">
                          <a:solidFill>
                            <a:schemeClr val="bg1"/>
                          </a:solidFill>
                          <a:effectLst/>
                          <a:latin typeface="Calibri" panose="020F0502020204030204" pitchFamily="34" charset="0"/>
                        </a:rPr>
                        <a:t>Williamson</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16</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3.7%</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73.5%</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6.3%</a:t>
                      </a:r>
                    </a:p>
                  </a:txBody>
                  <a:tcPr marL="7620" marR="7620" marT="7620" marB="0" anchor="b"/>
                </a:tc>
                <a:extLst>
                  <a:ext uri="{0D108BD9-81ED-4DB2-BD59-A6C34878D82A}">
                    <a16:rowId xmlns:a16="http://schemas.microsoft.com/office/drawing/2014/main" val="10006"/>
                  </a:ext>
                </a:extLst>
              </a:tr>
              <a:tr h="313999">
                <a:tc>
                  <a:txBody>
                    <a:bodyPr/>
                    <a:lstStyle/>
                    <a:p>
                      <a:pPr algn="l" fontAlgn="b"/>
                      <a:r>
                        <a:rPr lang="en-US" sz="2000" b="0" i="0" u="none" strike="noStrike" dirty="0">
                          <a:solidFill>
                            <a:schemeClr val="bg1"/>
                          </a:solidFill>
                          <a:effectLst/>
                          <a:latin typeface="Calibri" panose="020F0502020204030204" pitchFamily="34" charset="0"/>
                        </a:rPr>
                        <a:t>Rockwall</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22</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3.6%</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81.8%</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2.4%</a:t>
                      </a:r>
                    </a:p>
                  </a:txBody>
                  <a:tcPr marL="7620" marR="7620" marT="7620" marB="0" anchor="b"/>
                </a:tc>
                <a:extLst>
                  <a:ext uri="{0D108BD9-81ED-4DB2-BD59-A6C34878D82A}">
                    <a16:rowId xmlns:a16="http://schemas.microsoft.com/office/drawing/2014/main" val="10007"/>
                  </a:ext>
                </a:extLst>
              </a:tr>
              <a:tr h="313999">
                <a:tc>
                  <a:txBody>
                    <a:bodyPr/>
                    <a:lstStyle/>
                    <a:p>
                      <a:pPr algn="l" fontAlgn="b"/>
                      <a:r>
                        <a:rPr lang="en-US" sz="2000" b="0" i="0" u="none" strike="noStrike" dirty="0">
                          <a:solidFill>
                            <a:schemeClr val="bg1"/>
                          </a:solidFill>
                          <a:effectLst/>
                          <a:latin typeface="Calibri" panose="020F0502020204030204" pitchFamily="34" charset="0"/>
                        </a:rPr>
                        <a:t>Parker</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26</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3.6%</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89.7%</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1.3%</a:t>
                      </a:r>
                    </a:p>
                  </a:txBody>
                  <a:tcPr marL="7620" marR="7620" marT="7620" marB="0" anchor="b"/>
                </a:tc>
                <a:extLst>
                  <a:ext uri="{0D108BD9-81ED-4DB2-BD59-A6C34878D82A}">
                    <a16:rowId xmlns:a16="http://schemas.microsoft.com/office/drawing/2014/main" val="10008"/>
                  </a:ext>
                </a:extLst>
              </a:tr>
              <a:tr h="313999">
                <a:tc>
                  <a:txBody>
                    <a:bodyPr/>
                    <a:lstStyle/>
                    <a:p>
                      <a:pPr algn="l" fontAlgn="b"/>
                      <a:r>
                        <a:rPr lang="en-US" sz="2000" b="0" i="0" u="none" strike="noStrike" dirty="0">
                          <a:solidFill>
                            <a:schemeClr val="bg1"/>
                          </a:solidFill>
                          <a:effectLst/>
                          <a:latin typeface="Calibri" panose="020F0502020204030204" pitchFamily="34" charset="0"/>
                        </a:rPr>
                        <a:t>Denton</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32</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3.5%</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67.0%</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9.7%</a:t>
                      </a:r>
                    </a:p>
                  </a:txBody>
                  <a:tcPr marL="7620" marR="7620" marT="7620" marB="0" anchor="b"/>
                </a:tc>
                <a:extLst>
                  <a:ext uri="{0D108BD9-81ED-4DB2-BD59-A6C34878D82A}">
                    <a16:rowId xmlns:a16="http://schemas.microsoft.com/office/drawing/2014/main" val="10009"/>
                  </a:ext>
                </a:extLst>
              </a:tr>
              <a:tr h="313999">
                <a:tc>
                  <a:txBody>
                    <a:bodyPr/>
                    <a:lstStyle/>
                    <a:p>
                      <a:pPr algn="l" fontAlgn="b"/>
                      <a:r>
                        <a:rPr lang="en-US" sz="2000" b="0" i="0" u="none" strike="noStrike" dirty="0">
                          <a:solidFill>
                            <a:schemeClr val="bg1"/>
                          </a:solidFill>
                          <a:effectLst/>
                          <a:latin typeface="Calibri" panose="020F0502020204030204" pitchFamily="34" charset="0"/>
                        </a:rPr>
                        <a:t>Guadalupe</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36</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3.3%</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81.4%</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2.7%</a:t>
                      </a:r>
                    </a:p>
                  </a:txBody>
                  <a:tcPr marL="7620" marR="7620" marT="7620" marB="0" anchor="b"/>
                </a:tc>
                <a:extLst>
                  <a:ext uri="{0D108BD9-81ED-4DB2-BD59-A6C34878D82A}">
                    <a16:rowId xmlns:a16="http://schemas.microsoft.com/office/drawing/2014/main" val="10010"/>
                  </a:ext>
                </a:extLst>
              </a:tr>
              <a:tr h="313999">
                <a:tc>
                  <a:txBody>
                    <a:bodyPr/>
                    <a:lstStyle/>
                    <a:p>
                      <a:pPr algn="l" fontAlgn="b"/>
                      <a:r>
                        <a:rPr lang="en-US" sz="2000" b="0" i="0" u="none" strike="noStrike" dirty="0">
                          <a:solidFill>
                            <a:schemeClr val="bg1"/>
                          </a:solidFill>
                          <a:effectLst/>
                          <a:latin typeface="Calibri" panose="020F0502020204030204" pitchFamily="34" charset="0"/>
                        </a:rPr>
                        <a:t>Ellis</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44</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3.1%</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78.2%</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3.0%</a:t>
                      </a:r>
                    </a:p>
                  </a:txBody>
                  <a:tcPr marL="7620" marR="7620" marT="7620" marB="0" anchor="b"/>
                </a:tc>
                <a:extLst>
                  <a:ext uri="{0D108BD9-81ED-4DB2-BD59-A6C34878D82A}">
                    <a16:rowId xmlns:a16="http://schemas.microsoft.com/office/drawing/2014/main" val="10011"/>
                  </a:ext>
                </a:extLst>
              </a:tr>
              <a:tr h="313999">
                <a:tc>
                  <a:txBody>
                    <a:bodyPr/>
                    <a:lstStyle/>
                    <a:p>
                      <a:pPr algn="l" fontAlgn="b"/>
                      <a:r>
                        <a:rPr lang="en-US" sz="2000" b="0" i="0" u="none" strike="noStrike" dirty="0">
                          <a:solidFill>
                            <a:schemeClr val="bg1"/>
                          </a:solidFill>
                          <a:effectLst/>
                          <a:latin typeface="Calibri" panose="020F0502020204030204" pitchFamily="34" charset="0"/>
                        </a:rPr>
                        <a:t>Llano</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45</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3.1%</a:t>
                      </a:r>
                    </a:p>
                  </a:txBody>
                  <a:tcPr marL="7620" marR="7620" marT="7620" marB="0" anchor="b"/>
                </a:tc>
                <a:tc>
                  <a:txBody>
                    <a:bodyPr/>
                    <a:lstStyle/>
                    <a:p>
                      <a:pPr algn="r" fontAlgn="b"/>
                      <a:r>
                        <a:rPr lang="en-US" sz="2000" b="0" i="0" u="none" strike="noStrike">
                          <a:solidFill>
                            <a:schemeClr val="tx2"/>
                          </a:solidFill>
                          <a:effectLst/>
                          <a:latin typeface="Calibri" panose="020F0502020204030204" pitchFamily="34" charset="0"/>
                        </a:rPr>
                        <a:t>119.8%</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0.5%</a:t>
                      </a:r>
                    </a:p>
                  </a:txBody>
                  <a:tcPr marL="7620" marR="7620" marT="7620" marB="0" anchor="b"/>
                </a:tc>
                <a:extLst>
                  <a:ext uri="{0D108BD9-81ED-4DB2-BD59-A6C34878D82A}">
                    <a16:rowId xmlns:a16="http://schemas.microsoft.com/office/drawing/2014/main" val="1504884576"/>
                  </a:ext>
                </a:extLst>
              </a:tr>
              <a:tr h="313999">
                <a:tc>
                  <a:txBody>
                    <a:bodyPr/>
                    <a:lstStyle/>
                    <a:p>
                      <a:pPr algn="l" fontAlgn="b"/>
                      <a:r>
                        <a:rPr lang="en-US" sz="2000" b="0" i="0" u="none" strike="noStrike" dirty="0">
                          <a:solidFill>
                            <a:schemeClr val="bg1"/>
                          </a:solidFill>
                          <a:effectLst/>
                          <a:latin typeface="Calibri" panose="020F0502020204030204" pitchFamily="34" charset="0"/>
                        </a:rPr>
                        <a:t>Fort Bend</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48</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3.1%</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48.1%</a:t>
                      </a:r>
                    </a:p>
                  </a:txBody>
                  <a:tcPr marL="7620" marR="7620" marT="7620" marB="0" anchor="b"/>
                </a:tc>
                <a:tc>
                  <a:txBody>
                    <a:bodyPr/>
                    <a:lstStyle/>
                    <a:p>
                      <a:pPr algn="r" fontAlgn="b"/>
                      <a:r>
                        <a:rPr lang="en-US" sz="2000" b="0" i="0" u="none" strike="noStrike" dirty="0">
                          <a:solidFill>
                            <a:schemeClr val="tx2"/>
                          </a:solidFill>
                          <a:effectLst/>
                          <a:latin typeface="Calibri" panose="020F0502020204030204" pitchFamily="34" charset="0"/>
                        </a:rPr>
                        <a:t>22.6%</a:t>
                      </a:r>
                    </a:p>
                  </a:txBody>
                  <a:tcPr marL="7620" marR="7620" marT="7620" marB="0" anchor="b"/>
                </a:tc>
                <a:extLst>
                  <a:ext uri="{0D108BD9-81ED-4DB2-BD59-A6C34878D82A}">
                    <a16:rowId xmlns:a16="http://schemas.microsoft.com/office/drawing/2014/main" val="2999213434"/>
                  </a:ext>
                </a:extLst>
              </a:tr>
            </a:tbl>
          </a:graphicData>
        </a:graphic>
      </p:graphicFrame>
      <p:sp>
        <p:nvSpPr>
          <p:cNvPr id="5" name="Rectangle 4"/>
          <p:cNvSpPr/>
          <p:nvPr/>
        </p:nvSpPr>
        <p:spPr>
          <a:xfrm>
            <a:off x="104934" y="6236716"/>
            <a:ext cx="4572000" cy="635751"/>
          </a:xfrm>
          <a:prstGeom prst="rect">
            <a:avLst/>
          </a:prstGeom>
        </p:spPr>
        <p:txBody>
          <a:bodyPr>
            <a:spAutoFit/>
          </a:bodyPr>
          <a:lstStyle/>
          <a:p>
            <a:pPr marL="0" marR="0">
              <a:lnSpc>
                <a:spcPct val="107000"/>
              </a:lnSpc>
              <a:spcBef>
                <a:spcPts val="0"/>
              </a:spcBef>
              <a:spcAft>
                <a:spcPts val="0"/>
              </a:spcAft>
            </a:pPr>
            <a:r>
              <a:rPr lang="en-US" sz="1100" dirty="0" smtClean="0">
                <a:solidFill>
                  <a:schemeClr val="bg1">
                    <a:lumMod val="75000"/>
                  </a:schemeClr>
                </a:solidFill>
              </a:rPr>
              <a:t>*Among Counties with 10,000 or more population in 2017</a:t>
            </a:r>
          </a:p>
          <a:p>
            <a:pPr marL="0" marR="0">
              <a:lnSpc>
                <a:spcPct val="107000"/>
              </a:lnSpc>
              <a:spcBef>
                <a:spcPts val="0"/>
              </a:spcBef>
              <a:spcAft>
                <a:spcPts val="0"/>
              </a:spcAft>
            </a:pPr>
            <a:r>
              <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Source: U.S. Census  Bureau, </a:t>
            </a:r>
            <a:r>
              <a:rPr lang="fr-FR" sz="1100" dirty="0" smtClean="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2017 </a:t>
            </a:r>
            <a:r>
              <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Vintage Population </a:t>
            </a:r>
            <a:r>
              <a:rPr lang="fr-FR" sz="1100" dirty="0" err="1" smtClean="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Estimates</a:t>
            </a:r>
            <a:endPar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791200" y="2133600"/>
            <a:ext cx="1295400" cy="4103116"/>
          </a:xfrm>
          <a:prstGeom prst="rect">
            <a:avLst/>
          </a:prstGeom>
          <a:noFill/>
          <a:ln w="34925">
            <a:solidFill>
              <a:srgbClr val="C00000"/>
            </a:solidFill>
          </a:ln>
        </p:spPr>
        <p:txBody>
          <a:bodyPr wrap="square"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366620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327827-ADB5-4A53-A1D5-C733F495432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AC40382-C1AA-459A-ADD3-F5514567A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A2D153-A545-4A3E-B636-BC684C0075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24439</TotalTime>
  <Words>3668</Words>
  <Application>Microsoft Office PowerPoint</Application>
  <PresentationFormat>Letter Paper (8.5x11 in)</PresentationFormat>
  <Paragraphs>704</Paragraphs>
  <Slides>45</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ＭＳ Ｐゴシック</vt:lpstr>
      <vt:lpstr>Arial</vt:lpstr>
      <vt:lpstr>Calibri</vt:lpstr>
      <vt:lpstr>Calibri Light</vt:lpstr>
      <vt:lpstr>SansSerif</vt:lpstr>
      <vt:lpstr>Times New Roman</vt:lpstr>
      <vt:lpstr>1_Office Theme</vt:lpstr>
      <vt:lpstr>Demographics of Texas and Education</vt:lpstr>
      <vt:lpstr>Growing States, 2010-2017</vt:lpstr>
      <vt:lpstr>Total Estimated Population by County, Texas, 2017</vt:lpstr>
      <vt:lpstr>Estimated Population Change, Texas Counties, 2010 to 2017</vt:lpstr>
      <vt:lpstr>Estimated Percent Change of the Total Population by County, Texas, 2016 to 2017</vt:lpstr>
      <vt:lpstr>Estimated Percent Change of the Total Population by County, Texas, 2010 to 2017</vt:lpstr>
      <vt:lpstr>Estimated Numeric Change from Domestic Migration by County, Texas, 2010 to 2017</vt:lpstr>
      <vt:lpstr>PowerPoint Presentation</vt:lpstr>
      <vt:lpstr>PowerPoint Presentation</vt:lpstr>
      <vt:lpstr>Estimates of percent components of population change, Texas, 2011-2017</vt:lpstr>
      <vt:lpstr>Domestic net-migration, Texas, Florida, California, 2011-2017</vt:lpstr>
      <vt:lpstr>Texas White (non-Hispanic) and Hispanic Populations by Age, 2014</vt:lpstr>
      <vt:lpstr>Texas Population Pyramid by Race/Ethnicity, 2014</vt:lpstr>
      <vt:lpstr>Texas Population Pyramid by Race/Ethnicity, 2014</vt:lpstr>
      <vt:lpstr>Texas Population Pyramid by Race/Ethnicity, 2014</vt:lpstr>
      <vt:lpstr>Estimated Population by Age Group, Texas, 2010 through 2016</vt:lpstr>
      <vt:lpstr>Place of Birth, Texas, 2011 and 2015</vt:lpstr>
      <vt:lpstr>Language Spoken at Home and English Proficiency, Texas, 2006-2010 and 2011-2015</vt:lpstr>
      <vt:lpstr>Percent of Population Below Poverty Threshold, Texas, 2010-2015</vt:lpstr>
      <vt:lpstr>Percent of Population Below Poverty Threshold by Race/Ethnicity, Texas, 2010-2015</vt:lpstr>
      <vt:lpstr>Percent of Population Below Poverty Threshold by Educational Attainment (age 25 and older), Texas, 2010-2015</vt:lpstr>
      <vt:lpstr>Percent of Civilian Labor Force by Occupation, Texas, 2008, 2014 and 2014-2008 Difference</vt:lpstr>
      <vt:lpstr>PowerPoint Presentation</vt:lpstr>
      <vt:lpstr>Educational Attainment, Persons Aged 25 Years and Older, Texas, 2011 and 2015</vt:lpstr>
      <vt:lpstr>Percent Distribution of Educational Attainment of Persons Aged 25 Years and Older, Texas, 2007 and 2017</vt:lpstr>
      <vt:lpstr>Percent of the Population Aged-25 Years and Older with a Bachelor’s Degree or Higher by Race/Ethnicity, Texas, 2007 and 2017</vt:lpstr>
      <vt:lpstr>Percent of the Population Aged-25 Years and Older with a Bachelor’s Degree or Higher by Age Group, Texas, 2007 and 2017</vt:lpstr>
      <vt:lpstr>Estimated number of children less than 18 years of age, living below poverty, by county, Texas, 2012-2016</vt:lpstr>
      <vt:lpstr>Estimated percent of children less than 18 years of age, living below poverty, by county, Texas, 2012-2016</vt:lpstr>
      <vt:lpstr>Estimated number of children ages 5-17 years that do not speak English at home by county, Texas, 2012-2016</vt:lpstr>
      <vt:lpstr>Estimated percent of children ages 5-17 years that do not speak English at home by county, Texas, 2012-2016</vt:lpstr>
      <vt:lpstr>Projected and Estimated Population Growth in Texas, 2010-2050</vt:lpstr>
      <vt:lpstr>Projected Population of Persons Aged 0-18 Years by Race and Ethnicity, Texas 2010-2050</vt:lpstr>
      <vt:lpstr>Projected Population of Persons Aged 0-18 Years by Race and Ethnicity, Texas 2010-2050</vt:lpstr>
      <vt:lpstr>Projected change in total population aged 0-18 years, Texas counties, 2010-2030</vt:lpstr>
      <vt:lpstr>Projected percent change in total population aged 0-18 years, Texas counties, 2010-2030</vt:lpstr>
      <vt:lpstr>Projected population and population change for persons aged 0-18 years, 2010-2030 for Texas counties by metro status</vt:lpstr>
      <vt:lpstr>Projected Population of Persons Aged 0-18 Years by Race and Ethnicity, Texas 2010-2050</vt:lpstr>
      <vt:lpstr>Projected Percent of Population of Persons Aged 0-18 Years by Race and Ethnicity, Texas 2010-2050</vt:lpstr>
      <vt:lpstr>Trends in Educational Attainment of Persons in the Labor Force (25-64 Years of Age) in Texas by Race/Ethnicity – High School Graduates and Above</vt:lpstr>
      <vt:lpstr>Percent of the Civilian Labor Force (ages 25-64) by Educational Attainment for 2011, 2030 Using Constant Rates, Texas</vt:lpstr>
      <vt:lpstr>Percent of the Civilian Labor Force (ages 25-64) by Educational Attainment for 2011, and 2030 Using Trended Rates, Texas</vt:lpstr>
      <vt:lpstr>Projected Population Change, Texas Counties, 2010-2050</vt:lpstr>
      <vt:lpstr>Projected Percent Change in Population 2010-2050</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645</cp:revision>
  <cp:lastPrinted>2012-07-15T20:37:49Z</cp:lastPrinted>
  <dcterms:created xsi:type="dcterms:W3CDTF">2010-01-22T14:36:29Z</dcterms:created>
  <dcterms:modified xsi:type="dcterms:W3CDTF">2018-09-21T01:37:39Z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y fmtid="{D5CDD505-2E9C-101B-9397-08002B2CF9AE}" pid="3" name="IsMyDocuments">
    <vt:bool>true</vt:bool>
  </property>
</Properties>
</file>