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1.xml" ContentType="application/vnd.openxmlformats-officedocument.drawingml.chart+xml"/>
  <Override PartName="/ppt/notesSlides/notesSlide32.xml" ContentType="application/vnd.openxmlformats-officedocument.presentationml.notesSl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3.xml" ContentType="application/vnd.openxmlformats-officedocument.presentationml.notesSlid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4.xml" ContentType="application/vnd.openxmlformats-officedocument.presentationml.notesSl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73" r:id="rId3"/>
    <p:sldMasterId id="2147483703" r:id="rId4"/>
    <p:sldMasterId id="2147483721" r:id="rId5"/>
  </p:sldMasterIdLst>
  <p:notesMasterIdLst>
    <p:notesMasterId r:id="rId48"/>
  </p:notesMasterIdLst>
  <p:sldIdLst>
    <p:sldId id="256" r:id="rId6"/>
    <p:sldId id="447" r:id="rId7"/>
    <p:sldId id="324" r:id="rId8"/>
    <p:sldId id="326" r:id="rId9"/>
    <p:sldId id="405" r:id="rId10"/>
    <p:sldId id="328" r:id="rId11"/>
    <p:sldId id="364" r:id="rId12"/>
    <p:sldId id="484" r:id="rId13"/>
    <p:sldId id="485" r:id="rId14"/>
    <p:sldId id="486" r:id="rId15"/>
    <p:sldId id="498" r:id="rId16"/>
    <p:sldId id="406" r:id="rId17"/>
    <p:sldId id="424" r:id="rId18"/>
    <p:sldId id="425" r:id="rId19"/>
    <p:sldId id="439" r:id="rId20"/>
    <p:sldId id="409" r:id="rId21"/>
    <p:sldId id="408" r:id="rId22"/>
    <p:sldId id="504" r:id="rId23"/>
    <p:sldId id="499" r:id="rId24"/>
    <p:sldId id="505" r:id="rId25"/>
    <p:sldId id="507" r:id="rId26"/>
    <p:sldId id="510" r:id="rId27"/>
    <p:sldId id="506" r:id="rId28"/>
    <p:sldId id="508" r:id="rId29"/>
    <p:sldId id="511" r:id="rId30"/>
    <p:sldId id="512" r:id="rId31"/>
    <p:sldId id="509" r:id="rId32"/>
    <p:sldId id="480" r:id="rId33"/>
    <p:sldId id="494" r:id="rId34"/>
    <p:sldId id="503" r:id="rId35"/>
    <p:sldId id="490" r:id="rId36"/>
    <p:sldId id="423" r:id="rId37"/>
    <p:sldId id="487" r:id="rId38"/>
    <p:sldId id="456" r:id="rId39"/>
    <p:sldId id="460" r:id="rId40"/>
    <p:sldId id="461" r:id="rId41"/>
    <p:sldId id="454" r:id="rId42"/>
    <p:sldId id="495" r:id="rId43"/>
    <p:sldId id="496" r:id="rId44"/>
    <p:sldId id="497" r:id="rId45"/>
    <p:sldId id="467" r:id="rId46"/>
    <p:sldId id="258"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662"/>
    <a:srgbClr val="254061"/>
    <a:srgbClr val="313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79913" autoAdjust="0"/>
  </p:normalViewPr>
  <p:slideViewPr>
    <p:cSldViewPr snapToGrid="0">
      <p:cViewPr varScale="1">
        <p:scale>
          <a:sx n="119" d="100"/>
          <a:sy n="119" d="100"/>
        </p:scale>
        <p:origin x="57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stacked"/>
        <c:varyColors val="0"/>
        <c:ser>
          <c:idx val="0"/>
          <c:order val="0"/>
          <c:tx>
            <c:strRef>
              <c:f>Sheet1!$B$1</c:f>
              <c:strCache>
                <c:ptCount val="1"/>
                <c:pt idx="0">
                  <c:v>Natural Increase</c:v>
                </c:pt>
              </c:strCache>
            </c:strRef>
          </c:tx>
          <c:spPr>
            <a:solidFill>
              <a:schemeClr val="accent1">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Sheet1!$B$2:$B$7</c:f>
              <c:numCache>
                <c:formatCode>0.0%</c:formatCode>
                <c:ptCount val="6"/>
                <c:pt idx="0">
                  <c:v>0.89500000000000002</c:v>
                </c:pt>
                <c:pt idx="1">
                  <c:v>0.86699999999999999</c:v>
                </c:pt>
                <c:pt idx="2">
                  <c:v>0.41499999999999998</c:v>
                </c:pt>
                <c:pt idx="3">
                  <c:v>0.65900000000000003</c:v>
                </c:pt>
                <c:pt idx="4">
                  <c:v>0.497</c:v>
                </c:pt>
                <c:pt idx="5">
                  <c:v>0.53700000000000003</c:v>
                </c:pt>
              </c:numCache>
            </c:numRef>
          </c:val>
          <c:extLst>
            <c:ext xmlns:c16="http://schemas.microsoft.com/office/drawing/2014/chart" uri="{C3380CC4-5D6E-409C-BE32-E72D297353CC}">
              <c16:uniqueId val="{00000000-B257-4396-A7F5-522B053CB668}"/>
            </c:ext>
          </c:extLst>
        </c:ser>
        <c:ser>
          <c:idx val="1"/>
          <c:order val="1"/>
          <c:tx>
            <c:strRef>
              <c:f>Sheet1!$C$1</c:f>
              <c:strCache>
                <c:ptCount val="1"/>
                <c:pt idx="0">
                  <c:v>Migration</c:v>
                </c:pt>
              </c:strCache>
            </c:strRef>
          </c:tx>
          <c:spPr>
            <a:solidFill>
              <a:schemeClr val="accent2"/>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Sheet1!$C$2:$C$7</c:f>
              <c:numCache>
                <c:formatCode>0.0%</c:formatCode>
                <c:ptCount val="6"/>
                <c:pt idx="0">
                  <c:v>0.105</c:v>
                </c:pt>
                <c:pt idx="1">
                  <c:v>0.13300000000000001</c:v>
                </c:pt>
                <c:pt idx="2">
                  <c:v>0.58499999999999996</c:v>
                </c:pt>
                <c:pt idx="3">
                  <c:v>0.34100000000000003</c:v>
                </c:pt>
                <c:pt idx="4">
                  <c:v>0.503</c:v>
                </c:pt>
                <c:pt idx="5">
                  <c:v>0.46300000000000002</c:v>
                </c:pt>
              </c:numCache>
            </c:numRef>
          </c:val>
          <c:extLst>
            <c:ext xmlns:c16="http://schemas.microsoft.com/office/drawing/2014/chart" uri="{C3380CC4-5D6E-409C-BE32-E72D297353CC}">
              <c16:uniqueId val="{00000001-B257-4396-A7F5-522B053CB668}"/>
            </c:ext>
          </c:extLst>
        </c:ser>
        <c:dLbls>
          <c:showLegendKey val="0"/>
          <c:showVal val="0"/>
          <c:showCatName val="0"/>
          <c:showSerName val="0"/>
          <c:showPercent val="0"/>
          <c:showBubbleSize val="0"/>
        </c:dLbls>
        <c:gapWidth val="80"/>
        <c:overlap val="100"/>
        <c:axId val="294089776"/>
        <c:axId val="294090952"/>
      </c:barChart>
      <c:catAx>
        <c:axId val="294089776"/>
        <c:scaling>
          <c:orientation val="minMax"/>
        </c:scaling>
        <c:delete val="0"/>
        <c:axPos val="b"/>
        <c:numFmt formatCode="General" sourceLinked="0"/>
        <c:majorTickMark val="out"/>
        <c:minorTickMark val="none"/>
        <c:tickLblPos val="nextTo"/>
        <c:txPr>
          <a:bodyPr/>
          <a:lstStyle/>
          <a:p>
            <a:pPr>
              <a:defRPr sz="1800" b="1">
                <a:latin typeface="+mj-lt"/>
              </a:defRPr>
            </a:pPr>
            <a:endParaRPr lang="en-US"/>
          </a:p>
        </c:txPr>
        <c:crossAx val="294090952"/>
        <c:crosses val="autoZero"/>
        <c:auto val="1"/>
        <c:lblAlgn val="ctr"/>
        <c:lblOffset val="100"/>
        <c:noMultiLvlLbl val="0"/>
      </c:catAx>
      <c:valAx>
        <c:axId val="294090952"/>
        <c:scaling>
          <c:orientation val="minMax"/>
        </c:scaling>
        <c:delete val="1"/>
        <c:axPos val="l"/>
        <c:numFmt formatCode="0.0%" sourceLinked="1"/>
        <c:majorTickMark val="out"/>
        <c:minorTickMark val="none"/>
        <c:tickLblPos val="nextTo"/>
        <c:crossAx val="294089776"/>
        <c:crosses val="autoZero"/>
        <c:crossBetween val="between"/>
      </c:valAx>
      <c:spPr>
        <a:noFill/>
        <a:ln w="25400">
          <a:noFill/>
        </a:ln>
      </c:spPr>
    </c:plotArea>
    <c:legend>
      <c:legendPos val="r"/>
      <c:layout>
        <c:manualLayout>
          <c:xMode val="edge"/>
          <c:yMode val="edge"/>
          <c:x val="0.6739616123646115"/>
          <c:y val="3.3748288011603306E-3"/>
          <c:w val="0.22432421506855937"/>
          <c:h val="0.14820526972889633"/>
        </c:manualLayout>
      </c:layout>
      <c:overlay val="0"/>
      <c:txPr>
        <a:bodyPr/>
        <a:lstStyle/>
        <a:p>
          <a:pPr>
            <a:defRPr sz="18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Sheet1!$B$41</c:f>
              <c:strCache>
                <c:ptCount val="1"/>
                <c:pt idx="0">
                  <c:v>Asian-NH Male</c:v>
                </c:pt>
              </c:strCache>
            </c:strRef>
          </c:tx>
          <c:spPr>
            <a:solidFill>
              <a:schemeClr val="accent1">
                <a:lumMod val="50000"/>
              </a:schemeClr>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Sheet1!$B$42:$B$59</c:f>
              <c:numCache>
                <c:formatCode>General</c:formatCode>
                <c:ptCount val="18"/>
                <c:pt idx="0">
                  <c:v>-43164</c:v>
                </c:pt>
                <c:pt idx="1">
                  <c:v>-44752</c:v>
                </c:pt>
                <c:pt idx="2">
                  <c:v>-45542</c:v>
                </c:pt>
                <c:pt idx="3">
                  <c:v>-40997</c:v>
                </c:pt>
                <c:pt idx="4">
                  <c:v>-45468</c:v>
                </c:pt>
                <c:pt idx="5">
                  <c:v>-57011</c:v>
                </c:pt>
                <c:pt idx="6">
                  <c:v>-59546</c:v>
                </c:pt>
                <c:pt idx="7">
                  <c:v>-58011</c:v>
                </c:pt>
                <c:pt idx="8">
                  <c:v>-57745</c:v>
                </c:pt>
                <c:pt idx="9">
                  <c:v>-52155</c:v>
                </c:pt>
                <c:pt idx="10">
                  <c:v>-41002</c:v>
                </c:pt>
                <c:pt idx="11">
                  <c:v>-33689</c:v>
                </c:pt>
                <c:pt idx="12">
                  <c:v>-28264</c:v>
                </c:pt>
                <c:pt idx="13">
                  <c:v>-22641</c:v>
                </c:pt>
                <c:pt idx="14">
                  <c:v>-15806</c:v>
                </c:pt>
                <c:pt idx="15">
                  <c:v>-10161</c:v>
                </c:pt>
                <c:pt idx="16">
                  <c:v>-5788</c:v>
                </c:pt>
                <c:pt idx="17">
                  <c:v>-3941</c:v>
                </c:pt>
              </c:numCache>
            </c:numRef>
          </c:val>
          <c:extLst>
            <c:ext xmlns:c16="http://schemas.microsoft.com/office/drawing/2014/chart" uri="{C3380CC4-5D6E-409C-BE32-E72D297353CC}">
              <c16:uniqueId val="{00000000-DA8C-477D-B9D4-0414C1692F41}"/>
            </c:ext>
          </c:extLst>
        </c:ser>
        <c:ser>
          <c:idx val="1"/>
          <c:order val="1"/>
          <c:tx>
            <c:strRef>
              <c:f>Sheet1!$C$41</c:f>
              <c:strCache>
                <c:ptCount val="1"/>
                <c:pt idx="0">
                  <c:v>Black-NH Male</c:v>
                </c:pt>
              </c:strCache>
            </c:strRef>
          </c:tx>
          <c:spPr>
            <a:solidFill>
              <a:schemeClr val="accent1">
                <a:lumMod val="75000"/>
              </a:schemeClr>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Sheet1!$C$42:$C$59</c:f>
              <c:numCache>
                <c:formatCode>General</c:formatCode>
                <c:ptCount val="18"/>
                <c:pt idx="0">
                  <c:v>-118371</c:v>
                </c:pt>
                <c:pt idx="1">
                  <c:v>-119207</c:v>
                </c:pt>
                <c:pt idx="2">
                  <c:v>-124311</c:v>
                </c:pt>
                <c:pt idx="3">
                  <c:v>-127030</c:v>
                </c:pt>
                <c:pt idx="4">
                  <c:v>-135072</c:v>
                </c:pt>
                <c:pt idx="5">
                  <c:v>-141660</c:v>
                </c:pt>
                <c:pt idx="6">
                  <c:v>-125090</c:v>
                </c:pt>
                <c:pt idx="7">
                  <c:v>-119816</c:v>
                </c:pt>
                <c:pt idx="8">
                  <c:v>-106221</c:v>
                </c:pt>
                <c:pt idx="9">
                  <c:v>-106602</c:v>
                </c:pt>
                <c:pt idx="10">
                  <c:v>-101741</c:v>
                </c:pt>
                <c:pt idx="11">
                  <c:v>-96962</c:v>
                </c:pt>
                <c:pt idx="12">
                  <c:v>-78006</c:v>
                </c:pt>
                <c:pt idx="13">
                  <c:v>-54931</c:v>
                </c:pt>
                <c:pt idx="14">
                  <c:v>-33354</c:v>
                </c:pt>
                <c:pt idx="15">
                  <c:v>-19846</c:v>
                </c:pt>
                <c:pt idx="16">
                  <c:v>-11683</c:v>
                </c:pt>
                <c:pt idx="17">
                  <c:v>-9252</c:v>
                </c:pt>
              </c:numCache>
            </c:numRef>
          </c:val>
          <c:extLst>
            <c:ext xmlns:c16="http://schemas.microsoft.com/office/drawing/2014/chart" uri="{C3380CC4-5D6E-409C-BE32-E72D297353CC}">
              <c16:uniqueId val="{00000001-DA8C-477D-B9D4-0414C1692F41}"/>
            </c:ext>
          </c:extLst>
        </c:ser>
        <c:ser>
          <c:idx val="2"/>
          <c:order val="2"/>
          <c:tx>
            <c:strRef>
              <c:f>Sheet1!$D$41</c:f>
              <c:strCache>
                <c:ptCount val="1"/>
                <c:pt idx="0">
                  <c:v>White-NH Male</c:v>
                </c:pt>
              </c:strCache>
            </c:strRef>
          </c:tx>
          <c:spPr>
            <a:solidFill>
              <a:schemeClr val="accent1"/>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Sheet1!$D$42:$D$59</c:f>
              <c:numCache>
                <c:formatCode>General</c:formatCode>
                <c:ptCount val="18"/>
                <c:pt idx="0">
                  <c:v>-323070</c:v>
                </c:pt>
                <c:pt idx="1">
                  <c:v>-325453</c:v>
                </c:pt>
                <c:pt idx="2">
                  <c:v>-337695</c:v>
                </c:pt>
                <c:pt idx="3">
                  <c:v>-344155</c:v>
                </c:pt>
                <c:pt idx="4">
                  <c:v>-359905</c:v>
                </c:pt>
                <c:pt idx="5">
                  <c:v>-404087</c:v>
                </c:pt>
                <c:pt idx="6">
                  <c:v>-402264</c:v>
                </c:pt>
                <c:pt idx="7">
                  <c:v>-385492</c:v>
                </c:pt>
                <c:pt idx="8">
                  <c:v>-355649</c:v>
                </c:pt>
                <c:pt idx="9">
                  <c:v>-397372</c:v>
                </c:pt>
                <c:pt idx="10">
                  <c:v>-405694</c:v>
                </c:pt>
                <c:pt idx="11">
                  <c:v>-446174</c:v>
                </c:pt>
                <c:pt idx="12">
                  <c:v>-408348</c:v>
                </c:pt>
                <c:pt idx="13">
                  <c:v>-342602</c:v>
                </c:pt>
                <c:pt idx="14">
                  <c:v>-269009</c:v>
                </c:pt>
                <c:pt idx="15">
                  <c:v>-174891</c:v>
                </c:pt>
                <c:pt idx="16">
                  <c:v>-112221</c:v>
                </c:pt>
                <c:pt idx="17">
                  <c:v>-96073</c:v>
                </c:pt>
              </c:numCache>
            </c:numRef>
          </c:val>
          <c:extLst>
            <c:ext xmlns:c16="http://schemas.microsoft.com/office/drawing/2014/chart" uri="{C3380CC4-5D6E-409C-BE32-E72D297353CC}">
              <c16:uniqueId val="{00000002-DA8C-477D-B9D4-0414C1692F41}"/>
            </c:ext>
          </c:extLst>
        </c:ser>
        <c:ser>
          <c:idx val="3"/>
          <c:order val="3"/>
          <c:tx>
            <c:strRef>
              <c:f>Sheet1!$E$41</c:f>
              <c:strCache>
                <c:ptCount val="1"/>
                <c:pt idx="0">
                  <c:v>Hispanic Male</c:v>
                </c:pt>
              </c:strCache>
            </c:strRef>
          </c:tx>
          <c:spPr>
            <a:solidFill>
              <a:schemeClr val="accent1">
                <a:lumMod val="60000"/>
                <a:lumOff val="40000"/>
              </a:schemeClr>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Sheet1!$E$42:$E$59</c:f>
              <c:numCache>
                <c:formatCode>General</c:formatCode>
                <c:ptCount val="18"/>
                <c:pt idx="0">
                  <c:v>-518789</c:v>
                </c:pt>
                <c:pt idx="1">
                  <c:v>-519089</c:v>
                </c:pt>
                <c:pt idx="2">
                  <c:v>-517203</c:v>
                </c:pt>
                <c:pt idx="3">
                  <c:v>-490678</c:v>
                </c:pt>
                <c:pt idx="4">
                  <c:v>-467127</c:v>
                </c:pt>
                <c:pt idx="5">
                  <c:v>-459190</c:v>
                </c:pt>
                <c:pt idx="6">
                  <c:v>-433481</c:v>
                </c:pt>
                <c:pt idx="7">
                  <c:v>-415209</c:v>
                </c:pt>
                <c:pt idx="8">
                  <c:v>-379484</c:v>
                </c:pt>
                <c:pt idx="9">
                  <c:v>-339790</c:v>
                </c:pt>
                <c:pt idx="10">
                  <c:v>-293426</c:v>
                </c:pt>
                <c:pt idx="11">
                  <c:v>-246297</c:v>
                </c:pt>
                <c:pt idx="12">
                  <c:v>-188018</c:v>
                </c:pt>
                <c:pt idx="13">
                  <c:v>-136090</c:v>
                </c:pt>
                <c:pt idx="14">
                  <c:v>-91177</c:v>
                </c:pt>
                <c:pt idx="15">
                  <c:v>-55668</c:v>
                </c:pt>
                <c:pt idx="16">
                  <c:v>-35166</c:v>
                </c:pt>
                <c:pt idx="17">
                  <c:v>-30669</c:v>
                </c:pt>
              </c:numCache>
            </c:numRef>
          </c:val>
          <c:extLst>
            <c:ext xmlns:c16="http://schemas.microsoft.com/office/drawing/2014/chart" uri="{C3380CC4-5D6E-409C-BE32-E72D297353CC}">
              <c16:uniqueId val="{00000003-DA8C-477D-B9D4-0414C1692F41}"/>
            </c:ext>
          </c:extLst>
        </c:ser>
        <c:ser>
          <c:idx val="4"/>
          <c:order val="4"/>
          <c:tx>
            <c:strRef>
              <c:f>Sheet1!$F$41</c:f>
              <c:strCache>
                <c:ptCount val="1"/>
                <c:pt idx="0">
                  <c:v>Asian-NH Female</c:v>
                </c:pt>
              </c:strCache>
            </c:strRef>
          </c:tx>
          <c:spPr>
            <a:solidFill>
              <a:schemeClr val="accent2">
                <a:lumMod val="50000"/>
              </a:schemeClr>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Sheet1!$F$42:$F$59</c:f>
              <c:numCache>
                <c:formatCode>#,##0</c:formatCode>
                <c:ptCount val="18"/>
                <c:pt idx="0">
                  <c:v>40471</c:v>
                </c:pt>
                <c:pt idx="1">
                  <c:v>42834</c:v>
                </c:pt>
                <c:pt idx="2">
                  <c:v>43915</c:v>
                </c:pt>
                <c:pt idx="3">
                  <c:v>39453</c:v>
                </c:pt>
                <c:pt idx="4">
                  <c:v>43197</c:v>
                </c:pt>
                <c:pt idx="5">
                  <c:v>58247</c:v>
                </c:pt>
                <c:pt idx="6">
                  <c:v>64601</c:v>
                </c:pt>
                <c:pt idx="7">
                  <c:v>64602</c:v>
                </c:pt>
                <c:pt idx="8">
                  <c:v>61414</c:v>
                </c:pt>
                <c:pt idx="9">
                  <c:v>55101</c:v>
                </c:pt>
                <c:pt idx="10">
                  <c:v>42631</c:v>
                </c:pt>
                <c:pt idx="11">
                  <c:v>37628</c:v>
                </c:pt>
                <c:pt idx="12">
                  <c:v>34235</c:v>
                </c:pt>
                <c:pt idx="13">
                  <c:v>28849</c:v>
                </c:pt>
                <c:pt idx="14">
                  <c:v>18649</c:v>
                </c:pt>
                <c:pt idx="15">
                  <c:v>12054</c:v>
                </c:pt>
                <c:pt idx="16">
                  <c:v>7023</c:v>
                </c:pt>
                <c:pt idx="17">
                  <c:v>6071</c:v>
                </c:pt>
              </c:numCache>
            </c:numRef>
          </c:val>
          <c:extLst>
            <c:ext xmlns:c16="http://schemas.microsoft.com/office/drawing/2014/chart" uri="{C3380CC4-5D6E-409C-BE32-E72D297353CC}">
              <c16:uniqueId val="{00000004-DA8C-477D-B9D4-0414C1692F41}"/>
            </c:ext>
          </c:extLst>
        </c:ser>
        <c:ser>
          <c:idx val="5"/>
          <c:order val="5"/>
          <c:tx>
            <c:strRef>
              <c:f>Sheet1!$G$41</c:f>
              <c:strCache>
                <c:ptCount val="1"/>
                <c:pt idx="0">
                  <c:v>Black-NH Female</c:v>
                </c:pt>
              </c:strCache>
            </c:strRef>
          </c:tx>
          <c:spPr>
            <a:solidFill>
              <a:schemeClr val="accent2">
                <a:lumMod val="75000"/>
              </a:schemeClr>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Sheet1!$G$42:$G$59</c:f>
              <c:numCache>
                <c:formatCode>#,##0</c:formatCode>
                <c:ptCount val="18"/>
                <c:pt idx="0">
                  <c:v>114874</c:v>
                </c:pt>
                <c:pt idx="1">
                  <c:v>115795</c:v>
                </c:pt>
                <c:pt idx="2">
                  <c:v>120993</c:v>
                </c:pt>
                <c:pt idx="3">
                  <c:v>121262</c:v>
                </c:pt>
                <c:pt idx="4">
                  <c:v>127826</c:v>
                </c:pt>
                <c:pt idx="5">
                  <c:v>142655</c:v>
                </c:pt>
                <c:pt idx="6">
                  <c:v>132385</c:v>
                </c:pt>
                <c:pt idx="7">
                  <c:v>128741</c:v>
                </c:pt>
                <c:pt idx="8">
                  <c:v>116630</c:v>
                </c:pt>
                <c:pt idx="9">
                  <c:v>116320</c:v>
                </c:pt>
                <c:pt idx="10">
                  <c:v>112937</c:v>
                </c:pt>
                <c:pt idx="11">
                  <c:v>109330</c:v>
                </c:pt>
                <c:pt idx="12">
                  <c:v>92819</c:v>
                </c:pt>
                <c:pt idx="13">
                  <c:v>70203</c:v>
                </c:pt>
                <c:pt idx="14">
                  <c:v>45229</c:v>
                </c:pt>
                <c:pt idx="15">
                  <c:v>29882</c:v>
                </c:pt>
                <c:pt idx="16">
                  <c:v>20338</c:v>
                </c:pt>
                <c:pt idx="17">
                  <c:v>21099</c:v>
                </c:pt>
              </c:numCache>
            </c:numRef>
          </c:val>
          <c:extLst>
            <c:ext xmlns:c16="http://schemas.microsoft.com/office/drawing/2014/chart" uri="{C3380CC4-5D6E-409C-BE32-E72D297353CC}">
              <c16:uniqueId val="{00000005-DA8C-477D-B9D4-0414C1692F41}"/>
            </c:ext>
          </c:extLst>
        </c:ser>
        <c:ser>
          <c:idx val="6"/>
          <c:order val="6"/>
          <c:tx>
            <c:strRef>
              <c:f>Sheet1!$H$41</c:f>
              <c:strCache>
                <c:ptCount val="1"/>
                <c:pt idx="0">
                  <c:v>White-NH Female</c:v>
                </c:pt>
              </c:strCache>
            </c:strRef>
          </c:tx>
          <c:spPr>
            <a:solidFill>
              <a:schemeClr val="accent2"/>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Sheet1!$H$42:$H$59</c:f>
              <c:numCache>
                <c:formatCode>#,##0</c:formatCode>
                <c:ptCount val="18"/>
                <c:pt idx="0">
                  <c:v>306853</c:v>
                </c:pt>
                <c:pt idx="1">
                  <c:v>310517</c:v>
                </c:pt>
                <c:pt idx="2">
                  <c:v>321103</c:v>
                </c:pt>
                <c:pt idx="3">
                  <c:v>321706</c:v>
                </c:pt>
                <c:pt idx="4">
                  <c:v>332957</c:v>
                </c:pt>
                <c:pt idx="5">
                  <c:v>390509</c:v>
                </c:pt>
                <c:pt idx="6">
                  <c:v>394204</c:v>
                </c:pt>
                <c:pt idx="7">
                  <c:v>378550</c:v>
                </c:pt>
                <c:pt idx="8">
                  <c:v>350386</c:v>
                </c:pt>
                <c:pt idx="9">
                  <c:v>390909</c:v>
                </c:pt>
                <c:pt idx="10">
                  <c:v>408038</c:v>
                </c:pt>
                <c:pt idx="11">
                  <c:v>456941</c:v>
                </c:pt>
                <c:pt idx="12">
                  <c:v>432306</c:v>
                </c:pt>
                <c:pt idx="13">
                  <c:v>372210</c:v>
                </c:pt>
                <c:pt idx="14">
                  <c:v>299410</c:v>
                </c:pt>
                <c:pt idx="15">
                  <c:v>208723</c:v>
                </c:pt>
                <c:pt idx="16">
                  <c:v>149296</c:v>
                </c:pt>
                <c:pt idx="17">
                  <c:v>171609</c:v>
                </c:pt>
              </c:numCache>
            </c:numRef>
          </c:val>
          <c:extLst>
            <c:ext xmlns:c16="http://schemas.microsoft.com/office/drawing/2014/chart" uri="{C3380CC4-5D6E-409C-BE32-E72D297353CC}">
              <c16:uniqueId val="{00000006-DA8C-477D-B9D4-0414C1692F41}"/>
            </c:ext>
          </c:extLst>
        </c:ser>
        <c:ser>
          <c:idx val="7"/>
          <c:order val="7"/>
          <c:tx>
            <c:strRef>
              <c:f>Sheet1!$I$41</c:f>
              <c:strCache>
                <c:ptCount val="1"/>
                <c:pt idx="0">
                  <c:v>Hispanic Female</c:v>
                </c:pt>
              </c:strCache>
            </c:strRef>
          </c:tx>
          <c:spPr>
            <a:solidFill>
              <a:schemeClr val="accent2">
                <a:lumMod val="60000"/>
                <a:lumOff val="40000"/>
              </a:schemeClr>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Sheet1!$I$42:$I$59</c:f>
              <c:numCache>
                <c:formatCode>#,##0</c:formatCode>
                <c:ptCount val="18"/>
                <c:pt idx="0">
                  <c:v>496971</c:v>
                </c:pt>
                <c:pt idx="1">
                  <c:v>500667</c:v>
                </c:pt>
                <c:pt idx="2">
                  <c:v>499713</c:v>
                </c:pt>
                <c:pt idx="3">
                  <c:v>472763</c:v>
                </c:pt>
                <c:pt idx="4">
                  <c:v>437153</c:v>
                </c:pt>
                <c:pt idx="5">
                  <c:v>423046</c:v>
                </c:pt>
                <c:pt idx="6">
                  <c:v>400788</c:v>
                </c:pt>
                <c:pt idx="7">
                  <c:v>395082</c:v>
                </c:pt>
                <c:pt idx="8">
                  <c:v>376874</c:v>
                </c:pt>
                <c:pt idx="9">
                  <c:v>343019</c:v>
                </c:pt>
                <c:pt idx="10">
                  <c:v>293685</c:v>
                </c:pt>
                <c:pt idx="11">
                  <c:v>252380</c:v>
                </c:pt>
                <c:pt idx="12">
                  <c:v>203784</c:v>
                </c:pt>
                <c:pt idx="13">
                  <c:v>154924</c:v>
                </c:pt>
                <c:pt idx="14">
                  <c:v>110364</c:v>
                </c:pt>
                <c:pt idx="15">
                  <c:v>73723</c:v>
                </c:pt>
                <c:pt idx="16">
                  <c:v>51852</c:v>
                </c:pt>
                <c:pt idx="17">
                  <c:v>53175</c:v>
                </c:pt>
              </c:numCache>
            </c:numRef>
          </c:val>
          <c:extLst>
            <c:ext xmlns:c16="http://schemas.microsoft.com/office/drawing/2014/chart" uri="{C3380CC4-5D6E-409C-BE32-E72D297353CC}">
              <c16:uniqueId val="{00000007-DA8C-477D-B9D4-0414C1692F41}"/>
            </c:ext>
          </c:extLst>
        </c:ser>
        <c:dLbls>
          <c:showLegendKey val="0"/>
          <c:showVal val="0"/>
          <c:showCatName val="0"/>
          <c:showSerName val="0"/>
          <c:showPercent val="0"/>
          <c:showBubbleSize val="0"/>
        </c:dLbls>
        <c:gapWidth val="25"/>
        <c:overlap val="100"/>
        <c:axId val="515322096"/>
        <c:axId val="515316520"/>
      </c:barChart>
      <c:catAx>
        <c:axId val="51532209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5316520"/>
        <c:crosses val="autoZero"/>
        <c:auto val="1"/>
        <c:lblAlgn val="ctr"/>
        <c:lblOffset val="100"/>
        <c:noMultiLvlLbl val="0"/>
      </c:catAx>
      <c:valAx>
        <c:axId val="515316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5322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AgeXRace!$K$58</c:f>
              <c:strCache>
                <c:ptCount val="1"/>
                <c:pt idx="0">
                  <c:v>Under 18</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487-42F6-8CD4-1456999FC405}"/>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5487-42F6-8CD4-1456999FC40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AgeXRace!$J$59:$J$66</c:f>
              <c:numCache>
                <c:formatCode>0</c:formatCode>
                <c:ptCount val="8"/>
                <c:pt idx="0">
                  <c:v>2010</c:v>
                </c:pt>
                <c:pt idx="1">
                  <c:v>2011</c:v>
                </c:pt>
                <c:pt idx="2">
                  <c:v>2012</c:v>
                </c:pt>
                <c:pt idx="3">
                  <c:v>2013</c:v>
                </c:pt>
                <c:pt idx="4">
                  <c:v>2014</c:v>
                </c:pt>
                <c:pt idx="5">
                  <c:v>2015</c:v>
                </c:pt>
                <c:pt idx="6">
                  <c:v>2016</c:v>
                </c:pt>
                <c:pt idx="7">
                  <c:v>2017</c:v>
                </c:pt>
              </c:numCache>
            </c:numRef>
          </c:cat>
          <c:val>
            <c:numRef>
              <c:f>AgeXRace!$K$59:$K$66</c:f>
              <c:numCache>
                <c:formatCode>General</c:formatCode>
                <c:ptCount val="8"/>
                <c:pt idx="0">
                  <c:v>6865824</c:v>
                </c:pt>
                <c:pt idx="1">
                  <c:v>6931103</c:v>
                </c:pt>
                <c:pt idx="2">
                  <c:v>6984832</c:v>
                </c:pt>
                <c:pt idx="3">
                  <c:v>7046391</c:v>
                </c:pt>
                <c:pt idx="4">
                  <c:v>7130917</c:v>
                </c:pt>
                <c:pt idx="5">
                  <c:v>7225720</c:v>
                </c:pt>
                <c:pt idx="6">
                  <c:v>7305001</c:v>
                </c:pt>
                <c:pt idx="7">
                  <c:v>7366039</c:v>
                </c:pt>
              </c:numCache>
            </c:numRef>
          </c:val>
          <c:smooth val="0"/>
          <c:extLst>
            <c:ext xmlns:c16="http://schemas.microsoft.com/office/drawing/2014/chart" uri="{C3380CC4-5D6E-409C-BE32-E72D297353CC}">
              <c16:uniqueId val="{00000000-5487-42F6-8CD4-1456999FC405}"/>
            </c:ext>
          </c:extLst>
        </c:ser>
        <c:ser>
          <c:idx val="1"/>
          <c:order val="1"/>
          <c:tx>
            <c:strRef>
              <c:f>AgeXRace!$L$58</c:f>
              <c:strCache>
                <c:ptCount val="1"/>
                <c:pt idx="0">
                  <c:v>18 to 24</c:v>
                </c:pt>
              </c:strCache>
            </c:strRef>
          </c:tx>
          <c:spPr>
            <a:ln w="28575" cap="rnd">
              <a:solidFill>
                <a:schemeClr val="accent1">
                  <a:lumMod val="75000"/>
                </a:schemeClr>
              </a:solidFill>
              <a:round/>
            </a:ln>
            <a:effectLst/>
          </c:spPr>
          <c:marker>
            <c:symbol val="circle"/>
            <c:size val="5"/>
            <c:spPr>
              <a:solidFill>
                <a:schemeClr val="accent1">
                  <a:lumMod val="75000"/>
                </a:schemeClr>
              </a:solidFill>
              <a:ln w="9525">
                <a:solidFill>
                  <a:schemeClr val="accent1">
                    <a:lumMod val="75000"/>
                  </a:schemeClr>
                </a:solidFill>
              </a:ln>
              <a:effectLst/>
            </c:spPr>
          </c:marker>
          <c:dLbls>
            <c:dLbl>
              <c:idx val="0"/>
              <c:layout>
                <c:manualLayout>
                  <c:x val="-6.3497225220007933E-2"/>
                  <c:y val="3.3744818392651703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5487-42F6-8CD4-1456999FC405}"/>
                </c:ext>
              </c:extLst>
            </c:dLbl>
            <c:dLbl>
              <c:idx val="7"/>
              <c:layout>
                <c:manualLayout>
                  <c:x val="-9.6289835458676868E-3"/>
                  <c:y val="3.3744818392650853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487-42F6-8CD4-1456999FC40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AgeXRace!$J$59:$J$66</c:f>
              <c:numCache>
                <c:formatCode>0</c:formatCode>
                <c:ptCount val="8"/>
                <c:pt idx="0">
                  <c:v>2010</c:v>
                </c:pt>
                <c:pt idx="1">
                  <c:v>2011</c:v>
                </c:pt>
                <c:pt idx="2">
                  <c:v>2012</c:v>
                </c:pt>
                <c:pt idx="3">
                  <c:v>2013</c:v>
                </c:pt>
                <c:pt idx="4">
                  <c:v>2014</c:v>
                </c:pt>
                <c:pt idx="5">
                  <c:v>2015</c:v>
                </c:pt>
                <c:pt idx="6">
                  <c:v>2016</c:v>
                </c:pt>
                <c:pt idx="7">
                  <c:v>2017</c:v>
                </c:pt>
              </c:numCache>
            </c:numRef>
          </c:cat>
          <c:val>
            <c:numRef>
              <c:f>AgeXRace!$L$59:$L$66</c:f>
              <c:numCache>
                <c:formatCode>General</c:formatCode>
                <c:ptCount val="8"/>
                <c:pt idx="0">
                  <c:v>2572969</c:v>
                </c:pt>
                <c:pt idx="1">
                  <c:v>2624887</c:v>
                </c:pt>
                <c:pt idx="2">
                  <c:v>2677195</c:v>
                </c:pt>
                <c:pt idx="3">
                  <c:v>2711843</c:v>
                </c:pt>
                <c:pt idx="4">
                  <c:v>2744926</c:v>
                </c:pt>
                <c:pt idx="5">
                  <c:v>2760990</c:v>
                </c:pt>
                <c:pt idx="6">
                  <c:v>2765722</c:v>
                </c:pt>
                <c:pt idx="7">
                  <c:v>2768427</c:v>
                </c:pt>
              </c:numCache>
            </c:numRef>
          </c:val>
          <c:smooth val="0"/>
          <c:extLst>
            <c:ext xmlns:c16="http://schemas.microsoft.com/office/drawing/2014/chart" uri="{C3380CC4-5D6E-409C-BE32-E72D297353CC}">
              <c16:uniqueId val="{00000001-5487-42F6-8CD4-1456999FC405}"/>
            </c:ext>
          </c:extLst>
        </c:ser>
        <c:ser>
          <c:idx val="2"/>
          <c:order val="2"/>
          <c:tx>
            <c:strRef>
              <c:f>AgeXRace!$M$58</c:f>
              <c:strCache>
                <c:ptCount val="1"/>
                <c:pt idx="0">
                  <c:v>24 to 64</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487-42F6-8CD4-1456999FC405}"/>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487-42F6-8CD4-1456999FC40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AgeXRace!$J$59:$J$66</c:f>
              <c:numCache>
                <c:formatCode>0</c:formatCode>
                <c:ptCount val="8"/>
                <c:pt idx="0">
                  <c:v>2010</c:v>
                </c:pt>
                <c:pt idx="1">
                  <c:v>2011</c:v>
                </c:pt>
                <c:pt idx="2">
                  <c:v>2012</c:v>
                </c:pt>
                <c:pt idx="3">
                  <c:v>2013</c:v>
                </c:pt>
                <c:pt idx="4">
                  <c:v>2014</c:v>
                </c:pt>
                <c:pt idx="5">
                  <c:v>2015</c:v>
                </c:pt>
                <c:pt idx="6">
                  <c:v>2016</c:v>
                </c:pt>
                <c:pt idx="7">
                  <c:v>2017</c:v>
                </c:pt>
              </c:numCache>
            </c:numRef>
          </c:cat>
          <c:val>
            <c:numRef>
              <c:f>AgeXRace!$M$59:$M$66</c:f>
              <c:numCache>
                <c:formatCode>General</c:formatCode>
                <c:ptCount val="8"/>
                <c:pt idx="0">
                  <c:v>13104882</c:v>
                </c:pt>
                <c:pt idx="1">
                  <c:v>13384685</c:v>
                </c:pt>
                <c:pt idx="2">
                  <c:v>13573916</c:v>
                </c:pt>
                <c:pt idx="3">
                  <c:v>13757543</c:v>
                </c:pt>
                <c:pt idx="4">
                  <c:v>13990164</c:v>
                </c:pt>
                <c:pt idx="5">
                  <c:v>14253438</c:v>
                </c:pt>
                <c:pt idx="6">
                  <c:v>14491498</c:v>
                </c:pt>
                <c:pt idx="7">
                  <c:v>14697418</c:v>
                </c:pt>
              </c:numCache>
            </c:numRef>
          </c:val>
          <c:smooth val="0"/>
          <c:extLst>
            <c:ext xmlns:c16="http://schemas.microsoft.com/office/drawing/2014/chart" uri="{C3380CC4-5D6E-409C-BE32-E72D297353CC}">
              <c16:uniqueId val="{00000002-5487-42F6-8CD4-1456999FC405}"/>
            </c:ext>
          </c:extLst>
        </c:ser>
        <c:ser>
          <c:idx val="3"/>
          <c:order val="3"/>
          <c:tx>
            <c:strRef>
              <c:f>AgeXRace!$N$58</c:f>
              <c:strCache>
                <c:ptCount val="1"/>
                <c:pt idx="0">
                  <c:v>65 Plus</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487-42F6-8CD4-1456999FC405}"/>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5487-42F6-8CD4-1456999FC40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AgeXRace!$J$59:$J$66</c:f>
              <c:numCache>
                <c:formatCode>0</c:formatCode>
                <c:ptCount val="8"/>
                <c:pt idx="0">
                  <c:v>2010</c:v>
                </c:pt>
                <c:pt idx="1">
                  <c:v>2011</c:v>
                </c:pt>
                <c:pt idx="2">
                  <c:v>2012</c:v>
                </c:pt>
                <c:pt idx="3">
                  <c:v>2013</c:v>
                </c:pt>
                <c:pt idx="4">
                  <c:v>2014</c:v>
                </c:pt>
                <c:pt idx="5">
                  <c:v>2015</c:v>
                </c:pt>
                <c:pt idx="6">
                  <c:v>2016</c:v>
                </c:pt>
                <c:pt idx="7">
                  <c:v>2017</c:v>
                </c:pt>
              </c:numCache>
            </c:numRef>
          </c:cat>
          <c:val>
            <c:numRef>
              <c:f>AgeXRace!$N$59:$N$66</c:f>
              <c:numCache>
                <c:formatCode>General</c:formatCode>
                <c:ptCount val="8"/>
                <c:pt idx="0">
                  <c:v>2601886</c:v>
                </c:pt>
                <c:pt idx="1">
                  <c:v>2703749</c:v>
                </c:pt>
                <c:pt idx="2">
                  <c:v>2842384</c:v>
                </c:pt>
                <c:pt idx="3">
                  <c:v>2963502</c:v>
                </c:pt>
                <c:pt idx="4">
                  <c:v>3088429</c:v>
                </c:pt>
                <c:pt idx="5">
                  <c:v>3214732</c:v>
                </c:pt>
                <c:pt idx="6">
                  <c:v>3342641</c:v>
                </c:pt>
                <c:pt idx="7">
                  <c:v>3472712</c:v>
                </c:pt>
              </c:numCache>
            </c:numRef>
          </c:val>
          <c:smooth val="0"/>
          <c:extLst>
            <c:ext xmlns:c16="http://schemas.microsoft.com/office/drawing/2014/chart" uri="{C3380CC4-5D6E-409C-BE32-E72D297353CC}">
              <c16:uniqueId val="{00000003-5487-42F6-8CD4-1456999FC405}"/>
            </c:ext>
          </c:extLst>
        </c:ser>
        <c:dLbls>
          <c:showLegendKey val="0"/>
          <c:showVal val="0"/>
          <c:showCatName val="0"/>
          <c:showSerName val="0"/>
          <c:showPercent val="0"/>
          <c:showBubbleSize val="0"/>
        </c:dLbls>
        <c:marker val="1"/>
        <c:smooth val="0"/>
        <c:axId val="579733992"/>
        <c:axId val="579735304"/>
      </c:lineChart>
      <c:catAx>
        <c:axId val="57973399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9735304"/>
        <c:crosses val="autoZero"/>
        <c:auto val="1"/>
        <c:lblAlgn val="ctr"/>
        <c:lblOffset val="100"/>
        <c:noMultiLvlLbl val="0"/>
      </c:catAx>
      <c:valAx>
        <c:axId val="579735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9733992"/>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Nativity!$J$5</c:f>
              <c:strCache>
                <c:ptCount val="1"/>
                <c:pt idx="0">
                  <c:v>2007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Nativity!$I$6:$I$9</c:f>
              <c:strCache>
                <c:ptCount val="4"/>
                <c:pt idx="0">
                  <c:v>Born in Texas</c:v>
                </c:pt>
                <c:pt idx="1">
                  <c:v>Born in Other State</c:v>
                </c:pt>
                <c:pt idx="2">
                  <c:v>Native, Born Outside of U.S.</c:v>
                </c:pt>
                <c:pt idx="3">
                  <c:v>Foreign Born</c:v>
                </c:pt>
              </c:strCache>
            </c:strRef>
          </c:cat>
          <c:val>
            <c:numRef>
              <c:f>Nativity!$J$6:$J$9</c:f>
              <c:numCache>
                <c:formatCode>0.0%</c:formatCode>
                <c:ptCount val="4"/>
                <c:pt idx="0">
                  <c:v>0.66471432736559677</c:v>
                </c:pt>
                <c:pt idx="1">
                  <c:v>0.16943032781339229</c:v>
                </c:pt>
                <c:pt idx="2">
                  <c:v>1.2190536177737099E-2</c:v>
                </c:pt>
                <c:pt idx="3">
                  <c:v>0.15366480864327386</c:v>
                </c:pt>
              </c:numCache>
            </c:numRef>
          </c:val>
          <c:extLst>
            <c:ext xmlns:c16="http://schemas.microsoft.com/office/drawing/2014/chart" uri="{C3380CC4-5D6E-409C-BE32-E72D297353CC}">
              <c16:uniqueId val="{00000000-3F85-471C-AE89-FFD5664D2FCA}"/>
            </c:ext>
          </c:extLst>
        </c:ser>
        <c:ser>
          <c:idx val="1"/>
          <c:order val="1"/>
          <c:tx>
            <c:strRef>
              <c:f>Nativity!$K$5</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Nativity!$I$6:$I$9</c:f>
              <c:strCache>
                <c:ptCount val="4"/>
                <c:pt idx="0">
                  <c:v>Born in Texas</c:v>
                </c:pt>
                <c:pt idx="1">
                  <c:v>Born in Other State</c:v>
                </c:pt>
                <c:pt idx="2">
                  <c:v>Native, Born Outside of U.S.</c:v>
                </c:pt>
                <c:pt idx="3">
                  <c:v>Foreign Born</c:v>
                </c:pt>
              </c:strCache>
            </c:strRef>
          </c:cat>
          <c:val>
            <c:numRef>
              <c:f>Nativity!$K$6:$K$9</c:f>
              <c:numCache>
                <c:formatCode>0.0%</c:formatCode>
                <c:ptCount val="4"/>
                <c:pt idx="0">
                  <c:v>0.68212102346629333</c:v>
                </c:pt>
                <c:pt idx="1">
                  <c:v>0.17558162164835719</c:v>
                </c:pt>
                <c:pt idx="2">
                  <c:v>1.7919871315840687E-2</c:v>
                </c:pt>
                <c:pt idx="3">
                  <c:v>0.12437748356950877</c:v>
                </c:pt>
              </c:numCache>
            </c:numRef>
          </c:val>
          <c:extLst>
            <c:ext xmlns:c16="http://schemas.microsoft.com/office/drawing/2014/chart" uri="{C3380CC4-5D6E-409C-BE32-E72D297353CC}">
              <c16:uniqueId val="{00000001-3F85-471C-AE89-FFD5664D2FCA}"/>
            </c:ext>
          </c:extLst>
        </c:ser>
        <c:dLbls>
          <c:dLblPos val="outEnd"/>
          <c:showLegendKey val="0"/>
          <c:showVal val="1"/>
          <c:showCatName val="0"/>
          <c:showSerName val="0"/>
          <c:showPercent val="0"/>
          <c:showBubbleSize val="0"/>
        </c:dLbls>
        <c:gapWidth val="219"/>
        <c:overlap val="-27"/>
        <c:axId val="587915752"/>
        <c:axId val="587913456"/>
      </c:barChart>
      <c:catAx>
        <c:axId val="587915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7913456"/>
        <c:crosses val="autoZero"/>
        <c:auto val="1"/>
        <c:lblAlgn val="ctr"/>
        <c:lblOffset val="100"/>
        <c:noMultiLvlLbl val="0"/>
      </c:catAx>
      <c:valAx>
        <c:axId val="58791345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87915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AgeXRace!$B$94</c:f>
              <c:strCache>
                <c:ptCount val="1"/>
                <c:pt idx="0">
                  <c:v>Hispanic</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55C-4163-9E25-BA021778AD83}"/>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55C-4163-9E25-BA021778AD8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AgeXRace!$A$95:$A$102</c:f>
              <c:numCache>
                <c:formatCode>0</c:formatCode>
                <c:ptCount val="8"/>
                <c:pt idx="0">
                  <c:v>2010</c:v>
                </c:pt>
                <c:pt idx="1">
                  <c:v>2011</c:v>
                </c:pt>
                <c:pt idx="2">
                  <c:v>2012</c:v>
                </c:pt>
                <c:pt idx="3">
                  <c:v>2013</c:v>
                </c:pt>
                <c:pt idx="4">
                  <c:v>2014</c:v>
                </c:pt>
                <c:pt idx="5">
                  <c:v>2015</c:v>
                </c:pt>
                <c:pt idx="6">
                  <c:v>2016</c:v>
                </c:pt>
                <c:pt idx="7">
                  <c:v>2017</c:v>
                </c:pt>
              </c:numCache>
            </c:numRef>
          </c:cat>
          <c:val>
            <c:numRef>
              <c:f>AgeXRace!$B$95:$B$102</c:f>
              <c:numCache>
                <c:formatCode>#,##0</c:formatCode>
                <c:ptCount val="8"/>
                <c:pt idx="0">
                  <c:v>1112368</c:v>
                </c:pt>
                <c:pt idx="1">
                  <c:v>1146344</c:v>
                </c:pt>
                <c:pt idx="2">
                  <c:v>1173860</c:v>
                </c:pt>
                <c:pt idx="3">
                  <c:v>1198270</c:v>
                </c:pt>
                <c:pt idx="4">
                  <c:v>1223285</c:v>
                </c:pt>
                <c:pt idx="5">
                  <c:v>1242890</c:v>
                </c:pt>
                <c:pt idx="6">
                  <c:v>1259732</c:v>
                </c:pt>
                <c:pt idx="7">
                  <c:v>1274642</c:v>
                </c:pt>
              </c:numCache>
            </c:numRef>
          </c:val>
          <c:smooth val="0"/>
          <c:extLst>
            <c:ext xmlns:c16="http://schemas.microsoft.com/office/drawing/2014/chart" uri="{C3380CC4-5D6E-409C-BE32-E72D297353CC}">
              <c16:uniqueId val="{00000000-C55C-4163-9E25-BA021778AD83}"/>
            </c:ext>
          </c:extLst>
        </c:ser>
        <c:ser>
          <c:idx val="1"/>
          <c:order val="1"/>
          <c:tx>
            <c:strRef>
              <c:f>AgeXRace!$C$94</c:f>
              <c:strCache>
                <c:ptCount val="1"/>
                <c:pt idx="0">
                  <c:v>NH White</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55C-4163-9E25-BA021778AD83}"/>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55C-4163-9E25-BA021778AD8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AgeXRace!$A$95:$A$102</c:f>
              <c:numCache>
                <c:formatCode>0</c:formatCode>
                <c:ptCount val="8"/>
                <c:pt idx="0">
                  <c:v>2010</c:v>
                </c:pt>
                <c:pt idx="1">
                  <c:v>2011</c:v>
                </c:pt>
                <c:pt idx="2">
                  <c:v>2012</c:v>
                </c:pt>
                <c:pt idx="3">
                  <c:v>2013</c:v>
                </c:pt>
                <c:pt idx="4">
                  <c:v>2014</c:v>
                </c:pt>
                <c:pt idx="5">
                  <c:v>2015</c:v>
                </c:pt>
                <c:pt idx="6">
                  <c:v>2016</c:v>
                </c:pt>
                <c:pt idx="7">
                  <c:v>2017</c:v>
                </c:pt>
              </c:numCache>
            </c:numRef>
          </c:cat>
          <c:val>
            <c:numRef>
              <c:f>AgeXRace!$C$95:$C$102</c:f>
              <c:numCache>
                <c:formatCode>#,##0</c:formatCode>
                <c:ptCount val="8"/>
                <c:pt idx="0">
                  <c:v>998053</c:v>
                </c:pt>
                <c:pt idx="1">
                  <c:v>994866</c:v>
                </c:pt>
                <c:pt idx="2">
                  <c:v>1000389</c:v>
                </c:pt>
                <c:pt idx="3">
                  <c:v>997577</c:v>
                </c:pt>
                <c:pt idx="4">
                  <c:v>995008</c:v>
                </c:pt>
                <c:pt idx="5">
                  <c:v>984644</c:v>
                </c:pt>
                <c:pt idx="6">
                  <c:v>967641</c:v>
                </c:pt>
                <c:pt idx="7">
                  <c:v>953289</c:v>
                </c:pt>
              </c:numCache>
            </c:numRef>
          </c:val>
          <c:smooth val="0"/>
          <c:extLst>
            <c:ext xmlns:c16="http://schemas.microsoft.com/office/drawing/2014/chart" uri="{C3380CC4-5D6E-409C-BE32-E72D297353CC}">
              <c16:uniqueId val="{00000001-C55C-4163-9E25-BA021778AD83}"/>
            </c:ext>
          </c:extLst>
        </c:ser>
        <c:ser>
          <c:idx val="2"/>
          <c:order val="2"/>
          <c:tx>
            <c:strRef>
              <c:f>AgeXRace!$D$94</c:f>
              <c:strCache>
                <c:ptCount val="1"/>
                <c:pt idx="0">
                  <c:v>NH Black</c:v>
                </c:pt>
              </c:strCache>
            </c:strRef>
          </c:tx>
          <c:spPr>
            <a:ln w="22225" cap="rnd">
              <a:solidFill>
                <a:schemeClr val="accent6"/>
              </a:solidFill>
              <a:round/>
            </a:ln>
            <a:effectLst/>
          </c:spPr>
          <c:marker>
            <c:symbol val="triangle"/>
            <c:size val="6"/>
            <c:spPr>
              <a:solidFill>
                <a:schemeClr val="accent6"/>
              </a:solidFill>
              <a:ln w="9525">
                <a:solidFill>
                  <a:schemeClr val="accent6"/>
                </a:solidFill>
                <a:round/>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C55C-4163-9E25-BA021778AD83}"/>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55C-4163-9E25-BA021778AD8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AgeXRace!$A$95:$A$102</c:f>
              <c:numCache>
                <c:formatCode>0</c:formatCode>
                <c:ptCount val="8"/>
                <c:pt idx="0">
                  <c:v>2010</c:v>
                </c:pt>
                <c:pt idx="1">
                  <c:v>2011</c:v>
                </c:pt>
                <c:pt idx="2">
                  <c:v>2012</c:v>
                </c:pt>
                <c:pt idx="3">
                  <c:v>2013</c:v>
                </c:pt>
                <c:pt idx="4">
                  <c:v>2014</c:v>
                </c:pt>
                <c:pt idx="5">
                  <c:v>2015</c:v>
                </c:pt>
                <c:pt idx="6">
                  <c:v>2016</c:v>
                </c:pt>
                <c:pt idx="7">
                  <c:v>2017</c:v>
                </c:pt>
              </c:numCache>
            </c:numRef>
          </c:cat>
          <c:val>
            <c:numRef>
              <c:f>AgeXRace!$D$95:$D$102</c:f>
              <c:numCache>
                <c:formatCode>#,##0</c:formatCode>
                <c:ptCount val="8"/>
                <c:pt idx="0">
                  <c:v>324961</c:v>
                </c:pt>
                <c:pt idx="1">
                  <c:v>339593</c:v>
                </c:pt>
                <c:pt idx="2">
                  <c:v>351967</c:v>
                </c:pt>
                <c:pt idx="3">
                  <c:v>359034</c:v>
                </c:pt>
                <c:pt idx="4">
                  <c:v>363632</c:v>
                </c:pt>
                <c:pt idx="5">
                  <c:v>364519</c:v>
                </c:pt>
                <c:pt idx="6">
                  <c:v>364270</c:v>
                </c:pt>
                <c:pt idx="7">
                  <c:v>361762</c:v>
                </c:pt>
              </c:numCache>
            </c:numRef>
          </c:val>
          <c:smooth val="0"/>
          <c:extLst>
            <c:ext xmlns:c16="http://schemas.microsoft.com/office/drawing/2014/chart" uri="{C3380CC4-5D6E-409C-BE32-E72D297353CC}">
              <c16:uniqueId val="{00000002-C55C-4163-9E25-BA021778AD83}"/>
            </c:ext>
          </c:extLst>
        </c:ser>
        <c:ser>
          <c:idx val="3"/>
          <c:order val="3"/>
          <c:tx>
            <c:strRef>
              <c:f>AgeXRace!$E$94</c:f>
              <c:strCache>
                <c:ptCount val="1"/>
                <c:pt idx="0">
                  <c:v>NH Asian</c:v>
                </c:pt>
              </c:strCache>
            </c:strRef>
          </c:tx>
          <c:spPr>
            <a:ln w="22225" cap="rnd">
              <a:solidFill>
                <a:schemeClr val="accent4"/>
              </a:solidFill>
              <a:round/>
            </a:ln>
            <a:effectLst/>
          </c:spPr>
          <c:marker>
            <c:symbol val="x"/>
            <c:size val="6"/>
            <c:spPr>
              <a:noFill/>
              <a:ln w="9525">
                <a:solidFill>
                  <a:schemeClr val="accent4"/>
                </a:solidFill>
                <a:round/>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C55C-4163-9E25-BA021778AD83}"/>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55C-4163-9E25-BA021778AD8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AgeXRace!$A$95:$A$102</c:f>
              <c:numCache>
                <c:formatCode>0</c:formatCode>
                <c:ptCount val="8"/>
                <c:pt idx="0">
                  <c:v>2010</c:v>
                </c:pt>
                <c:pt idx="1">
                  <c:v>2011</c:v>
                </c:pt>
                <c:pt idx="2">
                  <c:v>2012</c:v>
                </c:pt>
                <c:pt idx="3">
                  <c:v>2013</c:v>
                </c:pt>
                <c:pt idx="4">
                  <c:v>2014</c:v>
                </c:pt>
                <c:pt idx="5">
                  <c:v>2015</c:v>
                </c:pt>
                <c:pt idx="6">
                  <c:v>2016</c:v>
                </c:pt>
                <c:pt idx="7">
                  <c:v>2017</c:v>
                </c:pt>
              </c:numCache>
            </c:numRef>
          </c:cat>
          <c:val>
            <c:numRef>
              <c:f>AgeXRace!$E$95:$E$102</c:f>
              <c:numCache>
                <c:formatCode>#,##0</c:formatCode>
                <c:ptCount val="8"/>
                <c:pt idx="0">
                  <c:v>93759</c:v>
                </c:pt>
                <c:pt idx="1">
                  <c:v>97340</c:v>
                </c:pt>
                <c:pt idx="2">
                  <c:v>101425</c:v>
                </c:pt>
                <c:pt idx="3">
                  <c:v>104751</c:v>
                </c:pt>
                <c:pt idx="4">
                  <c:v>108205</c:v>
                </c:pt>
                <c:pt idx="5">
                  <c:v>111799</c:v>
                </c:pt>
                <c:pt idx="6">
                  <c:v>114840</c:v>
                </c:pt>
                <c:pt idx="7">
                  <c:v>117807</c:v>
                </c:pt>
              </c:numCache>
            </c:numRef>
          </c:val>
          <c:smooth val="0"/>
          <c:extLst>
            <c:ext xmlns:c16="http://schemas.microsoft.com/office/drawing/2014/chart" uri="{C3380CC4-5D6E-409C-BE32-E72D297353CC}">
              <c16:uniqueId val="{00000003-C55C-4163-9E25-BA021778AD83}"/>
            </c:ext>
          </c:extLst>
        </c:ser>
        <c:ser>
          <c:idx val="4"/>
          <c:order val="4"/>
          <c:tx>
            <c:strRef>
              <c:f>AgeXRace!$F$94</c:f>
              <c:strCache>
                <c:ptCount val="1"/>
                <c:pt idx="0">
                  <c:v>Two or More Races</c:v>
                </c:pt>
              </c:strCache>
            </c:strRef>
          </c:tx>
          <c:spPr>
            <a:ln w="22225" cap="rnd">
              <a:solidFill>
                <a:schemeClr val="accent5"/>
              </a:solidFill>
              <a:round/>
            </a:ln>
            <a:effectLst/>
          </c:spPr>
          <c:marker>
            <c:symbol val="star"/>
            <c:size val="6"/>
            <c:spPr>
              <a:noFill/>
              <a:ln w="9525">
                <a:solidFill>
                  <a:schemeClr val="accent5"/>
                </a:solidFill>
                <a:round/>
              </a:ln>
              <a:effectLst/>
            </c:spPr>
          </c:marker>
          <c:dLbls>
            <c:dLbl>
              <c:idx val="0"/>
              <c:layout>
                <c:manualLayout>
                  <c:x val="-4.8087358784901564E-2"/>
                  <c:y val="-7.560423662126033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C55C-4163-9E25-BA021778AD83}"/>
                </c:ext>
              </c:extLst>
            </c:dLbl>
            <c:dLbl>
              <c:idx val="7"/>
              <c:layout>
                <c:manualLayout>
                  <c:x val="-3.5858611383461536E-3"/>
                  <c:y val="-2.5945639476630577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C55C-4163-9E25-BA021778AD8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AgeXRace!$A$95:$A$102</c:f>
              <c:numCache>
                <c:formatCode>0</c:formatCode>
                <c:ptCount val="8"/>
                <c:pt idx="0">
                  <c:v>2010</c:v>
                </c:pt>
                <c:pt idx="1">
                  <c:v>2011</c:v>
                </c:pt>
                <c:pt idx="2">
                  <c:v>2012</c:v>
                </c:pt>
                <c:pt idx="3">
                  <c:v>2013</c:v>
                </c:pt>
                <c:pt idx="4">
                  <c:v>2014</c:v>
                </c:pt>
                <c:pt idx="5">
                  <c:v>2015</c:v>
                </c:pt>
                <c:pt idx="6">
                  <c:v>2016</c:v>
                </c:pt>
                <c:pt idx="7">
                  <c:v>2017</c:v>
                </c:pt>
              </c:numCache>
            </c:numRef>
          </c:cat>
          <c:val>
            <c:numRef>
              <c:f>AgeXRace!$F$95:$F$102</c:f>
              <c:numCache>
                <c:formatCode>#,##0</c:formatCode>
                <c:ptCount val="8"/>
                <c:pt idx="0">
                  <c:v>32711</c:v>
                </c:pt>
                <c:pt idx="1">
                  <c:v>35167</c:v>
                </c:pt>
                <c:pt idx="2">
                  <c:v>37505</c:v>
                </c:pt>
                <c:pt idx="3">
                  <c:v>39905</c:v>
                </c:pt>
                <c:pt idx="4">
                  <c:v>42247</c:v>
                </c:pt>
                <c:pt idx="5">
                  <c:v>44612</c:v>
                </c:pt>
                <c:pt idx="6">
                  <c:v>46796</c:v>
                </c:pt>
                <c:pt idx="7">
                  <c:v>48761</c:v>
                </c:pt>
              </c:numCache>
            </c:numRef>
          </c:val>
          <c:smooth val="0"/>
          <c:extLst>
            <c:ext xmlns:c16="http://schemas.microsoft.com/office/drawing/2014/chart" uri="{C3380CC4-5D6E-409C-BE32-E72D297353CC}">
              <c16:uniqueId val="{00000004-C55C-4163-9E25-BA021778AD83}"/>
            </c:ext>
          </c:extLst>
        </c:ser>
        <c:dLbls>
          <c:showLegendKey val="0"/>
          <c:showVal val="0"/>
          <c:showCatName val="0"/>
          <c:showSerName val="0"/>
          <c:showPercent val="0"/>
          <c:showBubbleSize val="0"/>
        </c:dLbls>
        <c:marker val="1"/>
        <c:smooth val="0"/>
        <c:axId val="574035648"/>
        <c:axId val="574038600"/>
      </c:lineChart>
      <c:catAx>
        <c:axId val="5740356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en-US"/>
          </a:p>
        </c:txPr>
        <c:crossAx val="574038600"/>
        <c:crosses val="autoZero"/>
        <c:auto val="1"/>
        <c:lblAlgn val="ctr"/>
        <c:lblOffset val="100"/>
        <c:noMultiLvlLbl val="0"/>
      </c:catAx>
      <c:valAx>
        <c:axId val="574038600"/>
        <c:scaling>
          <c:orientation val="minMax"/>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4035648"/>
        <c:crosses val="autoZero"/>
        <c:crossBetween val="between"/>
        <c:dispUnits>
          <c:builtInUnit val="thousands"/>
          <c:dispUnitsLbl>
            <c:layout/>
            <c:tx>
              <c:rich>
                <a:bodyPr rot="-540000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r>
                    <a:rPr lang="en-US" dirty="0" smtClean="0"/>
                    <a:t>THOUSANDS</a:t>
                  </a:r>
                  <a:endParaRPr lang="en-US" dirty="0"/>
                </a:p>
              </c:rich>
            </c:tx>
            <c:spPr>
              <a:noFill/>
              <a:ln>
                <a:noFill/>
              </a:ln>
              <a:effectLst/>
            </c:spPr>
            <c:txPr>
              <a:bodyPr rot="-540000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AgeXRace!$R$94</c:f>
              <c:strCache>
                <c:ptCount val="1"/>
                <c:pt idx="0">
                  <c:v>Hispanic</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AgeXRace!$Q$95:$Q$102</c:f>
              <c:numCache>
                <c:formatCode>0</c:formatCode>
                <c:ptCount val="8"/>
                <c:pt idx="0">
                  <c:v>2010</c:v>
                </c:pt>
                <c:pt idx="1">
                  <c:v>2011</c:v>
                </c:pt>
                <c:pt idx="2">
                  <c:v>2012</c:v>
                </c:pt>
                <c:pt idx="3">
                  <c:v>2013</c:v>
                </c:pt>
                <c:pt idx="4">
                  <c:v>2014</c:v>
                </c:pt>
                <c:pt idx="5">
                  <c:v>2015</c:v>
                </c:pt>
                <c:pt idx="6">
                  <c:v>2016</c:v>
                </c:pt>
                <c:pt idx="7">
                  <c:v>2017</c:v>
                </c:pt>
              </c:numCache>
            </c:numRef>
          </c:cat>
          <c:val>
            <c:numRef>
              <c:f>AgeXRace!$R$95:$R$102</c:f>
              <c:numCache>
                <c:formatCode>#,##0</c:formatCode>
                <c:ptCount val="8"/>
                <c:pt idx="1">
                  <c:v>33976</c:v>
                </c:pt>
                <c:pt idx="2">
                  <c:v>27516</c:v>
                </c:pt>
                <c:pt idx="3">
                  <c:v>24410</c:v>
                </c:pt>
                <c:pt idx="4">
                  <c:v>25015</c:v>
                </c:pt>
                <c:pt idx="5">
                  <c:v>19605</c:v>
                </c:pt>
                <c:pt idx="6">
                  <c:v>16842</c:v>
                </c:pt>
                <c:pt idx="7">
                  <c:v>14910</c:v>
                </c:pt>
              </c:numCache>
            </c:numRef>
          </c:val>
          <c:smooth val="0"/>
          <c:extLst>
            <c:ext xmlns:c16="http://schemas.microsoft.com/office/drawing/2014/chart" uri="{C3380CC4-5D6E-409C-BE32-E72D297353CC}">
              <c16:uniqueId val="{00000000-83F4-40DE-815D-3E40F37CF831}"/>
            </c:ext>
          </c:extLst>
        </c:ser>
        <c:ser>
          <c:idx val="1"/>
          <c:order val="1"/>
          <c:tx>
            <c:strRef>
              <c:f>AgeXRace!$S$94</c:f>
              <c:strCache>
                <c:ptCount val="1"/>
                <c:pt idx="0">
                  <c:v>NH White</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AgeXRace!$Q$95:$Q$102</c:f>
              <c:numCache>
                <c:formatCode>0</c:formatCode>
                <c:ptCount val="8"/>
                <c:pt idx="0">
                  <c:v>2010</c:v>
                </c:pt>
                <c:pt idx="1">
                  <c:v>2011</c:v>
                </c:pt>
                <c:pt idx="2">
                  <c:v>2012</c:v>
                </c:pt>
                <c:pt idx="3">
                  <c:v>2013</c:v>
                </c:pt>
                <c:pt idx="4">
                  <c:v>2014</c:v>
                </c:pt>
                <c:pt idx="5">
                  <c:v>2015</c:v>
                </c:pt>
                <c:pt idx="6">
                  <c:v>2016</c:v>
                </c:pt>
                <c:pt idx="7">
                  <c:v>2017</c:v>
                </c:pt>
              </c:numCache>
            </c:numRef>
          </c:cat>
          <c:val>
            <c:numRef>
              <c:f>AgeXRace!$S$95:$S$102</c:f>
              <c:numCache>
                <c:formatCode>#,##0</c:formatCode>
                <c:ptCount val="8"/>
                <c:pt idx="1">
                  <c:v>-3187</c:v>
                </c:pt>
                <c:pt idx="2">
                  <c:v>5523</c:v>
                </c:pt>
                <c:pt idx="3">
                  <c:v>-2812</c:v>
                </c:pt>
                <c:pt idx="4">
                  <c:v>-2569</c:v>
                </c:pt>
                <c:pt idx="5">
                  <c:v>-10364</c:v>
                </c:pt>
                <c:pt idx="6">
                  <c:v>-17003</c:v>
                </c:pt>
                <c:pt idx="7">
                  <c:v>-14352</c:v>
                </c:pt>
              </c:numCache>
            </c:numRef>
          </c:val>
          <c:smooth val="0"/>
          <c:extLst>
            <c:ext xmlns:c16="http://schemas.microsoft.com/office/drawing/2014/chart" uri="{C3380CC4-5D6E-409C-BE32-E72D297353CC}">
              <c16:uniqueId val="{00000001-83F4-40DE-815D-3E40F37CF831}"/>
            </c:ext>
          </c:extLst>
        </c:ser>
        <c:ser>
          <c:idx val="2"/>
          <c:order val="2"/>
          <c:tx>
            <c:strRef>
              <c:f>AgeXRace!$T$94</c:f>
              <c:strCache>
                <c:ptCount val="1"/>
                <c:pt idx="0">
                  <c:v>NH Black</c:v>
                </c:pt>
              </c:strCache>
            </c:strRef>
          </c:tx>
          <c:spPr>
            <a:ln w="22225" cap="rnd">
              <a:solidFill>
                <a:schemeClr val="accent6"/>
              </a:solidFill>
              <a:round/>
            </a:ln>
            <a:effectLst/>
          </c:spPr>
          <c:marker>
            <c:symbol val="triangle"/>
            <c:size val="6"/>
            <c:spPr>
              <a:solidFill>
                <a:schemeClr val="accent6"/>
              </a:solidFill>
              <a:ln w="9525">
                <a:solidFill>
                  <a:schemeClr val="accent6"/>
                </a:solidFill>
                <a:round/>
              </a:ln>
              <a:effectLst/>
            </c:spPr>
          </c:marker>
          <c:cat>
            <c:numRef>
              <c:f>AgeXRace!$Q$95:$Q$102</c:f>
              <c:numCache>
                <c:formatCode>0</c:formatCode>
                <c:ptCount val="8"/>
                <c:pt idx="0">
                  <c:v>2010</c:v>
                </c:pt>
                <c:pt idx="1">
                  <c:v>2011</c:v>
                </c:pt>
                <c:pt idx="2">
                  <c:v>2012</c:v>
                </c:pt>
                <c:pt idx="3">
                  <c:v>2013</c:v>
                </c:pt>
                <c:pt idx="4">
                  <c:v>2014</c:v>
                </c:pt>
                <c:pt idx="5">
                  <c:v>2015</c:v>
                </c:pt>
                <c:pt idx="6">
                  <c:v>2016</c:v>
                </c:pt>
                <c:pt idx="7">
                  <c:v>2017</c:v>
                </c:pt>
              </c:numCache>
            </c:numRef>
          </c:cat>
          <c:val>
            <c:numRef>
              <c:f>AgeXRace!$T$95:$T$102</c:f>
              <c:numCache>
                <c:formatCode>#,##0</c:formatCode>
                <c:ptCount val="8"/>
                <c:pt idx="1">
                  <c:v>14632</c:v>
                </c:pt>
                <c:pt idx="2">
                  <c:v>12374</c:v>
                </c:pt>
                <c:pt idx="3">
                  <c:v>7067</c:v>
                </c:pt>
                <c:pt idx="4">
                  <c:v>4598</c:v>
                </c:pt>
                <c:pt idx="5">
                  <c:v>887</c:v>
                </c:pt>
                <c:pt idx="6">
                  <c:v>-249</c:v>
                </c:pt>
                <c:pt idx="7">
                  <c:v>-2508</c:v>
                </c:pt>
              </c:numCache>
            </c:numRef>
          </c:val>
          <c:smooth val="0"/>
          <c:extLst>
            <c:ext xmlns:c16="http://schemas.microsoft.com/office/drawing/2014/chart" uri="{C3380CC4-5D6E-409C-BE32-E72D297353CC}">
              <c16:uniqueId val="{00000002-83F4-40DE-815D-3E40F37CF831}"/>
            </c:ext>
          </c:extLst>
        </c:ser>
        <c:ser>
          <c:idx val="3"/>
          <c:order val="3"/>
          <c:tx>
            <c:strRef>
              <c:f>AgeXRace!$U$94</c:f>
              <c:strCache>
                <c:ptCount val="1"/>
                <c:pt idx="0">
                  <c:v>NH Asian</c:v>
                </c:pt>
              </c:strCache>
            </c:strRef>
          </c:tx>
          <c:spPr>
            <a:ln w="22225" cap="rnd">
              <a:solidFill>
                <a:schemeClr val="accent4"/>
              </a:solidFill>
              <a:round/>
            </a:ln>
            <a:effectLst/>
          </c:spPr>
          <c:marker>
            <c:symbol val="x"/>
            <c:size val="6"/>
            <c:spPr>
              <a:noFill/>
              <a:ln w="9525">
                <a:solidFill>
                  <a:schemeClr val="accent4"/>
                </a:solidFill>
                <a:round/>
              </a:ln>
              <a:effectLst/>
            </c:spPr>
          </c:marker>
          <c:cat>
            <c:numRef>
              <c:f>AgeXRace!$Q$95:$Q$102</c:f>
              <c:numCache>
                <c:formatCode>0</c:formatCode>
                <c:ptCount val="8"/>
                <c:pt idx="0">
                  <c:v>2010</c:v>
                </c:pt>
                <c:pt idx="1">
                  <c:v>2011</c:v>
                </c:pt>
                <c:pt idx="2">
                  <c:v>2012</c:v>
                </c:pt>
                <c:pt idx="3">
                  <c:v>2013</c:v>
                </c:pt>
                <c:pt idx="4">
                  <c:v>2014</c:v>
                </c:pt>
                <c:pt idx="5">
                  <c:v>2015</c:v>
                </c:pt>
                <c:pt idx="6">
                  <c:v>2016</c:v>
                </c:pt>
                <c:pt idx="7">
                  <c:v>2017</c:v>
                </c:pt>
              </c:numCache>
            </c:numRef>
          </c:cat>
          <c:val>
            <c:numRef>
              <c:f>AgeXRace!$U$95:$U$102</c:f>
              <c:numCache>
                <c:formatCode>#,##0</c:formatCode>
                <c:ptCount val="8"/>
                <c:pt idx="1">
                  <c:v>3581</c:v>
                </c:pt>
                <c:pt idx="2">
                  <c:v>4085</c:v>
                </c:pt>
                <c:pt idx="3">
                  <c:v>3326</c:v>
                </c:pt>
                <c:pt idx="4">
                  <c:v>3454</c:v>
                </c:pt>
                <c:pt idx="5">
                  <c:v>3594</c:v>
                </c:pt>
                <c:pt idx="6">
                  <c:v>3041</c:v>
                </c:pt>
                <c:pt idx="7">
                  <c:v>2967</c:v>
                </c:pt>
              </c:numCache>
            </c:numRef>
          </c:val>
          <c:smooth val="0"/>
          <c:extLst>
            <c:ext xmlns:c16="http://schemas.microsoft.com/office/drawing/2014/chart" uri="{C3380CC4-5D6E-409C-BE32-E72D297353CC}">
              <c16:uniqueId val="{00000003-83F4-40DE-815D-3E40F37CF831}"/>
            </c:ext>
          </c:extLst>
        </c:ser>
        <c:ser>
          <c:idx val="4"/>
          <c:order val="4"/>
          <c:tx>
            <c:strRef>
              <c:f>AgeXRace!$V$94</c:f>
              <c:strCache>
                <c:ptCount val="1"/>
                <c:pt idx="0">
                  <c:v>Two or More Races</c:v>
                </c:pt>
              </c:strCache>
            </c:strRef>
          </c:tx>
          <c:spPr>
            <a:ln w="22225" cap="rnd">
              <a:solidFill>
                <a:schemeClr val="accent5"/>
              </a:solidFill>
              <a:round/>
            </a:ln>
            <a:effectLst/>
          </c:spPr>
          <c:marker>
            <c:symbol val="star"/>
            <c:size val="6"/>
            <c:spPr>
              <a:noFill/>
              <a:ln w="9525">
                <a:solidFill>
                  <a:schemeClr val="accent5"/>
                </a:solidFill>
                <a:round/>
              </a:ln>
              <a:effectLst/>
            </c:spPr>
          </c:marker>
          <c:cat>
            <c:numRef>
              <c:f>AgeXRace!$Q$95:$Q$102</c:f>
              <c:numCache>
                <c:formatCode>0</c:formatCode>
                <c:ptCount val="8"/>
                <c:pt idx="0">
                  <c:v>2010</c:v>
                </c:pt>
                <c:pt idx="1">
                  <c:v>2011</c:v>
                </c:pt>
                <c:pt idx="2">
                  <c:v>2012</c:v>
                </c:pt>
                <c:pt idx="3">
                  <c:v>2013</c:v>
                </c:pt>
                <c:pt idx="4">
                  <c:v>2014</c:v>
                </c:pt>
                <c:pt idx="5">
                  <c:v>2015</c:v>
                </c:pt>
                <c:pt idx="6">
                  <c:v>2016</c:v>
                </c:pt>
                <c:pt idx="7">
                  <c:v>2017</c:v>
                </c:pt>
              </c:numCache>
            </c:numRef>
          </c:cat>
          <c:val>
            <c:numRef>
              <c:f>AgeXRace!$V$95:$V$102</c:f>
              <c:numCache>
                <c:formatCode>#,##0</c:formatCode>
                <c:ptCount val="8"/>
                <c:pt idx="1">
                  <c:v>2456</c:v>
                </c:pt>
                <c:pt idx="2">
                  <c:v>2338</c:v>
                </c:pt>
                <c:pt idx="3">
                  <c:v>2400</c:v>
                </c:pt>
                <c:pt idx="4">
                  <c:v>2342</c:v>
                </c:pt>
                <c:pt idx="5">
                  <c:v>2365</c:v>
                </c:pt>
                <c:pt idx="6">
                  <c:v>2184</c:v>
                </c:pt>
                <c:pt idx="7">
                  <c:v>1965</c:v>
                </c:pt>
              </c:numCache>
            </c:numRef>
          </c:val>
          <c:smooth val="0"/>
          <c:extLst>
            <c:ext xmlns:c16="http://schemas.microsoft.com/office/drawing/2014/chart" uri="{C3380CC4-5D6E-409C-BE32-E72D297353CC}">
              <c16:uniqueId val="{00000004-83F4-40DE-815D-3E40F37CF831}"/>
            </c:ext>
          </c:extLst>
        </c:ser>
        <c:dLbls>
          <c:showLegendKey val="0"/>
          <c:showVal val="0"/>
          <c:showCatName val="0"/>
          <c:showSerName val="0"/>
          <c:showPercent val="0"/>
          <c:showBubbleSize val="0"/>
        </c:dLbls>
        <c:marker val="1"/>
        <c:smooth val="0"/>
        <c:axId val="581721056"/>
        <c:axId val="581721384"/>
      </c:lineChart>
      <c:catAx>
        <c:axId val="581721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solidFill>
                <a:latin typeface="+mn-lt"/>
                <a:ea typeface="+mn-ea"/>
                <a:cs typeface="+mn-cs"/>
              </a:defRPr>
            </a:pPr>
            <a:endParaRPr lang="en-US"/>
          </a:p>
        </c:txPr>
        <c:crossAx val="581721384"/>
        <c:crosses val="autoZero"/>
        <c:auto val="1"/>
        <c:lblAlgn val="ctr"/>
        <c:lblOffset val="100"/>
        <c:noMultiLvlLbl val="0"/>
      </c:catAx>
      <c:valAx>
        <c:axId val="581721384"/>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17210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Enrolled in college, undergrad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470-4620-BF32-1BF6F83E178F}"/>
                </c:ext>
              </c:extLst>
            </c:dLbl>
            <c:dLbl>
              <c:idx val="4"/>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470-4620-BF32-1BF6F83E178F}"/>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470-4620-BF32-1BF6F83E178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Sheet1!$B$1:$L$1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Sheet1!$B$2:$L$2</c:f>
              <c:numCache>
                <c:formatCode>#,##0</c:formatCode>
                <c:ptCount val="11"/>
                <c:pt idx="0">
                  <c:v>1275882</c:v>
                </c:pt>
                <c:pt idx="1">
                  <c:v>1303492</c:v>
                </c:pt>
                <c:pt idx="2">
                  <c:v>1353185</c:v>
                </c:pt>
                <c:pt idx="3">
                  <c:v>1477123</c:v>
                </c:pt>
                <c:pt idx="4">
                  <c:v>1546122</c:v>
                </c:pt>
                <c:pt idx="5">
                  <c:v>1558096</c:v>
                </c:pt>
                <c:pt idx="6">
                  <c:v>1523860</c:v>
                </c:pt>
                <c:pt idx="7">
                  <c:v>1526401</c:v>
                </c:pt>
                <c:pt idx="8">
                  <c:v>1511378</c:v>
                </c:pt>
                <c:pt idx="9">
                  <c:v>1525151</c:v>
                </c:pt>
                <c:pt idx="10">
                  <c:v>1530060</c:v>
                </c:pt>
              </c:numCache>
            </c:numRef>
          </c:val>
          <c:smooth val="0"/>
          <c:extLst>
            <c:ext xmlns:c16="http://schemas.microsoft.com/office/drawing/2014/chart" uri="{C3380CC4-5D6E-409C-BE32-E72D297353CC}">
              <c16:uniqueId val="{00000000-0470-4620-BF32-1BF6F83E178F}"/>
            </c:ext>
          </c:extLst>
        </c:ser>
        <c:ser>
          <c:idx val="1"/>
          <c:order val="1"/>
          <c:tx>
            <c:strRef>
              <c:f>Sheet1!$A$3</c:f>
              <c:strCache>
                <c:ptCount val="1"/>
                <c:pt idx="0">
                  <c:v>Enrolled in graduate school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470-4620-BF32-1BF6F83E178F}"/>
                </c:ext>
              </c:extLst>
            </c:dLbl>
            <c:dLbl>
              <c:idx val="4"/>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470-4620-BF32-1BF6F83E178F}"/>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470-4620-BF32-1BF6F83E178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Sheet1!$B$1:$L$1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Sheet1!$B$3:$L$3</c:f>
              <c:numCache>
                <c:formatCode>#,##0</c:formatCode>
                <c:ptCount val="11"/>
                <c:pt idx="0">
                  <c:v>227929</c:v>
                </c:pt>
                <c:pt idx="1">
                  <c:v>242628</c:v>
                </c:pt>
                <c:pt idx="2">
                  <c:v>261930</c:v>
                </c:pt>
                <c:pt idx="3">
                  <c:v>286325</c:v>
                </c:pt>
                <c:pt idx="4">
                  <c:v>282528</c:v>
                </c:pt>
                <c:pt idx="5">
                  <c:v>286125</c:v>
                </c:pt>
                <c:pt idx="6">
                  <c:v>292064</c:v>
                </c:pt>
                <c:pt idx="7">
                  <c:v>306680</c:v>
                </c:pt>
                <c:pt idx="8">
                  <c:v>294710</c:v>
                </c:pt>
                <c:pt idx="9">
                  <c:v>322757</c:v>
                </c:pt>
                <c:pt idx="10">
                  <c:v>320584</c:v>
                </c:pt>
              </c:numCache>
            </c:numRef>
          </c:val>
          <c:smooth val="0"/>
          <c:extLst>
            <c:ext xmlns:c16="http://schemas.microsoft.com/office/drawing/2014/chart" uri="{C3380CC4-5D6E-409C-BE32-E72D297353CC}">
              <c16:uniqueId val="{00000001-0470-4620-BF32-1BF6F83E178F}"/>
            </c:ext>
          </c:extLst>
        </c:ser>
        <c:dLbls>
          <c:showLegendKey val="0"/>
          <c:showVal val="0"/>
          <c:showCatName val="0"/>
          <c:showSerName val="0"/>
          <c:showPercent val="0"/>
          <c:showBubbleSize val="0"/>
        </c:dLbls>
        <c:marker val="1"/>
        <c:smooth val="0"/>
        <c:axId val="579491304"/>
        <c:axId val="579498520"/>
      </c:lineChart>
      <c:catAx>
        <c:axId val="579491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9498520"/>
        <c:crosses val="autoZero"/>
        <c:auto val="1"/>
        <c:lblAlgn val="ctr"/>
        <c:lblOffset val="100"/>
        <c:noMultiLvlLbl val="0"/>
      </c:catAx>
      <c:valAx>
        <c:axId val="579498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9491304"/>
        <c:crosses val="autoZero"/>
        <c:crossBetween val="between"/>
        <c:dispUnits>
          <c:builtInUnit val="thousands"/>
          <c:dispUnitsLbl>
            <c:layout/>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Sheet1!$O$3</c:f>
              <c:strCache>
                <c:ptCount val="1"/>
                <c:pt idx="0">
                  <c:v>Hispanic</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Sheet1!$P$2:$Y$2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Sheet1!$P$3:$Y$3</c:f>
              <c:numCache>
                <c:formatCode>#,##0</c:formatCode>
                <c:ptCount val="10"/>
                <c:pt idx="0">
                  <c:v>438441</c:v>
                </c:pt>
                <c:pt idx="1">
                  <c:v>475529</c:v>
                </c:pt>
                <c:pt idx="2">
                  <c:v>549531</c:v>
                </c:pt>
                <c:pt idx="3">
                  <c:v>584856</c:v>
                </c:pt>
                <c:pt idx="4">
                  <c:v>610867</c:v>
                </c:pt>
                <c:pt idx="5">
                  <c:v>610722</c:v>
                </c:pt>
                <c:pt idx="6">
                  <c:v>614483</c:v>
                </c:pt>
                <c:pt idx="7">
                  <c:v>622508</c:v>
                </c:pt>
                <c:pt idx="8">
                  <c:v>648916</c:v>
                </c:pt>
                <c:pt idx="9">
                  <c:v>671791</c:v>
                </c:pt>
              </c:numCache>
            </c:numRef>
          </c:val>
          <c:smooth val="0"/>
          <c:extLst>
            <c:ext xmlns:c16="http://schemas.microsoft.com/office/drawing/2014/chart" uri="{C3380CC4-5D6E-409C-BE32-E72D297353CC}">
              <c16:uniqueId val="{00000000-1297-4912-8D94-6F37DBEB340C}"/>
            </c:ext>
          </c:extLst>
        </c:ser>
        <c:ser>
          <c:idx val="1"/>
          <c:order val="1"/>
          <c:tx>
            <c:strRef>
              <c:f>Sheet1!$O$4</c:f>
              <c:strCache>
                <c:ptCount val="1"/>
                <c:pt idx="0">
                  <c:v>NH White</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Sheet1!$P$2:$Y$2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Sheet1!$P$4:$Y$4</c:f>
              <c:numCache>
                <c:formatCode>#,##0</c:formatCode>
                <c:ptCount val="10"/>
                <c:pt idx="0">
                  <c:v>759798</c:v>
                </c:pt>
                <c:pt idx="1">
                  <c:v>783197</c:v>
                </c:pt>
                <c:pt idx="2">
                  <c:v>790783</c:v>
                </c:pt>
                <c:pt idx="3">
                  <c:v>810331</c:v>
                </c:pt>
                <c:pt idx="4">
                  <c:v>780112</c:v>
                </c:pt>
                <c:pt idx="5">
                  <c:v>758223</c:v>
                </c:pt>
                <c:pt idx="6">
                  <c:v>752893</c:v>
                </c:pt>
                <c:pt idx="7">
                  <c:v>736929</c:v>
                </c:pt>
                <c:pt idx="8">
                  <c:v>729651</c:v>
                </c:pt>
                <c:pt idx="9">
                  <c:v>707117</c:v>
                </c:pt>
              </c:numCache>
            </c:numRef>
          </c:val>
          <c:smooth val="0"/>
          <c:extLst>
            <c:ext xmlns:c16="http://schemas.microsoft.com/office/drawing/2014/chart" uri="{C3380CC4-5D6E-409C-BE32-E72D297353CC}">
              <c16:uniqueId val="{00000001-1297-4912-8D94-6F37DBEB340C}"/>
            </c:ext>
          </c:extLst>
        </c:ser>
        <c:ser>
          <c:idx val="2"/>
          <c:order val="2"/>
          <c:tx>
            <c:strRef>
              <c:f>Sheet1!$O$5</c:f>
              <c:strCache>
                <c:ptCount val="1"/>
                <c:pt idx="0">
                  <c:v>Black</c:v>
                </c:pt>
              </c:strCache>
            </c:strRef>
          </c:tx>
          <c:spPr>
            <a:ln w="22225" cap="rnd">
              <a:solidFill>
                <a:schemeClr val="accent6"/>
              </a:solidFill>
              <a:round/>
            </a:ln>
            <a:effectLst/>
          </c:spPr>
          <c:marker>
            <c:symbol val="triangle"/>
            <c:size val="6"/>
            <c:spPr>
              <a:solidFill>
                <a:schemeClr val="accent6"/>
              </a:solidFill>
              <a:ln w="9525">
                <a:solidFill>
                  <a:schemeClr val="accent6"/>
                </a:solidFill>
                <a:round/>
              </a:ln>
              <a:effectLst/>
            </c:spPr>
          </c:marker>
          <c:cat>
            <c:numRef>
              <c:f>Sheet1!$P$2:$Y$2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Sheet1!$P$5:$Y$5</c:f>
              <c:numCache>
                <c:formatCode>#,##0</c:formatCode>
                <c:ptCount val="10"/>
                <c:pt idx="0">
                  <c:v>224917</c:v>
                </c:pt>
                <c:pt idx="1">
                  <c:v>233939</c:v>
                </c:pt>
                <c:pt idx="2">
                  <c:v>272391</c:v>
                </c:pt>
                <c:pt idx="3">
                  <c:v>273737</c:v>
                </c:pt>
                <c:pt idx="4">
                  <c:v>293158</c:v>
                </c:pt>
                <c:pt idx="5">
                  <c:v>286624</c:v>
                </c:pt>
                <c:pt idx="6">
                  <c:v>296972</c:v>
                </c:pt>
                <c:pt idx="7">
                  <c:v>275673</c:v>
                </c:pt>
                <c:pt idx="8">
                  <c:v>285606</c:v>
                </c:pt>
                <c:pt idx="9">
                  <c:v>280719</c:v>
                </c:pt>
              </c:numCache>
            </c:numRef>
          </c:val>
          <c:smooth val="0"/>
          <c:extLst>
            <c:ext xmlns:c16="http://schemas.microsoft.com/office/drawing/2014/chart" uri="{C3380CC4-5D6E-409C-BE32-E72D297353CC}">
              <c16:uniqueId val="{00000002-1297-4912-8D94-6F37DBEB340C}"/>
            </c:ext>
          </c:extLst>
        </c:ser>
        <c:ser>
          <c:idx val="3"/>
          <c:order val="3"/>
          <c:tx>
            <c:strRef>
              <c:f>Sheet1!$O$6</c:f>
              <c:strCache>
                <c:ptCount val="1"/>
                <c:pt idx="0">
                  <c:v>Asian</c:v>
                </c:pt>
              </c:strCache>
            </c:strRef>
          </c:tx>
          <c:spPr>
            <a:ln w="22225" cap="rnd">
              <a:solidFill>
                <a:schemeClr val="accent4"/>
              </a:solidFill>
              <a:round/>
            </a:ln>
            <a:effectLst/>
          </c:spPr>
          <c:marker>
            <c:symbol val="x"/>
            <c:size val="6"/>
            <c:spPr>
              <a:noFill/>
              <a:ln w="9525">
                <a:solidFill>
                  <a:schemeClr val="accent4"/>
                </a:solidFill>
                <a:round/>
              </a:ln>
              <a:effectLst/>
            </c:spPr>
          </c:marker>
          <c:cat>
            <c:numRef>
              <c:f>Sheet1!$P$2:$Y$2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Sheet1!$P$6:$Y$6</c:f>
              <c:numCache>
                <c:formatCode>#,##0</c:formatCode>
                <c:ptCount val="10"/>
                <c:pt idx="0">
                  <c:v>91473</c:v>
                </c:pt>
                <c:pt idx="1">
                  <c:v>94278</c:v>
                </c:pt>
                <c:pt idx="2">
                  <c:v>115095</c:v>
                </c:pt>
                <c:pt idx="3">
                  <c:v>121878</c:v>
                </c:pt>
                <c:pt idx="4">
                  <c:v>122319</c:v>
                </c:pt>
                <c:pt idx="5">
                  <c:v>123644</c:v>
                </c:pt>
                <c:pt idx="6">
                  <c:v>128321</c:v>
                </c:pt>
                <c:pt idx="7">
                  <c:v>135340</c:v>
                </c:pt>
                <c:pt idx="8">
                  <c:v>140679</c:v>
                </c:pt>
                <c:pt idx="9">
                  <c:v>145699</c:v>
                </c:pt>
              </c:numCache>
            </c:numRef>
          </c:val>
          <c:smooth val="0"/>
          <c:extLst>
            <c:ext xmlns:c16="http://schemas.microsoft.com/office/drawing/2014/chart" uri="{C3380CC4-5D6E-409C-BE32-E72D297353CC}">
              <c16:uniqueId val="{00000003-1297-4912-8D94-6F37DBEB340C}"/>
            </c:ext>
          </c:extLst>
        </c:ser>
        <c:dLbls>
          <c:showLegendKey val="0"/>
          <c:showVal val="0"/>
          <c:showCatName val="0"/>
          <c:showSerName val="0"/>
          <c:showPercent val="0"/>
          <c:showBubbleSize val="0"/>
        </c:dLbls>
        <c:marker val="1"/>
        <c:smooth val="0"/>
        <c:axId val="579520488"/>
        <c:axId val="579519504"/>
      </c:lineChart>
      <c:catAx>
        <c:axId val="5795204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579519504"/>
        <c:crosses val="autoZero"/>
        <c:auto val="1"/>
        <c:lblAlgn val="ctr"/>
        <c:lblOffset val="100"/>
        <c:noMultiLvlLbl val="0"/>
      </c:catAx>
      <c:valAx>
        <c:axId val="579519504"/>
        <c:scaling>
          <c:orientation val="minMax"/>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5204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Sheet1!$A$52</c:f>
              <c:strCache>
                <c:ptCount val="1"/>
                <c:pt idx="0">
                  <c:v>Less than High School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0408032423269349E-2"/>
                  <c:y val="2.98117614154437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8D6-4CB3-8B14-A1CE01F3C440}"/>
                </c:ext>
              </c:extLst>
            </c:dLbl>
            <c:dLbl>
              <c:idx val="1"/>
              <c:layout>
                <c:manualLayout>
                  <c:x val="-4.4572652622750578E-2"/>
                  <c:y val="2.741821126039074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8D6-4CB3-8B14-A1CE01F3C44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Sheet1!$B$51:$C$51</c:f>
              <c:numCache>
                <c:formatCode>General</c:formatCode>
                <c:ptCount val="2"/>
                <c:pt idx="0">
                  <c:v>2007</c:v>
                </c:pt>
                <c:pt idx="1">
                  <c:v>2017</c:v>
                </c:pt>
              </c:numCache>
            </c:numRef>
          </c:cat>
          <c:val>
            <c:numRef>
              <c:f>Sheet1!$B$52:$C$52</c:f>
              <c:numCache>
                <c:formatCode>0.00%</c:formatCode>
                <c:ptCount val="2"/>
                <c:pt idx="0">
                  <c:v>0.155</c:v>
                </c:pt>
                <c:pt idx="1">
                  <c:v>0.12</c:v>
                </c:pt>
              </c:numCache>
            </c:numRef>
          </c:val>
          <c:smooth val="0"/>
          <c:extLst>
            <c:ext xmlns:c16="http://schemas.microsoft.com/office/drawing/2014/chart" uri="{C3380CC4-5D6E-409C-BE32-E72D297353CC}">
              <c16:uniqueId val="{00000000-72E2-4C66-9161-389D499BEF16}"/>
            </c:ext>
          </c:extLst>
        </c:ser>
        <c:ser>
          <c:idx val="1"/>
          <c:order val="1"/>
          <c:tx>
            <c:strRef>
              <c:f>Sheet1!$A$53</c:f>
              <c:strCache>
                <c:ptCount val="1"/>
                <c:pt idx="0">
                  <c:v>High School or Equivalent</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1"/>
              <c:layout>
                <c:manualLayout>
                  <c:x val="-5.0408032423269425E-2"/>
                  <c:y val="2.741821126039069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8D6-4CB3-8B14-A1CE01F3C44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Sheet1!$B$51:$C$51</c:f>
              <c:numCache>
                <c:formatCode>General</c:formatCode>
                <c:ptCount val="2"/>
                <c:pt idx="0">
                  <c:v>2007</c:v>
                </c:pt>
                <c:pt idx="1">
                  <c:v>2017</c:v>
                </c:pt>
              </c:numCache>
            </c:numRef>
          </c:cat>
          <c:val>
            <c:numRef>
              <c:f>Sheet1!$B$53:$C$53</c:f>
              <c:numCache>
                <c:formatCode>0.00%</c:formatCode>
                <c:ptCount val="2"/>
                <c:pt idx="0">
                  <c:v>0.30099999999999999</c:v>
                </c:pt>
                <c:pt idx="1">
                  <c:v>0.27100000000000002</c:v>
                </c:pt>
              </c:numCache>
            </c:numRef>
          </c:val>
          <c:smooth val="0"/>
          <c:extLst>
            <c:ext xmlns:c16="http://schemas.microsoft.com/office/drawing/2014/chart" uri="{C3380CC4-5D6E-409C-BE32-E72D297353CC}">
              <c16:uniqueId val="{00000001-72E2-4C66-9161-389D499BEF16}"/>
            </c:ext>
          </c:extLst>
        </c:ser>
        <c:ser>
          <c:idx val="2"/>
          <c:order val="2"/>
          <c:tx>
            <c:strRef>
              <c:f>Sheet1!$A$54</c:f>
              <c:strCache>
                <c:ptCount val="1"/>
                <c:pt idx="0">
                  <c:v>Some College or Associate's Degree</c:v>
                </c:pt>
              </c:strCache>
            </c:strRef>
          </c:tx>
          <c:spPr>
            <a:ln w="28575" cap="rnd">
              <a:solidFill>
                <a:schemeClr val="tx2">
                  <a:lumMod val="40000"/>
                  <a:lumOff val="60000"/>
                </a:schemeClr>
              </a:solidFill>
              <a:round/>
            </a:ln>
            <a:effectLst/>
          </c:spPr>
          <c:marker>
            <c:symbol val="circle"/>
            <c:size val="5"/>
            <c:spPr>
              <a:solidFill>
                <a:schemeClr val="tx2">
                  <a:lumMod val="40000"/>
                  <a:lumOff val="60000"/>
                </a:schemeClr>
              </a:solidFill>
              <a:ln w="9525">
                <a:solidFill>
                  <a:schemeClr val="tx2">
                    <a:lumMod val="40000"/>
                    <a:lumOff val="60000"/>
                  </a:schemeClr>
                </a:solidFill>
              </a:ln>
              <a:effectLst/>
            </c:spPr>
          </c:marker>
          <c:dLbls>
            <c:dLbl>
              <c:idx val="0"/>
              <c:layout>
                <c:manualLayout>
                  <c:x val="-4.8462905823096404E-2"/>
                  <c:y val="3.220531157049683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8D6-4CB3-8B14-A1CE01F3C44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Sheet1!$B$51:$C$51</c:f>
              <c:numCache>
                <c:formatCode>General</c:formatCode>
                <c:ptCount val="2"/>
                <c:pt idx="0">
                  <c:v>2007</c:v>
                </c:pt>
                <c:pt idx="1">
                  <c:v>2017</c:v>
                </c:pt>
              </c:numCache>
            </c:numRef>
          </c:cat>
          <c:val>
            <c:numRef>
              <c:f>Sheet1!$B$54:$C$54</c:f>
              <c:numCache>
                <c:formatCode>0.00%</c:formatCode>
                <c:ptCount val="2"/>
                <c:pt idx="0">
                  <c:v>0.26900000000000002</c:v>
                </c:pt>
                <c:pt idx="1">
                  <c:v>0.28899999999999998</c:v>
                </c:pt>
              </c:numCache>
            </c:numRef>
          </c:val>
          <c:smooth val="0"/>
          <c:extLst>
            <c:ext xmlns:c16="http://schemas.microsoft.com/office/drawing/2014/chart" uri="{C3380CC4-5D6E-409C-BE32-E72D297353CC}">
              <c16:uniqueId val="{00000002-72E2-4C66-9161-389D499BEF16}"/>
            </c:ext>
          </c:extLst>
        </c:ser>
        <c:ser>
          <c:idx val="3"/>
          <c:order val="3"/>
          <c:tx>
            <c:strRef>
              <c:f>Sheet1!$A$55</c:f>
              <c:strCache>
                <c:ptCount val="1"/>
                <c:pt idx="0">
                  <c:v>Bachelor's Degree</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Sheet1!$B$51:$C$51</c:f>
              <c:numCache>
                <c:formatCode>General</c:formatCode>
                <c:ptCount val="2"/>
                <c:pt idx="0">
                  <c:v>2007</c:v>
                </c:pt>
                <c:pt idx="1">
                  <c:v>2017</c:v>
                </c:pt>
              </c:numCache>
            </c:numRef>
          </c:cat>
          <c:val>
            <c:numRef>
              <c:f>Sheet1!$B$55:$C$55</c:f>
              <c:numCache>
                <c:formatCode>0.00%</c:formatCode>
                <c:ptCount val="2"/>
                <c:pt idx="0">
                  <c:v>0.17399999999999999</c:v>
                </c:pt>
                <c:pt idx="1">
                  <c:v>0.19700000000000001</c:v>
                </c:pt>
              </c:numCache>
            </c:numRef>
          </c:val>
          <c:smooth val="0"/>
          <c:extLst>
            <c:ext xmlns:c16="http://schemas.microsoft.com/office/drawing/2014/chart" uri="{C3380CC4-5D6E-409C-BE32-E72D297353CC}">
              <c16:uniqueId val="{00000003-72E2-4C66-9161-389D499BEF16}"/>
            </c:ext>
          </c:extLst>
        </c:ser>
        <c:ser>
          <c:idx val="4"/>
          <c:order val="4"/>
          <c:tx>
            <c:strRef>
              <c:f>Sheet1!$A$56</c:f>
              <c:strCache>
                <c:ptCount val="1"/>
                <c:pt idx="0">
                  <c:v>Graduate or Professional Degree</c:v>
                </c:pt>
              </c:strCache>
            </c:strRef>
          </c:tx>
          <c:spPr>
            <a:ln w="28575" cap="rnd">
              <a:solidFill>
                <a:schemeClr val="accent1">
                  <a:lumMod val="75000"/>
                </a:schemeClr>
              </a:solidFill>
              <a:round/>
            </a:ln>
            <a:effectLst/>
          </c:spPr>
          <c:marker>
            <c:symbol val="circle"/>
            <c:size val="5"/>
            <c:spPr>
              <a:solidFill>
                <a:schemeClr val="accent1">
                  <a:lumMod val="75000"/>
                </a:schemeClr>
              </a:solidFill>
              <a:ln w="9525">
                <a:solidFill>
                  <a:schemeClr val="accent1">
                    <a:lumMod val="75000"/>
                  </a:schemeClr>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Sheet1!$B$51:$C$51</c:f>
              <c:numCache>
                <c:formatCode>General</c:formatCode>
                <c:ptCount val="2"/>
                <c:pt idx="0">
                  <c:v>2007</c:v>
                </c:pt>
                <c:pt idx="1">
                  <c:v>2017</c:v>
                </c:pt>
              </c:numCache>
            </c:numRef>
          </c:cat>
          <c:val>
            <c:numRef>
              <c:f>Sheet1!$B$56:$C$56</c:f>
              <c:numCache>
                <c:formatCode>0.00%</c:formatCode>
                <c:ptCount val="2"/>
                <c:pt idx="0">
                  <c:v>0.10100000000000001</c:v>
                </c:pt>
                <c:pt idx="1">
                  <c:v>0.123</c:v>
                </c:pt>
              </c:numCache>
            </c:numRef>
          </c:val>
          <c:smooth val="0"/>
          <c:extLst>
            <c:ext xmlns:c16="http://schemas.microsoft.com/office/drawing/2014/chart" uri="{C3380CC4-5D6E-409C-BE32-E72D297353CC}">
              <c16:uniqueId val="{00000004-72E2-4C66-9161-389D499BEF16}"/>
            </c:ext>
          </c:extLst>
        </c:ser>
        <c:dLbls>
          <c:showLegendKey val="0"/>
          <c:showVal val="0"/>
          <c:showCatName val="0"/>
          <c:showSerName val="0"/>
          <c:showPercent val="0"/>
          <c:showBubbleSize val="0"/>
        </c:dLbls>
        <c:marker val="1"/>
        <c:smooth val="0"/>
        <c:axId val="405512168"/>
        <c:axId val="405512496"/>
      </c:lineChart>
      <c:catAx>
        <c:axId val="405512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5512496"/>
        <c:crosses val="autoZero"/>
        <c:auto val="1"/>
        <c:lblAlgn val="ctr"/>
        <c:lblOffset val="100"/>
        <c:noMultiLvlLbl val="0"/>
      </c:catAx>
      <c:valAx>
        <c:axId val="40551249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05512168"/>
        <c:crosses val="autoZero"/>
        <c:crossBetween val="between"/>
      </c:valAx>
      <c:spPr>
        <a:noFill/>
        <a:ln>
          <a:noFill/>
        </a:ln>
        <a:effectLst/>
      </c:spPr>
    </c:plotArea>
    <c:legend>
      <c:legendPos val="r"/>
      <c:layout>
        <c:manualLayout>
          <c:xMode val="edge"/>
          <c:yMode val="edge"/>
          <c:x val="0.66841319635149388"/>
          <c:y val="2.7231438960890138E-2"/>
          <c:w val="0.33158680364850612"/>
          <c:h val="0.4767706899794682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smtClean="0"/>
              <a:t>Percent BA by Age Group</a:t>
            </a:r>
            <a:endParaRPr lang="en-US" dirty="0"/>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271405745375004"/>
          <c:y val="0.11102514506769826"/>
          <c:w val="0.82135291327613547"/>
          <c:h val="0.73537194697858121"/>
        </c:manualLayout>
      </c:layout>
      <c:lineChart>
        <c:grouping val="standard"/>
        <c:varyColors val="0"/>
        <c:ser>
          <c:idx val="0"/>
          <c:order val="0"/>
          <c:tx>
            <c:strRef>
              <c:f>Sheet1!$A$4</c:f>
              <c:strCache>
                <c:ptCount val="1"/>
                <c:pt idx="0">
                  <c:v>25 to 34</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8.8681089320888067E-3"/>
                  <c:y val="-5.1579626047711154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832-4765-8AEF-CEB9B9C9C8A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Sheet1!$B$3:$C$3</c:f>
              <c:numCache>
                <c:formatCode>General</c:formatCode>
                <c:ptCount val="2"/>
                <c:pt idx="0">
                  <c:v>2007</c:v>
                </c:pt>
                <c:pt idx="1">
                  <c:v>2017</c:v>
                </c:pt>
              </c:numCache>
            </c:numRef>
          </c:cat>
          <c:val>
            <c:numRef>
              <c:f>Sheet1!$B$4:$C$4</c:f>
              <c:numCache>
                <c:formatCode>0.0%</c:formatCode>
                <c:ptCount val="2"/>
                <c:pt idx="0">
                  <c:v>0.23799999999999999</c:v>
                </c:pt>
                <c:pt idx="1">
                  <c:v>0.31</c:v>
                </c:pt>
              </c:numCache>
            </c:numRef>
          </c:val>
          <c:smooth val="0"/>
          <c:extLst>
            <c:ext xmlns:c16="http://schemas.microsoft.com/office/drawing/2014/chart" uri="{C3380CC4-5D6E-409C-BE32-E72D297353CC}">
              <c16:uniqueId val="{00000000-64A7-4B51-8D28-9DAC75E642EA}"/>
            </c:ext>
          </c:extLst>
        </c:ser>
        <c:ser>
          <c:idx val="1"/>
          <c:order val="1"/>
          <c:tx>
            <c:strRef>
              <c:f>Sheet1!$A$5</c:f>
              <c:strCache>
                <c:ptCount val="1"/>
                <c:pt idx="0">
                  <c:v>35 to 44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1.2001716328586617E-2"/>
                  <c:y val="-3.094777562862669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832-4765-8AEF-CEB9B9C9C8A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Sheet1!$B$3:$C$3</c:f>
              <c:numCache>
                <c:formatCode>General</c:formatCode>
                <c:ptCount val="2"/>
                <c:pt idx="0">
                  <c:v>2007</c:v>
                </c:pt>
                <c:pt idx="1">
                  <c:v>2017</c:v>
                </c:pt>
              </c:numCache>
            </c:numRef>
          </c:cat>
          <c:val>
            <c:numRef>
              <c:f>Sheet1!$B$5:$C$5</c:f>
              <c:numCache>
                <c:formatCode>0.0%</c:formatCode>
                <c:ptCount val="2"/>
                <c:pt idx="0">
                  <c:v>0.26900000000000002</c:v>
                </c:pt>
                <c:pt idx="1">
                  <c:v>0.316</c:v>
                </c:pt>
              </c:numCache>
            </c:numRef>
          </c:val>
          <c:smooth val="0"/>
          <c:extLst>
            <c:ext xmlns:c16="http://schemas.microsoft.com/office/drawing/2014/chart" uri="{C3380CC4-5D6E-409C-BE32-E72D297353CC}">
              <c16:uniqueId val="{00000001-64A7-4B51-8D28-9DAC75E642EA}"/>
            </c:ext>
          </c:extLst>
        </c:ser>
        <c:ser>
          <c:idx val="2"/>
          <c:order val="2"/>
          <c:tx>
            <c:strRef>
              <c:f>Sheet1!$A$6</c:f>
              <c:strCache>
                <c:ptCount val="1"/>
                <c:pt idx="0">
                  <c:v>45 to 64</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0.16241487136048155"/>
                  <c:y val="-1.547388781431334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832-4765-8AEF-CEB9B9C9C8AE}"/>
                </c:ext>
              </c:extLst>
            </c:dLbl>
            <c:dLbl>
              <c:idx val="1"/>
              <c:layout>
                <c:manualLayout>
                  <c:x val="-8.8681089320888067E-3"/>
                  <c:y val="1.547388781431334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832-4765-8AEF-CEB9B9C9C8A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Sheet1!$B$3:$C$3</c:f>
              <c:numCache>
                <c:formatCode>General</c:formatCode>
                <c:ptCount val="2"/>
                <c:pt idx="0">
                  <c:v>2007</c:v>
                </c:pt>
                <c:pt idx="1">
                  <c:v>2017</c:v>
                </c:pt>
              </c:numCache>
            </c:numRef>
          </c:cat>
          <c:val>
            <c:numRef>
              <c:f>Sheet1!$B$6:$C$6</c:f>
              <c:numCache>
                <c:formatCode>0.0%</c:formatCode>
                <c:ptCount val="2"/>
                <c:pt idx="0">
                  <c:v>0.27600000000000002</c:v>
                </c:pt>
                <c:pt idx="1">
                  <c:v>0.28999999999999998</c:v>
                </c:pt>
              </c:numCache>
            </c:numRef>
          </c:val>
          <c:smooth val="0"/>
          <c:extLst>
            <c:ext xmlns:c16="http://schemas.microsoft.com/office/drawing/2014/chart" uri="{C3380CC4-5D6E-409C-BE32-E72D297353CC}">
              <c16:uniqueId val="{00000002-64A7-4B51-8D28-9DAC75E642EA}"/>
            </c:ext>
          </c:extLst>
        </c:ser>
        <c:ser>
          <c:idx val="3"/>
          <c:order val="3"/>
          <c:tx>
            <c:strRef>
              <c:f>Sheet1!$A$7</c:f>
              <c:strCache>
                <c:ptCount val="1"/>
                <c:pt idx="0">
                  <c:v>65 plus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
              <c:layout>
                <c:manualLayout>
                  <c:x val="-1.2001716328586617E-2"/>
                  <c:y val="2.063185041908446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832-4765-8AEF-CEB9B9C9C8A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Sheet1!$B$3:$C$3</c:f>
              <c:numCache>
                <c:formatCode>General</c:formatCode>
                <c:ptCount val="2"/>
                <c:pt idx="0">
                  <c:v>2007</c:v>
                </c:pt>
                <c:pt idx="1">
                  <c:v>2017</c:v>
                </c:pt>
              </c:numCache>
            </c:numRef>
          </c:cat>
          <c:val>
            <c:numRef>
              <c:f>Sheet1!$B$7:$C$7</c:f>
              <c:numCache>
                <c:formatCode>0.0%</c:formatCode>
                <c:ptCount val="2"/>
                <c:pt idx="0">
                  <c:v>0.19</c:v>
                </c:pt>
                <c:pt idx="1">
                  <c:v>0.27</c:v>
                </c:pt>
              </c:numCache>
            </c:numRef>
          </c:val>
          <c:smooth val="0"/>
          <c:extLst>
            <c:ext xmlns:c16="http://schemas.microsoft.com/office/drawing/2014/chart" uri="{C3380CC4-5D6E-409C-BE32-E72D297353CC}">
              <c16:uniqueId val="{00000003-64A7-4B51-8D28-9DAC75E642EA}"/>
            </c:ext>
          </c:extLst>
        </c:ser>
        <c:ser>
          <c:idx val="4"/>
          <c:order val="4"/>
          <c:tx>
            <c:strRef>
              <c:f>Sheet1!$A$8</c:f>
              <c:strCache>
                <c:ptCount val="1"/>
                <c:pt idx="0">
                  <c:v>Total</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1"/>
              <c:layout>
                <c:manualLayout>
                  <c:x val="-2.8987102121304162E-3"/>
                  <c:y val="0"/>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832-4765-8AEF-CEB9B9C9C8A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Sheet1!$B$3:$C$3</c:f>
              <c:numCache>
                <c:formatCode>General</c:formatCode>
                <c:ptCount val="2"/>
                <c:pt idx="0">
                  <c:v>2007</c:v>
                </c:pt>
                <c:pt idx="1">
                  <c:v>2017</c:v>
                </c:pt>
              </c:numCache>
            </c:numRef>
          </c:cat>
          <c:val>
            <c:numRef>
              <c:f>Sheet1!$B$8:$C$8</c:f>
              <c:numCache>
                <c:formatCode>0.00%</c:formatCode>
                <c:ptCount val="2"/>
                <c:pt idx="0">
                  <c:v>0.252</c:v>
                </c:pt>
                <c:pt idx="1">
                  <c:v>0.29599999999999999</c:v>
                </c:pt>
              </c:numCache>
            </c:numRef>
          </c:val>
          <c:smooth val="0"/>
          <c:extLst>
            <c:ext xmlns:c16="http://schemas.microsoft.com/office/drawing/2014/chart" uri="{C3380CC4-5D6E-409C-BE32-E72D297353CC}">
              <c16:uniqueId val="{00000004-64A7-4B51-8D28-9DAC75E642EA}"/>
            </c:ext>
          </c:extLst>
        </c:ser>
        <c:dLbls>
          <c:dLblPos val="l"/>
          <c:showLegendKey val="0"/>
          <c:showVal val="1"/>
          <c:showCatName val="0"/>
          <c:showSerName val="0"/>
          <c:showPercent val="0"/>
          <c:showBubbleSize val="0"/>
        </c:dLbls>
        <c:marker val="1"/>
        <c:smooth val="0"/>
        <c:axId val="401476056"/>
        <c:axId val="401476384"/>
      </c:lineChart>
      <c:catAx>
        <c:axId val="401476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1476384"/>
        <c:crosses val="autoZero"/>
        <c:auto val="1"/>
        <c:lblAlgn val="ctr"/>
        <c:lblOffset val="100"/>
        <c:noMultiLvlLbl val="0"/>
      </c:catAx>
      <c:valAx>
        <c:axId val="4014763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01476056"/>
        <c:crosses val="autoZero"/>
        <c:crossBetween val="between"/>
      </c:valAx>
      <c:spPr>
        <a:noFill/>
        <a:ln>
          <a:noFill/>
        </a:ln>
        <a:effectLst/>
      </c:spPr>
    </c:plotArea>
    <c:legend>
      <c:legendPos val="b"/>
      <c:layout>
        <c:manualLayout>
          <c:xMode val="edge"/>
          <c:yMode val="edge"/>
          <c:x val="5.5246596585666857E-2"/>
          <c:y val="0.91101259720813799"/>
          <c:w val="0.88950680682866645"/>
          <c:h val="7.35145110139779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Percent BA by Race/Ethnicity</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Sheet1!$I$4</c:f>
              <c:strCache>
                <c:ptCount val="1"/>
                <c:pt idx="0">
                  <c:v>White, NH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Sheet1!$J$3:$K$3</c:f>
              <c:numCache>
                <c:formatCode>General</c:formatCode>
                <c:ptCount val="2"/>
                <c:pt idx="0">
                  <c:v>2007</c:v>
                </c:pt>
                <c:pt idx="1">
                  <c:v>2017</c:v>
                </c:pt>
              </c:numCache>
            </c:numRef>
          </c:cat>
          <c:val>
            <c:numRef>
              <c:f>Sheet1!$J$4:$K$4</c:f>
              <c:numCache>
                <c:formatCode>0.00%</c:formatCode>
                <c:ptCount val="2"/>
                <c:pt idx="0">
                  <c:v>0.33300000000000002</c:v>
                </c:pt>
                <c:pt idx="1">
                  <c:v>0.38600000000000001</c:v>
                </c:pt>
              </c:numCache>
            </c:numRef>
          </c:val>
          <c:smooth val="0"/>
          <c:extLst>
            <c:ext xmlns:c16="http://schemas.microsoft.com/office/drawing/2014/chart" uri="{C3380CC4-5D6E-409C-BE32-E72D297353CC}">
              <c16:uniqueId val="{00000000-C294-47DA-8844-2ECE1290C270}"/>
            </c:ext>
          </c:extLst>
        </c:ser>
        <c:ser>
          <c:idx val="1"/>
          <c:order val="1"/>
          <c:tx>
            <c:strRef>
              <c:f>Sheet1!$I$5</c:f>
              <c:strCache>
                <c:ptCount val="1"/>
                <c:pt idx="0">
                  <c:v>Black</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Sheet1!$J$3:$K$3</c:f>
              <c:numCache>
                <c:formatCode>General</c:formatCode>
                <c:ptCount val="2"/>
                <c:pt idx="0">
                  <c:v>2007</c:v>
                </c:pt>
                <c:pt idx="1">
                  <c:v>2017</c:v>
                </c:pt>
              </c:numCache>
            </c:numRef>
          </c:cat>
          <c:val>
            <c:numRef>
              <c:f>Sheet1!$J$5:$K$5</c:f>
              <c:numCache>
                <c:formatCode>0.00%</c:formatCode>
                <c:ptCount val="2"/>
                <c:pt idx="0">
                  <c:v>0.18</c:v>
                </c:pt>
                <c:pt idx="1">
                  <c:v>0.24199999999999999</c:v>
                </c:pt>
              </c:numCache>
            </c:numRef>
          </c:val>
          <c:smooth val="0"/>
          <c:extLst>
            <c:ext xmlns:c16="http://schemas.microsoft.com/office/drawing/2014/chart" uri="{C3380CC4-5D6E-409C-BE32-E72D297353CC}">
              <c16:uniqueId val="{00000001-C294-47DA-8844-2ECE1290C270}"/>
            </c:ext>
          </c:extLst>
        </c:ser>
        <c:ser>
          <c:idx val="2"/>
          <c:order val="2"/>
          <c:tx>
            <c:strRef>
              <c:f>Sheet1!$I$6</c:f>
              <c:strCache>
                <c:ptCount val="1"/>
                <c:pt idx="0">
                  <c:v>Hispanic</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Sheet1!$J$3:$K$3</c:f>
              <c:numCache>
                <c:formatCode>General</c:formatCode>
                <c:ptCount val="2"/>
                <c:pt idx="0">
                  <c:v>2007</c:v>
                </c:pt>
                <c:pt idx="1">
                  <c:v>2017</c:v>
                </c:pt>
              </c:numCache>
            </c:numRef>
          </c:cat>
          <c:val>
            <c:numRef>
              <c:f>Sheet1!$J$6:$K$6</c:f>
              <c:numCache>
                <c:formatCode>0.00%</c:formatCode>
                <c:ptCount val="2"/>
                <c:pt idx="0">
                  <c:v>0.107</c:v>
                </c:pt>
                <c:pt idx="1">
                  <c:v>0.14499999999999999</c:v>
                </c:pt>
              </c:numCache>
            </c:numRef>
          </c:val>
          <c:smooth val="0"/>
          <c:extLst>
            <c:ext xmlns:c16="http://schemas.microsoft.com/office/drawing/2014/chart" uri="{C3380CC4-5D6E-409C-BE32-E72D297353CC}">
              <c16:uniqueId val="{00000002-C294-47DA-8844-2ECE1290C270}"/>
            </c:ext>
          </c:extLst>
        </c:ser>
        <c:ser>
          <c:idx val="3"/>
          <c:order val="3"/>
          <c:tx>
            <c:strRef>
              <c:f>Sheet1!$I$7</c:f>
              <c:strCache>
                <c:ptCount val="1"/>
                <c:pt idx="0">
                  <c:v>Asian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Sheet1!$J$3:$K$3</c:f>
              <c:numCache>
                <c:formatCode>General</c:formatCode>
                <c:ptCount val="2"/>
                <c:pt idx="0">
                  <c:v>2007</c:v>
                </c:pt>
                <c:pt idx="1">
                  <c:v>2017</c:v>
                </c:pt>
              </c:numCache>
            </c:numRef>
          </c:cat>
          <c:val>
            <c:numRef>
              <c:f>Sheet1!$J$7:$K$7</c:f>
              <c:numCache>
                <c:formatCode>0.00%</c:formatCode>
                <c:ptCount val="2"/>
                <c:pt idx="0">
                  <c:v>0.52800000000000002</c:v>
                </c:pt>
                <c:pt idx="1">
                  <c:v>0.59199999999999997</c:v>
                </c:pt>
              </c:numCache>
            </c:numRef>
          </c:val>
          <c:smooth val="0"/>
          <c:extLst>
            <c:ext xmlns:c16="http://schemas.microsoft.com/office/drawing/2014/chart" uri="{C3380CC4-5D6E-409C-BE32-E72D297353CC}">
              <c16:uniqueId val="{00000003-C294-47DA-8844-2ECE1290C270}"/>
            </c:ext>
          </c:extLst>
        </c:ser>
        <c:dLbls>
          <c:dLblPos val="t"/>
          <c:showLegendKey val="0"/>
          <c:showVal val="1"/>
          <c:showCatName val="0"/>
          <c:showSerName val="0"/>
          <c:showPercent val="0"/>
          <c:showBubbleSize val="0"/>
        </c:dLbls>
        <c:marker val="1"/>
        <c:smooth val="0"/>
        <c:axId val="519017160"/>
        <c:axId val="519012240"/>
      </c:lineChart>
      <c:catAx>
        <c:axId val="519017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9012240"/>
        <c:crosses val="autoZero"/>
        <c:auto val="1"/>
        <c:lblAlgn val="ctr"/>
        <c:lblOffset val="100"/>
        <c:noMultiLvlLbl val="0"/>
      </c:catAx>
      <c:valAx>
        <c:axId val="51901224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519017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Natural Increase</c:v>
                </c:pt>
              </c:strCache>
            </c:strRef>
          </c:tx>
          <c:spPr>
            <a:solidFill>
              <a:schemeClr val="accent1"/>
            </a:solidFill>
            <a:ln>
              <a:noFill/>
            </a:ln>
            <a:effectLst/>
          </c:spPr>
          <c:invertIfNegative val="0"/>
          <c:dLbls>
            <c:spPr>
              <a:gradFill>
                <a:gsLst>
                  <a:gs pos="0">
                    <a:schemeClr val="tx2">
                      <a:lumMod val="40000"/>
                      <a:lumOff val="60000"/>
                    </a:schemeClr>
                  </a:gs>
                  <a:gs pos="74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Sheet1!$B$2:$B$8</c:f>
              <c:numCache>
                <c:formatCode>0.0%</c:formatCode>
                <c:ptCount val="7"/>
                <c:pt idx="0">
                  <c:v>0.53173337049932679</c:v>
                </c:pt>
                <c:pt idx="1">
                  <c:v>0.48435091590544027</c:v>
                </c:pt>
                <c:pt idx="2">
                  <c:v>0.51596056741998408</c:v>
                </c:pt>
                <c:pt idx="3">
                  <c:v>0.45207065767356391</c:v>
                </c:pt>
                <c:pt idx="4">
                  <c:v>0.42984751421095374</c:v>
                </c:pt>
                <c:pt idx="5">
                  <c:v>0.47136308258708237</c:v>
                </c:pt>
                <c:pt idx="6">
                  <c:v>0.52518345981416081</c:v>
                </c:pt>
              </c:numCache>
            </c:numRef>
          </c:val>
          <c:extLst>
            <c:ext xmlns:c16="http://schemas.microsoft.com/office/drawing/2014/chart" uri="{C3380CC4-5D6E-409C-BE32-E72D297353CC}">
              <c16:uniqueId val="{00000000-7910-4928-A331-F6F715EF4A96}"/>
            </c:ext>
          </c:extLst>
        </c:ser>
        <c:ser>
          <c:idx val="1"/>
          <c:order val="1"/>
          <c:tx>
            <c:strRef>
              <c:f>Sheet1!$C$1</c:f>
              <c:strCache>
                <c:ptCount val="1"/>
                <c:pt idx="0">
                  <c:v>Net International Migration</c:v>
                </c:pt>
              </c:strCache>
            </c:strRef>
          </c:tx>
          <c:spPr>
            <a:solidFill>
              <a:srgbClr val="F8A662"/>
            </a:solidFill>
            <a:ln>
              <a:noFill/>
            </a:ln>
            <a:effectLst/>
          </c:spPr>
          <c:invertIfNegative val="0"/>
          <c:dLbls>
            <c:spPr>
              <a:gradFill>
                <a:gsLst>
                  <a:gs pos="93000">
                    <a:srgbClr val="B8C1D0"/>
                  </a:gs>
                  <a:gs pos="1000">
                    <a:schemeClr val="accent6"/>
                  </a:gs>
                  <a:gs pos="84000">
                    <a:schemeClr val="accent1">
                      <a:lumMod val="45000"/>
                      <a:lumOff val="55000"/>
                    </a:schemeClr>
                  </a:gs>
                  <a:gs pos="100000">
                    <a:schemeClr val="accent1">
                      <a:lumMod val="20000"/>
                      <a:lumOff val="80000"/>
                    </a:schemeClr>
                  </a:gs>
                </a:gsLst>
                <a:lin ang="5400000" scaled="1"/>
              </a:gra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Sheet1!$C$2:$C$8</c:f>
              <c:numCache>
                <c:formatCode>0.0%</c:formatCode>
                <c:ptCount val="7"/>
                <c:pt idx="0">
                  <c:v>0.17554709918591541</c:v>
                </c:pt>
                <c:pt idx="1">
                  <c:v>0.17836919461049391</c:v>
                </c:pt>
                <c:pt idx="2">
                  <c:v>0.20671266465759744</c:v>
                </c:pt>
                <c:pt idx="3">
                  <c:v>0.2025162904721379</c:v>
                </c:pt>
                <c:pt idx="4">
                  <c:v>0.22086879805908949</c:v>
                </c:pt>
                <c:pt idx="5">
                  <c:v>0.24895954682483926</c:v>
                </c:pt>
                <c:pt idx="6">
                  <c:v>0.27654719863751348</c:v>
                </c:pt>
              </c:numCache>
            </c:numRef>
          </c:val>
          <c:extLst>
            <c:ext xmlns:c16="http://schemas.microsoft.com/office/drawing/2014/chart" uri="{C3380CC4-5D6E-409C-BE32-E72D297353CC}">
              <c16:uniqueId val="{00000001-7910-4928-A331-F6F715EF4A96}"/>
            </c:ext>
          </c:extLst>
        </c:ser>
        <c:ser>
          <c:idx val="2"/>
          <c:order val="2"/>
          <c:tx>
            <c:strRef>
              <c:f>Sheet1!$D$1</c:f>
              <c:strCache>
                <c:ptCount val="1"/>
                <c:pt idx="0">
                  <c:v>Net Domestic Migration</c:v>
                </c:pt>
              </c:strCache>
            </c:strRef>
          </c:tx>
          <c:spPr>
            <a:solidFill>
              <a:schemeClr val="accent6">
                <a:lumMod val="75000"/>
              </a:schemeClr>
            </a:solidFill>
            <a:ln>
              <a:noFill/>
            </a:ln>
            <a:effectLst/>
          </c:spPr>
          <c:invertIfNegative val="0"/>
          <c:dLbls>
            <c:spPr>
              <a:gradFill>
                <a:gsLst>
                  <a:gs pos="87624">
                    <a:srgbClr val="D0DAE1"/>
                  </a:gs>
                  <a:gs pos="0">
                    <a:schemeClr val="accent6">
                      <a:lumMod val="75000"/>
                    </a:schemeClr>
                  </a:gs>
                  <a:gs pos="74000">
                    <a:schemeClr val="accent1">
                      <a:lumMod val="45000"/>
                      <a:lumOff val="55000"/>
                    </a:schemeClr>
                  </a:gs>
                  <a:gs pos="100000">
                    <a:schemeClr val="bg2"/>
                  </a:gs>
                  <a:gs pos="100000">
                    <a:schemeClr val="accent1">
                      <a:lumMod val="30000"/>
                      <a:lumOff val="70000"/>
                    </a:schemeClr>
                  </a:gs>
                </a:gsLst>
                <a:lin ang="5400000" scaled="1"/>
              </a:gra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Sheet1!$D$2:$D$8</c:f>
              <c:numCache>
                <c:formatCode>0.0%</c:formatCode>
                <c:ptCount val="7"/>
                <c:pt idx="0">
                  <c:v>0.29271953031475778</c:v>
                </c:pt>
                <c:pt idx="1">
                  <c:v>0.33727988948406584</c:v>
                </c:pt>
                <c:pt idx="2">
                  <c:v>0.2773267679224185</c:v>
                </c:pt>
                <c:pt idx="3">
                  <c:v>0.34541305185429821</c:v>
                </c:pt>
                <c:pt idx="4">
                  <c:v>0.34928368772995677</c:v>
                </c:pt>
                <c:pt idx="5">
                  <c:v>0.27967737058807834</c:v>
                </c:pt>
                <c:pt idx="6">
                  <c:v>0.19826934154832571</c:v>
                </c:pt>
              </c:numCache>
            </c:numRef>
          </c:val>
          <c:extLst>
            <c:ext xmlns:c16="http://schemas.microsoft.com/office/drawing/2014/chart" uri="{C3380CC4-5D6E-409C-BE32-E72D297353CC}">
              <c16:uniqueId val="{00000002-7910-4928-A331-F6F715EF4A96}"/>
            </c:ext>
          </c:extLst>
        </c:ser>
        <c:dLbls>
          <c:showLegendKey val="0"/>
          <c:showVal val="0"/>
          <c:showCatName val="0"/>
          <c:showSerName val="0"/>
          <c:showPercent val="0"/>
          <c:showBubbleSize val="0"/>
        </c:dLbls>
        <c:gapWidth val="150"/>
        <c:overlap val="100"/>
        <c:axId val="735792608"/>
        <c:axId val="735789864"/>
      </c:barChart>
      <c:catAx>
        <c:axId val="73579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35789864"/>
        <c:crosses val="autoZero"/>
        <c:auto val="1"/>
        <c:lblAlgn val="ctr"/>
        <c:lblOffset val="100"/>
        <c:noMultiLvlLbl val="0"/>
      </c:catAx>
      <c:valAx>
        <c:axId val="7357898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5792608"/>
        <c:crosses val="autoZero"/>
        <c:crossBetween val="between"/>
      </c:valAx>
      <c:spPr>
        <a:noFill/>
        <a:ln>
          <a:noFill/>
        </a:ln>
        <a:effectLst/>
      </c:spPr>
    </c:plotArea>
    <c:legend>
      <c:legendPos val="r"/>
      <c:layout>
        <c:manualLayout>
          <c:xMode val="edge"/>
          <c:yMode val="edge"/>
          <c:x val="0.74934445419178686"/>
          <c:y val="9.3893923636904041E-4"/>
          <c:w val="0.16400926856713177"/>
          <c:h val="0.8179491110241580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Sheet1!$B$11</c:f>
              <c:strCache>
                <c:ptCount val="1"/>
                <c:pt idx="0">
                  <c:v>2007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Sheet1!$A$12:$A$17</c:f>
              <c:strCache>
                <c:ptCount val="6"/>
                <c:pt idx="0">
                  <c:v>Management occupations</c:v>
                </c:pt>
                <c:pt idx="1">
                  <c:v>Business and financial operations occupations</c:v>
                </c:pt>
                <c:pt idx="2">
                  <c:v>Healthcare practitioners and technical occupations</c:v>
                </c:pt>
                <c:pt idx="3">
                  <c:v>Construction and extraction occupations</c:v>
                </c:pt>
                <c:pt idx="4">
                  <c:v>Installation, maintenance, and repair occupations</c:v>
                </c:pt>
                <c:pt idx="5">
                  <c:v>Production, transportation, and material moving occupations</c:v>
                </c:pt>
              </c:strCache>
            </c:strRef>
          </c:cat>
          <c:val>
            <c:numRef>
              <c:f>Sheet1!$B$12:$B$17</c:f>
              <c:numCache>
                <c:formatCode>0.0%</c:formatCode>
                <c:ptCount val="6"/>
                <c:pt idx="0">
                  <c:v>9.3418662503556391E-2</c:v>
                </c:pt>
                <c:pt idx="1">
                  <c:v>4.3333856153840541E-2</c:v>
                </c:pt>
                <c:pt idx="2">
                  <c:v>4.26995411338153E-2</c:v>
                </c:pt>
                <c:pt idx="3">
                  <c:v>7.8068713204986984E-2</c:v>
                </c:pt>
                <c:pt idx="4">
                  <c:v>3.7641252726569735E-2</c:v>
                </c:pt>
                <c:pt idx="5">
                  <c:v>0.12647763665676956</c:v>
                </c:pt>
              </c:numCache>
            </c:numRef>
          </c:val>
          <c:extLst>
            <c:ext xmlns:c16="http://schemas.microsoft.com/office/drawing/2014/chart" uri="{C3380CC4-5D6E-409C-BE32-E72D297353CC}">
              <c16:uniqueId val="{00000000-616C-4282-AFC6-061DFEB3D68B}"/>
            </c:ext>
          </c:extLst>
        </c:ser>
        <c:ser>
          <c:idx val="1"/>
          <c:order val="1"/>
          <c:tx>
            <c:strRef>
              <c:f>Sheet1!$C$11</c:f>
              <c:strCache>
                <c:ptCount val="1"/>
                <c:pt idx="0">
                  <c:v>2017</c:v>
                </c:pt>
              </c:strCache>
            </c:strRef>
          </c:tx>
          <c:spPr>
            <a:solidFill>
              <a:schemeClr val="accent5"/>
            </a:solidFill>
            <a:ln>
              <a:noFill/>
            </a:ln>
            <a:effectLst/>
          </c:spPr>
          <c:invertIfNegative val="0"/>
          <c:dLbls>
            <c:dLbl>
              <c:idx val="4"/>
              <c:layout>
                <c:manualLayout>
                  <c:x val="3.0030030030028928E-3"/>
                  <c:y val="1.633764465622872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16C-4282-AFC6-061DFEB3D68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Sheet1!$A$12:$A$17</c:f>
              <c:strCache>
                <c:ptCount val="6"/>
                <c:pt idx="0">
                  <c:v>Management occupations</c:v>
                </c:pt>
                <c:pt idx="1">
                  <c:v>Business and financial operations occupations</c:v>
                </c:pt>
                <c:pt idx="2">
                  <c:v>Healthcare practitioners and technical occupations</c:v>
                </c:pt>
                <c:pt idx="3">
                  <c:v>Construction and extraction occupations</c:v>
                </c:pt>
                <c:pt idx="4">
                  <c:v>Installation, maintenance, and repair occupations</c:v>
                </c:pt>
                <c:pt idx="5">
                  <c:v>Production, transportation, and material moving occupations</c:v>
                </c:pt>
              </c:strCache>
            </c:strRef>
          </c:cat>
          <c:val>
            <c:numRef>
              <c:f>Sheet1!$C$12:$C$17</c:f>
              <c:numCache>
                <c:formatCode>0.0%</c:formatCode>
                <c:ptCount val="6"/>
                <c:pt idx="0">
                  <c:v>0.10357046577645582</c:v>
                </c:pt>
                <c:pt idx="1">
                  <c:v>4.8799978730319771E-2</c:v>
                </c:pt>
                <c:pt idx="2">
                  <c:v>5.4779576653071899E-2</c:v>
                </c:pt>
                <c:pt idx="3">
                  <c:v>6.9850675179790531E-2</c:v>
                </c:pt>
                <c:pt idx="4">
                  <c:v>3.3816443417083203E-2</c:v>
                </c:pt>
                <c:pt idx="5">
                  <c:v>0.11808823448095428</c:v>
                </c:pt>
              </c:numCache>
            </c:numRef>
          </c:val>
          <c:extLst>
            <c:ext xmlns:c16="http://schemas.microsoft.com/office/drawing/2014/chart" uri="{C3380CC4-5D6E-409C-BE32-E72D297353CC}">
              <c16:uniqueId val="{00000001-616C-4282-AFC6-061DFEB3D68B}"/>
            </c:ext>
          </c:extLst>
        </c:ser>
        <c:ser>
          <c:idx val="2"/>
          <c:order val="2"/>
          <c:tx>
            <c:strRef>
              <c:f>Sheet1!$D$11</c:f>
              <c:strCache>
                <c:ptCount val="1"/>
                <c:pt idx="0">
                  <c:v>Change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Sheet1!$A$12:$A$17</c:f>
              <c:strCache>
                <c:ptCount val="6"/>
                <c:pt idx="0">
                  <c:v>Management occupations</c:v>
                </c:pt>
                <c:pt idx="1">
                  <c:v>Business and financial operations occupations</c:v>
                </c:pt>
                <c:pt idx="2">
                  <c:v>Healthcare practitioners and technical occupations</c:v>
                </c:pt>
                <c:pt idx="3">
                  <c:v>Construction and extraction occupations</c:v>
                </c:pt>
                <c:pt idx="4">
                  <c:v>Installation, maintenance, and repair occupations</c:v>
                </c:pt>
                <c:pt idx="5">
                  <c:v>Production, transportation, and material moving occupations</c:v>
                </c:pt>
              </c:strCache>
            </c:strRef>
          </c:cat>
          <c:val>
            <c:numRef>
              <c:f>Sheet1!$D$12:$D$17</c:f>
              <c:numCache>
                <c:formatCode>0.0%</c:formatCode>
                <c:ptCount val="6"/>
                <c:pt idx="0">
                  <c:v>1.0151803272899426E-2</c:v>
                </c:pt>
                <c:pt idx="1">
                  <c:v>5.4661225764792293E-3</c:v>
                </c:pt>
                <c:pt idx="2">
                  <c:v>1.2080035519256599E-2</c:v>
                </c:pt>
                <c:pt idx="3">
                  <c:v>-8.218038025196453E-3</c:v>
                </c:pt>
                <c:pt idx="4">
                  <c:v>-3.8248093094865321E-3</c:v>
                </c:pt>
                <c:pt idx="5">
                  <c:v>-8.3894021758152831E-3</c:v>
                </c:pt>
              </c:numCache>
            </c:numRef>
          </c:val>
          <c:extLst>
            <c:ext xmlns:c16="http://schemas.microsoft.com/office/drawing/2014/chart" uri="{C3380CC4-5D6E-409C-BE32-E72D297353CC}">
              <c16:uniqueId val="{00000002-616C-4282-AFC6-061DFEB3D68B}"/>
            </c:ext>
          </c:extLst>
        </c:ser>
        <c:dLbls>
          <c:dLblPos val="outEnd"/>
          <c:showLegendKey val="0"/>
          <c:showVal val="1"/>
          <c:showCatName val="0"/>
          <c:showSerName val="0"/>
          <c:showPercent val="0"/>
          <c:showBubbleSize val="0"/>
        </c:dLbls>
        <c:gapWidth val="219"/>
        <c:overlap val="-27"/>
        <c:axId val="519138832"/>
        <c:axId val="519133584"/>
      </c:barChart>
      <c:catAx>
        <c:axId val="519138832"/>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9133584"/>
        <c:crosses val="autoZero"/>
        <c:auto val="1"/>
        <c:lblAlgn val="ctr"/>
        <c:lblOffset val="100"/>
        <c:noMultiLvlLbl val="0"/>
      </c:catAx>
      <c:valAx>
        <c:axId val="51913358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19138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6.1375146359402534E-2"/>
          <c:w val="0.77674249052201805"/>
          <c:h val="0.78936150388584614"/>
        </c:manualLayout>
      </c:layout>
      <c:lineChart>
        <c:grouping val="standard"/>
        <c:varyColors val="0"/>
        <c:ser>
          <c:idx val="1"/>
          <c:order val="0"/>
          <c:tx>
            <c:strRef>
              <c:f>Sheet!$B$1</c:f>
              <c:strCache>
                <c:ptCount val="1"/>
                <c:pt idx="0">
                  <c:v>Zero Net Migration</c:v>
                </c:pt>
              </c:strCache>
            </c:strRef>
          </c:tx>
          <c:spPr>
            <a:ln w="50800" cmpd="sng">
              <a:solidFill>
                <a:schemeClr val="accent1"/>
              </a:solidFill>
              <a:prstDash val="sysDash"/>
            </a:ln>
          </c:spPr>
          <c:marker>
            <c:symbol val="none"/>
          </c:marker>
          <c:cat>
            <c:numRef>
              <c:f>Sheet!$A$2:$A$42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Sheet!$B$2:$B$42</c:f>
              <c:numCache>
                <c:formatCode>General</c:formatCode>
                <c:ptCount val="11"/>
                <c:pt idx="0">
                  <c:v>25.145561000000001</c:v>
                </c:pt>
                <c:pt idx="1">
                  <c:v>25.36814</c:v>
                </c:pt>
                <c:pt idx="2">
                  <c:v>25.587758000000001</c:v>
                </c:pt>
                <c:pt idx="3">
                  <c:v>25.804803</c:v>
                </c:pt>
                <c:pt idx="4">
                  <c:v>26.018996000000001</c:v>
                </c:pt>
                <c:pt idx="5">
                  <c:v>26.230098000000002</c:v>
                </c:pt>
                <c:pt idx="6">
                  <c:v>26.438030999999999</c:v>
                </c:pt>
                <c:pt idx="7">
                  <c:v>26.642845999999999</c:v>
                </c:pt>
                <c:pt idx="8">
                  <c:v>26.844587000000001</c:v>
                </c:pt>
                <c:pt idx="9">
                  <c:v>27.043215</c:v>
                </c:pt>
                <c:pt idx="10">
                  <c:v>27.238610000000001</c:v>
                </c:pt>
              </c:numCache>
            </c:numRef>
          </c:val>
          <c:smooth val="0"/>
          <c:extLst>
            <c:ext xmlns:c16="http://schemas.microsoft.com/office/drawing/2014/chart" uri="{C3380CC4-5D6E-409C-BE32-E72D297353CC}">
              <c16:uniqueId val="{00000000-E49D-42AC-B50A-3E04CB31E36F}"/>
            </c:ext>
          </c:extLst>
        </c:ser>
        <c:ser>
          <c:idx val="2"/>
          <c:order val="1"/>
          <c:tx>
            <c:strRef>
              <c:f>Sheet!$C$1</c:f>
              <c:strCache>
                <c:ptCount val="1"/>
                <c:pt idx="0">
                  <c:v>Half 2000 -2010</c:v>
                </c:pt>
              </c:strCache>
            </c:strRef>
          </c:tx>
          <c:spPr>
            <a:ln w="50800" cmpd="sng">
              <a:solidFill>
                <a:srgbClr val="996600"/>
              </a:solidFill>
            </a:ln>
          </c:spPr>
          <c:marker>
            <c:symbol val="none"/>
          </c:marker>
          <c:dLbls>
            <c:dLbl>
              <c:idx val="10"/>
              <c:layout>
                <c:manualLayout>
                  <c:x val="-7.7508019830855607E-3"/>
                  <c:y val="-4.8046686940524344E-2"/>
                </c:manualLayout>
              </c:layout>
              <c:numFmt formatCode="#,##0.00" sourceLinked="0"/>
              <c:spPr>
                <a:noFill/>
                <a:ln>
                  <a:noFill/>
                </a:ln>
                <a:effectLst/>
              </c:spPr>
              <c:txPr>
                <a:bodyPr wrap="square" lIns="38100" tIns="19050" rIns="38100" bIns="19050" anchor="ctr">
                  <a:spAutoFit/>
                </a:bodyPr>
                <a:lstStyle/>
                <a:p>
                  <a:pPr>
                    <a:defRPr sz="1800"/>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CA7-4965-8D9B-74C323D5C9D8}"/>
                </c:ext>
              </c:extLst>
            </c:dLbl>
            <c:spPr>
              <a:noFill/>
              <a:ln>
                <a:noFill/>
              </a:ln>
              <a:effectLst/>
            </c:spPr>
            <c:txPr>
              <a:bodyPr wrap="square" lIns="38100" tIns="19050" rIns="38100" bIns="19050" anchor="ctr">
                <a:spAutoFit/>
              </a:bodyPr>
              <a:lstStyle/>
              <a:p>
                <a:pPr>
                  <a:defRPr sz="18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Sheet!$A$2:$A$42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Sheet!$C$2:$C$42</c:f>
              <c:numCache>
                <c:formatCode>General</c:formatCode>
                <c:ptCount val="11"/>
                <c:pt idx="0">
                  <c:v>25.145561000000001</c:v>
                </c:pt>
                <c:pt idx="1">
                  <c:v>25.499699</c:v>
                </c:pt>
                <c:pt idx="2">
                  <c:v>25.857199999999999</c:v>
                </c:pt>
                <c:pt idx="3">
                  <c:v>26.217849999999999</c:v>
                </c:pt>
                <c:pt idx="4">
                  <c:v>26.581256</c:v>
                </c:pt>
                <c:pt idx="5">
                  <c:v>26.947116000000001</c:v>
                </c:pt>
                <c:pt idx="6">
                  <c:v>27.315362</c:v>
                </c:pt>
                <c:pt idx="7">
                  <c:v>27.686233999999999</c:v>
                </c:pt>
                <c:pt idx="8">
                  <c:v>28.059417</c:v>
                </c:pt>
                <c:pt idx="9">
                  <c:v>28.435222</c:v>
                </c:pt>
                <c:pt idx="10">
                  <c:v>28.813282000000001</c:v>
                </c:pt>
              </c:numCache>
            </c:numRef>
          </c:val>
          <c:smooth val="0"/>
          <c:extLst>
            <c:ext xmlns:c16="http://schemas.microsoft.com/office/drawing/2014/chart" uri="{C3380CC4-5D6E-409C-BE32-E72D297353CC}">
              <c16:uniqueId val="{00000001-E49D-42AC-B50A-3E04CB31E36F}"/>
            </c:ext>
          </c:extLst>
        </c:ser>
        <c:ser>
          <c:idx val="3"/>
          <c:order val="2"/>
          <c:tx>
            <c:strRef>
              <c:f>Sheet!$D$1</c:f>
              <c:strCache>
                <c:ptCount val="1"/>
                <c:pt idx="0">
                  <c:v>2000 -2010</c:v>
                </c:pt>
              </c:strCache>
            </c:strRef>
          </c:tx>
          <c:spPr>
            <a:ln w="44450" cmpd="sng">
              <a:solidFill>
                <a:srgbClr val="002060"/>
              </a:solidFill>
            </a:ln>
          </c:spPr>
          <c:marker>
            <c:symbol val="none"/>
          </c:marker>
          <c:dLbls>
            <c:dLbl>
              <c:idx val="10"/>
              <c:layout>
                <c:manualLayout>
                  <c:x val="-9.2940118596287705E-3"/>
                  <c:y val="-4.8046686940524296E-2"/>
                </c:manualLayout>
              </c:layout>
              <c:numFmt formatCode="#,##0.00" sourceLinked="0"/>
              <c:spPr>
                <a:noFill/>
                <a:ln>
                  <a:noFill/>
                </a:ln>
                <a:effectLst/>
              </c:spPr>
              <c:txPr>
                <a:bodyPr wrap="square" lIns="38100" tIns="19050" rIns="38100" bIns="19050" anchor="ctr">
                  <a:spAutoFit/>
                </a:bodyPr>
                <a:lstStyle/>
                <a:p>
                  <a:pPr>
                    <a:defRPr sz="1800"/>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CA7-4965-8D9B-74C323D5C9D8}"/>
                </c:ext>
              </c:extLst>
            </c:dLbl>
            <c:spPr>
              <a:noFill/>
              <a:ln>
                <a:noFill/>
              </a:ln>
              <a:effectLst/>
            </c:spPr>
            <c:txPr>
              <a:bodyPr wrap="square" lIns="38100" tIns="19050" rIns="38100" bIns="19050" anchor="ctr">
                <a:spAutoFit/>
              </a:bodyPr>
              <a:lstStyle/>
              <a:p>
                <a:pPr>
                  <a:defRPr sz="18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Sheet!$A$2:$A$42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Sheet!$D$2:$D$42</c:f>
              <c:numCache>
                <c:formatCode>General</c:formatCode>
                <c:ptCount val="11"/>
                <c:pt idx="0">
                  <c:v>25.145561000000001</c:v>
                </c:pt>
                <c:pt idx="1">
                  <c:v>25.631695000000001</c:v>
                </c:pt>
                <c:pt idx="2">
                  <c:v>26.130047000000001</c:v>
                </c:pt>
                <c:pt idx="3">
                  <c:v>26.640165</c:v>
                </c:pt>
                <c:pt idx="4">
                  <c:v>27.161942</c:v>
                </c:pt>
                <c:pt idx="5">
                  <c:v>27.695284000000001</c:v>
                </c:pt>
                <c:pt idx="6">
                  <c:v>28.240245000000002</c:v>
                </c:pt>
                <c:pt idx="7">
                  <c:v>28.79729</c:v>
                </c:pt>
                <c:pt idx="8">
                  <c:v>29.366479000000002</c:v>
                </c:pt>
                <c:pt idx="9">
                  <c:v>29.948091000000002</c:v>
                </c:pt>
                <c:pt idx="10">
                  <c:v>30.541978</c:v>
                </c:pt>
              </c:numCache>
            </c:numRef>
          </c:val>
          <c:smooth val="0"/>
          <c:extLst>
            <c:ext xmlns:c16="http://schemas.microsoft.com/office/drawing/2014/chart" uri="{C3380CC4-5D6E-409C-BE32-E72D297353CC}">
              <c16:uniqueId val="{00000002-E49D-42AC-B50A-3E04CB31E36F}"/>
            </c:ext>
          </c:extLst>
        </c:ser>
        <c:ser>
          <c:idx val="0"/>
          <c:order val="3"/>
          <c:tx>
            <c:strRef>
              <c:f>Sheet!$E$1</c:f>
              <c:strCache>
                <c:ptCount val="1"/>
                <c:pt idx="0">
                  <c:v>2010 -2015</c:v>
                </c:pt>
              </c:strCache>
            </c:strRef>
          </c:tx>
          <c:spPr>
            <a:ln w="44450">
              <a:solidFill>
                <a:schemeClr val="accent2"/>
              </a:solidFill>
            </a:ln>
          </c:spPr>
          <c:marker>
            <c:symbol val="none"/>
          </c:marker>
          <c:dLbls>
            <c:dLbl>
              <c:idx val="10"/>
              <c:layout>
                <c:manualLayout>
                  <c:x val="-8.3950617283950618E-3"/>
                  <c:y val="-4.8634332955520831E-2"/>
                </c:manualLayout>
              </c:layout>
              <c:numFmt formatCode="#,##0.00" sourceLinked="0"/>
              <c:spPr>
                <a:noFill/>
                <a:ln>
                  <a:noFill/>
                </a:ln>
                <a:effectLst/>
              </c:spPr>
              <c:txPr>
                <a:bodyPr wrap="square" lIns="38100" tIns="19050" rIns="38100" bIns="19050" anchor="ctr">
                  <a:spAutoFit/>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CA7-4965-8D9B-74C323D5C9D8}"/>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Lit>
              <c:ptCount val="11"/>
              <c:pt idx="0">
                <c:v>2010</c:v>
              </c:pt>
              <c:pt idx="1">
                <c:v>2011</c:v>
              </c:pt>
              <c:pt idx="2">
                <c:v>2012</c:v>
              </c:pt>
              <c:pt idx="3">
                <c:v>2013</c:v>
              </c:pt>
              <c:pt idx="4">
                <c:v>2014</c:v>
              </c:pt>
              <c:pt idx="5">
                <c:v>2015</c:v>
              </c:pt>
              <c:pt idx="6">
                <c:v>2016</c:v>
              </c:pt>
              <c:pt idx="7">
                <c:v>2017</c:v>
              </c:pt>
              <c:pt idx="8">
                <c:v>2018</c:v>
              </c:pt>
              <c:pt idx="9">
                <c:v>2019</c:v>
              </c:pt>
              <c:pt idx="10">
                <c:v>2020</c:v>
              </c:pt>
              <c:extLst>
                <c:ext xmlns:c15="http://schemas.microsoft.com/office/drawing/2012/chart" uri="{02D57815-91ED-43cb-92C2-25804820EDAC}">
                  <c15:autoCat val="1"/>
                </c:ext>
              </c:extLst>
            </c:strLit>
          </c:cat>
          <c:val>
            <c:numRef>
              <c:f>Sheet!$E$2:$E$42</c:f>
              <c:numCache>
                <c:formatCode>General</c:formatCode>
                <c:ptCount val="11"/>
                <c:pt idx="0">
                  <c:v>25.145561000000001</c:v>
                </c:pt>
                <c:pt idx="1">
                  <c:v>25.560866999999998</c:v>
                </c:pt>
                <c:pt idx="2">
                  <c:v>25.982796</c:v>
                </c:pt>
                <c:pt idx="3">
                  <c:v>26.411553999999999</c:v>
                </c:pt>
                <c:pt idx="4">
                  <c:v>26.847197999999999</c:v>
                </c:pt>
                <c:pt idx="5">
                  <c:v>27.289849</c:v>
                </c:pt>
                <c:pt idx="6">
                  <c:v>27.739236999999999</c:v>
                </c:pt>
                <c:pt idx="7">
                  <c:v>28.195917999999999</c:v>
                </c:pt>
                <c:pt idx="8">
                  <c:v>28.659986</c:v>
                </c:pt>
                <c:pt idx="9">
                  <c:v>29.131564000000001</c:v>
                </c:pt>
                <c:pt idx="10">
                  <c:v>29.610797999999999</c:v>
                </c:pt>
              </c:numCache>
            </c:numRef>
          </c:val>
          <c:smooth val="0"/>
          <c:extLst>
            <c:ext xmlns:c16="http://schemas.microsoft.com/office/drawing/2014/chart" uri="{C3380CC4-5D6E-409C-BE32-E72D297353CC}">
              <c16:uniqueId val="{00000003-E49D-42AC-B50A-3E04CB31E36F}"/>
            </c:ext>
          </c:extLst>
        </c:ser>
        <c:ser>
          <c:idx val="4"/>
          <c:order val="4"/>
          <c:tx>
            <c:strRef>
              <c:f>Sheet!$F$1</c:f>
              <c:strCache>
                <c:ptCount val="1"/>
                <c:pt idx="0">
                  <c:v>Estimates</c:v>
                </c:pt>
              </c:strCache>
            </c:strRef>
          </c:tx>
          <c:spPr>
            <a:ln w="47625" cmpd="dbl"/>
          </c:spPr>
          <c:marker>
            <c:symbol val="square"/>
            <c:size val="5"/>
          </c:marker>
          <c:cat>
            <c:strLit>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extLst>
                <c:ext xmlns:c15="http://schemas.microsoft.com/office/drawing/2012/chart" uri="{02D57815-91ED-43cb-92C2-25804820EDAC}">
                  <c15:autoCat val="1"/>
                </c:ext>
              </c:extLst>
            </c:strLit>
          </c:cat>
          <c:val>
            <c:numRef>
              <c:f>Sheet!$F$2:$F$8</c:f>
              <c:numCache>
                <c:formatCode>General</c:formatCode>
                <c:ptCount val="7"/>
                <c:pt idx="0">
                  <c:v>25.145561000000001</c:v>
                </c:pt>
                <c:pt idx="1">
                  <c:v>25.657477</c:v>
                </c:pt>
                <c:pt idx="2">
                  <c:v>26.094422000000002</c:v>
                </c:pt>
                <c:pt idx="3">
                  <c:v>26.505637</c:v>
                </c:pt>
                <c:pt idx="4">
                  <c:v>26.956958</c:v>
                </c:pt>
                <c:pt idx="5">
                  <c:v>27.469114000000001</c:v>
                </c:pt>
                <c:pt idx="6">
                  <c:v>27.862596</c:v>
                </c:pt>
              </c:numCache>
            </c:numRef>
          </c:val>
          <c:smooth val="0"/>
          <c:extLst>
            <c:ext xmlns:c16="http://schemas.microsoft.com/office/drawing/2014/chart" uri="{C3380CC4-5D6E-409C-BE32-E72D297353CC}">
              <c16:uniqueId val="{00000000-68B9-45AE-A789-7562570EB90C}"/>
            </c:ext>
          </c:extLst>
        </c:ser>
        <c:dLbls>
          <c:showLegendKey val="0"/>
          <c:showVal val="0"/>
          <c:showCatName val="0"/>
          <c:showSerName val="0"/>
          <c:showPercent val="0"/>
          <c:showBubbleSize val="0"/>
        </c:dLbls>
        <c:smooth val="0"/>
        <c:axId val="735507672"/>
        <c:axId val="735511200"/>
      </c:lineChart>
      <c:catAx>
        <c:axId val="735507672"/>
        <c:scaling>
          <c:orientation val="minMax"/>
        </c:scaling>
        <c:delete val="0"/>
        <c:axPos val="b"/>
        <c:numFmt formatCode="General" sourceLinked="1"/>
        <c:majorTickMark val="out"/>
        <c:minorTickMark val="none"/>
        <c:tickLblPos val="nextTo"/>
        <c:txPr>
          <a:bodyPr rot="2700000"/>
          <a:lstStyle/>
          <a:p>
            <a:pPr>
              <a:defRPr sz="1400"/>
            </a:pPr>
            <a:endParaRPr lang="en-US"/>
          </a:p>
        </c:txPr>
        <c:crossAx val="735511200"/>
        <c:crosses val="autoZero"/>
        <c:auto val="1"/>
        <c:lblAlgn val="ctr"/>
        <c:lblOffset val="0"/>
        <c:tickLblSkip val="5"/>
        <c:noMultiLvlLbl val="0"/>
      </c:catAx>
      <c:valAx>
        <c:axId val="735511200"/>
        <c:scaling>
          <c:orientation val="minMax"/>
          <c:min val="24"/>
        </c:scaling>
        <c:delete val="0"/>
        <c:axPos val="l"/>
        <c:majorGridlines/>
        <c:title>
          <c:tx>
            <c:rich>
              <a:bodyPr/>
              <a:lstStyle/>
              <a:p>
                <a:pPr>
                  <a:defRPr/>
                </a:pPr>
                <a:r>
                  <a:rPr lang="en-US" dirty="0"/>
                  <a:t>Millions</a:t>
                </a:r>
              </a:p>
            </c:rich>
          </c:tx>
          <c:layout/>
          <c:overlay val="0"/>
        </c:title>
        <c:numFmt formatCode="0" sourceLinked="0"/>
        <c:majorTickMark val="out"/>
        <c:minorTickMark val="none"/>
        <c:tickLblPos val="nextTo"/>
        <c:crossAx val="735507672"/>
        <c:crosses val="autoZero"/>
        <c:crossBetween val="midCat"/>
      </c:valAx>
    </c:plotArea>
    <c:legend>
      <c:legendPos val="l"/>
      <c:layout>
        <c:manualLayout>
          <c:xMode val="edge"/>
          <c:yMode val="edge"/>
          <c:x val="0.12795445708175368"/>
          <c:y val="4.7681564004935888E-2"/>
          <c:w val="0.24976876154369596"/>
          <c:h val="0.33835917202064625"/>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Sheet1!$C$1</c:f>
              <c:strCache>
                <c:ptCount val="1"/>
                <c:pt idx="0">
                  <c:v>NH  White Total .5</c:v>
                </c:pt>
              </c:strCache>
            </c:strRef>
          </c:tx>
          <c:spPr>
            <a:ln w="28575" cap="rnd">
              <a:solidFill>
                <a:schemeClr val="accent2"/>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Sheet1!$C$2:$C$10</c:f>
              <c:numCache>
                <c:formatCode>#,##0</c:formatCode>
                <c:ptCount val="9"/>
                <c:pt idx="0">
                  <c:v>2463178</c:v>
                </c:pt>
                <c:pt idx="1">
                  <c:v>2449351</c:v>
                </c:pt>
                <c:pt idx="2">
                  <c:v>2434093</c:v>
                </c:pt>
                <c:pt idx="3">
                  <c:v>2413547</c:v>
                </c:pt>
                <c:pt idx="4">
                  <c:v>2379171</c:v>
                </c:pt>
                <c:pt idx="5">
                  <c:v>2295699</c:v>
                </c:pt>
                <c:pt idx="6">
                  <c:v>2228341</c:v>
                </c:pt>
                <c:pt idx="7">
                  <c:v>2183650</c:v>
                </c:pt>
                <c:pt idx="8">
                  <c:v>2151809</c:v>
                </c:pt>
              </c:numCache>
            </c:numRef>
          </c:val>
          <c:smooth val="0"/>
          <c:extLst>
            <c:ext xmlns:c16="http://schemas.microsoft.com/office/drawing/2014/chart" uri="{C3380CC4-5D6E-409C-BE32-E72D297353CC}">
              <c16:uniqueId val="{00000000-4E47-4583-92CD-183D00ABB5AA}"/>
            </c:ext>
          </c:extLst>
        </c:ser>
        <c:ser>
          <c:idx val="2"/>
          <c:order val="2"/>
          <c:tx>
            <c:strRef>
              <c:f>Sheet1!$D$1</c:f>
              <c:strCache>
                <c:ptCount val="1"/>
                <c:pt idx="0">
                  <c:v>NH Black Total .5</c:v>
                </c:pt>
              </c:strCache>
            </c:strRef>
          </c:tx>
          <c:spPr>
            <a:ln w="28575" cap="rnd">
              <a:solidFill>
                <a:schemeClr val="accent3"/>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Sheet1!$D$2:$D$10</c:f>
              <c:numCache>
                <c:formatCode>#,##0</c:formatCode>
                <c:ptCount val="9"/>
                <c:pt idx="0">
                  <c:v>860281</c:v>
                </c:pt>
                <c:pt idx="1">
                  <c:v>855636</c:v>
                </c:pt>
                <c:pt idx="2">
                  <c:v>857521</c:v>
                </c:pt>
                <c:pt idx="3">
                  <c:v>861072</c:v>
                </c:pt>
                <c:pt idx="4">
                  <c:v>866487</c:v>
                </c:pt>
                <c:pt idx="5">
                  <c:v>867460</c:v>
                </c:pt>
                <c:pt idx="6">
                  <c:v>863814</c:v>
                </c:pt>
                <c:pt idx="7">
                  <c:v>858280</c:v>
                </c:pt>
                <c:pt idx="8">
                  <c:v>853408</c:v>
                </c:pt>
              </c:numCache>
            </c:numRef>
          </c:val>
          <c:smooth val="0"/>
          <c:extLst>
            <c:ext xmlns:c16="http://schemas.microsoft.com/office/drawing/2014/chart" uri="{C3380CC4-5D6E-409C-BE32-E72D297353CC}">
              <c16:uniqueId val="{00000001-4E47-4583-92CD-183D00ABB5AA}"/>
            </c:ext>
          </c:extLst>
        </c:ser>
        <c:ser>
          <c:idx val="3"/>
          <c:order val="3"/>
          <c:tx>
            <c:strRef>
              <c:f>Sheet1!$E$1</c:f>
              <c:strCache>
                <c:ptCount val="1"/>
                <c:pt idx="0">
                  <c:v>Hispanic Total .5</c:v>
                </c:pt>
              </c:strCache>
            </c:strRef>
          </c:tx>
          <c:spPr>
            <a:ln w="28575" cap="rnd">
              <a:solidFill>
                <a:schemeClr val="accent4"/>
              </a:solidFill>
              <a:round/>
            </a:ln>
            <a:effectLst/>
          </c:spPr>
          <c:marker>
            <c:symbol val="none"/>
          </c:marker>
          <c:dLbls>
            <c:dLbl>
              <c:idx val="8"/>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848-49FB-834C-6B9AA1ADAA0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Sheet1!$E$2:$E$10</c:f>
              <c:numCache>
                <c:formatCode>#,##0</c:formatCode>
                <c:ptCount val="9"/>
                <c:pt idx="0">
                  <c:v>3487625</c:v>
                </c:pt>
                <c:pt idx="1">
                  <c:v>3716280</c:v>
                </c:pt>
                <c:pt idx="2">
                  <c:v>3945045</c:v>
                </c:pt>
                <c:pt idx="3">
                  <c:v>4195012</c:v>
                </c:pt>
                <c:pt idx="4">
                  <c:v>4524208</c:v>
                </c:pt>
                <c:pt idx="5">
                  <c:v>4912806</c:v>
                </c:pt>
                <c:pt idx="6">
                  <c:v>5274052</c:v>
                </c:pt>
                <c:pt idx="7">
                  <c:v>5603869</c:v>
                </c:pt>
                <c:pt idx="8">
                  <c:v>5935455</c:v>
                </c:pt>
              </c:numCache>
            </c:numRef>
          </c:val>
          <c:smooth val="0"/>
          <c:extLst>
            <c:ext xmlns:c16="http://schemas.microsoft.com/office/drawing/2014/chart" uri="{C3380CC4-5D6E-409C-BE32-E72D297353CC}">
              <c16:uniqueId val="{00000002-4E47-4583-92CD-183D00ABB5AA}"/>
            </c:ext>
          </c:extLst>
        </c:ser>
        <c:ser>
          <c:idx val="4"/>
          <c:order val="4"/>
          <c:tx>
            <c:strRef>
              <c:f>Sheet1!$F$1</c:f>
              <c:strCache>
                <c:ptCount val="1"/>
                <c:pt idx="0">
                  <c:v>NH Other Total .5</c:v>
                </c:pt>
              </c:strCache>
            </c:strRef>
          </c:tx>
          <c:spPr>
            <a:ln w="28575" cap="rnd">
              <a:solidFill>
                <a:schemeClr val="accent5"/>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Sheet1!$F$2:$F$10</c:f>
              <c:numCache>
                <c:formatCode>#,##0</c:formatCode>
                <c:ptCount val="9"/>
                <c:pt idx="0">
                  <c:v>434758</c:v>
                </c:pt>
                <c:pt idx="1">
                  <c:v>479269</c:v>
                </c:pt>
                <c:pt idx="2">
                  <c:v>512500</c:v>
                </c:pt>
                <c:pt idx="3">
                  <c:v>529596</c:v>
                </c:pt>
                <c:pt idx="4">
                  <c:v>545194</c:v>
                </c:pt>
                <c:pt idx="5">
                  <c:v>596341</c:v>
                </c:pt>
                <c:pt idx="6">
                  <c:v>662018</c:v>
                </c:pt>
                <c:pt idx="7">
                  <c:v>729807</c:v>
                </c:pt>
                <c:pt idx="8">
                  <c:v>784922</c:v>
                </c:pt>
              </c:numCache>
            </c:numRef>
          </c:val>
          <c:smooth val="0"/>
          <c:extLst>
            <c:ext xmlns:c16="http://schemas.microsoft.com/office/drawing/2014/chart" uri="{C3380CC4-5D6E-409C-BE32-E72D297353CC}">
              <c16:uniqueId val="{00000003-4E47-4583-92CD-183D00ABB5AA}"/>
            </c:ext>
          </c:extLst>
        </c:ser>
        <c:ser>
          <c:idx val="6"/>
          <c:order val="6"/>
          <c:tx>
            <c:strRef>
              <c:f>Sheet1!$H$1</c:f>
              <c:strCache>
                <c:ptCount val="1"/>
                <c:pt idx="0">
                  <c:v>NH  White Total</c:v>
                </c:pt>
              </c:strCache>
            </c:strRef>
          </c:tx>
          <c:spPr>
            <a:ln w="28575" cap="rnd">
              <a:solidFill>
                <a:schemeClr val="accent1">
                  <a:lumMod val="60000"/>
                </a:schemeClr>
              </a:solidFill>
              <a:round/>
            </a:ln>
            <a:effectLst/>
          </c:spPr>
          <c:marker>
            <c:symbol val="none"/>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848-49FB-834C-6B9AA1ADAA0F}"/>
                </c:ext>
              </c:extLst>
            </c:dLbl>
            <c:dLbl>
              <c:idx val="8"/>
              <c:layout>
                <c:manualLayout>
                  <c:x val="-6.2370548145979142E-4"/>
                  <c:y val="-2.298558691069500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848-49FB-834C-6B9AA1ADAA0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Sheet1!$H$2:$H$10</c:f>
              <c:numCache>
                <c:formatCode>#,##0</c:formatCode>
                <c:ptCount val="9"/>
                <c:pt idx="0">
                  <c:v>2463178</c:v>
                </c:pt>
                <c:pt idx="1">
                  <c:v>2467812</c:v>
                </c:pt>
                <c:pt idx="2">
                  <c:v>2469546</c:v>
                </c:pt>
                <c:pt idx="3">
                  <c:v>2461588</c:v>
                </c:pt>
                <c:pt idx="4">
                  <c:v>2438935</c:v>
                </c:pt>
                <c:pt idx="5">
                  <c:v>2366195</c:v>
                </c:pt>
                <c:pt idx="6">
                  <c:v>2310523</c:v>
                </c:pt>
                <c:pt idx="7">
                  <c:v>2278393</c:v>
                </c:pt>
                <c:pt idx="8">
                  <c:v>2258900</c:v>
                </c:pt>
              </c:numCache>
            </c:numRef>
          </c:val>
          <c:smooth val="0"/>
          <c:extLst>
            <c:ext xmlns:c16="http://schemas.microsoft.com/office/drawing/2014/chart" uri="{C3380CC4-5D6E-409C-BE32-E72D297353CC}">
              <c16:uniqueId val="{00000004-4E47-4583-92CD-183D00ABB5AA}"/>
            </c:ext>
          </c:extLst>
        </c:ser>
        <c:ser>
          <c:idx val="7"/>
          <c:order val="7"/>
          <c:tx>
            <c:strRef>
              <c:f>Sheet1!$I$1</c:f>
              <c:strCache>
                <c:ptCount val="1"/>
                <c:pt idx="0">
                  <c:v>NH Black Total</c:v>
                </c:pt>
              </c:strCache>
            </c:strRef>
          </c:tx>
          <c:spPr>
            <a:ln w="28575" cap="rnd">
              <a:solidFill>
                <a:schemeClr val="accent2">
                  <a:lumMod val="60000"/>
                </a:schemeClr>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Sheet1!$I$2:$I$10</c:f>
              <c:numCache>
                <c:formatCode>#,##0</c:formatCode>
                <c:ptCount val="9"/>
                <c:pt idx="0">
                  <c:v>860281</c:v>
                </c:pt>
                <c:pt idx="1">
                  <c:v>879934</c:v>
                </c:pt>
                <c:pt idx="2">
                  <c:v>901617</c:v>
                </c:pt>
                <c:pt idx="3">
                  <c:v>924721</c:v>
                </c:pt>
                <c:pt idx="4">
                  <c:v>955451</c:v>
                </c:pt>
                <c:pt idx="5">
                  <c:v>984840</c:v>
                </c:pt>
                <c:pt idx="6">
                  <c:v>1007739</c:v>
                </c:pt>
                <c:pt idx="7">
                  <c:v>1026601</c:v>
                </c:pt>
                <c:pt idx="8">
                  <c:v>1045760</c:v>
                </c:pt>
              </c:numCache>
            </c:numRef>
          </c:val>
          <c:smooth val="0"/>
          <c:extLst>
            <c:ext xmlns:c16="http://schemas.microsoft.com/office/drawing/2014/chart" uri="{C3380CC4-5D6E-409C-BE32-E72D297353CC}">
              <c16:uniqueId val="{00000005-4E47-4583-92CD-183D00ABB5AA}"/>
            </c:ext>
          </c:extLst>
        </c:ser>
        <c:ser>
          <c:idx val="8"/>
          <c:order val="8"/>
          <c:tx>
            <c:strRef>
              <c:f>Sheet1!$J$1</c:f>
              <c:strCache>
                <c:ptCount val="1"/>
                <c:pt idx="0">
                  <c:v>Hispanic Total</c:v>
                </c:pt>
              </c:strCache>
            </c:strRef>
          </c:tx>
          <c:spPr>
            <a:ln w="28575" cap="rnd">
              <a:solidFill>
                <a:schemeClr val="accent3">
                  <a:lumMod val="60000"/>
                </a:schemeClr>
              </a:solidFill>
              <a:round/>
            </a:ln>
            <a:effectLst/>
          </c:spPr>
          <c:marker>
            <c:symbol val="none"/>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848-49FB-834C-6B9AA1ADAA0F}"/>
                </c:ext>
              </c:extLst>
            </c:dLbl>
            <c:dLbl>
              <c:idx val="8"/>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848-49FB-834C-6B9AA1ADAA0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Sheet1!$J$2:$J$10</c:f>
              <c:numCache>
                <c:formatCode>#,##0</c:formatCode>
                <c:ptCount val="9"/>
                <c:pt idx="0">
                  <c:v>3487625</c:v>
                </c:pt>
                <c:pt idx="1">
                  <c:v>3843101</c:v>
                </c:pt>
                <c:pt idx="2">
                  <c:v>4219839</c:v>
                </c:pt>
                <c:pt idx="3">
                  <c:v>4649181</c:v>
                </c:pt>
                <c:pt idx="4">
                  <c:v>5233508</c:v>
                </c:pt>
                <c:pt idx="5">
                  <c:v>5935799</c:v>
                </c:pt>
                <c:pt idx="6">
                  <c:v>6625020</c:v>
                </c:pt>
                <c:pt idx="7">
                  <c:v>7297863</c:v>
                </c:pt>
                <c:pt idx="8">
                  <c:v>8015797</c:v>
                </c:pt>
              </c:numCache>
            </c:numRef>
          </c:val>
          <c:smooth val="0"/>
          <c:extLst>
            <c:ext xmlns:c16="http://schemas.microsoft.com/office/drawing/2014/chart" uri="{C3380CC4-5D6E-409C-BE32-E72D297353CC}">
              <c16:uniqueId val="{00000006-4E47-4583-92CD-183D00ABB5AA}"/>
            </c:ext>
          </c:extLst>
        </c:ser>
        <c:ser>
          <c:idx val="9"/>
          <c:order val="9"/>
          <c:tx>
            <c:strRef>
              <c:f>Sheet1!$K$1</c:f>
              <c:strCache>
                <c:ptCount val="1"/>
                <c:pt idx="0">
                  <c:v>NH Other Total</c:v>
                </c:pt>
              </c:strCache>
            </c:strRef>
          </c:tx>
          <c:spPr>
            <a:ln w="28575" cap="rnd">
              <a:solidFill>
                <a:schemeClr val="accent4">
                  <a:lumMod val="60000"/>
                </a:schemeClr>
              </a:solidFill>
              <a:round/>
            </a:ln>
            <a:effectLst/>
          </c:spPr>
          <c:marker>
            <c:symbol val="none"/>
          </c:marker>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Sheet1!$K$2:$K$10</c:f>
              <c:numCache>
                <c:formatCode>#,##0</c:formatCode>
                <c:ptCount val="9"/>
                <c:pt idx="0">
                  <c:v>434758</c:v>
                </c:pt>
                <c:pt idx="1">
                  <c:v>525369</c:v>
                </c:pt>
                <c:pt idx="2">
                  <c:v>619809</c:v>
                </c:pt>
                <c:pt idx="3">
                  <c:v>708095</c:v>
                </c:pt>
                <c:pt idx="4">
                  <c:v>802726</c:v>
                </c:pt>
                <c:pt idx="5">
                  <c:v>969709</c:v>
                </c:pt>
                <c:pt idx="6">
                  <c:v>1186342</c:v>
                </c:pt>
                <c:pt idx="7">
                  <c:v>1442153</c:v>
                </c:pt>
                <c:pt idx="8">
                  <c:v>1713960</c:v>
                </c:pt>
              </c:numCache>
            </c:numRef>
          </c:val>
          <c:smooth val="0"/>
          <c:extLst>
            <c:ext xmlns:c16="http://schemas.microsoft.com/office/drawing/2014/chart" uri="{C3380CC4-5D6E-409C-BE32-E72D297353CC}">
              <c16:uniqueId val="{00000007-4E47-4583-92CD-183D00ABB5AA}"/>
            </c:ext>
          </c:extLst>
        </c:ser>
        <c:dLbls>
          <c:showLegendKey val="0"/>
          <c:showVal val="0"/>
          <c:showCatName val="0"/>
          <c:showSerName val="0"/>
          <c:showPercent val="0"/>
          <c:showBubbleSize val="0"/>
        </c:dLbls>
        <c:smooth val="0"/>
        <c:axId val="286623848"/>
        <c:axId val="276682872"/>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Total Pop .5</c:v>
                      </c:pt>
                    </c:strCache>
                  </c:strRef>
                </c:tx>
                <c:spPr>
                  <a:ln w="28575" cap="rnd">
                    <a:solidFill>
                      <a:schemeClr val="accent1"/>
                    </a:solidFill>
                    <a:round/>
                  </a:ln>
                  <a:effectLst/>
                </c:spPr>
                <c:marker>
                  <c:symbol val="none"/>
                </c:marker>
                <c:cat>
                  <c:numRef>
                    <c:extLst>
                      <c:ex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c:ext uri="{02D57815-91ED-43cb-92C2-25804820EDAC}">
                        <c15:formulaRef>
                          <c15:sqref>Sheet1!$B$2:$B$10</c15:sqref>
                        </c15:formulaRef>
                      </c:ext>
                    </c:extLst>
                    <c:numCache>
                      <c:formatCode>#,##0</c:formatCode>
                      <c:ptCount val="9"/>
                      <c:pt idx="0">
                        <c:v>7245842</c:v>
                      </c:pt>
                      <c:pt idx="1">
                        <c:v>7500536</c:v>
                      </c:pt>
                      <c:pt idx="2">
                        <c:v>7749159</c:v>
                      </c:pt>
                      <c:pt idx="3">
                        <c:v>7999227</c:v>
                      </c:pt>
                      <c:pt idx="4">
                        <c:v>8315060</c:v>
                      </c:pt>
                      <c:pt idx="5">
                        <c:v>8672306</c:v>
                      </c:pt>
                      <c:pt idx="6">
                        <c:v>9028225</c:v>
                      </c:pt>
                      <c:pt idx="7">
                        <c:v>9375606</c:v>
                      </c:pt>
                      <c:pt idx="8">
                        <c:v>9725594</c:v>
                      </c:pt>
                    </c:numCache>
                  </c:numRef>
                </c:val>
                <c:smooth val="0"/>
                <c:extLst>
                  <c:ext xmlns:c16="http://schemas.microsoft.com/office/drawing/2014/chart" uri="{C3380CC4-5D6E-409C-BE32-E72D297353CC}">
                    <c16:uniqueId val="{00000008-4E47-4583-92CD-183D00ABB5AA}"/>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Total Pop</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Sheet1!$G$2:$G$10</c15:sqref>
                        </c15:formulaRef>
                      </c:ext>
                    </c:extLst>
                    <c:numCache>
                      <c:formatCode>#,##0</c:formatCode>
                      <c:ptCount val="9"/>
                      <c:pt idx="0">
                        <c:v>7245842</c:v>
                      </c:pt>
                      <c:pt idx="1">
                        <c:v>7716216</c:v>
                      </c:pt>
                      <c:pt idx="2">
                        <c:v>8210811</c:v>
                      </c:pt>
                      <c:pt idx="3">
                        <c:v>8743585</c:v>
                      </c:pt>
                      <c:pt idx="4">
                        <c:v>9430620</c:v>
                      </c:pt>
                      <c:pt idx="5">
                        <c:v>10256543</c:v>
                      </c:pt>
                      <c:pt idx="6">
                        <c:v>11129624</c:v>
                      </c:pt>
                      <c:pt idx="7">
                        <c:v>12045010</c:v>
                      </c:pt>
                      <c:pt idx="8">
                        <c:v>13034417</c:v>
                      </c:pt>
                    </c:numCache>
                  </c:numRef>
                </c:val>
                <c:smooth val="0"/>
                <c:extLst xmlns:c15="http://schemas.microsoft.com/office/drawing/2012/chart">
                  <c:ext xmlns:c16="http://schemas.microsoft.com/office/drawing/2014/chart" uri="{C3380CC4-5D6E-409C-BE32-E72D297353CC}">
                    <c16:uniqueId val="{00000009-4E47-4583-92CD-183D00ABB5AA}"/>
                  </c:ext>
                </c:extLst>
              </c15:ser>
            </c15:filteredLineSeries>
          </c:ext>
        </c:extLst>
      </c:lineChart>
      <c:catAx>
        <c:axId val="286623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76682872"/>
        <c:crosses val="autoZero"/>
        <c:auto val="1"/>
        <c:lblAlgn val="ctr"/>
        <c:lblOffset val="100"/>
        <c:noMultiLvlLbl val="0"/>
      </c:catAx>
      <c:valAx>
        <c:axId val="276682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86623848"/>
        <c:crosses val="autoZero"/>
        <c:crossBetween val="between"/>
        <c:dispUnits>
          <c:builtInUnit val="thousands"/>
          <c:dispUnitsLbl>
            <c:layout/>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6"/>
          <c:order val="6"/>
          <c:tx>
            <c:strRef>
              <c:f>Sheet1!$H$1</c:f>
              <c:strCache>
                <c:ptCount val="1"/>
                <c:pt idx="0">
                  <c:v>NH  White Total</c:v>
                </c:pt>
              </c:strCache>
            </c:strRef>
          </c:tx>
          <c:spPr>
            <a:solidFill>
              <a:schemeClr val="accent2">
                <a:lumMod val="80000"/>
                <a:lumOff val="20000"/>
              </a:schemeClr>
            </a:solidFill>
            <a:ln>
              <a:noFill/>
            </a:ln>
            <a:effectLst/>
          </c:spPr>
          <c:invertIfNegative val="0"/>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Sheet1!$H$2:$H$10</c:f>
              <c:numCache>
                <c:formatCode>#,##0</c:formatCode>
                <c:ptCount val="9"/>
                <c:pt idx="0">
                  <c:v>2463178</c:v>
                </c:pt>
                <c:pt idx="1">
                  <c:v>2467812</c:v>
                </c:pt>
                <c:pt idx="2">
                  <c:v>2469546</c:v>
                </c:pt>
                <c:pt idx="3">
                  <c:v>2461588</c:v>
                </c:pt>
                <c:pt idx="4">
                  <c:v>2438935</c:v>
                </c:pt>
                <c:pt idx="5">
                  <c:v>2366195</c:v>
                </c:pt>
                <c:pt idx="6">
                  <c:v>2310523</c:v>
                </c:pt>
                <c:pt idx="7">
                  <c:v>2278393</c:v>
                </c:pt>
                <c:pt idx="8">
                  <c:v>2258900</c:v>
                </c:pt>
              </c:numCache>
            </c:numRef>
          </c:val>
          <c:extLst>
            <c:ext xmlns:c16="http://schemas.microsoft.com/office/drawing/2014/chart" uri="{C3380CC4-5D6E-409C-BE32-E72D297353CC}">
              <c16:uniqueId val="{00000000-FFE6-4F04-A671-BD53843B51D8}"/>
            </c:ext>
          </c:extLst>
        </c:ser>
        <c:ser>
          <c:idx val="7"/>
          <c:order val="7"/>
          <c:tx>
            <c:strRef>
              <c:f>Sheet1!$I$1</c:f>
              <c:strCache>
                <c:ptCount val="1"/>
                <c:pt idx="0">
                  <c:v>NH Black Total</c:v>
                </c:pt>
              </c:strCache>
            </c:strRef>
          </c:tx>
          <c:spPr>
            <a:solidFill>
              <a:schemeClr val="accent4">
                <a:lumMod val="80000"/>
                <a:lumOff val="20000"/>
              </a:schemeClr>
            </a:solidFill>
            <a:ln>
              <a:noFill/>
            </a:ln>
            <a:effectLst/>
          </c:spPr>
          <c:invertIfNegative val="0"/>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Sheet1!$I$2:$I$10</c:f>
              <c:numCache>
                <c:formatCode>#,##0</c:formatCode>
                <c:ptCount val="9"/>
                <c:pt idx="0">
                  <c:v>860281</c:v>
                </c:pt>
                <c:pt idx="1">
                  <c:v>879934</c:v>
                </c:pt>
                <c:pt idx="2">
                  <c:v>901617</c:v>
                </c:pt>
                <c:pt idx="3">
                  <c:v>924721</c:v>
                </c:pt>
                <c:pt idx="4">
                  <c:v>955451</c:v>
                </c:pt>
                <c:pt idx="5">
                  <c:v>984840</c:v>
                </c:pt>
                <c:pt idx="6">
                  <c:v>1007739</c:v>
                </c:pt>
                <c:pt idx="7">
                  <c:v>1026601</c:v>
                </c:pt>
                <c:pt idx="8">
                  <c:v>1045760</c:v>
                </c:pt>
              </c:numCache>
            </c:numRef>
          </c:val>
          <c:extLst>
            <c:ext xmlns:c16="http://schemas.microsoft.com/office/drawing/2014/chart" uri="{C3380CC4-5D6E-409C-BE32-E72D297353CC}">
              <c16:uniqueId val="{00000001-FFE6-4F04-A671-BD53843B51D8}"/>
            </c:ext>
          </c:extLst>
        </c:ser>
        <c:ser>
          <c:idx val="8"/>
          <c:order val="8"/>
          <c:tx>
            <c:strRef>
              <c:f>Sheet1!$J$1</c:f>
              <c:strCache>
                <c:ptCount val="1"/>
                <c:pt idx="0">
                  <c:v>Hispanic Total</c:v>
                </c:pt>
              </c:strCache>
            </c:strRef>
          </c:tx>
          <c:spPr>
            <a:solidFill>
              <a:schemeClr val="accent6">
                <a:lumMod val="80000"/>
                <a:lumOff val="20000"/>
              </a:schemeClr>
            </a:solidFill>
            <a:ln>
              <a:noFill/>
            </a:ln>
            <a:effectLst/>
          </c:spPr>
          <c:invertIfNegative val="0"/>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Sheet1!$J$2:$J$10</c:f>
              <c:numCache>
                <c:formatCode>#,##0</c:formatCode>
                <c:ptCount val="9"/>
                <c:pt idx="0">
                  <c:v>3487625</c:v>
                </c:pt>
                <c:pt idx="1">
                  <c:v>3843101</c:v>
                </c:pt>
                <c:pt idx="2">
                  <c:v>4219839</c:v>
                </c:pt>
                <c:pt idx="3">
                  <c:v>4649181</c:v>
                </c:pt>
                <c:pt idx="4">
                  <c:v>5233508</c:v>
                </c:pt>
                <c:pt idx="5">
                  <c:v>5935799</c:v>
                </c:pt>
                <c:pt idx="6">
                  <c:v>6625020</c:v>
                </c:pt>
                <c:pt idx="7">
                  <c:v>7297863</c:v>
                </c:pt>
                <c:pt idx="8">
                  <c:v>8015797</c:v>
                </c:pt>
              </c:numCache>
            </c:numRef>
          </c:val>
          <c:extLst>
            <c:ext xmlns:c16="http://schemas.microsoft.com/office/drawing/2014/chart" uri="{C3380CC4-5D6E-409C-BE32-E72D297353CC}">
              <c16:uniqueId val="{00000002-FFE6-4F04-A671-BD53843B51D8}"/>
            </c:ext>
          </c:extLst>
        </c:ser>
        <c:ser>
          <c:idx val="9"/>
          <c:order val="9"/>
          <c:tx>
            <c:strRef>
              <c:f>Sheet1!$K$1</c:f>
              <c:strCache>
                <c:ptCount val="1"/>
                <c:pt idx="0">
                  <c:v>NH Other Total</c:v>
                </c:pt>
              </c:strCache>
            </c:strRef>
          </c:tx>
          <c:spPr>
            <a:solidFill>
              <a:schemeClr val="accent2">
                <a:lumMod val="80000"/>
              </a:schemeClr>
            </a:solidFill>
            <a:ln>
              <a:noFill/>
            </a:ln>
            <a:effectLst/>
          </c:spPr>
          <c:invertIfNegative val="0"/>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Sheet1!$K$2:$K$10</c:f>
              <c:numCache>
                <c:formatCode>#,##0</c:formatCode>
                <c:ptCount val="9"/>
                <c:pt idx="0">
                  <c:v>434758</c:v>
                </c:pt>
                <c:pt idx="1">
                  <c:v>525369</c:v>
                </c:pt>
                <c:pt idx="2">
                  <c:v>619809</c:v>
                </c:pt>
                <c:pt idx="3">
                  <c:v>708095</c:v>
                </c:pt>
                <c:pt idx="4">
                  <c:v>802726</c:v>
                </c:pt>
                <c:pt idx="5">
                  <c:v>969709</c:v>
                </c:pt>
                <c:pt idx="6">
                  <c:v>1186342</c:v>
                </c:pt>
                <c:pt idx="7">
                  <c:v>1442153</c:v>
                </c:pt>
                <c:pt idx="8">
                  <c:v>1713960</c:v>
                </c:pt>
              </c:numCache>
            </c:numRef>
          </c:val>
          <c:extLst>
            <c:ext xmlns:c16="http://schemas.microsoft.com/office/drawing/2014/chart" uri="{C3380CC4-5D6E-409C-BE32-E72D297353CC}">
              <c16:uniqueId val="{00000003-FFE6-4F04-A671-BD53843B51D8}"/>
            </c:ext>
          </c:extLst>
        </c:ser>
        <c:dLbls>
          <c:showLegendKey val="0"/>
          <c:showVal val="0"/>
          <c:showCatName val="0"/>
          <c:showSerName val="0"/>
          <c:showPercent val="0"/>
          <c:showBubbleSize val="0"/>
        </c:dLbls>
        <c:gapWidth val="150"/>
        <c:overlap val="100"/>
        <c:axId val="241290096"/>
        <c:axId val="24128696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Total Pop .5</c:v>
                      </c:pt>
                    </c:strCache>
                  </c:strRef>
                </c:tx>
                <c:spPr>
                  <a:solidFill>
                    <a:schemeClr val="accent2"/>
                  </a:solidFill>
                  <a:ln>
                    <a:noFill/>
                  </a:ln>
                  <a:effectLst/>
                </c:spPr>
                <c:invertIfNegative val="0"/>
                <c:cat>
                  <c:numRef>
                    <c:extLst>
                      <c:ex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c:ext uri="{02D57815-91ED-43cb-92C2-25804820EDAC}">
                        <c15:formulaRef>
                          <c15:sqref>Sheet1!$B$2:$B$10</c15:sqref>
                        </c15:formulaRef>
                      </c:ext>
                    </c:extLst>
                    <c:numCache>
                      <c:formatCode>#,##0</c:formatCode>
                      <c:ptCount val="9"/>
                      <c:pt idx="0">
                        <c:v>7245842</c:v>
                      </c:pt>
                      <c:pt idx="1">
                        <c:v>7500536</c:v>
                      </c:pt>
                      <c:pt idx="2">
                        <c:v>7749159</c:v>
                      </c:pt>
                      <c:pt idx="3">
                        <c:v>7999227</c:v>
                      </c:pt>
                      <c:pt idx="4">
                        <c:v>8315060</c:v>
                      </c:pt>
                      <c:pt idx="5">
                        <c:v>8672306</c:v>
                      </c:pt>
                      <c:pt idx="6">
                        <c:v>9028225</c:v>
                      </c:pt>
                      <c:pt idx="7">
                        <c:v>9375606</c:v>
                      </c:pt>
                      <c:pt idx="8">
                        <c:v>9725594</c:v>
                      </c:pt>
                    </c:numCache>
                  </c:numRef>
                </c:val>
                <c:extLst>
                  <c:ext xmlns:c16="http://schemas.microsoft.com/office/drawing/2014/chart" uri="{C3380CC4-5D6E-409C-BE32-E72D297353CC}">
                    <c16:uniqueId val="{00000004-FFE6-4F04-A671-BD53843B51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NH  White Total .5</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Sheet1!$C$2:$C$10</c15:sqref>
                        </c15:formulaRef>
                      </c:ext>
                    </c:extLst>
                    <c:numCache>
                      <c:formatCode>#,##0</c:formatCode>
                      <c:ptCount val="9"/>
                      <c:pt idx="0">
                        <c:v>2463178</c:v>
                      </c:pt>
                      <c:pt idx="1">
                        <c:v>2449351</c:v>
                      </c:pt>
                      <c:pt idx="2">
                        <c:v>2434093</c:v>
                      </c:pt>
                      <c:pt idx="3">
                        <c:v>2413547</c:v>
                      </c:pt>
                      <c:pt idx="4">
                        <c:v>2379171</c:v>
                      </c:pt>
                      <c:pt idx="5">
                        <c:v>2295699</c:v>
                      </c:pt>
                      <c:pt idx="6">
                        <c:v>2228341</c:v>
                      </c:pt>
                      <c:pt idx="7">
                        <c:v>2183650</c:v>
                      </c:pt>
                      <c:pt idx="8">
                        <c:v>2151809</c:v>
                      </c:pt>
                    </c:numCache>
                  </c:numRef>
                </c:val>
                <c:extLst xmlns:c15="http://schemas.microsoft.com/office/drawing/2012/chart">
                  <c:ext xmlns:c16="http://schemas.microsoft.com/office/drawing/2014/chart" uri="{C3380CC4-5D6E-409C-BE32-E72D297353CC}">
                    <c16:uniqueId val="{00000005-FFE6-4F04-A671-BD53843B51D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NH Black Total .5</c:v>
                      </c:pt>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Sheet1!$D$2:$D$10</c15:sqref>
                        </c15:formulaRef>
                      </c:ext>
                    </c:extLst>
                    <c:numCache>
                      <c:formatCode>#,##0</c:formatCode>
                      <c:ptCount val="9"/>
                      <c:pt idx="0">
                        <c:v>860281</c:v>
                      </c:pt>
                      <c:pt idx="1">
                        <c:v>855636</c:v>
                      </c:pt>
                      <c:pt idx="2">
                        <c:v>857521</c:v>
                      </c:pt>
                      <c:pt idx="3">
                        <c:v>861072</c:v>
                      </c:pt>
                      <c:pt idx="4">
                        <c:v>866487</c:v>
                      </c:pt>
                      <c:pt idx="5">
                        <c:v>867460</c:v>
                      </c:pt>
                      <c:pt idx="6">
                        <c:v>863814</c:v>
                      </c:pt>
                      <c:pt idx="7">
                        <c:v>858280</c:v>
                      </c:pt>
                      <c:pt idx="8">
                        <c:v>853408</c:v>
                      </c:pt>
                    </c:numCache>
                  </c:numRef>
                </c:val>
                <c:extLst xmlns:c15="http://schemas.microsoft.com/office/drawing/2012/chart">
                  <c:ext xmlns:c16="http://schemas.microsoft.com/office/drawing/2014/chart" uri="{C3380CC4-5D6E-409C-BE32-E72D297353CC}">
                    <c16:uniqueId val="{00000006-FFE6-4F04-A671-BD53843B51D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Hispanic Total .5</c:v>
                      </c:pt>
                    </c:strCache>
                  </c:strRef>
                </c:tx>
                <c:spPr>
                  <a:solidFill>
                    <a:schemeClr val="accent2">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Sheet1!$E$2:$E$10</c15:sqref>
                        </c15:formulaRef>
                      </c:ext>
                    </c:extLst>
                    <c:numCache>
                      <c:formatCode>#,##0</c:formatCode>
                      <c:ptCount val="9"/>
                      <c:pt idx="0">
                        <c:v>3487625</c:v>
                      </c:pt>
                      <c:pt idx="1">
                        <c:v>3716280</c:v>
                      </c:pt>
                      <c:pt idx="2">
                        <c:v>3945045</c:v>
                      </c:pt>
                      <c:pt idx="3">
                        <c:v>4195012</c:v>
                      </c:pt>
                      <c:pt idx="4">
                        <c:v>4524208</c:v>
                      </c:pt>
                      <c:pt idx="5">
                        <c:v>4912806</c:v>
                      </c:pt>
                      <c:pt idx="6">
                        <c:v>5274052</c:v>
                      </c:pt>
                      <c:pt idx="7">
                        <c:v>5603869</c:v>
                      </c:pt>
                      <c:pt idx="8">
                        <c:v>5935455</c:v>
                      </c:pt>
                    </c:numCache>
                  </c:numRef>
                </c:val>
                <c:extLst xmlns:c15="http://schemas.microsoft.com/office/drawing/2012/chart">
                  <c:ext xmlns:c16="http://schemas.microsoft.com/office/drawing/2014/chart" uri="{C3380CC4-5D6E-409C-BE32-E72D297353CC}">
                    <c16:uniqueId val="{00000007-FFE6-4F04-A671-BD53843B51D8}"/>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NH Other Total .5</c:v>
                      </c:pt>
                    </c:strCache>
                  </c:strRef>
                </c:tx>
                <c:spPr>
                  <a:solidFill>
                    <a:schemeClr val="accent4">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Sheet1!$F$2:$F$10</c15:sqref>
                        </c15:formulaRef>
                      </c:ext>
                    </c:extLst>
                    <c:numCache>
                      <c:formatCode>#,##0</c:formatCode>
                      <c:ptCount val="9"/>
                      <c:pt idx="0">
                        <c:v>434758</c:v>
                      </c:pt>
                      <c:pt idx="1">
                        <c:v>479269</c:v>
                      </c:pt>
                      <c:pt idx="2">
                        <c:v>512500</c:v>
                      </c:pt>
                      <c:pt idx="3">
                        <c:v>529596</c:v>
                      </c:pt>
                      <c:pt idx="4">
                        <c:v>545194</c:v>
                      </c:pt>
                      <c:pt idx="5">
                        <c:v>596341</c:v>
                      </c:pt>
                      <c:pt idx="6">
                        <c:v>662018</c:v>
                      </c:pt>
                      <c:pt idx="7">
                        <c:v>729807</c:v>
                      </c:pt>
                      <c:pt idx="8">
                        <c:v>784922</c:v>
                      </c:pt>
                    </c:numCache>
                  </c:numRef>
                </c:val>
                <c:extLst xmlns:c15="http://schemas.microsoft.com/office/drawing/2012/chart">
                  <c:ext xmlns:c16="http://schemas.microsoft.com/office/drawing/2014/chart" uri="{C3380CC4-5D6E-409C-BE32-E72D297353CC}">
                    <c16:uniqueId val="{00000008-FFE6-4F04-A671-BD53843B51D8}"/>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Total Pop</c:v>
                      </c:pt>
                    </c:strCache>
                  </c:strRef>
                </c:tx>
                <c:spPr>
                  <a:solidFill>
                    <a:schemeClr val="accent6">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Sheet1!$G$2:$G$10</c15:sqref>
                        </c15:formulaRef>
                      </c:ext>
                    </c:extLst>
                    <c:numCache>
                      <c:formatCode>#,##0</c:formatCode>
                      <c:ptCount val="9"/>
                      <c:pt idx="0">
                        <c:v>7245842</c:v>
                      </c:pt>
                      <c:pt idx="1">
                        <c:v>7716216</c:v>
                      </c:pt>
                      <c:pt idx="2">
                        <c:v>8210811</c:v>
                      </c:pt>
                      <c:pt idx="3">
                        <c:v>8743585</c:v>
                      </c:pt>
                      <c:pt idx="4">
                        <c:v>9430620</c:v>
                      </c:pt>
                      <c:pt idx="5">
                        <c:v>10256543</c:v>
                      </c:pt>
                      <c:pt idx="6">
                        <c:v>11129624</c:v>
                      </c:pt>
                      <c:pt idx="7">
                        <c:v>12045010</c:v>
                      </c:pt>
                      <c:pt idx="8">
                        <c:v>13034417</c:v>
                      </c:pt>
                    </c:numCache>
                  </c:numRef>
                </c:val>
                <c:extLst xmlns:c15="http://schemas.microsoft.com/office/drawing/2012/chart">
                  <c:ext xmlns:c16="http://schemas.microsoft.com/office/drawing/2014/chart" uri="{C3380CC4-5D6E-409C-BE32-E72D297353CC}">
                    <c16:uniqueId val="{00000009-FFE6-4F04-A671-BD53843B51D8}"/>
                  </c:ext>
                </c:extLst>
              </c15:ser>
            </c15:filteredBarSeries>
          </c:ext>
        </c:extLst>
      </c:barChart>
      <c:catAx>
        <c:axId val="24129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1286960"/>
        <c:crosses val="autoZero"/>
        <c:auto val="1"/>
        <c:lblAlgn val="ctr"/>
        <c:lblOffset val="100"/>
        <c:noMultiLvlLbl val="0"/>
      </c:catAx>
      <c:valAx>
        <c:axId val="241286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1290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6"/>
          <c:order val="6"/>
          <c:tx>
            <c:strRef>
              <c:f>Sheet1!$H$1</c:f>
              <c:strCache>
                <c:ptCount val="1"/>
                <c:pt idx="0">
                  <c:v>NH  White Total</c:v>
                </c:pt>
              </c:strCache>
            </c:strRef>
          </c:tx>
          <c:spPr>
            <a:solidFill>
              <a:schemeClr val="accent1">
                <a:lumMod val="80000"/>
                <a:lumOff val="20000"/>
              </a:schemeClr>
            </a:solidFill>
            <a:ln>
              <a:noFill/>
            </a:ln>
            <a:effectLst/>
          </c:spPr>
          <c:invertIfNegative val="0"/>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Sheet1!$H$2:$H$10</c:f>
              <c:numCache>
                <c:formatCode>#,##0</c:formatCode>
                <c:ptCount val="9"/>
                <c:pt idx="0">
                  <c:v>2463178</c:v>
                </c:pt>
                <c:pt idx="1">
                  <c:v>2467812</c:v>
                </c:pt>
                <c:pt idx="2">
                  <c:v>2469546</c:v>
                </c:pt>
                <c:pt idx="3">
                  <c:v>2461588</c:v>
                </c:pt>
                <c:pt idx="4">
                  <c:v>2438935</c:v>
                </c:pt>
                <c:pt idx="5">
                  <c:v>2366195</c:v>
                </c:pt>
                <c:pt idx="6">
                  <c:v>2310523</c:v>
                </c:pt>
                <c:pt idx="7">
                  <c:v>2278393</c:v>
                </c:pt>
                <c:pt idx="8">
                  <c:v>2258900</c:v>
                </c:pt>
              </c:numCache>
            </c:numRef>
          </c:val>
          <c:extLst>
            <c:ext xmlns:c16="http://schemas.microsoft.com/office/drawing/2014/chart" uri="{C3380CC4-5D6E-409C-BE32-E72D297353CC}">
              <c16:uniqueId val="{00000000-88EE-4128-8E51-AC0FB06268A6}"/>
            </c:ext>
          </c:extLst>
        </c:ser>
        <c:ser>
          <c:idx val="7"/>
          <c:order val="7"/>
          <c:tx>
            <c:strRef>
              <c:f>Sheet1!$I$1</c:f>
              <c:strCache>
                <c:ptCount val="1"/>
                <c:pt idx="0">
                  <c:v>NH Black Total</c:v>
                </c:pt>
              </c:strCache>
            </c:strRef>
          </c:tx>
          <c:spPr>
            <a:solidFill>
              <a:schemeClr val="accent3">
                <a:lumMod val="80000"/>
                <a:lumOff val="20000"/>
              </a:schemeClr>
            </a:solidFill>
            <a:ln>
              <a:noFill/>
            </a:ln>
            <a:effectLst/>
          </c:spPr>
          <c:invertIfNegative val="0"/>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Sheet1!$I$2:$I$10</c:f>
              <c:numCache>
                <c:formatCode>#,##0</c:formatCode>
                <c:ptCount val="9"/>
                <c:pt idx="0">
                  <c:v>860281</c:v>
                </c:pt>
                <c:pt idx="1">
                  <c:v>879934</c:v>
                </c:pt>
                <c:pt idx="2">
                  <c:v>901617</c:v>
                </c:pt>
                <c:pt idx="3">
                  <c:v>924721</c:v>
                </c:pt>
                <c:pt idx="4">
                  <c:v>955451</c:v>
                </c:pt>
                <c:pt idx="5">
                  <c:v>984840</c:v>
                </c:pt>
                <c:pt idx="6">
                  <c:v>1007739</c:v>
                </c:pt>
                <c:pt idx="7">
                  <c:v>1026601</c:v>
                </c:pt>
                <c:pt idx="8">
                  <c:v>1045760</c:v>
                </c:pt>
              </c:numCache>
            </c:numRef>
          </c:val>
          <c:extLst>
            <c:ext xmlns:c16="http://schemas.microsoft.com/office/drawing/2014/chart" uri="{C3380CC4-5D6E-409C-BE32-E72D297353CC}">
              <c16:uniqueId val="{00000001-88EE-4128-8E51-AC0FB06268A6}"/>
            </c:ext>
          </c:extLst>
        </c:ser>
        <c:ser>
          <c:idx val="8"/>
          <c:order val="8"/>
          <c:tx>
            <c:strRef>
              <c:f>Sheet1!$J$1</c:f>
              <c:strCache>
                <c:ptCount val="1"/>
                <c:pt idx="0">
                  <c:v>Hispanic Total</c:v>
                </c:pt>
              </c:strCache>
            </c:strRef>
          </c:tx>
          <c:spPr>
            <a:solidFill>
              <a:schemeClr val="accent5">
                <a:lumMod val="80000"/>
                <a:lumOff val="20000"/>
              </a:schemeClr>
            </a:solidFill>
            <a:ln>
              <a:noFill/>
            </a:ln>
            <a:effectLst/>
          </c:spPr>
          <c:invertIfNegative val="0"/>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Sheet1!$J$2:$J$10</c:f>
              <c:numCache>
                <c:formatCode>#,##0</c:formatCode>
                <c:ptCount val="9"/>
                <c:pt idx="0">
                  <c:v>3487625</c:v>
                </c:pt>
                <c:pt idx="1">
                  <c:v>3843101</c:v>
                </c:pt>
                <c:pt idx="2">
                  <c:v>4219839</c:v>
                </c:pt>
                <c:pt idx="3">
                  <c:v>4649181</c:v>
                </c:pt>
                <c:pt idx="4">
                  <c:v>5233508</c:v>
                </c:pt>
                <c:pt idx="5">
                  <c:v>5935799</c:v>
                </c:pt>
                <c:pt idx="6">
                  <c:v>6625020</c:v>
                </c:pt>
                <c:pt idx="7">
                  <c:v>7297863</c:v>
                </c:pt>
                <c:pt idx="8">
                  <c:v>8015797</c:v>
                </c:pt>
              </c:numCache>
            </c:numRef>
          </c:val>
          <c:extLst>
            <c:ext xmlns:c16="http://schemas.microsoft.com/office/drawing/2014/chart" uri="{C3380CC4-5D6E-409C-BE32-E72D297353CC}">
              <c16:uniqueId val="{00000002-88EE-4128-8E51-AC0FB06268A6}"/>
            </c:ext>
          </c:extLst>
        </c:ser>
        <c:ser>
          <c:idx val="9"/>
          <c:order val="9"/>
          <c:tx>
            <c:strRef>
              <c:f>Sheet1!$K$1</c:f>
              <c:strCache>
                <c:ptCount val="1"/>
                <c:pt idx="0">
                  <c:v>NH Other Total</c:v>
                </c:pt>
              </c:strCache>
            </c:strRef>
          </c:tx>
          <c:spPr>
            <a:solidFill>
              <a:schemeClr val="accent1">
                <a:lumMod val="80000"/>
              </a:schemeClr>
            </a:solidFill>
            <a:ln>
              <a:noFill/>
            </a:ln>
            <a:effectLst/>
          </c:spPr>
          <c:invertIfNegative val="0"/>
          <c:cat>
            <c:numRef>
              <c:f>Sheet1!$A$2:$A$10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Sheet1!$K$2:$K$10</c:f>
              <c:numCache>
                <c:formatCode>#,##0</c:formatCode>
                <c:ptCount val="9"/>
                <c:pt idx="0">
                  <c:v>434758</c:v>
                </c:pt>
                <c:pt idx="1">
                  <c:v>525369</c:v>
                </c:pt>
                <c:pt idx="2">
                  <c:v>619809</c:v>
                </c:pt>
                <c:pt idx="3">
                  <c:v>708095</c:v>
                </c:pt>
                <c:pt idx="4">
                  <c:v>802726</c:v>
                </c:pt>
                <c:pt idx="5">
                  <c:v>969709</c:v>
                </c:pt>
                <c:pt idx="6">
                  <c:v>1186342</c:v>
                </c:pt>
                <c:pt idx="7">
                  <c:v>1442153</c:v>
                </c:pt>
                <c:pt idx="8">
                  <c:v>1713960</c:v>
                </c:pt>
              </c:numCache>
            </c:numRef>
          </c:val>
          <c:extLst>
            <c:ext xmlns:c16="http://schemas.microsoft.com/office/drawing/2014/chart" uri="{C3380CC4-5D6E-409C-BE32-E72D297353CC}">
              <c16:uniqueId val="{00000003-88EE-4128-8E51-AC0FB06268A6}"/>
            </c:ext>
          </c:extLst>
        </c:ser>
        <c:dLbls>
          <c:showLegendKey val="0"/>
          <c:showVal val="0"/>
          <c:showCatName val="0"/>
          <c:showSerName val="0"/>
          <c:showPercent val="0"/>
          <c:showBubbleSize val="0"/>
        </c:dLbls>
        <c:gapWidth val="150"/>
        <c:overlap val="100"/>
        <c:axId val="241283040"/>
        <c:axId val="24129127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Total Pop .5</c:v>
                      </c:pt>
                    </c:strCache>
                  </c:strRef>
                </c:tx>
                <c:spPr>
                  <a:solidFill>
                    <a:schemeClr val="accent1"/>
                  </a:solidFill>
                  <a:ln>
                    <a:noFill/>
                  </a:ln>
                  <a:effectLst/>
                </c:spPr>
                <c:invertIfNegative val="0"/>
                <c:cat>
                  <c:numRef>
                    <c:extLst>
                      <c:ex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c:ext uri="{02D57815-91ED-43cb-92C2-25804820EDAC}">
                        <c15:formulaRef>
                          <c15:sqref>Sheet1!$B$2:$B$10</c15:sqref>
                        </c15:formulaRef>
                      </c:ext>
                    </c:extLst>
                    <c:numCache>
                      <c:formatCode>#,##0</c:formatCode>
                      <c:ptCount val="9"/>
                      <c:pt idx="0">
                        <c:v>7245842</c:v>
                      </c:pt>
                      <c:pt idx="1">
                        <c:v>7500536</c:v>
                      </c:pt>
                      <c:pt idx="2">
                        <c:v>7749159</c:v>
                      </c:pt>
                      <c:pt idx="3">
                        <c:v>7999227</c:v>
                      </c:pt>
                      <c:pt idx="4">
                        <c:v>8315060</c:v>
                      </c:pt>
                      <c:pt idx="5">
                        <c:v>8672306</c:v>
                      </c:pt>
                      <c:pt idx="6">
                        <c:v>9028225</c:v>
                      </c:pt>
                      <c:pt idx="7">
                        <c:v>9375606</c:v>
                      </c:pt>
                      <c:pt idx="8">
                        <c:v>9725594</c:v>
                      </c:pt>
                    </c:numCache>
                  </c:numRef>
                </c:val>
                <c:extLst>
                  <c:ext xmlns:c16="http://schemas.microsoft.com/office/drawing/2014/chart" uri="{C3380CC4-5D6E-409C-BE32-E72D297353CC}">
                    <c16:uniqueId val="{00000004-88EE-4128-8E51-AC0FB06268A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NH  White Total .5</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Sheet1!$C$2:$C$10</c15:sqref>
                        </c15:formulaRef>
                      </c:ext>
                    </c:extLst>
                    <c:numCache>
                      <c:formatCode>#,##0</c:formatCode>
                      <c:ptCount val="9"/>
                      <c:pt idx="0">
                        <c:v>2463178</c:v>
                      </c:pt>
                      <c:pt idx="1">
                        <c:v>2449351</c:v>
                      </c:pt>
                      <c:pt idx="2">
                        <c:v>2434093</c:v>
                      </c:pt>
                      <c:pt idx="3">
                        <c:v>2413547</c:v>
                      </c:pt>
                      <c:pt idx="4">
                        <c:v>2379171</c:v>
                      </c:pt>
                      <c:pt idx="5">
                        <c:v>2295699</c:v>
                      </c:pt>
                      <c:pt idx="6">
                        <c:v>2228341</c:v>
                      </c:pt>
                      <c:pt idx="7">
                        <c:v>2183650</c:v>
                      </c:pt>
                      <c:pt idx="8">
                        <c:v>2151809</c:v>
                      </c:pt>
                    </c:numCache>
                  </c:numRef>
                </c:val>
                <c:extLst xmlns:c15="http://schemas.microsoft.com/office/drawing/2012/chart">
                  <c:ext xmlns:c16="http://schemas.microsoft.com/office/drawing/2014/chart" uri="{C3380CC4-5D6E-409C-BE32-E72D297353CC}">
                    <c16:uniqueId val="{00000005-88EE-4128-8E51-AC0FB06268A6}"/>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NH Black Total .5</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Sheet1!$D$2:$D$10</c15:sqref>
                        </c15:formulaRef>
                      </c:ext>
                    </c:extLst>
                    <c:numCache>
                      <c:formatCode>#,##0</c:formatCode>
                      <c:ptCount val="9"/>
                      <c:pt idx="0">
                        <c:v>860281</c:v>
                      </c:pt>
                      <c:pt idx="1">
                        <c:v>855636</c:v>
                      </c:pt>
                      <c:pt idx="2">
                        <c:v>857521</c:v>
                      </c:pt>
                      <c:pt idx="3">
                        <c:v>861072</c:v>
                      </c:pt>
                      <c:pt idx="4">
                        <c:v>866487</c:v>
                      </c:pt>
                      <c:pt idx="5">
                        <c:v>867460</c:v>
                      </c:pt>
                      <c:pt idx="6">
                        <c:v>863814</c:v>
                      </c:pt>
                      <c:pt idx="7">
                        <c:v>858280</c:v>
                      </c:pt>
                      <c:pt idx="8">
                        <c:v>853408</c:v>
                      </c:pt>
                    </c:numCache>
                  </c:numRef>
                </c:val>
                <c:extLst xmlns:c15="http://schemas.microsoft.com/office/drawing/2012/chart">
                  <c:ext xmlns:c16="http://schemas.microsoft.com/office/drawing/2014/chart" uri="{C3380CC4-5D6E-409C-BE32-E72D297353CC}">
                    <c16:uniqueId val="{00000006-88EE-4128-8E51-AC0FB06268A6}"/>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Hispanic Total .5</c:v>
                      </c:pt>
                    </c:strCache>
                  </c:strRef>
                </c:tx>
                <c:spPr>
                  <a:solidFill>
                    <a:schemeClr val="accent1">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Sheet1!$E$2:$E$10</c15:sqref>
                        </c15:formulaRef>
                      </c:ext>
                    </c:extLst>
                    <c:numCache>
                      <c:formatCode>#,##0</c:formatCode>
                      <c:ptCount val="9"/>
                      <c:pt idx="0">
                        <c:v>3487625</c:v>
                      </c:pt>
                      <c:pt idx="1">
                        <c:v>3716280</c:v>
                      </c:pt>
                      <c:pt idx="2">
                        <c:v>3945045</c:v>
                      </c:pt>
                      <c:pt idx="3">
                        <c:v>4195012</c:v>
                      </c:pt>
                      <c:pt idx="4">
                        <c:v>4524208</c:v>
                      </c:pt>
                      <c:pt idx="5">
                        <c:v>4912806</c:v>
                      </c:pt>
                      <c:pt idx="6">
                        <c:v>5274052</c:v>
                      </c:pt>
                      <c:pt idx="7">
                        <c:v>5603869</c:v>
                      </c:pt>
                      <c:pt idx="8">
                        <c:v>5935455</c:v>
                      </c:pt>
                    </c:numCache>
                  </c:numRef>
                </c:val>
                <c:extLst xmlns:c15="http://schemas.microsoft.com/office/drawing/2012/chart">
                  <c:ext xmlns:c16="http://schemas.microsoft.com/office/drawing/2014/chart" uri="{C3380CC4-5D6E-409C-BE32-E72D297353CC}">
                    <c16:uniqueId val="{00000007-88EE-4128-8E51-AC0FB06268A6}"/>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NH Other Total .5</c:v>
                      </c:pt>
                    </c:strCache>
                  </c:strRef>
                </c:tx>
                <c:spPr>
                  <a:solidFill>
                    <a:schemeClr val="accent3">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Sheet1!$F$2:$F$10</c15:sqref>
                        </c15:formulaRef>
                      </c:ext>
                    </c:extLst>
                    <c:numCache>
                      <c:formatCode>#,##0</c:formatCode>
                      <c:ptCount val="9"/>
                      <c:pt idx="0">
                        <c:v>434758</c:v>
                      </c:pt>
                      <c:pt idx="1">
                        <c:v>479269</c:v>
                      </c:pt>
                      <c:pt idx="2">
                        <c:v>512500</c:v>
                      </c:pt>
                      <c:pt idx="3">
                        <c:v>529596</c:v>
                      </c:pt>
                      <c:pt idx="4">
                        <c:v>545194</c:v>
                      </c:pt>
                      <c:pt idx="5">
                        <c:v>596341</c:v>
                      </c:pt>
                      <c:pt idx="6">
                        <c:v>662018</c:v>
                      </c:pt>
                      <c:pt idx="7">
                        <c:v>729807</c:v>
                      </c:pt>
                      <c:pt idx="8">
                        <c:v>784922</c:v>
                      </c:pt>
                    </c:numCache>
                  </c:numRef>
                </c:val>
                <c:extLst xmlns:c15="http://schemas.microsoft.com/office/drawing/2012/chart">
                  <c:ext xmlns:c16="http://schemas.microsoft.com/office/drawing/2014/chart" uri="{C3380CC4-5D6E-409C-BE32-E72D297353CC}">
                    <c16:uniqueId val="{00000008-88EE-4128-8E51-AC0FB06268A6}"/>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Total Pop</c:v>
                      </c:pt>
                    </c:strCache>
                  </c:strRef>
                </c:tx>
                <c:spPr>
                  <a:solidFill>
                    <a:schemeClr val="accent5">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Sheet1!$A$2:$A$10</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xmlns:c15="http://schemas.microsoft.com/office/drawing/2012/chart">
                      <c:ext xmlns:c15="http://schemas.microsoft.com/office/drawing/2012/chart" uri="{02D57815-91ED-43cb-92C2-25804820EDAC}">
                        <c15:formulaRef>
                          <c15:sqref>Sheet1!$G$2:$G$10</c15:sqref>
                        </c15:formulaRef>
                      </c:ext>
                    </c:extLst>
                    <c:numCache>
                      <c:formatCode>#,##0</c:formatCode>
                      <c:ptCount val="9"/>
                      <c:pt idx="0">
                        <c:v>7245842</c:v>
                      </c:pt>
                      <c:pt idx="1">
                        <c:v>7716216</c:v>
                      </c:pt>
                      <c:pt idx="2">
                        <c:v>8210811</c:v>
                      </c:pt>
                      <c:pt idx="3">
                        <c:v>8743585</c:v>
                      </c:pt>
                      <c:pt idx="4">
                        <c:v>9430620</c:v>
                      </c:pt>
                      <c:pt idx="5">
                        <c:v>10256543</c:v>
                      </c:pt>
                      <c:pt idx="6">
                        <c:v>11129624</c:v>
                      </c:pt>
                      <c:pt idx="7">
                        <c:v>12045010</c:v>
                      </c:pt>
                      <c:pt idx="8">
                        <c:v>13034417</c:v>
                      </c:pt>
                    </c:numCache>
                  </c:numRef>
                </c:val>
                <c:extLst xmlns:c15="http://schemas.microsoft.com/office/drawing/2012/chart">
                  <c:ext xmlns:c16="http://schemas.microsoft.com/office/drawing/2014/chart" uri="{C3380CC4-5D6E-409C-BE32-E72D297353CC}">
                    <c16:uniqueId val="{00000009-88EE-4128-8E51-AC0FB06268A6}"/>
                  </c:ext>
                </c:extLst>
              </c15:ser>
            </c15:filteredBarSeries>
          </c:ext>
        </c:extLst>
      </c:barChart>
      <c:catAx>
        <c:axId val="24128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1291272"/>
        <c:crosses val="autoZero"/>
        <c:auto val="1"/>
        <c:lblAlgn val="ctr"/>
        <c:lblOffset val="100"/>
        <c:noMultiLvlLbl val="0"/>
      </c:catAx>
      <c:valAx>
        <c:axId val="241291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1283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Sheet1!$A$7</c:f>
              <c:strCache>
                <c:ptCount val="1"/>
                <c:pt idx="0">
                  <c:v>Percent of Total Net Migrants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Sheet1!$B$1:$AY$1</c:f>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f>Sheet1!$B$7:$AY$7</c:f>
              <c:numCache>
                <c:formatCode>0.0%</c:formatCode>
                <c:ptCount val="17"/>
                <c:pt idx="0">
                  <c:v>-3.4116762157694845E-2</c:v>
                </c:pt>
                <c:pt idx="1">
                  <c:v>-2.9427332410924049E-2</c:v>
                </c:pt>
                <c:pt idx="2">
                  <c:v>-2.8665880452042457E-2</c:v>
                </c:pt>
                <c:pt idx="3">
                  <c:v>-2.7783710499679634E-2</c:v>
                </c:pt>
                <c:pt idx="4">
                  <c:v>-2.4895764655628708E-2</c:v>
                </c:pt>
                <c:pt idx="5">
                  <c:v>-2.5257918636072394E-3</c:v>
                </c:pt>
                <c:pt idx="6">
                  <c:v>-9.6574394784982687E-4</c:v>
                </c:pt>
                <c:pt idx="7">
                  <c:v>4.4999953570002506E-2</c:v>
                </c:pt>
                <c:pt idx="8">
                  <c:v>4.8547205378450912E-2</c:v>
                </c:pt>
                <c:pt idx="9">
                  <c:v>5.0636555265626014E-2</c:v>
                </c:pt>
                <c:pt idx="10">
                  <c:v>5.1017281245066812E-2</c:v>
                </c:pt>
                <c:pt idx="11">
                  <c:v>5.9086814809312001E-2</c:v>
                </c:pt>
                <c:pt idx="12">
                  <c:v>7.0935750169469486E-2</c:v>
                </c:pt>
                <c:pt idx="13">
                  <c:v>9.4791482881259922E-2</c:v>
                </c:pt>
                <c:pt idx="14">
                  <c:v>0.10382676039335494</c:v>
                </c:pt>
                <c:pt idx="15">
                  <c:v>0.13190762287698837</c:v>
                </c:pt>
                <c:pt idx="16">
                  <c:v>0.22131322604908579</c:v>
                </c:pt>
              </c:numCache>
            </c:numRef>
          </c:val>
          <c:extLst>
            <c:ext xmlns:c16="http://schemas.microsoft.com/office/drawing/2014/chart" uri="{C3380CC4-5D6E-409C-BE32-E72D297353CC}">
              <c16:uniqueId val="{00000000-FF46-462E-8185-D369C00B55AB}"/>
            </c:ext>
          </c:extLst>
        </c:ser>
        <c:dLbls>
          <c:showLegendKey val="0"/>
          <c:showVal val="0"/>
          <c:showCatName val="0"/>
          <c:showSerName val="0"/>
          <c:showPercent val="0"/>
          <c:showBubbleSize val="0"/>
        </c:dLbls>
        <c:gapWidth val="182"/>
        <c:axId val="191374848"/>
        <c:axId val="191375240"/>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In-Migrants</c:v>
                      </c:pt>
                    </c:strCache>
                  </c:strRef>
                </c:tx>
                <c:spPr>
                  <a:solidFill>
                    <a:schemeClr val="accent1"/>
                  </a:solidFill>
                  <a:ln>
                    <a:noFill/>
                  </a:ln>
                  <a:effectLst/>
                </c:spPr>
                <c:invertIfNegative val="0"/>
                <c:dLbls>
                  <c:dLbl>
                    <c:idx val="0"/>
                    <c:layout>
                      <c:manualLayout>
                        <c:x val="1.1032308904649301E-2"/>
                        <c:y val="1.20772946859901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1-FF46-462E-8185-D369C00B55AB}"/>
                      </c:ext>
                    </c:extLst>
                  </c:dLbl>
                  <c:dLbl>
                    <c:idx val="1"/>
                    <c:layout>
                      <c:manualLayout>
                        <c:x val="2.3640661938534278E-2"/>
                        <c:y val="9.6618357487922701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2-FF46-462E-8185-D369C00B55AB}"/>
                      </c:ext>
                    </c:extLst>
                  </c:dLbl>
                  <c:dLbl>
                    <c:idx val="2"/>
                    <c:layout>
                      <c:manualLayout>
                        <c:x val="0"/>
                        <c:y val="2.415458937198067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FF46-462E-8185-D369C00B55AB}"/>
                      </c:ext>
                    </c:extLst>
                  </c:dLbl>
                  <c:dLbl>
                    <c:idx val="3"/>
                    <c:layout>
                      <c:manualLayout>
                        <c:x val="3.1520882584712374E-3"/>
                        <c:y val="7.24637681159420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FF46-462E-8185-D369C00B55AB}"/>
                      </c:ext>
                    </c:extLst>
                  </c:dLbl>
                  <c:dLbl>
                    <c:idx val="4"/>
                    <c:layout>
                      <c:manualLayout>
                        <c:x val="4.7281323877067984E-3"/>
                        <c:y val="1.932367149758445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FF46-462E-8185-D369C00B55A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c:ext uri="{02D57815-91ED-43cb-92C2-25804820EDAC}">
                        <c15:formulaRef>
                          <c15:sqref>Sheet1!$B$2:$AY$2</c15:sqref>
                        </c15:formulaRef>
                      </c:ext>
                    </c:extLst>
                    <c:numCache>
                      <c:formatCode>_(* #,##0_);_(* \(#,##0\);_(* "-"??_);_(@_)</c:formatCode>
                      <c:ptCount val="17"/>
                      <c:pt idx="0">
                        <c:v>9155</c:v>
                      </c:pt>
                      <c:pt idx="1">
                        <c:v>14539</c:v>
                      </c:pt>
                      <c:pt idx="2">
                        <c:v>25555</c:v>
                      </c:pt>
                      <c:pt idx="3">
                        <c:v>976</c:v>
                      </c:pt>
                      <c:pt idx="4">
                        <c:v>22587</c:v>
                      </c:pt>
                      <c:pt idx="5">
                        <c:v>4393</c:v>
                      </c:pt>
                      <c:pt idx="6">
                        <c:v>1060</c:v>
                      </c:pt>
                      <c:pt idx="7">
                        <c:v>20924</c:v>
                      </c:pt>
                      <c:pt idx="8">
                        <c:v>10839</c:v>
                      </c:pt>
                      <c:pt idx="9">
                        <c:v>13919</c:v>
                      </c:pt>
                      <c:pt idx="10">
                        <c:v>12984</c:v>
                      </c:pt>
                      <c:pt idx="11">
                        <c:v>11141</c:v>
                      </c:pt>
                      <c:pt idx="12">
                        <c:v>17273</c:v>
                      </c:pt>
                      <c:pt idx="13">
                        <c:v>21927</c:v>
                      </c:pt>
                      <c:pt idx="14">
                        <c:v>31044</c:v>
                      </c:pt>
                      <c:pt idx="15">
                        <c:v>26287</c:v>
                      </c:pt>
                      <c:pt idx="16">
                        <c:v>65546</c:v>
                      </c:pt>
                    </c:numCache>
                  </c:numRef>
                </c:val>
                <c:extLst>
                  <c:ext xmlns:c16="http://schemas.microsoft.com/office/drawing/2014/chart" uri="{C3380CC4-5D6E-409C-BE32-E72D297353CC}">
                    <c16:uniqueId val="{00000006-FF46-462E-8185-D369C00B55A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Percent of total Inmigrants</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Sheet1!$B$3:$AY$3</c15:sqref>
                        </c15:formulaRef>
                      </c:ext>
                    </c:extLst>
                    <c:numCache>
                      <c:formatCode>0.0%</c:formatCode>
                      <c:ptCount val="17"/>
                      <c:pt idx="0">
                        <c:v>1.6554195778906104E-2</c:v>
                      </c:pt>
                      <c:pt idx="1">
                        <c:v>2.6289617960624342E-2</c:v>
                      </c:pt>
                      <c:pt idx="2">
                        <c:v>4.6208899304199393E-2</c:v>
                      </c:pt>
                      <c:pt idx="3">
                        <c:v>1.7648165024808692E-3</c:v>
                      </c:pt>
                      <c:pt idx="4">
                        <c:v>4.0842121251573146E-2</c:v>
                      </c:pt>
                      <c:pt idx="5">
                        <c:v>7.9434824747935014E-3</c:v>
                      </c:pt>
                      <c:pt idx="6">
                        <c:v>1.9167064473665178E-3</c:v>
                      </c:pt>
                      <c:pt idx="7">
                        <c:v>3.7835061985563224E-2</c:v>
                      </c:pt>
                      <c:pt idx="8">
                        <c:v>1.959922753113744E-2</c:v>
                      </c:pt>
                      <c:pt idx="9">
                        <c:v>2.5168525510277887E-2</c:v>
                      </c:pt>
                      <c:pt idx="10">
                        <c:v>2.3477845766610252E-2</c:v>
                      </c:pt>
                      <c:pt idx="11">
                        <c:v>2.0145308047273935E-2</c:v>
                      </c:pt>
                      <c:pt idx="12">
                        <c:v>3.1233274023926283E-2</c:v>
                      </c:pt>
                      <c:pt idx="13">
                        <c:v>3.964870025604305E-2</c:v>
                      </c:pt>
                      <c:pt idx="14">
                        <c:v>5.613418391702469E-2</c:v>
                      </c:pt>
                      <c:pt idx="15">
                        <c:v>4.7532511681060048E-2</c:v>
                      </c:pt>
                      <c:pt idx="16">
                        <c:v>0.11852117056517525</c:v>
                      </c:pt>
                    </c:numCache>
                  </c:numRef>
                </c:val>
                <c:extLst xmlns:c15="http://schemas.microsoft.com/office/drawing/2012/chart">
                  <c:ext xmlns:c16="http://schemas.microsoft.com/office/drawing/2014/chart" uri="{C3380CC4-5D6E-409C-BE32-E72D297353CC}">
                    <c16:uniqueId val="{00000007-FF46-462E-8185-D369C00B55A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Out-Migrants</c:v>
                      </c:pt>
                    </c:strCache>
                  </c:strRef>
                </c:tx>
                <c:spPr>
                  <a:solidFill>
                    <a:schemeClr val="accent3"/>
                  </a:solidFill>
                  <a:ln>
                    <a:noFill/>
                  </a:ln>
                  <a:effectLst/>
                </c:spPr>
                <c:invertIfNegative val="0"/>
                <c:dLbls>
                  <c:dLbl>
                    <c:idx val="5"/>
                    <c:layout>
                      <c:manualLayout>
                        <c:x val="1.4184397163120567E-2"/>
                        <c:y val="-2.415458937198067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FF46-462E-8185-D369C00B55AB}"/>
                      </c:ext>
                    </c:extLst>
                  </c:dLbl>
                  <c:dLbl>
                    <c:idx val="6"/>
                    <c:layout>
                      <c:manualLayout>
                        <c:x val="4.7281323877068557E-3"/>
                        <c:y val="-1.207729468599033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FF46-462E-8185-D369C00B55AB}"/>
                      </c:ext>
                    </c:extLst>
                  </c:dLbl>
                  <c:dLbl>
                    <c:idx val="7"/>
                    <c:layout>
                      <c:manualLayout>
                        <c:x val="-2.8893808585577288E-17"/>
                        <c:y val="-1.207729468599033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FF46-462E-8185-D369C00B55AB}"/>
                      </c:ext>
                    </c:extLst>
                  </c:dLbl>
                  <c:dLbl>
                    <c:idx val="8"/>
                    <c:layout>
                      <c:manualLayout>
                        <c:x val="-6.3041765169424748E-3"/>
                        <c:y val="-1.449275362318840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FF46-462E-8185-D369C00B55AB}"/>
                      </c:ext>
                    </c:extLst>
                  </c:dLbl>
                  <c:dLbl>
                    <c:idx val="9"/>
                    <c:layout>
                      <c:manualLayout>
                        <c:x val="6.3041765169424748E-3"/>
                        <c:y val="-1.6908212560386472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FF46-462E-8185-D369C00B55AB}"/>
                      </c:ext>
                    </c:extLst>
                  </c:dLbl>
                  <c:dLbl>
                    <c:idx val="10"/>
                    <c:layout>
                      <c:manualLayout>
                        <c:x val="-3.152088258471266E-3"/>
                        <c:y val="-4.830917874396135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FF46-462E-8185-D369C00B55AB}"/>
                      </c:ext>
                    </c:extLst>
                  </c:dLbl>
                  <c:dLbl>
                    <c:idx val="14"/>
                    <c:layout>
                      <c:manualLayout>
                        <c:x val="7.8802206461779777E-3"/>
                        <c:y val="-2.6570048309178744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FF46-462E-8185-D369C00B55A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Sheet1!$B$4:$AY$4</c15:sqref>
                        </c15:formulaRef>
                      </c:ext>
                    </c:extLst>
                    <c:numCache>
                      <c:formatCode>_(* #,##0_);_(* \(#,##0\);_(* "-"??_);_(@_)</c:formatCode>
                      <c:ptCount val="17"/>
                      <c:pt idx="0">
                        <c:v>12829</c:v>
                      </c:pt>
                      <c:pt idx="1">
                        <c:v>17708</c:v>
                      </c:pt>
                      <c:pt idx="2">
                        <c:v>28642</c:v>
                      </c:pt>
                      <c:pt idx="3">
                        <c:v>3968</c:v>
                      </c:pt>
                      <c:pt idx="4">
                        <c:v>25268</c:v>
                      </c:pt>
                      <c:pt idx="5">
                        <c:v>4665</c:v>
                      </c:pt>
                      <c:pt idx="6">
                        <c:v>1164</c:v>
                      </c:pt>
                      <c:pt idx="7">
                        <c:v>16078</c:v>
                      </c:pt>
                      <c:pt idx="8">
                        <c:v>5611</c:v>
                      </c:pt>
                      <c:pt idx="9">
                        <c:v>8466</c:v>
                      </c:pt>
                      <c:pt idx="10">
                        <c:v>7490</c:v>
                      </c:pt>
                      <c:pt idx="11">
                        <c:v>4778</c:v>
                      </c:pt>
                      <c:pt idx="12">
                        <c:v>9634</c:v>
                      </c:pt>
                      <c:pt idx="13">
                        <c:v>11719</c:v>
                      </c:pt>
                      <c:pt idx="14">
                        <c:v>19863</c:v>
                      </c:pt>
                      <c:pt idx="15">
                        <c:v>12082</c:v>
                      </c:pt>
                      <c:pt idx="16">
                        <c:v>41713</c:v>
                      </c:pt>
                    </c:numCache>
                  </c:numRef>
                </c:val>
                <c:extLst xmlns:c15="http://schemas.microsoft.com/office/drawing/2012/chart">
                  <c:ext xmlns:c16="http://schemas.microsoft.com/office/drawing/2014/chart" uri="{C3380CC4-5D6E-409C-BE32-E72D297353CC}">
                    <c16:uniqueId val="{0000000F-FF46-462E-8185-D369C00B55A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Percent of Total Out Migrants</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Sheet1!$B$5:$AY$5</c15:sqref>
                        </c15:formulaRef>
                      </c:ext>
                    </c:extLst>
                    <c:numCache>
                      <c:formatCode>0.0%</c:formatCode>
                      <c:ptCount val="17"/>
                      <c:pt idx="0">
                        <c:v>2.8807009428687552E-2</c:v>
                      </c:pt>
                      <c:pt idx="1">
                        <c:v>3.9762609943347037E-2</c:v>
                      </c:pt>
                      <c:pt idx="2">
                        <c:v>6.4314472215797711E-2</c:v>
                      </c:pt>
                      <c:pt idx="3">
                        <c:v>8.9099862353287235E-3</c:v>
                      </c:pt>
                      <c:pt idx="4">
                        <c:v>5.6738289363479383E-2</c:v>
                      </c:pt>
                      <c:pt idx="5">
                        <c:v>1.0475072023137222E-2</c:v>
                      </c:pt>
                      <c:pt idx="6">
                        <c:v>2.6137157202425995E-3</c:v>
                      </c:pt>
                      <c:pt idx="7">
                        <c:v>3.6102509750911095E-2</c:v>
                      </c:pt>
                      <c:pt idx="8">
                        <c:v>1.2599277410894524E-2</c:v>
                      </c:pt>
                      <c:pt idx="9">
                        <c:v>1.901006639825932E-2</c:v>
                      </c:pt>
                      <c:pt idx="10">
                        <c:v>1.681849720327927E-2</c:v>
                      </c:pt>
                      <c:pt idx="11">
                        <c:v>1.0728809030342904E-2</c:v>
                      </c:pt>
                      <c:pt idx="12">
                        <c:v>2.1632763959464951E-2</c:v>
                      </c:pt>
                      <c:pt idx="13">
                        <c:v>2.6314548561445897E-2</c:v>
                      </c:pt>
                      <c:pt idx="14">
                        <c:v>4.4601576762181058E-2</c:v>
                      </c:pt>
                      <c:pt idx="15">
                        <c:v>2.7129650628841141E-2</c:v>
                      </c:pt>
                      <c:pt idx="16">
                        <c:v>9.3664883022748752E-2</c:v>
                      </c:pt>
                    </c:numCache>
                  </c:numRef>
                </c:val>
                <c:extLst xmlns:c15="http://schemas.microsoft.com/office/drawing/2012/chart">
                  <c:ext xmlns:c16="http://schemas.microsoft.com/office/drawing/2014/chart" uri="{C3380CC4-5D6E-409C-BE32-E72D297353CC}">
                    <c16:uniqueId val="{00000010-FF46-462E-8185-D369C00B55A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Net Migrants</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Sheet1!$B$6:$AY$6</c15:sqref>
                        </c15:formulaRef>
                      </c:ext>
                    </c:extLst>
                    <c:numCache>
                      <c:formatCode>_(* #,##0_);_(* \(#,##0\);_(* "-"??_);_(@_)</c:formatCode>
                      <c:ptCount val="17"/>
                      <c:pt idx="0">
                        <c:v>-3674</c:v>
                      </c:pt>
                      <c:pt idx="1">
                        <c:v>-3169</c:v>
                      </c:pt>
                      <c:pt idx="2">
                        <c:v>-3087</c:v>
                      </c:pt>
                      <c:pt idx="3">
                        <c:v>-2992</c:v>
                      </c:pt>
                      <c:pt idx="4">
                        <c:v>-2681</c:v>
                      </c:pt>
                      <c:pt idx="5">
                        <c:v>-272</c:v>
                      </c:pt>
                      <c:pt idx="6">
                        <c:v>-104</c:v>
                      </c:pt>
                      <c:pt idx="7">
                        <c:v>4846</c:v>
                      </c:pt>
                      <c:pt idx="8">
                        <c:v>5228</c:v>
                      </c:pt>
                      <c:pt idx="9">
                        <c:v>5453</c:v>
                      </c:pt>
                      <c:pt idx="10">
                        <c:v>5494</c:v>
                      </c:pt>
                      <c:pt idx="11">
                        <c:v>6363</c:v>
                      </c:pt>
                      <c:pt idx="12">
                        <c:v>7639</c:v>
                      </c:pt>
                      <c:pt idx="13">
                        <c:v>10208</c:v>
                      </c:pt>
                      <c:pt idx="14">
                        <c:v>11181</c:v>
                      </c:pt>
                      <c:pt idx="15">
                        <c:v>14205</c:v>
                      </c:pt>
                      <c:pt idx="16">
                        <c:v>23833</c:v>
                      </c:pt>
                    </c:numCache>
                  </c:numRef>
                </c:val>
                <c:extLst xmlns:c15="http://schemas.microsoft.com/office/drawing/2012/chart">
                  <c:ext xmlns:c16="http://schemas.microsoft.com/office/drawing/2014/chart" uri="{C3380CC4-5D6E-409C-BE32-E72D297353CC}">
                    <c16:uniqueId val="{00000011-FF46-462E-8185-D369C00B55AB}"/>
                  </c:ext>
                </c:extLst>
              </c15:ser>
            </c15:filteredBarSeries>
          </c:ext>
        </c:extLst>
      </c:barChart>
      <c:catAx>
        <c:axId val="1913748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375240"/>
        <c:crosses val="autoZero"/>
        <c:auto val="1"/>
        <c:lblAlgn val="ctr"/>
        <c:lblOffset val="100"/>
        <c:noMultiLvlLbl val="0"/>
      </c:catAx>
      <c:valAx>
        <c:axId val="1913752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374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2000</a:t>
            </a:r>
          </a:p>
        </c:rich>
      </c:tx>
      <c:layout>
        <c:manualLayout>
          <c:xMode val="edge"/>
          <c:yMode val="edge"/>
          <c:x val="0.44565812494852752"/>
          <c:y val="7.851061519423649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BD-4C9D-9F54-A642BDA8DDA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BD-4C9D-9F54-A642BDA8DDA2}"/>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07BD-4C9D-9F54-A642BDA8DDA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7BD-4C9D-9F54-A642BDA8DDA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7BD-4C9D-9F54-A642BDA8DDA2}"/>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07BD-4C9D-9F54-A642BDA8DDA2}"/>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07BD-4C9D-9F54-A642BDA8DDA2}"/>
                </c:ext>
              </c:extLst>
            </c:dLbl>
            <c:dLbl>
              <c:idx val="2"/>
              <c:layout>
                <c:manualLayout>
                  <c:x val="0.13252667554391612"/>
                  <c:y val="0.12464776391231754"/>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5025170888394127"/>
                      <c:h val="0.11486444353417644"/>
                    </c:manualLayout>
                  </c15:layout>
                </c:ext>
                <c:ext xmlns:c16="http://schemas.microsoft.com/office/drawing/2014/chart" uri="{C3380CC4-5D6E-409C-BE32-E72D297353CC}">
                  <c16:uniqueId val="{00000005-07BD-4C9D-9F54-A642BDA8DDA2}"/>
                </c:ext>
              </c:extLst>
            </c:dLbl>
            <c:dLbl>
              <c:idx val="3"/>
              <c:layout>
                <c:manualLayout>
                  <c:x val="4.1984671340747237E-2"/>
                  <c:y val="5.588740916582538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4755390029464868"/>
                      <c:h val="0.15241299862707217"/>
                    </c:manualLayout>
                  </c15:layout>
                </c:ext>
                <c:ext xmlns:c16="http://schemas.microsoft.com/office/drawing/2014/chart" uri="{C3380CC4-5D6E-409C-BE32-E72D297353CC}">
                  <c16:uniqueId val="{00000007-07BD-4C9D-9F54-A642BDA8DDA2}"/>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07BD-4C9D-9F54-A642BDA8DDA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Sheet1!$B$9:$F$9</c:f>
              <c:numCache>
                <c:formatCode>0%</c:formatCode>
                <c:ptCount val="5"/>
                <c:pt idx="0">
                  <c:v>0.52689128804584595</c:v>
                </c:pt>
                <c:pt idx="1">
                  <c:v>0.11406756539773483</c:v>
                </c:pt>
                <c:pt idx="2">
                  <c:v>2.7218130444215987E-2</c:v>
                </c:pt>
                <c:pt idx="3">
                  <c:v>1.1952312375197999E-2</c:v>
                </c:pt>
                <c:pt idx="4">
                  <c:v>0.31987070373700521</c:v>
                </c:pt>
              </c:numCache>
            </c:numRef>
          </c:val>
          <c:extLst>
            <c:ext xmlns:c16="http://schemas.microsoft.com/office/drawing/2014/chart" uri="{C3380CC4-5D6E-409C-BE32-E72D297353CC}">
              <c16:uniqueId val="{0000000A-07BD-4C9D-9F54-A642BDA8DDA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2010</a:t>
            </a:r>
          </a:p>
        </c:rich>
      </c:tx>
      <c:layout>
        <c:manualLayout>
          <c:xMode val="edge"/>
          <c:yMode val="edge"/>
          <c:x val="0.43599697940623672"/>
          <c:y val="9.533839230944117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53-4943-8539-09CBBCF50E6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53-4943-8539-09CBBCF50E6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D53-4943-8539-09CBBCF50E6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D53-4943-8539-09CBBCF50E6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D53-4943-8539-09CBBCF50E66}"/>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7D53-4943-8539-09CBBCF50E66}"/>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7D53-4943-8539-09CBBCF50E66}"/>
                </c:ext>
              </c:extLst>
            </c:dLbl>
            <c:dLbl>
              <c:idx val="2"/>
              <c:layout>
                <c:manualLayout>
                  <c:x val="5.983203722922583E-2"/>
                  <c:y val="1.365087059287825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53-4943-8539-09CBBCF50E66}"/>
                </c:ext>
              </c:extLst>
            </c:dLbl>
            <c:dLbl>
              <c:idx val="3"/>
              <c:layout>
                <c:manualLayout>
                  <c:x val="-8.7913412061446528E-3"/>
                  <c:y val="-3.410492370783769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53-4943-8539-09CBBCF50E66}"/>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7D53-4943-8539-09CBBCF50E6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Sheet1!$B$8:$F$8</c:f>
              <c:numCache>
                <c:formatCode>0%</c:formatCode>
                <c:ptCount val="5"/>
                <c:pt idx="0">
                  <c:v>0.4544992255293091</c:v>
                </c:pt>
                <c:pt idx="1">
                  <c:v>0.11532389354924315</c:v>
                </c:pt>
                <c:pt idx="2">
                  <c:v>3.8199306827952653E-2</c:v>
                </c:pt>
                <c:pt idx="3">
                  <c:v>1.5731404839208003E-2</c:v>
                </c:pt>
                <c:pt idx="4">
                  <c:v>0.37624616925428706</c:v>
                </c:pt>
              </c:numCache>
            </c:numRef>
          </c:val>
          <c:extLst>
            <c:ext xmlns:c16="http://schemas.microsoft.com/office/drawing/2014/chart" uri="{C3380CC4-5D6E-409C-BE32-E72D297353CC}">
              <c16:uniqueId val="{0000000A-7D53-4943-8539-09CBBCF50E6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800" dirty="0" smtClean="0"/>
              <a:t>2017</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610145067935254"/>
          <c:y val="0.1117279234269957"/>
          <c:w val="0.62145451772234428"/>
          <c:h val="0.7868224145954966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35-4851-8E49-A132D3F46A0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D35-4851-8E49-A132D3F46A0D}"/>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D35-4851-8E49-A132D3F46A0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D35-4851-8E49-A132D3F46A0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D35-4851-8E49-A132D3F46A0D}"/>
              </c:ext>
            </c:extLst>
          </c:dPt>
          <c:dLbls>
            <c:dLbl>
              <c:idx val="2"/>
              <c:layout>
                <c:manualLayout>
                  <c:x val="7.1970579215960243E-2"/>
                  <c:y val="1.063926338208054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lumMod val="50000"/>
                        </a:schemeClr>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8D35-4851-8E49-A132D3F46A0D}"/>
                </c:ext>
              </c:extLst>
            </c:dLbl>
            <c:dLbl>
              <c:idx val="3"/>
              <c:layout>
                <c:manualLayout>
                  <c:x val="-9.7326079401435887E-3"/>
                  <c:y val="-9.9012670320525135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lumMod val="50000"/>
                        </a:schemeClr>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8D35-4851-8E49-A132D3F46A0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Sheet1!$A$10:$A$14</c:f>
              <c:strCache>
                <c:ptCount val="5"/>
                <c:pt idx="0">
                  <c:v>White, NH</c:v>
                </c:pt>
                <c:pt idx="1">
                  <c:v>Black, NH</c:v>
                </c:pt>
                <c:pt idx="2">
                  <c:v>Asian, NH</c:v>
                </c:pt>
                <c:pt idx="3">
                  <c:v>Two or More Races, NH</c:v>
                </c:pt>
                <c:pt idx="4">
                  <c:v>Hispanic</c:v>
                </c:pt>
              </c:strCache>
            </c:strRef>
          </c:cat>
          <c:val>
            <c:numRef>
              <c:f>Sheet1!$I$10:$I$14</c:f>
              <c:numCache>
                <c:formatCode>0.0%</c:formatCode>
                <c:ptCount val="5"/>
                <c:pt idx="0">
                  <c:v>0.4199452625997559</c:v>
                </c:pt>
                <c:pt idx="1">
                  <c:v>0.11900798725408411</c:v>
                </c:pt>
                <c:pt idx="2">
                  <c:v>4.8283960668437029E-2</c:v>
                </c:pt>
                <c:pt idx="3">
                  <c:v>1.4518490212684894E-2</c:v>
                </c:pt>
                <c:pt idx="4">
                  <c:v>0.39415909698905438</c:v>
                </c:pt>
              </c:numCache>
            </c:numRef>
          </c:val>
          <c:extLst>
            <c:ext xmlns:c16="http://schemas.microsoft.com/office/drawing/2014/chart" uri="{C3380CC4-5D6E-409C-BE32-E72D297353CC}">
              <c16:uniqueId val="{0000000A-8D35-4851-8E49-A132D3F46A0D}"/>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waob_TS!$A$10</c:f>
              <c:strCache>
                <c:ptCount val="1"/>
                <c:pt idx="0">
                  <c:v>Latin America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waob_TS!$B$10:$L$10</c:f>
              <c:numCache>
                <c:formatCode>0.0%</c:formatCode>
                <c:ptCount val="11"/>
                <c:pt idx="0">
                  <c:v>0.69406961682871249</c:v>
                </c:pt>
                <c:pt idx="1">
                  <c:v>0.66797042763359715</c:v>
                </c:pt>
                <c:pt idx="2">
                  <c:v>0.61012005227943533</c:v>
                </c:pt>
                <c:pt idx="3">
                  <c:v>0.56977050670302209</c:v>
                </c:pt>
                <c:pt idx="4">
                  <c:v>0.59037707536666828</c:v>
                </c:pt>
                <c:pt idx="5">
                  <c:v>0.5058690565888091</c:v>
                </c:pt>
                <c:pt idx="6">
                  <c:v>0.5742194298444081</c:v>
                </c:pt>
                <c:pt idx="7">
                  <c:v>0.50859820267717692</c:v>
                </c:pt>
                <c:pt idx="8">
                  <c:v>0.42856690168739603</c:v>
                </c:pt>
                <c:pt idx="9">
                  <c:v>0.48606348781141173</c:v>
                </c:pt>
                <c:pt idx="10">
                  <c:v>0.44067179557631542</c:v>
                </c:pt>
              </c:numCache>
            </c:numRef>
          </c:val>
          <c:extLst>
            <c:ext xmlns:c16="http://schemas.microsoft.com/office/drawing/2014/chart" uri="{C3380CC4-5D6E-409C-BE32-E72D297353CC}">
              <c16:uniqueId val="{00000000-2E55-459B-9FDE-C6389FA45675}"/>
            </c:ext>
          </c:extLst>
        </c:ser>
        <c:ser>
          <c:idx val="1"/>
          <c:order val="1"/>
          <c:tx>
            <c:strRef>
              <c:f>waob_TS!$A$11</c:f>
              <c:strCache>
                <c:ptCount val="1"/>
                <c:pt idx="0">
                  <c:v>Asia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waob_TS!$B$11:$L$11</c:f>
              <c:numCache>
                <c:formatCode>0.0%</c:formatCode>
                <c:ptCount val="11"/>
                <c:pt idx="0">
                  <c:v>0.1729107573248512</c:v>
                </c:pt>
                <c:pt idx="1">
                  <c:v>0.1990382845573348</c:v>
                </c:pt>
                <c:pt idx="2">
                  <c:v>0.22405719577956082</c:v>
                </c:pt>
                <c:pt idx="3">
                  <c:v>0.28194501249715975</c:v>
                </c:pt>
                <c:pt idx="4">
                  <c:v>0.26776707488261775</c:v>
                </c:pt>
                <c:pt idx="5">
                  <c:v>0.33027322837768175</c:v>
                </c:pt>
                <c:pt idx="6">
                  <c:v>0.25473389258240803</c:v>
                </c:pt>
                <c:pt idx="7">
                  <c:v>0.34265248215351657</c:v>
                </c:pt>
                <c:pt idx="8">
                  <c:v>0.4037788164461697</c:v>
                </c:pt>
                <c:pt idx="9">
                  <c:v>0.33622421644789713</c:v>
                </c:pt>
                <c:pt idx="10">
                  <c:v>0.35754911388927052</c:v>
                </c:pt>
              </c:numCache>
            </c:numRef>
          </c:val>
          <c:extLst>
            <c:ext xmlns:c16="http://schemas.microsoft.com/office/drawing/2014/chart" uri="{C3380CC4-5D6E-409C-BE32-E72D297353CC}">
              <c16:uniqueId val="{00000001-2E55-459B-9FDE-C6389FA45675}"/>
            </c:ext>
          </c:extLst>
        </c:ser>
        <c:ser>
          <c:idx val="2"/>
          <c:order val="2"/>
          <c:tx>
            <c:strRef>
              <c:f>waob_TS!$A$12</c:f>
              <c:strCache>
                <c:ptCount val="1"/>
                <c:pt idx="0">
                  <c:v>Europe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waob_TS!$B$12:$L$12</c:f>
              <c:numCache>
                <c:formatCode>0.0%</c:formatCode>
                <c:ptCount val="11"/>
                <c:pt idx="0">
                  <c:v>7.8290239543539211E-2</c:v>
                </c:pt>
                <c:pt idx="1">
                  <c:v>5.7449843548683967E-2</c:v>
                </c:pt>
                <c:pt idx="2">
                  <c:v>6.2302545593034026E-2</c:v>
                </c:pt>
                <c:pt idx="3">
                  <c:v>7.8309475119291067E-2</c:v>
                </c:pt>
                <c:pt idx="4">
                  <c:v>7.6818819884795969E-2</c:v>
                </c:pt>
                <c:pt idx="5">
                  <c:v>7.2520521870166957E-2</c:v>
                </c:pt>
                <c:pt idx="6">
                  <c:v>9.8759093598802597E-2</c:v>
                </c:pt>
                <c:pt idx="7">
                  <c:v>7.0780829646831786E-2</c:v>
                </c:pt>
                <c:pt idx="8">
                  <c:v>9.004990889645885E-2</c:v>
                </c:pt>
                <c:pt idx="9">
                  <c:v>8.2788641843021704E-2</c:v>
                </c:pt>
                <c:pt idx="10">
                  <c:v>7.1074323396070893E-2</c:v>
                </c:pt>
              </c:numCache>
            </c:numRef>
          </c:val>
          <c:extLst>
            <c:ext xmlns:c16="http://schemas.microsoft.com/office/drawing/2014/chart" uri="{C3380CC4-5D6E-409C-BE32-E72D297353CC}">
              <c16:uniqueId val="{00000002-2E55-459B-9FDE-C6389FA45675}"/>
            </c:ext>
          </c:extLst>
        </c:ser>
        <c:ser>
          <c:idx val="3"/>
          <c:order val="3"/>
          <c:tx>
            <c:strRef>
              <c:f>waob_TS!$A$13</c:f>
              <c:strCache>
                <c:ptCount val="1"/>
                <c:pt idx="0">
                  <c:v>Africa and Other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waob_TS!$B$13:$L$13</c:f>
              <c:numCache>
                <c:formatCode>0.0%</c:formatCode>
                <c:ptCount val="11"/>
                <c:pt idx="0">
                  <c:v>5.472938630289715E-2</c:v>
                </c:pt>
                <c:pt idx="1">
                  <c:v>7.5541444260384075E-2</c:v>
                </c:pt>
                <c:pt idx="2">
                  <c:v>0.10352020634796985</c:v>
                </c:pt>
                <c:pt idx="3">
                  <c:v>6.9975005680527155E-2</c:v>
                </c:pt>
                <c:pt idx="4">
                  <c:v>6.5037029865918E-2</c:v>
                </c:pt>
                <c:pt idx="5">
                  <c:v>9.1337193163342184E-2</c:v>
                </c:pt>
                <c:pt idx="6">
                  <c:v>7.2287583974381286E-2</c:v>
                </c:pt>
                <c:pt idx="7">
                  <c:v>7.7968485522474706E-2</c:v>
                </c:pt>
                <c:pt idx="8">
                  <c:v>7.7604372969975438E-2</c:v>
                </c:pt>
                <c:pt idx="9">
                  <c:v>9.4923653897669436E-2</c:v>
                </c:pt>
                <c:pt idx="10">
                  <c:v>0.13070476713834317</c:v>
                </c:pt>
              </c:numCache>
            </c:numRef>
          </c:val>
          <c:extLst>
            <c:ext xmlns:c16="http://schemas.microsoft.com/office/drawing/2014/chart" uri="{C3380CC4-5D6E-409C-BE32-E72D297353CC}">
              <c16:uniqueId val="{00000003-2E55-459B-9FDE-C6389FA45675}"/>
            </c:ext>
          </c:extLst>
        </c:ser>
        <c:dLbls>
          <c:showLegendKey val="0"/>
          <c:showVal val="0"/>
          <c:showCatName val="0"/>
          <c:showSerName val="0"/>
          <c:showPercent val="0"/>
          <c:showBubbleSize val="0"/>
        </c:dLbls>
        <c:gapWidth val="50"/>
        <c:overlap val="100"/>
        <c:axId val="410699840"/>
        <c:axId val="293776048"/>
      </c:barChart>
      <c:catAx>
        <c:axId val="410699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93776048"/>
        <c:crosses val="autoZero"/>
        <c:auto val="1"/>
        <c:lblAlgn val="ctr"/>
        <c:lblOffset val="100"/>
        <c:noMultiLvlLbl val="0"/>
      </c:catAx>
      <c:valAx>
        <c:axId val="293776048"/>
        <c:scaling>
          <c:orientation val="minMax"/>
          <c:max val="1.1000000000000001"/>
        </c:scaling>
        <c:delete val="1"/>
        <c:axPos val="t"/>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410699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White-NH Male</c:v>
                </c:pt>
              </c:strCache>
            </c:strRef>
          </c:tx>
          <c:spPr>
            <a:solidFill>
              <a:schemeClr val="accent1"/>
            </a:solidFill>
            <a:ln>
              <a:noFill/>
            </a:ln>
            <a:effectLst/>
          </c:spPr>
          <c:invertIfNegative val="0"/>
          <c:cat>
            <c:strRef>
              <c:f>Sheet1!$A$2:$A$19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Sheet1!$B$2:$B$19</c:f>
              <c:numCache>
                <c:formatCode>General</c:formatCode>
                <c:ptCount val="18"/>
                <c:pt idx="0">
                  <c:v>-323070</c:v>
                </c:pt>
                <c:pt idx="1">
                  <c:v>-325453</c:v>
                </c:pt>
                <c:pt idx="2">
                  <c:v>-337695</c:v>
                </c:pt>
                <c:pt idx="3">
                  <c:v>-344155</c:v>
                </c:pt>
                <c:pt idx="4">
                  <c:v>-359905</c:v>
                </c:pt>
                <c:pt idx="5">
                  <c:v>-404087</c:v>
                </c:pt>
                <c:pt idx="6">
                  <c:v>-402264</c:v>
                </c:pt>
                <c:pt idx="7">
                  <c:v>-385492</c:v>
                </c:pt>
                <c:pt idx="8">
                  <c:v>-355649</c:v>
                </c:pt>
                <c:pt idx="9">
                  <c:v>-397372</c:v>
                </c:pt>
                <c:pt idx="10">
                  <c:v>-405694</c:v>
                </c:pt>
                <c:pt idx="11">
                  <c:v>-446174</c:v>
                </c:pt>
                <c:pt idx="12">
                  <c:v>-408348</c:v>
                </c:pt>
                <c:pt idx="13">
                  <c:v>-342602</c:v>
                </c:pt>
                <c:pt idx="14">
                  <c:v>-269009</c:v>
                </c:pt>
                <c:pt idx="15">
                  <c:v>-174891</c:v>
                </c:pt>
                <c:pt idx="16">
                  <c:v>-112221</c:v>
                </c:pt>
                <c:pt idx="17">
                  <c:v>-96073</c:v>
                </c:pt>
              </c:numCache>
            </c:numRef>
          </c:val>
          <c:extLst>
            <c:ext xmlns:c16="http://schemas.microsoft.com/office/drawing/2014/chart" uri="{C3380CC4-5D6E-409C-BE32-E72D297353CC}">
              <c16:uniqueId val="{00000000-78C6-410A-9B79-8C5B9B13A6F5}"/>
            </c:ext>
          </c:extLst>
        </c:ser>
        <c:ser>
          <c:idx val="1"/>
          <c:order val="1"/>
          <c:tx>
            <c:strRef>
              <c:f>Sheet1!$F$1</c:f>
              <c:strCache>
                <c:ptCount val="1"/>
                <c:pt idx="0">
                  <c:v>White-NH Female</c:v>
                </c:pt>
              </c:strCache>
            </c:strRef>
          </c:tx>
          <c:spPr>
            <a:solidFill>
              <a:schemeClr val="accent2"/>
            </a:solidFill>
            <a:ln>
              <a:noFill/>
            </a:ln>
            <a:effectLst/>
          </c:spPr>
          <c:invertIfNegative val="0"/>
          <c:cat>
            <c:strRef>
              <c:f>Sheet1!$A$2:$A$19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Sheet1!$F$2:$F$19</c:f>
              <c:numCache>
                <c:formatCode>#,##0</c:formatCode>
                <c:ptCount val="18"/>
                <c:pt idx="0">
                  <c:v>306853</c:v>
                </c:pt>
                <c:pt idx="1">
                  <c:v>310517</c:v>
                </c:pt>
                <c:pt idx="2">
                  <c:v>321103</c:v>
                </c:pt>
                <c:pt idx="3">
                  <c:v>321706</c:v>
                </c:pt>
                <c:pt idx="4">
                  <c:v>332957</c:v>
                </c:pt>
                <c:pt idx="5">
                  <c:v>390509</c:v>
                </c:pt>
                <c:pt idx="6">
                  <c:v>394204</c:v>
                </c:pt>
                <c:pt idx="7">
                  <c:v>378550</c:v>
                </c:pt>
                <c:pt idx="8">
                  <c:v>350386</c:v>
                </c:pt>
                <c:pt idx="9">
                  <c:v>390909</c:v>
                </c:pt>
                <c:pt idx="10">
                  <c:v>408038</c:v>
                </c:pt>
                <c:pt idx="11">
                  <c:v>456941</c:v>
                </c:pt>
                <c:pt idx="12">
                  <c:v>432306</c:v>
                </c:pt>
                <c:pt idx="13">
                  <c:v>372210</c:v>
                </c:pt>
                <c:pt idx="14">
                  <c:v>299410</c:v>
                </c:pt>
                <c:pt idx="15">
                  <c:v>208723</c:v>
                </c:pt>
                <c:pt idx="16">
                  <c:v>149296</c:v>
                </c:pt>
                <c:pt idx="17">
                  <c:v>171609</c:v>
                </c:pt>
              </c:numCache>
            </c:numRef>
          </c:val>
          <c:extLst>
            <c:ext xmlns:c16="http://schemas.microsoft.com/office/drawing/2014/chart" uri="{C3380CC4-5D6E-409C-BE32-E72D297353CC}">
              <c16:uniqueId val="{00000001-78C6-410A-9B79-8C5B9B13A6F5}"/>
            </c:ext>
          </c:extLst>
        </c:ser>
        <c:dLbls>
          <c:showLegendKey val="0"/>
          <c:showVal val="0"/>
          <c:showCatName val="0"/>
          <c:showSerName val="0"/>
          <c:showPercent val="0"/>
          <c:showBubbleSize val="0"/>
        </c:dLbls>
        <c:gapWidth val="25"/>
        <c:overlap val="100"/>
        <c:axId val="519770280"/>
        <c:axId val="519770608"/>
      </c:barChart>
      <c:catAx>
        <c:axId val="51977028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9770608"/>
        <c:crosses val="autoZero"/>
        <c:auto val="1"/>
        <c:lblAlgn val="ctr"/>
        <c:lblOffset val="100"/>
        <c:noMultiLvlLbl val="0"/>
      </c:catAx>
      <c:valAx>
        <c:axId val="519770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9770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Sheet1!$B$61</c:f>
              <c:strCache>
                <c:ptCount val="1"/>
                <c:pt idx="0">
                  <c:v>Hispanic Male</c:v>
                </c:pt>
              </c:strCache>
            </c:strRef>
          </c:tx>
          <c:spPr>
            <a:solidFill>
              <a:schemeClr val="accent1"/>
            </a:solidFill>
            <a:ln>
              <a:noFill/>
            </a:ln>
            <a:effectLst/>
          </c:spPr>
          <c:invertIfNegative val="0"/>
          <c:cat>
            <c:strRef>
              <c:f>Sheet1!$A$62:$A$79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Sheet1!$B$62:$B$79</c:f>
              <c:numCache>
                <c:formatCode>General</c:formatCode>
                <c:ptCount val="18"/>
                <c:pt idx="0">
                  <c:v>-518789</c:v>
                </c:pt>
                <c:pt idx="1">
                  <c:v>-519089</c:v>
                </c:pt>
                <c:pt idx="2">
                  <c:v>-517203</c:v>
                </c:pt>
                <c:pt idx="3">
                  <c:v>-490678</c:v>
                </c:pt>
                <c:pt idx="4">
                  <c:v>-467127</c:v>
                </c:pt>
                <c:pt idx="5">
                  <c:v>-459190</c:v>
                </c:pt>
                <c:pt idx="6">
                  <c:v>-433481</c:v>
                </c:pt>
                <c:pt idx="7">
                  <c:v>-415209</c:v>
                </c:pt>
                <c:pt idx="8">
                  <c:v>-379484</c:v>
                </c:pt>
                <c:pt idx="9">
                  <c:v>-339790</c:v>
                </c:pt>
                <c:pt idx="10">
                  <c:v>-293426</c:v>
                </c:pt>
                <c:pt idx="11">
                  <c:v>-246297</c:v>
                </c:pt>
                <c:pt idx="12">
                  <c:v>-188018</c:v>
                </c:pt>
                <c:pt idx="13">
                  <c:v>-136090</c:v>
                </c:pt>
                <c:pt idx="14">
                  <c:v>-91177</c:v>
                </c:pt>
                <c:pt idx="15">
                  <c:v>-55668</c:v>
                </c:pt>
                <c:pt idx="16">
                  <c:v>-35166</c:v>
                </c:pt>
                <c:pt idx="17">
                  <c:v>-30669</c:v>
                </c:pt>
              </c:numCache>
            </c:numRef>
          </c:val>
          <c:extLst>
            <c:ext xmlns:c16="http://schemas.microsoft.com/office/drawing/2014/chart" uri="{C3380CC4-5D6E-409C-BE32-E72D297353CC}">
              <c16:uniqueId val="{00000000-9D69-4F25-B363-CE39F42B4912}"/>
            </c:ext>
          </c:extLst>
        </c:ser>
        <c:ser>
          <c:idx val="1"/>
          <c:order val="1"/>
          <c:tx>
            <c:strRef>
              <c:f>Sheet1!$C$61</c:f>
              <c:strCache>
                <c:ptCount val="1"/>
                <c:pt idx="0">
                  <c:v>Hispanic Female</c:v>
                </c:pt>
              </c:strCache>
            </c:strRef>
          </c:tx>
          <c:spPr>
            <a:solidFill>
              <a:schemeClr val="accent2"/>
            </a:solidFill>
            <a:ln>
              <a:noFill/>
            </a:ln>
            <a:effectLst/>
          </c:spPr>
          <c:invertIfNegative val="0"/>
          <c:cat>
            <c:strRef>
              <c:f>Sheet1!$A$62:$A$79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Sheet1!$C$62:$C$79</c:f>
              <c:numCache>
                <c:formatCode>#,##0</c:formatCode>
                <c:ptCount val="18"/>
                <c:pt idx="0">
                  <c:v>496971</c:v>
                </c:pt>
                <c:pt idx="1">
                  <c:v>500667</c:v>
                </c:pt>
                <c:pt idx="2">
                  <c:v>499713</c:v>
                </c:pt>
                <c:pt idx="3">
                  <c:v>472763</c:v>
                </c:pt>
                <c:pt idx="4">
                  <c:v>437153</c:v>
                </c:pt>
                <c:pt idx="5">
                  <c:v>423046</c:v>
                </c:pt>
                <c:pt idx="6">
                  <c:v>400788</c:v>
                </c:pt>
                <c:pt idx="7">
                  <c:v>395082</c:v>
                </c:pt>
                <c:pt idx="8">
                  <c:v>376874</c:v>
                </c:pt>
                <c:pt idx="9">
                  <c:v>343019</c:v>
                </c:pt>
                <c:pt idx="10">
                  <c:v>293685</c:v>
                </c:pt>
                <c:pt idx="11">
                  <c:v>252380</c:v>
                </c:pt>
                <c:pt idx="12">
                  <c:v>203784</c:v>
                </c:pt>
                <c:pt idx="13">
                  <c:v>154924</c:v>
                </c:pt>
                <c:pt idx="14">
                  <c:v>110364</c:v>
                </c:pt>
                <c:pt idx="15">
                  <c:v>73723</c:v>
                </c:pt>
                <c:pt idx="16">
                  <c:v>51852</c:v>
                </c:pt>
                <c:pt idx="17">
                  <c:v>53175</c:v>
                </c:pt>
              </c:numCache>
            </c:numRef>
          </c:val>
          <c:extLst>
            <c:ext xmlns:c16="http://schemas.microsoft.com/office/drawing/2014/chart" uri="{C3380CC4-5D6E-409C-BE32-E72D297353CC}">
              <c16:uniqueId val="{00000001-9D69-4F25-B363-CE39F42B4912}"/>
            </c:ext>
          </c:extLst>
        </c:ser>
        <c:dLbls>
          <c:showLegendKey val="0"/>
          <c:showVal val="0"/>
          <c:showCatName val="0"/>
          <c:showSerName val="0"/>
          <c:showPercent val="0"/>
          <c:showBubbleSize val="0"/>
        </c:dLbls>
        <c:gapWidth val="25"/>
        <c:overlap val="100"/>
        <c:axId val="578582216"/>
        <c:axId val="578589760"/>
      </c:barChart>
      <c:catAx>
        <c:axId val="57858221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78589760"/>
        <c:crosses val="autoZero"/>
        <c:auto val="1"/>
        <c:lblAlgn val="ctr"/>
        <c:lblOffset val="100"/>
        <c:noMultiLvlLbl val="0"/>
      </c:catAx>
      <c:valAx>
        <c:axId val="5785897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78582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55BA6F8-D932-4BC6-B450-A920176CDAFB}" type="datetimeFigureOut">
              <a:rPr lang="en-US" smtClean="0"/>
              <a:t>9/26/2018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1</a:t>
            </a:fld>
            <a:endParaRPr lang="en-US" dirty="0"/>
          </a:p>
        </p:txBody>
      </p:sp>
    </p:spTree>
    <p:extLst>
      <p:ext uri="{BB962C8B-B14F-4D97-AF65-F5344CB8AC3E}">
        <p14:creationId xmlns:p14="http://schemas.microsoft.com/office/powerpoint/2010/main" val="944859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than 1 in four of the top 50 fastest growing counties between 2016 and 2017 are Texas counties.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10</a:t>
            </a:fld>
            <a:endParaRPr lang="en-US" dirty="0"/>
          </a:p>
        </p:txBody>
      </p:sp>
    </p:spTree>
    <p:extLst>
      <p:ext uri="{BB962C8B-B14F-4D97-AF65-F5344CB8AC3E}">
        <p14:creationId xmlns:p14="http://schemas.microsoft.com/office/powerpoint/2010/main" val="2750112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Nearly</a:t>
            </a:r>
            <a:r>
              <a:rPr lang="en-US" baseline="0" dirty="0" smtClean="0"/>
              <a:t> half of the top 15 fastest growing cities between 2016 and 2017 are in Texas.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11</a:t>
            </a:fld>
            <a:endParaRPr lang="en-US" dirty="0"/>
          </a:p>
        </p:txBody>
      </p:sp>
    </p:spTree>
    <p:extLst>
      <p:ext uri="{BB962C8B-B14F-4D97-AF65-F5344CB8AC3E}">
        <p14:creationId xmlns:p14="http://schemas.microsoft.com/office/powerpoint/2010/main" val="578696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12</a:t>
            </a:fld>
            <a:endParaRPr lang="en-US" dirty="0"/>
          </a:p>
        </p:txBody>
      </p:sp>
    </p:spTree>
    <p:extLst>
      <p:ext uri="{BB962C8B-B14F-4D97-AF65-F5344CB8AC3E}">
        <p14:creationId xmlns:p14="http://schemas.microsoft.com/office/powerpoint/2010/main" val="995451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13</a:t>
            </a:fld>
            <a:endParaRPr lang="en-US" dirty="0"/>
          </a:p>
        </p:txBody>
      </p:sp>
    </p:spTree>
    <p:extLst>
      <p:ext uri="{BB962C8B-B14F-4D97-AF65-F5344CB8AC3E}">
        <p14:creationId xmlns:p14="http://schemas.microsoft.com/office/powerpoint/2010/main" val="1130619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52563" y="538163"/>
            <a:ext cx="6461125" cy="4846637"/>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In 2017, Texas continues to diversify with increases in proportion of population identifying as Hispanic and NH Asian and a decrease in the proportion identifying as White, NH.</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14</a:t>
            </a:fld>
            <a:endParaRPr lang="en-US" dirty="0"/>
          </a:p>
        </p:txBody>
      </p:sp>
    </p:spTree>
    <p:extLst>
      <p:ext uri="{BB962C8B-B14F-4D97-AF65-F5344CB8AC3E}">
        <p14:creationId xmlns:p14="http://schemas.microsoft.com/office/powerpoint/2010/main" val="2530657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15</a:t>
            </a:fld>
            <a:endParaRPr lang="en-US" dirty="0"/>
          </a:p>
        </p:txBody>
      </p:sp>
    </p:spTree>
    <p:extLst>
      <p:ext uri="{BB962C8B-B14F-4D97-AF65-F5344CB8AC3E}">
        <p14:creationId xmlns:p14="http://schemas.microsoft.com/office/powerpoint/2010/main" val="3745292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16</a:t>
            </a:fld>
            <a:endParaRPr lang="en-US" dirty="0"/>
          </a:p>
        </p:txBody>
      </p:sp>
    </p:spTree>
    <p:extLst>
      <p:ext uri="{BB962C8B-B14F-4D97-AF65-F5344CB8AC3E}">
        <p14:creationId xmlns:p14="http://schemas.microsoft.com/office/powerpoint/2010/main" val="3423621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 In 2017, median age of NH White women is 43.5 years of age, compared to 29.3 years of age for Hispanic women.</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17</a:t>
            </a:fld>
            <a:endParaRPr lang="en-US" dirty="0"/>
          </a:p>
        </p:txBody>
      </p:sp>
    </p:spTree>
    <p:extLst>
      <p:ext uri="{BB962C8B-B14F-4D97-AF65-F5344CB8AC3E}">
        <p14:creationId xmlns:p14="http://schemas.microsoft.com/office/powerpoint/2010/main" val="3237525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population pyramid represents the age, sex, race and</a:t>
            </a:r>
            <a:r>
              <a:rPr lang="en-US" baseline="0" dirty="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19</a:t>
            </a:fld>
            <a:endParaRPr lang="en-US" dirty="0"/>
          </a:p>
        </p:txBody>
      </p:sp>
    </p:spTree>
    <p:extLst>
      <p:ext uri="{BB962C8B-B14F-4D97-AF65-F5344CB8AC3E}">
        <p14:creationId xmlns:p14="http://schemas.microsoft.com/office/powerpoint/2010/main" val="2425087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2.8 million Young Texans or 18 to 24 year-olds</a:t>
            </a:r>
            <a:r>
              <a:rPr lang="en-US" baseline="0" dirty="0" smtClean="0"/>
              <a:t> in 2017. They are growing steadily, but at a decreasingly slower rate than other age groups.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21</a:t>
            </a:fld>
            <a:endParaRPr lang="en-US" dirty="0"/>
          </a:p>
        </p:txBody>
      </p:sp>
    </p:spTree>
    <p:extLst>
      <p:ext uri="{BB962C8B-B14F-4D97-AF65-F5344CB8AC3E}">
        <p14:creationId xmlns:p14="http://schemas.microsoft.com/office/powerpoint/2010/main" val="141097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2</a:t>
            </a:fld>
            <a:endParaRPr lang="en-US" dirty="0"/>
          </a:p>
        </p:txBody>
      </p:sp>
    </p:spTree>
    <p:extLst>
      <p:ext uri="{BB962C8B-B14F-4D97-AF65-F5344CB8AC3E}">
        <p14:creationId xmlns:p14="http://schemas.microsoft.com/office/powerpoint/2010/main" val="1959472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22</a:t>
            </a:fld>
            <a:endParaRPr lang="en-US" dirty="0"/>
          </a:p>
        </p:txBody>
      </p:sp>
    </p:spTree>
    <p:extLst>
      <p:ext uri="{BB962C8B-B14F-4D97-AF65-F5344CB8AC3E}">
        <p14:creationId xmlns:p14="http://schemas.microsoft.com/office/powerpoint/2010/main" val="1381031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Nearly half (or 46%) of Young</a:t>
            </a:r>
            <a:r>
              <a:rPr lang="en-US" baseline="0" dirty="0" smtClean="0"/>
              <a:t> Texans are Hispanic. Hispanics and other non-white race groups are driving growth in the 18 to 24 year-old population. The non-White population of 18 to 24 year-olds decreased between 2010 and 2017 from right under 1 million to 953 thousand. </a:t>
            </a:r>
            <a:endParaRPr lang="en-US" dirty="0" smtClean="0"/>
          </a:p>
        </p:txBody>
      </p:sp>
      <p:sp>
        <p:nvSpPr>
          <p:cNvPr id="4" name="Slide Number Placeholder 3"/>
          <p:cNvSpPr>
            <a:spLocks noGrp="1"/>
          </p:cNvSpPr>
          <p:nvPr>
            <p:ph type="sldNum" sz="quarter" idx="10"/>
          </p:nvPr>
        </p:nvSpPr>
        <p:spPr/>
        <p:txBody>
          <a:bodyPr/>
          <a:lstStyle/>
          <a:p>
            <a:fld id="{36C95698-22BF-4099-B592-586CF61CB162}" type="slidenum">
              <a:rPr lang="en-US" smtClean="0"/>
              <a:t>23</a:t>
            </a:fld>
            <a:endParaRPr lang="en-US" dirty="0"/>
          </a:p>
        </p:txBody>
      </p:sp>
    </p:spTree>
    <p:extLst>
      <p:ext uri="{BB962C8B-B14F-4D97-AF65-F5344CB8AC3E}">
        <p14:creationId xmlns:p14="http://schemas.microsoft.com/office/powerpoint/2010/main" val="4033094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the population of young Texans has been growing since the last Census, growth has been steadily decreasing among all race/ethnic groups, with actual declines seen among Black and non-Hispanic White 18 to 24 year olds.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24</a:t>
            </a:fld>
            <a:endParaRPr lang="en-US" dirty="0"/>
          </a:p>
        </p:txBody>
      </p:sp>
    </p:spTree>
    <p:extLst>
      <p:ext uri="{BB962C8B-B14F-4D97-AF65-F5344CB8AC3E}">
        <p14:creationId xmlns:p14="http://schemas.microsoft.com/office/powerpoint/2010/main" val="4178746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25</a:t>
            </a:fld>
            <a:endParaRPr lang="en-US" dirty="0"/>
          </a:p>
        </p:txBody>
      </p:sp>
    </p:spTree>
    <p:extLst>
      <p:ext uri="{BB962C8B-B14F-4D97-AF65-F5344CB8AC3E}">
        <p14:creationId xmlns:p14="http://schemas.microsoft.com/office/powerpoint/2010/main" val="2444980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26</a:t>
            </a:fld>
            <a:endParaRPr lang="en-US" dirty="0"/>
          </a:p>
        </p:txBody>
      </p:sp>
    </p:spTree>
    <p:extLst>
      <p:ext uri="{BB962C8B-B14F-4D97-AF65-F5344CB8AC3E}">
        <p14:creationId xmlns:p14="http://schemas.microsoft.com/office/powerpoint/2010/main" val="4229323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one-third</a:t>
            </a:r>
            <a:r>
              <a:rPr lang="en-US" baseline="0" dirty="0" smtClean="0"/>
              <a:t> of 18 to 24 year-olds are enrolled college or graduate school. Enrollment is higher among women of this age group. A large majority of young Texans enrolled in college or graduate school are enrolled in a public college or university. Of those, enrolled in private schools, there is a larger share who are women compared to men. </a:t>
            </a:r>
          </a:p>
          <a:p>
            <a:endParaRPr lang="en-US" baseline="0" dirty="0" smtClean="0"/>
          </a:p>
          <a:p>
            <a:r>
              <a:rPr lang="en-US" baseline="0" dirty="0" smtClean="0"/>
              <a:t>One in two 18 to 24 year-olds in Texas live below the poverty level, with young women more likely to live below poverty level. </a:t>
            </a:r>
          </a:p>
          <a:p>
            <a:endParaRPr lang="en-US" baseline="0" dirty="0" smtClean="0"/>
          </a:p>
          <a:p>
            <a:r>
              <a:rPr lang="en-US" baseline="0" dirty="0" smtClean="0"/>
              <a:t>18 to 24 year-old Texans have the highest uninsured rate of all other age groups, with young men being more likely to be uninsured.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27</a:t>
            </a:fld>
            <a:endParaRPr lang="en-US" dirty="0"/>
          </a:p>
        </p:txBody>
      </p:sp>
    </p:spTree>
    <p:extLst>
      <p:ext uri="{BB962C8B-B14F-4D97-AF65-F5344CB8AC3E}">
        <p14:creationId xmlns:p14="http://schemas.microsoft.com/office/powerpoint/2010/main" val="676075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28</a:t>
            </a:fld>
            <a:endParaRPr lang="en-US" dirty="0"/>
          </a:p>
        </p:txBody>
      </p:sp>
    </p:spTree>
    <p:extLst>
      <p:ext uri="{BB962C8B-B14F-4D97-AF65-F5344CB8AC3E}">
        <p14:creationId xmlns:p14="http://schemas.microsoft.com/office/powerpoint/2010/main" val="2234622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Texas continues to make strides</a:t>
            </a:r>
            <a:r>
              <a:rPr lang="en-US" baseline="0" dirty="0" smtClean="0"/>
              <a:t> in educational attainment. In 2007 about half (48.5%) of Texans 25 years and older had a high school diploma or GED or even less education and the other half had some college and up to a professional degree. By 2017, closer to 60% of Texans 25 years and older now have some college, a college degree, or a professional degree. Similarly our percent of the population with at least a HS diploma has increased from 79% in 2007 to over 83% in 2017 and the percent of population with a bachelor’s degree has increased from 25% to over 29% during the same time period.</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29</a:t>
            </a:fld>
            <a:endParaRPr lang="en-US" dirty="0"/>
          </a:p>
        </p:txBody>
      </p:sp>
    </p:spTree>
    <p:extLst>
      <p:ext uri="{BB962C8B-B14F-4D97-AF65-F5344CB8AC3E}">
        <p14:creationId xmlns:p14="http://schemas.microsoft.com/office/powerpoint/2010/main" val="3526434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30</a:t>
            </a:fld>
            <a:endParaRPr lang="en-US" dirty="0"/>
          </a:p>
        </p:txBody>
      </p:sp>
    </p:spTree>
    <p:extLst>
      <p:ext uri="{BB962C8B-B14F-4D97-AF65-F5344CB8AC3E}">
        <p14:creationId xmlns:p14="http://schemas.microsoft.com/office/powerpoint/2010/main" val="1343864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31</a:t>
            </a:fld>
            <a:endParaRPr lang="en-US" dirty="0"/>
          </a:p>
        </p:txBody>
      </p:sp>
    </p:spTree>
    <p:extLst>
      <p:ext uri="{BB962C8B-B14F-4D97-AF65-F5344CB8AC3E}">
        <p14:creationId xmlns:p14="http://schemas.microsoft.com/office/powerpoint/2010/main" val="79131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9225" y="561975"/>
            <a:ext cx="6791325" cy="5092700"/>
          </a:xfrm>
        </p:spPr>
      </p:sp>
      <p:sp>
        <p:nvSpPr>
          <p:cNvPr id="3" name="Notes Placeholder 2"/>
          <p:cNvSpPr>
            <a:spLocks noGrp="1"/>
          </p:cNvSpPr>
          <p:nvPr>
            <p:ph type="body" idx="1"/>
          </p:nvPr>
        </p:nvSpPr>
        <p:spPr/>
        <p:txBody>
          <a:bodyPr>
            <a:normAutofit/>
          </a:bodyPr>
          <a:lstStyle/>
          <a:p>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2010 and 2017.</a:t>
            </a:r>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3</a:t>
            </a:fld>
            <a:endParaRPr lang="en-US" dirty="0"/>
          </a:p>
        </p:txBody>
      </p:sp>
    </p:spTree>
    <p:extLst>
      <p:ext uri="{BB962C8B-B14F-4D97-AF65-F5344CB8AC3E}">
        <p14:creationId xmlns:p14="http://schemas.microsoft.com/office/powerpoint/2010/main" val="2955026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32</a:t>
            </a:fld>
            <a:endParaRPr lang="en-US" dirty="0"/>
          </a:p>
        </p:txBody>
      </p:sp>
    </p:spTree>
    <p:extLst>
      <p:ext uri="{BB962C8B-B14F-4D97-AF65-F5344CB8AC3E}">
        <p14:creationId xmlns:p14="http://schemas.microsoft.com/office/powerpoint/2010/main" val="1408268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7375" y="200025"/>
            <a:ext cx="8594725" cy="6445250"/>
          </a:xfrm>
        </p:spPr>
      </p:sp>
      <p:sp>
        <p:nvSpPr>
          <p:cNvPr id="3" name="Notes Placeholder 2"/>
          <p:cNvSpPr>
            <a:spLocks noGrp="1"/>
          </p:cNvSpPr>
          <p:nvPr>
            <p:ph type="body" idx="1"/>
          </p:nvPr>
        </p:nvSpPr>
        <p:spPr/>
        <p:txBody>
          <a:bodyPr/>
          <a:lstStyle/>
          <a:p>
            <a:r>
              <a:rPr lang="en-US" sz="900" dirty="0"/>
              <a:t>According to the most recent projection (2010-2015) Texas will add 10 million new residents over the 2010 census by 2030. The bulk of these new residents will be children and from Hispanic families. </a:t>
            </a:r>
          </a:p>
        </p:txBody>
      </p:sp>
      <p:sp>
        <p:nvSpPr>
          <p:cNvPr id="4" name="Slide Number Placeholder 3"/>
          <p:cNvSpPr>
            <a:spLocks noGrp="1"/>
          </p:cNvSpPr>
          <p:nvPr>
            <p:ph type="sldNum" sz="quarter" idx="10"/>
          </p:nvPr>
        </p:nvSpPr>
        <p:spPr/>
        <p:txBody>
          <a:bodyPr/>
          <a:lstStyle/>
          <a:p>
            <a:pPr defTabSz="931774" eaLnBrk="0" fontAlgn="base" hangingPunct="0">
              <a:spcBef>
                <a:spcPct val="0"/>
              </a:spcBef>
              <a:spcAft>
                <a:spcPct val="0"/>
              </a:spcAft>
              <a:defRPr/>
            </a:pPr>
            <a:fld id="{47192831-88FD-46AC-A3A6-55A2B3E79D84}" type="slidenum">
              <a:rPr lang="en-US">
                <a:solidFill>
                  <a:srgbClr val="000000"/>
                </a:solidFill>
                <a:latin typeface="Arial" charset="0"/>
                <a:ea typeface="ＭＳ Ｐゴシック" pitchFamily="-16" charset="-128"/>
              </a:rPr>
              <a:pPr defTabSz="931774" eaLnBrk="0" fontAlgn="base" hangingPunct="0">
                <a:spcBef>
                  <a:spcPct val="0"/>
                </a:spcBef>
                <a:spcAft>
                  <a:spcPct val="0"/>
                </a:spcAft>
                <a:defRPr/>
              </a:pPr>
              <a:t>33</a:t>
            </a:fld>
            <a:endParaRPr lang="en-US" dirty="0">
              <a:solidFill>
                <a:srgbClr val="000000"/>
              </a:solidFill>
              <a:latin typeface="Arial" charset="0"/>
              <a:ea typeface="ＭＳ Ｐゴシック" pitchFamily="-16" charset="-128"/>
            </a:endParaRPr>
          </a:p>
        </p:txBody>
      </p:sp>
    </p:spTree>
    <p:extLst>
      <p:ext uri="{BB962C8B-B14F-4D97-AF65-F5344CB8AC3E}">
        <p14:creationId xmlns:p14="http://schemas.microsoft.com/office/powerpoint/2010/main" val="3076573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 projections for children</a:t>
            </a:r>
            <a:r>
              <a:rPr lang="en-US" baseline="0" dirty="0" smtClean="0"/>
              <a:t> 0-18 years of age by race and ethnicity suggest that Latino’s are and will increasingly be the largest race/ethnic group. The number and percent of children who are non-Hispanic white are likely to decline. Non-Hispanic other are largely of Asian descent and they appear to be increasing rapidly, although the base number is small.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34</a:t>
            </a:fld>
            <a:endParaRPr lang="en-US" dirty="0"/>
          </a:p>
        </p:txBody>
      </p:sp>
    </p:spTree>
    <p:extLst>
      <p:ext uri="{BB962C8B-B14F-4D97-AF65-F5344CB8AC3E}">
        <p14:creationId xmlns:p14="http://schemas.microsoft.com/office/powerpoint/2010/main" val="1979738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projected number of children by race and</a:t>
            </a:r>
            <a:r>
              <a:rPr lang="en-US" baseline="0" dirty="0" smtClean="0"/>
              <a:t> ethnicity suggests that Hispanics are and will continue to drive increases in population among youth in Texas. </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35</a:t>
            </a:fld>
            <a:endParaRPr lang="en-US" dirty="0"/>
          </a:p>
        </p:txBody>
      </p:sp>
    </p:spTree>
    <p:extLst>
      <p:ext uri="{BB962C8B-B14F-4D97-AF65-F5344CB8AC3E}">
        <p14:creationId xmlns:p14="http://schemas.microsoft.com/office/powerpoint/2010/main" val="3047208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child aged population in Texas will increasingly be Hispanic</a:t>
            </a:r>
            <a:r>
              <a:rPr lang="en-US" baseline="0" dirty="0" smtClean="0"/>
              <a:t> and the percent that are non-Hispanic white will decrease over time. </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36</a:t>
            </a:fld>
            <a:endParaRPr lang="en-US" dirty="0"/>
          </a:p>
        </p:txBody>
      </p:sp>
    </p:spTree>
    <p:extLst>
      <p:ext uri="{BB962C8B-B14F-4D97-AF65-F5344CB8AC3E}">
        <p14:creationId xmlns:p14="http://schemas.microsoft.com/office/powerpoint/2010/main" val="709550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37</a:t>
            </a:fld>
            <a:endParaRPr lang="en-US" dirty="0"/>
          </a:p>
        </p:txBody>
      </p:sp>
    </p:spTree>
    <p:extLst>
      <p:ext uri="{BB962C8B-B14F-4D97-AF65-F5344CB8AC3E}">
        <p14:creationId xmlns:p14="http://schemas.microsoft.com/office/powerpoint/2010/main" val="536793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465138"/>
            <a:ext cx="8358188" cy="6269037"/>
          </a:xfrm>
        </p:spPr>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41</a:t>
            </a:fld>
            <a:endParaRPr lang="en-US" dirty="0"/>
          </a:p>
        </p:txBody>
      </p:sp>
    </p:spTree>
    <p:extLst>
      <p:ext uri="{BB962C8B-B14F-4D97-AF65-F5344CB8AC3E}">
        <p14:creationId xmlns:p14="http://schemas.microsoft.com/office/powerpoint/2010/main" val="1740427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42</a:t>
            </a:fld>
            <a:endParaRPr lang="en-US" dirty="0"/>
          </a:p>
        </p:txBody>
      </p:sp>
    </p:spTree>
    <p:extLst>
      <p:ext uri="{BB962C8B-B14F-4D97-AF65-F5344CB8AC3E}">
        <p14:creationId xmlns:p14="http://schemas.microsoft.com/office/powerpoint/2010/main" val="404662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161925"/>
            <a:ext cx="7759700" cy="5819775"/>
          </a:xfrm>
        </p:spPr>
      </p:sp>
      <p:sp>
        <p:nvSpPr>
          <p:cNvPr id="3" name="Notes Placeholder 2"/>
          <p:cNvSpPr>
            <a:spLocks noGrp="1"/>
          </p:cNvSpPr>
          <p:nvPr>
            <p:ph type="body" idx="1"/>
          </p:nvPr>
        </p:nvSpPr>
        <p:spPr/>
        <p:txBody>
          <a:bodyPr/>
          <a:lstStyle/>
          <a:p>
            <a:pPr defTabSz="966104">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in the west have experienced limited growth and some population decline. Approximately 86% of the population is along I-35 and east.  This area with the 3 major metropolitan areas at the points is often described as the Texas population triangle.</a:t>
            </a:r>
          </a:p>
        </p:txBody>
      </p:sp>
      <p:sp>
        <p:nvSpPr>
          <p:cNvPr id="4" name="Slide Number Placeholder 3"/>
          <p:cNvSpPr>
            <a:spLocks noGrp="1"/>
          </p:cNvSpPr>
          <p:nvPr>
            <p:ph type="sldNum" sz="quarter" idx="10"/>
          </p:nvPr>
        </p:nvSpPr>
        <p:spPr>
          <a:xfrm>
            <a:off x="5561585" y="7065264"/>
            <a:ext cx="4252976" cy="371856"/>
          </a:xfrm>
          <a:prstGeom prst="rect">
            <a:avLst/>
          </a:prstGeom>
        </p:spPr>
        <p:txBody>
          <a:bodyPr/>
          <a:lstStyle/>
          <a:p>
            <a:pPr>
              <a:defRPr/>
            </a:pPr>
            <a:fld id="{47192831-88FD-46AC-A3A6-55A2B3E79D84}" type="slidenum">
              <a:rPr lang="en-US" smtClean="0"/>
              <a:pPr>
                <a:defRPr/>
              </a:pPr>
              <a:t>4</a:t>
            </a:fld>
            <a:endParaRPr lang="en-US" dirty="0"/>
          </a:p>
        </p:txBody>
      </p:sp>
    </p:spTree>
    <p:extLst>
      <p:ext uri="{BB962C8B-B14F-4D97-AF65-F5344CB8AC3E}">
        <p14:creationId xmlns:p14="http://schemas.microsoft.com/office/powerpoint/2010/main" val="247273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506413"/>
            <a:ext cx="7996238" cy="5995987"/>
          </a:xfrm>
        </p:spPr>
      </p:sp>
      <p:sp>
        <p:nvSpPr>
          <p:cNvPr id="3" name="Notes Placeholder 2"/>
          <p:cNvSpPr>
            <a:spLocks noGrp="1"/>
          </p:cNvSpPr>
          <p:nvPr>
            <p:ph type="body" idx="1"/>
          </p:nvPr>
        </p:nvSpPr>
        <p:spPr>
          <a:xfrm>
            <a:off x="581595" y="6326474"/>
            <a:ext cx="9170982" cy="1926060"/>
          </a:xfrm>
          <a:prstGeom prst="rect">
            <a:avLst/>
          </a:prstGeom>
        </p:spPr>
        <p:txBody>
          <a:bodyPr/>
          <a:lstStyle/>
          <a:p>
            <a:pPr defTabSz="1002140">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Overall, </a:t>
            </a:r>
            <a:r>
              <a:rPr lang="en-US" dirty="0" smtClean="0"/>
              <a:t>163</a:t>
            </a:r>
            <a:r>
              <a:rPr lang="en-US" baseline="0" dirty="0" smtClean="0"/>
              <a:t> </a:t>
            </a:r>
            <a:r>
              <a:rPr lang="en-US" dirty="0" smtClean="0"/>
              <a:t>counties</a:t>
            </a:r>
            <a:r>
              <a:rPr lang="en-US" baseline="0" dirty="0" smtClean="0"/>
              <a:t> gained population while 91 (36%) lost population over the decade.</a:t>
            </a:r>
          </a:p>
          <a:p>
            <a:pPr defTabSz="1002140">
              <a:defRPr/>
            </a:pPr>
            <a:endParaRPr lang="en-US" dirty="0" smtClean="0"/>
          </a:p>
        </p:txBody>
      </p:sp>
      <p:sp>
        <p:nvSpPr>
          <p:cNvPr id="4" name="Slide Number Placeholder 3"/>
          <p:cNvSpPr>
            <a:spLocks noGrp="1"/>
          </p:cNvSpPr>
          <p:nvPr>
            <p:ph type="sldNum" sz="quarter" idx="10"/>
          </p:nvPr>
        </p:nvSpPr>
        <p:spPr>
          <a:xfrm>
            <a:off x="5743932" y="7372449"/>
            <a:ext cx="4392417" cy="388024"/>
          </a:xfrm>
          <a:prstGeom prst="rect">
            <a:avLst/>
          </a:prstGeom>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4037631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336550"/>
            <a:ext cx="7997825" cy="5997575"/>
          </a:xfrm>
        </p:spPr>
      </p:sp>
      <p:sp>
        <p:nvSpPr>
          <p:cNvPr id="3" name="Notes Placeholder 2"/>
          <p:cNvSpPr>
            <a:spLocks noGrp="1"/>
          </p:cNvSpPr>
          <p:nvPr>
            <p:ph type="body" idx="1"/>
          </p:nvPr>
        </p:nvSpPr>
        <p:spPr>
          <a:xfrm>
            <a:off x="581595" y="6157766"/>
            <a:ext cx="9170982" cy="1926060"/>
          </a:xfrm>
          <a:prstGeom prst="rect">
            <a:avLst/>
          </a:prstGeom>
        </p:spPr>
        <p:txBody>
          <a:bodyPr/>
          <a:lstStyle/>
          <a:p>
            <a:pPr defTabSz="1002140">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suburban population triangle counties, notably among counties between San Antonio and Austin. In the early part of the decade, counties in the Eagle Ford Shale area (south east of San Antonio) had been growing quickly. This is less so the case today. The Cline Shale area (Midland and Odessa area) continues to grow and in some cases even growing faster than the State. </a:t>
            </a:r>
          </a:p>
          <a:p>
            <a:pPr defTabSz="1002140">
              <a:defRPr/>
            </a:pPr>
            <a:endParaRPr lang="en-US" dirty="0" smtClean="0"/>
          </a:p>
        </p:txBody>
      </p:sp>
      <p:sp>
        <p:nvSpPr>
          <p:cNvPr id="4" name="Slide Number Placeholder 3"/>
          <p:cNvSpPr>
            <a:spLocks noGrp="1"/>
          </p:cNvSpPr>
          <p:nvPr>
            <p:ph type="sldNum" sz="quarter" idx="10"/>
          </p:nvPr>
        </p:nvSpPr>
        <p:spPr>
          <a:xfrm>
            <a:off x="5743932" y="7372449"/>
            <a:ext cx="4392417" cy="388024"/>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3290604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understand a couple of very</a:t>
            </a:r>
            <a:r>
              <a:rPr lang="en-US" baseline="0" dirty="0" smtClean="0"/>
              <a:t> basic element of population change to think about how growing population may impact our state infrastructure and demand for services. Population changes from two factors, one is natural increase which is simply births minus deaths over time. Essentially population added from natural increase are babies who are usually added to an already existing household. They won’t be attending school for at least the next 4 years and they won’t be driving their own vehicle on our roads for another 16 years. So the effect of population growth from natural increase on our state infrastructure is both lightening, from people dying, and somewhat lagged, until babies start attending school and driving on our roads. </a:t>
            </a:r>
          </a:p>
          <a:p>
            <a:endParaRPr lang="en-US" baseline="0" dirty="0" smtClean="0"/>
          </a:p>
          <a:p>
            <a:r>
              <a:rPr lang="en-US" baseline="0" dirty="0" smtClean="0"/>
              <a:t>The second way population changes is from net-migration, which is simply in-minus out migrants. In Texas, the balance has been for us to have more in than out migrants. Migrants, are usually adults who are looking for a place to live, adding a vehicle to the road, and for those with children enrolling in our schools. Essentially, migrants make a more immediate demand for goods and services and instantly contribute to adding stress to our state’s infrastructure.</a:t>
            </a:r>
          </a:p>
          <a:p>
            <a:endParaRPr lang="en-US" baseline="0" dirty="0" smtClean="0"/>
          </a:p>
          <a:p>
            <a:r>
              <a:rPr lang="en-US" baseline="0" dirty="0" smtClean="0"/>
              <a:t>When we look at population change in Texas, from 1950 to present we can see that before 1970, most of our growth was from natural increase. Starting in the 1970s a much larger percent of our growth is attributed to net migration and this continues to today where nearly half of our population change is from migration.</a:t>
            </a:r>
          </a:p>
          <a:p>
            <a:endParaRPr lang="en-US" dirty="0"/>
          </a:p>
        </p:txBody>
      </p:sp>
    </p:spTree>
    <p:extLst>
      <p:ext uri="{BB962C8B-B14F-4D97-AF65-F5344CB8AC3E}">
        <p14:creationId xmlns:p14="http://schemas.microsoft.com/office/powerpoint/2010/main" val="17458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a:t>
            </a:r>
            <a:r>
              <a:rPr lang="en-US" baseline="0" dirty="0" smtClean="0"/>
              <a:t> increase has been in the range of half of population change since the last Census in Texas. Thus Texas is growing quickly and substantially from having more births than deaths over time. In recent years the number and percent of new Texans from other states has declined and the number and percent of international migrants has increased. </a:t>
            </a:r>
            <a:endParaRPr lang="en-US" dirty="0"/>
          </a:p>
        </p:txBody>
      </p:sp>
      <p:sp>
        <p:nvSpPr>
          <p:cNvPr id="4" name="Slide Number Placeholder 3"/>
          <p:cNvSpPr>
            <a:spLocks noGrp="1"/>
          </p:cNvSpPr>
          <p:nvPr>
            <p:ph type="sldNum" sz="quarter" idx="10"/>
          </p:nvPr>
        </p:nvSpPr>
        <p:spPr/>
        <p:txBody>
          <a:bodyPr/>
          <a:lstStyle/>
          <a:p>
            <a:pPr defTabSz="931774" eaLnBrk="0" fontAlgn="base" hangingPunct="0">
              <a:spcBef>
                <a:spcPct val="0"/>
              </a:spcBef>
              <a:spcAft>
                <a:spcPct val="0"/>
              </a:spcAft>
              <a:defRPr/>
            </a:pPr>
            <a:fld id="{47192831-88FD-46AC-A3A6-55A2B3E79D84}" type="slidenum">
              <a:rPr lang="en-US">
                <a:solidFill>
                  <a:srgbClr val="000000"/>
                </a:solidFill>
                <a:latin typeface="Arial" charset="0"/>
                <a:ea typeface="ＭＳ Ｐゴシック" pitchFamily="-16" charset="-128"/>
              </a:rPr>
              <a:pPr defTabSz="931774" eaLnBrk="0" fontAlgn="base" hangingPunct="0">
                <a:spcBef>
                  <a:spcPct val="0"/>
                </a:spcBef>
                <a:spcAft>
                  <a:spcPct val="0"/>
                </a:spcAft>
                <a:defRPr/>
              </a:pPr>
              <a:t>8</a:t>
            </a:fld>
            <a:endParaRPr lang="en-US" dirty="0">
              <a:solidFill>
                <a:srgbClr val="000000"/>
              </a:solidFill>
              <a:latin typeface="Arial" charset="0"/>
              <a:ea typeface="ＭＳ Ｐゴシック" pitchFamily="-16" charset="-128"/>
            </a:endParaRPr>
          </a:p>
        </p:txBody>
      </p:sp>
    </p:spTree>
    <p:extLst>
      <p:ext uri="{BB962C8B-B14F-4D97-AF65-F5344CB8AC3E}">
        <p14:creationId xmlns:p14="http://schemas.microsoft.com/office/powerpoint/2010/main" val="2263609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Nearly a quarter of the top counties</a:t>
            </a:r>
            <a:r>
              <a:rPr lang="en-US" baseline="0" dirty="0" smtClean="0"/>
              <a:t> adding the most population between 2016 and 2017 are Texas counties.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9</a:t>
            </a:fld>
            <a:endParaRPr lang="en-US" dirty="0"/>
          </a:p>
        </p:txBody>
      </p:sp>
    </p:spTree>
    <p:extLst>
      <p:ext uri="{BB962C8B-B14F-4D97-AF65-F5344CB8AC3E}">
        <p14:creationId xmlns:p14="http://schemas.microsoft.com/office/powerpoint/2010/main" val="3909176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7" y="8"/>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7" y="1607208"/>
            <a:ext cx="3135086"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8"/>
            <a:ext cx="6387174"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4" y="5669287"/>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9/26/2018</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9/26/2018</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9/26/2018</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9/26/2018</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9/26/2018</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9/26/2018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solidFill>
                  <a:prstClr val="black">
                    <a:tint val="75000"/>
                  </a:prstClr>
                </a:solidFill>
              </a:rPr>
              <a:pPr/>
              <a:t>9/26/2018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solidFill>
                  <a:prstClr val="black">
                    <a:tint val="75000"/>
                  </a:prstClr>
                </a:solidFill>
              </a:rPr>
              <a:pPr/>
              <a:t>9/26/2018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solidFill>
                  <a:prstClr val="black">
                    <a:tint val="75000"/>
                  </a:prstClr>
                </a:solidFill>
              </a:rPr>
              <a:pPr/>
              <a:t>9/26/2018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solidFill>
                  <a:prstClr val="black">
                    <a:tint val="75000"/>
                  </a:prstClr>
                </a:solidFill>
              </a:rPr>
              <a:pPr/>
              <a:t>9/26/2018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solidFill>
                  <a:prstClr val="black">
                    <a:tint val="75000"/>
                  </a:prstClr>
                </a:solidFill>
              </a:rPr>
              <a:pPr/>
              <a:t>9/26/2018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solidFill>
                  <a:prstClr val="black">
                    <a:tint val="75000"/>
                  </a:prstClr>
                </a:solidFill>
              </a:rPr>
              <a:pPr/>
              <a:t>9/26/2018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solidFill>
                  <a:prstClr val="black">
                    <a:tint val="75000"/>
                  </a:prstClr>
                </a:solidFill>
              </a:rPr>
              <a:pPr/>
              <a:t>9/26/2018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solidFill>
                  <a:prstClr val="black">
                    <a:tint val="75000"/>
                  </a:prstClr>
                </a:solidFill>
              </a:rPr>
              <a:pPr/>
              <a:t>9/26/2018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solidFill>
                  <a:prstClr val="black">
                    <a:tint val="75000"/>
                  </a:prstClr>
                </a:solidFill>
              </a:rPr>
              <a:pPr/>
              <a:t>9/26/2018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solidFill>
                  <a:prstClr val="black">
                    <a:tint val="75000"/>
                  </a:prstClr>
                </a:solidFill>
              </a:rPr>
              <a:pPr/>
              <a:t>9/26/2018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6"/>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7"/>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solidFill>
                  <a:prstClr val="black">
                    <a:tint val="75000"/>
                  </a:prstClr>
                </a:solidFill>
              </a:rPr>
              <a:pPr/>
              <a:t>9/26/2018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8688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208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9/26/2018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32400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755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60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252053561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9/26/2018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3129757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9/26/2018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313727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9/26/2018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91376365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9/26/2018</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85363659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9/26/2018</a:t>
            </a:fld>
            <a:endParaRPr lang="en-US" dirty="0"/>
          </a:p>
        </p:txBody>
      </p:sp>
      <p:sp>
        <p:nvSpPr>
          <p:cNvPr id="4" name="Footer Placeholder 3"/>
          <p:cNvSpPr>
            <a:spLocks noGrp="1"/>
          </p:cNvSpPr>
          <p:nvPr>
            <p:ph type="ftr" sz="quarter" idx="11"/>
          </p:nvPr>
        </p:nvSpPr>
        <p:spPr/>
        <p:txBody>
          <a:bodyPr/>
          <a:lstStyle/>
          <a:p>
            <a:r>
              <a:rPr lang="en-US"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8215904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9/26/2018</a:t>
            </a:fld>
            <a:endParaRPr lang="en-US" dirty="0"/>
          </a:p>
        </p:txBody>
      </p:sp>
      <p:sp>
        <p:nvSpPr>
          <p:cNvPr id="3" name="Footer Placeholder 2"/>
          <p:cNvSpPr>
            <a:spLocks noGrp="1"/>
          </p:cNvSpPr>
          <p:nvPr>
            <p:ph type="ftr" sz="quarter" idx="11"/>
          </p:nvPr>
        </p:nvSpPr>
        <p:spPr/>
        <p:txBody>
          <a:bodyPr/>
          <a:lstStyle/>
          <a:p>
            <a:r>
              <a:rPr lang="en-US"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326683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9/26/2018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9/26/2018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94454820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9/26/2018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18333065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9/26/2018</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9054593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9/26/2018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6507248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9/26/2018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6737205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308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9"/>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9/26/2018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9/26/2018</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9/26/2018</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9/26/2018</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9/26/2018</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4.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1.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9/26/2018</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720" r:id="rId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9/26/2018</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9/26/2018</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FABAC6E-DB71-4523-8116-03E5C4C47792}" type="datetime1">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9/26/2018</a:t>
            </a:fld>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dirty="0" smtClean="0">
                <a:solidFill>
                  <a:prstClr val="black">
                    <a:tint val="75000"/>
                  </a:prstClr>
                </a:solidFill>
                <a:latin typeface="Arial" charset="0"/>
                <a:ea typeface="ＭＳ Ｐゴシック" pitchFamily="-16" charset="-128"/>
              </a:rPr>
              <a:t>DRAFT 5-25-10</a:t>
            </a: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9/26/2018</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5"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3227765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36.xml"/><Relationship Id="rId4" Type="http://schemas.openxmlformats.org/officeDocument/2006/relationships/chart" Target="../charts/chart19.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3.emf"/><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mailto:Lila.Valencia@utsa.edu" TargetMode="External"/><Relationship Id="rId7"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9.jpeg"/><Relationship Id="rId4" Type="http://schemas.openxmlformats.org/officeDocument/2006/relationships/hyperlink" Target="http://demographics.texas.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3973" y="163638"/>
            <a:ext cx="5650029" cy="1323703"/>
          </a:xfrm>
        </p:spPr>
        <p:txBody>
          <a:bodyPr>
            <a:noAutofit/>
          </a:bodyPr>
          <a:lstStyle/>
          <a:p>
            <a:r>
              <a:rPr lang="en-US" sz="2400" dirty="0" smtClean="0"/>
              <a:t/>
            </a:r>
            <a:br>
              <a:rPr lang="en-US" sz="2400" dirty="0" smtClean="0"/>
            </a:br>
            <a:r>
              <a:rPr lang="en-US" sz="2400" dirty="0" smtClean="0"/>
              <a:t>Demographic Trends, Characteristics, and Projections for Texas</a:t>
            </a:r>
            <a:endParaRPr lang="en-US" sz="2400" dirty="0"/>
          </a:p>
        </p:txBody>
      </p:sp>
      <p:sp>
        <p:nvSpPr>
          <p:cNvPr id="3" name="Subtitle 2"/>
          <p:cNvSpPr>
            <a:spLocks noGrp="1"/>
          </p:cNvSpPr>
          <p:nvPr>
            <p:ph type="subTitle" idx="1"/>
          </p:nvPr>
        </p:nvSpPr>
        <p:spPr>
          <a:xfrm>
            <a:off x="4841311" y="2534482"/>
            <a:ext cx="4408570" cy="2755787"/>
          </a:xfrm>
        </p:spPr>
        <p:txBody>
          <a:bodyPr>
            <a:normAutofit/>
          </a:bodyPr>
          <a:lstStyle/>
          <a:p>
            <a:endParaRPr lang="en-US" sz="1800" dirty="0">
              <a:latin typeface="+mj-lt"/>
            </a:endParaRPr>
          </a:p>
          <a:p>
            <a:pPr>
              <a:lnSpc>
                <a:spcPct val="120000"/>
              </a:lnSpc>
              <a:spcBef>
                <a:spcPts val="0"/>
              </a:spcBef>
            </a:pPr>
            <a:endParaRPr lang="en-US" sz="1600" dirty="0" smtClean="0">
              <a:latin typeface="+mj-lt"/>
            </a:endParaRPr>
          </a:p>
          <a:p>
            <a:pPr>
              <a:lnSpc>
                <a:spcPct val="120000"/>
              </a:lnSpc>
              <a:spcBef>
                <a:spcPts val="0"/>
              </a:spcBef>
            </a:pPr>
            <a:r>
              <a:rPr lang="en-US" sz="1600" dirty="0" smtClean="0">
                <a:latin typeface="+mj-lt"/>
              </a:rPr>
              <a:t>Texas Council of Academic Libraries</a:t>
            </a:r>
          </a:p>
          <a:p>
            <a:pPr>
              <a:lnSpc>
                <a:spcPct val="120000"/>
              </a:lnSpc>
              <a:spcBef>
                <a:spcPts val="0"/>
              </a:spcBef>
            </a:pPr>
            <a:r>
              <a:rPr lang="en-US" sz="1600" dirty="0" smtClean="0">
                <a:latin typeface="+mj-lt"/>
              </a:rPr>
              <a:t>Austin, TX</a:t>
            </a:r>
            <a:endParaRPr lang="en-US" sz="1600" dirty="0">
              <a:latin typeface="+mj-lt"/>
            </a:endParaRPr>
          </a:p>
          <a:p>
            <a:pPr>
              <a:lnSpc>
                <a:spcPct val="120000"/>
              </a:lnSpc>
              <a:spcBef>
                <a:spcPts val="0"/>
              </a:spcBef>
            </a:pPr>
            <a:r>
              <a:rPr lang="en-US" sz="1600" dirty="0" smtClean="0">
                <a:latin typeface="+mj-lt"/>
              </a:rPr>
              <a:t>September 26, 2018</a:t>
            </a:r>
            <a:endParaRPr lang="en-US" sz="1600"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7" y="6506686"/>
            <a:ext cx="341697" cy="341697"/>
          </a:xfrm>
          <a:prstGeom prst="rect">
            <a:avLst/>
          </a:prstGeom>
        </p:spPr>
      </p:pic>
      <p:sp>
        <p:nvSpPr>
          <p:cNvPr id="5" name="TextBox 4"/>
          <p:cNvSpPr txBox="1"/>
          <p:nvPr/>
        </p:nvSpPr>
        <p:spPr>
          <a:xfrm>
            <a:off x="424722" y="6477476"/>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1299752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5386" y="76200"/>
            <a:ext cx="6429154" cy="830997"/>
          </a:xfrm>
          <a:prstGeom prst="rect">
            <a:avLst/>
          </a:prstGeom>
        </p:spPr>
        <p:txBody>
          <a:bodyPr wrap="square">
            <a:spAutoFit/>
          </a:bodyPr>
          <a:lstStyle/>
          <a:p>
            <a:pPr algn="ctr"/>
            <a:r>
              <a:rPr lang="en-US" sz="2400" dirty="0" smtClean="0">
                <a:solidFill>
                  <a:schemeClr val="bg1"/>
                </a:solidFill>
              </a:rPr>
              <a:t>Top Counties for Percent Growth* in </a:t>
            </a:r>
            <a:r>
              <a:rPr lang="en-US" sz="2400" dirty="0">
                <a:solidFill>
                  <a:schemeClr val="bg1"/>
                </a:solidFill>
              </a:rPr>
              <a:t>Texas, </a:t>
            </a:r>
            <a:endParaRPr lang="en-US" sz="2400" dirty="0" smtClean="0">
              <a:solidFill>
                <a:schemeClr val="bg1"/>
              </a:solidFill>
            </a:endParaRPr>
          </a:p>
          <a:p>
            <a:pPr algn="ctr"/>
            <a:r>
              <a:rPr lang="en-US" sz="2400" dirty="0" smtClean="0">
                <a:solidFill>
                  <a:schemeClr val="bg1"/>
                </a:solidFill>
              </a:rPr>
              <a:t>2016-2017</a:t>
            </a:r>
            <a:endParaRPr lang="en-US" sz="24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06870722"/>
              </p:ext>
            </p:extLst>
          </p:nvPr>
        </p:nvGraphicFramePr>
        <p:xfrm>
          <a:off x="1665766" y="1284767"/>
          <a:ext cx="6716233" cy="4951944"/>
        </p:xfrm>
        <a:graphic>
          <a:graphicData uri="http://schemas.openxmlformats.org/drawingml/2006/table">
            <a:tbl>
              <a:tblPr firstRow="1" firstCol="1" bandRow="1">
                <a:tableStyleId>{5C22544A-7EE6-4342-B048-85BDC9FD1C3A}</a:tableStyleId>
              </a:tblPr>
              <a:tblGrid>
                <a:gridCol w="2054377">
                  <a:extLst>
                    <a:ext uri="{9D8B030D-6E8A-4147-A177-3AD203B41FA5}">
                      <a16:colId xmlns:a16="http://schemas.microsoft.com/office/drawing/2014/main" val="20000"/>
                    </a:ext>
                  </a:extLst>
                </a:gridCol>
                <a:gridCol w="632116">
                  <a:extLst>
                    <a:ext uri="{9D8B030D-6E8A-4147-A177-3AD203B41FA5}">
                      <a16:colId xmlns:a16="http://schemas.microsoft.com/office/drawing/2014/main" val="20001"/>
                    </a:ext>
                  </a:extLst>
                </a:gridCol>
                <a:gridCol w="1422261">
                  <a:extLst>
                    <a:ext uri="{9D8B030D-6E8A-4147-A177-3AD203B41FA5}">
                      <a16:colId xmlns:a16="http://schemas.microsoft.com/office/drawing/2014/main" val="20002"/>
                    </a:ext>
                  </a:extLst>
                </a:gridCol>
                <a:gridCol w="1264232">
                  <a:extLst>
                    <a:ext uri="{9D8B030D-6E8A-4147-A177-3AD203B41FA5}">
                      <a16:colId xmlns:a16="http://schemas.microsoft.com/office/drawing/2014/main" val="20003"/>
                    </a:ext>
                  </a:extLst>
                </a:gridCol>
                <a:gridCol w="1343247">
                  <a:extLst>
                    <a:ext uri="{9D8B030D-6E8A-4147-A177-3AD203B41FA5}">
                      <a16:colId xmlns:a16="http://schemas.microsoft.com/office/drawing/2014/main" val="20004"/>
                    </a:ext>
                  </a:extLst>
                </a:gridCol>
              </a:tblGrid>
              <a:tr h="967041">
                <a:tc>
                  <a:txBody>
                    <a:bodyPr/>
                    <a:lstStyle/>
                    <a:p>
                      <a:pPr algn="ctr">
                        <a:lnSpc>
                          <a:spcPct val="107000"/>
                        </a:lnSpc>
                      </a:pPr>
                      <a:r>
                        <a:rPr lang="en-US" sz="1400" b="0" dirty="0" smtClean="0">
                          <a:effectLst/>
                          <a:latin typeface="Calibri" panose="020F0502020204030204" pitchFamily="34" charset="0"/>
                        </a:rPr>
                        <a:t>County</a:t>
                      </a:r>
                    </a:p>
                    <a:p>
                      <a:pPr algn="ctr">
                        <a:lnSpc>
                          <a:spcPct val="107000"/>
                        </a:lnSpc>
                      </a:pPr>
                      <a:endParaRPr lang="en-US" sz="1400" b="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400" b="0" dirty="0">
                          <a:effectLst/>
                        </a:rPr>
                        <a:t>U.S. Rank</a:t>
                      </a:r>
                      <a:endParaRPr lang="en-US"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b="0" dirty="0" smtClean="0">
                          <a:effectLst/>
                        </a:rPr>
                        <a:t>2016-2017</a:t>
                      </a:r>
                      <a:r>
                        <a:rPr lang="en-US" sz="1400" b="0" baseline="0" dirty="0" smtClean="0">
                          <a:effectLst/>
                        </a:rPr>
                        <a:t> </a:t>
                      </a:r>
                      <a:r>
                        <a:rPr lang="en-US" sz="1400" b="0" dirty="0" smtClean="0">
                          <a:effectLst/>
                        </a:rPr>
                        <a:t>Percent Population </a:t>
                      </a:r>
                      <a:r>
                        <a:rPr lang="en-US" sz="1400" b="0" dirty="0">
                          <a:effectLst/>
                        </a:rPr>
                        <a:t>Change</a:t>
                      </a:r>
                      <a:endParaRPr lang="en-US"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b="0" dirty="0">
                          <a:effectLst/>
                        </a:rPr>
                        <a:t>Percent </a:t>
                      </a:r>
                      <a:r>
                        <a:rPr lang="en-US" sz="1400" b="0" dirty="0" smtClean="0">
                          <a:effectLst/>
                        </a:rPr>
                        <a:t>Change</a:t>
                      </a:r>
                      <a:r>
                        <a:rPr lang="en-US" sz="1400" b="0" baseline="0" dirty="0" smtClean="0">
                          <a:effectLst/>
                        </a:rPr>
                        <a:t> </a:t>
                      </a:r>
                      <a:r>
                        <a:rPr lang="en-US" sz="1400" b="0" dirty="0" smtClean="0">
                          <a:effectLst/>
                        </a:rPr>
                        <a:t>from Domestic Migration</a:t>
                      </a:r>
                      <a:endParaRPr lang="en-US"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b="0" dirty="0">
                          <a:effectLst/>
                        </a:rPr>
                        <a:t>Percent </a:t>
                      </a:r>
                      <a:r>
                        <a:rPr lang="en-US" sz="1400" b="0" dirty="0" smtClean="0">
                          <a:effectLst/>
                        </a:rPr>
                        <a:t> Change from International</a:t>
                      </a:r>
                    </a:p>
                    <a:p>
                      <a:pPr marL="0" marR="0" algn="ctr">
                        <a:lnSpc>
                          <a:spcPct val="107000"/>
                        </a:lnSpc>
                        <a:spcBef>
                          <a:spcPts val="0"/>
                        </a:spcBef>
                        <a:spcAft>
                          <a:spcPts val="0"/>
                        </a:spcAft>
                      </a:pPr>
                      <a:r>
                        <a:rPr lang="en-US" sz="1400" b="0" dirty="0" smtClean="0">
                          <a:effectLst/>
                        </a:rPr>
                        <a:t>Migration </a:t>
                      </a:r>
                      <a:endParaRPr lang="en-US"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306531">
                <a:tc>
                  <a:txBody>
                    <a:bodyPr/>
                    <a:lstStyle/>
                    <a:p>
                      <a:pPr algn="l" fontAlgn="b"/>
                      <a:r>
                        <a:rPr lang="en-US" sz="1600" b="0" i="0" u="none" strike="noStrike" dirty="0">
                          <a:solidFill>
                            <a:schemeClr val="bg1"/>
                          </a:solidFill>
                          <a:effectLst/>
                          <a:latin typeface="Calibri" panose="020F0502020204030204" pitchFamily="34" charset="0"/>
                        </a:rPr>
                        <a:t>Comal</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2</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5.1%</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90.7%</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1.9%</a:t>
                      </a:r>
                    </a:p>
                  </a:txBody>
                  <a:tcPr marL="7620" marR="7620" marT="7620" marB="0" anchor="b"/>
                </a:tc>
                <a:extLst>
                  <a:ext uri="{0D108BD9-81ED-4DB2-BD59-A6C34878D82A}">
                    <a16:rowId xmlns:a16="http://schemas.microsoft.com/office/drawing/2014/main" val="10001"/>
                  </a:ext>
                </a:extLst>
              </a:tr>
              <a:tr h="306531">
                <a:tc>
                  <a:txBody>
                    <a:bodyPr/>
                    <a:lstStyle/>
                    <a:p>
                      <a:pPr algn="l" fontAlgn="b"/>
                      <a:r>
                        <a:rPr lang="en-US" sz="1600" b="0" i="0" u="none" strike="noStrike" dirty="0">
                          <a:solidFill>
                            <a:schemeClr val="bg1"/>
                          </a:solidFill>
                          <a:effectLst/>
                          <a:latin typeface="Calibri" panose="020F0502020204030204" pitchFamily="34" charset="0"/>
                        </a:rPr>
                        <a:t>Hays</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4</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5.0%</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81.6%</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2.8%</a:t>
                      </a:r>
                    </a:p>
                  </a:txBody>
                  <a:tcPr marL="7620" marR="7620" marT="7620" marB="0" anchor="b"/>
                </a:tc>
                <a:extLst>
                  <a:ext uri="{0D108BD9-81ED-4DB2-BD59-A6C34878D82A}">
                    <a16:rowId xmlns:a16="http://schemas.microsoft.com/office/drawing/2014/main" val="10002"/>
                  </a:ext>
                </a:extLst>
              </a:tr>
              <a:tr h="306531">
                <a:tc>
                  <a:txBody>
                    <a:bodyPr/>
                    <a:lstStyle/>
                    <a:p>
                      <a:pPr algn="l" fontAlgn="b"/>
                      <a:r>
                        <a:rPr lang="en-US" sz="1600" b="0" i="0" u="none" strike="noStrike" dirty="0">
                          <a:solidFill>
                            <a:schemeClr val="bg1"/>
                          </a:solidFill>
                          <a:effectLst/>
                          <a:latin typeface="Calibri" panose="020F0502020204030204" pitchFamily="34" charset="0"/>
                        </a:rPr>
                        <a:t>Kendall</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5</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4.9%</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96.3%</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3.3%</a:t>
                      </a:r>
                    </a:p>
                  </a:txBody>
                  <a:tcPr marL="7620" marR="7620" marT="7620" marB="0" anchor="b"/>
                </a:tc>
                <a:extLst>
                  <a:ext uri="{0D108BD9-81ED-4DB2-BD59-A6C34878D82A}">
                    <a16:rowId xmlns:a16="http://schemas.microsoft.com/office/drawing/2014/main" val="10003"/>
                  </a:ext>
                </a:extLst>
              </a:tr>
              <a:tr h="306531">
                <a:tc>
                  <a:txBody>
                    <a:bodyPr/>
                    <a:lstStyle/>
                    <a:p>
                      <a:pPr algn="l" fontAlgn="b"/>
                      <a:r>
                        <a:rPr lang="en-US" sz="1600" b="0" i="0" u="none" strike="noStrike" dirty="0">
                          <a:solidFill>
                            <a:schemeClr val="bg1"/>
                          </a:solidFill>
                          <a:effectLst/>
                          <a:latin typeface="Calibri" panose="020F0502020204030204" pitchFamily="34" charset="0"/>
                        </a:rPr>
                        <a:t>Kaufman</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11</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4.1%</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83.0%</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2.2%</a:t>
                      </a:r>
                    </a:p>
                  </a:txBody>
                  <a:tcPr marL="7620" marR="7620" marT="7620" marB="0" anchor="b"/>
                </a:tc>
                <a:extLst>
                  <a:ext uri="{0D108BD9-81ED-4DB2-BD59-A6C34878D82A}">
                    <a16:rowId xmlns:a16="http://schemas.microsoft.com/office/drawing/2014/main" val="10004"/>
                  </a:ext>
                </a:extLst>
              </a:tr>
              <a:tr h="306531">
                <a:tc>
                  <a:txBody>
                    <a:bodyPr/>
                    <a:lstStyle/>
                    <a:p>
                      <a:pPr algn="l" fontAlgn="b"/>
                      <a:r>
                        <a:rPr lang="en-US" sz="1600" b="0" i="0" u="none" strike="noStrike" dirty="0">
                          <a:solidFill>
                            <a:schemeClr val="bg1"/>
                          </a:solidFill>
                          <a:effectLst/>
                          <a:latin typeface="Calibri" panose="020F0502020204030204" pitchFamily="34" charset="0"/>
                        </a:rPr>
                        <a:t>Rains</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13</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4.0%</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103.1%</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2.9%</a:t>
                      </a:r>
                    </a:p>
                  </a:txBody>
                  <a:tcPr marL="7620" marR="7620" marT="7620" marB="0" anchor="b"/>
                </a:tc>
                <a:extLst>
                  <a:ext uri="{0D108BD9-81ED-4DB2-BD59-A6C34878D82A}">
                    <a16:rowId xmlns:a16="http://schemas.microsoft.com/office/drawing/2014/main" val="10005"/>
                  </a:ext>
                </a:extLst>
              </a:tr>
              <a:tr h="306531">
                <a:tc>
                  <a:txBody>
                    <a:bodyPr/>
                    <a:lstStyle/>
                    <a:p>
                      <a:pPr algn="l" fontAlgn="b"/>
                      <a:r>
                        <a:rPr lang="en-US" sz="1600" b="0" i="0" u="none" strike="noStrike" dirty="0">
                          <a:solidFill>
                            <a:schemeClr val="bg1"/>
                          </a:solidFill>
                          <a:effectLst/>
                          <a:latin typeface="Calibri" panose="020F0502020204030204" pitchFamily="34" charset="0"/>
                        </a:rPr>
                        <a:t>Williamson</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16</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3.7%</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73.5%</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6.3%</a:t>
                      </a:r>
                    </a:p>
                  </a:txBody>
                  <a:tcPr marL="7620" marR="7620" marT="7620" marB="0" anchor="b"/>
                </a:tc>
                <a:extLst>
                  <a:ext uri="{0D108BD9-81ED-4DB2-BD59-A6C34878D82A}">
                    <a16:rowId xmlns:a16="http://schemas.microsoft.com/office/drawing/2014/main" val="10006"/>
                  </a:ext>
                </a:extLst>
              </a:tr>
              <a:tr h="306531">
                <a:tc>
                  <a:txBody>
                    <a:bodyPr/>
                    <a:lstStyle/>
                    <a:p>
                      <a:pPr algn="l" fontAlgn="b"/>
                      <a:r>
                        <a:rPr lang="en-US" sz="1600" b="0" i="0" u="none" strike="noStrike" dirty="0">
                          <a:solidFill>
                            <a:schemeClr val="bg1"/>
                          </a:solidFill>
                          <a:effectLst/>
                          <a:latin typeface="Calibri" panose="020F0502020204030204" pitchFamily="34" charset="0"/>
                        </a:rPr>
                        <a:t>Rockwall</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22</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3.6%</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81.8%</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2.4%</a:t>
                      </a:r>
                    </a:p>
                  </a:txBody>
                  <a:tcPr marL="7620" marR="7620" marT="7620" marB="0" anchor="b"/>
                </a:tc>
                <a:extLst>
                  <a:ext uri="{0D108BD9-81ED-4DB2-BD59-A6C34878D82A}">
                    <a16:rowId xmlns:a16="http://schemas.microsoft.com/office/drawing/2014/main" val="10007"/>
                  </a:ext>
                </a:extLst>
              </a:tr>
              <a:tr h="306531">
                <a:tc>
                  <a:txBody>
                    <a:bodyPr/>
                    <a:lstStyle/>
                    <a:p>
                      <a:pPr algn="l" fontAlgn="b"/>
                      <a:r>
                        <a:rPr lang="en-US" sz="1600" b="0" i="0" u="none" strike="noStrike" dirty="0">
                          <a:solidFill>
                            <a:schemeClr val="bg1"/>
                          </a:solidFill>
                          <a:effectLst/>
                          <a:latin typeface="Calibri" panose="020F0502020204030204" pitchFamily="34" charset="0"/>
                        </a:rPr>
                        <a:t>Parker</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26</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3.6%</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89.7%</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1.3%</a:t>
                      </a:r>
                    </a:p>
                  </a:txBody>
                  <a:tcPr marL="7620" marR="7620" marT="7620" marB="0" anchor="b"/>
                </a:tc>
                <a:extLst>
                  <a:ext uri="{0D108BD9-81ED-4DB2-BD59-A6C34878D82A}">
                    <a16:rowId xmlns:a16="http://schemas.microsoft.com/office/drawing/2014/main" val="10008"/>
                  </a:ext>
                </a:extLst>
              </a:tr>
              <a:tr h="306531">
                <a:tc>
                  <a:txBody>
                    <a:bodyPr/>
                    <a:lstStyle/>
                    <a:p>
                      <a:pPr algn="l" fontAlgn="b"/>
                      <a:r>
                        <a:rPr lang="en-US" sz="1600" b="0" i="0" u="none" strike="noStrike" dirty="0">
                          <a:solidFill>
                            <a:schemeClr val="bg1"/>
                          </a:solidFill>
                          <a:effectLst/>
                          <a:latin typeface="Calibri" panose="020F0502020204030204" pitchFamily="34" charset="0"/>
                        </a:rPr>
                        <a:t>Denton</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32</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3.5%</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67.0%</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9.7%</a:t>
                      </a:r>
                    </a:p>
                  </a:txBody>
                  <a:tcPr marL="7620" marR="7620" marT="7620" marB="0" anchor="b"/>
                </a:tc>
                <a:extLst>
                  <a:ext uri="{0D108BD9-81ED-4DB2-BD59-A6C34878D82A}">
                    <a16:rowId xmlns:a16="http://schemas.microsoft.com/office/drawing/2014/main" val="10009"/>
                  </a:ext>
                </a:extLst>
              </a:tr>
              <a:tr h="306531">
                <a:tc>
                  <a:txBody>
                    <a:bodyPr/>
                    <a:lstStyle/>
                    <a:p>
                      <a:pPr algn="l" fontAlgn="b"/>
                      <a:r>
                        <a:rPr lang="en-US" sz="1600" b="0" i="0" u="none" strike="noStrike" dirty="0">
                          <a:solidFill>
                            <a:schemeClr val="bg1"/>
                          </a:solidFill>
                          <a:effectLst/>
                          <a:latin typeface="Calibri" panose="020F0502020204030204" pitchFamily="34" charset="0"/>
                        </a:rPr>
                        <a:t>Guadalupe</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36</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3.3%</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81.4%</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2.7%</a:t>
                      </a:r>
                    </a:p>
                  </a:txBody>
                  <a:tcPr marL="7620" marR="7620" marT="7620" marB="0" anchor="b"/>
                </a:tc>
                <a:extLst>
                  <a:ext uri="{0D108BD9-81ED-4DB2-BD59-A6C34878D82A}">
                    <a16:rowId xmlns:a16="http://schemas.microsoft.com/office/drawing/2014/main" val="10010"/>
                  </a:ext>
                </a:extLst>
              </a:tr>
              <a:tr h="306531">
                <a:tc>
                  <a:txBody>
                    <a:bodyPr/>
                    <a:lstStyle/>
                    <a:p>
                      <a:pPr algn="l" fontAlgn="b"/>
                      <a:r>
                        <a:rPr lang="en-US" sz="1600" b="0" i="0" u="none" strike="noStrike" dirty="0">
                          <a:solidFill>
                            <a:schemeClr val="bg1"/>
                          </a:solidFill>
                          <a:effectLst/>
                          <a:latin typeface="Calibri" panose="020F0502020204030204" pitchFamily="34" charset="0"/>
                        </a:rPr>
                        <a:t>Ellis</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44</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3.1%</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78.2%</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3.0%</a:t>
                      </a:r>
                    </a:p>
                  </a:txBody>
                  <a:tcPr marL="7620" marR="7620" marT="7620" marB="0" anchor="b"/>
                </a:tc>
                <a:extLst>
                  <a:ext uri="{0D108BD9-81ED-4DB2-BD59-A6C34878D82A}">
                    <a16:rowId xmlns:a16="http://schemas.microsoft.com/office/drawing/2014/main" val="10011"/>
                  </a:ext>
                </a:extLst>
              </a:tr>
              <a:tr h="306531">
                <a:tc>
                  <a:txBody>
                    <a:bodyPr/>
                    <a:lstStyle/>
                    <a:p>
                      <a:pPr algn="l" fontAlgn="b"/>
                      <a:r>
                        <a:rPr lang="en-US" sz="1600" b="0" i="0" u="none" strike="noStrike" dirty="0">
                          <a:solidFill>
                            <a:schemeClr val="bg1"/>
                          </a:solidFill>
                          <a:effectLst/>
                          <a:latin typeface="Calibri" panose="020F0502020204030204" pitchFamily="34" charset="0"/>
                        </a:rPr>
                        <a:t>Llano</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45</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3.1%</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119.8%</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0.5%</a:t>
                      </a:r>
                    </a:p>
                  </a:txBody>
                  <a:tcPr marL="7620" marR="7620" marT="7620" marB="0" anchor="b"/>
                </a:tc>
                <a:extLst>
                  <a:ext uri="{0D108BD9-81ED-4DB2-BD59-A6C34878D82A}">
                    <a16:rowId xmlns:a16="http://schemas.microsoft.com/office/drawing/2014/main" val="1504884576"/>
                  </a:ext>
                </a:extLst>
              </a:tr>
              <a:tr h="306531">
                <a:tc>
                  <a:txBody>
                    <a:bodyPr/>
                    <a:lstStyle/>
                    <a:p>
                      <a:pPr algn="l" fontAlgn="b"/>
                      <a:r>
                        <a:rPr lang="en-US" sz="1600" b="0" i="0" u="none" strike="noStrike" dirty="0">
                          <a:solidFill>
                            <a:schemeClr val="bg1"/>
                          </a:solidFill>
                          <a:effectLst/>
                          <a:latin typeface="Calibri" panose="020F0502020204030204" pitchFamily="34" charset="0"/>
                        </a:rPr>
                        <a:t>Fort Bend</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48</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3.1%</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48.1%</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22.6%</a:t>
                      </a:r>
                    </a:p>
                  </a:txBody>
                  <a:tcPr marL="7620" marR="7620" marT="7620" marB="0" anchor="b"/>
                </a:tc>
                <a:extLst>
                  <a:ext uri="{0D108BD9-81ED-4DB2-BD59-A6C34878D82A}">
                    <a16:rowId xmlns:a16="http://schemas.microsoft.com/office/drawing/2014/main" val="2999213434"/>
                  </a:ext>
                </a:extLst>
              </a:tr>
            </a:tbl>
          </a:graphicData>
        </a:graphic>
      </p:graphicFrame>
      <p:sp>
        <p:nvSpPr>
          <p:cNvPr id="5" name="Rectangle 4"/>
          <p:cNvSpPr/>
          <p:nvPr/>
        </p:nvSpPr>
        <p:spPr>
          <a:xfrm>
            <a:off x="104934" y="6236716"/>
            <a:ext cx="4572000" cy="635751"/>
          </a:xfrm>
          <a:prstGeom prst="rect">
            <a:avLst/>
          </a:prstGeom>
        </p:spPr>
        <p:txBody>
          <a:bodyPr>
            <a:spAutoFit/>
          </a:bodyPr>
          <a:lstStyle/>
          <a:p>
            <a:pPr marL="0" marR="0">
              <a:lnSpc>
                <a:spcPct val="107000"/>
              </a:lnSpc>
              <a:spcBef>
                <a:spcPts val="0"/>
              </a:spcBef>
              <a:spcAft>
                <a:spcPts val="0"/>
              </a:spcAft>
            </a:pPr>
            <a:r>
              <a:rPr lang="en-US" sz="1100" dirty="0" smtClean="0">
                <a:solidFill>
                  <a:schemeClr val="bg1">
                    <a:lumMod val="50000"/>
                  </a:schemeClr>
                </a:solidFill>
              </a:rPr>
              <a:t>*Among Counties with 10,000 or more population in 2017</a:t>
            </a:r>
          </a:p>
          <a:p>
            <a:pPr marL="0" marR="0">
              <a:lnSpc>
                <a:spcPct val="107000"/>
              </a:lnSpc>
              <a:spcBef>
                <a:spcPts val="0"/>
              </a:spcBef>
              <a:spcAft>
                <a:spcPts val="0"/>
              </a:spcAft>
            </a:pPr>
            <a:r>
              <a:rPr lang="fr-FR" sz="11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t>
            </a:r>
            <a:r>
              <a:rPr lang="fr-FR" sz="11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2017 </a:t>
            </a:r>
            <a:r>
              <a:rPr lang="fr-FR" sz="11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Vintage Population </a:t>
            </a:r>
            <a:r>
              <a:rPr lang="fr-FR" sz="11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Estimates</a:t>
            </a:r>
            <a:endParaRPr lang="fr-FR" sz="11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791200" y="2282456"/>
            <a:ext cx="1233377" cy="3954260"/>
          </a:xfrm>
          <a:prstGeom prst="rect">
            <a:avLst/>
          </a:prstGeom>
          <a:noFill/>
          <a:ln w="34925">
            <a:solidFill>
              <a:srgbClr val="C00000"/>
            </a:solidFill>
          </a:ln>
        </p:spPr>
        <p:txBody>
          <a:bodyPr wrap="square"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427860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The 15 Fastest-Growing Large Cities and Towns Between July 1, 2016, and July 1, 2017 (Populations of 50,000 or more in 2016)</a:t>
            </a:r>
          </a:p>
        </p:txBody>
      </p:sp>
      <p:graphicFrame>
        <p:nvGraphicFramePr>
          <p:cNvPr id="5" name="Content Placeholder 4"/>
          <p:cNvGraphicFramePr>
            <a:graphicFrameLocks noGrp="1"/>
          </p:cNvGraphicFramePr>
          <p:nvPr>
            <p:ph idx="1"/>
            <p:extLst/>
          </p:nvPr>
        </p:nvGraphicFramePr>
        <p:xfrm>
          <a:off x="914401" y="1511303"/>
          <a:ext cx="7543799" cy="4921926"/>
        </p:xfrm>
        <a:graphic>
          <a:graphicData uri="http://schemas.openxmlformats.org/drawingml/2006/table">
            <a:tbl>
              <a:tblPr>
                <a:tableStyleId>{69CF1AB2-1976-4502-BF36-3FF5EA218861}</a:tableStyleId>
              </a:tblPr>
              <a:tblGrid>
                <a:gridCol w="609599">
                  <a:extLst>
                    <a:ext uri="{9D8B030D-6E8A-4147-A177-3AD203B41FA5}">
                      <a16:colId xmlns:a16="http://schemas.microsoft.com/office/drawing/2014/main" val="960132175"/>
                    </a:ext>
                  </a:extLst>
                </a:gridCol>
                <a:gridCol w="3153968">
                  <a:extLst>
                    <a:ext uri="{9D8B030D-6E8A-4147-A177-3AD203B41FA5}">
                      <a16:colId xmlns:a16="http://schemas.microsoft.com/office/drawing/2014/main" val="1341280908"/>
                    </a:ext>
                  </a:extLst>
                </a:gridCol>
                <a:gridCol w="947984">
                  <a:extLst>
                    <a:ext uri="{9D8B030D-6E8A-4147-A177-3AD203B41FA5}">
                      <a16:colId xmlns:a16="http://schemas.microsoft.com/office/drawing/2014/main" val="4234215706"/>
                    </a:ext>
                  </a:extLst>
                </a:gridCol>
                <a:gridCol w="1006501">
                  <a:extLst>
                    <a:ext uri="{9D8B030D-6E8A-4147-A177-3AD203B41FA5}">
                      <a16:colId xmlns:a16="http://schemas.microsoft.com/office/drawing/2014/main" val="941768521"/>
                    </a:ext>
                  </a:extLst>
                </a:gridCol>
                <a:gridCol w="1825747">
                  <a:extLst>
                    <a:ext uri="{9D8B030D-6E8A-4147-A177-3AD203B41FA5}">
                      <a16:colId xmlns:a16="http://schemas.microsoft.com/office/drawing/2014/main" val="2482976314"/>
                    </a:ext>
                  </a:extLst>
                </a:gridCol>
              </a:tblGrid>
              <a:tr h="630396">
                <a:tc>
                  <a:txBody>
                    <a:bodyPr/>
                    <a:lstStyle/>
                    <a:p>
                      <a:pPr algn="ctr"/>
                      <a:r>
                        <a:rPr lang="en-US" sz="1600" dirty="0">
                          <a:solidFill>
                            <a:schemeClr val="tx2"/>
                          </a:solidFill>
                        </a:rPr>
                        <a:t>Rank</a:t>
                      </a:r>
                    </a:p>
                  </a:txBody>
                  <a:tcPr marL="20822" marR="20822" marT="20822" marB="20822"/>
                </a:tc>
                <a:tc>
                  <a:txBody>
                    <a:bodyPr/>
                    <a:lstStyle/>
                    <a:p>
                      <a:pPr algn="ctr"/>
                      <a:r>
                        <a:rPr lang="en-US" sz="1600" dirty="0" smtClean="0">
                          <a:solidFill>
                            <a:schemeClr val="tx2"/>
                          </a:solidFill>
                        </a:rPr>
                        <a:t>City</a:t>
                      </a:r>
                      <a:endParaRPr lang="en-US" sz="1600" dirty="0">
                        <a:solidFill>
                          <a:schemeClr val="tx2"/>
                        </a:solidFill>
                      </a:endParaRPr>
                    </a:p>
                  </a:txBody>
                  <a:tcPr marL="20822" marR="20822" marT="20822" marB="20822"/>
                </a:tc>
                <a:tc>
                  <a:txBody>
                    <a:bodyPr/>
                    <a:lstStyle/>
                    <a:p>
                      <a:pPr algn="ctr"/>
                      <a:r>
                        <a:rPr lang="en-US" sz="1600">
                          <a:solidFill>
                            <a:schemeClr val="tx2"/>
                          </a:solidFill>
                        </a:rPr>
                        <a:t>State</a:t>
                      </a:r>
                    </a:p>
                  </a:txBody>
                  <a:tcPr marL="20822" marR="20822" marT="20822" marB="20822"/>
                </a:tc>
                <a:tc>
                  <a:txBody>
                    <a:bodyPr/>
                    <a:lstStyle/>
                    <a:p>
                      <a:pPr algn="r"/>
                      <a:r>
                        <a:rPr lang="en-US" sz="1600">
                          <a:solidFill>
                            <a:schemeClr val="tx2"/>
                          </a:solidFill>
                        </a:rPr>
                        <a:t>Percent </a:t>
                      </a:r>
                      <a:br>
                        <a:rPr lang="en-US" sz="1600">
                          <a:solidFill>
                            <a:schemeClr val="tx2"/>
                          </a:solidFill>
                        </a:rPr>
                      </a:br>
                      <a:r>
                        <a:rPr lang="en-US" sz="1600">
                          <a:solidFill>
                            <a:schemeClr val="tx2"/>
                          </a:solidFill>
                        </a:rPr>
                        <a:t>increase</a:t>
                      </a:r>
                    </a:p>
                  </a:txBody>
                  <a:tcPr marL="20822" marR="20822" marT="20822" marB="20822"/>
                </a:tc>
                <a:tc>
                  <a:txBody>
                    <a:bodyPr/>
                    <a:lstStyle/>
                    <a:p>
                      <a:pPr algn="r"/>
                      <a:r>
                        <a:rPr lang="en-US" sz="1600">
                          <a:solidFill>
                            <a:schemeClr val="tx2"/>
                          </a:solidFill>
                        </a:rPr>
                        <a:t>2017 total population</a:t>
                      </a:r>
                    </a:p>
                  </a:txBody>
                  <a:tcPr marL="20822" marR="20822" marT="20822" marB="20822"/>
                </a:tc>
                <a:extLst>
                  <a:ext uri="{0D108BD9-81ED-4DB2-BD59-A6C34878D82A}">
                    <a16:rowId xmlns:a16="http://schemas.microsoft.com/office/drawing/2014/main" val="2243015754"/>
                  </a:ext>
                </a:extLst>
              </a:tr>
              <a:tr h="286102">
                <a:tc>
                  <a:txBody>
                    <a:bodyPr/>
                    <a:lstStyle/>
                    <a:p>
                      <a:r>
                        <a:rPr lang="en-US" sz="1600" b="1" dirty="0">
                          <a:solidFill>
                            <a:schemeClr val="tx2"/>
                          </a:solidFill>
                        </a:rPr>
                        <a:t>1</a:t>
                      </a:r>
                    </a:p>
                  </a:txBody>
                  <a:tcPr marL="20822" marR="20822" marT="20822" marB="20822"/>
                </a:tc>
                <a:tc>
                  <a:txBody>
                    <a:bodyPr/>
                    <a:lstStyle/>
                    <a:p>
                      <a:r>
                        <a:rPr lang="en-US" sz="1600" b="1" dirty="0" smtClean="0">
                          <a:solidFill>
                            <a:schemeClr val="tx2"/>
                          </a:solidFill>
                        </a:rPr>
                        <a:t>Frisco </a:t>
                      </a:r>
                      <a:endParaRPr lang="en-US" sz="1600" b="1" dirty="0">
                        <a:solidFill>
                          <a:schemeClr val="tx2"/>
                        </a:solidFill>
                      </a:endParaRPr>
                    </a:p>
                  </a:txBody>
                  <a:tcPr marL="20822" marR="20822" marT="20822" marB="20822"/>
                </a:tc>
                <a:tc>
                  <a:txBody>
                    <a:bodyPr/>
                    <a:lstStyle/>
                    <a:p>
                      <a:r>
                        <a:rPr lang="en-US" sz="1600" b="1" dirty="0">
                          <a:solidFill>
                            <a:schemeClr val="tx2"/>
                          </a:solidFill>
                        </a:rPr>
                        <a:t>Texas </a:t>
                      </a:r>
                    </a:p>
                  </a:txBody>
                  <a:tcPr marL="20822" marR="20822" marT="20822" marB="20822"/>
                </a:tc>
                <a:tc>
                  <a:txBody>
                    <a:bodyPr/>
                    <a:lstStyle/>
                    <a:p>
                      <a:pPr algn="r"/>
                      <a:r>
                        <a:rPr lang="en-US" sz="1600" b="1" dirty="0">
                          <a:solidFill>
                            <a:schemeClr val="tx2"/>
                          </a:solidFill>
                        </a:rPr>
                        <a:t>8.2</a:t>
                      </a:r>
                    </a:p>
                  </a:txBody>
                  <a:tcPr marL="20822" marR="20822" marT="20822" marB="20822"/>
                </a:tc>
                <a:tc>
                  <a:txBody>
                    <a:bodyPr/>
                    <a:lstStyle/>
                    <a:p>
                      <a:pPr algn="r"/>
                      <a:r>
                        <a:rPr lang="en-US" sz="1600" b="1" dirty="0">
                          <a:solidFill>
                            <a:schemeClr val="tx2"/>
                          </a:solidFill>
                        </a:rPr>
                        <a:t>177,286</a:t>
                      </a:r>
                    </a:p>
                  </a:txBody>
                  <a:tcPr marL="20822" marR="20822" marT="20822" marB="20822"/>
                </a:tc>
                <a:extLst>
                  <a:ext uri="{0D108BD9-81ED-4DB2-BD59-A6C34878D82A}">
                    <a16:rowId xmlns:a16="http://schemas.microsoft.com/office/drawing/2014/main" val="420176458"/>
                  </a:ext>
                </a:extLst>
              </a:tr>
              <a:tr h="286102">
                <a:tc>
                  <a:txBody>
                    <a:bodyPr/>
                    <a:lstStyle/>
                    <a:p>
                      <a:r>
                        <a:rPr lang="en-US" sz="1600" b="1" dirty="0">
                          <a:solidFill>
                            <a:schemeClr val="tx2"/>
                          </a:solidFill>
                        </a:rPr>
                        <a:t>2</a:t>
                      </a:r>
                    </a:p>
                  </a:txBody>
                  <a:tcPr marL="20822" marR="20822" marT="20822" marB="20822"/>
                </a:tc>
                <a:tc>
                  <a:txBody>
                    <a:bodyPr/>
                    <a:lstStyle/>
                    <a:p>
                      <a:r>
                        <a:rPr lang="en-US" sz="1600" b="1" dirty="0">
                          <a:solidFill>
                            <a:schemeClr val="tx2"/>
                          </a:solidFill>
                        </a:rPr>
                        <a:t>New </a:t>
                      </a:r>
                      <a:r>
                        <a:rPr lang="en-US" sz="1600" b="1" dirty="0" smtClean="0">
                          <a:solidFill>
                            <a:schemeClr val="tx2"/>
                          </a:solidFill>
                        </a:rPr>
                        <a:t>Braunfels </a:t>
                      </a:r>
                      <a:endParaRPr lang="en-US" sz="1600" b="1" dirty="0">
                        <a:solidFill>
                          <a:schemeClr val="tx2"/>
                        </a:solidFill>
                      </a:endParaRPr>
                    </a:p>
                  </a:txBody>
                  <a:tcPr marL="20822" marR="20822" marT="20822" marB="20822"/>
                </a:tc>
                <a:tc>
                  <a:txBody>
                    <a:bodyPr/>
                    <a:lstStyle/>
                    <a:p>
                      <a:r>
                        <a:rPr lang="en-US" sz="1600" b="1">
                          <a:solidFill>
                            <a:schemeClr val="tx2"/>
                          </a:solidFill>
                        </a:rPr>
                        <a:t>Texas </a:t>
                      </a:r>
                    </a:p>
                  </a:txBody>
                  <a:tcPr marL="20822" marR="20822" marT="20822" marB="20822"/>
                </a:tc>
                <a:tc>
                  <a:txBody>
                    <a:bodyPr/>
                    <a:lstStyle/>
                    <a:p>
                      <a:pPr algn="r"/>
                      <a:r>
                        <a:rPr lang="en-US" sz="1600" b="1">
                          <a:solidFill>
                            <a:schemeClr val="tx2"/>
                          </a:solidFill>
                        </a:rPr>
                        <a:t>8.0 </a:t>
                      </a:r>
                    </a:p>
                  </a:txBody>
                  <a:tcPr marL="20822" marR="20822" marT="20822" marB="20822"/>
                </a:tc>
                <a:tc>
                  <a:txBody>
                    <a:bodyPr/>
                    <a:lstStyle/>
                    <a:p>
                      <a:pPr algn="r"/>
                      <a:r>
                        <a:rPr lang="en-US" sz="1600" b="1" dirty="0">
                          <a:solidFill>
                            <a:schemeClr val="tx2"/>
                          </a:solidFill>
                        </a:rPr>
                        <a:t>79,152</a:t>
                      </a:r>
                    </a:p>
                  </a:txBody>
                  <a:tcPr marL="20822" marR="20822" marT="20822" marB="20822"/>
                </a:tc>
                <a:extLst>
                  <a:ext uri="{0D108BD9-81ED-4DB2-BD59-A6C34878D82A}">
                    <a16:rowId xmlns:a16="http://schemas.microsoft.com/office/drawing/2014/main" val="1142088106"/>
                  </a:ext>
                </a:extLst>
              </a:tr>
              <a:tr h="286102">
                <a:tc>
                  <a:txBody>
                    <a:bodyPr/>
                    <a:lstStyle/>
                    <a:p>
                      <a:r>
                        <a:rPr lang="en-US" sz="1600" b="1" dirty="0">
                          <a:solidFill>
                            <a:schemeClr val="tx2"/>
                          </a:solidFill>
                        </a:rPr>
                        <a:t>3</a:t>
                      </a:r>
                    </a:p>
                  </a:txBody>
                  <a:tcPr marL="20822" marR="20822" marT="20822" marB="20822"/>
                </a:tc>
                <a:tc>
                  <a:txBody>
                    <a:bodyPr/>
                    <a:lstStyle/>
                    <a:p>
                      <a:r>
                        <a:rPr lang="en-US" sz="1600" b="1" dirty="0" smtClean="0">
                          <a:solidFill>
                            <a:schemeClr val="tx2"/>
                          </a:solidFill>
                        </a:rPr>
                        <a:t>Pflugerville </a:t>
                      </a:r>
                      <a:endParaRPr lang="en-US" sz="1600" b="1" dirty="0">
                        <a:solidFill>
                          <a:schemeClr val="tx2"/>
                        </a:solidFill>
                      </a:endParaRPr>
                    </a:p>
                  </a:txBody>
                  <a:tcPr marL="20822" marR="20822" marT="20822" marB="20822"/>
                </a:tc>
                <a:tc>
                  <a:txBody>
                    <a:bodyPr/>
                    <a:lstStyle/>
                    <a:p>
                      <a:r>
                        <a:rPr lang="en-US" sz="1600" b="1">
                          <a:solidFill>
                            <a:schemeClr val="tx2"/>
                          </a:solidFill>
                        </a:rPr>
                        <a:t>Texas </a:t>
                      </a:r>
                    </a:p>
                  </a:txBody>
                  <a:tcPr marL="20822" marR="20822" marT="20822" marB="20822"/>
                </a:tc>
                <a:tc>
                  <a:txBody>
                    <a:bodyPr/>
                    <a:lstStyle/>
                    <a:p>
                      <a:pPr algn="r"/>
                      <a:r>
                        <a:rPr lang="en-US" sz="1600" b="1">
                          <a:solidFill>
                            <a:schemeClr val="tx2"/>
                          </a:solidFill>
                        </a:rPr>
                        <a:t>6.5</a:t>
                      </a:r>
                    </a:p>
                  </a:txBody>
                  <a:tcPr marL="20822" marR="20822" marT="20822" marB="20822"/>
                </a:tc>
                <a:tc>
                  <a:txBody>
                    <a:bodyPr/>
                    <a:lstStyle/>
                    <a:p>
                      <a:pPr algn="r"/>
                      <a:r>
                        <a:rPr lang="en-US" sz="1600" b="1" dirty="0">
                          <a:solidFill>
                            <a:schemeClr val="tx2"/>
                          </a:solidFill>
                        </a:rPr>
                        <a:t>63,359</a:t>
                      </a:r>
                    </a:p>
                  </a:txBody>
                  <a:tcPr marL="20822" marR="20822" marT="20822" marB="20822"/>
                </a:tc>
                <a:extLst>
                  <a:ext uri="{0D108BD9-81ED-4DB2-BD59-A6C34878D82A}">
                    <a16:rowId xmlns:a16="http://schemas.microsoft.com/office/drawing/2014/main" val="386145582"/>
                  </a:ext>
                </a:extLst>
              </a:tr>
              <a:tr h="286102">
                <a:tc>
                  <a:txBody>
                    <a:bodyPr/>
                    <a:lstStyle/>
                    <a:p>
                      <a:r>
                        <a:rPr lang="en-US" sz="1600">
                          <a:solidFill>
                            <a:schemeClr val="tx2"/>
                          </a:solidFill>
                        </a:rPr>
                        <a:t>4</a:t>
                      </a:r>
                    </a:p>
                  </a:txBody>
                  <a:tcPr marL="20822" marR="20822" marT="20822" marB="20822"/>
                </a:tc>
                <a:tc>
                  <a:txBody>
                    <a:bodyPr/>
                    <a:lstStyle/>
                    <a:p>
                      <a:r>
                        <a:rPr lang="en-US" sz="1600" dirty="0" smtClean="0">
                          <a:solidFill>
                            <a:schemeClr val="tx2"/>
                          </a:solidFill>
                        </a:rPr>
                        <a:t>Ankeny </a:t>
                      </a:r>
                      <a:endParaRPr lang="en-US" sz="1600" dirty="0">
                        <a:solidFill>
                          <a:schemeClr val="tx2"/>
                        </a:solidFill>
                      </a:endParaRPr>
                    </a:p>
                  </a:txBody>
                  <a:tcPr marL="20822" marR="20822" marT="20822" marB="20822"/>
                </a:tc>
                <a:tc>
                  <a:txBody>
                    <a:bodyPr/>
                    <a:lstStyle/>
                    <a:p>
                      <a:r>
                        <a:rPr lang="en-US" sz="1600">
                          <a:solidFill>
                            <a:schemeClr val="tx2"/>
                          </a:solidFill>
                        </a:rPr>
                        <a:t>Iowa</a:t>
                      </a:r>
                    </a:p>
                  </a:txBody>
                  <a:tcPr marL="20822" marR="20822" marT="20822" marB="20822"/>
                </a:tc>
                <a:tc>
                  <a:txBody>
                    <a:bodyPr/>
                    <a:lstStyle/>
                    <a:p>
                      <a:pPr algn="r"/>
                      <a:r>
                        <a:rPr lang="en-US" sz="1600">
                          <a:solidFill>
                            <a:schemeClr val="tx2"/>
                          </a:solidFill>
                        </a:rPr>
                        <a:t>6.4</a:t>
                      </a:r>
                    </a:p>
                  </a:txBody>
                  <a:tcPr marL="20822" marR="20822" marT="20822" marB="20822"/>
                </a:tc>
                <a:tc>
                  <a:txBody>
                    <a:bodyPr/>
                    <a:lstStyle/>
                    <a:p>
                      <a:pPr algn="r"/>
                      <a:r>
                        <a:rPr lang="en-US" sz="1600" dirty="0">
                          <a:solidFill>
                            <a:schemeClr val="tx2"/>
                          </a:solidFill>
                        </a:rPr>
                        <a:t>62,416</a:t>
                      </a:r>
                    </a:p>
                  </a:txBody>
                  <a:tcPr marL="20822" marR="20822" marT="20822" marB="20822"/>
                </a:tc>
                <a:extLst>
                  <a:ext uri="{0D108BD9-81ED-4DB2-BD59-A6C34878D82A}">
                    <a16:rowId xmlns:a16="http://schemas.microsoft.com/office/drawing/2014/main" val="2238555544"/>
                  </a:ext>
                </a:extLst>
              </a:tr>
              <a:tr h="286102">
                <a:tc>
                  <a:txBody>
                    <a:bodyPr/>
                    <a:lstStyle/>
                    <a:p>
                      <a:r>
                        <a:rPr lang="en-US" sz="1600">
                          <a:solidFill>
                            <a:schemeClr val="tx2"/>
                          </a:solidFill>
                        </a:rPr>
                        <a:t>5</a:t>
                      </a:r>
                    </a:p>
                  </a:txBody>
                  <a:tcPr marL="20822" marR="20822" marT="20822" marB="20822"/>
                </a:tc>
                <a:tc>
                  <a:txBody>
                    <a:bodyPr/>
                    <a:lstStyle/>
                    <a:p>
                      <a:r>
                        <a:rPr lang="en-US" sz="1600" dirty="0" smtClean="0">
                          <a:solidFill>
                            <a:schemeClr val="tx2"/>
                          </a:solidFill>
                        </a:rPr>
                        <a:t>Buckeye </a:t>
                      </a:r>
                      <a:endParaRPr lang="en-US" sz="1600" dirty="0">
                        <a:solidFill>
                          <a:schemeClr val="tx2"/>
                        </a:solidFill>
                      </a:endParaRPr>
                    </a:p>
                  </a:txBody>
                  <a:tcPr marL="20822" marR="20822" marT="20822" marB="20822"/>
                </a:tc>
                <a:tc>
                  <a:txBody>
                    <a:bodyPr/>
                    <a:lstStyle/>
                    <a:p>
                      <a:r>
                        <a:rPr lang="en-US" sz="1600">
                          <a:solidFill>
                            <a:schemeClr val="tx2"/>
                          </a:solidFill>
                        </a:rPr>
                        <a:t>Arizona </a:t>
                      </a:r>
                    </a:p>
                  </a:txBody>
                  <a:tcPr marL="20822" marR="20822" marT="20822" marB="20822"/>
                </a:tc>
                <a:tc>
                  <a:txBody>
                    <a:bodyPr/>
                    <a:lstStyle/>
                    <a:p>
                      <a:pPr algn="r"/>
                      <a:r>
                        <a:rPr lang="en-US" sz="1600">
                          <a:solidFill>
                            <a:schemeClr val="tx2"/>
                          </a:solidFill>
                        </a:rPr>
                        <a:t>5.9 </a:t>
                      </a:r>
                    </a:p>
                  </a:txBody>
                  <a:tcPr marL="20822" marR="20822" marT="20822" marB="20822"/>
                </a:tc>
                <a:tc>
                  <a:txBody>
                    <a:bodyPr/>
                    <a:lstStyle/>
                    <a:p>
                      <a:pPr algn="r"/>
                      <a:r>
                        <a:rPr lang="en-US" sz="1600" dirty="0">
                          <a:solidFill>
                            <a:schemeClr val="tx2"/>
                          </a:solidFill>
                        </a:rPr>
                        <a:t>68,453</a:t>
                      </a:r>
                    </a:p>
                  </a:txBody>
                  <a:tcPr marL="20822" marR="20822" marT="20822" marB="20822"/>
                </a:tc>
                <a:extLst>
                  <a:ext uri="{0D108BD9-81ED-4DB2-BD59-A6C34878D82A}">
                    <a16:rowId xmlns:a16="http://schemas.microsoft.com/office/drawing/2014/main" val="976930730"/>
                  </a:ext>
                </a:extLst>
              </a:tr>
              <a:tr h="286102">
                <a:tc>
                  <a:txBody>
                    <a:bodyPr/>
                    <a:lstStyle/>
                    <a:p>
                      <a:r>
                        <a:rPr lang="en-US" sz="1600" b="1" dirty="0">
                          <a:solidFill>
                            <a:schemeClr val="tx2"/>
                          </a:solidFill>
                        </a:rPr>
                        <a:t>6</a:t>
                      </a:r>
                    </a:p>
                  </a:txBody>
                  <a:tcPr marL="20822" marR="20822" marT="20822" marB="20822"/>
                </a:tc>
                <a:tc>
                  <a:txBody>
                    <a:bodyPr/>
                    <a:lstStyle/>
                    <a:p>
                      <a:r>
                        <a:rPr lang="en-US" sz="1600" b="1" dirty="0" smtClean="0">
                          <a:solidFill>
                            <a:schemeClr val="tx2"/>
                          </a:solidFill>
                        </a:rPr>
                        <a:t>Georgetown </a:t>
                      </a:r>
                      <a:endParaRPr lang="en-US" sz="1600" b="1" dirty="0">
                        <a:solidFill>
                          <a:schemeClr val="tx2"/>
                        </a:solidFill>
                      </a:endParaRPr>
                    </a:p>
                  </a:txBody>
                  <a:tcPr marL="20822" marR="20822" marT="20822" marB="20822"/>
                </a:tc>
                <a:tc>
                  <a:txBody>
                    <a:bodyPr/>
                    <a:lstStyle/>
                    <a:p>
                      <a:r>
                        <a:rPr lang="en-US" sz="1600" b="1" dirty="0">
                          <a:solidFill>
                            <a:schemeClr val="tx2"/>
                          </a:solidFill>
                        </a:rPr>
                        <a:t>Texas</a:t>
                      </a:r>
                    </a:p>
                  </a:txBody>
                  <a:tcPr marL="20822" marR="20822" marT="20822" marB="20822"/>
                </a:tc>
                <a:tc>
                  <a:txBody>
                    <a:bodyPr/>
                    <a:lstStyle/>
                    <a:p>
                      <a:pPr algn="r"/>
                      <a:r>
                        <a:rPr lang="en-US" sz="1600" b="1" dirty="0">
                          <a:solidFill>
                            <a:schemeClr val="tx2"/>
                          </a:solidFill>
                        </a:rPr>
                        <a:t>5.4</a:t>
                      </a:r>
                    </a:p>
                  </a:txBody>
                  <a:tcPr marL="20822" marR="20822" marT="20822" marB="20822"/>
                </a:tc>
                <a:tc>
                  <a:txBody>
                    <a:bodyPr/>
                    <a:lstStyle/>
                    <a:p>
                      <a:pPr algn="r"/>
                      <a:r>
                        <a:rPr lang="en-US" sz="1600" b="1" dirty="0">
                          <a:solidFill>
                            <a:schemeClr val="tx2"/>
                          </a:solidFill>
                        </a:rPr>
                        <a:t>70,685</a:t>
                      </a:r>
                    </a:p>
                  </a:txBody>
                  <a:tcPr marL="20822" marR="20822" marT="20822" marB="20822"/>
                </a:tc>
                <a:extLst>
                  <a:ext uri="{0D108BD9-81ED-4DB2-BD59-A6C34878D82A}">
                    <a16:rowId xmlns:a16="http://schemas.microsoft.com/office/drawing/2014/main" val="4056438138"/>
                  </a:ext>
                </a:extLst>
              </a:tr>
              <a:tr h="286102">
                <a:tc>
                  <a:txBody>
                    <a:bodyPr/>
                    <a:lstStyle/>
                    <a:p>
                      <a:r>
                        <a:rPr lang="en-US" sz="1600" dirty="0">
                          <a:solidFill>
                            <a:schemeClr val="tx2"/>
                          </a:solidFill>
                        </a:rPr>
                        <a:t>7</a:t>
                      </a:r>
                    </a:p>
                  </a:txBody>
                  <a:tcPr marL="20822" marR="20822" marT="20822" marB="20822"/>
                </a:tc>
                <a:tc>
                  <a:txBody>
                    <a:bodyPr/>
                    <a:lstStyle/>
                    <a:p>
                      <a:r>
                        <a:rPr lang="en-US" sz="1600" dirty="0">
                          <a:solidFill>
                            <a:schemeClr val="tx2"/>
                          </a:solidFill>
                        </a:rPr>
                        <a:t>Castle Rock town </a:t>
                      </a:r>
                    </a:p>
                  </a:txBody>
                  <a:tcPr marL="20822" marR="20822" marT="20822" marB="20822"/>
                </a:tc>
                <a:tc>
                  <a:txBody>
                    <a:bodyPr/>
                    <a:lstStyle/>
                    <a:p>
                      <a:r>
                        <a:rPr lang="en-US" sz="1600">
                          <a:solidFill>
                            <a:schemeClr val="tx2"/>
                          </a:solidFill>
                        </a:rPr>
                        <a:t>Colorado </a:t>
                      </a:r>
                    </a:p>
                  </a:txBody>
                  <a:tcPr marL="20822" marR="20822" marT="20822" marB="20822"/>
                </a:tc>
                <a:tc>
                  <a:txBody>
                    <a:bodyPr/>
                    <a:lstStyle/>
                    <a:p>
                      <a:pPr algn="r"/>
                      <a:r>
                        <a:rPr lang="en-US" sz="1600">
                          <a:solidFill>
                            <a:schemeClr val="tx2"/>
                          </a:solidFill>
                        </a:rPr>
                        <a:t>5.1</a:t>
                      </a:r>
                    </a:p>
                  </a:txBody>
                  <a:tcPr marL="20822" marR="20822" marT="20822" marB="20822"/>
                </a:tc>
                <a:tc>
                  <a:txBody>
                    <a:bodyPr/>
                    <a:lstStyle/>
                    <a:p>
                      <a:pPr algn="r"/>
                      <a:r>
                        <a:rPr lang="en-US" sz="1600">
                          <a:solidFill>
                            <a:schemeClr val="tx2"/>
                          </a:solidFill>
                        </a:rPr>
                        <a:t>62,276</a:t>
                      </a:r>
                    </a:p>
                  </a:txBody>
                  <a:tcPr marL="20822" marR="20822" marT="20822" marB="20822"/>
                </a:tc>
                <a:extLst>
                  <a:ext uri="{0D108BD9-81ED-4DB2-BD59-A6C34878D82A}">
                    <a16:rowId xmlns:a16="http://schemas.microsoft.com/office/drawing/2014/main" val="2227675529"/>
                  </a:ext>
                </a:extLst>
              </a:tr>
              <a:tr h="286102">
                <a:tc>
                  <a:txBody>
                    <a:bodyPr/>
                    <a:lstStyle/>
                    <a:p>
                      <a:r>
                        <a:rPr lang="en-US" sz="1600" dirty="0">
                          <a:solidFill>
                            <a:schemeClr val="tx2"/>
                          </a:solidFill>
                        </a:rPr>
                        <a:t>8</a:t>
                      </a:r>
                    </a:p>
                  </a:txBody>
                  <a:tcPr marL="20822" marR="20822" marT="20822" marB="20822"/>
                </a:tc>
                <a:tc>
                  <a:txBody>
                    <a:bodyPr/>
                    <a:lstStyle/>
                    <a:p>
                      <a:r>
                        <a:rPr lang="en-US" sz="1600" dirty="0" smtClean="0">
                          <a:solidFill>
                            <a:schemeClr val="tx2"/>
                          </a:solidFill>
                        </a:rPr>
                        <a:t>Franklin </a:t>
                      </a:r>
                      <a:endParaRPr lang="en-US" sz="1600" dirty="0">
                        <a:solidFill>
                          <a:schemeClr val="tx2"/>
                        </a:solidFill>
                      </a:endParaRPr>
                    </a:p>
                  </a:txBody>
                  <a:tcPr marL="20822" marR="20822" marT="20822" marB="20822"/>
                </a:tc>
                <a:tc>
                  <a:txBody>
                    <a:bodyPr/>
                    <a:lstStyle/>
                    <a:p>
                      <a:r>
                        <a:rPr lang="en-US" sz="1600" dirty="0">
                          <a:solidFill>
                            <a:schemeClr val="tx2"/>
                          </a:solidFill>
                        </a:rPr>
                        <a:t>Tennessee</a:t>
                      </a:r>
                    </a:p>
                  </a:txBody>
                  <a:tcPr marL="20822" marR="20822" marT="20822" marB="20822"/>
                </a:tc>
                <a:tc>
                  <a:txBody>
                    <a:bodyPr/>
                    <a:lstStyle/>
                    <a:p>
                      <a:pPr algn="r"/>
                      <a:r>
                        <a:rPr lang="en-US" sz="1600">
                          <a:solidFill>
                            <a:schemeClr val="tx2"/>
                          </a:solidFill>
                        </a:rPr>
                        <a:t>4.9</a:t>
                      </a:r>
                    </a:p>
                  </a:txBody>
                  <a:tcPr marL="20822" marR="20822" marT="20822" marB="20822"/>
                </a:tc>
                <a:tc>
                  <a:txBody>
                    <a:bodyPr/>
                    <a:lstStyle/>
                    <a:p>
                      <a:pPr algn="r"/>
                      <a:r>
                        <a:rPr lang="en-US" sz="1600">
                          <a:solidFill>
                            <a:schemeClr val="tx2"/>
                          </a:solidFill>
                        </a:rPr>
                        <a:t>78,321</a:t>
                      </a:r>
                    </a:p>
                  </a:txBody>
                  <a:tcPr marL="20822" marR="20822" marT="20822" marB="20822"/>
                </a:tc>
                <a:extLst>
                  <a:ext uri="{0D108BD9-81ED-4DB2-BD59-A6C34878D82A}">
                    <a16:rowId xmlns:a16="http://schemas.microsoft.com/office/drawing/2014/main" val="1010503856"/>
                  </a:ext>
                </a:extLst>
              </a:tr>
              <a:tr h="286102">
                <a:tc>
                  <a:txBody>
                    <a:bodyPr/>
                    <a:lstStyle/>
                    <a:p>
                      <a:r>
                        <a:rPr lang="en-US" sz="1600" b="1" dirty="0">
                          <a:solidFill>
                            <a:schemeClr val="tx2"/>
                          </a:solidFill>
                        </a:rPr>
                        <a:t>9</a:t>
                      </a:r>
                    </a:p>
                  </a:txBody>
                  <a:tcPr marL="20822" marR="20822" marT="20822" marB="20822"/>
                </a:tc>
                <a:tc>
                  <a:txBody>
                    <a:bodyPr/>
                    <a:lstStyle/>
                    <a:p>
                      <a:r>
                        <a:rPr lang="en-US" sz="1600" b="1" dirty="0" smtClean="0">
                          <a:solidFill>
                            <a:schemeClr val="tx2"/>
                          </a:solidFill>
                        </a:rPr>
                        <a:t>McKinney </a:t>
                      </a:r>
                      <a:endParaRPr lang="en-US" sz="1600" b="1" dirty="0">
                        <a:solidFill>
                          <a:schemeClr val="tx2"/>
                        </a:solidFill>
                      </a:endParaRPr>
                    </a:p>
                  </a:txBody>
                  <a:tcPr marL="20822" marR="20822" marT="20822" marB="20822"/>
                </a:tc>
                <a:tc>
                  <a:txBody>
                    <a:bodyPr/>
                    <a:lstStyle/>
                    <a:p>
                      <a:r>
                        <a:rPr lang="en-US" sz="1600" b="1" dirty="0">
                          <a:solidFill>
                            <a:schemeClr val="tx2"/>
                          </a:solidFill>
                        </a:rPr>
                        <a:t>Texas </a:t>
                      </a:r>
                    </a:p>
                  </a:txBody>
                  <a:tcPr marL="20822" marR="20822" marT="20822" marB="20822"/>
                </a:tc>
                <a:tc>
                  <a:txBody>
                    <a:bodyPr/>
                    <a:lstStyle/>
                    <a:p>
                      <a:pPr algn="r"/>
                      <a:r>
                        <a:rPr lang="en-US" sz="1600" b="1" dirty="0">
                          <a:solidFill>
                            <a:schemeClr val="tx2"/>
                          </a:solidFill>
                        </a:rPr>
                        <a:t>4.8</a:t>
                      </a:r>
                    </a:p>
                  </a:txBody>
                  <a:tcPr marL="20822" marR="20822" marT="20822" marB="20822"/>
                </a:tc>
                <a:tc>
                  <a:txBody>
                    <a:bodyPr/>
                    <a:lstStyle/>
                    <a:p>
                      <a:pPr algn="r"/>
                      <a:r>
                        <a:rPr lang="en-US" sz="1600" b="1" dirty="0">
                          <a:solidFill>
                            <a:schemeClr val="tx2"/>
                          </a:solidFill>
                        </a:rPr>
                        <a:t>181,330</a:t>
                      </a:r>
                    </a:p>
                  </a:txBody>
                  <a:tcPr marL="20822" marR="20822" marT="20822" marB="20822"/>
                </a:tc>
                <a:extLst>
                  <a:ext uri="{0D108BD9-81ED-4DB2-BD59-A6C34878D82A}">
                    <a16:rowId xmlns:a16="http://schemas.microsoft.com/office/drawing/2014/main" val="4212290363"/>
                  </a:ext>
                </a:extLst>
              </a:tr>
              <a:tr h="286102">
                <a:tc>
                  <a:txBody>
                    <a:bodyPr/>
                    <a:lstStyle/>
                    <a:p>
                      <a:r>
                        <a:rPr lang="en-US" sz="1600" dirty="0">
                          <a:solidFill>
                            <a:schemeClr val="tx2"/>
                          </a:solidFill>
                        </a:rPr>
                        <a:t>10</a:t>
                      </a:r>
                    </a:p>
                  </a:txBody>
                  <a:tcPr marL="20822" marR="20822" marT="20822" marB="20822"/>
                </a:tc>
                <a:tc>
                  <a:txBody>
                    <a:bodyPr/>
                    <a:lstStyle/>
                    <a:p>
                      <a:r>
                        <a:rPr lang="en-US" sz="1600" dirty="0" smtClean="0">
                          <a:solidFill>
                            <a:schemeClr val="tx2"/>
                          </a:solidFill>
                        </a:rPr>
                        <a:t>Meridian </a:t>
                      </a:r>
                      <a:endParaRPr lang="en-US" sz="1600" dirty="0">
                        <a:solidFill>
                          <a:schemeClr val="tx2"/>
                        </a:solidFill>
                      </a:endParaRPr>
                    </a:p>
                  </a:txBody>
                  <a:tcPr marL="20822" marR="20822" marT="20822" marB="20822"/>
                </a:tc>
                <a:tc>
                  <a:txBody>
                    <a:bodyPr/>
                    <a:lstStyle/>
                    <a:p>
                      <a:r>
                        <a:rPr lang="en-US" sz="1600">
                          <a:solidFill>
                            <a:schemeClr val="tx2"/>
                          </a:solidFill>
                        </a:rPr>
                        <a:t>Idaho</a:t>
                      </a:r>
                    </a:p>
                  </a:txBody>
                  <a:tcPr marL="20822" marR="20822" marT="20822" marB="20822"/>
                </a:tc>
                <a:tc>
                  <a:txBody>
                    <a:bodyPr/>
                    <a:lstStyle/>
                    <a:p>
                      <a:pPr algn="r"/>
                      <a:r>
                        <a:rPr lang="en-US" sz="1600" dirty="0">
                          <a:solidFill>
                            <a:schemeClr val="tx2"/>
                          </a:solidFill>
                        </a:rPr>
                        <a:t>4.7</a:t>
                      </a:r>
                    </a:p>
                  </a:txBody>
                  <a:tcPr marL="20822" marR="20822" marT="20822" marB="20822"/>
                </a:tc>
                <a:tc>
                  <a:txBody>
                    <a:bodyPr/>
                    <a:lstStyle/>
                    <a:p>
                      <a:pPr algn="r"/>
                      <a:r>
                        <a:rPr lang="en-US" sz="1600" dirty="0">
                          <a:solidFill>
                            <a:schemeClr val="tx2"/>
                          </a:solidFill>
                        </a:rPr>
                        <a:t>99,926</a:t>
                      </a:r>
                    </a:p>
                  </a:txBody>
                  <a:tcPr marL="20822" marR="20822" marT="20822" marB="20822"/>
                </a:tc>
                <a:extLst>
                  <a:ext uri="{0D108BD9-81ED-4DB2-BD59-A6C34878D82A}">
                    <a16:rowId xmlns:a16="http://schemas.microsoft.com/office/drawing/2014/main" val="1098227547"/>
                  </a:ext>
                </a:extLst>
              </a:tr>
              <a:tr h="286102">
                <a:tc>
                  <a:txBody>
                    <a:bodyPr/>
                    <a:lstStyle/>
                    <a:p>
                      <a:r>
                        <a:rPr lang="en-US" sz="1600" b="1" dirty="0">
                          <a:solidFill>
                            <a:schemeClr val="tx2"/>
                          </a:solidFill>
                        </a:rPr>
                        <a:t>11</a:t>
                      </a:r>
                    </a:p>
                  </a:txBody>
                  <a:tcPr marL="20822" marR="20822" marT="20822" marB="20822"/>
                </a:tc>
                <a:tc>
                  <a:txBody>
                    <a:bodyPr/>
                    <a:lstStyle/>
                    <a:p>
                      <a:r>
                        <a:rPr lang="en-US" sz="1600" b="1" dirty="0">
                          <a:solidFill>
                            <a:schemeClr val="tx2"/>
                          </a:solidFill>
                        </a:rPr>
                        <a:t>Flower Mound town </a:t>
                      </a:r>
                    </a:p>
                  </a:txBody>
                  <a:tcPr marL="20822" marR="20822" marT="20822" marB="20822"/>
                </a:tc>
                <a:tc>
                  <a:txBody>
                    <a:bodyPr/>
                    <a:lstStyle/>
                    <a:p>
                      <a:r>
                        <a:rPr lang="en-US" sz="1600" b="1" dirty="0">
                          <a:solidFill>
                            <a:schemeClr val="tx2"/>
                          </a:solidFill>
                        </a:rPr>
                        <a:t>Texas</a:t>
                      </a:r>
                    </a:p>
                  </a:txBody>
                  <a:tcPr marL="20822" marR="20822" marT="20822" marB="20822"/>
                </a:tc>
                <a:tc>
                  <a:txBody>
                    <a:bodyPr/>
                    <a:lstStyle/>
                    <a:p>
                      <a:pPr algn="r"/>
                      <a:r>
                        <a:rPr lang="en-US" sz="1600" b="1" dirty="0">
                          <a:solidFill>
                            <a:schemeClr val="tx2"/>
                          </a:solidFill>
                        </a:rPr>
                        <a:t>4.3</a:t>
                      </a:r>
                    </a:p>
                  </a:txBody>
                  <a:tcPr marL="20822" marR="20822" marT="20822" marB="20822"/>
                </a:tc>
                <a:tc>
                  <a:txBody>
                    <a:bodyPr/>
                    <a:lstStyle/>
                    <a:p>
                      <a:pPr algn="r"/>
                      <a:r>
                        <a:rPr lang="en-US" sz="1600" b="1" dirty="0">
                          <a:solidFill>
                            <a:schemeClr val="tx2"/>
                          </a:solidFill>
                        </a:rPr>
                        <a:t>76,681</a:t>
                      </a:r>
                    </a:p>
                  </a:txBody>
                  <a:tcPr marL="20822" marR="20822" marT="20822" marB="20822"/>
                </a:tc>
                <a:extLst>
                  <a:ext uri="{0D108BD9-81ED-4DB2-BD59-A6C34878D82A}">
                    <a16:rowId xmlns:a16="http://schemas.microsoft.com/office/drawing/2014/main" val="696768454"/>
                  </a:ext>
                </a:extLst>
              </a:tr>
              <a:tr h="286102">
                <a:tc>
                  <a:txBody>
                    <a:bodyPr/>
                    <a:lstStyle/>
                    <a:p>
                      <a:r>
                        <a:rPr lang="en-US" sz="1600" dirty="0">
                          <a:solidFill>
                            <a:schemeClr val="tx2"/>
                          </a:solidFill>
                        </a:rPr>
                        <a:t>12</a:t>
                      </a:r>
                    </a:p>
                  </a:txBody>
                  <a:tcPr marL="20822" marR="20822" marT="20822" marB="20822"/>
                </a:tc>
                <a:tc>
                  <a:txBody>
                    <a:bodyPr/>
                    <a:lstStyle/>
                    <a:p>
                      <a:r>
                        <a:rPr lang="en-US" sz="1600" dirty="0" smtClean="0">
                          <a:solidFill>
                            <a:schemeClr val="tx2"/>
                          </a:solidFill>
                        </a:rPr>
                        <a:t>Bend </a:t>
                      </a:r>
                      <a:endParaRPr lang="en-US" sz="1600" dirty="0">
                        <a:solidFill>
                          <a:schemeClr val="tx2"/>
                        </a:solidFill>
                      </a:endParaRPr>
                    </a:p>
                  </a:txBody>
                  <a:tcPr marL="20822" marR="20822" marT="20822" marB="20822"/>
                </a:tc>
                <a:tc>
                  <a:txBody>
                    <a:bodyPr/>
                    <a:lstStyle/>
                    <a:p>
                      <a:r>
                        <a:rPr lang="en-US" sz="1600" dirty="0">
                          <a:solidFill>
                            <a:schemeClr val="tx2"/>
                          </a:solidFill>
                        </a:rPr>
                        <a:t>Oregon</a:t>
                      </a:r>
                    </a:p>
                  </a:txBody>
                  <a:tcPr marL="20822" marR="20822" marT="20822" marB="20822"/>
                </a:tc>
                <a:tc>
                  <a:txBody>
                    <a:bodyPr/>
                    <a:lstStyle/>
                    <a:p>
                      <a:pPr algn="r"/>
                      <a:r>
                        <a:rPr lang="en-US" sz="1600">
                          <a:solidFill>
                            <a:schemeClr val="tx2"/>
                          </a:solidFill>
                        </a:rPr>
                        <a:t>4.3</a:t>
                      </a:r>
                    </a:p>
                  </a:txBody>
                  <a:tcPr marL="20822" marR="20822" marT="20822" marB="20822"/>
                </a:tc>
                <a:tc>
                  <a:txBody>
                    <a:bodyPr/>
                    <a:lstStyle/>
                    <a:p>
                      <a:pPr algn="r"/>
                      <a:r>
                        <a:rPr lang="en-US" sz="1600" dirty="0">
                          <a:solidFill>
                            <a:schemeClr val="tx2"/>
                          </a:solidFill>
                        </a:rPr>
                        <a:t>94,520</a:t>
                      </a:r>
                    </a:p>
                  </a:txBody>
                  <a:tcPr marL="20822" marR="20822" marT="20822" marB="20822"/>
                </a:tc>
                <a:extLst>
                  <a:ext uri="{0D108BD9-81ED-4DB2-BD59-A6C34878D82A}">
                    <a16:rowId xmlns:a16="http://schemas.microsoft.com/office/drawing/2014/main" val="369870402"/>
                  </a:ext>
                </a:extLst>
              </a:tr>
              <a:tr h="286102">
                <a:tc>
                  <a:txBody>
                    <a:bodyPr/>
                    <a:lstStyle/>
                    <a:p>
                      <a:r>
                        <a:rPr lang="en-US" sz="1600" b="1" dirty="0">
                          <a:solidFill>
                            <a:schemeClr val="tx2"/>
                          </a:solidFill>
                        </a:rPr>
                        <a:t>13</a:t>
                      </a:r>
                    </a:p>
                  </a:txBody>
                  <a:tcPr marL="20822" marR="20822" marT="20822" marB="20822"/>
                </a:tc>
                <a:tc>
                  <a:txBody>
                    <a:bodyPr/>
                    <a:lstStyle/>
                    <a:p>
                      <a:r>
                        <a:rPr lang="en-US" sz="1600" b="1" dirty="0">
                          <a:solidFill>
                            <a:schemeClr val="tx2"/>
                          </a:solidFill>
                        </a:rPr>
                        <a:t>Cedar </a:t>
                      </a:r>
                      <a:r>
                        <a:rPr lang="en-US" sz="1600" b="1" dirty="0" smtClean="0">
                          <a:solidFill>
                            <a:schemeClr val="tx2"/>
                          </a:solidFill>
                        </a:rPr>
                        <a:t>Park </a:t>
                      </a:r>
                      <a:endParaRPr lang="en-US" sz="1600" b="1" dirty="0">
                        <a:solidFill>
                          <a:schemeClr val="tx2"/>
                        </a:solidFill>
                      </a:endParaRPr>
                    </a:p>
                  </a:txBody>
                  <a:tcPr marL="20822" marR="20822" marT="20822" marB="20822"/>
                </a:tc>
                <a:tc>
                  <a:txBody>
                    <a:bodyPr/>
                    <a:lstStyle/>
                    <a:p>
                      <a:r>
                        <a:rPr lang="en-US" sz="1600" b="1" dirty="0">
                          <a:solidFill>
                            <a:schemeClr val="tx2"/>
                          </a:solidFill>
                        </a:rPr>
                        <a:t>Texas</a:t>
                      </a:r>
                    </a:p>
                  </a:txBody>
                  <a:tcPr marL="20822" marR="20822" marT="20822" marB="20822"/>
                </a:tc>
                <a:tc>
                  <a:txBody>
                    <a:bodyPr/>
                    <a:lstStyle/>
                    <a:p>
                      <a:pPr algn="r"/>
                      <a:r>
                        <a:rPr lang="en-US" sz="1600" b="1" dirty="0">
                          <a:solidFill>
                            <a:schemeClr val="tx2"/>
                          </a:solidFill>
                        </a:rPr>
                        <a:t>4.2</a:t>
                      </a:r>
                    </a:p>
                  </a:txBody>
                  <a:tcPr marL="20822" marR="20822" marT="20822" marB="20822"/>
                </a:tc>
                <a:tc>
                  <a:txBody>
                    <a:bodyPr/>
                    <a:lstStyle/>
                    <a:p>
                      <a:pPr algn="r"/>
                      <a:r>
                        <a:rPr lang="en-US" sz="1600" b="1" dirty="0">
                          <a:solidFill>
                            <a:schemeClr val="tx2"/>
                          </a:solidFill>
                        </a:rPr>
                        <a:t>75,704</a:t>
                      </a:r>
                    </a:p>
                  </a:txBody>
                  <a:tcPr marL="20822" marR="20822" marT="20822" marB="20822"/>
                </a:tc>
                <a:extLst>
                  <a:ext uri="{0D108BD9-81ED-4DB2-BD59-A6C34878D82A}">
                    <a16:rowId xmlns:a16="http://schemas.microsoft.com/office/drawing/2014/main" val="2134947228"/>
                  </a:ext>
                </a:extLst>
              </a:tr>
              <a:tr h="286102">
                <a:tc>
                  <a:txBody>
                    <a:bodyPr/>
                    <a:lstStyle/>
                    <a:p>
                      <a:r>
                        <a:rPr lang="en-US" sz="1600" dirty="0">
                          <a:solidFill>
                            <a:schemeClr val="tx2"/>
                          </a:solidFill>
                        </a:rPr>
                        <a:t>14</a:t>
                      </a:r>
                    </a:p>
                  </a:txBody>
                  <a:tcPr marL="20822" marR="20822" marT="20822" marB="20822"/>
                </a:tc>
                <a:tc>
                  <a:txBody>
                    <a:bodyPr/>
                    <a:lstStyle/>
                    <a:p>
                      <a:r>
                        <a:rPr lang="en-US" sz="1600" dirty="0" smtClean="0">
                          <a:solidFill>
                            <a:schemeClr val="tx2"/>
                          </a:solidFill>
                        </a:rPr>
                        <a:t>Doral </a:t>
                      </a:r>
                      <a:endParaRPr lang="en-US" sz="1600" dirty="0">
                        <a:solidFill>
                          <a:schemeClr val="tx2"/>
                        </a:solidFill>
                      </a:endParaRPr>
                    </a:p>
                  </a:txBody>
                  <a:tcPr marL="20822" marR="20822" marT="20822" marB="20822"/>
                </a:tc>
                <a:tc>
                  <a:txBody>
                    <a:bodyPr/>
                    <a:lstStyle/>
                    <a:p>
                      <a:r>
                        <a:rPr lang="en-US" sz="1600" dirty="0">
                          <a:solidFill>
                            <a:schemeClr val="tx2"/>
                          </a:solidFill>
                        </a:rPr>
                        <a:t>Florida </a:t>
                      </a:r>
                    </a:p>
                  </a:txBody>
                  <a:tcPr marL="20822" marR="20822" marT="20822" marB="20822"/>
                </a:tc>
                <a:tc>
                  <a:txBody>
                    <a:bodyPr/>
                    <a:lstStyle/>
                    <a:p>
                      <a:pPr algn="r"/>
                      <a:r>
                        <a:rPr lang="en-US" sz="1600" dirty="0">
                          <a:solidFill>
                            <a:schemeClr val="tx2"/>
                          </a:solidFill>
                        </a:rPr>
                        <a:t>4.2 </a:t>
                      </a:r>
                    </a:p>
                  </a:txBody>
                  <a:tcPr marL="20822" marR="20822" marT="20822" marB="20822"/>
                </a:tc>
                <a:tc>
                  <a:txBody>
                    <a:bodyPr/>
                    <a:lstStyle/>
                    <a:p>
                      <a:pPr algn="r"/>
                      <a:r>
                        <a:rPr lang="en-US" sz="1600" dirty="0">
                          <a:solidFill>
                            <a:schemeClr val="tx2"/>
                          </a:solidFill>
                        </a:rPr>
                        <a:t>61,130</a:t>
                      </a:r>
                    </a:p>
                  </a:txBody>
                  <a:tcPr marL="20822" marR="20822" marT="20822" marB="20822"/>
                </a:tc>
                <a:extLst>
                  <a:ext uri="{0D108BD9-81ED-4DB2-BD59-A6C34878D82A}">
                    <a16:rowId xmlns:a16="http://schemas.microsoft.com/office/drawing/2014/main" val="2656240278"/>
                  </a:ext>
                </a:extLst>
              </a:tr>
              <a:tr h="286102">
                <a:tc>
                  <a:txBody>
                    <a:bodyPr/>
                    <a:lstStyle/>
                    <a:p>
                      <a:r>
                        <a:rPr lang="en-US" sz="1600">
                          <a:solidFill>
                            <a:schemeClr val="tx2"/>
                          </a:solidFill>
                        </a:rPr>
                        <a:t>15</a:t>
                      </a:r>
                    </a:p>
                  </a:txBody>
                  <a:tcPr marL="20822" marR="20822" marT="20822" marB="20822"/>
                </a:tc>
                <a:tc>
                  <a:txBody>
                    <a:bodyPr/>
                    <a:lstStyle/>
                    <a:p>
                      <a:r>
                        <a:rPr lang="en-US" sz="1600" dirty="0">
                          <a:solidFill>
                            <a:schemeClr val="tx2"/>
                          </a:solidFill>
                        </a:rPr>
                        <a:t>Fort </a:t>
                      </a:r>
                      <a:r>
                        <a:rPr lang="en-US" sz="1600" dirty="0" smtClean="0">
                          <a:solidFill>
                            <a:schemeClr val="tx2"/>
                          </a:solidFill>
                        </a:rPr>
                        <a:t>Myers </a:t>
                      </a:r>
                      <a:endParaRPr lang="en-US" sz="1600" dirty="0">
                        <a:solidFill>
                          <a:schemeClr val="tx2"/>
                        </a:solidFill>
                      </a:endParaRPr>
                    </a:p>
                  </a:txBody>
                  <a:tcPr marL="20822" marR="20822" marT="20822" marB="20822"/>
                </a:tc>
                <a:tc>
                  <a:txBody>
                    <a:bodyPr/>
                    <a:lstStyle/>
                    <a:p>
                      <a:r>
                        <a:rPr lang="en-US" sz="1600" dirty="0">
                          <a:solidFill>
                            <a:schemeClr val="tx2"/>
                          </a:solidFill>
                        </a:rPr>
                        <a:t>Florida</a:t>
                      </a:r>
                    </a:p>
                  </a:txBody>
                  <a:tcPr marL="20822" marR="20822" marT="20822" marB="20822"/>
                </a:tc>
                <a:tc>
                  <a:txBody>
                    <a:bodyPr/>
                    <a:lstStyle/>
                    <a:p>
                      <a:pPr algn="r"/>
                      <a:r>
                        <a:rPr lang="en-US" sz="1600" dirty="0">
                          <a:solidFill>
                            <a:schemeClr val="tx2"/>
                          </a:solidFill>
                        </a:rPr>
                        <a:t>4.2</a:t>
                      </a:r>
                    </a:p>
                  </a:txBody>
                  <a:tcPr marL="20822" marR="20822" marT="20822" marB="20822"/>
                </a:tc>
                <a:tc>
                  <a:txBody>
                    <a:bodyPr/>
                    <a:lstStyle/>
                    <a:p>
                      <a:pPr algn="r"/>
                      <a:r>
                        <a:rPr lang="en-US" sz="1600" dirty="0">
                          <a:solidFill>
                            <a:schemeClr val="tx2"/>
                          </a:solidFill>
                        </a:rPr>
                        <a:t>79,94</a:t>
                      </a:r>
                    </a:p>
                  </a:txBody>
                  <a:tcPr marL="20822" marR="20822" marT="20822" marB="20822"/>
                </a:tc>
                <a:extLst>
                  <a:ext uri="{0D108BD9-81ED-4DB2-BD59-A6C34878D82A}">
                    <a16:rowId xmlns:a16="http://schemas.microsoft.com/office/drawing/2014/main" val="2181449854"/>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11</a:t>
            </a:fld>
            <a:endParaRPr lang="en-US" dirty="0"/>
          </a:p>
        </p:txBody>
      </p:sp>
      <p:sp>
        <p:nvSpPr>
          <p:cNvPr id="6" name="Rectangle 5"/>
          <p:cNvSpPr/>
          <p:nvPr/>
        </p:nvSpPr>
        <p:spPr>
          <a:xfrm>
            <a:off x="76200" y="6523476"/>
            <a:ext cx="4572000" cy="264368"/>
          </a:xfrm>
          <a:prstGeom prst="rect">
            <a:avLst/>
          </a:prstGeom>
        </p:spPr>
        <p:txBody>
          <a:bodyPr>
            <a:spAutoFit/>
          </a:bodyPr>
          <a:lstStyle/>
          <a:p>
            <a:pPr marL="0" marR="0">
              <a:lnSpc>
                <a:spcPct val="107000"/>
              </a:lnSpc>
              <a:spcBef>
                <a:spcPts val="0"/>
              </a:spcBef>
              <a:spcAft>
                <a:spcPts val="0"/>
              </a:spcAft>
            </a:pPr>
            <a:r>
              <a:rPr lang="en-US" sz="1050" dirty="0">
                <a:solidFill>
                  <a:schemeClr val="bg1">
                    <a:lumMod val="50000"/>
                  </a:schemeClr>
                </a:solidFill>
              </a:rPr>
              <a:t>Source: U.S. Census  Bureau, 2017 Vintage Population Estimates</a:t>
            </a:r>
            <a:endParaRPr lang="en-US" sz="105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8237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693135435"/>
              </p:ext>
            </p:extLst>
          </p:nvPr>
        </p:nvGraphicFramePr>
        <p:xfrm>
          <a:off x="609600" y="1371600"/>
          <a:ext cx="805815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1371600" y="76459"/>
            <a:ext cx="7909560" cy="1127760"/>
          </a:xfrm>
        </p:spPr>
        <p:txBody>
          <a:bodyPr>
            <a:normAutofit/>
          </a:bodyPr>
          <a:lstStyle/>
          <a:p>
            <a:r>
              <a:rPr lang="en-US" sz="2400" dirty="0" smtClean="0"/>
              <a:t>Estimated Percent of Total Net-Migrant Flows to and From Texas and Other States, 2015</a:t>
            </a:r>
            <a:endParaRPr lang="en-US" sz="2400" dirty="0"/>
          </a:p>
        </p:txBody>
      </p:sp>
      <p:sp>
        <p:nvSpPr>
          <p:cNvPr id="6" name="Rectangle 5"/>
          <p:cNvSpPr/>
          <p:nvPr/>
        </p:nvSpPr>
        <p:spPr>
          <a:xfrm>
            <a:off x="0" y="6498595"/>
            <a:ext cx="5943600" cy="230832"/>
          </a:xfrm>
          <a:prstGeom prst="rect">
            <a:avLst/>
          </a:prstGeom>
        </p:spPr>
        <p:txBody>
          <a:bodyPr wrap="square">
            <a:spAutoFit/>
          </a:bodyPr>
          <a:lstStyle/>
          <a:p>
            <a:pPr marL="0" marR="0">
              <a:spcBef>
                <a:spcPts val="0"/>
              </a:spcBef>
              <a:spcAft>
                <a:spcPts val="0"/>
              </a:spcAft>
            </a:pPr>
            <a:r>
              <a:rPr lang="en-US" sz="900" dirty="0" smtClean="0">
                <a:solidFill>
                  <a:schemeClr val="bg1">
                    <a:lumMod val="50000"/>
                  </a:schemeClr>
                </a:solidFill>
                <a:ea typeface="Times New Roman" panose="02020603050405020304" pitchFamily="18" charset="0"/>
                <a:cs typeface="Times New Roman" panose="02020603050405020304" pitchFamily="18" charset="0"/>
              </a:rPr>
              <a:t>Source: U.S. Census Bureau, 2016. ACS Migration Flows, 2015</a:t>
            </a:r>
            <a:endParaRPr lang="en-US" sz="1100" dirty="0">
              <a:solidFill>
                <a:schemeClr val="bg1">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5160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86" y="134475"/>
            <a:ext cx="8417988" cy="6723529"/>
          </a:xfrm>
          <a:prstGeom prst="rect">
            <a:avLst/>
          </a:prstGeom>
        </p:spPr>
      </p:pic>
      <p:sp>
        <p:nvSpPr>
          <p:cNvPr id="3" name="TextBox 2"/>
          <p:cNvSpPr txBox="1"/>
          <p:nvPr/>
        </p:nvSpPr>
        <p:spPr>
          <a:xfrm>
            <a:off x="2540574" y="255494"/>
            <a:ext cx="6324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continues to diversify.</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4156256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37656"/>
            <a:ext cx="7391400" cy="990600"/>
          </a:xfrm>
          <a:prstGeom prst="rect">
            <a:avLst/>
          </a:prstGeom>
        </p:spPr>
        <p:txBody>
          <a:bodyPr/>
          <a:lstStyle/>
          <a:p>
            <a:pPr lvl="0" algn="ctr" eaLnBrk="1" hangingPunct="1">
              <a:defRPr/>
            </a:pPr>
            <a:r>
              <a:rPr lang="en-US" sz="2400" kern="0" dirty="0">
                <a:solidFill>
                  <a:schemeClr val="bg1"/>
                </a:solidFill>
                <a:ea typeface="+mj-ea"/>
                <a:cs typeface="+mj-cs"/>
              </a:rPr>
              <a:t>Texas Racial and Ethnic Composition, </a:t>
            </a:r>
          </a:p>
          <a:p>
            <a:pPr lvl="0" algn="ctr" eaLnBrk="1" hangingPunct="1">
              <a:defRPr/>
            </a:pPr>
            <a:r>
              <a:rPr lang="en-US" sz="2400" kern="0" dirty="0">
                <a:solidFill>
                  <a:schemeClr val="bg1"/>
                </a:solidFill>
                <a:ea typeface="+mj-ea"/>
                <a:cs typeface="+mj-cs"/>
              </a:rPr>
              <a:t>2000, 2010, and </a:t>
            </a:r>
            <a:r>
              <a:rPr lang="en-US" sz="2400" kern="0" dirty="0" smtClean="0">
                <a:solidFill>
                  <a:schemeClr val="bg1"/>
                </a:solidFill>
                <a:ea typeface="+mj-ea"/>
                <a:cs typeface="+mj-cs"/>
              </a:rPr>
              <a:t>2017</a:t>
            </a:r>
            <a:endParaRPr lang="en-US" sz="2400" kern="0" dirty="0">
              <a:solidFill>
                <a:schemeClr val="bg1"/>
              </a:solidFill>
              <a:ea typeface="+mj-ea"/>
              <a:cs typeface="+mj-cs"/>
            </a:endParaRPr>
          </a:p>
        </p:txBody>
      </p:sp>
      <p:sp>
        <p:nvSpPr>
          <p:cNvPr id="9" name="Rectangle 8"/>
          <p:cNvSpPr/>
          <p:nvPr/>
        </p:nvSpPr>
        <p:spPr>
          <a:xfrm>
            <a:off x="0" y="6472543"/>
            <a:ext cx="8001000" cy="430887"/>
          </a:xfrm>
          <a:prstGeom prst="rect">
            <a:avLst/>
          </a:prstGeom>
        </p:spPr>
        <p:txBody>
          <a:bodyPr wrap="square">
            <a:spAutoFit/>
          </a:bodyPr>
          <a:lstStyle/>
          <a:p>
            <a:r>
              <a:rPr lang="en-US" sz="1100" dirty="0">
                <a:solidFill>
                  <a:schemeClr val="tx1">
                    <a:lumMod val="50000"/>
                    <a:lumOff val="50000"/>
                  </a:schemeClr>
                </a:solidFill>
              </a:rPr>
              <a:t>Source: U.S. Census Bureau. 2000, 2010 Decennial Census and </a:t>
            </a:r>
            <a:r>
              <a:rPr lang="en-US" sz="1100" dirty="0" smtClean="0">
                <a:solidFill>
                  <a:schemeClr val="tx1">
                    <a:lumMod val="50000"/>
                    <a:lumOff val="50000"/>
                  </a:schemeClr>
                </a:solidFill>
              </a:rPr>
              <a:t>2017 </a:t>
            </a:r>
            <a:r>
              <a:rPr lang="en-US" sz="1100" dirty="0">
                <a:solidFill>
                  <a:schemeClr val="tx1">
                    <a:lumMod val="50000"/>
                    <a:lumOff val="50000"/>
                  </a:schemeClr>
                </a:solidFill>
              </a:rPr>
              <a:t>Population Estimates					</a:t>
            </a:r>
          </a:p>
        </p:txBody>
      </p:sp>
      <p:sp>
        <p:nvSpPr>
          <p:cNvPr id="7"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11</a:t>
            </a:r>
          </a:p>
        </p:txBody>
      </p:sp>
      <p:graphicFrame>
        <p:nvGraphicFramePr>
          <p:cNvPr id="11" name="Chart 10"/>
          <p:cNvGraphicFramePr>
            <a:graphicFrameLocks noGrp="1"/>
          </p:cNvGraphicFramePr>
          <p:nvPr>
            <p:extLst/>
          </p:nvPr>
        </p:nvGraphicFramePr>
        <p:xfrm>
          <a:off x="-721708" y="1112122"/>
          <a:ext cx="4966253" cy="3720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noGrp="1"/>
          </p:cNvGraphicFramePr>
          <p:nvPr>
            <p:extLst/>
          </p:nvPr>
        </p:nvGraphicFramePr>
        <p:xfrm>
          <a:off x="2336457" y="1819277"/>
          <a:ext cx="4415027" cy="37298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noGrp="1"/>
          </p:cNvGraphicFramePr>
          <p:nvPr>
            <p:extLst>
              <p:ext uri="{D42A27DB-BD31-4B8C-83A1-F6EECF244321}">
                <p14:modId xmlns:p14="http://schemas.microsoft.com/office/powerpoint/2010/main" val="1758188297"/>
              </p:ext>
            </p:extLst>
          </p:nvPr>
        </p:nvGraphicFramePr>
        <p:xfrm>
          <a:off x="5217042" y="2984205"/>
          <a:ext cx="4253024" cy="33721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14007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Racial and Ethnic Composition of Texas and Top 10 Most Populous Counties, </a:t>
            </a:r>
            <a:r>
              <a:rPr lang="en-US" sz="2400" dirty="0" smtClean="0"/>
              <a:t>2015</a:t>
            </a:r>
            <a:endParaRPr lang="en-US" sz="2400" dirty="0"/>
          </a:p>
        </p:txBody>
      </p:sp>
      <p:graphicFrame>
        <p:nvGraphicFramePr>
          <p:cNvPr id="4" name="Content Placeholder 3"/>
          <p:cNvGraphicFramePr>
            <a:graphicFrameLocks noGrp="1"/>
          </p:cNvGraphicFramePr>
          <p:nvPr>
            <p:ph idx="1"/>
            <p:extLst/>
          </p:nvPr>
        </p:nvGraphicFramePr>
        <p:xfrm>
          <a:off x="609598" y="1447801"/>
          <a:ext cx="7735504" cy="4690896"/>
        </p:xfrm>
        <a:graphic>
          <a:graphicData uri="http://schemas.openxmlformats.org/drawingml/2006/table">
            <a:tbl>
              <a:tblPr firstRow="1" firstCol="1" bandRow="1">
                <a:tableStyleId>{5C22544A-7EE6-4342-B048-85BDC9FD1C3A}</a:tableStyleId>
              </a:tblPr>
              <a:tblGrid>
                <a:gridCol w="2119099">
                  <a:extLst>
                    <a:ext uri="{9D8B030D-6E8A-4147-A177-3AD203B41FA5}">
                      <a16:colId xmlns:a16="http://schemas.microsoft.com/office/drawing/2014/main" val="20000"/>
                    </a:ext>
                  </a:extLst>
                </a:gridCol>
                <a:gridCol w="1271459">
                  <a:extLst>
                    <a:ext uri="{9D8B030D-6E8A-4147-A177-3AD203B41FA5}">
                      <a16:colId xmlns:a16="http://schemas.microsoft.com/office/drawing/2014/main" val="20002"/>
                    </a:ext>
                  </a:extLst>
                </a:gridCol>
                <a:gridCol w="1099382">
                  <a:extLst>
                    <a:ext uri="{9D8B030D-6E8A-4147-A177-3AD203B41FA5}">
                      <a16:colId xmlns:a16="http://schemas.microsoft.com/office/drawing/2014/main" val="20003"/>
                    </a:ext>
                  </a:extLst>
                </a:gridCol>
                <a:gridCol w="1070701">
                  <a:extLst>
                    <a:ext uri="{9D8B030D-6E8A-4147-A177-3AD203B41FA5}">
                      <a16:colId xmlns:a16="http://schemas.microsoft.com/office/drawing/2014/main" val="1330857827"/>
                    </a:ext>
                  </a:extLst>
                </a:gridCol>
                <a:gridCol w="1058334">
                  <a:extLst>
                    <a:ext uri="{9D8B030D-6E8A-4147-A177-3AD203B41FA5}">
                      <a16:colId xmlns:a16="http://schemas.microsoft.com/office/drawing/2014/main" val="20004"/>
                    </a:ext>
                  </a:extLst>
                </a:gridCol>
                <a:gridCol w="1116529">
                  <a:extLst>
                    <a:ext uri="{9D8B030D-6E8A-4147-A177-3AD203B41FA5}">
                      <a16:colId xmlns:a16="http://schemas.microsoft.com/office/drawing/2014/main" val="20005"/>
                    </a:ext>
                  </a:extLst>
                </a:gridCol>
              </a:tblGrid>
              <a:tr h="595079">
                <a:tc>
                  <a:txBody>
                    <a:bodyPr/>
                    <a:lstStyle/>
                    <a:p>
                      <a:pPr marL="91440" algn="l" fontAlgn="b">
                        <a:spcBef>
                          <a:spcPts val="600"/>
                        </a:spcBef>
                      </a:pP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NH White</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 NH </a:t>
                      </a:r>
                      <a:r>
                        <a:rPr lang="en-US" sz="1900" b="0" u="none" strike="noStrike" dirty="0">
                          <a:effectLst/>
                        </a:rPr>
                        <a:t>Black</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 Hispanic</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 NH </a:t>
                      </a:r>
                      <a:r>
                        <a:rPr lang="en-US" sz="1900" b="0" u="none" strike="noStrike" dirty="0">
                          <a:effectLst/>
                        </a:rPr>
                        <a:t>Asian</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 NH </a:t>
                      </a:r>
                      <a:r>
                        <a:rPr lang="en-US" sz="1900" b="0" u="none" strike="noStrike" dirty="0">
                          <a:effectLst/>
                        </a:rPr>
                        <a:t>Other</a:t>
                      </a:r>
                      <a:endParaRPr lang="en-US" sz="19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372347">
                <a:tc>
                  <a:txBody>
                    <a:bodyPr/>
                    <a:lstStyle/>
                    <a:p>
                      <a:pPr marL="91440" algn="l" fontAlgn="b">
                        <a:spcBef>
                          <a:spcPts val="600"/>
                        </a:spcBef>
                      </a:pPr>
                      <a:r>
                        <a:rPr lang="en-US" sz="1900" b="0" u="none" strike="noStrike" dirty="0">
                          <a:effectLst/>
                        </a:rPr>
                        <a:t>TEXAS</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900" u="none" strike="noStrike" dirty="0" smtClean="0">
                          <a:solidFill>
                            <a:schemeClr val="accent1">
                              <a:lumMod val="50000"/>
                            </a:schemeClr>
                          </a:solidFill>
                          <a:effectLst/>
                        </a:rPr>
                        <a:t>43.0%</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900" u="none" strike="noStrike" dirty="0" smtClean="0">
                          <a:solidFill>
                            <a:schemeClr val="accent1">
                              <a:lumMod val="50000"/>
                            </a:schemeClr>
                          </a:solidFill>
                          <a:effectLst/>
                        </a:rPr>
                        <a:t>11.8%</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900" u="none" strike="noStrike" dirty="0" smtClean="0">
                          <a:solidFill>
                            <a:schemeClr val="accent1">
                              <a:lumMod val="50000"/>
                            </a:schemeClr>
                          </a:solidFill>
                          <a:effectLst/>
                        </a:rPr>
                        <a:t>38.8%</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900" u="none" strike="noStrike" dirty="0" smtClean="0">
                          <a:solidFill>
                            <a:schemeClr val="accent1">
                              <a:lumMod val="50000"/>
                            </a:schemeClr>
                          </a:solidFill>
                          <a:effectLst/>
                        </a:rPr>
                        <a:t>4.6%</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900" u="none" strike="noStrike" dirty="0" smtClean="0">
                          <a:solidFill>
                            <a:schemeClr val="accent1">
                              <a:lumMod val="50000"/>
                            </a:schemeClr>
                          </a:solidFill>
                          <a:effectLst/>
                        </a:rPr>
                        <a:t>1.8%</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extLst>
                  <a:ext uri="{0D108BD9-81ED-4DB2-BD59-A6C34878D82A}">
                    <a16:rowId xmlns:a16="http://schemas.microsoft.com/office/drawing/2014/main" val="10001"/>
                  </a:ext>
                </a:extLst>
              </a:tr>
              <a:tr h="372347">
                <a:tc>
                  <a:txBody>
                    <a:bodyPr/>
                    <a:lstStyle/>
                    <a:p>
                      <a:pPr marL="91440" algn="l" fontAlgn="b">
                        <a:spcBef>
                          <a:spcPts val="600"/>
                        </a:spcBef>
                      </a:pPr>
                      <a:r>
                        <a:rPr lang="en-US" sz="1900" b="0" u="none" strike="noStrike" dirty="0">
                          <a:effectLst/>
                        </a:rPr>
                        <a:t>Denton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60.9%</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9.3%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19.2%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8.0%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2.6%</a:t>
                      </a:r>
                    </a:p>
                  </a:txBody>
                  <a:tcPr marL="9525" marR="9525" marT="9525" marB="0" anchor="b"/>
                </a:tc>
                <a:extLst>
                  <a:ext uri="{0D108BD9-81ED-4DB2-BD59-A6C34878D82A}">
                    <a16:rowId xmlns:a16="http://schemas.microsoft.com/office/drawing/2014/main" val="10002"/>
                  </a:ext>
                </a:extLst>
              </a:tr>
              <a:tr h="372347">
                <a:tc>
                  <a:txBody>
                    <a:bodyPr/>
                    <a:lstStyle/>
                    <a:p>
                      <a:pPr marL="91440" algn="l" fontAlgn="b">
                        <a:spcBef>
                          <a:spcPts val="600"/>
                        </a:spcBef>
                      </a:pPr>
                      <a:r>
                        <a:rPr lang="en-US" sz="1900" b="0" u="none" strike="noStrike" dirty="0">
                          <a:effectLst/>
                        </a:rPr>
                        <a:t>Collin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59.4%</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9.4%</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15.2%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13.4%</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2.7%</a:t>
                      </a:r>
                    </a:p>
                  </a:txBody>
                  <a:tcPr marL="9525" marR="9525" marT="9525" marB="0" anchor="b"/>
                </a:tc>
                <a:extLst>
                  <a:ext uri="{0D108BD9-81ED-4DB2-BD59-A6C34878D82A}">
                    <a16:rowId xmlns:a16="http://schemas.microsoft.com/office/drawing/2014/main" val="10003"/>
                  </a:ext>
                </a:extLst>
              </a:tr>
              <a:tr h="372347">
                <a:tc>
                  <a:txBody>
                    <a:bodyPr/>
                    <a:lstStyle/>
                    <a:p>
                      <a:pPr marL="91440" algn="l" fontAlgn="b">
                        <a:spcBef>
                          <a:spcPts val="600"/>
                        </a:spcBef>
                      </a:pPr>
                      <a:r>
                        <a:rPr lang="en-US" sz="1900" b="0" u="none" strike="noStrike" dirty="0">
                          <a:effectLst/>
                        </a:rPr>
                        <a:t>Travis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49.5%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8.0%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33.9%</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6.4%</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2.1%</a:t>
                      </a:r>
                    </a:p>
                  </a:txBody>
                  <a:tcPr marL="9525" marR="9525" marT="9525" marB="0" anchor="b"/>
                </a:tc>
                <a:extLst>
                  <a:ext uri="{0D108BD9-81ED-4DB2-BD59-A6C34878D82A}">
                    <a16:rowId xmlns:a16="http://schemas.microsoft.com/office/drawing/2014/main" val="10004"/>
                  </a:ext>
                </a:extLst>
              </a:tr>
              <a:tr h="372347">
                <a:tc>
                  <a:txBody>
                    <a:bodyPr/>
                    <a:lstStyle/>
                    <a:p>
                      <a:pPr marL="91440" algn="l" fontAlgn="b">
                        <a:spcBef>
                          <a:spcPts val="600"/>
                        </a:spcBef>
                      </a:pPr>
                      <a:r>
                        <a:rPr lang="en-US" sz="1900" b="0" u="none" strike="noStrike" dirty="0">
                          <a:effectLst/>
                        </a:rPr>
                        <a:t>Tarrant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48.6%</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15.6%</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28.2%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5.3%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2.4%</a:t>
                      </a:r>
                    </a:p>
                  </a:txBody>
                  <a:tcPr marL="9525" marR="9525" marT="9525" marB="0" anchor="b"/>
                </a:tc>
                <a:extLst>
                  <a:ext uri="{0D108BD9-81ED-4DB2-BD59-A6C34878D82A}">
                    <a16:rowId xmlns:a16="http://schemas.microsoft.com/office/drawing/2014/main" val="10005"/>
                  </a:ext>
                </a:extLst>
              </a:tr>
              <a:tr h="372347">
                <a:tc>
                  <a:txBody>
                    <a:bodyPr/>
                    <a:lstStyle/>
                    <a:p>
                      <a:pPr marL="91440" algn="l" fontAlgn="b">
                        <a:spcBef>
                          <a:spcPts val="600"/>
                        </a:spcBef>
                      </a:pPr>
                      <a:r>
                        <a:rPr lang="en-US" sz="1900" b="0" u="none" strike="noStrike" dirty="0">
                          <a:effectLst/>
                        </a:rPr>
                        <a:t>Fort Bend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34.6%</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20.1%</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24.1%</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19.2%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1.9%</a:t>
                      </a:r>
                    </a:p>
                  </a:txBody>
                  <a:tcPr marL="9525" marR="9525" marT="9525" marB="0" anchor="b"/>
                </a:tc>
                <a:extLst>
                  <a:ext uri="{0D108BD9-81ED-4DB2-BD59-A6C34878D82A}">
                    <a16:rowId xmlns:a16="http://schemas.microsoft.com/office/drawing/2014/main" val="10006"/>
                  </a:ext>
                </a:extLst>
              </a:tr>
              <a:tr h="372347">
                <a:tc>
                  <a:txBody>
                    <a:bodyPr/>
                    <a:lstStyle/>
                    <a:p>
                      <a:pPr marL="91440" algn="l" fontAlgn="b">
                        <a:spcBef>
                          <a:spcPts val="600"/>
                        </a:spcBef>
                      </a:pPr>
                      <a:r>
                        <a:rPr lang="en-US" sz="1900" b="0" u="none" strike="noStrike" dirty="0">
                          <a:effectLst/>
                        </a:rPr>
                        <a:t>Harris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31.0%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18.5%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42.0%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7.0%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val="10007"/>
                  </a:ext>
                </a:extLst>
              </a:tr>
              <a:tr h="372347">
                <a:tc>
                  <a:txBody>
                    <a:bodyPr/>
                    <a:lstStyle/>
                    <a:p>
                      <a:pPr marL="91440" algn="l" fontAlgn="b">
                        <a:spcBef>
                          <a:spcPts val="600"/>
                        </a:spcBef>
                      </a:pPr>
                      <a:r>
                        <a:rPr lang="en-US" sz="1900" b="0" u="none" strike="noStrike" dirty="0">
                          <a:effectLst/>
                        </a:rPr>
                        <a:t>Dallas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30.6%</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22.3%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39.5%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6.0%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val="10008"/>
                  </a:ext>
                </a:extLst>
              </a:tr>
              <a:tr h="372347">
                <a:tc>
                  <a:txBody>
                    <a:bodyPr/>
                    <a:lstStyle/>
                    <a:p>
                      <a:pPr marL="91440" algn="l" fontAlgn="b">
                        <a:spcBef>
                          <a:spcPts val="600"/>
                        </a:spcBef>
                      </a:pPr>
                      <a:r>
                        <a:rPr lang="en-US" sz="1900" b="0" u="none" strike="noStrike" dirty="0">
                          <a:effectLst/>
                        </a:rPr>
                        <a:t>Bexar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28.7%</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7.3%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59.5%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2.7%</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1.7%</a:t>
                      </a:r>
                    </a:p>
                  </a:txBody>
                  <a:tcPr marL="9525" marR="9525" marT="9525" marB="0" anchor="b"/>
                </a:tc>
                <a:extLst>
                  <a:ext uri="{0D108BD9-81ED-4DB2-BD59-A6C34878D82A}">
                    <a16:rowId xmlns:a16="http://schemas.microsoft.com/office/drawing/2014/main" val="10009"/>
                  </a:ext>
                </a:extLst>
              </a:tr>
              <a:tr h="372347">
                <a:tc>
                  <a:txBody>
                    <a:bodyPr/>
                    <a:lstStyle/>
                    <a:p>
                      <a:pPr marL="91440" algn="l" fontAlgn="b">
                        <a:spcBef>
                          <a:spcPts val="600"/>
                        </a:spcBef>
                      </a:pPr>
                      <a:r>
                        <a:rPr lang="en-US" sz="1900" b="0" u="none" strike="noStrike" dirty="0" smtClean="0">
                          <a:effectLst/>
                        </a:rPr>
                        <a:t>El Paso 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13.1%</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81.3%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val="10010"/>
                  </a:ext>
                </a:extLst>
              </a:tr>
              <a:tr h="372347">
                <a:tc>
                  <a:txBody>
                    <a:bodyPr/>
                    <a:lstStyle/>
                    <a:p>
                      <a:pPr marL="91440" algn="l" fontAlgn="b">
                        <a:spcBef>
                          <a:spcPts val="600"/>
                        </a:spcBef>
                      </a:pPr>
                      <a:r>
                        <a:rPr lang="en-US" sz="1900" b="0" u="none" strike="noStrike" dirty="0" smtClean="0">
                          <a:effectLst/>
                        </a:rPr>
                        <a:t>Hidalgo</a:t>
                      </a:r>
                      <a:r>
                        <a:rPr lang="en-US" sz="1900" b="0" u="none" strike="noStrike" baseline="0" dirty="0" smtClean="0">
                          <a:effectLst/>
                        </a:rPr>
                        <a:t>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7.0%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0.5%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91.3%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0.2%</a:t>
                      </a:r>
                    </a:p>
                  </a:txBody>
                  <a:tcPr marL="9525" marR="9525" marT="9525" marB="0" anchor="b"/>
                </a:tc>
                <a:extLst>
                  <a:ext uri="{0D108BD9-81ED-4DB2-BD59-A6C34878D82A}">
                    <a16:rowId xmlns:a16="http://schemas.microsoft.com/office/drawing/2014/main" val="10011"/>
                  </a:ext>
                </a:extLst>
              </a:tr>
            </a:tbl>
          </a:graphicData>
        </a:graphic>
      </p:graphicFrame>
      <p:sp>
        <p:nvSpPr>
          <p:cNvPr id="5" name="Rectangle 4"/>
          <p:cNvSpPr/>
          <p:nvPr/>
        </p:nvSpPr>
        <p:spPr>
          <a:xfrm>
            <a:off x="0" y="6400807"/>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2015 </a:t>
            </a:r>
            <a:r>
              <a:rPr lang="en-US" sz="1100" dirty="0">
                <a:solidFill>
                  <a:schemeClr val="tx1">
                    <a:lumMod val="50000"/>
                    <a:lumOff val="50000"/>
                  </a:schemeClr>
                </a:solidFill>
              </a:rPr>
              <a:t>Vintage Population Estimates</a:t>
            </a:r>
          </a:p>
        </p:txBody>
      </p:sp>
      <p:sp>
        <p:nvSpPr>
          <p:cNvPr id="6"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12</a:t>
            </a:r>
          </a:p>
        </p:txBody>
      </p:sp>
    </p:spTree>
    <p:extLst>
      <p:ext uri="{BB962C8B-B14F-4D97-AF65-F5344CB8AC3E}">
        <p14:creationId xmlns:p14="http://schemas.microsoft.com/office/powerpoint/2010/main" val="423664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16</a:t>
            </a:fld>
            <a:endParaRPr lang="en-US" dirty="0"/>
          </a:p>
        </p:txBody>
      </p:sp>
      <p:sp>
        <p:nvSpPr>
          <p:cNvPr id="3"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a:lstStyle>
          <a:p>
            <a:r>
              <a:rPr lang="en-US" sz="2400" dirty="0"/>
              <a:t>Annual Shares of Recent Non-Citizen Immigrants to Texas by World Area of Birth, </a:t>
            </a:r>
            <a:r>
              <a:rPr lang="en-US" sz="2400" dirty="0" smtClean="0"/>
              <a:t>2005-2015 </a:t>
            </a:r>
            <a:endParaRPr lang="en-US" sz="2400" dirty="0"/>
          </a:p>
        </p:txBody>
      </p:sp>
      <p:graphicFrame>
        <p:nvGraphicFramePr>
          <p:cNvPr id="5" name="Chart 4"/>
          <p:cNvGraphicFramePr>
            <a:graphicFrameLocks noGrp="1"/>
          </p:cNvGraphicFramePr>
          <p:nvPr>
            <p:extLst/>
          </p:nvPr>
        </p:nvGraphicFramePr>
        <p:xfrm>
          <a:off x="832585" y="1228335"/>
          <a:ext cx="7478830" cy="517247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0" y="6400807"/>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American Community Survey, 1-Year PUMS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595870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smtClean="0"/>
              <a:t>Population Pyramid for White Non-Hispanics in Texas, 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17</a:t>
            </a:fld>
            <a:endParaRPr lang="en-US" dirty="0"/>
          </a:p>
        </p:txBody>
      </p:sp>
      <p:graphicFrame>
        <p:nvGraphicFramePr>
          <p:cNvPr id="7" name="Chart 6"/>
          <p:cNvGraphicFramePr>
            <a:graphicFrameLocks noGrp="1"/>
          </p:cNvGraphicFramePr>
          <p:nvPr>
            <p:extLst>
              <p:ext uri="{D42A27DB-BD31-4B8C-83A1-F6EECF244321}">
                <p14:modId xmlns:p14="http://schemas.microsoft.com/office/powerpoint/2010/main" val="242765771"/>
              </p:ext>
            </p:extLst>
          </p:nvPr>
        </p:nvGraphicFramePr>
        <p:xfrm>
          <a:off x="729915" y="1291388"/>
          <a:ext cx="7849853" cy="528086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6506033"/>
            <a:ext cx="2483372" cy="215444"/>
          </a:xfrm>
          <a:prstGeom prst="rect">
            <a:avLst/>
          </a:prstGeom>
          <a:noFill/>
        </p:spPr>
        <p:txBody>
          <a:bodyPr wrap="none" rtlCol="0">
            <a:spAutoFit/>
          </a:bodyPr>
          <a:lstStyle/>
          <a:p>
            <a:r>
              <a:rPr lang="en-US" sz="800" dirty="0">
                <a:solidFill>
                  <a:schemeClr val="tx1">
                    <a:lumMod val="50000"/>
                    <a:lumOff val="50000"/>
                  </a:schemeClr>
                </a:solidFill>
              </a:rPr>
              <a:t>Source: </a:t>
            </a:r>
            <a:r>
              <a:rPr lang="en-US" sz="800" dirty="0" smtClean="0">
                <a:solidFill>
                  <a:schemeClr val="tx1">
                    <a:lumMod val="50000"/>
                    <a:lumOff val="50000"/>
                  </a:schemeClr>
                </a:solidFill>
              </a:rPr>
              <a:t>U.S. Census Bureau, 2017 </a:t>
            </a:r>
            <a:r>
              <a:rPr lang="en-US" sz="800" dirty="0">
                <a:solidFill>
                  <a:schemeClr val="tx1">
                    <a:lumMod val="50000"/>
                    <a:lumOff val="50000"/>
                  </a:schemeClr>
                </a:solidFill>
              </a:rPr>
              <a:t>Population Estimates</a:t>
            </a:r>
          </a:p>
        </p:txBody>
      </p:sp>
    </p:spTree>
    <p:extLst>
      <p:ext uri="{BB962C8B-B14F-4D97-AF65-F5344CB8AC3E}">
        <p14:creationId xmlns:p14="http://schemas.microsoft.com/office/powerpoint/2010/main" val="591285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BC1FA3B-F0C1-4F58-90BE-DCC7501F4B28}" type="slidenum">
              <a:rPr lang="en-US" smtClean="0"/>
              <a:pPr/>
              <a:t>18</a:t>
            </a:fld>
            <a:endParaRPr lang="en-US" dirty="0"/>
          </a:p>
        </p:txBody>
      </p:sp>
      <p:graphicFrame>
        <p:nvGraphicFramePr>
          <p:cNvPr id="7" name="Chart 6"/>
          <p:cNvGraphicFramePr>
            <a:graphicFrameLocks noGrp="1"/>
          </p:cNvGraphicFramePr>
          <p:nvPr>
            <p:extLst>
              <p:ext uri="{D42A27DB-BD31-4B8C-83A1-F6EECF244321}">
                <p14:modId xmlns:p14="http://schemas.microsoft.com/office/powerpoint/2010/main" val="3457787502"/>
              </p:ext>
            </p:extLst>
          </p:nvPr>
        </p:nvGraphicFramePr>
        <p:xfrm>
          <a:off x="850231" y="1315453"/>
          <a:ext cx="7555831" cy="519764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6506033"/>
            <a:ext cx="2483372" cy="215444"/>
          </a:xfrm>
          <a:prstGeom prst="rect">
            <a:avLst/>
          </a:prstGeom>
          <a:noFill/>
        </p:spPr>
        <p:txBody>
          <a:bodyPr wrap="none" rtlCol="0">
            <a:spAutoFit/>
          </a:bodyPr>
          <a:lstStyle/>
          <a:p>
            <a:r>
              <a:rPr lang="en-US" sz="800" dirty="0">
                <a:solidFill>
                  <a:schemeClr val="tx1">
                    <a:lumMod val="50000"/>
                    <a:lumOff val="50000"/>
                  </a:schemeClr>
                </a:solidFill>
              </a:rPr>
              <a:t>Source: </a:t>
            </a:r>
            <a:r>
              <a:rPr lang="en-US" sz="800" dirty="0" smtClean="0">
                <a:solidFill>
                  <a:schemeClr val="tx1">
                    <a:lumMod val="50000"/>
                    <a:lumOff val="50000"/>
                  </a:schemeClr>
                </a:solidFill>
              </a:rPr>
              <a:t>U.S. Census Bureau, 2017 </a:t>
            </a:r>
            <a:r>
              <a:rPr lang="en-US" sz="800" dirty="0">
                <a:solidFill>
                  <a:schemeClr val="tx1">
                    <a:lumMod val="50000"/>
                    <a:lumOff val="50000"/>
                  </a:schemeClr>
                </a:solidFill>
              </a:rPr>
              <a:t>Population Estimates</a:t>
            </a:r>
          </a:p>
        </p:txBody>
      </p:sp>
      <p:sp>
        <p:nvSpPr>
          <p:cNvPr id="9" name="Title 5"/>
          <p:cNvSpPr>
            <a:spLocks noGrp="1"/>
          </p:cNvSpPr>
          <p:nvPr>
            <p:ph type="title"/>
          </p:nvPr>
        </p:nvSpPr>
        <p:spPr/>
        <p:txBody>
          <a:bodyPr>
            <a:normAutofit/>
          </a:bodyPr>
          <a:lstStyle/>
          <a:p>
            <a:r>
              <a:rPr lang="en-US" sz="2400" dirty="0" smtClean="0"/>
              <a:t>Population Pyramid for Hispanics in Texas, 2017</a:t>
            </a:r>
            <a:endParaRPr lang="en-US" sz="2400" dirty="0"/>
          </a:p>
        </p:txBody>
      </p:sp>
    </p:spTree>
    <p:extLst>
      <p:ext uri="{BB962C8B-B14F-4D97-AF65-F5344CB8AC3E}">
        <p14:creationId xmlns:p14="http://schemas.microsoft.com/office/powerpoint/2010/main" val="2701168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19</a:t>
            </a:fld>
            <a:endParaRPr lang="en-US" dirty="0"/>
          </a:p>
        </p:txBody>
      </p:sp>
      <p:sp>
        <p:nvSpPr>
          <p:cNvPr id="6" name="Title 1"/>
          <p:cNvSpPr>
            <a:spLocks noGrp="1"/>
          </p:cNvSpPr>
          <p:nvPr>
            <p:ph type="title"/>
          </p:nvPr>
        </p:nvSpPr>
        <p:spPr/>
        <p:txBody>
          <a:bodyPr>
            <a:noAutofit/>
          </a:bodyPr>
          <a:lstStyle/>
          <a:p>
            <a:r>
              <a:rPr lang="en-US" sz="2400" dirty="0"/>
              <a:t>Texas Population Pyramid by Race/Ethnicity, </a:t>
            </a:r>
            <a:r>
              <a:rPr lang="en-US" sz="2400" dirty="0" smtClean="0"/>
              <a:t>2017</a:t>
            </a:r>
            <a:endParaRPr lang="en-US" sz="2400" dirty="0"/>
          </a:p>
        </p:txBody>
      </p:sp>
      <p:sp>
        <p:nvSpPr>
          <p:cNvPr id="7" name="TextBox 6"/>
          <p:cNvSpPr txBox="1"/>
          <p:nvPr/>
        </p:nvSpPr>
        <p:spPr>
          <a:xfrm>
            <a:off x="0" y="6506033"/>
            <a:ext cx="2483372" cy="215444"/>
          </a:xfrm>
          <a:prstGeom prst="rect">
            <a:avLst/>
          </a:prstGeom>
          <a:noFill/>
        </p:spPr>
        <p:txBody>
          <a:bodyPr wrap="none" rtlCol="0">
            <a:spAutoFit/>
          </a:bodyPr>
          <a:lstStyle/>
          <a:p>
            <a:r>
              <a:rPr lang="en-US" sz="800" dirty="0">
                <a:solidFill>
                  <a:schemeClr val="tx1">
                    <a:lumMod val="50000"/>
                    <a:lumOff val="50000"/>
                  </a:schemeClr>
                </a:solidFill>
              </a:rPr>
              <a:t>Source: </a:t>
            </a:r>
            <a:r>
              <a:rPr lang="en-US" sz="800" dirty="0" smtClean="0">
                <a:solidFill>
                  <a:schemeClr val="tx1">
                    <a:lumMod val="50000"/>
                    <a:lumOff val="50000"/>
                  </a:schemeClr>
                </a:solidFill>
              </a:rPr>
              <a:t>U.S. Census Bureau, 2017 </a:t>
            </a:r>
            <a:r>
              <a:rPr lang="en-US" sz="800" dirty="0">
                <a:solidFill>
                  <a:schemeClr val="tx1">
                    <a:lumMod val="50000"/>
                    <a:lumOff val="50000"/>
                  </a:schemeClr>
                </a:solidFill>
              </a:rPr>
              <a:t>Population Estimates</a:t>
            </a:r>
          </a:p>
        </p:txBody>
      </p:sp>
      <p:graphicFrame>
        <p:nvGraphicFramePr>
          <p:cNvPr id="8" name="Chart 7"/>
          <p:cNvGraphicFramePr>
            <a:graphicFrameLocks noGrp="1"/>
          </p:cNvGraphicFramePr>
          <p:nvPr>
            <p:extLst>
              <p:ext uri="{D42A27DB-BD31-4B8C-83A1-F6EECF244321}">
                <p14:modId xmlns:p14="http://schemas.microsoft.com/office/powerpoint/2010/main" val="4179257438"/>
              </p:ext>
            </p:extLst>
          </p:nvPr>
        </p:nvGraphicFramePr>
        <p:xfrm>
          <a:off x="826168" y="1163053"/>
          <a:ext cx="7620000" cy="54507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7531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341" y="127"/>
            <a:ext cx="10335447" cy="6857873"/>
          </a:xfrm>
          <a:prstGeom prst="rect">
            <a:avLst/>
          </a:prstGeom>
        </p:spPr>
      </p:pic>
      <p:sp>
        <p:nvSpPr>
          <p:cNvPr id="3" name="TextBox 2"/>
          <p:cNvSpPr txBox="1"/>
          <p:nvPr/>
        </p:nvSpPr>
        <p:spPr>
          <a:xfrm>
            <a:off x="2540574" y="255494"/>
            <a:ext cx="6324600" cy="523220"/>
          </a:xfrm>
          <a:prstGeom prst="rect">
            <a:avLst/>
          </a:prstGeom>
          <a:noFill/>
        </p:spPr>
        <p:txBody>
          <a:bodyPr wrap="square" rtlCol="0">
            <a:spAutoFit/>
          </a:bodyPr>
          <a:lstStyle/>
          <a:p>
            <a:pPr algn="r"/>
            <a:r>
              <a:rPr lang="en-US" sz="2800" dirty="0" smtClean="0">
                <a:solidFill>
                  <a:schemeClr val="bg1"/>
                </a:solidFill>
                <a:latin typeface="+mj-lt"/>
              </a:rPr>
              <a:t>Texas is experiencing significant growth.</a:t>
            </a:r>
            <a:endParaRPr lang="en-US" sz="2800" dirty="0">
              <a:solidFill>
                <a:schemeClr val="bg1"/>
              </a:solidFill>
              <a:latin typeface="+mj-lt"/>
            </a:endParaRPr>
          </a:p>
        </p:txBody>
      </p:sp>
    </p:spTree>
    <p:extLst>
      <p:ext uri="{BB962C8B-B14F-4D97-AF65-F5344CB8AC3E}">
        <p14:creationId xmlns:p14="http://schemas.microsoft.com/office/powerpoint/2010/main" val="1067352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3746"/>
          <a:stretch/>
        </p:blipFill>
        <p:spPr>
          <a:xfrm>
            <a:off x="160421" y="118075"/>
            <a:ext cx="6432885" cy="6587525"/>
          </a:xfrm>
          <a:prstGeom prst="rect">
            <a:avLst/>
          </a:prstGeom>
        </p:spPr>
      </p:pic>
      <p:sp>
        <p:nvSpPr>
          <p:cNvPr id="5" name="TextBox 4"/>
          <p:cNvSpPr txBox="1"/>
          <p:nvPr/>
        </p:nvSpPr>
        <p:spPr>
          <a:xfrm>
            <a:off x="330867" y="183696"/>
            <a:ext cx="8610600" cy="461665"/>
          </a:xfrm>
          <a:prstGeom prst="rect">
            <a:avLst/>
          </a:prstGeom>
          <a:noFill/>
        </p:spPr>
        <p:txBody>
          <a:bodyPr wrap="square" rtlCol="0">
            <a:spAutoFit/>
          </a:bodyPr>
          <a:lstStyle/>
          <a:p>
            <a:pPr algn="r"/>
            <a:r>
              <a:rPr lang="en-US" sz="2400" dirty="0" smtClean="0">
                <a:solidFill>
                  <a:schemeClr val="accent5">
                    <a:lumMod val="50000"/>
                  </a:schemeClr>
                </a:solidFill>
                <a:latin typeface="+mj-lt"/>
              </a:rPr>
              <a:t>Young Texans</a:t>
            </a:r>
            <a:endParaRPr lang="en-US" sz="2400" dirty="0">
              <a:solidFill>
                <a:schemeClr val="accent5">
                  <a:lumMod val="50000"/>
                </a:schemeClr>
              </a:solidFill>
              <a:latin typeface="+mj-lt"/>
            </a:endParaRPr>
          </a:p>
        </p:txBody>
      </p:sp>
    </p:spTree>
    <p:extLst>
      <p:ext uri="{BB962C8B-B14F-4D97-AF65-F5344CB8AC3E}">
        <p14:creationId xmlns:p14="http://schemas.microsoft.com/office/powerpoint/2010/main" val="3955609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Population by Age Group, Texas, 2010-2017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21</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268076627"/>
              </p:ext>
            </p:extLst>
          </p:nvPr>
        </p:nvGraphicFramePr>
        <p:xfrm>
          <a:off x="1283369" y="1186950"/>
          <a:ext cx="7072813" cy="54761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2017 Population Estimates</a:t>
            </a:r>
            <a:endParaRPr lang="en-US" sz="1000" dirty="0">
              <a:solidFill>
                <a:schemeClr val="bg1">
                  <a:lumMod val="50000"/>
                </a:schemeClr>
              </a:solidFill>
            </a:endParaRPr>
          </a:p>
        </p:txBody>
      </p:sp>
    </p:spTree>
    <p:extLst>
      <p:ext uri="{BB962C8B-B14F-4D97-AF65-F5344CB8AC3E}">
        <p14:creationId xmlns:p14="http://schemas.microsoft.com/office/powerpoint/2010/main" val="1530240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Place of Birth for Population 18 to 24 Years, Texas, </a:t>
            </a:r>
            <a:br>
              <a:rPr lang="en-US" sz="2400" dirty="0" smtClean="0"/>
            </a:br>
            <a:r>
              <a:rPr lang="en-US" sz="2400" dirty="0" smtClean="0"/>
              <a:t>2007</a:t>
            </a:r>
            <a:r>
              <a:rPr lang="en-US" sz="2400" dirty="0"/>
              <a:t> </a:t>
            </a:r>
            <a:r>
              <a:rPr lang="en-US" sz="2400" dirty="0" smtClean="0"/>
              <a:t>and 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22</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986535999"/>
              </p:ext>
            </p:extLst>
          </p:nvPr>
        </p:nvGraphicFramePr>
        <p:xfrm>
          <a:off x="1315452" y="1069672"/>
          <a:ext cx="6938211" cy="549425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American Community Survey 1-Year Estimates, 2007, 2017</a:t>
            </a:r>
            <a:endParaRPr lang="en-US" sz="1000" dirty="0">
              <a:solidFill>
                <a:schemeClr val="bg1">
                  <a:lumMod val="50000"/>
                </a:schemeClr>
              </a:solidFill>
            </a:endParaRPr>
          </a:p>
        </p:txBody>
      </p:sp>
    </p:spTree>
    <p:extLst>
      <p:ext uri="{BB962C8B-B14F-4D97-AF65-F5344CB8AC3E}">
        <p14:creationId xmlns:p14="http://schemas.microsoft.com/office/powerpoint/2010/main" val="2077756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Population 18 to 24 </a:t>
            </a:r>
            <a:r>
              <a:rPr lang="en-US" sz="2400" dirty="0" smtClean="0"/>
              <a:t>Years by Race/Ethnicity, </a:t>
            </a:r>
            <a:r>
              <a:rPr lang="en-US" sz="2400" dirty="0" smtClean="0"/>
              <a:t>Texas, </a:t>
            </a:r>
            <a:r>
              <a:rPr lang="en-US" sz="2400" dirty="0" smtClean="0"/>
              <a:t/>
            </a:r>
            <a:br>
              <a:rPr lang="en-US" sz="2400" dirty="0" smtClean="0"/>
            </a:br>
            <a:r>
              <a:rPr lang="en-US" sz="2400" dirty="0" smtClean="0"/>
              <a:t>2010-2017</a:t>
            </a:r>
            <a:endParaRPr lang="en-US" sz="2400" dirty="0"/>
          </a:p>
        </p:txBody>
      </p:sp>
      <p:sp>
        <p:nvSpPr>
          <p:cNvPr id="5" name="Rectangle 4"/>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2017 Population Estimates</a:t>
            </a:r>
            <a:endParaRPr lang="en-US" sz="1000" dirty="0">
              <a:solidFill>
                <a:schemeClr val="bg1">
                  <a:lumMod val="50000"/>
                </a:schemeClr>
              </a:solidFill>
            </a:endParaRPr>
          </a:p>
        </p:txBody>
      </p:sp>
      <p:graphicFrame>
        <p:nvGraphicFramePr>
          <p:cNvPr id="8" name="Chart 7"/>
          <p:cNvGraphicFramePr>
            <a:graphicFrameLocks/>
          </p:cNvGraphicFramePr>
          <p:nvPr>
            <p:extLst>
              <p:ext uri="{D42A27DB-BD31-4B8C-83A1-F6EECF244321}">
                <p14:modId xmlns:p14="http://schemas.microsoft.com/office/powerpoint/2010/main" val="3657614754"/>
              </p:ext>
            </p:extLst>
          </p:nvPr>
        </p:nvGraphicFramePr>
        <p:xfrm>
          <a:off x="878054" y="1362075"/>
          <a:ext cx="7419975" cy="5114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8082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Annual Numeric Change in Population 18 to 24, Texas, 2010-2017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24</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93213020"/>
              </p:ext>
            </p:extLst>
          </p:nvPr>
        </p:nvGraphicFramePr>
        <p:xfrm>
          <a:off x="1554479" y="1122946"/>
          <a:ext cx="6217921" cy="544097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2017 Population Estimates</a:t>
            </a:r>
            <a:endParaRPr lang="en-US" sz="1000" dirty="0">
              <a:solidFill>
                <a:schemeClr val="bg1">
                  <a:lumMod val="50000"/>
                </a:schemeClr>
              </a:solidFill>
            </a:endParaRPr>
          </a:p>
        </p:txBody>
      </p:sp>
    </p:spTree>
    <p:extLst>
      <p:ext uri="{BB962C8B-B14F-4D97-AF65-F5344CB8AC3E}">
        <p14:creationId xmlns:p14="http://schemas.microsoft.com/office/powerpoint/2010/main" val="1061580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College and Graduate Enrollment, Texas, 2007-2017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25</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149430857"/>
              </p:ext>
            </p:extLst>
          </p:nvPr>
        </p:nvGraphicFramePr>
        <p:xfrm>
          <a:off x="601579" y="1447800"/>
          <a:ext cx="8201024" cy="5089358"/>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2887579" y="1596189"/>
            <a:ext cx="0" cy="417094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48463" y="1596189"/>
            <a:ext cx="0" cy="417094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American Community Survey 1-Year Estimates, 2007-2017</a:t>
            </a:r>
            <a:endParaRPr lang="en-US" sz="1000" dirty="0">
              <a:solidFill>
                <a:schemeClr val="bg1">
                  <a:lumMod val="50000"/>
                </a:schemeClr>
              </a:solidFill>
            </a:endParaRPr>
          </a:p>
        </p:txBody>
      </p:sp>
    </p:spTree>
    <p:extLst>
      <p:ext uri="{BB962C8B-B14F-4D97-AF65-F5344CB8AC3E}">
        <p14:creationId xmlns:p14="http://schemas.microsoft.com/office/powerpoint/2010/main" val="1635615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College and Graduate Enrollment by Race/Ethnicity, Texas, 2008-2017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26</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265950891"/>
              </p:ext>
            </p:extLst>
          </p:nvPr>
        </p:nvGraphicFramePr>
        <p:xfrm>
          <a:off x="954505" y="1315651"/>
          <a:ext cx="7315200" cy="5248275"/>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2518610" y="1451810"/>
            <a:ext cx="16043" cy="443564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082715" y="1451810"/>
            <a:ext cx="16043" cy="443564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American Community Survey 1-Year Estimates, 2008-2017</a:t>
            </a:r>
            <a:endParaRPr lang="en-US" sz="1000" dirty="0">
              <a:solidFill>
                <a:schemeClr val="bg1">
                  <a:lumMod val="50000"/>
                </a:schemeClr>
              </a:solidFill>
            </a:endParaRPr>
          </a:p>
        </p:txBody>
      </p:sp>
    </p:spTree>
    <p:extLst>
      <p:ext uri="{BB962C8B-B14F-4D97-AF65-F5344CB8AC3E}">
        <p14:creationId xmlns:p14="http://schemas.microsoft.com/office/powerpoint/2010/main" val="2286697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Select Social Characteristics of Young Texans, 2017</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17226470"/>
              </p:ext>
            </p:extLst>
          </p:nvPr>
        </p:nvGraphicFramePr>
        <p:xfrm>
          <a:off x="345741" y="2765124"/>
          <a:ext cx="8458200" cy="3134360"/>
        </p:xfrm>
        <a:graphic>
          <a:graphicData uri="http://schemas.openxmlformats.org/drawingml/2006/table">
            <a:tbl>
              <a:tblPr firstRow="1" bandRow="1">
                <a:tableStyleId>{5C22544A-7EE6-4342-B048-85BDC9FD1C3A}</a:tableStyleId>
              </a:tblPr>
              <a:tblGrid>
                <a:gridCol w="2622049">
                  <a:extLst>
                    <a:ext uri="{9D8B030D-6E8A-4147-A177-3AD203B41FA5}">
                      <a16:colId xmlns:a16="http://schemas.microsoft.com/office/drawing/2014/main" val="1976655513"/>
                    </a:ext>
                  </a:extLst>
                </a:gridCol>
                <a:gridCol w="1607051">
                  <a:extLst>
                    <a:ext uri="{9D8B030D-6E8A-4147-A177-3AD203B41FA5}">
                      <a16:colId xmlns:a16="http://schemas.microsoft.com/office/drawing/2014/main" val="3136015786"/>
                    </a:ext>
                  </a:extLst>
                </a:gridCol>
                <a:gridCol w="2114550">
                  <a:extLst>
                    <a:ext uri="{9D8B030D-6E8A-4147-A177-3AD203B41FA5}">
                      <a16:colId xmlns:a16="http://schemas.microsoft.com/office/drawing/2014/main" val="3609231522"/>
                    </a:ext>
                  </a:extLst>
                </a:gridCol>
                <a:gridCol w="2114550">
                  <a:extLst>
                    <a:ext uri="{9D8B030D-6E8A-4147-A177-3AD203B41FA5}">
                      <a16:colId xmlns:a16="http://schemas.microsoft.com/office/drawing/2014/main" val="1162786653"/>
                    </a:ext>
                  </a:extLst>
                </a:gridCol>
              </a:tblGrid>
              <a:tr h="370840">
                <a:tc>
                  <a:txBody>
                    <a:bodyPr/>
                    <a:lstStyle/>
                    <a:p>
                      <a:pPr algn="ctr"/>
                      <a:endParaRPr lang="en-US" dirty="0"/>
                    </a:p>
                  </a:txBody>
                  <a:tcPr/>
                </a:tc>
                <a:tc>
                  <a:txBody>
                    <a:bodyPr/>
                    <a:lstStyle/>
                    <a:p>
                      <a:pPr algn="ctr"/>
                      <a:r>
                        <a:rPr lang="en-US" dirty="0" smtClean="0"/>
                        <a:t>Total</a:t>
                      </a:r>
                      <a:endParaRPr lang="en-US" dirty="0"/>
                    </a:p>
                  </a:txBody>
                  <a:tcPr/>
                </a:tc>
                <a:tc>
                  <a:txBody>
                    <a:bodyPr/>
                    <a:lstStyle/>
                    <a:p>
                      <a:pPr algn="ctr"/>
                      <a:r>
                        <a:rPr lang="en-US" dirty="0" smtClean="0"/>
                        <a:t>Male</a:t>
                      </a:r>
                      <a:endParaRPr lang="en-US" dirty="0"/>
                    </a:p>
                  </a:txBody>
                  <a:tcPr/>
                </a:tc>
                <a:tc>
                  <a:txBody>
                    <a:bodyPr/>
                    <a:lstStyle/>
                    <a:p>
                      <a:pPr algn="ctr"/>
                      <a:r>
                        <a:rPr lang="en-US" dirty="0" smtClean="0"/>
                        <a:t>Female</a:t>
                      </a:r>
                      <a:endParaRPr lang="en-US" dirty="0"/>
                    </a:p>
                  </a:txBody>
                  <a:tcPr/>
                </a:tc>
                <a:extLst>
                  <a:ext uri="{0D108BD9-81ED-4DB2-BD59-A6C34878D82A}">
                    <a16:rowId xmlns:a16="http://schemas.microsoft.com/office/drawing/2014/main" val="941348712"/>
                  </a:ext>
                </a:extLst>
              </a:tr>
              <a:tr h="370840">
                <a:tc>
                  <a:txBody>
                    <a:bodyPr/>
                    <a:lstStyle/>
                    <a:p>
                      <a:r>
                        <a:rPr lang="en-US" dirty="0" smtClean="0"/>
                        <a:t>Population</a:t>
                      </a:r>
                      <a:r>
                        <a:rPr lang="en-US" baseline="0" dirty="0" smtClean="0"/>
                        <a:t> 18 to 24</a:t>
                      </a:r>
                      <a:endParaRPr lang="en-US" dirty="0"/>
                    </a:p>
                  </a:txBody>
                  <a:tcPr/>
                </a:tc>
                <a:tc>
                  <a:txBody>
                    <a:bodyPr/>
                    <a:lstStyle/>
                    <a:p>
                      <a:pPr algn="ctr"/>
                      <a:r>
                        <a:rPr lang="en-US" dirty="0" smtClean="0"/>
                        <a:t>2,790,087</a:t>
                      </a:r>
                      <a:endParaRPr lang="en-US" dirty="0"/>
                    </a:p>
                  </a:txBody>
                  <a:tcPr/>
                </a:tc>
                <a:tc>
                  <a:txBody>
                    <a:bodyPr/>
                    <a:lstStyle/>
                    <a:p>
                      <a:pPr algn="ctr"/>
                      <a:r>
                        <a:rPr lang="en-US" dirty="0" smtClean="0"/>
                        <a:t>1,441,775</a:t>
                      </a:r>
                      <a:endParaRPr lang="en-US" dirty="0"/>
                    </a:p>
                  </a:txBody>
                  <a:tcPr/>
                </a:tc>
                <a:tc>
                  <a:txBody>
                    <a:bodyPr/>
                    <a:lstStyle/>
                    <a:p>
                      <a:pPr algn="ctr"/>
                      <a:r>
                        <a:rPr lang="en-US" dirty="0" smtClean="0"/>
                        <a:t>1,348,312</a:t>
                      </a:r>
                      <a:endParaRPr lang="en-US" dirty="0"/>
                    </a:p>
                  </a:txBody>
                  <a:tcPr/>
                </a:tc>
                <a:extLst>
                  <a:ext uri="{0D108BD9-81ED-4DB2-BD59-A6C34878D82A}">
                    <a16:rowId xmlns:a16="http://schemas.microsoft.com/office/drawing/2014/main" val="972317051"/>
                  </a:ext>
                </a:extLst>
              </a:tr>
              <a:tr h="370840">
                <a:tc>
                  <a:txBody>
                    <a:bodyPr/>
                    <a:lstStyle/>
                    <a:p>
                      <a:r>
                        <a:rPr lang="en-US" dirty="0" smtClean="0"/>
                        <a:t>Enrolled in college or graduate</a:t>
                      </a:r>
                      <a:r>
                        <a:rPr lang="en-US" baseline="0" dirty="0" smtClean="0"/>
                        <a:t> school</a:t>
                      </a:r>
                      <a:endParaRPr lang="en-US" dirty="0"/>
                    </a:p>
                  </a:txBody>
                  <a:tcPr/>
                </a:tc>
                <a:tc>
                  <a:txBody>
                    <a:bodyPr/>
                    <a:lstStyle/>
                    <a:p>
                      <a:pPr algn="ctr"/>
                      <a:r>
                        <a:rPr lang="en-US" dirty="0" smtClean="0"/>
                        <a:t>37.9%</a:t>
                      </a:r>
                      <a:endParaRPr lang="en-US" dirty="0"/>
                    </a:p>
                  </a:txBody>
                  <a:tcPr/>
                </a:tc>
                <a:tc>
                  <a:txBody>
                    <a:bodyPr/>
                    <a:lstStyle/>
                    <a:p>
                      <a:pPr algn="ctr"/>
                      <a:r>
                        <a:rPr lang="en-US" dirty="0" smtClean="0"/>
                        <a:t>34.1%</a:t>
                      </a:r>
                      <a:endParaRPr lang="en-US" dirty="0"/>
                    </a:p>
                  </a:txBody>
                  <a:tcPr/>
                </a:tc>
                <a:tc>
                  <a:txBody>
                    <a:bodyPr/>
                    <a:lstStyle/>
                    <a:p>
                      <a:pPr algn="ctr"/>
                      <a:r>
                        <a:rPr lang="en-US" dirty="0" smtClean="0"/>
                        <a:t>41.9%</a:t>
                      </a:r>
                      <a:endParaRPr lang="en-US" dirty="0"/>
                    </a:p>
                  </a:txBody>
                  <a:tcPr/>
                </a:tc>
                <a:extLst>
                  <a:ext uri="{0D108BD9-81ED-4DB2-BD59-A6C34878D82A}">
                    <a16:rowId xmlns:a16="http://schemas.microsoft.com/office/drawing/2014/main" val="905167812"/>
                  </a:ext>
                </a:extLst>
              </a:tr>
              <a:tr h="370840">
                <a:tc>
                  <a:txBody>
                    <a:bodyPr/>
                    <a:lstStyle/>
                    <a:p>
                      <a:r>
                        <a:rPr lang="en-US" dirty="0" smtClean="0"/>
                        <a:t>Enrolled in public school</a:t>
                      </a:r>
                      <a:endParaRPr lang="en-US" dirty="0"/>
                    </a:p>
                  </a:txBody>
                  <a:tcPr/>
                </a:tc>
                <a:tc>
                  <a:txBody>
                    <a:bodyPr/>
                    <a:lstStyle/>
                    <a:p>
                      <a:pPr algn="ctr"/>
                      <a:r>
                        <a:rPr lang="en-US" dirty="0" smtClean="0"/>
                        <a:t>85.5%</a:t>
                      </a:r>
                      <a:endParaRPr lang="en-US" dirty="0"/>
                    </a:p>
                  </a:txBody>
                  <a:tcPr/>
                </a:tc>
                <a:tc>
                  <a:txBody>
                    <a:bodyPr/>
                    <a:lstStyle/>
                    <a:p>
                      <a:pPr algn="ctr"/>
                      <a:r>
                        <a:rPr lang="en-US" dirty="0" smtClean="0"/>
                        <a:t>86.3%</a:t>
                      </a:r>
                      <a:endParaRPr lang="en-US" dirty="0"/>
                    </a:p>
                  </a:txBody>
                  <a:tcPr/>
                </a:tc>
                <a:tc>
                  <a:txBody>
                    <a:bodyPr/>
                    <a:lstStyle/>
                    <a:p>
                      <a:pPr algn="ctr"/>
                      <a:r>
                        <a:rPr lang="en-US" dirty="0" smtClean="0"/>
                        <a:t>84.7%</a:t>
                      </a:r>
                      <a:endParaRPr lang="en-US" dirty="0"/>
                    </a:p>
                  </a:txBody>
                  <a:tcPr/>
                </a:tc>
                <a:extLst>
                  <a:ext uri="{0D108BD9-81ED-4DB2-BD59-A6C34878D82A}">
                    <a16:rowId xmlns:a16="http://schemas.microsoft.com/office/drawing/2014/main" val="1472390295"/>
                  </a:ext>
                </a:extLst>
              </a:tr>
              <a:tr h="370840">
                <a:tc>
                  <a:txBody>
                    <a:bodyPr/>
                    <a:lstStyle/>
                    <a:p>
                      <a:r>
                        <a:rPr lang="en-US" dirty="0" smtClean="0"/>
                        <a:t>Enrolled in private school</a:t>
                      </a:r>
                      <a:endParaRPr lang="en-US" dirty="0"/>
                    </a:p>
                  </a:txBody>
                  <a:tcPr/>
                </a:tc>
                <a:tc>
                  <a:txBody>
                    <a:bodyPr/>
                    <a:lstStyle/>
                    <a:p>
                      <a:pPr algn="ctr"/>
                      <a:r>
                        <a:rPr lang="en-US" dirty="0" smtClean="0"/>
                        <a:t>14.5%</a:t>
                      </a:r>
                      <a:endParaRPr lang="en-US" dirty="0"/>
                    </a:p>
                  </a:txBody>
                  <a:tcPr/>
                </a:tc>
                <a:tc>
                  <a:txBody>
                    <a:bodyPr/>
                    <a:lstStyle/>
                    <a:p>
                      <a:pPr algn="ctr"/>
                      <a:r>
                        <a:rPr lang="en-US" dirty="0" smtClean="0"/>
                        <a:t>13.7%</a:t>
                      </a:r>
                      <a:endParaRPr lang="en-US" dirty="0"/>
                    </a:p>
                  </a:txBody>
                  <a:tcPr/>
                </a:tc>
                <a:tc>
                  <a:txBody>
                    <a:bodyPr/>
                    <a:lstStyle/>
                    <a:p>
                      <a:pPr algn="ctr"/>
                      <a:r>
                        <a:rPr lang="en-US" dirty="0" smtClean="0"/>
                        <a:t>15.3%</a:t>
                      </a:r>
                      <a:endParaRPr lang="en-US" dirty="0"/>
                    </a:p>
                  </a:txBody>
                  <a:tcPr/>
                </a:tc>
                <a:extLst>
                  <a:ext uri="{0D108BD9-81ED-4DB2-BD59-A6C34878D82A}">
                    <a16:rowId xmlns:a16="http://schemas.microsoft.com/office/drawing/2014/main" val="543885519"/>
                  </a:ext>
                </a:extLst>
              </a:tr>
              <a:tr h="370840">
                <a:tc>
                  <a:txBody>
                    <a:bodyPr/>
                    <a:lstStyle/>
                    <a:p>
                      <a:r>
                        <a:rPr lang="en-US" dirty="0" smtClean="0"/>
                        <a:t>Percent</a:t>
                      </a:r>
                      <a:r>
                        <a:rPr lang="en-US" baseline="0" dirty="0" smtClean="0"/>
                        <a:t> below Poverty</a:t>
                      </a:r>
                      <a:endParaRPr lang="en-US" dirty="0"/>
                    </a:p>
                  </a:txBody>
                  <a:tcPr/>
                </a:tc>
                <a:tc>
                  <a:txBody>
                    <a:bodyPr/>
                    <a:lstStyle/>
                    <a:p>
                      <a:pPr algn="ctr"/>
                      <a:r>
                        <a:rPr lang="en-US" dirty="0" smtClean="0"/>
                        <a:t>50.0%</a:t>
                      </a:r>
                      <a:endParaRPr lang="en-US" dirty="0"/>
                    </a:p>
                  </a:txBody>
                  <a:tcPr/>
                </a:tc>
                <a:tc>
                  <a:txBody>
                    <a:bodyPr/>
                    <a:lstStyle/>
                    <a:p>
                      <a:pPr algn="ctr"/>
                      <a:r>
                        <a:rPr lang="en-US" dirty="0" smtClean="0"/>
                        <a:t>43.3%</a:t>
                      </a:r>
                      <a:endParaRPr lang="en-US" dirty="0"/>
                    </a:p>
                  </a:txBody>
                  <a:tcPr/>
                </a:tc>
                <a:tc>
                  <a:txBody>
                    <a:bodyPr/>
                    <a:lstStyle/>
                    <a:p>
                      <a:pPr algn="ctr"/>
                      <a:r>
                        <a:rPr lang="en-US" dirty="0" smtClean="0"/>
                        <a:t>56.8%</a:t>
                      </a:r>
                      <a:endParaRPr lang="en-US" dirty="0"/>
                    </a:p>
                  </a:txBody>
                  <a:tcPr/>
                </a:tc>
                <a:extLst>
                  <a:ext uri="{0D108BD9-81ED-4DB2-BD59-A6C34878D82A}">
                    <a16:rowId xmlns:a16="http://schemas.microsoft.com/office/drawing/2014/main" val="2503775926"/>
                  </a:ext>
                </a:extLst>
              </a:tr>
              <a:tr h="370840">
                <a:tc>
                  <a:txBody>
                    <a:bodyPr/>
                    <a:lstStyle/>
                    <a:p>
                      <a:r>
                        <a:rPr lang="en-US" dirty="0" smtClean="0"/>
                        <a:t>Percent without Health Insurance*</a:t>
                      </a:r>
                      <a:endParaRPr lang="en-US" dirty="0"/>
                    </a:p>
                  </a:txBody>
                  <a:tcPr/>
                </a:tc>
                <a:tc>
                  <a:txBody>
                    <a:bodyPr/>
                    <a:lstStyle/>
                    <a:p>
                      <a:pPr algn="ctr"/>
                      <a:r>
                        <a:rPr lang="en-US" dirty="0" smtClean="0"/>
                        <a:t>29.3%</a:t>
                      </a:r>
                      <a:endParaRPr lang="en-US" dirty="0"/>
                    </a:p>
                  </a:txBody>
                  <a:tcPr/>
                </a:tc>
                <a:tc>
                  <a:txBody>
                    <a:bodyPr/>
                    <a:lstStyle/>
                    <a:p>
                      <a:pPr algn="ctr"/>
                      <a:r>
                        <a:rPr lang="en-US" dirty="0" smtClean="0"/>
                        <a:t>30.7%</a:t>
                      </a:r>
                      <a:endParaRPr lang="en-US" dirty="0"/>
                    </a:p>
                  </a:txBody>
                  <a:tcPr/>
                </a:tc>
                <a:tc>
                  <a:txBody>
                    <a:bodyPr/>
                    <a:lstStyle/>
                    <a:p>
                      <a:pPr algn="ctr"/>
                      <a:r>
                        <a:rPr lang="en-US" dirty="0" smtClean="0"/>
                        <a:t>27.8%</a:t>
                      </a:r>
                      <a:endParaRPr lang="en-US" dirty="0"/>
                    </a:p>
                  </a:txBody>
                  <a:tcPr/>
                </a:tc>
                <a:extLst>
                  <a:ext uri="{0D108BD9-81ED-4DB2-BD59-A6C34878D82A}">
                    <a16:rowId xmlns:a16="http://schemas.microsoft.com/office/drawing/2014/main" val="2198185802"/>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27</a:t>
            </a:fld>
            <a:endParaRPr lang="en-US" dirty="0"/>
          </a:p>
        </p:txBody>
      </p:sp>
      <p:sp>
        <p:nvSpPr>
          <p:cNvPr id="8" name="Rectangle 7"/>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2017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American Community Survey 1-Year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Estimates</a:t>
            </a:r>
            <a:endParaRPr lang="en-US" sz="1000" dirty="0">
              <a:solidFill>
                <a:schemeClr val="bg1">
                  <a:lumMod val="50000"/>
                </a:schemeClr>
              </a:solidFill>
            </a:endParaRPr>
          </a:p>
        </p:txBody>
      </p:sp>
      <p:sp>
        <p:nvSpPr>
          <p:cNvPr id="9" name="TextBox 8"/>
          <p:cNvSpPr txBox="1"/>
          <p:nvPr/>
        </p:nvSpPr>
        <p:spPr>
          <a:xfrm>
            <a:off x="854242" y="1401466"/>
            <a:ext cx="7804485"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1.85 million Texans are enrolled in college or graduate school.</a:t>
            </a:r>
          </a:p>
          <a:p>
            <a:pPr marL="742950" lvl="1" indent="-285750">
              <a:buFont typeface="Arial" panose="020B0604020202020204" pitchFamily="34" charset="0"/>
              <a:buChar char="•"/>
            </a:pPr>
            <a:r>
              <a:rPr lang="en-US" dirty="0" smtClean="0"/>
              <a:t>20.7% of undergrads live below the poverty level.</a:t>
            </a:r>
          </a:p>
          <a:p>
            <a:pPr marL="742950" lvl="1" indent="-285750">
              <a:buFont typeface="Arial" panose="020B0604020202020204" pitchFamily="34" charset="0"/>
              <a:buChar char="•"/>
            </a:pPr>
            <a:r>
              <a:rPr lang="en-US" dirty="0" smtClean="0"/>
              <a:t>14.6% of graduate students live below the poverty level.</a:t>
            </a:r>
          </a:p>
          <a:p>
            <a:pPr marL="742950" lvl="1" indent="-285750">
              <a:buFont typeface="Arial" panose="020B0604020202020204" pitchFamily="34" charset="0"/>
              <a:buChar char="•"/>
            </a:pPr>
            <a:r>
              <a:rPr lang="en-US" dirty="0" smtClean="0"/>
              <a:t>20.9% of 19 to 25 year-olds enrolled in school have no insurance.</a:t>
            </a:r>
            <a:endParaRPr lang="en-US" dirty="0"/>
          </a:p>
        </p:txBody>
      </p:sp>
    </p:spTree>
    <p:extLst>
      <p:ext uri="{BB962C8B-B14F-4D97-AF65-F5344CB8AC3E}">
        <p14:creationId xmlns:p14="http://schemas.microsoft.com/office/powerpoint/2010/main" val="1779802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26438" y="6407150"/>
            <a:ext cx="817562" cy="314325"/>
          </a:xfrm>
        </p:spPr>
        <p:txBody>
          <a:bodyPr/>
          <a:lstStyle/>
          <a:p>
            <a:fld id="{2BC1FA3B-F0C1-4F58-90BE-DCC7501F4B28}" type="slidenum">
              <a:rPr lang="en-US" smtClean="0"/>
              <a:pPr/>
              <a:t>28</a:t>
            </a:fld>
            <a:endParaRPr lang="en-US" dirty="0"/>
          </a:p>
        </p:txBody>
      </p:sp>
      <p:sp>
        <p:nvSpPr>
          <p:cNvPr id="8" name="TextBox 7"/>
          <p:cNvSpPr txBox="1"/>
          <p:nvPr/>
        </p:nvSpPr>
        <p:spPr>
          <a:xfrm>
            <a:off x="330867" y="183696"/>
            <a:ext cx="8610600" cy="461665"/>
          </a:xfrm>
          <a:prstGeom prst="rect">
            <a:avLst/>
          </a:prstGeom>
          <a:noFill/>
        </p:spPr>
        <p:txBody>
          <a:bodyPr wrap="square" rtlCol="0">
            <a:spAutoFit/>
          </a:bodyPr>
          <a:lstStyle/>
          <a:p>
            <a:pPr algn="r"/>
            <a:r>
              <a:rPr lang="en-US" sz="2400" dirty="0" smtClean="0">
                <a:solidFill>
                  <a:schemeClr val="accent5">
                    <a:lumMod val="50000"/>
                  </a:schemeClr>
                </a:solidFill>
                <a:latin typeface="+mj-lt"/>
              </a:rPr>
              <a:t>Education in Texas</a:t>
            </a:r>
            <a:endParaRPr lang="en-US" sz="2400" dirty="0">
              <a:solidFill>
                <a:schemeClr val="accent5">
                  <a:lumMod val="50000"/>
                </a:schemeClr>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81886"/>
            <a:ext cx="9143999" cy="6076114"/>
          </a:xfrm>
          <a:prstGeom prst="rect">
            <a:avLst/>
          </a:prstGeom>
        </p:spPr>
      </p:pic>
    </p:spTree>
    <p:extLst>
      <p:ext uri="{BB962C8B-B14F-4D97-AF65-F5344CB8AC3E}">
        <p14:creationId xmlns:p14="http://schemas.microsoft.com/office/powerpoint/2010/main" val="2886692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Percent Distribution of Educational Attainment of Persons Aged 25 Years and Older, Texas, 2007</a:t>
            </a:r>
            <a:r>
              <a:rPr lang="en-US" sz="2400" dirty="0"/>
              <a:t> </a:t>
            </a:r>
            <a:r>
              <a:rPr lang="en-US" sz="2400" dirty="0" smtClean="0"/>
              <a:t>and 2017</a:t>
            </a:r>
            <a:endParaRPr lang="en-US" sz="2400" dirty="0"/>
          </a:p>
        </p:txBody>
      </p:sp>
      <p:sp>
        <p:nvSpPr>
          <p:cNvPr id="4" name="Slide Number Placeholder 3"/>
          <p:cNvSpPr>
            <a:spLocks noGrp="1"/>
          </p:cNvSpPr>
          <p:nvPr>
            <p:ph type="sldNum" sz="quarter" idx="4294967295"/>
          </p:nvPr>
        </p:nvSpPr>
        <p:spPr/>
        <p:txBody>
          <a:bodyPr/>
          <a:lstStyle/>
          <a:p>
            <a:fld id="{2BC1FA3B-F0C1-4F58-90BE-DCC7501F4B28}" type="slidenum">
              <a:rPr lang="en-US" smtClean="0"/>
              <a:pPr/>
              <a:t>29</a:t>
            </a:fld>
            <a:endParaRPr lang="en-US" dirty="0"/>
          </a:p>
        </p:txBody>
      </p:sp>
      <p:sp>
        <p:nvSpPr>
          <p:cNvPr id="8" name="Rectangle 7"/>
          <p:cNvSpPr/>
          <p:nvPr/>
        </p:nvSpPr>
        <p:spPr>
          <a:xfrm>
            <a:off x="0" y="6477000"/>
            <a:ext cx="6400800" cy="569387"/>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1-Year Samples, 2007-2017. </a:t>
            </a:r>
            <a:r>
              <a:rPr lang="en-US" sz="900" dirty="0">
                <a:solidFill>
                  <a:prstClr val="white">
                    <a:lumMod val="50000"/>
                  </a:prstClr>
                </a:solidFill>
                <a:latin typeface="Arial" panose="020B0604020202020204" pitchFamily="34" charset="0"/>
                <a:ea typeface="ＭＳ Ｐゴシック" pitchFamily="-16" charset="-128"/>
              </a:rPr>
              <a:t>* Years significantly different </a:t>
            </a:r>
            <a:r>
              <a:rPr lang="en-US" sz="1000" i="1" dirty="0">
                <a:solidFill>
                  <a:prstClr val="white">
                    <a:lumMod val="50000"/>
                  </a:prstClr>
                </a:solidFill>
                <a:latin typeface="Arial" panose="020B0604020202020204" pitchFamily="34" charset="0"/>
                <a:ea typeface="ＭＳ Ｐゴシック" pitchFamily="-16" charset="-128"/>
              </a:rPr>
              <a:t>p&lt;.05</a:t>
            </a:r>
            <a:endParaRPr lang="en-US" sz="1000" dirty="0">
              <a:solidFill>
                <a:prstClr val="white">
                  <a:lumMod val="50000"/>
                </a:prstClr>
              </a:solidFill>
              <a:latin typeface="Arial" charset="0"/>
              <a:ea typeface="ＭＳ Ｐゴシック" pitchFamily="-16" charset="-128"/>
            </a:endParaRPr>
          </a:p>
          <a:p>
            <a:endParaRPr lang="en-US" sz="1000" dirty="0">
              <a:solidFill>
                <a:schemeClr val="bg1">
                  <a:lumMod val="50000"/>
                </a:schemeClr>
              </a:solidFill>
            </a:endParaRPr>
          </a:p>
        </p:txBody>
      </p:sp>
      <p:graphicFrame>
        <p:nvGraphicFramePr>
          <p:cNvPr id="19" name="Content Placeholder 4"/>
          <p:cNvGraphicFramePr>
            <a:graphicFrameLocks noGrp="1"/>
          </p:cNvGraphicFramePr>
          <p:nvPr>
            <p:ph idx="1"/>
            <p:extLst>
              <p:ext uri="{D42A27DB-BD31-4B8C-83A1-F6EECF244321}">
                <p14:modId xmlns:p14="http://schemas.microsoft.com/office/powerpoint/2010/main" val="956398065"/>
              </p:ext>
            </p:extLst>
          </p:nvPr>
        </p:nvGraphicFramePr>
        <p:xfrm>
          <a:off x="5588470" y="4163989"/>
          <a:ext cx="3295648" cy="1095375"/>
        </p:xfrm>
        <a:graphic>
          <a:graphicData uri="http://schemas.openxmlformats.org/drawingml/2006/table">
            <a:tbl>
              <a:tblPr firstRow="1">
                <a:tableStyleId>{5C22544A-7EE6-4342-B048-85BDC9FD1C3A}</a:tableStyleId>
              </a:tblPr>
              <a:tblGrid>
                <a:gridCol w="2024280">
                  <a:extLst>
                    <a:ext uri="{9D8B030D-6E8A-4147-A177-3AD203B41FA5}">
                      <a16:colId xmlns:a16="http://schemas.microsoft.com/office/drawing/2014/main" val="20000"/>
                    </a:ext>
                  </a:extLst>
                </a:gridCol>
                <a:gridCol w="514103">
                  <a:extLst>
                    <a:ext uri="{9D8B030D-6E8A-4147-A177-3AD203B41FA5}">
                      <a16:colId xmlns:a16="http://schemas.microsoft.com/office/drawing/2014/main" val="20001"/>
                    </a:ext>
                  </a:extLst>
                </a:gridCol>
                <a:gridCol w="537556">
                  <a:extLst>
                    <a:ext uri="{9D8B030D-6E8A-4147-A177-3AD203B41FA5}">
                      <a16:colId xmlns:a16="http://schemas.microsoft.com/office/drawing/2014/main" val="20002"/>
                    </a:ext>
                  </a:extLst>
                </a:gridCol>
                <a:gridCol w="219709">
                  <a:extLst>
                    <a:ext uri="{9D8B030D-6E8A-4147-A177-3AD203B41FA5}">
                      <a16:colId xmlns:a16="http://schemas.microsoft.com/office/drawing/2014/main" val="20003"/>
                    </a:ext>
                  </a:extLst>
                </a:gridCol>
              </a:tblGrid>
              <a:tr h="214342">
                <a:tc>
                  <a:txBody>
                    <a:bodyPr/>
                    <a:lstStyle/>
                    <a:p>
                      <a:pPr algn="l" fontAlgn="t"/>
                      <a:endParaRPr lang="en-US" sz="1100" b="0" i="0" u="none" strike="noStrike" dirty="0">
                        <a:solidFill>
                          <a:schemeClr val="tx2"/>
                        </a:solidFill>
                        <a:effectLst/>
                        <a:latin typeface="SansSerif" panose="00000400000000000000" pitchFamily="2" charset="2"/>
                      </a:endParaRPr>
                    </a:p>
                  </a:txBody>
                  <a:tcPr marL="9525" marR="9525" marT="9525" marB="0"/>
                </a:tc>
                <a:tc>
                  <a:txBody>
                    <a:bodyPr/>
                    <a:lstStyle/>
                    <a:p>
                      <a:pPr algn="ctr" fontAlgn="t"/>
                      <a:r>
                        <a:rPr lang="en-US" sz="1400" b="0" u="none" strike="noStrike" dirty="0">
                          <a:effectLst/>
                        </a:rPr>
                        <a:t> </a:t>
                      </a:r>
                      <a:r>
                        <a:rPr lang="en-US" sz="1400" b="0" u="none" strike="noStrike" dirty="0" smtClean="0">
                          <a:effectLst/>
                        </a:rPr>
                        <a:t>2007</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ctr" fontAlgn="t"/>
                      <a:r>
                        <a:rPr lang="en-US" sz="1400" b="0" u="none" strike="noStrike" dirty="0" smtClean="0">
                          <a:effectLst/>
                        </a:rPr>
                        <a:t>2017</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l" fontAlgn="t"/>
                      <a:r>
                        <a:rPr lang="en-US" sz="1100" b="0" u="none" strike="noStrike" dirty="0">
                          <a:effectLst/>
                        </a:rPr>
                        <a:t> </a:t>
                      </a:r>
                      <a:endParaRPr lang="en-US" sz="1100" b="0" i="0" u="none" strike="noStrike" dirty="0">
                        <a:solidFill>
                          <a:schemeClr val="tx2"/>
                        </a:solidFill>
                        <a:effectLst/>
                        <a:latin typeface="SansSerif" panose="00000400000000000000" pitchFamily="2" charset="2"/>
                      </a:endParaRPr>
                    </a:p>
                  </a:txBody>
                  <a:tcPr marL="9525" marR="9525" marT="9525" marB="0"/>
                </a:tc>
                <a:extLst>
                  <a:ext uri="{0D108BD9-81ED-4DB2-BD59-A6C34878D82A}">
                    <a16:rowId xmlns:a16="http://schemas.microsoft.com/office/drawing/2014/main" val="10000"/>
                  </a:ext>
                </a:extLst>
              </a:tr>
              <a:tr h="420144">
                <a:tc>
                  <a:txBody>
                    <a:bodyPr/>
                    <a:lstStyle/>
                    <a:p>
                      <a:pPr marL="0" lvl="1" algn="l" fontAlgn="t"/>
                      <a:r>
                        <a:rPr lang="en-US" sz="1400" b="0" u="none" strike="noStrike" dirty="0" smtClean="0">
                          <a:solidFill>
                            <a:schemeClr val="tx2"/>
                          </a:solidFill>
                          <a:effectLst/>
                        </a:rPr>
                        <a:t>Percent </a:t>
                      </a:r>
                      <a:r>
                        <a:rPr lang="en-US" sz="1400" b="0" u="none" strike="noStrike" dirty="0">
                          <a:solidFill>
                            <a:schemeClr val="tx2"/>
                          </a:solidFill>
                          <a:effectLst/>
                        </a:rPr>
                        <a:t>high school graduate or higher</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1400" b="0" u="none" strike="noStrike" dirty="0" smtClean="0">
                          <a:solidFill>
                            <a:schemeClr val="tx2"/>
                          </a:solidFill>
                          <a:effectLst/>
                        </a:rPr>
                        <a:t>79.1%</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1400" b="0" u="none" strike="noStrike" dirty="0" smtClean="0">
                          <a:solidFill>
                            <a:schemeClr val="tx2"/>
                          </a:solidFill>
                          <a:effectLst/>
                        </a:rPr>
                        <a:t>83.6%</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ctr" fontAlgn="t"/>
                      <a:r>
                        <a:rPr lang="en-US" sz="1400" b="0" u="none" strike="noStrike" dirty="0">
                          <a:solidFill>
                            <a:schemeClr val="tx2"/>
                          </a:solidFill>
                          <a:effectLst/>
                        </a:rPr>
                        <a:t>*</a:t>
                      </a:r>
                      <a:endParaRPr lang="en-US" sz="1400" b="0" i="0" u="none" strike="noStrike" dirty="0">
                        <a:solidFill>
                          <a:schemeClr val="tx2"/>
                        </a:solidFill>
                        <a:effectLst/>
                        <a:latin typeface="SansSerif" panose="00000400000000000000" pitchFamily="2" charset="2"/>
                      </a:endParaRPr>
                    </a:p>
                  </a:txBody>
                  <a:tcPr marL="9525" marR="9525" marT="9525" marB="0" anchor="ctr"/>
                </a:tc>
                <a:extLst>
                  <a:ext uri="{0D108BD9-81ED-4DB2-BD59-A6C34878D82A}">
                    <a16:rowId xmlns:a16="http://schemas.microsoft.com/office/drawing/2014/main" val="10001"/>
                  </a:ext>
                </a:extLst>
              </a:tr>
              <a:tr h="420144">
                <a:tc>
                  <a:txBody>
                    <a:bodyPr/>
                    <a:lstStyle/>
                    <a:p>
                      <a:pPr marL="0" lvl="1" algn="l" fontAlgn="t"/>
                      <a:r>
                        <a:rPr lang="en-US" sz="1400" b="0" u="none" strike="noStrike" dirty="0" smtClean="0">
                          <a:solidFill>
                            <a:schemeClr val="tx2"/>
                          </a:solidFill>
                          <a:effectLst/>
                        </a:rPr>
                        <a:t>Percent </a:t>
                      </a:r>
                      <a:r>
                        <a:rPr lang="en-US" sz="1400" b="0" u="none" strike="noStrike" dirty="0">
                          <a:solidFill>
                            <a:schemeClr val="tx2"/>
                          </a:solidFill>
                          <a:effectLst/>
                        </a:rPr>
                        <a:t>bachelor's degree or higher</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1400" b="0" u="none" strike="noStrike" dirty="0" smtClean="0">
                          <a:solidFill>
                            <a:schemeClr val="tx2"/>
                          </a:solidFill>
                          <a:effectLst/>
                        </a:rPr>
                        <a:t>25.2%</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1400" b="0" u="none" strike="noStrike" dirty="0" smtClean="0">
                          <a:solidFill>
                            <a:schemeClr val="tx2"/>
                          </a:solidFill>
                          <a:effectLst/>
                        </a:rPr>
                        <a:t>29.6%</a:t>
                      </a:r>
                      <a:endParaRPr lang="en-US" sz="14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ctr" fontAlgn="t"/>
                      <a:r>
                        <a:rPr lang="en-US" sz="1400" b="0" u="none" strike="noStrike" dirty="0">
                          <a:solidFill>
                            <a:schemeClr val="tx2"/>
                          </a:solidFill>
                          <a:effectLst/>
                        </a:rPr>
                        <a:t>*</a:t>
                      </a:r>
                      <a:endParaRPr lang="en-US" sz="1400" b="0" i="0" u="none" strike="noStrike" dirty="0">
                        <a:solidFill>
                          <a:schemeClr val="tx2"/>
                        </a:solidFill>
                        <a:effectLst/>
                        <a:latin typeface="SansSerif" panose="00000400000000000000" pitchFamily="2" charset="2"/>
                      </a:endParaRP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20" name="Chart 19"/>
          <p:cNvGraphicFramePr>
            <a:graphicFrameLocks/>
          </p:cNvGraphicFramePr>
          <p:nvPr>
            <p:extLst>
              <p:ext uri="{D42A27DB-BD31-4B8C-83A1-F6EECF244321}">
                <p14:modId xmlns:p14="http://schemas.microsoft.com/office/powerpoint/2010/main" val="2602458370"/>
              </p:ext>
            </p:extLst>
          </p:nvPr>
        </p:nvGraphicFramePr>
        <p:xfrm>
          <a:off x="1042736" y="1171075"/>
          <a:ext cx="6529138" cy="5305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9326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304800"/>
            <a:ext cx="7391400" cy="685800"/>
          </a:xfrm>
        </p:spPr>
        <p:txBody>
          <a:bodyPr>
            <a:normAutofit/>
          </a:bodyPr>
          <a:lstStyle/>
          <a:p>
            <a:r>
              <a:rPr lang="en-US" sz="2400" dirty="0"/>
              <a:t>Growing States, </a:t>
            </a:r>
            <a:r>
              <a:rPr lang="en-US" sz="2400" dirty="0" smtClean="0"/>
              <a:t>2000-2017</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49729470"/>
              </p:ext>
            </p:extLst>
          </p:nvPr>
        </p:nvGraphicFramePr>
        <p:xfrm>
          <a:off x="226251" y="1497650"/>
          <a:ext cx="8653811" cy="4677506"/>
        </p:xfrm>
        <a:graphic>
          <a:graphicData uri="http://schemas.openxmlformats.org/drawingml/2006/table">
            <a:tbl>
              <a:tblPr firstRow="1" bandRow="1">
                <a:tableStyleId>{5C22544A-7EE6-4342-B048-85BDC9FD1C3A}</a:tableStyleId>
              </a:tblPr>
              <a:tblGrid>
                <a:gridCol w="1470583">
                  <a:extLst>
                    <a:ext uri="{9D8B030D-6E8A-4147-A177-3AD203B41FA5}">
                      <a16:colId xmlns:a16="http://schemas.microsoft.com/office/drawing/2014/main" val="20000"/>
                    </a:ext>
                  </a:extLst>
                </a:gridCol>
                <a:gridCol w="1677971">
                  <a:extLst>
                    <a:ext uri="{9D8B030D-6E8A-4147-A177-3AD203B41FA5}">
                      <a16:colId xmlns:a16="http://schemas.microsoft.com/office/drawing/2014/main" val="20001"/>
                    </a:ext>
                  </a:extLst>
                </a:gridCol>
                <a:gridCol w="1536571">
                  <a:extLst>
                    <a:ext uri="{9D8B030D-6E8A-4147-A177-3AD203B41FA5}">
                      <a16:colId xmlns:a16="http://schemas.microsoft.com/office/drawing/2014/main" val="20002"/>
                    </a:ext>
                  </a:extLst>
                </a:gridCol>
                <a:gridCol w="1457893">
                  <a:extLst>
                    <a:ext uri="{9D8B030D-6E8A-4147-A177-3AD203B41FA5}">
                      <a16:colId xmlns:a16="http://schemas.microsoft.com/office/drawing/2014/main" val="20003"/>
                    </a:ext>
                  </a:extLst>
                </a:gridCol>
                <a:gridCol w="1361458">
                  <a:extLst>
                    <a:ext uri="{9D8B030D-6E8A-4147-A177-3AD203B41FA5}">
                      <a16:colId xmlns:a16="http://schemas.microsoft.com/office/drawing/2014/main" val="20004"/>
                    </a:ext>
                  </a:extLst>
                </a:gridCol>
                <a:gridCol w="1149335">
                  <a:extLst>
                    <a:ext uri="{9D8B030D-6E8A-4147-A177-3AD203B41FA5}">
                      <a16:colId xmlns:a16="http://schemas.microsoft.com/office/drawing/2014/main" val="20005"/>
                    </a:ext>
                  </a:extLst>
                </a:gridCol>
              </a:tblGrid>
              <a:tr h="1310640">
                <a:tc>
                  <a:txBody>
                    <a:bodyPr/>
                    <a:lstStyle/>
                    <a:p>
                      <a:pPr marL="117475" indent="0" algn="l"/>
                      <a:endParaRPr lang="en-US" sz="1600" b="1" dirty="0">
                        <a:solidFill>
                          <a:srgbClr val="1B1E7A"/>
                        </a:solidFill>
                        <a:latin typeface="Arial" pitchFamily="34" charset="0"/>
                        <a:cs typeface="Arial" pitchFamily="34" charset="0"/>
                      </a:endParaRPr>
                    </a:p>
                  </a:txBody>
                  <a:tcPr anchor="b"/>
                </a:tc>
                <a:tc>
                  <a:txBody>
                    <a:bodyPr/>
                    <a:lstStyle/>
                    <a:p>
                      <a:pPr marL="233363" indent="0" algn="ctr"/>
                      <a:r>
                        <a:rPr lang="en-US" sz="1600" dirty="0" smtClean="0"/>
                        <a:t>2000</a:t>
                      </a:r>
                    </a:p>
                    <a:p>
                      <a:pPr marL="233363" indent="0" algn="ctr"/>
                      <a:r>
                        <a:rPr lang="en-US" sz="1600" dirty="0" smtClean="0"/>
                        <a:t>Population</a:t>
                      </a:r>
                      <a:endParaRPr lang="en-US" sz="1600" b="1" dirty="0">
                        <a:solidFill>
                          <a:srgbClr val="1B1E7A"/>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smtClean="0"/>
                        <a:t>2010</a:t>
                      </a:r>
                    </a:p>
                    <a:p>
                      <a:pPr marL="233363" indent="0" algn="ctr" defTabSz="914400" rtl="0" eaLnBrk="1" latinLnBrk="0" hangingPunct="1"/>
                      <a:r>
                        <a:rPr lang="en-US" sz="1600" kern="1200" dirty="0" smtClean="0"/>
                        <a:t>Population</a:t>
                      </a:r>
                      <a:endParaRPr lang="en-US" sz="1600" b="1" kern="1200" dirty="0" smtClean="0">
                        <a:solidFill>
                          <a:srgbClr val="1B1E7A"/>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t>2017 Population</a:t>
                      </a:r>
                      <a:endParaRPr lang="en-US" sz="1600" b="1" kern="1200" dirty="0" smtClean="0">
                        <a:solidFill>
                          <a:srgbClr val="1B1E7A"/>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t>Numeric</a:t>
                      </a:r>
                    </a:p>
                    <a:p>
                      <a:pPr marL="233363" indent="0" algn="ctr" defTabSz="914400" rtl="0" eaLnBrk="1" latinLnBrk="0" hangingPunct="1"/>
                      <a:r>
                        <a:rPr lang="en-US" sz="1600" kern="1200" dirty="0" smtClean="0"/>
                        <a:t>Change</a:t>
                      </a:r>
                    </a:p>
                    <a:p>
                      <a:pPr marL="233363" indent="0" algn="ctr" defTabSz="914400" rtl="0" eaLnBrk="1" latinLnBrk="0" hangingPunct="1"/>
                      <a:r>
                        <a:rPr lang="en-US" sz="1600" kern="1200" dirty="0" smtClean="0"/>
                        <a:t>2010-2017</a:t>
                      </a:r>
                      <a:endParaRPr lang="en-US" sz="1600" b="1" kern="1200" dirty="0" smtClean="0">
                        <a:solidFill>
                          <a:srgbClr val="1B1E7A"/>
                        </a:solidFill>
                        <a:latin typeface="Arial" pitchFamily="34" charset="0"/>
                        <a:ea typeface="+mn-ea"/>
                        <a:cs typeface="Arial" pitchFamily="34" charset="0"/>
                      </a:endParaRPr>
                    </a:p>
                  </a:txBody>
                  <a:tcPr anchor="b"/>
                </a:tc>
                <a:tc>
                  <a:txBody>
                    <a:bodyPr/>
                    <a:lstStyle/>
                    <a:p>
                      <a:pPr marL="58738" indent="0" algn="ctr"/>
                      <a:r>
                        <a:rPr lang="en-US" sz="1600" dirty="0" smtClean="0"/>
                        <a:t>Percent</a:t>
                      </a:r>
                    </a:p>
                    <a:p>
                      <a:pPr marL="58738" indent="0" algn="ctr"/>
                      <a:r>
                        <a:rPr lang="en-US" sz="1600" dirty="0" smtClean="0"/>
                        <a:t>Change</a:t>
                      </a:r>
                    </a:p>
                    <a:p>
                      <a:pPr marL="58738" indent="0" algn="ctr"/>
                      <a:r>
                        <a:rPr lang="en-US" sz="1600" dirty="0" smtClean="0"/>
                        <a:t>2010-2017</a:t>
                      </a:r>
                      <a:endParaRPr lang="en-US" sz="1600" b="1" dirty="0">
                        <a:solidFill>
                          <a:srgbClr val="1B1E7A"/>
                        </a:solidFill>
                        <a:latin typeface="Arial" pitchFamily="34" charset="0"/>
                        <a:cs typeface="Arial" pitchFamily="34" charset="0"/>
                      </a:endParaRPr>
                    </a:p>
                  </a:txBody>
                  <a:tcPr anchor="b"/>
                </a:tc>
                <a:extLst>
                  <a:ext uri="{0D108BD9-81ED-4DB2-BD59-A6C34878D82A}">
                    <a16:rowId xmlns:a16="http://schemas.microsoft.com/office/drawing/2014/main" val="10000"/>
                  </a:ext>
                </a:extLst>
              </a:tr>
              <a:tr h="461275">
                <a:tc>
                  <a:txBody>
                    <a:bodyPr/>
                    <a:lstStyle/>
                    <a:p>
                      <a:pPr algn="l" rtl="0" fontAlgn="ctr"/>
                      <a:r>
                        <a:rPr lang="en-US" sz="1600" b="1" i="0" u="none" strike="noStrike" dirty="0">
                          <a:solidFill>
                            <a:schemeClr val="tx1"/>
                          </a:solidFill>
                          <a:effectLst/>
                          <a:latin typeface="Calibri" panose="020F0502020204030204" pitchFamily="34" charset="0"/>
                        </a:rPr>
                        <a:t>United States</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r" rtl="0" fontAlgn="b"/>
                      <a:r>
                        <a:rPr lang="en-US" sz="1600" b="1" i="0" u="none" strike="noStrike" dirty="0">
                          <a:solidFill>
                            <a:schemeClr val="tx1"/>
                          </a:solidFill>
                          <a:effectLst/>
                          <a:latin typeface="Calibri" panose="020F0502020204030204" pitchFamily="34" charset="0"/>
                        </a:rPr>
                        <a:t>281,421,906</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r" rtl="0" fontAlgn="b"/>
                      <a:r>
                        <a:rPr lang="en-US" sz="1600" b="1" i="0" u="none" strike="noStrike" dirty="0">
                          <a:solidFill>
                            <a:schemeClr val="tx1"/>
                          </a:solidFill>
                          <a:effectLst/>
                          <a:latin typeface="Calibri" panose="020F0502020204030204" pitchFamily="34" charset="0"/>
                        </a:rPr>
                        <a:t>308,745,538</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r" rtl="0" fontAlgn="b"/>
                      <a:r>
                        <a:rPr lang="en-US" sz="1600" b="1" i="0" u="none" strike="noStrike" dirty="0">
                          <a:solidFill>
                            <a:schemeClr val="tx1"/>
                          </a:solidFill>
                          <a:effectLst/>
                          <a:latin typeface="Calibri" panose="020F0502020204030204" pitchFamily="34" charset="0"/>
                        </a:rPr>
                        <a:t>325,719,178</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r" rtl="0" fontAlgn="b"/>
                      <a:r>
                        <a:rPr lang="en-US" sz="1600" b="1" i="0" u="none" strike="noStrike" dirty="0">
                          <a:solidFill>
                            <a:schemeClr val="tx1"/>
                          </a:solidFill>
                          <a:effectLst/>
                          <a:latin typeface="Calibri" panose="020F0502020204030204" pitchFamily="34" charset="0"/>
                        </a:rPr>
                        <a:t>16,961,073</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r" rtl="0" fontAlgn="b"/>
                      <a:r>
                        <a:rPr lang="en-US" sz="1600" b="1" i="0" u="none" strike="noStrike" dirty="0">
                          <a:solidFill>
                            <a:schemeClr val="tx1"/>
                          </a:solidFill>
                          <a:effectLst/>
                          <a:latin typeface="Calibri" panose="020F0502020204030204" pitchFamily="34" charset="0"/>
                        </a:rPr>
                        <a:t>5.49%</a:t>
                      </a:r>
                    </a:p>
                  </a:txBody>
                  <a:tcPr marL="7620" marR="7620" marT="762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2797">
                <a:tc>
                  <a:txBody>
                    <a:bodyPr/>
                    <a:lstStyle/>
                    <a:p>
                      <a:pPr algn="l" rtl="0" fontAlgn="ctr"/>
                      <a:r>
                        <a:rPr lang="en-US" sz="1600" b="0" i="0" u="none" strike="noStrike" dirty="0">
                          <a:solidFill>
                            <a:srgbClr val="000000"/>
                          </a:solidFill>
                          <a:effectLst/>
                          <a:latin typeface="Calibri" panose="020F0502020204030204" pitchFamily="34" charset="0"/>
                        </a:rPr>
                        <a:t>Texas</a:t>
                      </a: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20,851,820</a:t>
                      </a: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25,145,561</a:t>
                      </a: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28,304,596</a:t>
                      </a: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3,158,496</a:t>
                      </a: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12.56%</a:t>
                      </a:r>
                    </a:p>
                  </a:txBody>
                  <a:tcPr marL="7620" marR="7620" marT="762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433553">
                <a:tc>
                  <a:txBody>
                    <a:bodyPr/>
                    <a:lstStyle/>
                    <a:p>
                      <a:pPr algn="l" rtl="0" fontAlgn="ctr"/>
                      <a:r>
                        <a:rPr lang="en-US" sz="1600" b="0" i="0" u="none" strike="noStrike" dirty="0">
                          <a:solidFill>
                            <a:srgbClr val="000000"/>
                          </a:solidFill>
                          <a:effectLst/>
                          <a:latin typeface="Calibri" panose="020F0502020204030204" pitchFamily="34" charset="0"/>
                        </a:rPr>
                        <a:t>California</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r" rtl="0" fontAlgn="b"/>
                      <a:r>
                        <a:rPr lang="en-US" sz="1600" b="0" i="0" u="none" strike="noStrike" dirty="0">
                          <a:solidFill>
                            <a:srgbClr val="000000"/>
                          </a:solidFill>
                          <a:effectLst/>
                          <a:latin typeface="Calibri" panose="020F0502020204030204" pitchFamily="34" charset="0"/>
                        </a:rPr>
                        <a:t>33,871,648</a:t>
                      </a: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rtl="0" fontAlgn="b"/>
                      <a:r>
                        <a:rPr lang="en-US" sz="1600" b="0" i="0" u="none" strike="noStrike" dirty="0">
                          <a:solidFill>
                            <a:srgbClr val="000000"/>
                          </a:solidFill>
                          <a:effectLst/>
                          <a:latin typeface="Calibri" panose="020F0502020204030204" pitchFamily="34" charset="0"/>
                        </a:rPr>
                        <a:t>37,253,956</a:t>
                      </a: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rtl="0" fontAlgn="b"/>
                      <a:r>
                        <a:rPr lang="en-US" sz="1600" b="0" i="0" u="none" strike="noStrike" dirty="0">
                          <a:solidFill>
                            <a:srgbClr val="000000"/>
                          </a:solidFill>
                          <a:effectLst/>
                          <a:latin typeface="Calibri" panose="020F0502020204030204" pitchFamily="34" charset="0"/>
                        </a:rPr>
                        <a:t>39,536,653</a:t>
                      </a: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rtl="0" fontAlgn="b"/>
                      <a:r>
                        <a:rPr lang="en-US" sz="1600" b="0" i="0" u="none" strike="noStrike" dirty="0">
                          <a:solidFill>
                            <a:srgbClr val="000000"/>
                          </a:solidFill>
                          <a:effectLst/>
                          <a:latin typeface="Calibri" panose="020F0502020204030204" pitchFamily="34" charset="0"/>
                        </a:rPr>
                        <a:t>2,282,135</a:t>
                      </a: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rtl="0" fontAlgn="b"/>
                      <a:r>
                        <a:rPr lang="en-US" sz="1600" b="0" i="0" u="none" strike="noStrike" dirty="0">
                          <a:solidFill>
                            <a:srgbClr val="000000"/>
                          </a:solidFill>
                          <a:effectLst/>
                          <a:latin typeface="Calibri" panose="020F0502020204030204" pitchFamily="34" charset="0"/>
                        </a:rPr>
                        <a:t>6.13%</a:t>
                      </a:r>
                    </a:p>
                  </a:txBody>
                  <a:tcPr marL="7620" marR="7620" marT="762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53349">
                <a:tc>
                  <a:txBody>
                    <a:bodyPr/>
                    <a:lstStyle/>
                    <a:p>
                      <a:pPr algn="l" rtl="0" fontAlgn="ctr"/>
                      <a:r>
                        <a:rPr lang="en-US" sz="1600" b="0" i="0" u="none" strike="noStrike" dirty="0">
                          <a:solidFill>
                            <a:srgbClr val="000000"/>
                          </a:solidFill>
                          <a:effectLst/>
                          <a:latin typeface="Calibri" panose="020F0502020204030204" pitchFamily="34" charset="0"/>
                        </a:rPr>
                        <a:t>Florida</a:t>
                      </a:r>
                    </a:p>
                  </a:txBody>
                  <a:tcPr marL="7620" marR="7620" marT="7620" marB="0" anchor="ctr"/>
                </a:tc>
                <a:tc>
                  <a:txBody>
                    <a:bodyPr/>
                    <a:lstStyle/>
                    <a:p>
                      <a:pPr algn="r" rtl="0" fontAlgn="b"/>
                      <a:r>
                        <a:rPr lang="en-US" sz="1600" b="0" i="0" u="none" strike="noStrike" dirty="0">
                          <a:solidFill>
                            <a:srgbClr val="000000"/>
                          </a:solidFill>
                          <a:effectLst/>
                          <a:latin typeface="Calibri" panose="020F0502020204030204" pitchFamily="34" charset="0"/>
                        </a:rPr>
                        <a:t>15,982,378</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18,801,310</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20,984,400</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2,179,806</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11.59%</a:t>
                      </a:r>
                    </a:p>
                  </a:txBody>
                  <a:tcPr marL="7620" marR="7620" marT="7620" marB="0" anchor="b"/>
                </a:tc>
                <a:extLst>
                  <a:ext uri="{0D108BD9-81ED-4DB2-BD59-A6C34878D82A}">
                    <a16:rowId xmlns:a16="http://schemas.microsoft.com/office/drawing/2014/main" val="10004"/>
                  </a:ext>
                </a:extLst>
              </a:tr>
              <a:tr h="402067">
                <a:tc>
                  <a:txBody>
                    <a:bodyPr/>
                    <a:lstStyle/>
                    <a:p>
                      <a:pPr algn="l" rtl="0" fontAlgn="ctr"/>
                      <a:r>
                        <a:rPr lang="en-US" sz="1600" b="0" i="0" u="none" strike="noStrike" dirty="0">
                          <a:solidFill>
                            <a:srgbClr val="000000"/>
                          </a:solidFill>
                          <a:effectLst/>
                          <a:latin typeface="Calibri" panose="020F0502020204030204" pitchFamily="34" charset="0"/>
                        </a:rPr>
                        <a:t>Georgia</a:t>
                      </a:r>
                    </a:p>
                  </a:txBody>
                  <a:tcPr marL="7620" marR="7620" marT="7620" marB="0" anchor="ctr"/>
                </a:tc>
                <a:tc>
                  <a:txBody>
                    <a:bodyPr/>
                    <a:lstStyle/>
                    <a:p>
                      <a:pPr algn="r" rtl="0" fontAlgn="b"/>
                      <a:r>
                        <a:rPr lang="en-US" sz="1600" b="0" i="0" u="none" strike="noStrike" dirty="0">
                          <a:solidFill>
                            <a:srgbClr val="000000"/>
                          </a:solidFill>
                          <a:effectLst/>
                          <a:latin typeface="Calibri" panose="020F0502020204030204" pitchFamily="34" charset="0"/>
                        </a:rPr>
                        <a:t>8,186,453</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9,687,653</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10,429,379</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740,689</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7.65%</a:t>
                      </a:r>
                    </a:p>
                  </a:txBody>
                  <a:tcPr marL="7620" marR="7620" marT="7620" marB="0" anchor="b"/>
                </a:tc>
                <a:extLst>
                  <a:ext uri="{0D108BD9-81ED-4DB2-BD59-A6C34878D82A}">
                    <a16:rowId xmlns:a16="http://schemas.microsoft.com/office/drawing/2014/main" val="10005"/>
                  </a:ext>
                </a:extLst>
              </a:tr>
              <a:tr h="461275">
                <a:tc>
                  <a:txBody>
                    <a:bodyPr/>
                    <a:lstStyle/>
                    <a:p>
                      <a:pPr algn="l" rtl="0" fontAlgn="b"/>
                      <a:r>
                        <a:rPr lang="en-US" sz="1600" b="0" i="0" u="none" strike="noStrike" dirty="0">
                          <a:solidFill>
                            <a:srgbClr val="000000"/>
                          </a:solidFill>
                          <a:effectLst/>
                          <a:latin typeface="Calibri" panose="020F0502020204030204" pitchFamily="34" charset="0"/>
                        </a:rPr>
                        <a:t>North Carolina</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8,049,313</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9,535,483</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10,273,419</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737,698</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7.74%</a:t>
                      </a:r>
                    </a:p>
                  </a:txBody>
                  <a:tcPr marL="7620" marR="7620" marT="7620" marB="0" anchor="b"/>
                </a:tc>
                <a:extLst>
                  <a:ext uri="{0D108BD9-81ED-4DB2-BD59-A6C34878D82A}">
                    <a16:rowId xmlns:a16="http://schemas.microsoft.com/office/drawing/2014/main" val="10006"/>
                  </a:ext>
                </a:extLst>
              </a:tr>
              <a:tr h="461275">
                <a:tc>
                  <a:txBody>
                    <a:bodyPr/>
                    <a:lstStyle/>
                    <a:p>
                      <a:pPr algn="l" rtl="0" fontAlgn="b"/>
                      <a:r>
                        <a:rPr lang="en-US" sz="1600" b="0" i="0" u="none" strike="noStrike" dirty="0">
                          <a:solidFill>
                            <a:srgbClr val="000000"/>
                          </a:solidFill>
                          <a:effectLst/>
                          <a:latin typeface="Calibri" panose="020F0502020204030204" pitchFamily="34" charset="0"/>
                        </a:rPr>
                        <a:t>Washington</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5,894,121</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6,724,540</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7,405,743</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681,198</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10.13%</a:t>
                      </a:r>
                    </a:p>
                  </a:txBody>
                  <a:tcPr marL="7620" marR="7620" marT="7620" marB="0" anchor="b"/>
                </a:tc>
                <a:extLst>
                  <a:ext uri="{0D108BD9-81ED-4DB2-BD59-A6C34878D82A}">
                    <a16:rowId xmlns:a16="http://schemas.microsoft.com/office/drawing/2014/main" val="935442627"/>
                  </a:ext>
                </a:extLst>
              </a:tr>
              <a:tr h="461275">
                <a:tc>
                  <a:txBody>
                    <a:bodyPr/>
                    <a:lstStyle/>
                    <a:p>
                      <a:pPr algn="l" rtl="0" fontAlgn="b"/>
                      <a:r>
                        <a:rPr lang="en-US" sz="1600" b="0" i="0" u="none" strike="noStrike" dirty="0">
                          <a:solidFill>
                            <a:srgbClr val="000000"/>
                          </a:solidFill>
                          <a:effectLst/>
                          <a:latin typeface="Calibri" panose="020F0502020204030204" pitchFamily="34" charset="0"/>
                        </a:rPr>
                        <a:t>Arizona</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5,130,632</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6,392,017</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7,016,270</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623,961</a:t>
                      </a:r>
                    </a:p>
                  </a:txBody>
                  <a:tcPr marL="7620" marR="7620" marT="7620" marB="0" anchor="b"/>
                </a:tc>
                <a:tc>
                  <a:txBody>
                    <a:bodyPr/>
                    <a:lstStyle/>
                    <a:p>
                      <a:pPr algn="r" rtl="0" fontAlgn="b"/>
                      <a:r>
                        <a:rPr lang="en-US" sz="1600" b="0" i="0" u="none" strike="noStrike" dirty="0">
                          <a:solidFill>
                            <a:srgbClr val="000000"/>
                          </a:solidFill>
                          <a:effectLst/>
                          <a:latin typeface="Calibri" panose="020F0502020204030204" pitchFamily="34" charset="0"/>
                        </a:rPr>
                        <a:t>9.76%</a:t>
                      </a:r>
                    </a:p>
                  </a:txBody>
                  <a:tcPr marL="7620" marR="7620" marT="7620" marB="0" anchor="b"/>
                </a:tc>
                <a:extLst>
                  <a:ext uri="{0D108BD9-81ED-4DB2-BD59-A6C34878D82A}">
                    <a16:rowId xmlns:a16="http://schemas.microsoft.com/office/drawing/2014/main" val="10007"/>
                  </a:ext>
                </a:extLst>
              </a:tr>
            </a:tbl>
          </a:graphicData>
        </a:graphic>
      </p:graphicFrame>
      <p:sp>
        <p:nvSpPr>
          <p:cNvPr id="9" name="Rectangle 8"/>
          <p:cNvSpPr/>
          <p:nvPr/>
        </p:nvSpPr>
        <p:spPr>
          <a:xfrm>
            <a:off x="0" y="6396338"/>
            <a:ext cx="8001000" cy="461665"/>
          </a:xfrm>
          <a:prstGeom prst="rect">
            <a:avLst/>
          </a:prstGeom>
        </p:spPr>
        <p:txBody>
          <a:bodyPr wrap="square">
            <a:spAutoFit/>
          </a:bodyPr>
          <a:lstStyle/>
          <a:p>
            <a:r>
              <a:rPr lang="en-US" sz="1200" dirty="0">
                <a:solidFill>
                  <a:schemeClr val="tx1">
                    <a:lumMod val="50000"/>
                    <a:lumOff val="50000"/>
                  </a:schemeClr>
                </a:solidFill>
              </a:rPr>
              <a:t>Source: U.S. Census Bureau. 2000 and 2010 Census Count, </a:t>
            </a:r>
            <a:r>
              <a:rPr lang="en-US" sz="1200" dirty="0" smtClean="0">
                <a:solidFill>
                  <a:schemeClr val="tx1">
                    <a:lumMod val="50000"/>
                    <a:lumOff val="50000"/>
                  </a:schemeClr>
                </a:solidFill>
              </a:rPr>
              <a:t>2017 </a:t>
            </a:r>
            <a:r>
              <a:rPr lang="en-US" sz="1200" dirty="0">
                <a:solidFill>
                  <a:schemeClr val="tx1">
                    <a:lumMod val="50000"/>
                    <a:lumOff val="50000"/>
                  </a:schemeClr>
                </a:solidFill>
              </a:rPr>
              <a:t>Population Estimates.					</a:t>
            </a:r>
          </a:p>
        </p:txBody>
      </p:sp>
    </p:spTree>
    <p:extLst>
      <p:ext uri="{BB962C8B-B14F-4D97-AF65-F5344CB8AC3E}">
        <p14:creationId xmlns:p14="http://schemas.microsoft.com/office/powerpoint/2010/main" val="2248087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Educational Attainment, Texas, </a:t>
            </a:r>
            <a:br>
              <a:rPr lang="en-US" dirty="0" smtClean="0"/>
            </a:br>
            <a:r>
              <a:rPr lang="en-US" dirty="0" smtClean="0"/>
              <a:t>2007 and 2017</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30</a:t>
            </a:fld>
            <a:endParaRPr lang="en-US" dirty="0"/>
          </a:p>
        </p:txBody>
      </p:sp>
      <p:graphicFrame>
        <p:nvGraphicFramePr>
          <p:cNvPr id="11" name="Content Placeholder 10"/>
          <p:cNvGraphicFramePr>
            <a:graphicFrameLocks noGrp="1"/>
          </p:cNvGraphicFramePr>
          <p:nvPr>
            <p:ph sz="quarter" idx="4294967295"/>
            <p:extLst>
              <p:ext uri="{D42A27DB-BD31-4B8C-83A1-F6EECF244321}">
                <p14:modId xmlns:p14="http://schemas.microsoft.com/office/powerpoint/2010/main" val="3502476830"/>
              </p:ext>
            </p:extLst>
          </p:nvPr>
        </p:nvGraphicFramePr>
        <p:xfrm>
          <a:off x="473242" y="1130969"/>
          <a:ext cx="4052837" cy="5432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p:cNvGraphicFramePr>
            <a:graphicFrameLocks noGrp="1"/>
          </p:cNvGraphicFramePr>
          <p:nvPr>
            <p:ph sz="half" idx="2"/>
            <p:extLst>
              <p:ext uri="{D42A27DB-BD31-4B8C-83A1-F6EECF244321}">
                <p14:modId xmlns:p14="http://schemas.microsoft.com/office/powerpoint/2010/main" val="1812471242"/>
              </p:ext>
            </p:extLst>
          </p:nvPr>
        </p:nvGraphicFramePr>
        <p:xfrm>
          <a:off x="4646613" y="1130969"/>
          <a:ext cx="3886200" cy="543295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0" y="6498595"/>
            <a:ext cx="5943600" cy="230832"/>
          </a:xfrm>
          <a:prstGeom prst="rect">
            <a:avLst/>
          </a:prstGeom>
        </p:spPr>
        <p:txBody>
          <a:bodyPr wrap="square">
            <a:spAutoFit/>
          </a:bodyPr>
          <a:lstStyle/>
          <a:p>
            <a:pPr marL="0" marR="0">
              <a:spcBef>
                <a:spcPts val="0"/>
              </a:spcBef>
              <a:spcAft>
                <a:spcPts val="0"/>
              </a:spcAft>
            </a:pPr>
            <a:r>
              <a:rPr lang="en-US" sz="900" dirty="0" smtClean="0">
                <a:solidFill>
                  <a:schemeClr val="bg1">
                    <a:lumMod val="50000"/>
                  </a:schemeClr>
                </a:solidFill>
                <a:ea typeface="Times New Roman" panose="02020603050405020304" pitchFamily="18" charset="0"/>
                <a:cs typeface="Times New Roman" panose="02020603050405020304" pitchFamily="18" charset="0"/>
              </a:rPr>
              <a:t>Source: U.S. Census Bureau, ACS </a:t>
            </a:r>
            <a:r>
              <a:rPr lang="en-US" sz="900" dirty="0">
                <a:solidFill>
                  <a:schemeClr val="bg1">
                    <a:lumMod val="50000"/>
                  </a:schemeClr>
                </a:solidFill>
                <a:ea typeface="Times New Roman" panose="02020603050405020304" pitchFamily="18" charset="0"/>
                <a:cs typeface="Times New Roman" panose="02020603050405020304" pitchFamily="18" charset="0"/>
              </a:rPr>
              <a:t>1</a:t>
            </a:r>
            <a:r>
              <a:rPr lang="en-US" sz="900" dirty="0" smtClean="0">
                <a:solidFill>
                  <a:schemeClr val="bg1">
                    <a:lumMod val="50000"/>
                  </a:schemeClr>
                </a:solidFill>
                <a:ea typeface="Times New Roman" panose="02020603050405020304" pitchFamily="18" charset="0"/>
                <a:cs typeface="Times New Roman" panose="02020603050405020304" pitchFamily="18" charset="0"/>
              </a:rPr>
              <a:t>-Year Estimates, 2007, 2017</a:t>
            </a:r>
            <a:endParaRPr lang="en-US" sz="1100" dirty="0">
              <a:solidFill>
                <a:schemeClr val="bg1">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1466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Percent of Civilian Labor Force by Occupation, Texas, 2007, 2017 and 2017-2017 Change</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31</a:t>
            </a:fld>
            <a:endParaRPr lang="en-US" dirty="0"/>
          </a:p>
        </p:txBody>
      </p:sp>
      <p:sp>
        <p:nvSpPr>
          <p:cNvPr id="8" name="Rectangle 7"/>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1-Year Sample</a:t>
            </a:r>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2007, 2017</a:t>
            </a:r>
            <a:endParaRPr lang="en-US" sz="1000" dirty="0">
              <a:solidFill>
                <a:schemeClr val="bg1">
                  <a:lumMod val="50000"/>
                </a:schemeClr>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725584061"/>
              </p:ext>
            </p:extLst>
          </p:nvPr>
        </p:nvGraphicFramePr>
        <p:xfrm>
          <a:off x="305635" y="1607553"/>
          <a:ext cx="84582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68144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32" y="0"/>
            <a:ext cx="9888832" cy="6858000"/>
          </a:xfrm>
          <a:prstGeom prst="rect">
            <a:avLst/>
          </a:prstGeom>
        </p:spPr>
      </p:pic>
      <p:sp>
        <p:nvSpPr>
          <p:cNvPr id="3" name="TextBox 2"/>
          <p:cNvSpPr txBox="1"/>
          <p:nvPr/>
        </p:nvSpPr>
        <p:spPr>
          <a:xfrm>
            <a:off x="250631" y="6169724"/>
            <a:ext cx="8610600" cy="461665"/>
          </a:xfrm>
          <a:prstGeom prst="rect">
            <a:avLst/>
          </a:prstGeom>
          <a:noFill/>
        </p:spPr>
        <p:txBody>
          <a:bodyPr wrap="square" rtlCol="0">
            <a:spAutoFit/>
          </a:bodyPr>
          <a:lstStyle/>
          <a:p>
            <a:r>
              <a:rPr lang="en-US" sz="2400" dirty="0" smtClean="0">
                <a:solidFill>
                  <a:schemeClr val="bg1"/>
                </a:solidFill>
                <a:latin typeface="+mj-lt"/>
              </a:rPr>
              <a:t>Population Projections</a:t>
            </a:r>
            <a:endParaRPr lang="en-US" sz="2400" dirty="0">
              <a:solidFill>
                <a:schemeClr val="bg1"/>
              </a:solidFill>
              <a:latin typeface="+mj-lt"/>
            </a:endParaRPr>
          </a:p>
        </p:txBody>
      </p:sp>
    </p:spTree>
    <p:extLst>
      <p:ext uri="{BB962C8B-B14F-4D97-AF65-F5344CB8AC3E}">
        <p14:creationId xmlns:p14="http://schemas.microsoft.com/office/powerpoint/2010/main" val="2907599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4083511447"/>
              </p:ext>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400" kern="0" dirty="0">
                <a:ea typeface="+mj-ea"/>
                <a:cs typeface="+mj-cs"/>
              </a:rPr>
              <a:t>Projected Population Growth in Texas, </a:t>
            </a:r>
            <a:br>
              <a:rPr lang="en-US" sz="2400" kern="0" dirty="0">
                <a:ea typeface="+mj-ea"/>
                <a:cs typeface="+mj-cs"/>
              </a:rPr>
            </a:br>
            <a:r>
              <a:rPr lang="en-US" sz="2400" kern="0" dirty="0" smtClean="0">
                <a:ea typeface="+mj-ea"/>
                <a:cs typeface="+mj-cs"/>
              </a:rPr>
              <a:t>2010-2020</a:t>
            </a:r>
            <a:endParaRPr kumimoji="0" lang="en-US" sz="2400" i="0" u="none" strike="noStrike" kern="0" cap="none" spc="0" normalizeH="0" baseline="0" noProof="0" dirty="0">
              <a:ln>
                <a:noFill/>
              </a:ln>
              <a:effectLst/>
              <a:uLnTx/>
              <a:uFillTx/>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Arial"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8FA5D1"/>
              </a:solidFill>
              <a:effectLst/>
              <a:uLnTx/>
              <a:uFillTx/>
              <a:latin typeface="Arial" charset="0"/>
              <a:ea typeface="ＭＳ Ｐゴシック" pitchFamily="-16" charset="-128"/>
              <a:cs typeface="+mn-cs"/>
            </a:endParaRPr>
          </a:p>
        </p:txBody>
      </p:sp>
      <p:sp>
        <p:nvSpPr>
          <p:cNvPr id="10" name="TextBox 9"/>
          <p:cNvSpPr txBox="1"/>
          <p:nvPr/>
        </p:nvSpPr>
        <p:spPr>
          <a:xfrm>
            <a:off x="76200" y="6478320"/>
            <a:ext cx="8763000" cy="276999"/>
          </a:xfrm>
          <a:prstGeom prst="rect">
            <a:avLst/>
          </a:prstGeom>
          <a:noFill/>
        </p:spPr>
        <p:txBody>
          <a:bodyPr wrap="square" rtlCol="0">
            <a:spAutoFit/>
          </a:bodyPr>
          <a:lstStyle/>
          <a:p>
            <a:pPr marL="798513" marR="0" lvl="0" indent="-798513"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pitchFamily="34" charset="0"/>
                <a:ea typeface="ＭＳ Ｐゴシック" pitchFamily="-16" charset="-128"/>
                <a:cs typeface="Arial" pitchFamily="34" charset="0"/>
              </a:rPr>
              <a:t>Source: Texas </a:t>
            </a:r>
            <a:r>
              <a:rPr lang="en-US" sz="1200" dirty="0" smtClean="0">
                <a:solidFill>
                  <a:prstClr val="black">
                    <a:lumMod val="50000"/>
                    <a:lumOff val="50000"/>
                  </a:prstClr>
                </a:solidFill>
                <a:latin typeface="Arial" pitchFamily="34" charset="0"/>
                <a:ea typeface="ＭＳ Ｐゴシック" pitchFamily="-16" charset="-128"/>
                <a:cs typeface="Arial" pitchFamily="34" charset="0"/>
              </a:rPr>
              <a:t>Demographic</a:t>
            </a:r>
            <a:r>
              <a:rPr kumimoji="0" lang="en-US" sz="1200" b="0" i="0" u="none" strike="noStrike" kern="1200" cap="none" spc="0" normalizeH="0" baseline="0" noProof="0" dirty="0" smtClean="0">
                <a:ln>
                  <a:noFill/>
                </a:ln>
                <a:solidFill>
                  <a:prstClr val="black">
                    <a:lumMod val="50000"/>
                    <a:lumOff val="50000"/>
                  </a:prstClr>
                </a:solidFill>
                <a:effectLst/>
                <a:uLnTx/>
                <a:uFillTx/>
                <a:latin typeface="Arial" pitchFamily="34" charset="0"/>
                <a:ea typeface="ＭＳ Ｐゴシック" pitchFamily="-16" charset="-128"/>
                <a:cs typeface="Arial" pitchFamily="34" charset="0"/>
              </a:rPr>
              <a:t> </a:t>
            </a:r>
            <a:r>
              <a:rPr kumimoji="0" lang="en-US" sz="1200" b="0" i="0" u="none" strike="noStrike" kern="1200" cap="none" spc="0" normalizeH="0" baseline="0" noProof="0" dirty="0">
                <a:ln>
                  <a:noFill/>
                </a:ln>
                <a:solidFill>
                  <a:prstClr val="black">
                    <a:lumMod val="50000"/>
                    <a:lumOff val="50000"/>
                  </a:prstClr>
                </a:solidFill>
                <a:effectLst/>
                <a:uLnTx/>
                <a:uFillTx/>
                <a:latin typeface="Arial" pitchFamily="34" charset="0"/>
                <a:ea typeface="ＭＳ Ｐゴシック" pitchFamily="-16" charset="-128"/>
                <a:cs typeface="Arial" pitchFamily="34" charset="0"/>
              </a:rPr>
              <a:t>Center </a:t>
            </a:r>
            <a:r>
              <a:rPr kumimoji="0" lang="en-US" sz="1200" b="0" i="0" u="none" strike="noStrike" kern="1200" cap="none" spc="0" normalizeH="0" baseline="0" noProof="0" dirty="0" smtClean="0">
                <a:ln>
                  <a:noFill/>
                </a:ln>
                <a:solidFill>
                  <a:prstClr val="black">
                    <a:lumMod val="50000"/>
                    <a:lumOff val="50000"/>
                  </a:prstClr>
                </a:solidFill>
                <a:effectLst/>
                <a:uLnTx/>
                <a:uFillTx/>
                <a:latin typeface="Arial" pitchFamily="34" charset="0"/>
                <a:ea typeface="ＭＳ Ｐゴシック" pitchFamily="-16" charset="-128"/>
                <a:cs typeface="Arial" pitchFamily="34" charset="0"/>
              </a:rPr>
              <a:t>2014 </a:t>
            </a:r>
            <a:r>
              <a:rPr kumimoji="0" lang="en-US" sz="1200" b="0" i="0" u="none" strike="noStrike" kern="1200" cap="none" spc="0" normalizeH="0" baseline="0" noProof="0" dirty="0">
                <a:ln>
                  <a:noFill/>
                </a:ln>
                <a:solidFill>
                  <a:prstClr val="black">
                    <a:lumMod val="50000"/>
                    <a:lumOff val="50000"/>
                  </a:prstClr>
                </a:solidFill>
                <a:effectLst/>
                <a:uLnTx/>
                <a:uFillTx/>
                <a:latin typeface="Arial" pitchFamily="34" charset="0"/>
                <a:ea typeface="ＭＳ Ｐゴシック" pitchFamily="-16" charset="-128"/>
                <a:cs typeface="Arial" pitchFamily="34" charset="0"/>
              </a:rPr>
              <a:t>Population Projections </a:t>
            </a:r>
          </a:p>
        </p:txBody>
      </p: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6024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Projected Population of Persons Aged 0-18 Years by Race and Ethnicity, Texas 2010-2050</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63681908"/>
              </p:ext>
            </p:extLst>
          </p:nvPr>
        </p:nvGraphicFramePr>
        <p:xfrm>
          <a:off x="190920" y="1406770"/>
          <a:ext cx="8645106" cy="4965764"/>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34</a:t>
            </a:fld>
            <a:endParaRPr lang="en-US" dirty="0"/>
          </a:p>
        </p:txBody>
      </p: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a:solidFill>
                  <a:schemeClr val="tx1">
                    <a:lumMod val="50000"/>
                    <a:lumOff val="50000"/>
                  </a:schemeClr>
                </a:solidFill>
                <a:latin typeface="Arial" pitchFamily="34" charset="0"/>
                <a:cs typeface="Arial" pitchFamily="34" charset="0"/>
              </a:rPr>
              <a:t>Source: Texas </a:t>
            </a:r>
            <a:r>
              <a:rPr lang="en-US" sz="1200" dirty="0" smtClean="0">
                <a:solidFill>
                  <a:schemeClr val="tx1">
                    <a:lumMod val="50000"/>
                    <a:lumOff val="50000"/>
                  </a:schemeClr>
                </a:solidFill>
                <a:latin typeface="Arial" pitchFamily="34" charset="0"/>
                <a:cs typeface="Arial" pitchFamily="34" charset="0"/>
              </a:rPr>
              <a:t>Demographic </a:t>
            </a:r>
            <a:r>
              <a:rPr lang="en-US" sz="1200" dirty="0">
                <a:solidFill>
                  <a:schemeClr val="tx1">
                    <a:lumMod val="50000"/>
                    <a:lumOff val="50000"/>
                  </a:schemeClr>
                </a:solidFill>
                <a:latin typeface="Arial" pitchFamily="34" charset="0"/>
                <a:cs typeface="Arial" pitchFamily="34" charset="0"/>
              </a:rPr>
              <a:t>Center </a:t>
            </a:r>
            <a:r>
              <a:rPr lang="en-US" sz="1200" dirty="0" smtClean="0">
                <a:solidFill>
                  <a:schemeClr val="tx1">
                    <a:lumMod val="50000"/>
                    <a:lumOff val="50000"/>
                  </a:schemeClr>
                </a:solidFill>
                <a:latin typeface="Arial" pitchFamily="34" charset="0"/>
                <a:cs typeface="Arial" pitchFamily="34" charset="0"/>
              </a:rPr>
              <a:t>2014 </a:t>
            </a:r>
            <a:r>
              <a:rPr lang="en-US" sz="1200" dirty="0">
                <a:solidFill>
                  <a:schemeClr val="tx1">
                    <a:lumMod val="50000"/>
                    <a:lumOff val="50000"/>
                  </a:schemeClr>
                </a:solidFill>
                <a:latin typeface="Arial" pitchFamily="34" charset="0"/>
                <a:cs typeface="Arial" pitchFamily="34" charset="0"/>
              </a:rPr>
              <a:t>Population Projections </a:t>
            </a:r>
          </a:p>
        </p:txBody>
      </p:sp>
    </p:spTree>
    <p:extLst>
      <p:ext uri="{BB962C8B-B14F-4D97-AF65-F5344CB8AC3E}">
        <p14:creationId xmlns:p14="http://schemas.microsoft.com/office/powerpoint/2010/main" val="2054811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Projected Population of Persons Aged 0-18 Years by Race and Ethnicity, Texas 2010-2050</a:t>
            </a:r>
            <a:endParaRPr lang="en-US" sz="24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890932424"/>
              </p:ext>
            </p:extLst>
          </p:nvPr>
        </p:nvGraphicFramePr>
        <p:xfrm>
          <a:off x="497204" y="15240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Arial"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8FA5D1"/>
              </a:solidFill>
              <a:effectLst/>
              <a:uLnTx/>
              <a:uFillTx/>
              <a:latin typeface="Arial" charset="0"/>
              <a:ea typeface="ＭＳ Ｐゴシック" pitchFamily="-16" charset="-128"/>
              <a:cs typeface="+mn-cs"/>
            </a:endParaRPr>
          </a:p>
        </p:txBody>
      </p:sp>
      <p:sp>
        <p:nvSpPr>
          <p:cNvPr id="10" name="TextBox 9"/>
          <p:cNvSpPr txBox="1"/>
          <p:nvPr/>
        </p:nvSpPr>
        <p:spPr>
          <a:xfrm>
            <a:off x="76200" y="6478320"/>
            <a:ext cx="8763000" cy="276999"/>
          </a:xfrm>
          <a:prstGeom prst="rect">
            <a:avLst/>
          </a:prstGeom>
          <a:noFill/>
        </p:spPr>
        <p:txBody>
          <a:bodyPr wrap="square" rtlCol="0">
            <a:spAutoFit/>
          </a:bodyPr>
          <a:lstStyle/>
          <a:p>
            <a:pPr marL="798513" marR="0" lvl="0" indent="-798513"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smtClean="0">
                <a:ln>
                  <a:noFill/>
                </a:ln>
                <a:solidFill>
                  <a:prstClr val="black">
                    <a:lumMod val="50000"/>
                    <a:lumOff val="50000"/>
                  </a:prstClr>
                </a:solidFill>
                <a:effectLst/>
                <a:uLnTx/>
                <a:uFillTx/>
                <a:latin typeface="Arial" pitchFamily="34" charset="0"/>
                <a:ea typeface="ＭＳ Ｐゴシック" pitchFamily="-16" charset="-128"/>
                <a:cs typeface="Arial" pitchFamily="34" charset="0"/>
              </a:rPr>
              <a:t>Source: Texas </a:t>
            </a:r>
            <a:r>
              <a:rPr lang="en-US" sz="1200" dirty="0" smtClean="0">
                <a:solidFill>
                  <a:prstClr val="black">
                    <a:lumMod val="50000"/>
                    <a:lumOff val="50000"/>
                  </a:prstClr>
                </a:solidFill>
                <a:latin typeface="Arial" pitchFamily="34" charset="0"/>
                <a:ea typeface="ＭＳ Ｐゴシック" pitchFamily="-16" charset="-128"/>
                <a:cs typeface="Arial" pitchFamily="34" charset="0"/>
              </a:rPr>
              <a:t>Demographic</a:t>
            </a:r>
            <a:r>
              <a:rPr kumimoji="0" lang="en-US" sz="1200" b="0" i="0" u="none" strike="noStrike" kern="1200" cap="none" spc="0" normalizeH="0" baseline="0" noProof="0" dirty="0" smtClean="0">
                <a:ln>
                  <a:noFill/>
                </a:ln>
                <a:solidFill>
                  <a:prstClr val="black">
                    <a:lumMod val="50000"/>
                    <a:lumOff val="50000"/>
                  </a:prstClr>
                </a:solidFill>
                <a:effectLst/>
                <a:uLnTx/>
                <a:uFillTx/>
                <a:latin typeface="Arial" pitchFamily="34" charset="0"/>
                <a:ea typeface="ＭＳ Ｐゴシック" pitchFamily="-16" charset="-128"/>
                <a:cs typeface="Arial" pitchFamily="34" charset="0"/>
              </a:rPr>
              <a:t> Center 2014 Population Projections </a:t>
            </a:r>
          </a:p>
        </p:txBody>
      </p:sp>
    </p:spTree>
    <p:extLst>
      <p:ext uri="{BB962C8B-B14F-4D97-AF65-F5344CB8AC3E}">
        <p14:creationId xmlns:p14="http://schemas.microsoft.com/office/powerpoint/2010/main" val="36895857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Projected Percent of Population of Persons Aged 0-18 Years by Race and Ethnicity, Texas 2010-2050</a:t>
            </a:r>
            <a:endParaRPr lang="en-US" sz="24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33838656"/>
              </p:ext>
            </p:extLst>
          </p:nvPr>
        </p:nvGraphicFramePr>
        <p:xfrm>
          <a:off x="497204" y="15240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Arial"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8FA5D1"/>
              </a:solidFill>
              <a:effectLst/>
              <a:uLnTx/>
              <a:uFillTx/>
              <a:latin typeface="Arial" charset="0"/>
              <a:ea typeface="ＭＳ Ｐゴシック" pitchFamily="-16" charset="-128"/>
              <a:cs typeface="+mn-cs"/>
            </a:endParaRPr>
          </a:p>
        </p:txBody>
      </p:sp>
      <p:sp>
        <p:nvSpPr>
          <p:cNvPr id="10" name="TextBox 9"/>
          <p:cNvSpPr txBox="1"/>
          <p:nvPr/>
        </p:nvSpPr>
        <p:spPr>
          <a:xfrm>
            <a:off x="76200" y="6478320"/>
            <a:ext cx="8763000" cy="276999"/>
          </a:xfrm>
          <a:prstGeom prst="rect">
            <a:avLst/>
          </a:prstGeom>
          <a:noFill/>
        </p:spPr>
        <p:txBody>
          <a:bodyPr wrap="square" rtlCol="0">
            <a:spAutoFit/>
          </a:bodyPr>
          <a:lstStyle/>
          <a:p>
            <a:pPr marL="798513" marR="0" lvl="0" indent="-798513"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smtClean="0">
                <a:ln>
                  <a:noFill/>
                </a:ln>
                <a:solidFill>
                  <a:prstClr val="black">
                    <a:lumMod val="50000"/>
                    <a:lumOff val="50000"/>
                  </a:prstClr>
                </a:solidFill>
                <a:effectLst/>
                <a:uLnTx/>
                <a:uFillTx/>
                <a:latin typeface="Arial" pitchFamily="34" charset="0"/>
                <a:ea typeface="ＭＳ Ｐゴシック" pitchFamily="-16" charset="-128"/>
                <a:cs typeface="Arial" pitchFamily="34" charset="0"/>
              </a:rPr>
              <a:t>Source: Texas </a:t>
            </a:r>
            <a:r>
              <a:rPr lang="en-US" sz="1200" dirty="0" smtClean="0">
                <a:solidFill>
                  <a:prstClr val="black">
                    <a:lumMod val="50000"/>
                    <a:lumOff val="50000"/>
                  </a:prstClr>
                </a:solidFill>
                <a:latin typeface="Arial" pitchFamily="34" charset="0"/>
                <a:ea typeface="ＭＳ Ｐゴシック" pitchFamily="-16" charset="-128"/>
                <a:cs typeface="Arial" pitchFamily="34" charset="0"/>
              </a:rPr>
              <a:t>Demographic</a:t>
            </a:r>
            <a:r>
              <a:rPr kumimoji="0" lang="en-US" sz="1200" b="0" i="0" u="none" strike="noStrike" kern="1200" cap="none" spc="0" normalizeH="0" baseline="0" noProof="0" dirty="0" smtClean="0">
                <a:ln>
                  <a:noFill/>
                </a:ln>
                <a:solidFill>
                  <a:prstClr val="black">
                    <a:lumMod val="50000"/>
                    <a:lumOff val="50000"/>
                  </a:prstClr>
                </a:solidFill>
                <a:effectLst/>
                <a:uLnTx/>
                <a:uFillTx/>
                <a:latin typeface="Arial" pitchFamily="34" charset="0"/>
                <a:ea typeface="ＭＳ Ｐゴシック" pitchFamily="-16" charset="-128"/>
                <a:cs typeface="Arial" pitchFamily="34" charset="0"/>
              </a:rPr>
              <a:t> Center 2014 Population Projections </a:t>
            </a:r>
          </a:p>
        </p:txBody>
      </p:sp>
    </p:spTree>
    <p:extLst>
      <p:ext uri="{BB962C8B-B14F-4D97-AF65-F5344CB8AC3E}">
        <p14:creationId xmlns:p14="http://schemas.microsoft.com/office/powerpoint/2010/main" val="26745525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7275" b="77175"/>
          <a:stretch/>
        </p:blipFill>
        <p:spPr>
          <a:xfrm>
            <a:off x="1075174" y="0"/>
            <a:ext cx="6983604" cy="1065540"/>
          </a:xfrm>
          <a:prstGeom prst="rect">
            <a:avLst/>
          </a:prstGeom>
        </p:spPr>
      </p:pic>
      <p:pic>
        <p:nvPicPr>
          <p:cNvPr id="5" name="Picture 4"/>
          <p:cNvPicPr>
            <a:picLocks noChangeAspect="1"/>
          </p:cNvPicPr>
          <p:nvPr/>
        </p:nvPicPr>
        <p:blipFill>
          <a:blip r:embed="rId4"/>
          <a:stretch>
            <a:fillRect/>
          </a:stretch>
        </p:blipFill>
        <p:spPr>
          <a:xfrm>
            <a:off x="1139365" y="1241137"/>
            <a:ext cx="6855222" cy="5191745"/>
          </a:xfrm>
          <a:prstGeom prst="rect">
            <a:avLst/>
          </a:prstGeom>
        </p:spPr>
      </p:pic>
    </p:spTree>
    <p:extLst>
      <p:ext uri="{BB962C8B-B14F-4D97-AF65-F5344CB8AC3E}">
        <p14:creationId xmlns:p14="http://schemas.microsoft.com/office/powerpoint/2010/main" val="1984373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0096"/>
          <a:stretch/>
        </p:blipFill>
        <p:spPr>
          <a:xfrm>
            <a:off x="1010652" y="332989"/>
            <a:ext cx="7205823" cy="6075629"/>
          </a:xfrm>
          <a:prstGeom prst="rect">
            <a:avLst/>
          </a:prstGeom>
        </p:spPr>
      </p:pic>
    </p:spTree>
    <p:extLst>
      <p:ext uri="{BB962C8B-B14F-4D97-AF65-F5344CB8AC3E}">
        <p14:creationId xmlns:p14="http://schemas.microsoft.com/office/powerpoint/2010/main" val="2763407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5579" y="330231"/>
            <a:ext cx="7652843" cy="6180749"/>
          </a:xfrm>
          <a:prstGeom prst="rect">
            <a:avLst/>
          </a:prstGeom>
        </p:spPr>
      </p:pic>
    </p:spTree>
    <p:extLst>
      <p:ext uri="{BB962C8B-B14F-4D97-AF65-F5344CB8AC3E}">
        <p14:creationId xmlns:p14="http://schemas.microsoft.com/office/powerpoint/2010/main" val="858255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3445" t="16849" r="597" b="17886"/>
          <a:stretch/>
        </p:blipFill>
        <p:spPr>
          <a:xfrm>
            <a:off x="1614723" y="1048907"/>
            <a:ext cx="5957415" cy="5565379"/>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400" dirty="0"/>
              <a:t>Total Estimated Population by County, Texas, </a:t>
            </a:r>
            <a:r>
              <a:rPr lang="en-US" sz="2400" dirty="0" smtClean="0"/>
              <a:t>2017</a:t>
            </a:r>
            <a:endParaRPr lang="en-US" sz="2400" dirty="0"/>
          </a:p>
        </p:txBody>
      </p:sp>
      <p:sp>
        <p:nvSpPr>
          <p:cNvPr id="15" name="TextBox 14"/>
          <p:cNvSpPr txBox="1"/>
          <p:nvPr/>
        </p:nvSpPr>
        <p:spPr>
          <a:xfrm>
            <a:off x="1" y="6510048"/>
            <a:ext cx="3486852"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2017 </a:t>
            </a:r>
            <a:r>
              <a:rPr lang="en-US" sz="1000" dirty="0">
                <a:solidFill>
                  <a:schemeClr val="tx1">
                    <a:lumMod val="50000"/>
                    <a:lumOff val="50000"/>
                  </a:schemeClr>
                </a:solidFill>
              </a:rPr>
              <a:t>Vintage Population Estimates</a:t>
            </a:r>
          </a:p>
        </p:txBody>
      </p:sp>
      <p:sp>
        <p:nvSpPr>
          <p:cNvPr id="5" name="Isosceles Triangle 4"/>
          <p:cNvSpPr/>
          <p:nvPr/>
        </p:nvSpPr>
        <p:spPr>
          <a:xfrm rot="21366823">
            <a:off x="5109536" y="2970135"/>
            <a:ext cx="1545901" cy="1702385"/>
          </a:xfrm>
          <a:prstGeom prst="triangle">
            <a:avLst/>
          </a:prstGeom>
          <a:noFill/>
          <a:ln w="38100">
            <a:solidFill>
              <a:schemeClr val="accent2">
                <a:lumMod val="60000"/>
                <a:lumOff val="4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4746706" y="2519628"/>
            <a:ext cx="1135780" cy="333034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4" descr="Interstate 35 mar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1712" y="2185751"/>
            <a:ext cx="258306" cy="2583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5"/>
          <a:srcRect t="25211"/>
          <a:stretch/>
        </p:blipFill>
        <p:spPr>
          <a:xfrm>
            <a:off x="375535" y="4697954"/>
            <a:ext cx="2231640" cy="1481114"/>
          </a:xfrm>
          <a:prstGeom prst="rect">
            <a:avLst/>
          </a:prstGeom>
        </p:spPr>
      </p:pic>
    </p:spTree>
    <p:extLst>
      <p:ext uri="{BB962C8B-B14F-4D97-AF65-F5344CB8AC3E}">
        <p14:creationId xmlns:p14="http://schemas.microsoft.com/office/powerpoint/2010/main" val="389941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6655" y="505790"/>
            <a:ext cx="8250691" cy="6052172"/>
          </a:xfrm>
          <a:prstGeom prst="rect">
            <a:avLst/>
          </a:prstGeom>
        </p:spPr>
      </p:pic>
    </p:spTree>
    <p:extLst>
      <p:ext uri="{BB962C8B-B14F-4D97-AF65-F5344CB8AC3E}">
        <p14:creationId xmlns:p14="http://schemas.microsoft.com/office/powerpoint/2010/main" val="214966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 Summary</a:t>
            </a:r>
            <a:endParaRPr lang="en-US" sz="2800" dirty="0"/>
          </a:p>
        </p:txBody>
      </p:sp>
      <p:sp>
        <p:nvSpPr>
          <p:cNvPr id="3" name="Content Placeholder 2"/>
          <p:cNvSpPr>
            <a:spLocks noGrp="1"/>
          </p:cNvSpPr>
          <p:nvPr>
            <p:ph idx="1"/>
          </p:nvPr>
        </p:nvSpPr>
        <p:spPr>
          <a:xfrm>
            <a:off x="377190" y="1511215"/>
            <a:ext cx="8458200" cy="4821571"/>
          </a:xfrm>
        </p:spPr>
        <p:txBody>
          <a:bodyPr>
            <a:normAutofit fontScale="77500" lnSpcReduction="20000"/>
          </a:bodyPr>
          <a:lstStyle/>
          <a:p>
            <a:r>
              <a:rPr lang="en-US" dirty="0" smtClean="0">
                <a:solidFill>
                  <a:srgbClr val="254061"/>
                </a:solidFill>
              </a:rPr>
              <a:t>Texas is growing fast and by a lot, ~50% from natural increase.</a:t>
            </a:r>
          </a:p>
          <a:p>
            <a:r>
              <a:rPr lang="en-US" dirty="0" smtClean="0">
                <a:solidFill>
                  <a:srgbClr val="254061"/>
                </a:solidFill>
              </a:rPr>
              <a:t>Urban core growing the most and suburban ring counties growing the fastest.</a:t>
            </a:r>
          </a:p>
          <a:p>
            <a:r>
              <a:rPr lang="en-US" dirty="0" smtClean="0">
                <a:solidFill>
                  <a:srgbClr val="254061"/>
                </a:solidFill>
              </a:rPr>
              <a:t>Many rural counties continue to lose population.</a:t>
            </a:r>
          </a:p>
          <a:p>
            <a:r>
              <a:rPr lang="en-US" dirty="0" smtClean="0">
                <a:solidFill>
                  <a:srgbClr val="254061"/>
                </a:solidFill>
              </a:rPr>
              <a:t>Population growth driven by younger Latinos.</a:t>
            </a:r>
          </a:p>
          <a:p>
            <a:r>
              <a:rPr lang="en-US" dirty="0" smtClean="0">
                <a:solidFill>
                  <a:srgbClr val="254061"/>
                </a:solidFill>
              </a:rPr>
              <a:t>Some improvements have been made, but race/ethnic disparities remain in socio-economic indicators in Texas.</a:t>
            </a:r>
          </a:p>
          <a:p>
            <a:r>
              <a:rPr lang="en-US" dirty="0" smtClean="0">
                <a:solidFill>
                  <a:srgbClr val="254061"/>
                </a:solidFill>
              </a:rPr>
              <a:t>Trends in educational attainment suggest increasing percent of labor force aged population has post-secondary education.</a:t>
            </a:r>
          </a:p>
          <a:p>
            <a:r>
              <a:rPr lang="en-US" dirty="0" smtClean="0">
                <a:solidFill>
                  <a:srgbClr val="254061"/>
                </a:solidFill>
              </a:rPr>
              <a:t>A young and growing workforce could be a competitive edge for Texas and its growing metros.</a:t>
            </a:r>
          </a:p>
          <a:p>
            <a:r>
              <a:rPr lang="en-US" dirty="0" smtClean="0">
                <a:solidFill>
                  <a:srgbClr val="254061"/>
                </a:solidFill>
              </a:rPr>
              <a:t>Demographic shifts may have serious implications for maintaining inclusive and equitable economic growth in the state. </a:t>
            </a:r>
            <a:endParaRPr lang="en-US" dirty="0" smtClean="0">
              <a:solidFill>
                <a:schemeClr val="tx2"/>
              </a:solidFill>
            </a:endParaRPr>
          </a:p>
          <a:p>
            <a:r>
              <a:rPr lang="en-US" dirty="0" smtClean="0">
                <a:solidFill>
                  <a:srgbClr val="254061"/>
                </a:solidFill>
              </a:rPr>
              <a:t>Demographic characteristics of Texas associated with hard to count indicators critical to a complete count in 2020.</a:t>
            </a:r>
          </a:p>
        </p:txBody>
      </p:sp>
      <p:sp>
        <p:nvSpPr>
          <p:cNvPr id="4" name="Slide Number Placeholder 3"/>
          <p:cNvSpPr>
            <a:spLocks noGrp="1"/>
          </p:cNvSpPr>
          <p:nvPr>
            <p:ph type="sldNum" sz="quarter" idx="4"/>
          </p:nvPr>
        </p:nvSpPr>
        <p:spPr/>
        <p:txBody>
          <a:bodyPr/>
          <a:lstStyle/>
          <a:p>
            <a:fld id="{2BC1FA3B-F0C1-4F58-90BE-DCC7501F4B28}" type="slidenum">
              <a:rPr lang="en-US" smtClean="0"/>
              <a:pPr/>
              <a:t>41</a:t>
            </a:fld>
            <a:endParaRPr lang="en-US" dirty="0"/>
          </a:p>
        </p:txBody>
      </p:sp>
    </p:spTree>
    <p:extLst>
      <p:ext uri="{BB962C8B-B14F-4D97-AF65-F5344CB8AC3E}">
        <p14:creationId xmlns:p14="http://schemas.microsoft.com/office/powerpoint/2010/main" val="3494485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42</a:t>
            </a:fld>
            <a:endParaRPr lang="en-US" dirty="0"/>
          </a:p>
        </p:txBody>
      </p:sp>
      <p:grpSp>
        <p:nvGrpSpPr>
          <p:cNvPr id="2" name="Group 1"/>
          <p:cNvGrpSpPr/>
          <p:nvPr/>
        </p:nvGrpSpPr>
        <p:grpSpPr>
          <a:xfrm>
            <a:off x="1282995" y="1959990"/>
            <a:ext cx="8229600" cy="4525963"/>
            <a:chOff x="2590800" y="1676405"/>
            <a:chExt cx="8229600" cy="4525963"/>
          </a:xfrm>
        </p:grpSpPr>
        <p:sp>
          <p:nvSpPr>
            <p:cNvPr id="11" name="Content Placeholder 2"/>
            <p:cNvSpPr txBox="1">
              <a:spLocks/>
            </p:cNvSpPr>
            <p:nvPr/>
          </p:nvSpPr>
          <p:spPr>
            <a:xfrm>
              <a:off x="2590800" y="1676405"/>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panose="020B0604020202020204" pitchFamily="34" charset="0"/>
                <a:buNone/>
              </a:pPr>
              <a:endParaRPr lang="en-US" dirty="0"/>
            </a:p>
            <a:p>
              <a:pPr lvl="1">
                <a:buFont typeface="Arial" panose="020B0604020202020204" pitchFamily="34" charset="0"/>
                <a:buNone/>
              </a:pPr>
              <a:endParaRPr lang="en-US" dirty="0"/>
            </a:p>
            <a:p>
              <a:pPr lvl="1">
                <a:buFont typeface="Arial" panose="020B0604020202020204" pitchFamily="34" charset="0"/>
                <a:buNone/>
              </a:pPr>
              <a:endParaRPr lang="en-US" dirty="0"/>
            </a:p>
            <a:p>
              <a:pPr lvl="1">
                <a:buFont typeface="Arial" panose="020B0604020202020204" pitchFamily="34" charset="0"/>
                <a:buNone/>
              </a:pPr>
              <a:r>
                <a:rPr lang="en-US" dirty="0">
                  <a:solidFill>
                    <a:schemeClr val="accent5">
                      <a:lumMod val="50000"/>
                    </a:schemeClr>
                  </a:solidFill>
                </a:rPr>
                <a:t>Office: (512) 936-3542</a:t>
              </a:r>
            </a:p>
            <a:p>
              <a:pPr lvl="1">
                <a:buFont typeface="Arial" panose="020B0604020202020204" pitchFamily="34" charset="0"/>
                <a:buNone/>
              </a:pPr>
              <a:r>
                <a:rPr lang="en-US" dirty="0">
                  <a:solidFill>
                    <a:schemeClr val="accent5">
                      <a:lumMod val="50000"/>
                    </a:schemeClr>
                  </a:solidFill>
                </a:rPr>
                <a:t>	</a:t>
              </a:r>
              <a:r>
                <a:rPr lang="en-US" dirty="0" smtClean="0">
                  <a:solidFill>
                    <a:schemeClr val="accent5">
                      <a:lumMod val="50000"/>
                    </a:schemeClr>
                  </a:solidFill>
                </a:rPr>
                <a:t> 	   </a:t>
              </a:r>
              <a:r>
                <a:rPr lang="en-US" dirty="0" smtClean="0">
                  <a:hlinkClick r:id="rId3"/>
                </a:rPr>
                <a:t>Lila.Valencia@utsa.edu</a:t>
              </a:r>
              <a:endParaRPr lang="en-US" dirty="0" smtClean="0"/>
            </a:p>
            <a:p>
              <a:pPr lvl="1">
                <a:buFont typeface="Arial" panose="020B0604020202020204" pitchFamily="34" charset="0"/>
                <a:buNone/>
              </a:pPr>
              <a:r>
                <a:rPr lang="en-US" dirty="0"/>
                <a:t>	</a:t>
              </a:r>
              <a:r>
                <a:rPr lang="en-US" dirty="0" smtClean="0"/>
                <a:t>	</a:t>
              </a:r>
              <a:r>
                <a:rPr lang="en-US" dirty="0" smtClean="0">
                  <a:solidFill>
                    <a:schemeClr val="accent1">
                      <a:lumMod val="50000"/>
                    </a:schemeClr>
                  </a:solidFill>
                </a:rPr>
                <a:t>   </a:t>
              </a:r>
              <a:r>
                <a:rPr lang="en-US" dirty="0" smtClean="0">
                  <a:solidFill>
                    <a:schemeClr val="accent1">
                      <a:lumMod val="50000"/>
                    </a:schemeClr>
                  </a:solidFill>
                  <a:hlinkClick r:id="rId4"/>
                </a:rPr>
                <a:t>demographics.texas.gov</a:t>
              </a:r>
              <a:r>
                <a:rPr lang="en-US" dirty="0" smtClean="0">
                  <a:solidFill>
                    <a:schemeClr val="accent1">
                      <a:lumMod val="50000"/>
                    </a:schemeClr>
                  </a:solidFill>
                </a:rPr>
                <a:t>  </a:t>
              </a:r>
              <a:endParaRPr lang="en-US" dirty="0">
                <a:solidFill>
                  <a:schemeClr val="accent1">
                    <a:lumMod val="50000"/>
                  </a:schemeClr>
                </a:solidFill>
              </a:endParaRPr>
            </a:p>
          </p:txBody>
        </p:sp>
        <p:sp>
          <p:nvSpPr>
            <p:cNvPr id="12" name="Rectangle 11"/>
            <p:cNvSpPr/>
            <p:nvPr/>
          </p:nvSpPr>
          <p:spPr>
            <a:xfrm>
              <a:off x="2819400" y="1905006"/>
              <a:ext cx="4391972" cy="769441"/>
            </a:xfrm>
            <a:prstGeom prst="rect">
              <a:avLst/>
            </a:prstGeom>
          </p:spPr>
          <p:txBody>
            <a:bodyPr wrap="none">
              <a:spAutoFit/>
            </a:bodyPr>
            <a:lstStyle/>
            <a:p>
              <a:pPr eaLnBrk="1" hangingPunct="1">
                <a:buNone/>
              </a:pPr>
              <a:r>
                <a:rPr lang="en-US" sz="4400" dirty="0">
                  <a:solidFill>
                    <a:schemeClr val="accent5">
                      <a:lumMod val="50000"/>
                    </a:schemeClr>
                  </a:solidFill>
                  <a:latin typeface="+mj-lt"/>
                </a:rPr>
                <a:t>Lila Valencia, Ph.D.</a:t>
              </a:r>
            </a:p>
          </p:txBody>
        </p:sp>
        <p:grpSp>
          <p:nvGrpSpPr>
            <p:cNvPr id="13" name="Group 12"/>
            <p:cNvGrpSpPr/>
            <p:nvPr/>
          </p:nvGrpSpPr>
          <p:grpSpPr>
            <a:xfrm>
              <a:off x="3159701" y="4061868"/>
              <a:ext cx="5896037" cy="461665"/>
              <a:chOff x="1600524" y="4688713"/>
              <a:chExt cx="5896036" cy="461665"/>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524" y="4729277"/>
                <a:ext cx="380534" cy="380535"/>
              </a:xfrm>
              <a:prstGeom prst="rect">
                <a:avLst/>
              </a:prstGeom>
            </p:spPr>
          </p:pic>
          <p:sp>
            <p:nvSpPr>
              <p:cNvPr id="15" name="TextBox 14"/>
              <p:cNvSpPr txBox="1"/>
              <p:nvPr/>
            </p:nvSpPr>
            <p:spPr>
              <a:xfrm>
                <a:off x="2165193" y="4688713"/>
                <a:ext cx="5331367" cy="461665"/>
              </a:xfrm>
              <a:prstGeom prst="rect">
                <a:avLst/>
              </a:prstGeom>
              <a:noFill/>
            </p:spPr>
            <p:txBody>
              <a:bodyPr wrap="square" rtlCol="0">
                <a:spAutoFit/>
              </a:bodyPr>
              <a:lstStyle/>
              <a:p>
                <a:r>
                  <a:rPr lang="en-US" sz="2400" dirty="0" smtClean="0">
                    <a:solidFill>
                      <a:schemeClr val="accent5">
                        <a:lumMod val="50000"/>
                      </a:schemeClr>
                    </a:solidFill>
                  </a:rPr>
                  <a:t>@</a:t>
                </a:r>
                <a:r>
                  <a:rPr lang="en-US" sz="2400" dirty="0">
                    <a:solidFill>
                      <a:schemeClr val="accent5">
                        <a:lumMod val="50000"/>
                      </a:schemeClr>
                    </a:solidFill>
                  </a:rPr>
                  <a:t>TexasDemography</a:t>
                </a:r>
              </a:p>
            </p:txBody>
          </p:sp>
        </p:grpSp>
        <p:pic>
          <p:nvPicPr>
            <p:cNvPr id="16" name="Picture 15"/>
            <p:cNvPicPr>
              <a:picLocks noChangeAspect="1"/>
            </p:cNvPicPr>
            <p:nvPr/>
          </p:nvPicPr>
          <p:blipFill>
            <a:blip r:embed="rId6"/>
            <a:stretch>
              <a:fillRect/>
            </a:stretch>
          </p:blipFill>
          <p:spPr>
            <a:xfrm>
              <a:off x="3165988" y="3693908"/>
              <a:ext cx="367960" cy="367960"/>
            </a:xfrm>
            <a:prstGeom prst="rect">
              <a:avLst/>
            </a:prstGeom>
          </p:spPr>
        </p:pic>
        <p:pic>
          <p:nvPicPr>
            <p:cNvPr id="17" name="Picture 16"/>
            <p:cNvPicPr>
              <a:picLocks noChangeAspect="1"/>
            </p:cNvPicPr>
            <p:nvPr/>
          </p:nvPicPr>
          <p:blipFill>
            <a:blip r:embed="rId7"/>
            <a:stretch>
              <a:fillRect/>
            </a:stretch>
          </p:blipFill>
          <p:spPr>
            <a:xfrm>
              <a:off x="3119581" y="3230379"/>
              <a:ext cx="463527" cy="463527"/>
            </a:xfrm>
            <a:prstGeom prst="rect">
              <a:avLst/>
            </a:prstGeom>
          </p:spPr>
        </p:pic>
      </p:grpSp>
    </p:spTree>
    <p:extLst>
      <p:ext uri="{BB962C8B-B14F-4D97-AF65-F5344CB8AC3E}">
        <p14:creationId xmlns:p14="http://schemas.microsoft.com/office/powerpoint/2010/main" val="1126177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53"/>
            <a:ext cx="7539616" cy="990600"/>
          </a:xfrm>
        </p:spPr>
        <p:txBody>
          <a:bodyPr>
            <a:noAutofit/>
          </a:bodyPr>
          <a:lstStyle/>
          <a:p>
            <a:r>
              <a:rPr lang="en-US" sz="2400" dirty="0"/>
              <a:t>Estimated Population Change, Texas Counties, </a:t>
            </a:r>
            <a:r>
              <a:rPr lang="en-US" sz="2400" dirty="0" smtClean="0"/>
              <a:t/>
            </a:r>
            <a:br>
              <a:rPr lang="en-US" sz="2400" dirty="0" smtClean="0"/>
            </a:br>
            <a:r>
              <a:rPr lang="en-US" sz="2400" dirty="0" smtClean="0"/>
              <a:t>2010 </a:t>
            </a:r>
            <a:r>
              <a:rPr lang="en-US" sz="2400" dirty="0"/>
              <a:t>to </a:t>
            </a:r>
            <a:r>
              <a:rPr lang="en-US" sz="2400" dirty="0" smtClean="0"/>
              <a:t>2017</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5</a:t>
            </a:fld>
            <a:endParaRPr lang="en-US" dirty="0"/>
          </a:p>
        </p:txBody>
      </p:sp>
      <p:sp>
        <p:nvSpPr>
          <p:cNvPr id="15" name="TextBox 14"/>
          <p:cNvSpPr txBox="1"/>
          <p:nvPr/>
        </p:nvSpPr>
        <p:spPr>
          <a:xfrm>
            <a:off x="6" y="6501769"/>
            <a:ext cx="3206327" cy="230832"/>
          </a:xfrm>
          <a:prstGeom prst="rect">
            <a:avLst/>
          </a:prstGeom>
          <a:noFill/>
        </p:spPr>
        <p:txBody>
          <a:bodyPr wrap="none" rtlCol="0">
            <a:spAutoFit/>
          </a:bodyPr>
          <a:lstStyle/>
          <a:p>
            <a:r>
              <a:rPr lang="en-US" sz="900" dirty="0">
                <a:solidFill>
                  <a:schemeClr val="tx1">
                    <a:lumMod val="50000"/>
                    <a:lumOff val="50000"/>
                  </a:schemeClr>
                </a:solidFill>
              </a:rPr>
              <a:t>Source: U.S. Census </a:t>
            </a:r>
            <a:r>
              <a:rPr lang="en-US" sz="900" dirty="0" smtClean="0">
                <a:solidFill>
                  <a:schemeClr val="tx1">
                    <a:lumMod val="50000"/>
                    <a:lumOff val="50000"/>
                  </a:schemeClr>
                </a:solidFill>
              </a:rPr>
              <a:t>Bureau, 2016 Vintage </a:t>
            </a:r>
            <a:r>
              <a:rPr lang="en-US" sz="900" dirty="0">
                <a:solidFill>
                  <a:schemeClr val="tx1">
                    <a:lumMod val="50000"/>
                    <a:lumOff val="50000"/>
                  </a:schemeClr>
                </a:solidFill>
              </a:rPr>
              <a:t>Population </a:t>
            </a:r>
            <a:r>
              <a:rPr lang="en-US" sz="900" dirty="0" smtClean="0">
                <a:solidFill>
                  <a:schemeClr val="tx1">
                    <a:lumMod val="50000"/>
                    <a:lumOff val="50000"/>
                  </a:schemeClr>
                </a:solidFill>
              </a:rPr>
              <a:t>Estimates </a:t>
            </a:r>
            <a:endParaRPr lang="en-US" sz="900" dirty="0">
              <a:solidFill>
                <a:schemeClr val="tx1">
                  <a:lumMod val="50000"/>
                  <a:lumOff val="50000"/>
                </a:schemeClr>
              </a:solidFill>
            </a:endParaRPr>
          </a:p>
        </p:txBody>
      </p:sp>
      <p:sp>
        <p:nvSpPr>
          <p:cNvPr id="3" name="TextBox 2"/>
          <p:cNvSpPr txBox="1"/>
          <p:nvPr/>
        </p:nvSpPr>
        <p:spPr>
          <a:xfrm>
            <a:off x="6287445" y="1351555"/>
            <a:ext cx="2776171" cy="646331"/>
          </a:xfrm>
          <a:prstGeom prst="rect">
            <a:avLst/>
          </a:prstGeom>
          <a:noFill/>
        </p:spPr>
        <p:txBody>
          <a:bodyPr wrap="square" rtlCol="0">
            <a:spAutoFit/>
          </a:bodyPr>
          <a:lstStyle/>
          <a:p>
            <a:r>
              <a:rPr lang="en-US" dirty="0" smtClean="0">
                <a:solidFill>
                  <a:schemeClr val="tx1">
                    <a:lumMod val="75000"/>
                    <a:lumOff val="25000"/>
                  </a:schemeClr>
                </a:solidFill>
              </a:rPr>
              <a:t>91 </a:t>
            </a:r>
            <a:r>
              <a:rPr lang="en-US" dirty="0">
                <a:solidFill>
                  <a:schemeClr val="tx1">
                    <a:lumMod val="75000"/>
                    <a:lumOff val="25000"/>
                  </a:schemeClr>
                </a:solidFill>
              </a:rPr>
              <a:t>counties lost population over the 7</a:t>
            </a:r>
            <a:r>
              <a:rPr lang="en-US" dirty="0" smtClean="0">
                <a:solidFill>
                  <a:schemeClr val="tx1">
                    <a:lumMod val="75000"/>
                    <a:lumOff val="25000"/>
                  </a:schemeClr>
                </a:solidFill>
              </a:rPr>
              <a:t> </a:t>
            </a:r>
            <a:r>
              <a:rPr lang="en-US" dirty="0">
                <a:solidFill>
                  <a:schemeClr val="tx1">
                    <a:lumMod val="75000"/>
                    <a:lumOff val="25000"/>
                  </a:schemeClr>
                </a:solidFill>
              </a:rPr>
              <a:t>year period.</a:t>
            </a:r>
          </a:p>
        </p:txBody>
      </p:sp>
      <p:pic>
        <p:nvPicPr>
          <p:cNvPr id="5" name="Picture 4"/>
          <p:cNvPicPr>
            <a:picLocks noChangeAspect="1"/>
          </p:cNvPicPr>
          <p:nvPr/>
        </p:nvPicPr>
        <p:blipFill rotWithShape="1">
          <a:blip r:embed="rId3"/>
          <a:srcRect l="3074" t="16881" r="474" b="17378"/>
          <a:stretch/>
        </p:blipFill>
        <p:spPr>
          <a:xfrm>
            <a:off x="1813686" y="1100557"/>
            <a:ext cx="5886922" cy="5516628"/>
          </a:xfrm>
          <a:prstGeom prst="rect">
            <a:avLst/>
          </a:prstGeom>
        </p:spPr>
      </p:pic>
      <p:pic>
        <p:nvPicPr>
          <p:cNvPr id="8" name="Picture 7"/>
          <p:cNvPicPr>
            <a:picLocks noChangeAspect="1"/>
          </p:cNvPicPr>
          <p:nvPr/>
        </p:nvPicPr>
        <p:blipFill rotWithShape="1">
          <a:blip r:embed="rId4"/>
          <a:srcRect t="26161"/>
          <a:stretch/>
        </p:blipFill>
        <p:spPr>
          <a:xfrm>
            <a:off x="253603" y="4909845"/>
            <a:ext cx="2043733" cy="1446510"/>
          </a:xfrm>
          <a:prstGeom prst="rect">
            <a:avLst/>
          </a:prstGeom>
        </p:spPr>
      </p:pic>
    </p:spTree>
    <p:extLst>
      <p:ext uri="{BB962C8B-B14F-4D97-AF65-F5344CB8AC3E}">
        <p14:creationId xmlns:p14="http://schemas.microsoft.com/office/powerpoint/2010/main" val="3410935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0" y="124001"/>
            <a:ext cx="7539616" cy="990600"/>
          </a:xfrm>
        </p:spPr>
        <p:txBody>
          <a:bodyPr>
            <a:noAutofit/>
          </a:bodyPr>
          <a:lstStyle/>
          <a:p>
            <a:r>
              <a:rPr lang="en-US" sz="2400" dirty="0"/>
              <a:t>Estimated Percent Change of the Total Population by County, Texas, 2010 to </a:t>
            </a:r>
            <a:r>
              <a:rPr lang="en-US" sz="2400" dirty="0" smtClean="0"/>
              <a:t>2017</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6</a:t>
            </a:fld>
            <a:endParaRPr lang="en-US" dirty="0"/>
          </a:p>
        </p:txBody>
      </p:sp>
      <p:sp>
        <p:nvSpPr>
          <p:cNvPr id="15" name="TextBox 14"/>
          <p:cNvSpPr txBox="1"/>
          <p:nvPr/>
        </p:nvSpPr>
        <p:spPr>
          <a:xfrm>
            <a:off x="5" y="6538923"/>
            <a:ext cx="3515706"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2017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3" name="Picture 2"/>
          <p:cNvPicPr>
            <a:picLocks noChangeAspect="1"/>
          </p:cNvPicPr>
          <p:nvPr/>
        </p:nvPicPr>
        <p:blipFill rotWithShape="1">
          <a:blip r:embed="rId3"/>
          <a:srcRect l="3321" t="16522" r="1711" b="17558"/>
          <a:stretch/>
        </p:blipFill>
        <p:spPr>
          <a:xfrm>
            <a:off x="1757858" y="1114601"/>
            <a:ext cx="5796238" cy="5531742"/>
          </a:xfrm>
          <a:prstGeom prst="rect">
            <a:avLst/>
          </a:prstGeom>
        </p:spPr>
      </p:pic>
      <p:pic>
        <p:nvPicPr>
          <p:cNvPr id="6" name="Picture 5"/>
          <p:cNvPicPr>
            <a:picLocks noChangeAspect="1"/>
          </p:cNvPicPr>
          <p:nvPr/>
        </p:nvPicPr>
        <p:blipFill rotWithShape="1">
          <a:blip r:embed="rId4"/>
          <a:srcRect t="27349"/>
          <a:stretch/>
        </p:blipFill>
        <p:spPr>
          <a:xfrm>
            <a:off x="250381" y="4912066"/>
            <a:ext cx="1814775" cy="1444288"/>
          </a:xfrm>
          <a:prstGeom prst="rect">
            <a:avLst/>
          </a:prstGeom>
        </p:spPr>
      </p:pic>
    </p:spTree>
    <p:extLst>
      <p:ext uri="{BB962C8B-B14F-4D97-AF65-F5344CB8AC3E}">
        <p14:creationId xmlns:p14="http://schemas.microsoft.com/office/powerpoint/2010/main" val="461969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86133531"/>
              </p:ext>
            </p:extLst>
          </p:nvPr>
        </p:nvGraphicFramePr>
        <p:xfrm>
          <a:off x="659958" y="1441790"/>
          <a:ext cx="8865042" cy="457801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586023" y="108097"/>
            <a:ext cx="6858000" cy="990600"/>
          </a:xfrm>
          <a:prstGeom prst="rect">
            <a:avLst/>
          </a:prstGeom>
        </p:spPr>
        <p:txBody>
          <a:bodyP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pPr fontAlgn="auto">
              <a:spcAft>
                <a:spcPts val="0"/>
              </a:spcAft>
            </a:pPr>
            <a:r>
              <a:rPr lang="en-US" sz="2400" dirty="0" smtClean="0">
                <a:solidFill>
                  <a:schemeClr val="bg1"/>
                </a:solidFill>
                <a:latin typeface="+mn-lt"/>
              </a:rPr>
              <a:t>Components of Population Change </a:t>
            </a:r>
          </a:p>
          <a:p>
            <a:pPr fontAlgn="auto">
              <a:spcAft>
                <a:spcPts val="0"/>
              </a:spcAft>
            </a:pPr>
            <a:r>
              <a:rPr lang="en-US" sz="2400" dirty="0" smtClean="0">
                <a:solidFill>
                  <a:schemeClr val="bg1"/>
                </a:solidFill>
                <a:latin typeface="+mn-lt"/>
              </a:rPr>
              <a:t>by Percent in Texas, 1950-2010</a:t>
            </a:r>
            <a:endParaRPr lang="en-US" sz="2400" dirty="0">
              <a:solidFill>
                <a:schemeClr val="bg1"/>
              </a:solidFill>
              <a:latin typeface="+mn-lt"/>
            </a:endParaRPr>
          </a:p>
        </p:txBody>
      </p:sp>
      <p:sp>
        <p:nvSpPr>
          <p:cNvPr id="6" name="Rectangle 5"/>
          <p:cNvSpPr/>
          <p:nvPr/>
        </p:nvSpPr>
        <p:spPr>
          <a:xfrm>
            <a:off x="76200" y="6431192"/>
            <a:ext cx="4572000" cy="215444"/>
          </a:xfrm>
          <a:prstGeom prst="rect">
            <a:avLst/>
          </a:prstGeom>
        </p:spPr>
        <p:txBody>
          <a:bodyPr>
            <a:spAutoFit/>
          </a:bodyPr>
          <a:lstStyle/>
          <a:p>
            <a:pPr marL="914400" indent="-914400"/>
            <a:r>
              <a:rPr lang="en-US" sz="800" dirty="0">
                <a:solidFill>
                  <a:schemeClr val="bg1">
                    <a:lumMod val="50000"/>
                  </a:schemeClr>
                </a:solidFill>
                <a:latin typeface="Arial" pitchFamily="34" charset="0"/>
                <a:cs typeface="Arial" pitchFamily="34" charset="0"/>
              </a:rPr>
              <a:t>Source: U.S. Census Bureau, </a:t>
            </a:r>
            <a:r>
              <a:rPr lang="en-US" sz="800" dirty="0" smtClean="0">
                <a:solidFill>
                  <a:schemeClr val="bg1">
                    <a:lumMod val="50000"/>
                  </a:schemeClr>
                </a:solidFill>
                <a:latin typeface="Arial" pitchFamily="34" charset="0"/>
                <a:cs typeface="Arial" pitchFamily="34" charset="0"/>
              </a:rPr>
              <a:t>Population </a:t>
            </a:r>
            <a:r>
              <a:rPr lang="en-US" sz="800" dirty="0">
                <a:solidFill>
                  <a:schemeClr val="bg1">
                    <a:lumMod val="50000"/>
                  </a:schemeClr>
                </a:solidFill>
                <a:latin typeface="Arial" pitchFamily="34" charset="0"/>
                <a:cs typeface="Arial" pitchFamily="34" charset="0"/>
              </a:rPr>
              <a:t>Estimates</a:t>
            </a:r>
          </a:p>
        </p:txBody>
      </p:sp>
    </p:spTree>
    <p:extLst>
      <p:ext uri="{BB962C8B-B14F-4D97-AF65-F5344CB8AC3E}">
        <p14:creationId xmlns:p14="http://schemas.microsoft.com/office/powerpoint/2010/main" val="150828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Estimates of percent components </a:t>
            </a:r>
            <a:r>
              <a:rPr lang="en-US" sz="2400" dirty="0"/>
              <a:t>of population change</a:t>
            </a:r>
            <a:r>
              <a:rPr lang="en-US" sz="2400" dirty="0" smtClean="0"/>
              <a:t>, </a:t>
            </a:r>
            <a:r>
              <a:rPr lang="en-US" sz="2400" dirty="0"/>
              <a:t>Texas, 2011-2017</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83413246"/>
              </p:ext>
            </p:extLst>
          </p:nvPr>
        </p:nvGraphicFramePr>
        <p:xfrm>
          <a:off x="392001" y="1444317"/>
          <a:ext cx="8751999" cy="48799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Arial"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8FA5D1"/>
              </a:solidFill>
              <a:effectLst/>
              <a:uLnTx/>
              <a:uFillTx/>
              <a:latin typeface="Arial" charset="0"/>
              <a:ea typeface="ＭＳ Ｐゴシック" pitchFamily="-16" charset="-128"/>
              <a:cs typeface="+mn-cs"/>
            </a:endParaRPr>
          </a:p>
        </p:txBody>
      </p:sp>
      <p:sp>
        <p:nvSpPr>
          <p:cNvPr id="8" name="TextBox 7"/>
          <p:cNvSpPr txBox="1"/>
          <p:nvPr/>
        </p:nvSpPr>
        <p:spPr>
          <a:xfrm>
            <a:off x="228600" y="6459866"/>
            <a:ext cx="90678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prstClr val="black">
                    <a:lumMod val="50000"/>
                    <a:lumOff val="50000"/>
                  </a:prstClr>
                </a:solidFill>
                <a:effectLst/>
                <a:uLnTx/>
                <a:uFillTx/>
                <a:latin typeface="Arial" charset="0"/>
                <a:ea typeface="ＭＳ Ｐゴシック" pitchFamily="-16" charset="-128"/>
                <a:cs typeface="+mn-cs"/>
              </a:rPr>
              <a:t>Source: U.S. Census Bureau, 2017 Vintage population estimates</a:t>
            </a:r>
            <a:endParaRPr kumimoji="0" lang="en-US" sz="10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16" charset="-128"/>
              <a:cs typeface="+mn-cs"/>
            </a:endParaRPr>
          </a:p>
        </p:txBody>
      </p:sp>
    </p:spTree>
    <p:extLst>
      <p:ext uri="{BB962C8B-B14F-4D97-AF65-F5344CB8AC3E}">
        <p14:creationId xmlns:p14="http://schemas.microsoft.com/office/powerpoint/2010/main" val="2573157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36505084"/>
              </p:ext>
            </p:extLst>
          </p:nvPr>
        </p:nvGraphicFramePr>
        <p:xfrm>
          <a:off x="457200" y="1371600"/>
          <a:ext cx="8534400" cy="5124196"/>
        </p:xfrm>
        <a:graphic>
          <a:graphicData uri="http://schemas.openxmlformats.org/drawingml/2006/table">
            <a:tbl>
              <a:tblPr firstRow="1" firstCol="1" bandRow="1">
                <a:tableStyleId>{5C22544A-7EE6-4342-B048-85BDC9FD1C3A}</a:tableStyleId>
              </a:tblPr>
              <a:tblGrid>
                <a:gridCol w="1752599">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600201">
                  <a:extLst>
                    <a:ext uri="{9D8B030D-6E8A-4147-A177-3AD203B41FA5}">
                      <a16:colId xmlns:a16="http://schemas.microsoft.com/office/drawing/2014/main" val="20005"/>
                    </a:ext>
                  </a:extLst>
                </a:gridCol>
              </a:tblGrid>
              <a:tr h="838200">
                <a:tc>
                  <a:txBody>
                    <a:bodyPr/>
                    <a:lstStyle/>
                    <a:p>
                      <a:pPr algn="ctr">
                        <a:lnSpc>
                          <a:spcPct val="107000"/>
                        </a:lnSpc>
                      </a:pPr>
                      <a:r>
                        <a:rPr lang="en-US" sz="1600" b="0" dirty="0" smtClean="0">
                          <a:effectLst/>
                          <a:latin typeface="Calibri" panose="020F0502020204030204" pitchFamily="34" charset="0"/>
                        </a:rPr>
                        <a:t>County</a:t>
                      </a:r>
                    </a:p>
                    <a:p>
                      <a:pPr algn="ctr">
                        <a:lnSpc>
                          <a:spcPct val="107000"/>
                        </a:lnSpc>
                      </a:pPr>
                      <a:endParaRPr lang="en-US" sz="1600" b="0"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U.S. Rank </a:t>
                      </a:r>
                      <a:r>
                        <a:rPr lang="en-US" sz="1600" b="0" dirty="0" smtClean="0">
                          <a:effectLst/>
                        </a:rPr>
                        <a:t>Population Change</a:t>
                      </a:r>
                    </a:p>
                  </a:txBody>
                  <a:tcPr marL="61254" marR="61254" marT="0" marB="0" anchor="b"/>
                </a:tc>
                <a:tc>
                  <a:txBody>
                    <a:bodyPr/>
                    <a:lstStyle/>
                    <a:p>
                      <a:pPr marL="0" marR="0" algn="ctr">
                        <a:lnSpc>
                          <a:spcPct val="107000"/>
                        </a:lnSpc>
                        <a:spcBef>
                          <a:spcPts val="0"/>
                        </a:spcBef>
                        <a:spcAft>
                          <a:spcPts val="0"/>
                        </a:spcAft>
                      </a:pPr>
                      <a:r>
                        <a:rPr lang="en-US" sz="1600" b="0" dirty="0" smtClean="0">
                          <a:effectLst/>
                        </a:rPr>
                        <a:t>Population Change</a:t>
                      </a:r>
                    </a:p>
                    <a:p>
                      <a:pPr marL="0" marR="0" algn="ctr">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smtClean="0">
                          <a:effectLst/>
                        </a:rPr>
                        <a:t>Percent of Change from Natural </a:t>
                      </a:r>
                      <a:r>
                        <a:rPr lang="en-US" sz="1600" b="0" dirty="0">
                          <a:effectLst/>
                        </a:rPr>
                        <a:t>Increase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a:t>
                      </a:r>
                      <a:r>
                        <a:rPr lang="en-US" sz="1600" b="0" baseline="0" dirty="0" smtClean="0">
                          <a:effectLst/>
                        </a:rPr>
                        <a:t> </a:t>
                      </a:r>
                      <a:r>
                        <a:rPr lang="en-US" sz="1600" b="0" dirty="0" smtClean="0">
                          <a:effectLst/>
                        </a:rPr>
                        <a:t>from Domestic  Migration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 from International Migration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extLst>
                  <a:ext uri="{0D108BD9-81ED-4DB2-BD59-A6C34878D82A}">
                    <a16:rowId xmlns:a16="http://schemas.microsoft.com/office/drawing/2014/main" val="10000"/>
                  </a:ext>
                </a:extLst>
              </a:tr>
              <a:tr h="320373">
                <a:tc>
                  <a:txBody>
                    <a:bodyPr/>
                    <a:lstStyle/>
                    <a:p>
                      <a:pPr algn="l" fontAlgn="b"/>
                      <a:r>
                        <a:rPr lang="en-US" sz="1800" b="0" i="0" u="none" strike="noStrike" dirty="0" smtClean="0">
                          <a:solidFill>
                            <a:schemeClr val="bg1"/>
                          </a:solidFill>
                          <a:effectLst/>
                          <a:latin typeface="Calibri" panose="020F0502020204030204" pitchFamily="34" charset="0"/>
                        </a:rPr>
                        <a:t>Harris*</a:t>
                      </a:r>
                      <a:endParaRPr lang="en-US" sz="1800" b="0" i="0" u="none" strike="noStrike" dirty="0">
                        <a:solidFill>
                          <a:schemeClr val="bg1"/>
                        </a:solidFill>
                        <a:effectLst/>
                        <a:latin typeface="Calibri" panose="020F0502020204030204" pitchFamily="34" charset="0"/>
                      </a:endParaRP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4</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35,939 </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128.8%</a:t>
                      </a:r>
                    </a:p>
                  </a:txBody>
                  <a:tcPr marL="9525" marR="9525" marT="9525" marB="0" anchor="b"/>
                </a:tc>
                <a:tc>
                  <a:txBody>
                    <a:bodyPr/>
                    <a:lstStyle/>
                    <a:p>
                      <a:pPr algn="r" fontAlgn="b"/>
                      <a:r>
                        <a:rPr lang="en-US" sz="1600" b="0" i="0" u="none" strike="noStrike" dirty="0">
                          <a:solidFill>
                            <a:schemeClr val="tx2"/>
                          </a:solidFill>
                          <a:effectLst/>
                          <a:latin typeface="Calibri" panose="020F0502020204030204" pitchFamily="34" charset="0"/>
                        </a:rPr>
                        <a:t>-126.0%</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97.2%</a:t>
                      </a:r>
                    </a:p>
                  </a:txBody>
                  <a:tcPr marL="7620" marR="7620" marT="7620" marB="0" anchor="b"/>
                </a:tc>
                <a:extLst>
                  <a:ext uri="{0D108BD9-81ED-4DB2-BD59-A6C34878D82A}">
                    <a16:rowId xmlns:a16="http://schemas.microsoft.com/office/drawing/2014/main" val="10001"/>
                  </a:ext>
                </a:extLst>
              </a:tr>
              <a:tr h="320373">
                <a:tc>
                  <a:txBody>
                    <a:bodyPr/>
                    <a:lstStyle/>
                    <a:p>
                      <a:pPr algn="l" fontAlgn="b"/>
                      <a:r>
                        <a:rPr lang="en-US" sz="1800" b="0" i="0" u="none" strike="noStrike" dirty="0">
                          <a:solidFill>
                            <a:schemeClr val="bg1"/>
                          </a:solidFill>
                          <a:effectLst/>
                          <a:latin typeface="Calibri" panose="020F0502020204030204" pitchFamily="34" charset="0"/>
                        </a:rPr>
                        <a:t>Tarrant</a:t>
                      </a:r>
                    </a:p>
                  </a:txBody>
                  <a:tcPr marL="7620" marR="7620" marT="7620" marB="0" anchor="b">
                    <a:solidFill>
                      <a:schemeClr val="accent1"/>
                    </a:solidFill>
                  </a:tcPr>
                </a:tc>
                <a:tc>
                  <a:txBody>
                    <a:bodyPr/>
                    <a:lstStyle/>
                    <a:p>
                      <a:pPr algn="r" fontAlgn="b"/>
                      <a:r>
                        <a:rPr lang="en-US" sz="1600" b="0" i="0" u="none" strike="noStrike" dirty="0">
                          <a:solidFill>
                            <a:schemeClr val="tx2"/>
                          </a:solidFill>
                          <a:effectLst/>
                          <a:latin typeface="Calibri" panose="020F0502020204030204" pitchFamily="34" charset="0"/>
                        </a:rPr>
                        <a:t>5</a:t>
                      </a:r>
                    </a:p>
                  </a:txBody>
                  <a:tcPr marL="7620" marR="7620" marT="7620" marB="0" anchor="b">
                    <a:solidFill>
                      <a:schemeClr val="bg1">
                        <a:lumMod val="95000"/>
                      </a:schemeClr>
                    </a:solidFill>
                  </a:tcPr>
                </a:tc>
                <a:tc>
                  <a:txBody>
                    <a:bodyPr/>
                    <a:lstStyle/>
                    <a:p>
                      <a:pPr algn="l" fontAlgn="b"/>
                      <a:r>
                        <a:rPr lang="en-US" sz="1600" b="0" i="0" u="none" strike="noStrike" dirty="0">
                          <a:solidFill>
                            <a:schemeClr val="tx2"/>
                          </a:solidFill>
                          <a:effectLst/>
                          <a:latin typeface="Calibri" panose="020F0502020204030204" pitchFamily="34" charset="0"/>
                        </a:rPr>
                        <a:t>             32,729 </a:t>
                      </a:r>
                    </a:p>
                  </a:txBody>
                  <a:tcPr marL="7620" marR="7620" marT="7620" marB="0" anchor="b">
                    <a:solidFill>
                      <a:schemeClr val="bg1">
                        <a:lumMod val="95000"/>
                      </a:schemeClr>
                    </a:solidFill>
                  </a:tcPr>
                </a:tc>
                <a:tc>
                  <a:txBody>
                    <a:bodyPr/>
                    <a:lstStyle/>
                    <a:p>
                      <a:pPr algn="r" fontAlgn="b"/>
                      <a:r>
                        <a:rPr lang="en-US" sz="1600" b="0" i="0" u="none" strike="noStrike" dirty="0">
                          <a:solidFill>
                            <a:schemeClr val="tx2"/>
                          </a:solidFill>
                          <a:effectLst/>
                          <a:latin typeface="Calibri" panose="020F0502020204030204" pitchFamily="34" charset="0"/>
                        </a:rPr>
                        <a:t>47.9%</a:t>
                      </a:r>
                    </a:p>
                  </a:txBody>
                  <a:tcPr marL="9525" marR="9525" marT="9525" marB="0" anchor="b">
                    <a:solidFill>
                      <a:schemeClr val="bg1">
                        <a:lumMod val="95000"/>
                      </a:schemeClr>
                    </a:solidFill>
                  </a:tcPr>
                </a:tc>
                <a:tc>
                  <a:txBody>
                    <a:bodyPr/>
                    <a:lstStyle/>
                    <a:p>
                      <a:pPr algn="r" fontAlgn="b"/>
                      <a:r>
                        <a:rPr lang="en-US" sz="1600" b="0" i="0" u="none" strike="noStrike" dirty="0">
                          <a:solidFill>
                            <a:schemeClr val="tx2"/>
                          </a:solidFill>
                          <a:effectLst/>
                          <a:latin typeface="Calibri" panose="020F0502020204030204" pitchFamily="34" charset="0"/>
                        </a:rPr>
                        <a:t>29.0%</a:t>
                      </a:r>
                    </a:p>
                  </a:txBody>
                  <a:tcPr marL="7620" marR="7620" marT="7620" marB="0" anchor="b">
                    <a:solidFill>
                      <a:schemeClr val="bg1">
                        <a:lumMod val="95000"/>
                      </a:schemeClr>
                    </a:solidFill>
                  </a:tcPr>
                </a:tc>
                <a:tc>
                  <a:txBody>
                    <a:bodyPr/>
                    <a:lstStyle/>
                    <a:p>
                      <a:pPr algn="r" fontAlgn="b"/>
                      <a:r>
                        <a:rPr lang="en-US" sz="1600" b="0" i="0" u="none" strike="noStrike">
                          <a:solidFill>
                            <a:schemeClr val="tx2"/>
                          </a:solidFill>
                          <a:effectLst/>
                          <a:latin typeface="Calibri" panose="020F0502020204030204" pitchFamily="34" charset="0"/>
                        </a:rPr>
                        <a:t>23.1%</a:t>
                      </a:r>
                    </a:p>
                  </a:txBody>
                  <a:tcPr marL="7620" marR="7620" marT="7620" marB="0" anchor="b">
                    <a:solidFill>
                      <a:schemeClr val="bg1">
                        <a:lumMod val="95000"/>
                      </a:schemeClr>
                    </a:solidFill>
                  </a:tcPr>
                </a:tc>
                <a:extLst>
                  <a:ext uri="{0D108BD9-81ED-4DB2-BD59-A6C34878D82A}">
                    <a16:rowId xmlns:a16="http://schemas.microsoft.com/office/drawing/2014/main" val="10002"/>
                  </a:ext>
                </a:extLst>
              </a:tr>
              <a:tr h="320373">
                <a:tc>
                  <a:txBody>
                    <a:bodyPr/>
                    <a:lstStyle/>
                    <a:p>
                      <a:pPr algn="l" fontAlgn="b"/>
                      <a:r>
                        <a:rPr lang="en-US" sz="1800" b="0" i="0" u="none" strike="noStrike" dirty="0">
                          <a:solidFill>
                            <a:schemeClr val="bg1"/>
                          </a:solidFill>
                          <a:effectLst/>
                          <a:latin typeface="Calibri" panose="020F0502020204030204" pitchFamily="34" charset="0"/>
                        </a:rPr>
                        <a:t>Bexar</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7</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30,831 </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47.8%</a:t>
                      </a:r>
                    </a:p>
                  </a:txBody>
                  <a:tcPr marL="9525" marR="9525" marT="9525" marB="0" anchor="b"/>
                </a:tc>
                <a:tc>
                  <a:txBody>
                    <a:bodyPr/>
                    <a:lstStyle/>
                    <a:p>
                      <a:pPr algn="r" fontAlgn="b"/>
                      <a:r>
                        <a:rPr lang="en-US" sz="1600" b="0" i="0" u="none" strike="noStrike" dirty="0">
                          <a:solidFill>
                            <a:schemeClr val="tx2"/>
                          </a:solidFill>
                          <a:effectLst/>
                          <a:latin typeface="Calibri" panose="020F0502020204030204" pitchFamily="34" charset="0"/>
                        </a:rPr>
                        <a:t>33.4%</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18.8%</a:t>
                      </a:r>
                    </a:p>
                  </a:txBody>
                  <a:tcPr marL="7620" marR="7620" marT="7620" marB="0" anchor="b"/>
                </a:tc>
                <a:extLst>
                  <a:ext uri="{0D108BD9-81ED-4DB2-BD59-A6C34878D82A}">
                    <a16:rowId xmlns:a16="http://schemas.microsoft.com/office/drawing/2014/main" val="10003"/>
                  </a:ext>
                </a:extLst>
              </a:tr>
              <a:tr h="320373">
                <a:tc>
                  <a:txBody>
                    <a:bodyPr/>
                    <a:lstStyle/>
                    <a:p>
                      <a:pPr algn="l" fontAlgn="b"/>
                      <a:r>
                        <a:rPr lang="en-US" sz="1800" b="0" i="0" u="none" strike="noStrike" dirty="0">
                          <a:solidFill>
                            <a:schemeClr val="bg1"/>
                          </a:solidFill>
                          <a:effectLst/>
                          <a:latin typeface="Calibri" panose="020F0502020204030204" pitchFamily="34" charset="0"/>
                        </a:rPr>
                        <a:t>Dallas</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8</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30,686 </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78.0%</a:t>
                      </a:r>
                    </a:p>
                  </a:txBody>
                  <a:tcPr marL="9525" marR="9525" marT="9525" marB="0" anchor="b"/>
                </a:tc>
                <a:tc>
                  <a:txBody>
                    <a:bodyPr/>
                    <a:lstStyle/>
                    <a:p>
                      <a:pPr algn="r" fontAlgn="b"/>
                      <a:r>
                        <a:rPr lang="en-US" sz="1600" b="0" i="0" u="none" strike="noStrike">
                          <a:solidFill>
                            <a:schemeClr val="tx2"/>
                          </a:solidFill>
                          <a:effectLst/>
                          <a:latin typeface="Calibri" panose="020F0502020204030204" pitchFamily="34" charset="0"/>
                        </a:rPr>
                        <a:t>-25.5%</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47.6%</a:t>
                      </a:r>
                    </a:p>
                  </a:txBody>
                  <a:tcPr marL="7620" marR="7620" marT="7620" marB="0" anchor="b"/>
                </a:tc>
                <a:extLst>
                  <a:ext uri="{0D108BD9-81ED-4DB2-BD59-A6C34878D82A}">
                    <a16:rowId xmlns:a16="http://schemas.microsoft.com/office/drawing/2014/main" val="10004"/>
                  </a:ext>
                </a:extLst>
              </a:tr>
              <a:tr h="320373">
                <a:tc>
                  <a:txBody>
                    <a:bodyPr/>
                    <a:lstStyle/>
                    <a:p>
                      <a:pPr algn="l" fontAlgn="b"/>
                      <a:r>
                        <a:rPr lang="en-US" sz="1800" b="0" i="0" u="none" strike="noStrike" dirty="0">
                          <a:solidFill>
                            <a:schemeClr val="bg1"/>
                          </a:solidFill>
                          <a:effectLst/>
                          <a:latin typeface="Calibri" panose="020F0502020204030204" pitchFamily="34" charset="0"/>
                        </a:rPr>
                        <a:t>Denton</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9</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27,911 </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23.3%</a:t>
                      </a:r>
                    </a:p>
                  </a:txBody>
                  <a:tcPr marL="9525" marR="9525" marT="9525" marB="0" anchor="b"/>
                </a:tc>
                <a:tc>
                  <a:txBody>
                    <a:bodyPr/>
                    <a:lstStyle/>
                    <a:p>
                      <a:pPr algn="r" fontAlgn="b"/>
                      <a:r>
                        <a:rPr lang="en-US" sz="1600" b="0" i="0" u="none" strike="noStrike">
                          <a:solidFill>
                            <a:schemeClr val="tx2"/>
                          </a:solidFill>
                          <a:effectLst/>
                          <a:latin typeface="Calibri" panose="020F0502020204030204" pitchFamily="34" charset="0"/>
                        </a:rPr>
                        <a:t>67.0%</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9.7%</a:t>
                      </a:r>
                    </a:p>
                  </a:txBody>
                  <a:tcPr marL="7620" marR="7620" marT="7620" marB="0" anchor="b"/>
                </a:tc>
                <a:extLst>
                  <a:ext uri="{0D108BD9-81ED-4DB2-BD59-A6C34878D82A}">
                    <a16:rowId xmlns:a16="http://schemas.microsoft.com/office/drawing/2014/main" val="10005"/>
                  </a:ext>
                </a:extLst>
              </a:tr>
              <a:tr h="320373">
                <a:tc>
                  <a:txBody>
                    <a:bodyPr/>
                    <a:lstStyle/>
                    <a:p>
                      <a:pPr algn="l" fontAlgn="b"/>
                      <a:r>
                        <a:rPr lang="en-US" sz="1800" b="0" i="0" u="none" strike="noStrike" dirty="0">
                          <a:solidFill>
                            <a:schemeClr val="bg1"/>
                          </a:solidFill>
                          <a:effectLst/>
                          <a:latin typeface="Calibri" panose="020F0502020204030204" pitchFamily="34" charset="0"/>
                        </a:rPr>
                        <a:t>Collin</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10</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27,150 </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24.4%</a:t>
                      </a:r>
                    </a:p>
                  </a:txBody>
                  <a:tcPr marL="9525" marR="9525" marT="9525" marB="0" anchor="b"/>
                </a:tc>
                <a:tc>
                  <a:txBody>
                    <a:bodyPr/>
                    <a:lstStyle/>
                    <a:p>
                      <a:pPr algn="r" fontAlgn="b"/>
                      <a:r>
                        <a:rPr lang="en-US" sz="1600" b="0" i="0" u="none" strike="noStrike">
                          <a:solidFill>
                            <a:schemeClr val="tx2"/>
                          </a:solidFill>
                          <a:effectLst/>
                          <a:latin typeface="Calibri" panose="020F0502020204030204" pitchFamily="34" charset="0"/>
                        </a:rPr>
                        <a:t>56.5%</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19.0%</a:t>
                      </a:r>
                    </a:p>
                  </a:txBody>
                  <a:tcPr marL="7620" marR="7620" marT="7620" marB="0" anchor="b"/>
                </a:tc>
                <a:extLst>
                  <a:ext uri="{0D108BD9-81ED-4DB2-BD59-A6C34878D82A}">
                    <a16:rowId xmlns:a16="http://schemas.microsoft.com/office/drawing/2014/main" val="10006"/>
                  </a:ext>
                </a:extLst>
              </a:tr>
              <a:tr h="320373">
                <a:tc>
                  <a:txBody>
                    <a:bodyPr/>
                    <a:lstStyle/>
                    <a:p>
                      <a:pPr algn="l" fontAlgn="b"/>
                      <a:r>
                        <a:rPr lang="en-US" sz="1800" b="0" i="0" u="none" strike="noStrike" dirty="0">
                          <a:solidFill>
                            <a:schemeClr val="bg1"/>
                          </a:solidFill>
                          <a:effectLst/>
                          <a:latin typeface="Calibri" panose="020F0502020204030204" pitchFamily="34" charset="0"/>
                        </a:rPr>
                        <a:t>Fort Bend</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14</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22,870 </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29.4%</a:t>
                      </a:r>
                    </a:p>
                  </a:txBody>
                  <a:tcPr marL="9525" marR="9525" marT="9525" marB="0" anchor="b"/>
                </a:tc>
                <a:tc>
                  <a:txBody>
                    <a:bodyPr/>
                    <a:lstStyle/>
                    <a:p>
                      <a:pPr algn="r" fontAlgn="b"/>
                      <a:r>
                        <a:rPr lang="en-US" sz="1600" b="0" i="0" u="none" strike="noStrike">
                          <a:solidFill>
                            <a:schemeClr val="tx2"/>
                          </a:solidFill>
                          <a:effectLst/>
                          <a:latin typeface="Calibri" panose="020F0502020204030204" pitchFamily="34" charset="0"/>
                        </a:rPr>
                        <a:t>48.1%</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22.6%</a:t>
                      </a:r>
                    </a:p>
                  </a:txBody>
                  <a:tcPr marL="7620" marR="7620" marT="7620" marB="0" anchor="b"/>
                </a:tc>
                <a:extLst>
                  <a:ext uri="{0D108BD9-81ED-4DB2-BD59-A6C34878D82A}">
                    <a16:rowId xmlns:a16="http://schemas.microsoft.com/office/drawing/2014/main" val="10007"/>
                  </a:ext>
                </a:extLst>
              </a:tr>
              <a:tr h="320373">
                <a:tc>
                  <a:txBody>
                    <a:bodyPr/>
                    <a:lstStyle/>
                    <a:p>
                      <a:pPr algn="l" fontAlgn="b"/>
                      <a:r>
                        <a:rPr lang="en-US" sz="1800" b="0" i="0" u="none" strike="noStrike" dirty="0">
                          <a:solidFill>
                            <a:schemeClr val="bg1"/>
                          </a:solidFill>
                          <a:effectLst/>
                          <a:latin typeface="Calibri" panose="020F0502020204030204" pitchFamily="34" charset="0"/>
                        </a:rPr>
                        <a:t>Travis</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15</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22,116 </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47.9%</a:t>
                      </a:r>
                    </a:p>
                  </a:txBody>
                  <a:tcPr marL="9525" marR="9525" marT="9525" marB="0" anchor="b"/>
                </a:tc>
                <a:tc>
                  <a:txBody>
                    <a:bodyPr/>
                    <a:lstStyle/>
                    <a:p>
                      <a:pPr algn="r" fontAlgn="b"/>
                      <a:r>
                        <a:rPr lang="en-US" sz="1600" b="0" i="0" u="none" strike="noStrike">
                          <a:solidFill>
                            <a:schemeClr val="tx2"/>
                          </a:solidFill>
                          <a:effectLst/>
                          <a:latin typeface="Calibri" panose="020F0502020204030204" pitchFamily="34" charset="0"/>
                        </a:rPr>
                        <a:t>22.1%</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30.0%</a:t>
                      </a:r>
                    </a:p>
                  </a:txBody>
                  <a:tcPr marL="7620" marR="7620" marT="7620" marB="0" anchor="b"/>
                </a:tc>
                <a:extLst>
                  <a:ext uri="{0D108BD9-81ED-4DB2-BD59-A6C34878D82A}">
                    <a16:rowId xmlns:a16="http://schemas.microsoft.com/office/drawing/2014/main" val="10008"/>
                  </a:ext>
                </a:extLst>
              </a:tr>
              <a:tr h="320373">
                <a:tc>
                  <a:txBody>
                    <a:bodyPr/>
                    <a:lstStyle/>
                    <a:p>
                      <a:pPr algn="l" fontAlgn="b"/>
                      <a:r>
                        <a:rPr lang="en-US" sz="1800" b="0" i="0" u="none" strike="noStrike" dirty="0">
                          <a:solidFill>
                            <a:schemeClr val="bg1"/>
                          </a:solidFill>
                          <a:effectLst/>
                          <a:latin typeface="Calibri" panose="020F0502020204030204" pitchFamily="34" charset="0"/>
                        </a:rPr>
                        <a:t>Williamson</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19</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19,776 </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20.1%</a:t>
                      </a:r>
                    </a:p>
                  </a:txBody>
                  <a:tcPr marL="9525" marR="9525" marT="9525" marB="0" anchor="b"/>
                </a:tc>
                <a:tc>
                  <a:txBody>
                    <a:bodyPr/>
                    <a:lstStyle/>
                    <a:p>
                      <a:pPr algn="r" fontAlgn="b"/>
                      <a:r>
                        <a:rPr lang="en-US" sz="1600" b="0" i="0" u="none" strike="noStrike">
                          <a:solidFill>
                            <a:schemeClr val="tx2"/>
                          </a:solidFill>
                          <a:effectLst/>
                          <a:latin typeface="Calibri" panose="020F0502020204030204" pitchFamily="34" charset="0"/>
                        </a:rPr>
                        <a:t>73.5%</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6.3%</a:t>
                      </a:r>
                    </a:p>
                  </a:txBody>
                  <a:tcPr marL="7620" marR="7620" marT="7620" marB="0" anchor="b"/>
                </a:tc>
                <a:extLst>
                  <a:ext uri="{0D108BD9-81ED-4DB2-BD59-A6C34878D82A}">
                    <a16:rowId xmlns:a16="http://schemas.microsoft.com/office/drawing/2014/main" val="10009"/>
                  </a:ext>
                </a:extLst>
              </a:tr>
              <a:tr h="320373">
                <a:tc>
                  <a:txBody>
                    <a:bodyPr/>
                    <a:lstStyle/>
                    <a:p>
                      <a:pPr algn="l" fontAlgn="b"/>
                      <a:r>
                        <a:rPr lang="en-US" sz="1800" b="0" i="0" u="none" strike="noStrike" dirty="0">
                          <a:solidFill>
                            <a:schemeClr val="bg1"/>
                          </a:solidFill>
                          <a:effectLst/>
                          <a:latin typeface="Calibri" panose="020F0502020204030204" pitchFamily="34" charset="0"/>
                        </a:rPr>
                        <a:t>Montgomery</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28</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16,412 </a:t>
                      </a:r>
                    </a:p>
                  </a:txBody>
                  <a:tcPr marL="7620" marR="7620" marT="7620" marB="0" anchor="b"/>
                </a:tc>
                <a:tc>
                  <a:txBody>
                    <a:bodyPr/>
                    <a:lstStyle/>
                    <a:p>
                      <a:pPr algn="r" fontAlgn="b"/>
                      <a:r>
                        <a:rPr lang="en-US" sz="1600" b="0" i="0" u="none" strike="noStrike">
                          <a:solidFill>
                            <a:schemeClr val="tx2"/>
                          </a:solidFill>
                          <a:effectLst/>
                          <a:latin typeface="Calibri" panose="020F0502020204030204" pitchFamily="34" charset="0"/>
                        </a:rPr>
                        <a:t>22.7%</a:t>
                      </a:r>
                    </a:p>
                  </a:txBody>
                  <a:tcPr marL="9525" marR="9525" marT="9525" marB="0" anchor="b"/>
                </a:tc>
                <a:tc>
                  <a:txBody>
                    <a:bodyPr/>
                    <a:lstStyle/>
                    <a:p>
                      <a:pPr algn="r" fontAlgn="b"/>
                      <a:r>
                        <a:rPr lang="en-US" sz="1600" b="0" i="0" u="none" strike="noStrike" dirty="0">
                          <a:solidFill>
                            <a:schemeClr val="tx2"/>
                          </a:solidFill>
                          <a:effectLst/>
                          <a:latin typeface="Calibri" panose="020F0502020204030204" pitchFamily="34" charset="0"/>
                        </a:rPr>
                        <a:t>68.5%</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8.8%</a:t>
                      </a:r>
                    </a:p>
                  </a:txBody>
                  <a:tcPr marL="7620" marR="7620" marT="7620" marB="0" anchor="b"/>
                </a:tc>
                <a:extLst>
                  <a:ext uri="{0D108BD9-81ED-4DB2-BD59-A6C34878D82A}">
                    <a16:rowId xmlns:a16="http://schemas.microsoft.com/office/drawing/2014/main" val="10010"/>
                  </a:ext>
                </a:extLst>
              </a:tr>
              <a:tr h="320373">
                <a:tc>
                  <a:txBody>
                    <a:bodyPr/>
                    <a:lstStyle/>
                    <a:p>
                      <a:pPr algn="l" fontAlgn="b"/>
                      <a:r>
                        <a:rPr lang="en-US" sz="1800" b="0" i="0" u="none" strike="noStrike" dirty="0" smtClean="0">
                          <a:solidFill>
                            <a:schemeClr val="bg1"/>
                          </a:solidFill>
                          <a:effectLst/>
                          <a:latin typeface="Calibri" panose="020F0502020204030204" pitchFamily="34" charset="0"/>
                        </a:rPr>
                        <a:t>Hidalgo*</a:t>
                      </a:r>
                      <a:endParaRPr lang="en-US" sz="1800" b="0" i="0" u="none" strike="noStrike" dirty="0">
                        <a:solidFill>
                          <a:schemeClr val="bg1"/>
                        </a:solidFill>
                        <a:effectLst/>
                        <a:latin typeface="Calibri" panose="020F0502020204030204" pitchFamily="34" charset="0"/>
                      </a:endParaRP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49</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10,474 </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105.9%</a:t>
                      </a:r>
                    </a:p>
                  </a:txBody>
                  <a:tcPr marL="9525" marR="9525" marT="9525" marB="0" anchor="b"/>
                </a:tc>
                <a:tc>
                  <a:txBody>
                    <a:bodyPr/>
                    <a:lstStyle/>
                    <a:p>
                      <a:pPr algn="r" fontAlgn="b"/>
                      <a:r>
                        <a:rPr lang="en-US" sz="1600" b="0" i="0" u="none" strike="noStrike" dirty="0">
                          <a:solidFill>
                            <a:schemeClr val="tx2"/>
                          </a:solidFill>
                          <a:effectLst/>
                          <a:latin typeface="Calibri" panose="020F0502020204030204" pitchFamily="34" charset="0"/>
                        </a:rPr>
                        <a:t>-34.5%</a:t>
                      </a:r>
                    </a:p>
                  </a:txBody>
                  <a:tcPr marL="7620" marR="7620" marT="7620" marB="0" anchor="b"/>
                </a:tc>
                <a:tc>
                  <a:txBody>
                    <a:bodyPr/>
                    <a:lstStyle/>
                    <a:p>
                      <a:pPr algn="r" fontAlgn="b"/>
                      <a:r>
                        <a:rPr lang="en-US" sz="1600" b="0" i="0" u="none" strike="noStrike" dirty="0">
                          <a:solidFill>
                            <a:schemeClr val="tx2"/>
                          </a:solidFill>
                          <a:effectLst/>
                          <a:latin typeface="Calibri" panose="020F0502020204030204" pitchFamily="34" charset="0"/>
                        </a:rPr>
                        <a:t>28.5%</a:t>
                      </a:r>
                    </a:p>
                  </a:txBody>
                  <a:tcPr marL="7620" marR="7620" marT="7620" marB="0" anchor="b"/>
                </a:tc>
                <a:extLst>
                  <a:ext uri="{0D108BD9-81ED-4DB2-BD59-A6C34878D82A}">
                    <a16:rowId xmlns:a16="http://schemas.microsoft.com/office/drawing/2014/main" val="10011"/>
                  </a:ext>
                </a:extLst>
              </a:tr>
              <a:tr h="385211">
                <a:tc gridSpan="6">
                  <a:txBody>
                    <a:bodyPr/>
                    <a:lstStyle/>
                    <a:p>
                      <a:pPr marL="0" marR="0">
                        <a:lnSpc>
                          <a:spcPct val="107000"/>
                        </a:lnSpc>
                        <a:spcBef>
                          <a:spcPts val="0"/>
                        </a:spcBef>
                        <a:spcAft>
                          <a:spcPts val="0"/>
                        </a:spcAft>
                      </a:pPr>
                      <a:r>
                        <a:rPr lang="en-US" sz="1200" b="0" dirty="0" smtClean="0">
                          <a:effectLst/>
                          <a:latin typeface="Calibri" panose="020F0502020204030204" pitchFamily="34" charset="0"/>
                          <a:ea typeface="Calibri" panose="020F0502020204030204" pitchFamily="34" charset="0"/>
                          <a:cs typeface="Times New Roman" panose="02020603050405020304" pitchFamily="18" charset="0"/>
                        </a:rPr>
                        <a:t>*Hidalgo</a:t>
                      </a:r>
                      <a:r>
                        <a:rPr lang="en-US" sz="1200" b="0" baseline="0" dirty="0" smtClean="0">
                          <a:effectLst/>
                          <a:latin typeface="Calibri" panose="020F0502020204030204" pitchFamily="34" charset="0"/>
                          <a:ea typeface="Calibri" panose="020F0502020204030204" pitchFamily="34" charset="0"/>
                          <a:cs typeface="Times New Roman" panose="02020603050405020304" pitchFamily="18" charset="0"/>
                        </a:rPr>
                        <a:t> and Harris Counties had negative net migration (Harris -10,322 and Hidalgo -621).</a:t>
                      </a: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12"/>
                  </a:ext>
                </a:extLst>
              </a:tr>
              <a:tr h="170109">
                <a:tc gridSpan="6">
                  <a:txBody>
                    <a:bodyPr/>
                    <a:lstStyle/>
                    <a:p>
                      <a:pPr marL="0" marR="0">
                        <a:lnSpc>
                          <a:spcPct val="107000"/>
                        </a:lnSpc>
                        <a:spcBef>
                          <a:spcPts val="0"/>
                        </a:spcBef>
                        <a:spcAft>
                          <a:spcPts val="0"/>
                        </a:spcAft>
                      </a:pPr>
                      <a:r>
                        <a:rPr lang="en-US" sz="1050" b="0" dirty="0">
                          <a:effectLst/>
                        </a:rPr>
                        <a:t>Source: U.S. Census  Bureau, </a:t>
                      </a:r>
                      <a:r>
                        <a:rPr lang="en-US" sz="1050" b="0" dirty="0" smtClean="0">
                          <a:effectLst/>
                        </a:rPr>
                        <a:t>2017 </a:t>
                      </a:r>
                      <a:r>
                        <a:rPr lang="en-US" sz="1050" b="0" dirty="0">
                          <a:effectLst/>
                        </a:rPr>
                        <a:t>Vintage Population Estimates</a:t>
                      </a: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3" name="Rectangle 2"/>
          <p:cNvSpPr/>
          <p:nvPr/>
        </p:nvSpPr>
        <p:spPr>
          <a:xfrm>
            <a:off x="1842977" y="76200"/>
            <a:ext cx="6528390" cy="830997"/>
          </a:xfrm>
          <a:prstGeom prst="rect">
            <a:avLst/>
          </a:prstGeom>
        </p:spPr>
        <p:txBody>
          <a:bodyPr wrap="square">
            <a:spAutoFit/>
          </a:bodyPr>
          <a:lstStyle/>
          <a:p>
            <a:pPr algn="ctr"/>
            <a:r>
              <a:rPr lang="en-US" sz="2400" dirty="0" smtClean="0">
                <a:solidFill>
                  <a:schemeClr val="bg1"/>
                </a:solidFill>
              </a:rPr>
              <a:t>Top Counties for Numeric Growth in </a:t>
            </a:r>
            <a:r>
              <a:rPr lang="en-US" sz="2400" dirty="0">
                <a:solidFill>
                  <a:schemeClr val="bg1"/>
                </a:solidFill>
              </a:rPr>
              <a:t>Texas, </a:t>
            </a:r>
            <a:endParaRPr lang="en-US" sz="2400" dirty="0" smtClean="0">
              <a:solidFill>
                <a:schemeClr val="bg1"/>
              </a:solidFill>
            </a:endParaRPr>
          </a:p>
          <a:p>
            <a:pPr algn="ctr"/>
            <a:r>
              <a:rPr lang="en-US" sz="2400" dirty="0" smtClean="0">
                <a:solidFill>
                  <a:schemeClr val="bg1"/>
                </a:solidFill>
              </a:rPr>
              <a:t>2016-2017</a:t>
            </a:r>
            <a:endParaRPr lang="en-US" sz="2400" dirty="0">
              <a:solidFill>
                <a:schemeClr val="bg1"/>
              </a:solidFill>
            </a:endParaRPr>
          </a:p>
        </p:txBody>
      </p:sp>
      <p:sp>
        <p:nvSpPr>
          <p:cNvPr id="4" name="Rectangle 3"/>
          <p:cNvSpPr/>
          <p:nvPr/>
        </p:nvSpPr>
        <p:spPr>
          <a:xfrm>
            <a:off x="4503336" y="2422315"/>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5" name="Rectangle 4"/>
          <p:cNvSpPr/>
          <p:nvPr/>
        </p:nvSpPr>
        <p:spPr>
          <a:xfrm>
            <a:off x="4495800" y="3387556"/>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6" name="Rectangle 5"/>
          <p:cNvSpPr/>
          <p:nvPr/>
        </p:nvSpPr>
        <p:spPr>
          <a:xfrm>
            <a:off x="5951136" y="2420701"/>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7" name="Rectangle 6"/>
          <p:cNvSpPr/>
          <p:nvPr/>
        </p:nvSpPr>
        <p:spPr>
          <a:xfrm>
            <a:off x="5961184" y="3386000"/>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8" name="Rectangle 7"/>
          <p:cNvSpPr/>
          <p:nvPr/>
        </p:nvSpPr>
        <p:spPr>
          <a:xfrm>
            <a:off x="7398936" y="2422315"/>
            <a:ext cx="16002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9" name="Rectangle 8"/>
          <p:cNvSpPr/>
          <p:nvPr/>
        </p:nvSpPr>
        <p:spPr>
          <a:xfrm>
            <a:off x="7398936" y="3384386"/>
            <a:ext cx="16002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10" name="Rectangle 9"/>
          <p:cNvSpPr/>
          <p:nvPr/>
        </p:nvSpPr>
        <p:spPr>
          <a:xfrm>
            <a:off x="4513384" y="2754512"/>
            <a:ext cx="1447800" cy="6096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
        <p:nvSpPr>
          <p:cNvPr id="11" name="Rectangle 10"/>
          <p:cNvSpPr/>
          <p:nvPr/>
        </p:nvSpPr>
        <p:spPr>
          <a:xfrm>
            <a:off x="4495800" y="4657598"/>
            <a:ext cx="1447800" cy="3048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
        <p:nvSpPr>
          <p:cNvPr id="12" name="Rectangle 11"/>
          <p:cNvSpPr/>
          <p:nvPr/>
        </p:nvSpPr>
        <p:spPr>
          <a:xfrm>
            <a:off x="5951136" y="4657598"/>
            <a:ext cx="1447800" cy="3048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
        <p:nvSpPr>
          <p:cNvPr id="13" name="Rectangle 12"/>
          <p:cNvSpPr/>
          <p:nvPr/>
        </p:nvSpPr>
        <p:spPr>
          <a:xfrm>
            <a:off x="5961184" y="2743071"/>
            <a:ext cx="1430216" cy="621041"/>
          </a:xfrm>
          <a:prstGeom prst="rect">
            <a:avLst/>
          </a:prstGeom>
          <a:ln w="22225">
            <a:solidFill>
              <a:schemeClr val="accent6"/>
            </a:solidFill>
          </a:ln>
        </p:spPr>
        <p:txBody>
          <a:bodyPr wrap="square"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321644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6475</TotalTime>
  <Words>3203</Words>
  <Application>Microsoft Office PowerPoint</Application>
  <PresentationFormat>On-screen Show (4:3)</PresentationFormat>
  <Paragraphs>635</Paragraphs>
  <Slides>42</Slides>
  <Notes>37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42</vt:i4>
      </vt:variant>
    </vt:vector>
  </HeadingPairs>
  <TitlesOfParts>
    <vt:vector size="53" baseType="lpstr">
      <vt:lpstr>ＭＳ Ｐゴシック</vt:lpstr>
      <vt:lpstr>Arial</vt:lpstr>
      <vt:lpstr>Calibri</vt:lpstr>
      <vt:lpstr>Calibri Light</vt:lpstr>
      <vt:lpstr>SansSerif</vt:lpstr>
      <vt:lpstr>Times New Roman</vt:lpstr>
      <vt:lpstr>Office Theme</vt:lpstr>
      <vt:lpstr>2_Office Theme</vt:lpstr>
      <vt:lpstr>1_Office Theme</vt:lpstr>
      <vt:lpstr>Custom Design</vt:lpstr>
      <vt:lpstr>3_Office Theme</vt:lpstr>
      <vt:lpstr> Demographic Trends, Characteristics, and Projections for Texas</vt:lpstr>
      <vt:lpstr>PowerPoint Presentation</vt:lpstr>
      <vt:lpstr>Growing States, 2000-2017</vt:lpstr>
      <vt:lpstr>Total Estimated Population by County, Texas, 2017</vt:lpstr>
      <vt:lpstr>Estimated Population Change, Texas Counties,  2010 to 2017</vt:lpstr>
      <vt:lpstr>Estimated Percent Change of the Total Population by County, Texas, 2010 to 2017</vt:lpstr>
      <vt:lpstr>PowerPoint Presentation</vt:lpstr>
      <vt:lpstr>Estimates of percent components of population change, Texas, 2011-2017</vt:lpstr>
      <vt:lpstr>PowerPoint Presentation</vt:lpstr>
      <vt:lpstr>PowerPoint Presentation</vt:lpstr>
      <vt:lpstr>The 15 Fastest-Growing Large Cities and Towns Between July 1, 2016, and July 1, 2017 (Populations of 50,000 or more in 2016)</vt:lpstr>
      <vt:lpstr>Estimated Percent of Total Net-Migrant Flows to and From Texas and Other States, 2015</vt:lpstr>
      <vt:lpstr>PowerPoint Presentation</vt:lpstr>
      <vt:lpstr>PowerPoint Presentation</vt:lpstr>
      <vt:lpstr>Racial and Ethnic Composition of Texas and Top 10 Most Populous Counties, 2015</vt:lpstr>
      <vt:lpstr>PowerPoint Presentation</vt:lpstr>
      <vt:lpstr>Population Pyramid for White Non-Hispanics in Texas, 2017</vt:lpstr>
      <vt:lpstr>Population Pyramid for Hispanics in Texas, 2017</vt:lpstr>
      <vt:lpstr>Texas Population Pyramid by Race/Ethnicity, 2017</vt:lpstr>
      <vt:lpstr>PowerPoint Presentation</vt:lpstr>
      <vt:lpstr>Population by Age Group, Texas, 2010-2017</vt:lpstr>
      <vt:lpstr>Place of Birth for Population 18 to 24 Years, Texas,  2007 and 2017</vt:lpstr>
      <vt:lpstr>Population 18 to 24 Years by Race/Ethnicity, Texas,  2010-2017</vt:lpstr>
      <vt:lpstr>Annual Numeric Change in Population 18 to 24, Texas, 2010-2017</vt:lpstr>
      <vt:lpstr>College and Graduate Enrollment, Texas, 2007-2017</vt:lpstr>
      <vt:lpstr>College and Graduate Enrollment by Race/Ethnicity, Texas, 2008-2017</vt:lpstr>
      <vt:lpstr>Select Social Characteristics of Young Texans, 2017</vt:lpstr>
      <vt:lpstr>PowerPoint Presentation</vt:lpstr>
      <vt:lpstr>Percent Distribution of Educational Attainment of Persons Aged 25 Years and Older, Texas, 2007 and 2017</vt:lpstr>
      <vt:lpstr>Educational Attainment, Texas,  2007 and 2017</vt:lpstr>
      <vt:lpstr>Percent of Civilian Labor Force by Occupation, Texas, 2007, 2017 and 2017-2017 Change</vt:lpstr>
      <vt:lpstr>PowerPoint Presentation</vt:lpstr>
      <vt:lpstr>Projected Population Growth in Texas,  2010-2020</vt:lpstr>
      <vt:lpstr>Projected Population of Persons Aged 0-18 Years by Race and Ethnicity, Texas 2010-2050</vt:lpstr>
      <vt:lpstr>Projected Population of Persons Aged 0-18 Years by Race and Ethnicity, Texas 2010-2050</vt:lpstr>
      <vt:lpstr>Projected Percent of Population of Persons Aged 0-18 Years by Race and Ethnicity, Texas 2010-2050</vt:lpstr>
      <vt:lpstr>PowerPoint Presentation</vt:lpstr>
      <vt:lpstr>PowerPoint Presentation</vt:lpstr>
      <vt:lpstr>PowerPoint Presentation</vt:lpstr>
      <vt:lpstr>PowerPoint Presentation</vt:lpstr>
      <vt:lpstr>In Summary</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357</cp:revision>
  <cp:lastPrinted>2018-07-19T16:28:32Z</cp:lastPrinted>
  <dcterms:created xsi:type="dcterms:W3CDTF">2016-06-30T18:52:57Z</dcterms:created>
  <dcterms:modified xsi:type="dcterms:W3CDTF">2018-09-26T18:04:17Z</dcterms:modified>
</cp:coreProperties>
</file>